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D81F8-CA61-4D46-96A7-50227FEDAF4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BCEA7-946F-461E-B872-599C4B148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5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BCEA7-946F-461E-B872-599C4B148D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2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7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9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8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7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7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9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4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BEF8-CD96-4171-9F96-0B76A19D605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9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5" y="1709945"/>
            <a:ext cx="9638202" cy="28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362" y="659395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Discriminator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86" y="3437682"/>
            <a:ext cx="3562350" cy="342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18795" y="27673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With supervision signals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86" y="4387362"/>
            <a:ext cx="3413614" cy="55324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007469" y="3516923"/>
            <a:ext cx="2321169" cy="9319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Discriminator</a:t>
            </a:r>
          </a:p>
        </p:txBody>
      </p:sp>
      <p:cxnSp>
        <p:nvCxnSpPr>
          <p:cNvPr id="12" name="直接箭头连接符 11"/>
          <p:cNvCxnSpPr>
            <a:endCxn id="7" idx="1"/>
          </p:cNvCxnSpPr>
          <p:nvPr/>
        </p:nvCxnSpPr>
        <p:spPr>
          <a:xfrm>
            <a:off x="5987562" y="3982915"/>
            <a:ext cx="1019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290420" y="3565253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9328638" y="3993829"/>
            <a:ext cx="1019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328638" y="3557453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一</a:t>
            </a:r>
            <a:r>
              <a:rPr lang="zh-CN" altLang="en-US" sz="1400" dirty="0" smtClean="0"/>
              <a:t>个三维的词语类别标签向量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966795" y="40444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ahnschrift Light Condensed" panose="020B0502040204020203" pitchFamily="34" charset="0"/>
              </a:rPr>
              <a:t>l</a:t>
            </a:r>
            <a:endParaRPr lang="zh-CN" alt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7831" y="145073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为了让隐变量获取到更多的关于句式的特征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1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3207" y="692991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Type Controller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52145" y="2233219"/>
            <a:ext cx="9454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type controller estimates a distribution over the word types at each decoding position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86" y="2813138"/>
            <a:ext cx="4386702" cy="3876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2145" y="3773447"/>
            <a:ext cx="10216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之前论文中的做法是，将隐变量</a:t>
            </a:r>
            <a:r>
              <a:rPr lang="en-US" altLang="zh-CN" dirty="0" smtClean="0"/>
              <a:t>z</a:t>
            </a:r>
            <a:r>
              <a:rPr lang="zh-CN" altLang="en-US" dirty="0" smtClean="0"/>
              <a:t>加入到解码过程中，让它包含的句子功能信息去影响解码的生成，</a:t>
            </a:r>
            <a:endParaRPr lang="en-US" altLang="zh-CN" dirty="0"/>
          </a:p>
          <a:p>
            <a:r>
              <a:rPr lang="zh-CN" altLang="en-US" dirty="0" smtClean="0"/>
              <a:t>但是这样在训练的时候，会导致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的消失。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这里作者将隐变用于控制解码每一步的单词类型。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983415" y="1072663"/>
            <a:ext cx="2162908" cy="7561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Type Controller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6928338" y="1477081"/>
            <a:ext cx="1055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0146323" y="1479985"/>
            <a:ext cx="1055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78869" y="110774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sz="1050" dirty="0" err="1" smtClean="0"/>
              <a:t>t</a:t>
            </a:r>
            <a:r>
              <a:rPr lang="en-US" altLang="zh-CN" dirty="0" smtClean="0"/>
              <a:t> + z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643624" y="106232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sz="1100" dirty="0" err="1" smtClean="0"/>
              <a:t>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678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2204" y="674774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Decoder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48" y="1433399"/>
            <a:ext cx="4476750" cy="1857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856" y="1885836"/>
            <a:ext cx="4229100" cy="9525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282840" y="1151792"/>
            <a:ext cx="43961" cy="4703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343" y="3651936"/>
            <a:ext cx="3286125" cy="4000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09898" y="372882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sz="1200" dirty="0" smtClean="0"/>
              <a:t>gradually increase from 0 to 1.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926" y="4121016"/>
            <a:ext cx="219075" cy="238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66703" y="457196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目的是防止</a:t>
            </a:r>
            <a:r>
              <a:rPr lang="zh-CN" altLang="en-US" dirty="0"/>
              <a:t>隐</a:t>
            </a:r>
            <a:r>
              <a:rPr lang="zh-CN" altLang="en-US" dirty="0" smtClean="0"/>
              <a:t>变量的的消失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146224" y="3083536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整体的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71525" y="3541567"/>
            <a:ext cx="1874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/>
              <a:t>Function-related Word</a:t>
            </a:r>
            <a:endParaRPr lang="zh-CN" altLang="en-US" sz="1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98" y="3908197"/>
            <a:ext cx="3654116" cy="66376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59448" y="4805149"/>
            <a:ext cx="11288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/>
              <a:t>Topic Word</a:t>
            </a:r>
            <a:endParaRPr lang="zh-CN" altLang="en-US" sz="12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383" y="5236863"/>
            <a:ext cx="3617787" cy="49078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59448" y="5717177"/>
            <a:ext cx="1382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/>
              <a:t>Ordinary Word:</a:t>
            </a:r>
            <a:endParaRPr lang="zh-CN" altLang="en-US" sz="12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520" y="6258355"/>
            <a:ext cx="3579650" cy="29556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928338" y="143339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解码的</a:t>
            </a:r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36115" y="5033470"/>
            <a:ext cx="7085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900" dirty="0" smtClean="0"/>
          </a:p>
          <a:p>
            <a:endParaRPr lang="en-US" altLang="zh-CN" sz="900" dirty="0" smtClean="0"/>
          </a:p>
          <a:p>
            <a:r>
              <a:rPr lang="en-US" altLang="zh-CN" sz="900" dirty="0" smtClean="0"/>
              <a:t>L1 :  </a:t>
            </a:r>
            <a:r>
              <a:rPr lang="zh-CN" altLang="en-US" sz="900" dirty="0" smtClean="0"/>
              <a:t>是</a:t>
            </a:r>
            <a:r>
              <a:rPr lang="zh-CN" altLang="en-US" sz="900" dirty="0"/>
              <a:t>为了拉近识别网络与先验网络产生的分布距离，我们设置了一个 </a:t>
            </a:r>
            <a:r>
              <a:rPr lang="en-US" altLang="zh-CN" sz="900" dirty="0"/>
              <a:t>KL </a:t>
            </a:r>
            <a:r>
              <a:rPr lang="zh-CN" altLang="en-US" sz="900" dirty="0"/>
              <a:t>项，在这过程也会产生 </a:t>
            </a:r>
            <a:r>
              <a:rPr lang="en-US" altLang="zh-CN" sz="900" dirty="0" smtClean="0"/>
              <a:t>loss</a:t>
            </a:r>
          </a:p>
          <a:p>
            <a:endParaRPr lang="en-US" altLang="zh-CN" sz="900" dirty="0"/>
          </a:p>
          <a:p>
            <a:r>
              <a:rPr lang="en-US" altLang="zh-CN" sz="900" dirty="0" smtClean="0"/>
              <a:t>L2 :  </a:t>
            </a:r>
            <a:r>
              <a:rPr lang="zh-CN" altLang="en-US" sz="900" dirty="0" smtClean="0"/>
              <a:t>在</a:t>
            </a:r>
            <a:r>
              <a:rPr lang="zh-CN" altLang="en-US" sz="900" dirty="0"/>
              <a:t>对 </a:t>
            </a:r>
            <a:r>
              <a:rPr lang="en-US" altLang="zh-CN" sz="900" dirty="0"/>
              <a:t>z </a:t>
            </a:r>
            <a:r>
              <a:rPr lang="zh-CN" altLang="en-US" sz="900" dirty="0"/>
              <a:t>做分类时，判断当前类别与我们设定的类别是否一样，中间也会存在一个 </a:t>
            </a:r>
            <a:r>
              <a:rPr lang="en-US" altLang="zh-CN" sz="900" dirty="0"/>
              <a:t>Loss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endParaRPr lang="en-US" altLang="zh-CN" sz="900" dirty="0" smtClean="0"/>
          </a:p>
          <a:p>
            <a:r>
              <a:rPr lang="en-US" altLang="zh-CN" sz="900" dirty="0" smtClean="0"/>
              <a:t>L3:   </a:t>
            </a:r>
            <a:r>
              <a:rPr lang="zh-CN" altLang="en-US" sz="900" dirty="0" smtClean="0"/>
              <a:t>是</a:t>
            </a:r>
            <a:r>
              <a:rPr lang="zh-CN" altLang="en-US" sz="900" dirty="0"/>
              <a:t>最终生成的 </a:t>
            </a:r>
            <a:r>
              <a:rPr lang="en-US" altLang="zh-CN" sz="900" dirty="0"/>
              <a:t>response </a:t>
            </a:r>
            <a:r>
              <a:rPr lang="zh-CN" altLang="en-US" sz="900" dirty="0"/>
              <a:t>与给定的 </a:t>
            </a:r>
            <a:r>
              <a:rPr lang="en-US" altLang="zh-CN" sz="900" dirty="0"/>
              <a:t>response </a:t>
            </a:r>
            <a:r>
              <a:rPr lang="zh-CN" altLang="en-US" sz="900" dirty="0"/>
              <a:t>之间的交叉熵；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758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9030" y="738527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TopicWord</a:t>
            </a:r>
            <a:r>
              <a:rPr lang="en-US" altLang="zh-CN" b="1" dirty="0" smtClean="0"/>
              <a:t>  </a:t>
            </a:r>
            <a:r>
              <a:rPr lang="en-US" altLang="zh-CN" b="1" dirty="0"/>
              <a:t>Prediction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63" y="1843636"/>
            <a:ext cx="4829175" cy="866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26" y="3041375"/>
            <a:ext cx="52292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3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7485185" y="1537629"/>
            <a:ext cx="2630780" cy="12321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754315" y="1666035"/>
            <a:ext cx="2822331" cy="10617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89185" y="119790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altLang="zh-CN" sz="1400" dirty="0"/>
              <a:t>Chinese dialogue dataset </a:t>
            </a:r>
            <a:r>
              <a:rPr lang="it-IT" altLang="zh-CN" sz="1400" dirty="0" smtClean="0"/>
              <a:t>from Weibo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89185" y="66821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Dataset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850423" y="11825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10 million </a:t>
            </a:r>
            <a:r>
              <a:rPr lang="en-US" altLang="zh-CN" sz="1400" dirty="0" smtClean="0"/>
              <a:t>post responses pairs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389185" y="1784811"/>
            <a:ext cx="2255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function label for each pair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945866" y="1754033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sampled about 2,000 pairs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945866" y="2156274"/>
            <a:ext cx="39389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annotated the data manually</a:t>
            </a:r>
            <a:endParaRPr lang="zh-CN" altLang="en-US" sz="14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576646" y="2156274"/>
            <a:ext cx="90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19244" y="1907921"/>
            <a:ext cx="2335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the self-attentive </a:t>
            </a:r>
            <a:r>
              <a:rPr lang="en-US" altLang="zh-CN" sz="1400" b="1" dirty="0" smtClean="0"/>
              <a:t>classifier</a:t>
            </a:r>
          </a:p>
          <a:p>
            <a:pPr algn="ctr"/>
            <a:r>
              <a:rPr lang="en-US" altLang="zh-CN" sz="1400" dirty="0" smtClean="0"/>
              <a:t>Accuracy 0.78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8888338" y="3108364"/>
            <a:ext cx="2795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annotate the large dataset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800575" y="2770227"/>
            <a:ext cx="0" cy="104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055" y="3879663"/>
            <a:ext cx="3755781" cy="160664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29862" y="324814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Evaluation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1529862" y="3815834"/>
            <a:ext cx="1819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Automatic Evaluation</a:t>
            </a:r>
            <a:endParaRPr lang="zh-CN" altLang="en-US" sz="14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6576646" y="3248142"/>
            <a:ext cx="61546" cy="3348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52" y="4335224"/>
            <a:ext cx="5038725" cy="136207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240266" y="5908912"/>
            <a:ext cx="480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Acc</a:t>
            </a:r>
            <a:r>
              <a:rPr lang="zh-CN" altLang="en-US" sz="1600" dirty="0" smtClean="0"/>
              <a:t>：预先指定好的句子功能和模型生成的句子功能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92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5675" y="993503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Manual Evaluation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15675" y="172544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200 posts were </a:t>
            </a:r>
            <a:r>
              <a:rPr lang="en-US" altLang="zh-CN" sz="1400" dirty="0" smtClean="0"/>
              <a:t>randomly sampled </a:t>
            </a:r>
            <a:r>
              <a:rPr lang="en-US" altLang="zh-CN" sz="1400" dirty="0"/>
              <a:t>from the test set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315675" y="2956371"/>
            <a:ext cx="1425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three </a:t>
            </a:r>
            <a:r>
              <a:rPr lang="en-US" altLang="zh-CN" sz="1400" dirty="0" smtClean="0"/>
              <a:t>metrics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315675" y="2241937"/>
            <a:ext cx="102813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give a preference (win, lose, or tie</a:t>
            </a:r>
            <a:r>
              <a:rPr lang="en-US" altLang="zh-CN" sz="1400" dirty="0" smtClean="0"/>
              <a:t>)   with three baselines</a:t>
            </a:r>
            <a:endParaRPr lang="en-US" altLang="zh-CN" sz="1400" dirty="0"/>
          </a:p>
          <a:p>
            <a:r>
              <a:rPr lang="en-US" altLang="zh-CN" sz="1400" dirty="0" smtClean="0"/>
              <a:t>crowdsourcing service for </a:t>
            </a:r>
            <a:r>
              <a:rPr lang="en-US" altLang="zh-CN" sz="1400" dirty="0"/>
              <a:t>annotation, and each pair-wise </a:t>
            </a:r>
            <a:r>
              <a:rPr lang="en-US" altLang="zh-CN" sz="1400" dirty="0" smtClean="0"/>
              <a:t>comparison was judged </a:t>
            </a:r>
            <a:r>
              <a:rPr lang="en-US" altLang="zh-CN" sz="1400" dirty="0"/>
              <a:t>by 5 curators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741065" y="2883675"/>
            <a:ext cx="97352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Grammaticality    whether </a:t>
            </a:r>
            <a:r>
              <a:rPr lang="en-US" altLang="zh-CN" sz="1400" dirty="0"/>
              <a:t>a </a:t>
            </a:r>
            <a:r>
              <a:rPr lang="en-US" altLang="zh-CN" sz="1400" dirty="0" smtClean="0"/>
              <a:t>response is </a:t>
            </a:r>
            <a:r>
              <a:rPr lang="en-US" altLang="zh-CN" sz="1400" dirty="0"/>
              <a:t>grammatical and coherent with the </a:t>
            </a:r>
            <a:r>
              <a:rPr lang="en-US" altLang="zh-CN" sz="1400" dirty="0" smtClean="0"/>
              <a:t>sentence function </a:t>
            </a:r>
            <a:r>
              <a:rPr lang="en-US" altLang="zh-CN" sz="1400" dirty="0"/>
              <a:t>we </a:t>
            </a:r>
            <a:r>
              <a:rPr lang="en-US" altLang="zh-CN" sz="1400" dirty="0" err="1"/>
              <a:t>prespecified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Appropriateness   whether a response is a logical and </a:t>
            </a:r>
            <a:r>
              <a:rPr lang="en-US" altLang="zh-CN" sz="1400" dirty="0" smtClean="0"/>
              <a:t>appropriate reply </a:t>
            </a:r>
            <a:r>
              <a:rPr lang="en-US" altLang="zh-CN" sz="1400" dirty="0"/>
              <a:t>to its </a:t>
            </a:r>
            <a:r>
              <a:rPr lang="en-US" altLang="zh-CN" sz="1400" dirty="0" smtClean="0"/>
              <a:t>post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Informativeness</a:t>
            </a:r>
            <a:r>
              <a:rPr lang="en-US" altLang="zh-CN" sz="1400" dirty="0"/>
              <a:t>     whether a response provides meaningful information via the topic words relevant to the post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1315675" y="503365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/>
              <a:t>Total annotation </a:t>
            </a:r>
            <a:r>
              <a:rPr lang="en-US" altLang="zh-CN" sz="1400" dirty="0"/>
              <a:t>amounts to </a:t>
            </a:r>
            <a:r>
              <a:rPr lang="en-US" altLang="zh-CN" sz="1400" dirty="0" smtClean="0"/>
              <a:t>200*3*3*3=5,400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65" y="5341430"/>
            <a:ext cx="8539467" cy="13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217" y="96715"/>
            <a:ext cx="4517414" cy="65972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3689" y="615434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Case Study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396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807" y="1975899"/>
            <a:ext cx="96744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单轮对话里通过生成不同句式的回复来实现对话目的，这</a:t>
            </a:r>
            <a:r>
              <a:rPr lang="zh-CN" altLang="en-US" dirty="0" smtClean="0"/>
              <a:t>一点论文里模型</a:t>
            </a:r>
            <a:r>
              <a:rPr lang="zh-CN" altLang="en-US" dirty="0"/>
              <a:t>已经做得比较好了。在</a:t>
            </a:r>
            <a:r>
              <a:rPr lang="zh-CN" altLang="en-US" dirty="0">
                <a:solidFill>
                  <a:srgbClr val="FF0000"/>
                </a:solidFill>
              </a:rPr>
              <a:t>初步具备控制能力</a:t>
            </a:r>
            <a:r>
              <a:rPr lang="zh-CN" altLang="en-US" dirty="0"/>
              <a:t>的情况下，</a:t>
            </a:r>
            <a:r>
              <a:rPr lang="zh-CN" altLang="en-US" dirty="0">
                <a:solidFill>
                  <a:srgbClr val="FF0000"/>
                </a:solidFill>
              </a:rPr>
              <a:t>下一步</a:t>
            </a:r>
            <a:r>
              <a:rPr lang="zh-CN" altLang="en-US" dirty="0"/>
              <a:t>我们需要做</a:t>
            </a:r>
            <a:r>
              <a:rPr lang="zh-CN" altLang="en-US" dirty="0">
                <a:solidFill>
                  <a:srgbClr val="FF0000"/>
                </a:solidFill>
              </a:rPr>
              <a:t>感知</a:t>
            </a:r>
            <a:r>
              <a:rPr lang="zh-CN" altLang="en-US" dirty="0"/>
              <a:t>，即知道用户表现出什么样的状态，这样我们才能决定我们使用的句式、对话目的与策略，从而在</a:t>
            </a:r>
            <a:r>
              <a:rPr lang="zh-CN" altLang="en-US" dirty="0">
                <a:solidFill>
                  <a:srgbClr val="FF0000"/>
                </a:solidFill>
              </a:rPr>
              <a:t>多轮对话里生成较高质量</a:t>
            </a:r>
            <a:r>
              <a:rPr lang="zh-CN" altLang="en-US" dirty="0"/>
              <a:t>的回复。目前我们的工作只做到了第一步，第二步相对来说比较有难度，因为涉及到的是用户行为的探测和感知。这个可以看做</a:t>
            </a:r>
            <a:r>
              <a:rPr lang="zh-CN" altLang="en-US" dirty="0" smtClean="0"/>
              <a:t>是未来</a:t>
            </a:r>
            <a:r>
              <a:rPr lang="zh-CN" altLang="en-US" dirty="0"/>
              <a:t>发展的一个</a:t>
            </a:r>
            <a:r>
              <a:rPr lang="zh-CN" altLang="en-US" dirty="0" smtClean="0"/>
              <a:t>方向。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55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3207" y="1705514"/>
            <a:ext cx="102723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目前学界做的较多的是跟情绪相关的研究，比如设定一个情绪「喜欢」，聊天机器人自动生成各种与「喜欢」属性相匹配的对话内容；还有一种更加粗线条的情感极性，主要分为「正向情感」和「负向情感」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另外</a:t>
            </a:r>
            <a:r>
              <a:rPr lang="zh-CN" altLang="en-US" dirty="0"/>
              <a:t>还有一种与英语时态相关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还有</a:t>
            </a:r>
            <a:r>
              <a:rPr lang="zh-CN" altLang="en-US" dirty="0"/>
              <a:t>人研究对话意图，让生成的对话能够符合事先设定的对话意图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也</a:t>
            </a:r>
            <a:r>
              <a:rPr lang="zh-CN" altLang="en-US" dirty="0"/>
              <a:t>有人做「风格」相关的一些研究工作，不过这方面更多集中在图像领域，比如说风格迁移，就语言领域的研究来讲，这块还是处于比较初级的阶段（比如把对话风格统一调整为「男性」）</a:t>
            </a:r>
          </a:p>
        </p:txBody>
      </p:sp>
    </p:spTree>
    <p:extLst>
      <p:ext uri="{BB962C8B-B14F-4D97-AF65-F5344CB8AC3E}">
        <p14:creationId xmlns:p14="http://schemas.microsoft.com/office/powerpoint/2010/main" val="320743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0924" y="98473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CONTENT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538654" y="2198077"/>
            <a:ext cx="7455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Intention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Experiment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4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7685" y="2461737"/>
            <a:ext cx="93579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闲聊</a:t>
            </a:r>
            <a:r>
              <a:rPr lang="zh-CN" altLang="en-US" sz="1600" dirty="0" smtClean="0">
                <a:solidFill>
                  <a:srgbClr val="FF0000"/>
                </a:solidFill>
              </a:rPr>
              <a:t>对话生成领域</a:t>
            </a:r>
            <a:r>
              <a:rPr lang="zh-CN" altLang="en-US" sz="1600" dirty="0" smtClean="0"/>
              <a:t>，研究如何控制生成回复的全局功能特征，并解决</a:t>
            </a:r>
            <a:r>
              <a:rPr lang="zh-CN" altLang="en-US" sz="1600" dirty="0" smtClean="0">
                <a:solidFill>
                  <a:srgbClr val="FF0000"/>
                </a:solidFill>
              </a:rPr>
              <a:t>功能控制和内容丰富性</a:t>
            </a:r>
            <a:r>
              <a:rPr lang="zh-CN" altLang="en-US" sz="1600" dirty="0" smtClean="0"/>
              <a:t>的兼容问题</a:t>
            </a:r>
            <a:r>
              <a:rPr lang="zh-CN" altLang="en-US" sz="1600" dirty="0" smtClean="0"/>
              <a:t>。句式（</a:t>
            </a:r>
            <a:r>
              <a:rPr lang="en-US" altLang="zh-CN" sz="1600" dirty="0" smtClean="0"/>
              <a:t>Sentence Function</a:t>
            </a:r>
            <a:r>
              <a:rPr lang="zh-CN" altLang="en-US" sz="1600" dirty="0" smtClean="0"/>
              <a:t>）是一种重要的语言学特征，</a:t>
            </a:r>
            <a:r>
              <a:rPr lang="zh-CN" altLang="en-US" sz="1600" dirty="0" smtClean="0"/>
              <a:t>按句式可</a:t>
            </a:r>
            <a:r>
              <a:rPr lang="zh-CN" altLang="en-US" sz="1600" dirty="0" smtClean="0"/>
              <a:t>将语言划分为</a:t>
            </a:r>
            <a:r>
              <a:rPr lang="zh-CN" altLang="en-US" sz="1600" dirty="0" smtClean="0">
                <a:solidFill>
                  <a:srgbClr val="FF0000"/>
                </a:solidFill>
              </a:rPr>
              <a:t>疑问句、陈述句、祈使句</a:t>
            </a:r>
            <a:r>
              <a:rPr lang="zh-CN" altLang="en-US" sz="1600" dirty="0" smtClean="0"/>
              <a:t>等多个类别，该特征在对话中能够体现说话者的目的。模型生成的回复不仅在结构上符合设定</a:t>
            </a:r>
            <a:r>
              <a:rPr lang="zh-CN" altLang="en-US" sz="1600" dirty="0" smtClean="0"/>
              <a:t>的句式类别，</a:t>
            </a:r>
            <a:r>
              <a:rPr lang="zh-CN" altLang="en-US" sz="1600" dirty="0" smtClean="0"/>
              <a:t>而且在内容上具备</a:t>
            </a:r>
            <a:r>
              <a:rPr lang="zh-CN" altLang="en-US" sz="1600" dirty="0" smtClean="0">
                <a:solidFill>
                  <a:srgbClr val="FF0000"/>
                </a:solidFill>
              </a:rPr>
              <a:t>丰富的信息量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817685" y="1055077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Intention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1113693" y="4072823"/>
            <a:ext cx="106592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三种句式类型：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第一</a:t>
            </a:r>
            <a:r>
              <a:rPr lang="zh-CN" altLang="en-US" sz="1400" dirty="0"/>
              <a:t>种类型是疑问句，在双方都不熟悉的情况下，如果我想认识你，可能就会更多使用疑问句，通过提问来获取更多关于你的信息。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第二种类型是祈使句，主要用于发出请求或者邀请，类似的回复我们一律称为祈使句，祈使句一般可以促进更深层次的交互。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第三种类型是平时用得比较频繁的陈述句，从语气上来讲比较平淡，主要用于陈述事实或者解释原因。</a:t>
            </a:r>
          </a:p>
        </p:txBody>
      </p:sp>
    </p:spTree>
    <p:extLst>
      <p:ext uri="{BB962C8B-B14F-4D97-AF65-F5344CB8AC3E}">
        <p14:creationId xmlns:p14="http://schemas.microsoft.com/office/powerpoint/2010/main" val="11778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0" y="1116622"/>
            <a:ext cx="5969622" cy="27344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598" y="789137"/>
            <a:ext cx="4276725" cy="2886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4739" y="60447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8023" y="4424599"/>
            <a:ext cx="1053318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Chanllege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第一</a:t>
            </a:r>
            <a:r>
              <a:rPr lang="zh-CN" altLang="en-US" sz="1400" dirty="0"/>
              <a:t>个是涉及到对生成过程的</a:t>
            </a:r>
            <a:r>
              <a:rPr lang="zh-CN" altLang="en-US" sz="1400" dirty="0">
                <a:solidFill>
                  <a:srgbClr val="FF0000"/>
                </a:solidFill>
              </a:rPr>
              <a:t>全局控制</a:t>
            </a:r>
            <a:r>
              <a:rPr lang="zh-CN" altLang="en-US" sz="1400" dirty="0"/>
              <a:t>，比如生成一个疑问句，开头可能是个疑问词，中间还涉及到一些助动词，最后可能还要考虑标点符号的因素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第二</a:t>
            </a:r>
            <a:r>
              <a:rPr lang="zh-CN" altLang="en-US" sz="1400" dirty="0"/>
              <a:t>个挑战在于如何</a:t>
            </a:r>
            <a:r>
              <a:rPr lang="zh-CN" altLang="en-US" sz="1400" dirty="0">
                <a:solidFill>
                  <a:srgbClr val="FF0000"/>
                </a:solidFill>
              </a:rPr>
              <a:t>平衡句式控制与信息量兼容性的问题</a:t>
            </a:r>
            <a:r>
              <a:rPr lang="zh-CN" altLang="en-US" sz="1400" dirty="0"/>
              <a:t>，毕竟生成结果中如果不能包含丰富的信息量，句式控制得再完美也会影响到对话体验</a:t>
            </a:r>
          </a:p>
        </p:txBody>
      </p:sp>
    </p:spTree>
    <p:extLst>
      <p:ext uri="{BB962C8B-B14F-4D97-AF65-F5344CB8AC3E}">
        <p14:creationId xmlns:p14="http://schemas.microsoft.com/office/powerpoint/2010/main" val="17088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3047" y="720969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Model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51791" y="1863968"/>
            <a:ext cx="66997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Input:   </a:t>
            </a:r>
          </a:p>
          <a:p>
            <a:r>
              <a:rPr lang="en-US" altLang="zh-CN" dirty="0" smtClean="0"/>
              <a:t>                                                           </a:t>
            </a:r>
          </a:p>
          <a:p>
            <a:r>
              <a:rPr lang="en-US" altLang="zh-CN" dirty="0" smtClean="0"/>
              <a:t>A post                              and   sentence function category   </a:t>
            </a:r>
          </a:p>
          <a:p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22" y="2494084"/>
            <a:ext cx="1590675" cy="30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431" y="2494084"/>
            <a:ext cx="142875" cy="266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306" y="2573331"/>
            <a:ext cx="321286" cy="3986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51791" y="2971964"/>
            <a:ext cx="46511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Output:    </a:t>
            </a:r>
          </a:p>
          <a:p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 response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43949" y="359423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*not only coherent with the specified function category l but also informative in content</a:t>
            </a:r>
            <a:endParaRPr lang="zh-CN" altLang="en-US" sz="1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171" y="3579089"/>
            <a:ext cx="1704975" cy="390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291" y="4760515"/>
            <a:ext cx="904875" cy="304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791" y="4633670"/>
            <a:ext cx="3581400" cy="504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49562" y="4207407"/>
            <a:ext cx="4665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oal is to estimate the conditional probability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685" y="5514921"/>
            <a:ext cx="3038475" cy="36195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2281601" y="5121240"/>
            <a:ext cx="527538" cy="55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438888" y="5138495"/>
            <a:ext cx="750278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92431" y="56314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indicates</a:t>
            </a:r>
          </a:p>
          <a:p>
            <a:r>
              <a:rPr lang="en-US" altLang="zh-CN" dirty="0" smtClean="0"/>
              <a:t>the sampling process of 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3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91" y="862845"/>
            <a:ext cx="8882064" cy="57237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439374" y="1444175"/>
            <a:ext cx="69048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主要是四部分：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传统</a:t>
            </a:r>
            <a:r>
              <a:rPr lang="zh-CN" altLang="en-US" dirty="0"/>
              <a:t>的编码</a:t>
            </a:r>
            <a:r>
              <a:rPr lang="en-US" altLang="zh-CN" dirty="0"/>
              <a:t>-</a:t>
            </a:r>
            <a:r>
              <a:rPr lang="zh-CN" altLang="en-US" dirty="0" smtClean="0"/>
              <a:t>解码器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识别</a:t>
            </a:r>
            <a:r>
              <a:rPr lang="en-US" altLang="zh-CN" dirty="0"/>
              <a:t>/</a:t>
            </a:r>
            <a:r>
              <a:rPr lang="zh-CN" altLang="en-US" dirty="0"/>
              <a:t>先验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判别器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类型控制器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82138" y="493513"/>
            <a:ext cx="541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整个模型主要基于条件变分自编码器（</a:t>
            </a:r>
            <a:r>
              <a:rPr lang="en-US" altLang="zh-CN" dirty="0"/>
              <a:t>CVAE </a:t>
            </a:r>
            <a:r>
              <a:rPr lang="zh-CN" altLang="en-US" dirty="0"/>
              <a:t>模型）</a:t>
            </a:r>
          </a:p>
        </p:txBody>
      </p:sp>
    </p:spTree>
    <p:extLst>
      <p:ext uri="{BB962C8B-B14F-4D97-AF65-F5344CB8AC3E}">
        <p14:creationId xmlns:p14="http://schemas.microsoft.com/office/powerpoint/2010/main" val="5788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0120" y="738527"/>
            <a:ext cx="3405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Encoder-Decoder Framework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18" y="3068134"/>
            <a:ext cx="1514475" cy="323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18" y="4164199"/>
            <a:ext cx="1543050" cy="295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87" y="3474764"/>
            <a:ext cx="2343150" cy="52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5373" y="2463878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Encoder:</a:t>
            </a:r>
          </a:p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079631" y="2074985"/>
            <a:ext cx="35169" cy="3569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88559" y="2463877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ecoder:</a:t>
            </a: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671" y="3110208"/>
            <a:ext cx="3105150" cy="495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7747" y="3959411"/>
            <a:ext cx="3333750" cy="4095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5764" y="3043533"/>
            <a:ext cx="22574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8805" y="685773"/>
            <a:ext cx="2829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Recognition/Prior Network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4038" y="1715613"/>
            <a:ext cx="452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Training :    </a:t>
            </a:r>
            <a:r>
              <a:rPr lang="en-US" altLang="zh-CN" dirty="0" smtClean="0">
                <a:latin typeface="NimbusRomNo9L-Regu"/>
              </a:rPr>
              <a:t>recognition </a:t>
            </a:r>
            <a:r>
              <a:rPr lang="en-US" altLang="zh-CN" dirty="0">
                <a:latin typeface="NimbusRomNo9L-Regu"/>
              </a:rPr>
              <a:t>network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6623" y="26992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Sample z from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2699238"/>
            <a:ext cx="847725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519" y="2677598"/>
            <a:ext cx="942975" cy="3143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81919" y="2665484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0" i="0" u="none" strike="noStrike" baseline="0" dirty="0" smtClean="0">
                <a:latin typeface="NimbusRomNo9L-Regu"/>
              </a:rPr>
              <a:t>recognition network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981919" y="3068570"/>
            <a:ext cx="3743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 to approximate the true posterior distribution</a:t>
            </a:r>
            <a:endParaRPr lang="zh-CN" altLang="en-US" sz="1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797" y="3681675"/>
            <a:ext cx="2914650" cy="4857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50277" y="448213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Testing :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95624" y="5188764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prior network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230" y="5148521"/>
            <a:ext cx="923925" cy="409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155" y="5248638"/>
            <a:ext cx="1076325" cy="3143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0802" y="5178037"/>
            <a:ext cx="2343150" cy="4381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948" y="6311408"/>
            <a:ext cx="2933700" cy="4381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50277" y="5862057"/>
            <a:ext cx="8201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To bridge the gap between the recognition and the prior networks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236069" y="1362782"/>
            <a:ext cx="1925516" cy="7936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recognition network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300421" y="1777183"/>
            <a:ext cx="935648" cy="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501965" y="1430273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</a:t>
            </a:r>
            <a:r>
              <a:rPr lang="en-US" altLang="zh-CN" sz="1400" dirty="0" smtClean="0"/>
              <a:t> + response</a:t>
            </a:r>
            <a:endParaRPr lang="zh-CN" altLang="en-US" sz="1400" dirty="0"/>
          </a:p>
        </p:txBody>
      </p:sp>
      <p:cxnSp>
        <p:nvCxnSpPr>
          <p:cNvPr id="26" name="直接箭头连接符 25"/>
          <p:cNvCxnSpPr>
            <a:stCxn id="11" idx="3"/>
          </p:cNvCxnSpPr>
          <p:nvPr/>
        </p:nvCxnSpPr>
        <p:spPr>
          <a:xfrm>
            <a:off x="9161585" y="1759599"/>
            <a:ext cx="1160584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359652" y="13462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mean     </a:t>
            </a:r>
            <a:r>
              <a:rPr lang="en-US" altLang="zh-CN" dirty="0" err="1" smtClean="0"/>
              <a:t>var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0036280" y="78238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ample z</a:t>
            </a:r>
            <a:endParaRPr lang="zh-CN" altLang="en-US" dirty="0"/>
          </a:p>
        </p:txBody>
      </p:sp>
      <p:sp>
        <p:nvSpPr>
          <p:cNvPr id="31" name="右大括号 30"/>
          <p:cNvSpPr/>
          <p:nvPr/>
        </p:nvSpPr>
        <p:spPr>
          <a:xfrm rot="16200000">
            <a:off x="9961546" y="798255"/>
            <a:ext cx="149469" cy="1014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31" idx="1"/>
          </p:cNvCxnSpPr>
          <p:nvPr/>
        </p:nvCxnSpPr>
        <p:spPr>
          <a:xfrm flipH="1" flipV="1">
            <a:off x="10036280" y="685773"/>
            <a:ext cx="1" cy="54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621006" y="4166313"/>
            <a:ext cx="1925516" cy="7936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prior</a:t>
            </a:r>
          </a:p>
          <a:p>
            <a:pPr algn="ctr"/>
            <a:r>
              <a:rPr lang="en-US" altLang="zh-CN" dirty="0" smtClean="0"/>
              <a:t>network</a:t>
            </a:r>
            <a:endParaRPr lang="en-US" altLang="zh-CN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648013" y="4559071"/>
            <a:ext cx="935648" cy="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768245" y="41867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4" idx="3"/>
          </p:cNvCxnSpPr>
          <p:nvPr/>
        </p:nvCxnSpPr>
        <p:spPr>
          <a:xfrm>
            <a:off x="9546522" y="4563130"/>
            <a:ext cx="1329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0417280" y="359860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ample z</a:t>
            </a:r>
            <a:endParaRPr lang="zh-CN" altLang="en-US" dirty="0"/>
          </a:p>
        </p:txBody>
      </p:sp>
      <p:sp>
        <p:nvSpPr>
          <p:cNvPr id="41" name="右大括号 40"/>
          <p:cNvSpPr/>
          <p:nvPr/>
        </p:nvSpPr>
        <p:spPr>
          <a:xfrm rot="16200000">
            <a:off x="10342546" y="3614477"/>
            <a:ext cx="149469" cy="1014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41" idx="1"/>
          </p:cNvCxnSpPr>
          <p:nvPr/>
        </p:nvCxnSpPr>
        <p:spPr>
          <a:xfrm flipH="1" flipV="1">
            <a:off x="10417280" y="3501995"/>
            <a:ext cx="1" cy="54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9766755" y="4149812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mean     </a:t>
            </a:r>
            <a:r>
              <a:rPr lang="en-US" altLang="zh-CN" dirty="0" err="1" smtClean="0"/>
              <a:t>var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95624" y="1285670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利用条件自分编码器（</a:t>
            </a:r>
            <a:r>
              <a:rPr lang="en-US" altLang="zh-CN" dirty="0" smtClean="0"/>
              <a:t>CVAE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2" y="478758"/>
            <a:ext cx="8882642" cy="57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1016</Words>
  <Application>Microsoft Office PowerPoint</Application>
  <PresentationFormat>宽屏</PresentationFormat>
  <Paragraphs>128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NimbusRomNo9L-Regu</vt:lpstr>
      <vt:lpstr>等线</vt:lpstr>
      <vt:lpstr>等线 Light</vt:lpstr>
      <vt:lpstr>Arial</vt:lpstr>
      <vt:lpstr>Bahnschrift Light Condensed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52</cp:revision>
  <dcterms:created xsi:type="dcterms:W3CDTF">2019-04-07T11:17:34Z</dcterms:created>
  <dcterms:modified xsi:type="dcterms:W3CDTF">2019-04-11T06:40:19Z</dcterms:modified>
</cp:coreProperties>
</file>