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3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1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6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0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0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8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4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3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2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4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59D1-3B60-4618-886A-EE8098E883D7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123FF-F6D9-4811-8CC2-89219A7D0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6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4" y="829723"/>
            <a:ext cx="11211200" cy="43654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52870" y="5195146"/>
            <a:ext cx="38026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EMNLP2018</a:t>
            </a:r>
          </a:p>
          <a:p>
            <a:pPr algn="ctr"/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361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7030A0"/>
                </a:solidFill>
              </a:rPr>
              <a:t>Incorporating Off-path Information with Path-centric Pruning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removing </a:t>
            </a:r>
            <a:r>
              <a:rPr lang="en-US" altLang="zh-CN" dirty="0"/>
              <a:t>tokens outside </a:t>
            </a:r>
            <a:r>
              <a:rPr lang="en-US" altLang="zh-CN" dirty="0" smtClean="0"/>
              <a:t>this scope(</a:t>
            </a:r>
            <a:r>
              <a:rPr lang="en-US" altLang="zh-CN" dirty="0"/>
              <a:t>lowest </a:t>
            </a:r>
            <a:r>
              <a:rPr lang="en-US" altLang="zh-CN" dirty="0" smtClean="0"/>
              <a:t>common ancestor </a:t>
            </a:r>
            <a:r>
              <a:rPr lang="en-US" altLang="zh-CN" dirty="0"/>
              <a:t>(LCA) </a:t>
            </a:r>
            <a:r>
              <a:rPr lang="en-US" altLang="zh-CN" dirty="0" smtClean="0"/>
              <a:t>subtree.) </a:t>
            </a:r>
            <a:r>
              <a:rPr lang="en-US" altLang="zh-CN" dirty="0"/>
              <a:t>helps relation extraction by </a:t>
            </a:r>
            <a:r>
              <a:rPr lang="en-US" altLang="zh-CN" b="1" dirty="0"/>
              <a:t>eliminating </a:t>
            </a:r>
            <a:r>
              <a:rPr lang="en-US" altLang="zh-CN" b="1" dirty="0" smtClean="0"/>
              <a:t>irrelevant information</a:t>
            </a:r>
            <a:r>
              <a:rPr lang="en-US" altLang="zh-CN" dirty="0" smtClean="0"/>
              <a:t> </a:t>
            </a:r>
            <a:r>
              <a:rPr lang="en-US" altLang="zh-CN" dirty="0"/>
              <a:t>from the sentence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2. pruning too aggressively (e.g., keeping only the dependency path) could lead to loss of crucial information and conversely hurt robustness.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0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path-centric pruning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 = 0 </a:t>
            </a:r>
            <a:r>
              <a:rPr lang="en-US" altLang="zh-CN" dirty="0"/>
              <a:t>corresponds to </a:t>
            </a:r>
            <a:r>
              <a:rPr lang="en-US" altLang="zh-CN" dirty="0" smtClean="0"/>
              <a:t>pruning the </a:t>
            </a:r>
            <a:r>
              <a:rPr lang="en-US" altLang="zh-CN" dirty="0"/>
              <a:t>tree down to the </a:t>
            </a:r>
            <a:r>
              <a:rPr lang="en-US" altLang="zh-CN" dirty="0" smtClean="0"/>
              <a:t>path</a:t>
            </a:r>
          </a:p>
          <a:p>
            <a:r>
              <a:rPr lang="en-US" altLang="zh-CN" dirty="0" smtClean="0"/>
              <a:t>K = 1 </a:t>
            </a:r>
            <a:r>
              <a:rPr lang="en-US" altLang="zh-CN" dirty="0"/>
              <a:t>keeps all </a:t>
            </a:r>
            <a:r>
              <a:rPr lang="en-US" altLang="zh-CN" dirty="0" smtClean="0"/>
              <a:t>nodes that </a:t>
            </a:r>
            <a:r>
              <a:rPr lang="en-US" altLang="zh-CN" dirty="0"/>
              <a:t>are directly attached to the </a:t>
            </a:r>
            <a:r>
              <a:rPr lang="en-US" altLang="zh-CN" dirty="0" smtClean="0"/>
              <a:t>path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Best </a:t>
            </a:r>
            <a:r>
              <a:rPr lang="en-US" altLang="zh-CN" dirty="0" smtClean="0"/>
              <a:t>practical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K = </a:t>
            </a:r>
            <a:r>
              <a:rPr lang="zh-CN" altLang="en-US" dirty="0" smtClean="0"/>
              <a:t>∞ </a:t>
            </a:r>
            <a:r>
              <a:rPr lang="en-US" altLang="zh-CN" dirty="0"/>
              <a:t>retains the entire LCA subtree.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31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364"/>
            <a:ext cx="11935390" cy="475312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Examples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6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Experiment: data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1)</a:t>
            </a:r>
            <a:r>
              <a:rPr lang="en-US" altLang="zh-CN" dirty="0"/>
              <a:t> </a:t>
            </a:r>
            <a:r>
              <a:rPr lang="en-US" altLang="zh-CN" b="1" dirty="0"/>
              <a:t>TACRED</a:t>
            </a:r>
            <a:r>
              <a:rPr lang="en-US" altLang="zh-CN" dirty="0"/>
              <a:t> contains over 106k </a:t>
            </a:r>
            <a:r>
              <a:rPr lang="en-US" altLang="zh-CN" dirty="0" smtClean="0"/>
              <a:t>mention pairs </a:t>
            </a:r>
            <a:r>
              <a:rPr lang="en-US" altLang="zh-CN" dirty="0"/>
              <a:t>drawn from the yearly TAC KBP4 </a:t>
            </a:r>
            <a:r>
              <a:rPr lang="en-US" altLang="zh-CN" dirty="0" smtClean="0"/>
              <a:t>challenge. It </a:t>
            </a:r>
            <a:r>
              <a:rPr lang="en-US" altLang="zh-CN" dirty="0"/>
              <a:t>represents 41 relation types and a </a:t>
            </a:r>
            <a:r>
              <a:rPr lang="en-US" altLang="zh-CN" dirty="0" smtClean="0"/>
              <a:t>special no </a:t>
            </a:r>
            <a:r>
              <a:rPr lang="en-US" altLang="zh-CN" dirty="0"/>
              <a:t>relation class when the mention pair </a:t>
            </a:r>
            <a:r>
              <a:rPr lang="en-US" altLang="zh-CN" dirty="0" smtClean="0"/>
              <a:t>does not </a:t>
            </a:r>
            <a:r>
              <a:rPr lang="en-US" altLang="zh-CN" dirty="0"/>
              <a:t>have a relation between them within these categories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2) </a:t>
            </a:r>
            <a:r>
              <a:rPr lang="en-US" altLang="zh-CN" b="1" dirty="0" err="1" smtClean="0"/>
              <a:t>SemEval</a:t>
            </a:r>
            <a:r>
              <a:rPr lang="en-US" altLang="zh-CN" b="1" dirty="0" smtClean="0"/>
              <a:t> 2010 Task 8</a:t>
            </a:r>
            <a:r>
              <a:rPr lang="en-US" altLang="zh-CN" dirty="0" smtClean="0"/>
              <a:t>: The </a:t>
            </a:r>
            <a:r>
              <a:rPr lang="en-US" altLang="zh-CN" dirty="0" err="1" smtClean="0"/>
              <a:t>SemEval</a:t>
            </a:r>
            <a:r>
              <a:rPr lang="en-US" altLang="zh-CN" dirty="0" smtClean="0"/>
              <a:t> dataset is widely used in recent work, but is significantly smaller with 8,000 examples for training and 2,717 for testing. It contains 19 relation classes over </a:t>
            </a:r>
            <a:r>
              <a:rPr lang="en-US" altLang="zh-CN" dirty="0" err="1" smtClean="0"/>
              <a:t>untyped</a:t>
            </a:r>
            <a:r>
              <a:rPr lang="en-US" altLang="zh-CN" dirty="0" smtClean="0"/>
              <a:t> mention pairs: 9 directed relations and a special </a:t>
            </a:r>
            <a:r>
              <a:rPr lang="en-US" altLang="zh-CN" dirty="0" err="1" smtClean="0"/>
              <a:t>Otherclass</a:t>
            </a:r>
            <a:r>
              <a:rPr lang="en-US" altLang="zh-CN" dirty="0" smtClean="0"/>
              <a:t>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68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50" y="809706"/>
            <a:ext cx="4981575" cy="5362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97" y="809706"/>
            <a:ext cx="52006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9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578"/>
            <a:ext cx="11931023" cy="295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72872" y="452858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AAAI 2019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182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6" y="1678516"/>
            <a:ext cx="6743700" cy="3009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45916" y="2037080"/>
            <a:ext cx="414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Multi-instance.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Sentence-level Selective </a:t>
            </a:r>
            <a:r>
              <a:rPr lang="en-US" altLang="zh-CN" dirty="0" smtClean="0"/>
              <a:t>attention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20575" y="4946072"/>
            <a:ext cx="607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“By </a:t>
            </a:r>
            <a:r>
              <a:rPr lang="en-US" altLang="zh-CN" dirty="0">
                <a:solidFill>
                  <a:srgbClr val="FF0000"/>
                </a:solidFill>
              </a:rPr>
              <a:t>identifying S2 as a </a:t>
            </a:r>
            <a:r>
              <a:rPr lang="en-US" altLang="zh-CN" dirty="0" smtClean="0">
                <a:solidFill>
                  <a:srgbClr val="FF0000"/>
                </a:solidFill>
              </a:rPr>
              <a:t>high-quality sentence for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live_in</a:t>
            </a:r>
            <a:r>
              <a:rPr lang="en-US" altLang="zh-CN" dirty="0" smtClean="0">
                <a:solidFill>
                  <a:srgbClr val="FF0000"/>
                </a:solidFill>
              </a:rPr>
              <a:t>, we are also able to recognize it as a </a:t>
            </a:r>
            <a:r>
              <a:rPr lang="en-US" altLang="zh-CN" dirty="0">
                <a:solidFill>
                  <a:srgbClr val="FF0000"/>
                </a:solidFill>
              </a:rPr>
              <a:t>low-quality sentence for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die_in</a:t>
            </a:r>
            <a:r>
              <a:rPr lang="en-US" altLang="zh-CN" dirty="0" smtClean="0">
                <a:solidFill>
                  <a:srgbClr val="FF0000"/>
                </a:solidFill>
              </a:rPr>
              <a:t>.”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39396" y="3100647"/>
            <a:ext cx="3973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 generates the attention weight for each </a:t>
            </a:r>
            <a:r>
              <a:rPr lang="en-US" altLang="zh-CN" dirty="0" smtClean="0"/>
              <a:t>relation type independently </a:t>
            </a:r>
            <a:r>
              <a:rPr lang="en-US" altLang="zh-CN" dirty="0"/>
              <a:t>and overlooked their </a:t>
            </a:r>
            <a:r>
              <a:rPr lang="en-US" altLang="zh-CN" b="1" dirty="0"/>
              <a:t>correlation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57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Ideas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Based on this </a:t>
            </a:r>
            <a:r>
              <a:rPr lang="en-US" altLang="zh-CN" dirty="0" smtClean="0"/>
              <a:t>intuition, we </a:t>
            </a:r>
            <a:r>
              <a:rPr lang="en-US" altLang="zh-CN" dirty="0"/>
              <a:t>propose a novel attention mechanism, Cross-relation </a:t>
            </a:r>
            <a:r>
              <a:rPr lang="en-US" altLang="zh-CN" dirty="0" smtClean="0"/>
              <a:t>Attention, which </a:t>
            </a:r>
            <a:r>
              <a:rPr lang="en-US" altLang="zh-CN" dirty="0"/>
              <a:t>generates the attention weight after </a:t>
            </a:r>
            <a:r>
              <a:rPr lang="en-US" altLang="zh-CN" dirty="0" smtClean="0"/>
              <a:t>examining their </a:t>
            </a:r>
            <a:r>
              <a:rPr lang="en-US" altLang="zh-CN" dirty="0" err="1"/>
              <a:t>relatednesses</a:t>
            </a:r>
            <a:r>
              <a:rPr lang="en-US" altLang="zh-CN" dirty="0"/>
              <a:t> to all relation types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2. </a:t>
            </a:r>
            <a:r>
              <a:rPr lang="en-US" altLang="zh-CN" dirty="0" smtClean="0"/>
              <a:t>Relaxing </a:t>
            </a:r>
            <a:r>
              <a:rPr lang="en-US" altLang="zh-CN" dirty="0"/>
              <a:t>the constraint that </a:t>
            </a:r>
            <a:r>
              <a:rPr lang="en-US" altLang="zh-CN" dirty="0" smtClean="0"/>
              <a:t>one training </a:t>
            </a:r>
            <a:r>
              <a:rPr lang="en-US" altLang="zh-CN" dirty="0"/>
              <a:t>instance only contains one entity pair. </a:t>
            </a:r>
            <a:r>
              <a:rPr lang="en-US" altLang="zh-CN" dirty="0" smtClean="0"/>
              <a:t>Specifically, proposing </a:t>
            </a:r>
            <a:r>
              <a:rPr lang="en-US" altLang="zh-CN" dirty="0"/>
              <a:t>the Cross-bag Attention to combine </a:t>
            </a:r>
            <a:r>
              <a:rPr lang="en-US" altLang="zh-CN" dirty="0" smtClean="0"/>
              <a:t>different sentence </a:t>
            </a:r>
            <a:r>
              <a:rPr lang="en-US" altLang="zh-CN" dirty="0"/>
              <a:t>bags, refer the combined structure as </a:t>
            </a:r>
            <a:r>
              <a:rPr lang="en-US" altLang="zh-CN" b="1" dirty="0" err="1"/>
              <a:t>superbag</a:t>
            </a:r>
            <a:r>
              <a:rPr lang="en-US" altLang="zh-CN" dirty="0"/>
              <a:t>, </a:t>
            </a:r>
            <a:r>
              <a:rPr lang="en-US" altLang="zh-CN" dirty="0" smtClean="0"/>
              <a:t>and set </a:t>
            </a:r>
            <a:r>
              <a:rPr lang="en-US" altLang="zh-CN" dirty="0" err="1"/>
              <a:t>superbag</a:t>
            </a:r>
            <a:r>
              <a:rPr lang="en-US" altLang="zh-CN" dirty="0"/>
              <a:t> as the training instance instead of sentence bag.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9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</a:rPr>
              <a:t>Cross-relation Cross-bag 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Selective Attention </a:t>
            </a:r>
            <a:r>
              <a:rPr lang="en-US" altLang="zh-CN" sz="3600" b="1" dirty="0">
                <a:solidFill>
                  <a:srgbClr val="7030A0"/>
                </a:solidFill>
              </a:rPr>
              <a:t>(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C</a:t>
            </a:r>
            <a:r>
              <a:rPr lang="en-US" altLang="zh-CN" sz="3600" b="1" baseline="30000" dirty="0" smtClean="0">
                <a:solidFill>
                  <a:srgbClr val="7030A0"/>
                </a:solidFill>
              </a:rPr>
              <a:t>2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SA)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1</a:t>
            </a:r>
            <a:r>
              <a:rPr lang="en-US" altLang="zh-CN" dirty="0"/>
              <a:t>. </a:t>
            </a:r>
            <a:r>
              <a:rPr lang="en-US" altLang="zh-CN" dirty="0" smtClean="0"/>
              <a:t>Our approach </a:t>
            </a:r>
            <a:r>
              <a:rPr lang="en-US" altLang="zh-CN" dirty="0"/>
              <a:t>takes into account the interplay between multiple</a:t>
            </a:r>
          </a:p>
          <a:p>
            <a:pPr marL="0" indent="0">
              <a:buNone/>
            </a:pPr>
            <a:r>
              <a:rPr lang="en-US" altLang="zh-CN" dirty="0"/>
              <a:t>relations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2. Our approach assesses the quality of the bag </a:t>
            </a:r>
            <a:r>
              <a:rPr lang="en-US" altLang="zh-CN" dirty="0" smtClean="0"/>
              <a:t>feature and </a:t>
            </a:r>
            <a:r>
              <a:rPr lang="en-US" altLang="zh-CN" dirty="0"/>
              <a:t>reduces the impact of </a:t>
            </a:r>
            <a:r>
              <a:rPr lang="en-US" altLang="zh-CN" b="1" dirty="0"/>
              <a:t>bag-level noisy label </a:t>
            </a:r>
            <a:r>
              <a:rPr lang="en-US" altLang="zh-CN" b="1" dirty="0" smtClean="0"/>
              <a:t>problem</a:t>
            </a:r>
            <a:r>
              <a:rPr lang="en-US" altLang="zh-CN" dirty="0" smtClean="0"/>
              <a:t> while </a:t>
            </a:r>
            <a:r>
              <a:rPr lang="en-US" altLang="zh-CN" dirty="0"/>
              <a:t>the existing selective attention in the literature </a:t>
            </a:r>
            <a:r>
              <a:rPr lang="en-US" altLang="zh-CN" dirty="0" smtClean="0"/>
              <a:t>fails when </a:t>
            </a:r>
            <a:r>
              <a:rPr lang="en-US" altLang="zh-CN" dirty="0"/>
              <a:t>processing a completely incorrect bag.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14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1" y="686925"/>
            <a:ext cx="8291513" cy="56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Motivation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79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Models making use of </a:t>
            </a:r>
            <a:r>
              <a:rPr lang="en-US" altLang="zh-CN" b="1" dirty="0"/>
              <a:t>dependency parses </a:t>
            </a:r>
            <a:r>
              <a:rPr lang="en-US" altLang="zh-CN" dirty="0" smtClean="0"/>
              <a:t>of the </a:t>
            </a:r>
            <a:r>
              <a:rPr lang="en-US" altLang="zh-CN" dirty="0"/>
              <a:t>input sentences, or dependency-based models</a:t>
            </a:r>
            <a:r>
              <a:rPr lang="en-US" altLang="zh-CN" dirty="0" smtClean="0"/>
              <a:t>,</a:t>
            </a:r>
            <a:r>
              <a:rPr lang="en-US" altLang="zh-CN" dirty="0"/>
              <a:t> have proven to be very effective in relation </a:t>
            </a:r>
            <a:r>
              <a:rPr lang="en-US" altLang="zh-CN" dirty="0" smtClean="0"/>
              <a:t>extraction, because </a:t>
            </a:r>
            <a:r>
              <a:rPr lang="en-US" altLang="zh-CN" dirty="0"/>
              <a:t>they capture long-range </a:t>
            </a:r>
            <a:r>
              <a:rPr lang="en-US" altLang="zh-CN" dirty="0" smtClean="0"/>
              <a:t>syntactic relations </a:t>
            </a:r>
            <a:r>
              <a:rPr lang="en-US" altLang="zh-CN" dirty="0"/>
              <a:t>that are obscure from the surface </a:t>
            </a:r>
            <a:r>
              <a:rPr lang="en-US" altLang="zh-CN" dirty="0" smtClean="0"/>
              <a:t>form alone </a:t>
            </a:r>
            <a:r>
              <a:rPr lang="en-US" altLang="zh-CN" dirty="0"/>
              <a:t>(e.g., when long clauses or complex </a:t>
            </a:r>
            <a:r>
              <a:rPr lang="en-US" altLang="zh-CN" dirty="0" smtClean="0"/>
              <a:t>scoping are </a:t>
            </a:r>
            <a:r>
              <a:rPr lang="en-US" altLang="zh-CN" dirty="0"/>
              <a:t>present).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24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Relation Extractor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206" y="1690688"/>
            <a:ext cx="7320478" cy="51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64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030A0"/>
                </a:solidFill>
              </a:rPr>
              <a:t>Cross-relation Cross-bag Selective Attention</a:t>
            </a:r>
            <a:endParaRPr lang="zh-CN" altLang="en-US" sz="4000" b="1" dirty="0">
              <a:solidFill>
                <a:srgbClr val="7030A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294" y="1459569"/>
            <a:ext cx="5486400" cy="50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73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633" y="0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Cross-relation Selective Attention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506" y="2235659"/>
            <a:ext cx="5422757" cy="25325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02972" y="1170712"/>
            <a:ext cx="5911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/>
              <a:t>S</a:t>
            </a:r>
            <a:r>
              <a:rPr lang="en-US" altLang="zh-CN" sz="1400" dirty="0" smtClean="0"/>
              <a:t>imilarity </a:t>
            </a:r>
            <a:r>
              <a:rPr lang="en-US" altLang="zh-CN" sz="1400" dirty="0"/>
              <a:t>between the sentence and the </a:t>
            </a:r>
            <a:r>
              <a:rPr lang="en-US" altLang="zh-CN" sz="1400" dirty="0" smtClean="0"/>
              <a:t>relation: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645" y="1768113"/>
            <a:ext cx="2457450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59" y="951078"/>
            <a:ext cx="5105399" cy="56603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81550"/>
            <a:ext cx="6657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28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Cross-bag Selective Attention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7930"/>
            <a:ext cx="4723015" cy="4910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7930"/>
            <a:ext cx="4265230" cy="23141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73" y="4089861"/>
            <a:ext cx="4505360" cy="13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52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Result on NYT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184" y="1940344"/>
            <a:ext cx="5492548" cy="25520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93" y="1496290"/>
            <a:ext cx="4730115" cy="41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0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Comparison on the Sentence-level Task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184" y="1940344"/>
            <a:ext cx="5492548" cy="2552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519" y="4638502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“</a:t>
            </a:r>
            <a:r>
              <a:rPr lang="en-US" altLang="zh-CN" dirty="0" smtClean="0">
                <a:solidFill>
                  <a:srgbClr val="C00000"/>
                </a:solidFill>
              </a:rPr>
              <a:t>For </a:t>
            </a:r>
            <a:r>
              <a:rPr lang="en-US" altLang="zh-CN" dirty="0">
                <a:solidFill>
                  <a:srgbClr val="C00000"/>
                </a:solidFill>
              </a:rPr>
              <a:t>the sentence-level evaluation, we adopt </a:t>
            </a:r>
            <a:r>
              <a:rPr lang="en-US" altLang="zh-CN" dirty="0" smtClean="0">
                <a:solidFill>
                  <a:srgbClr val="C00000"/>
                </a:solidFill>
              </a:rPr>
              <a:t>the dataset </a:t>
            </a:r>
            <a:r>
              <a:rPr lang="en-US" altLang="zh-CN" dirty="0">
                <a:solidFill>
                  <a:srgbClr val="C00000"/>
                </a:solidFill>
              </a:rPr>
              <a:t>used in the existing literature (Hoffmann et </a:t>
            </a:r>
            <a:r>
              <a:rPr lang="en-US" altLang="zh-CN" dirty="0" smtClean="0">
                <a:solidFill>
                  <a:srgbClr val="C00000"/>
                </a:solidFill>
              </a:rPr>
              <a:t>al.2011</a:t>
            </a:r>
            <a:r>
              <a:rPr lang="en-US" altLang="zh-CN" dirty="0">
                <a:solidFill>
                  <a:srgbClr val="C00000"/>
                </a:solidFill>
              </a:rPr>
              <a:t>). It contains 395 sentences with human </a:t>
            </a:r>
            <a:r>
              <a:rPr lang="en-US" altLang="zh-CN" dirty="0" smtClean="0">
                <a:solidFill>
                  <a:srgbClr val="C00000"/>
                </a:solidFill>
              </a:rPr>
              <a:t>annotations.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Compared with the test set for the corpus-level task, this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set </a:t>
            </a:r>
            <a:r>
              <a:rPr lang="en-US" altLang="zh-CN" dirty="0">
                <a:solidFill>
                  <a:srgbClr val="C00000"/>
                </a:solidFill>
              </a:rPr>
              <a:t>is small in size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“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71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Case study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536" y="477030"/>
            <a:ext cx="6225311" cy="61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Previous method(Neural</a:t>
            </a:r>
            <a:r>
              <a:rPr lang="en-US" altLang="zh-CN" b="1" dirty="0" smtClean="0">
                <a:solidFill>
                  <a:srgbClr val="7030A0"/>
                </a:solidFill>
              </a:rPr>
              <a:t>)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Performing bottom-up or top-down computation along the parse tree or the subtree below the lowest common ancestor(LCA) of the entities.</a:t>
            </a:r>
          </a:p>
          <a:p>
            <a:r>
              <a:rPr lang="en-US" altLang="zh-CN" dirty="0" smtClean="0"/>
              <a:t>2. Reducing the parse tree to the shortest dependency path between the entities.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87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Drawbacks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Difficult to parallelize, time costing.</a:t>
            </a:r>
          </a:p>
          <a:p>
            <a:r>
              <a:rPr lang="en-US" altLang="zh-CN" dirty="0" smtClean="0"/>
              <a:t>2.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62" y="2352502"/>
            <a:ext cx="6298101" cy="43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Main idea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Encoding Relations with Graph convolutional networks(GCN).</a:t>
            </a:r>
          </a:p>
          <a:p>
            <a:r>
              <a:rPr lang="en-US" altLang="zh-CN" dirty="0" smtClean="0"/>
              <a:t>2. Contextualized GCN</a:t>
            </a:r>
          </a:p>
          <a:p>
            <a:r>
              <a:rPr lang="en-US" altLang="zh-CN" dirty="0" smtClean="0"/>
              <a:t>3. Incorporating Off-path Information with Path-centric Pruning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14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20" y="1534911"/>
            <a:ext cx="9553317" cy="4755944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Architecture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4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</a:rPr>
              <a:t>Graph Convolutional Networks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over Dependency </a:t>
            </a:r>
            <a:r>
              <a:rPr lang="en-US" altLang="zh-CN" sz="3200" b="1" dirty="0">
                <a:solidFill>
                  <a:srgbClr val="7030A0"/>
                </a:solidFill>
              </a:rPr>
              <a:t>Trees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72" y="1921790"/>
            <a:ext cx="5721641" cy="14267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0312" y="3905573"/>
            <a:ext cx="740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where </a:t>
            </a:r>
            <a:r>
              <a:rPr lang="en-US" altLang="zh-CN" b="1" dirty="0" err="1" smtClean="0"/>
              <a:t>A</a:t>
            </a:r>
            <a:r>
              <a:rPr lang="en-US" altLang="zh-CN" sz="1400" b="1" dirty="0" err="1" smtClean="0"/>
              <a:t>ij</a:t>
            </a:r>
            <a:r>
              <a:rPr lang="en-US" altLang="zh-CN" b="1" dirty="0" smtClean="0"/>
              <a:t> = 1 </a:t>
            </a:r>
            <a:r>
              <a:rPr lang="en-US" altLang="zh-CN" dirty="0" smtClean="0"/>
              <a:t>if there is an edge going from node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to node j.</a:t>
            </a:r>
          </a:p>
          <a:p>
            <a:r>
              <a:rPr lang="en-US" altLang="zh-CN" b="1" dirty="0" smtClean="0"/>
              <a:t>W</a:t>
            </a:r>
            <a:r>
              <a:rPr lang="en-US" altLang="zh-CN" dirty="0" smtClean="0"/>
              <a:t> is a linear transformation</a:t>
            </a:r>
          </a:p>
          <a:p>
            <a:r>
              <a:rPr lang="en-US" altLang="zh-CN" b="1" dirty="0"/>
              <a:t>b</a:t>
            </a:r>
            <a:r>
              <a:rPr lang="en-US" altLang="zh-CN" dirty="0" smtClean="0"/>
              <a:t> </a:t>
            </a:r>
            <a:r>
              <a:rPr lang="en-US" altLang="zh-CN" dirty="0" smtClean="0"/>
              <a:t>a bias term</a:t>
            </a:r>
          </a:p>
          <a:p>
            <a:r>
              <a:rPr lang="en-US" altLang="zh-CN" dirty="0" smtClean="0"/>
              <a:t> </a:t>
            </a:r>
            <a:r>
              <a:rPr lang="en-US" altLang="zh-CN" b="1" dirty="0" smtClean="0"/>
              <a:t>σ</a:t>
            </a:r>
            <a:r>
              <a:rPr lang="en-US" altLang="zh-CN" dirty="0" smtClean="0"/>
              <a:t> is nonlinear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0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</a:rPr>
              <a:t>Graph Convolutional Networks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over Dependency </a:t>
            </a:r>
            <a:r>
              <a:rPr lang="en-US" altLang="zh-CN" sz="3200" b="1" dirty="0">
                <a:solidFill>
                  <a:srgbClr val="7030A0"/>
                </a:solidFill>
              </a:rPr>
              <a:t>Trees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Problems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Lead to </a:t>
            </a:r>
            <a:r>
              <a:rPr lang="en-US" altLang="zh-CN" dirty="0"/>
              <a:t>node representations with drastically </a:t>
            </a:r>
            <a:r>
              <a:rPr lang="en-US" altLang="zh-CN" b="1" dirty="0" smtClean="0"/>
              <a:t>different magnitudes</a:t>
            </a:r>
            <a:r>
              <a:rPr lang="en-US" altLang="zh-CN" dirty="0"/>
              <a:t>, since the degree of a token varies </a:t>
            </a:r>
            <a:r>
              <a:rPr lang="en-US" altLang="zh-CN" dirty="0" smtClean="0"/>
              <a:t>a lot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34" y="3442003"/>
            <a:ext cx="6642142" cy="15290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892" y="4971011"/>
            <a:ext cx="6072025" cy="14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2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Contextualized GCN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The </a:t>
            </a:r>
            <a:r>
              <a:rPr lang="en-US" altLang="zh-CN" dirty="0"/>
              <a:t>input word vectors do not </a:t>
            </a:r>
            <a:r>
              <a:rPr lang="en-US" altLang="zh-CN" dirty="0" smtClean="0"/>
              <a:t>contain </a:t>
            </a:r>
            <a:r>
              <a:rPr lang="en-US" altLang="zh-CN" b="1" dirty="0" smtClean="0"/>
              <a:t>contextual information </a:t>
            </a:r>
            <a:r>
              <a:rPr lang="en-US" altLang="zh-CN" dirty="0" smtClean="0"/>
              <a:t>about word order or disambiguation</a:t>
            </a:r>
            <a:r>
              <a:rPr lang="en-US" altLang="zh-CN" dirty="0"/>
              <a:t>. </a:t>
            </a:r>
          </a:p>
          <a:p>
            <a:r>
              <a:rPr lang="en-US" altLang="zh-CN" dirty="0" smtClean="0"/>
              <a:t>2 The </a:t>
            </a:r>
            <a:r>
              <a:rPr lang="en-US" altLang="zh-CN" dirty="0"/>
              <a:t>GCN highly </a:t>
            </a:r>
            <a:r>
              <a:rPr lang="en-US" altLang="zh-CN" dirty="0" smtClean="0"/>
              <a:t>depends on </a:t>
            </a:r>
            <a:r>
              <a:rPr lang="en-US" altLang="zh-CN" dirty="0"/>
              <a:t>a correct parse tree to extract crucial </a:t>
            </a:r>
            <a:r>
              <a:rPr lang="en-US" altLang="zh-CN" dirty="0" smtClean="0"/>
              <a:t>information from </a:t>
            </a:r>
            <a:r>
              <a:rPr lang="en-US" altLang="zh-CN" dirty="0"/>
              <a:t>the sentence (especially when </a:t>
            </a:r>
            <a:r>
              <a:rPr lang="en-US" altLang="zh-CN" dirty="0" smtClean="0"/>
              <a:t>pruning is </a:t>
            </a:r>
            <a:r>
              <a:rPr lang="en-US" altLang="zh-CN" dirty="0"/>
              <a:t>performed), while existing parsing </a:t>
            </a:r>
            <a:r>
              <a:rPr lang="en-US" altLang="zh-CN" dirty="0" smtClean="0"/>
              <a:t>algorithms</a:t>
            </a:r>
            <a:r>
              <a:rPr lang="en-US" altLang="zh-CN" b="1" dirty="0" smtClean="0"/>
              <a:t> produce </a:t>
            </a:r>
            <a:r>
              <a:rPr lang="en-US" altLang="zh-CN" b="1" dirty="0"/>
              <a:t>imperfect trees</a:t>
            </a:r>
            <a:r>
              <a:rPr lang="en-US" altLang="zh-CN" dirty="0"/>
              <a:t> in many cases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3 The input word </a:t>
            </a:r>
            <a:r>
              <a:rPr lang="en-US" altLang="zh-CN" dirty="0"/>
              <a:t>vectors are first fed into a bi-directional long</a:t>
            </a:r>
          </a:p>
          <a:p>
            <a:pPr marL="0" indent="0">
              <a:buNone/>
            </a:pPr>
            <a:r>
              <a:rPr lang="en-US" altLang="zh-CN" dirty="0"/>
              <a:t>short-term memory (LSTM) network to </a:t>
            </a:r>
            <a:r>
              <a:rPr lang="en-US" altLang="zh-CN" dirty="0" smtClean="0"/>
              <a:t>generate </a:t>
            </a:r>
            <a:r>
              <a:rPr lang="en-US" altLang="zh-CN" b="1" dirty="0" smtClean="0"/>
              <a:t>contextualized </a:t>
            </a:r>
            <a:r>
              <a:rPr lang="en-US" altLang="zh-CN" b="1" dirty="0"/>
              <a:t>representations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5373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723</Words>
  <Application>Microsoft Office PowerPoint</Application>
  <PresentationFormat>宽屏</PresentationFormat>
  <Paragraphs>64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Motivation</vt:lpstr>
      <vt:lpstr>Previous method(Neural)</vt:lpstr>
      <vt:lpstr>Drawbacks</vt:lpstr>
      <vt:lpstr>Main idea</vt:lpstr>
      <vt:lpstr>Architecture</vt:lpstr>
      <vt:lpstr>Graph Convolutional Networks over Dependency Trees</vt:lpstr>
      <vt:lpstr>Graph Convolutional Networks over Dependency Trees</vt:lpstr>
      <vt:lpstr>Contextualized GCN</vt:lpstr>
      <vt:lpstr>Incorporating Off-path Information with Path-centric Pruning</vt:lpstr>
      <vt:lpstr>path-centric pruning</vt:lpstr>
      <vt:lpstr>Examples</vt:lpstr>
      <vt:lpstr>Experiment: data</vt:lpstr>
      <vt:lpstr>PowerPoint 演示文稿</vt:lpstr>
      <vt:lpstr>PowerPoint 演示文稿</vt:lpstr>
      <vt:lpstr>PowerPoint 演示文稿</vt:lpstr>
      <vt:lpstr>Ideas</vt:lpstr>
      <vt:lpstr>Cross-relation Cross-bag Selective Attention (C2SA)</vt:lpstr>
      <vt:lpstr>PowerPoint 演示文稿</vt:lpstr>
      <vt:lpstr>Relation Extractor</vt:lpstr>
      <vt:lpstr>Cross-relation Cross-bag Selective Attention</vt:lpstr>
      <vt:lpstr>Cross-relation Selective Attention</vt:lpstr>
      <vt:lpstr>Cross-bag Selective Attention</vt:lpstr>
      <vt:lpstr>Result on NYT</vt:lpstr>
      <vt:lpstr>Comparison on the Sentence-level Task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Moger</dc:creator>
  <cp:lastModifiedBy>Huang Moger</cp:lastModifiedBy>
  <cp:revision>33</cp:revision>
  <dcterms:created xsi:type="dcterms:W3CDTF">2019-02-26T19:30:10Z</dcterms:created>
  <dcterms:modified xsi:type="dcterms:W3CDTF">2019-02-28T09:24:17Z</dcterms:modified>
</cp:coreProperties>
</file>