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8" r:id="rId4"/>
    <p:sldId id="279" r:id="rId5"/>
    <p:sldId id="278" r:id="rId6"/>
    <p:sldId id="280" r:id="rId7"/>
    <p:sldId id="281" r:id="rId8"/>
    <p:sldId id="283" r:id="rId9"/>
    <p:sldId id="282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57" r:id="rId20"/>
    <p:sldId id="260" r:id="rId21"/>
    <p:sldId id="261" r:id="rId22"/>
    <p:sldId id="262" r:id="rId23"/>
    <p:sldId id="276" r:id="rId24"/>
    <p:sldId id="264" r:id="rId25"/>
    <p:sldId id="265" r:id="rId26"/>
    <p:sldId id="27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5DE11-19CB-4F9D-A283-5C0B018FE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675059-D809-4665-BECF-3EF5021E9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1ADD8-4ACB-47B0-A515-BC168E34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9F45-A67F-42DF-A88A-A2EC48D5634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F1150-B811-4CFC-9B95-A9F6307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4CFC9-63DB-49F8-85AD-CB199620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6000-F88E-451C-B58C-C8502456E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46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BC65B-27BE-4755-9DF3-4E3E8FB3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FEFB1D-1AD5-427B-B562-A56BDD773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9743A-D096-4DC1-A8F7-F17EC72B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9F45-A67F-42DF-A88A-A2EC48D5634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43D3D7-8374-4604-AF7F-BEBF70C2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194E2-67E6-4DC2-B427-D1A4F314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6000-F88E-451C-B58C-C8502456E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49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602076-9681-4FD0-A77B-36B39784C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9F02B5-9794-427C-A0B4-4045FC26C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DCBBD-8C6E-422E-AE3C-51B79A52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9F45-A67F-42DF-A88A-A2EC48D5634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A589-176B-4DE0-AABC-58CE5496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42A5B-8BB2-4EA8-9426-44346FAE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6000-F88E-451C-B58C-C8502456E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8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9B7AB-B5F8-4D0B-A9FB-E8EF076A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9E89B-484B-4AE4-891A-7FB7FC646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3EA2E-7E2E-4491-BC06-DAA6F6A9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9F45-A67F-42DF-A88A-A2EC48D5634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6C694-229D-482A-9BCD-A95D9FBD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20C5A-277E-49C9-AA18-1FF3B0A4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6000-F88E-451C-B58C-C8502456E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30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514D0-03B9-4DA3-BAD4-46DD4EFA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ACCEC-15B3-4B5C-B51E-12A89AE7F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3761F-E51F-45DA-AB8B-91E5CC05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9F45-A67F-42DF-A88A-A2EC48D5634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F1E15-EE30-49F8-B8E9-1A987E83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84AFED-5783-4D65-B156-02D82149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6000-F88E-451C-B58C-C8502456E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59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6B264-BF94-4851-A0CF-D212370A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7F1F1-70A6-4FD3-9DC1-8D3CAAADA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0854F1-5873-4257-96F8-442A63932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12C328-C41A-45BB-A203-85451627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9F45-A67F-42DF-A88A-A2EC48D5634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9D3D19-5421-45B0-9250-4F4BDB19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F97ACF-2D7A-4832-987F-EB6C3C02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6000-F88E-451C-B58C-C8502456E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1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EF03F-9F2F-4EBD-84FE-CE79D2C4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F56E49-D5F8-482B-8A25-19FB4FD6B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F0AD06-5B25-4E63-9CE5-2766F1B13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9B5864-D724-46FF-99F0-5FA55A380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585530-FF0F-435E-ADD0-9E7E3A598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EAD6FA-0487-4CA2-B186-57CB689F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9F45-A67F-42DF-A88A-A2EC48D5634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62A8A0-DE2B-469F-89A7-25297334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96F66-224F-4420-AE4E-145E0A89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6000-F88E-451C-B58C-C8502456E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25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D61D4-FC9F-4864-805E-39941033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1D3251-15ED-4070-890E-77CF8E9C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9F45-A67F-42DF-A88A-A2EC48D5634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0010AD-FAD6-4700-8E57-3469C3BD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F9C18E-DD07-455E-B80B-B14DA858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6000-F88E-451C-B58C-C8502456E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CC1CFC-E464-405E-BA1A-FB002718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9F45-A67F-42DF-A88A-A2EC48D5634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EDE0E9-3F59-4E5E-AB19-A418BD35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CB41A8-ABEA-42BF-9755-DF672255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6000-F88E-451C-B58C-C8502456E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50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0B1FE-E58D-44A7-955A-BECFE195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19879-854F-4F3B-9F7A-A29E60236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57C4B0-789A-43F3-B5E5-AFCDF0EC2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62929-9DCD-43A7-B59A-B7A7FC64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9F45-A67F-42DF-A88A-A2EC48D5634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37E53-1CE9-4054-B6C6-41D9B665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0C7AD2-326F-4E6C-A822-7E55ED41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6000-F88E-451C-B58C-C8502456E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94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5538B-A357-4F7D-A757-02AFD069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DDE7BB-9D2E-4D37-A5FA-71BD1F5B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5E3F44-32AF-461E-B28F-3CEAE3041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4ED385-F225-453F-B5C2-39A4AF6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9F45-A67F-42DF-A88A-A2EC48D5634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D0D728-AC29-406A-BA06-3E1E1A44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6E00E3-9990-4D21-A872-59450550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6000-F88E-451C-B58C-C8502456E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2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7BDB89-5F45-4356-83DF-6086F3764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A33747-4CAB-4CB1-AF57-0385D54B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ED9A8-2466-47D3-8E9A-BBDB22944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F9F45-A67F-42DF-A88A-A2EC48D5634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35007-661C-4203-A0C7-B7DC7E25E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E6C69C-7106-429A-A880-24936A0E9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76000-F88E-451C-B58C-C8502456E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67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76EA3-C591-4CB8-9563-7588E1D61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论文分享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BB3C35-D25B-406C-A929-7D011522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51184506058</a:t>
            </a:r>
          </a:p>
          <a:p>
            <a:r>
              <a:rPr lang="zh-CN" altLang="en-US" dirty="0"/>
              <a:t>胡佳颖</a:t>
            </a:r>
          </a:p>
        </p:txBody>
      </p:sp>
    </p:spTree>
    <p:extLst>
      <p:ext uri="{BB962C8B-B14F-4D97-AF65-F5344CB8AC3E}">
        <p14:creationId xmlns:p14="http://schemas.microsoft.com/office/powerpoint/2010/main" val="124762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5F23B4E-D52B-432A-9497-1A7A90AC7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554" y="1703985"/>
            <a:ext cx="7527343" cy="17250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A9093E4-E876-4F3C-B7E8-B5ADEC908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85" y="3412486"/>
            <a:ext cx="7431512" cy="150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15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A79B00-69CB-4253-86C4-464D7619F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17" y="1417877"/>
            <a:ext cx="7430765" cy="279682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6E8B28D-236E-4CAF-A366-447034EEC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087" y="4214697"/>
            <a:ext cx="7471799" cy="96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3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4F1A9E-ACC7-403F-B2D2-021F9C813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76" y="797715"/>
            <a:ext cx="7378980" cy="14405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116161-544C-4F78-BFE2-7BDA5AA99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542" y="3429000"/>
            <a:ext cx="7202079" cy="2521424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A479241A-F236-4D3F-8C43-FD013F4623FC}"/>
              </a:ext>
            </a:extLst>
          </p:cNvPr>
          <p:cNvSpPr/>
          <p:nvPr/>
        </p:nvSpPr>
        <p:spPr>
          <a:xfrm>
            <a:off x="4462818" y="1978925"/>
            <a:ext cx="736979" cy="145007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3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856A4-A819-424D-A9C8-4D5E906B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Scoring module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BCCEB-E0B6-435D-B59E-21CEC4E2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first source of contribution is the user utterance, in which the user directly states the goals and requests.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“how about a French restaurant in the </a:t>
            </a:r>
            <a:r>
              <a:rPr lang="en-US" altLang="zh-CN" dirty="0" err="1"/>
              <a:t>centre</a:t>
            </a:r>
            <a:r>
              <a:rPr lang="en-US" altLang="zh-CN" dirty="0"/>
              <a:t> of town?”, after the system asked “how may I help you?”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374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F2D2E04-DDE7-4E0E-88E1-D607B4FC696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787" y="1236158"/>
            <a:ext cx="7110426" cy="4385683"/>
          </a:xfrm>
        </p:spPr>
      </p:pic>
    </p:spTree>
    <p:extLst>
      <p:ext uri="{BB962C8B-B14F-4D97-AF65-F5344CB8AC3E}">
        <p14:creationId xmlns:p14="http://schemas.microsoft.com/office/powerpoint/2010/main" val="4110167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0F460-5901-4774-B413-A5DA6D7E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Scoring module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F438E-57C2-4783-B944-CE98A2195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second source of contribution is the previous system actions.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user saying “yes”, after the system asked “would you like a restaurant in the </a:t>
            </a:r>
            <a:r>
              <a:rPr lang="en-US" altLang="zh-CN" dirty="0" err="1"/>
              <a:t>centre</a:t>
            </a:r>
            <a:r>
              <a:rPr lang="en-US" altLang="zh-CN" dirty="0"/>
              <a:t> of town?”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879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D688BA-BB72-4CE1-AA02-8B211AC3C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07" y="808897"/>
            <a:ext cx="6446441" cy="524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36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35C2D-4544-4B5A-A533-C5B3D226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975CF8-39B1-4DE9-B009-601A879CA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45" y="1988349"/>
            <a:ext cx="9604109" cy="3852893"/>
          </a:xfrm>
        </p:spPr>
      </p:pic>
    </p:spTree>
    <p:extLst>
      <p:ext uri="{BB962C8B-B14F-4D97-AF65-F5344CB8AC3E}">
        <p14:creationId xmlns:p14="http://schemas.microsoft.com/office/powerpoint/2010/main" val="4281530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35C2D-4544-4B5A-A533-C5B3D226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975CF8-39B1-4DE9-B009-601A879CA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19" y="1333256"/>
            <a:ext cx="6422562" cy="5057287"/>
          </a:xfrm>
        </p:spPr>
      </p:pic>
    </p:spTree>
    <p:extLst>
      <p:ext uri="{BB962C8B-B14F-4D97-AF65-F5344CB8AC3E}">
        <p14:creationId xmlns:p14="http://schemas.microsoft.com/office/powerpoint/2010/main" val="1059718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16FDBC6-34C1-4DA3-A9D5-14191BB64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03" y="1546186"/>
            <a:ext cx="10343661" cy="376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2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4012B1E-AC68-494D-A679-E67959CE5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43" y="1482687"/>
            <a:ext cx="10698387" cy="389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6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049E7-60A6-4FB6-A656-22F321AE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Dialogue manager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C68B2-096A-48E0-8290-2041AF98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top-level dialogue policy that selects among subtasks or options</a:t>
            </a:r>
          </a:p>
          <a:p>
            <a:endParaRPr lang="en-US" altLang="zh-CN" dirty="0"/>
          </a:p>
          <a:p>
            <a:r>
              <a:rPr lang="en-US" altLang="zh-CN" dirty="0"/>
              <a:t>A low-level dialogue policy that selects primitive actions to complete the subtask given by the top-level policy</a:t>
            </a:r>
          </a:p>
          <a:p>
            <a:endParaRPr lang="en-US" altLang="zh-CN" dirty="0"/>
          </a:p>
          <a:p>
            <a:r>
              <a:rPr lang="en-US" altLang="zh-CN" dirty="0"/>
              <a:t>A global state tracker that helps ensure all cross-subtask constraints be satisfied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3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308E8A6-2F07-4EB6-B9C3-6ED7BD925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470" y="639791"/>
            <a:ext cx="5315059" cy="557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3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CB26A-F646-4EEB-BB16-CDAA13F0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Extrinsic reward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0C3D5-DD45-46CF-8DB0-4BA83A9FF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 the end of each dialogue, the agent receives a positive reward of 2*</a:t>
            </a:r>
            <a:r>
              <a:rPr lang="en-US" altLang="zh-CN" dirty="0" err="1"/>
              <a:t>max_turn</a:t>
            </a:r>
            <a:r>
              <a:rPr lang="en-US" altLang="zh-CN" dirty="0"/>
              <a:t> (</a:t>
            </a:r>
            <a:r>
              <a:rPr lang="en-US" altLang="zh-CN" dirty="0" err="1"/>
              <a:t>max_turn</a:t>
            </a:r>
            <a:r>
              <a:rPr lang="en-US" altLang="zh-CN" dirty="0"/>
              <a:t> = 60 in our experiments) for success</a:t>
            </a:r>
          </a:p>
          <a:p>
            <a:endParaRPr lang="en-US" altLang="zh-CN" dirty="0"/>
          </a:p>
          <a:p>
            <a:r>
              <a:rPr lang="en-US" altLang="zh-CN" dirty="0"/>
              <a:t>or a negative reward of –</a:t>
            </a:r>
            <a:r>
              <a:rPr lang="en-US" altLang="zh-CN" dirty="0" err="1"/>
              <a:t>max_turn</a:t>
            </a:r>
            <a:r>
              <a:rPr lang="en-US" altLang="zh-CN" dirty="0"/>
              <a:t> for failure. </a:t>
            </a:r>
          </a:p>
          <a:p>
            <a:endParaRPr lang="en-US" altLang="zh-CN" dirty="0"/>
          </a:p>
          <a:p>
            <a:r>
              <a:rPr lang="en-US" altLang="zh-CN" dirty="0"/>
              <a:t>At each turn, the agent receives a reward of -1 so that shorter dialogue sessions are encouraged.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50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0B178-09CB-4480-B51A-6081B27E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Intrinsic reward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F2FAD-2F0D-4FE9-A8A6-1366A0E98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 evaluation module (internal critic) gives intrinsic reward signals, indicating how likely a particular subtask is completed based on its current state generated by the global state tracker.</a:t>
            </a:r>
          </a:p>
          <a:p>
            <a:endParaRPr lang="en-US" altLang="zh-CN" dirty="0"/>
          </a:p>
          <a:p>
            <a:r>
              <a:rPr lang="en-US" altLang="zh-CN" dirty="0"/>
              <a:t>When a </a:t>
            </a:r>
            <a:r>
              <a:rPr lang="en-US" altLang="zh-CN" dirty="0" err="1"/>
              <a:t>subgoal</a:t>
            </a:r>
            <a:r>
              <a:rPr lang="en-US" altLang="zh-CN" dirty="0"/>
              <a:t> terminates, the agent receives a positive intrinsic reward of 2L/K if a </a:t>
            </a:r>
            <a:r>
              <a:rPr lang="en-US" altLang="zh-CN" dirty="0" err="1"/>
              <a:t>subgoal</a:t>
            </a:r>
            <a:r>
              <a:rPr lang="en-US" altLang="zh-CN" dirty="0"/>
              <a:t> is completed successfully, or a negative intrinsic reward of -1 otherwise; for each turn, the agent receives an intrinsic reward -1 to encourage shorter dialogues.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676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2BB64-FC21-4CCD-BD2C-E9D07171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Policy Learning-target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3B269-5EDC-42A3-907A-F5EC31D16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optimize the low-level policy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optimize the high-level policy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407B46-1FA5-4A1B-A2A7-E44D439B1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89" y="1917694"/>
            <a:ext cx="587386" cy="3433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B0D49C-5FD6-4849-A65F-1D55E7FCE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739" y="4001294"/>
            <a:ext cx="427043" cy="4084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22D63A4-EF85-4107-A82D-4CFADD1EA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89" y="2441323"/>
            <a:ext cx="6420916" cy="8897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25058A-2D45-4B1F-ABC4-A8C3665C23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14" y="4544706"/>
            <a:ext cx="5570111" cy="9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7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F269-D8A3-435C-AA1A-18EEC391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Policy Learning-Q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67279-A324-498D-A6A1-2BDD18E43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top-level dialogue policy estimates the optimal Q-function that satisfies the following: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the low-level dialogue policy estimates the Q-function that satisfies the following: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499B26-6EF5-4159-AB9E-6BAD553B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44" y="2552700"/>
            <a:ext cx="5679454" cy="16452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E9B807-0FF5-42C2-A741-B9E5F7775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70" y="5197449"/>
            <a:ext cx="5673938" cy="14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81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7151C-4633-46DE-B5A3-2D449F82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489EAA-2B3B-4A1F-8090-0F2D4C2A4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88" y="2007321"/>
            <a:ext cx="10983224" cy="3488604"/>
          </a:xfrm>
        </p:spPr>
      </p:pic>
    </p:spTree>
    <p:extLst>
      <p:ext uri="{BB962C8B-B14F-4D97-AF65-F5344CB8AC3E}">
        <p14:creationId xmlns:p14="http://schemas.microsoft.com/office/powerpoint/2010/main" val="54401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9CBBB-2749-49EF-9500-82149075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B4C7B-C5B9-4268-AC9B-7AE62F149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Task-oriented dialogue system</a:t>
            </a:r>
          </a:p>
          <a:p>
            <a:pPr lvl="1"/>
            <a:r>
              <a:rPr lang="en-US" altLang="zh-CN" dirty="0"/>
              <a:t>help users accomplish tasks ranging from meeting scheduling to vacation planning(Amazon Echo, Apple Siri and Microsoft Cortana)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Five components in the task-completion dialogue:</a:t>
            </a:r>
          </a:p>
          <a:p>
            <a:pPr lvl="2"/>
            <a:r>
              <a:rPr lang="en-US" altLang="zh-CN" dirty="0"/>
              <a:t>Language understanding module</a:t>
            </a:r>
          </a:p>
          <a:p>
            <a:pPr lvl="2"/>
            <a:r>
              <a:rPr lang="en-US" altLang="zh-CN" dirty="0"/>
              <a:t>State tracker</a:t>
            </a:r>
          </a:p>
          <a:p>
            <a:pPr lvl="2"/>
            <a:r>
              <a:rPr lang="en-US" altLang="zh-CN" dirty="0"/>
              <a:t>Policy manager</a:t>
            </a:r>
          </a:p>
          <a:p>
            <a:pPr lvl="2"/>
            <a:r>
              <a:rPr lang="en-US" altLang="zh-CN" dirty="0" err="1"/>
              <a:t>Datebase</a:t>
            </a:r>
            <a:endParaRPr lang="en-US" altLang="zh-CN" dirty="0"/>
          </a:p>
          <a:p>
            <a:pPr lvl="2"/>
            <a:r>
              <a:rPr lang="en-US" altLang="zh-CN" dirty="0"/>
              <a:t>Natural language Generator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04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F74D8B-90AD-404E-A5DC-FE57E39AC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75" y="917517"/>
            <a:ext cx="10814898" cy="502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0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48B2E-D0A5-4B1E-8313-68089D11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tracker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807280-5824-4ACB-AF70-6C4BCA950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707" y="365125"/>
            <a:ext cx="4149317" cy="625081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2B56711-FCC9-44AF-9956-9E006E2098D3}"/>
              </a:ext>
            </a:extLst>
          </p:cNvPr>
          <p:cNvSpPr txBox="1"/>
          <p:nvPr/>
        </p:nvSpPr>
        <p:spPr>
          <a:xfrm>
            <a:off x="838200" y="2514600"/>
            <a:ext cx="5049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key problem in DST that is not addressed</a:t>
            </a:r>
          </a:p>
          <a:p>
            <a:r>
              <a:rPr lang="en-US" altLang="zh-CN" dirty="0"/>
              <a:t>by existing methods is the extraction of rare slot-</a:t>
            </a:r>
          </a:p>
          <a:p>
            <a:r>
              <a:rPr lang="en-US" altLang="zh-CN" dirty="0"/>
              <a:t>value pairs that compose the state during each</a:t>
            </a:r>
          </a:p>
          <a:p>
            <a:r>
              <a:rPr lang="en-US" altLang="zh-CN" dirty="0"/>
              <a:t>turn.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42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1BF70-022D-4485-B2A5-BF5FC634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Global-Locally Self-Attentive Dialogue</a:t>
            </a:r>
            <a:br>
              <a:rPr lang="en-US" altLang="zh-CN" dirty="0"/>
            </a:br>
            <a:r>
              <a:rPr lang="en-US" altLang="zh-CN" dirty="0"/>
              <a:t>State Tracker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0B2FF-816D-451D-9953-E426BE1D7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5800"/>
            <a:ext cx="10515600" cy="4351338"/>
          </a:xfrm>
        </p:spPr>
        <p:txBody>
          <a:bodyPr/>
          <a:lstStyle/>
          <a:p>
            <a:r>
              <a:rPr lang="en-US" altLang="zh-CN" dirty="0"/>
              <a:t>GLAD decomposes the multi-label state prediction problem into a collection of binary prediction problems by using a distinct estimator for each slot-value pair that make up the state.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40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B25A59-4FEE-4A19-AEFB-D6489BA23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99" y="830201"/>
            <a:ext cx="10096802" cy="519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3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8E6B2-86B5-4FA5-98CB-E49A5EA5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Encoding module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4656C4-F0D2-4A2B-92B3-AB6565F64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9" y="2289907"/>
            <a:ext cx="6091985" cy="337746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DBD94E-705A-44F9-94A0-03996F85DDB7}"/>
              </a:ext>
            </a:extLst>
          </p:cNvPr>
          <p:cNvSpPr txBox="1"/>
          <p:nvPr/>
        </p:nvSpPr>
        <p:spPr>
          <a:xfrm>
            <a:off x="6818479" y="2289907"/>
            <a:ext cx="51780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Global module</a:t>
            </a:r>
            <a:r>
              <a:rPr lang="en-US" altLang="zh-CN" dirty="0"/>
              <a:t>: sharing parameters between</a:t>
            </a:r>
          </a:p>
          <a:p>
            <a:r>
              <a:rPr lang="en-US" altLang="zh-CN" dirty="0"/>
              <a:t>each slot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69CB2B-7A08-479F-8EF9-2607409449D3}"/>
              </a:ext>
            </a:extLst>
          </p:cNvPr>
          <p:cNvSpPr txBox="1"/>
          <p:nvPr/>
        </p:nvSpPr>
        <p:spPr>
          <a:xfrm>
            <a:off x="6818479" y="3978641"/>
            <a:ext cx="5077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Local module</a:t>
            </a:r>
            <a:r>
              <a:rPr lang="en-US" altLang="zh-CN" dirty="0"/>
              <a:t>: learning slot-specific features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84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F8917F-8DB9-459E-8979-26E419E4F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944" y="1354540"/>
            <a:ext cx="6952436" cy="129541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A304716-4433-499F-A6D2-D9212091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33" y="2613547"/>
            <a:ext cx="7008609" cy="110927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93AA2A5-EB16-4F79-97D0-075DE9B52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666" y="4159132"/>
            <a:ext cx="7904668" cy="93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3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Office PowerPoint</Application>
  <PresentationFormat>宽屏</PresentationFormat>
  <Paragraphs>66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论文分享</vt:lpstr>
      <vt:lpstr>PowerPoint 演示文稿</vt:lpstr>
      <vt:lpstr>Background</vt:lpstr>
      <vt:lpstr>PowerPoint 演示文稿</vt:lpstr>
      <vt:lpstr>State tracker</vt:lpstr>
      <vt:lpstr>Global-Locally Self-Attentive Dialogue State Tracker</vt:lpstr>
      <vt:lpstr>PowerPoint 演示文稿</vt:lpstr>
      <vt:lpstr>Encoding module</vt:lpstr>
      <vt:lpstr>PowerPoint 演示文稿</vt:lpstr>
      <vt:lpstr>PowerPoint 演示文稿</vt:lpstr>
      <vt:lpstr>PowerPoint 演示文稿</vt:lpstr>
      <vt:lpstr>PowerPoint 演示文稿</vt:lpstr>
      <vt:lpstr>Scoring module</vt:lpstr>
      <vt:lpstr>PowerPoint 演示文稿</vt:lpstr>
      <vt:lpstr>Scoring module</vt:lpstr>
      <vt:lpstr>PowerPoint 演示文稿</vt:lpstr>
      <vt:lpstr>Experiment</vt:lpstr>
      <vt:lpstr>Experiment</vt:lpstr>
      <vt:lpstr>PowerPoint 演示文稿</vt:lpstr>
      <vt:lpstr>Dialogue manager</vt:lpstr>
      <vt:lpstr>PowerPoint 演示文稿</vt:lpstr>
      <vt:lpstr>Extrinsic reward </vt:lpstr>
      <vt:lpstr>Intrinsic reward</vt:lpstr>
      <vt:lpstr>Hierarchical Policy Learning-target</vt:lpstr>
      <vt:lpstr>Hierarchical Policy Learning-Q function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论文分享</dc:title>
  <dc:creator>lenovo</dc:creator>
  <cp:lastModifiedBy>lenovo</cp:lastModifiedBy>
  <cp:revision>40</cp:revision>
  <dcterms:created xsi:type="dcterms:W3CDTF">2019-03-23T10:18:05Z</dcterms:created>
  <dcterms:modified xsi:type="dcterms:W3CDTF">2019-04-09T12:43:10Z</dcterms:modified>
</cp:coreProperties>
</file>