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2" r:id="rId7"/>
    <p:sldId id="260" r:id="rId8"/>
    <p:sldId id="270" r:id="rId9"/>
    <p:sldId id="262" r:id="rId10"/>
    <p:sldId id="274" r:id="rId11"/>
    <p:sldId id="275" r:id="rId12"/>
    <p:sldId id="276" r:id="rId13"/>
    <p:sldId id="277" r:id="rId14"/>
    <p:sldId id="278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3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1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2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3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5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5577-C749-437E-BA5A-852A5A575B3C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56FE-2682-4F3E-9441-828AF47BE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8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654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Deep </a:t>
            </a:r>
            <a:r>
              <a:rPr lang="en-US" altLang="zh-CN" sz="5400" dirty="0" err="1" smtClean="0"/>
              <a:t>Biaffine</a:t>
            </a:r>
            <a:r>
              <a:rPr lang="en-US" altLang="zh-CN" sz="5400" dirty="0" smtClean="0"/>
              <a:t> Attention For</a:t>
            </a:r>
            <a:br>
              <a:rPr lang="en-US" altLang="zh-CN" sz="5400" dirty="0" smtClean="0"/>
            </a:br>
            <a:r>
              <a:rPr lang="en-US" altLang="zh-CN" sz="5400" dirty="0" smtClean="0"/>
              <a:t>Neural Dependency Parsing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Zhen Cheng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50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– using different </a:t>
            </a:r>
            <a:r>
              <a:rPr lang="en-US" altLang="zh-CN" dirty="0" err="1" smtClean="0"/>
              <a:t>hyperparameter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Depth</a:t>
            </a:r>
          </a:p>
          <a:p>
            <a:r>
              <a:rPr lang="en-US" altLang="zh-CN" dirty="0" err="1" smtClean="0"/>
              <a:t>BiLSTM</a:t>
            </a:r>
            <a:r>
              <a:rPr lang="en-US" altLang="zh-CN" dirty="0" smtClean="0"/>
              <a:t> with more layers can learn more abstract features</a:t>
            </a:r>
          </a:p>
          <a:p>
            <a:r>
              <a:rPr lang="en-US" altLang="zh-CN" dirty="0" smtClean="0"/>
              <a:t>Deep MLP will hinder performance</a:t>
            </a:r>
          </a:p>
          <a:p>
            <a:r>
              <a:rPr lang="en-US" altLang="zh-CN" dirty="0" smtClean="0"/>
              <a:t>Consider the cost of training deep LSTM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4584395"/>
            <a:ext cx="8466667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– using different </a:t>
            </a:r>
            <a:r>
              <a:rPr lang="en-US" altLang="zh-CN" dirty="0" err="1" smtClean="0"/>
              <a:t>hyperparameter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Attention mechanism</a:t>
            </a:r>
          </a:p>
          <a:p>
            <a:r>
              <a:rPr lang="en-US" altLang="zh-CN" dirty="0" err="1" smtClean="0"/>
              <a:t>Biaffine</a:t>
            </a:r>
            <a:r>
              <a:rPr lang="en-US" altLang="zh-CN" dirty="0" smtClean="0"/>
              <a:t> – O(d^2) parameters</a:t>
            </a:r>
          </a:p>
          <a:p>
            <a:r>
              <a:rPr lang="en-US" altLang="zh-CN" dirty="0" smtClean="0"/>
              <a:t>Bilinear – O(d) parameters</a:t>
            </a:r>
          </a:p>
          <a:p>
            <a:r>
              <a:rPr lang="en-US" altLang="zh-CN" dirty="0" smtClean="0"/>
              <a:t>Concatenation – O(d) parameters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52" y="4001294"/>
            <a:ext cx="4557067" cy="16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– using different </a:t>
            </a:r>
            <a:r>
              <a:rPr lang="en-US" altLang="zh-CN" dirty="0" err="1" smtClean="0"/>
              <a:t>hyperparameter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Recurrent cell</a:t>
            </a:r>
          </a:p>
          <a:p>
            <a:r>
              <a:rPr lang="en-US" altLang="zh-CN" dirty="0" smtClean="0"/>
              <a:t>GRU cannot be trained with recurrent dropout – loss explosion</a:t>
            </a:r>
          </a:p>
          <a:p>
            <a:r>
              <a:rPr lang="en-US" altLang="zh-CN" dirty="0" smtClean="0"/>
              <a:t>Modify </a:t>
            </a:r>
            <a:r>
              <a:rPr lang="en-US" altLang="zh-CN" dirty="0"/>
              <a:t>the formulation </a:t>
            </a:r>
            <a:r>
              <a:rPr lang="en-US" altLang="zh-CN" dirty="0" smtClean="0"/>
              <a:t>of LSTMs </a:t>
            </a:r>
            <a:r>
              <a:rPr lang="en-US" altLang="zh-CN" dirty="0"/>
              <a:t>to make them more GRU-like by using a coupled input-forget gate (</a:t>
            </a:r>
            <a:r>
              <a:rPr lang="en-US" altLang="zh-CN" dirty="0" err="1"/>
              <a:t>CifLSTM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57" y="4548587"/>
            <a:ext cx="4249997" cy="15609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40" y="3739063"/>
            <a:ext cx="7438095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– using different </a:t>
            </a:r>
            <a:r>
              <a:rPr lang="en-US" altLang="zh-CN" dirty="0" err="1" smtClean="0"/>
              <a:t>hyperparameter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Optimization algorithm</a:t>
            </a:r>
          </a:p>
          <a:p>
            <a:r>
              <a:rPr lang="en-US" altLang="zh-CN" dirty="0" smtClean="0"/>
              <a:t>Adam &amp; Gradient Decrease</a:t>
            </a:r>
          </a:p>
          <a:p>
            <a:r>
              <a:rPr lang="en-US" altLang="zh-CN" dirty="0" smtClean="0"/>
              <a:t>β2 is the decay rate for moving average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1960"/>
            <a:ext cx="4358019" cy="15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– using different </a:t>
            </a:r>
            <a:r>
              <a:rPr lang="en-US" altLang="zh-CN" dirty="0" err="1" smtClean="0"/>
              <a:t>hyperparameter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Tag dropout</a:t>
            </a:r>
          </a:p>
          <a:p>
            <a:r>
              <a:rPr lang="en-US" altLang="zh-CN" dirty="0" smtClean="0"/>
              <a:t>Maybe </a:t>
            </a:r>
            <a:r>
              <a:rPr lang="en-US" altLang="zh-CN" dirty="0" err="1" smtClean="0"/>
              <a:t>overfit</a:t>
            </a:r>
            <a:r>
              <a:rPr lang="en-US" altLang="zh-CN" dirty="0" smtClean="0"/>
              <a:t> </a:t>
            </a:r>
            <a:r>
              <a:rPr lang="en-US" altLang="zh-CN" dirty="0"/>
              <a:t>to specific sequences of POS tags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keep our model from depending too heavily on POS tags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2972"/>
            <a:ext cx="4889269" cy="17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smtClean="0"/>
              <a:t>– compared </a:t>
            </a:r>
            <a:r>
              <a:rPr lang="en-US" altLang="zh-CN" dirty="0" smtClean="0"/>
              <a:t>with other models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57" y="2106324"/>
            <a:ext cx="8314286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Features</a:t>
            </a:r>
            <a:endParaRPr lang="en-US" altLang="zh-CN" dirty="0" smtClean="0"/>
          </a:p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6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Neural tools have shown a great deal of promise across domains, so it would be wise to see to what extent dependency parsing can benefit from them.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parser that </a:t>
            </a:r>
            <a:r>
              <a:rPr lang="en-US" altLang="zh-CN" dirty="0" smtClean="0"/>
              <a:t>only uses </a:t>
            </a:r>
            <a:r>
              <a:rPr lang="en-US" altLang="zh-CN" dirty="0"/>
              <a:t>general tools can benefit from innovations in those tools that come from other rapidly </a:t>
            </a:r>
            <a:r>
              <a:rPr lang="en-US" altLang="zh-CN" dirty="0" smtClean="0"/>
              <a:t>moving domains.</a:t>
            </a:r>
          </a:p>
          <a:p>
            <a:r>
              <a:rPr lang="en-US" altLang="zh-CN" dirty="0" smtClean="0"/>
              <a:t>Advances </a:t>
            </a:r>
            <a:r>
              <a:rPr lang="en-US" altLang="zh-CN" dirty="0"/>
              <a:t>in the realm of dependency parsing have a higher chance of impacting </a:t>
            </a:r>
            <a:r>
              <a:rPr lang="en-US" altLang="zh-CN" dirty="0" smtClean="0"/>
              <a:t>other fields </a:t>
            </a:r>
            <a:r>
              <a:rPr lang="en-US" altLang="zh-CN" dirty="0"/>
              <a:t>when they all share the same tools.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1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23" y="1690688"/>
            <a:ext cx="7671980" cy="33633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Deep </a:t>
            </a:r>
            <a:r>
              <a:rPr lang="en-US" altLang="zh-CN" dirty="0" err="1" smtClean="0"/>
              <a:t>Biaffine</a:t>
            </a:r>
            <a:r>
              <a:rPr lang="en-US" altLang="zh-CN" dirty="0" smtClean="0"/>
              <a:t> Parsing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latin typeface="+mj-lt"/>
              </a:rPr>
              <a:t>find head for each word</a:t>
            </a:r>
            <a:endParaRPr lang="en-US" altLang="zh-CN" dirty="0"/>
          </a:p>
          <a:p>
            <a:r>
              <a:rPr lang="en-US" altLang="zh-CN" dirty="0" smtClean="0"/>
              <a:t>Deep </a:t>
            </a:r>
            <a:r>
              <a:rPr lang="en-US" altLang="zh-CN" dirty="0" err="1" smtClean="0"/>
              <a:t>Biaffine</a:t>
            </a:r>
            <a:r>
              <a:rPr lang="en-US" altLang="zh-CN" dirty="0" smtClean="0"/>
              <a:t> Classification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latin typeface="+mj-lt"/>
              </a:rPr>
              <a:t>find label for each arc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98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– </a:t>
            </a:r>
            <a:r>
              <a:rPr lang="en-US" altLang="zh-CN" dirty="0" err="1" smtClean="0"/>
              <a:t>Biaffine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Substitutes </a:t>
            </a:r>
            <a:r>
              <a:rPr lang="en-US" altLang="zh-CN" dirty="0"/>
              <a:t>the concatenation-based attention mechanism they use with </a:t>
            </a:r>
            <a:r>
              <a:rPr lang="en-US" altLang="zh-CN" dirty="0" smtClean="0"/>
              <a:t>a variant </a:t>
            </a:r>
            <a:r>
              <a:rPr lang="en-US" altLang="zh-CN" dirty="0"/>
              <a:t>of the bilinear attention </a:t>
            </a:r>
            <a:r>
              <a:rPr lang="en-US" altLang="zh-CN" dirty="0" smtClean="0"/>
              <a:t>proposed.</a:t>
            </a:r>
          </a:p>
          <a:p>
            <a:r>
              <a:rPr lang="en-US" altLang="zh-CN" dirty="0" err="1" smtClean="0"/>
              <a:t>Biaffine</a:t>
            </a:r>
            <a:r>
              <a:rPr lang="en-US" altLang="zh-CN" dirty="0" smtClean="0"/>
              <a:t> attention</a:t>
            </a:r>
            <a:r>
              <a:rPr lang="en-US" altLang="zh-CN" dirty="0" smtClean="0"/>
              <a:t> mechanism.</a:t>
            </a:r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j-lt"/>
              </a:rPr>
              <a:t>source &amp; target alignment  =&gt; potential dependency  =&gt; potential dependency arc as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                                                     arc as bilinear map                         </a:t>
            </a:r>
            <a:r>
              <a:rPr lang="en-US" altLang="zh-CN" sz="2400" dirty="0" err="1" smtClean="0">
                <a:latin typeface="+mj-lt"/>
              </a:rPr>
              <a:t>biaffine</a:t>
            </a:r>
            <a:r>
              <a:rPr lang="en-US" altLang="zh-CN" sz="2400" dirty="0" smtClean="0">
                <a:latin typeface="+mj-lt"/>
              </a:rPr>
              <a:t> map</a:t>
            </a:r>
            <a:endParaRPr lang="zh-CN" altLang="en-US" sz="2400" dirty="0"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941" y="4582195"/>
            <a:ext cx="4466667" cy="12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17" y="4795781"/>
            <a:ext cx="3085714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285" y="4747640"/>
            <a:ext cx="257142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– </a:t>
            </a:r>
            <a:r>
              <a:rPr lang="en-US" altLang="zh-CN" dirty="0" err="1" smtClean="0"/>
              <a:t>Biaffine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use </a:t>
            </a:r>
            <a:r>
              <a:rPr lang="en-US" altLang="zh-CN" dirty="0" err="1" smtClean="0"/>
              <a:t>biaffine</a:t>
            </a:r>
            <a:r>
              <a:rPr lang="en-US" altLang="zh-CN" dirty="0" smtClean="0"/>
              <a:t> instead of bilinear?</a:t>
            </a:r>
          </a:p>
          <a:p>
            <a:r>
              <a:rPr lang="en-US" altLang="zh-CN" dirty="0"/>
              <a:t>In </a:t>
            </a:r>
            <a:r>
              <a:rPr lang="en-US" altLang="zh-CN" dirty="0" smtClean="0"/>
              <a:t>dependency parsing</a:t>
            </a:r>
            <a:r>
              <a:rPr lang="en-US" altLang="zh-CN" dirty="0"/>
              <a:t>, the distribution of dependents is similarly uneven—many words have a global tendency </a:t>
            </a:r>
            <a:r>
              <a:rPr lang="en-US" altLang="zh-CN" dirty="0" smtClean="0"/>
              <a:t>to attract </a:t>
            </a:r>
            <a:r>
              <a:rPr lang="en-US" altLang="zh-CN" dirty="0" smtClean="0"/>
              <a:t>dependents </a:t>
            </a:r>
            <a:r>
              <a:rPr lang="en-US" altLang="zh-CN" dirty="0" smtClean="0"/>
              <a:t>and </a:t>
            </a:r>
            <a:r>
              <a:rPr lang="en-US" altLang="zh-CN" dirty="0"/>
              <a:t>others have a </a:t>
            </a:r>
            <a:r>
              <a:rPr lang="en-US" altLang="zh-CN" dirty="0" smtClean="0"/>
              <a:t>global tendency </a:t>
            </a:r>
            <a:r>
              <a:rPr lang="en-US" altLang="zh-CN" dirty="0"/>
              <a:t>to deter </a:t>
            </a:r>
            <a:r>
              <a:rPr lang="en-US" altLang="zh-CN" dirty="0" smtClean="0"/>
              <a:t>them.</a:t>
            </a:r>
          </a:p>
          <a:p>
            <a:r>
              <a:rPr lang="en-US" altLang="zh-CN" dirty="0" smtClean="0"/>
              <a:t>e.g. verbs frequently take many dependents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smtClean="0"/>
              <a:t>function words generally have no dependents</a:t>
            </a:r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78063"/>
              </p:ext>
            </p:extLst>
          </p:nvPr>
        </p:nvGraphicFramePr>
        <p:xfrm>
          <a:off x="1516611" y="476203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Traditional attention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O(dn^2)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O(dn^2+cn)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BiLinear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BiAffine</a:t>
                      </a:r>
                      <a:r>
                        <a:rPr lang="en-US" altLang="zh-CN" dirty="0" smtClean="0"/>
                        <a:t> attention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O(dn+n^2)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O(dcn+cn^2)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68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– MLP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Additional </a:t>
            </a:r>
            <a:r>
              <a:rPr lang="en-US" altLang="zh-CN" dirty="0"/>
              <a:t>MLP layers and making it parallel to traditional classification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3" y="3184724"/>
            <a:ext cx="7431434" cy="283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3517"/>
            <a:ext cx="4152381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– MLP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add </a:t>
            </a:r>
            <a:r>
              <a:rPr lang="en-US" altLang="zh-CN" dirty="0"/>
              <a:t>MLP </a:t>
            </a:r>
            <a:r>
              <a:rPr lang="en-US" altLang="zh-CN" dirty="0" smtClean="0"/>
              <a:t>layers?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Recurrent vectors contain too much information.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– overfitting</a:t>
            </a:r>
          </a:p>
          <a:p>
            <a:pPr marL="514350" indent="-514350">
              <a:buAutoNum type="arabicPeriod" startAt="2"/>
            </a:pPr>
            <a:r>
              <a:rPr lang="en-US" altLang="zh-CN" dirty="0" smtClean="0"/>
              <a:t>Recurrent vectors </a:t>
            </a:r>
            <a:r>
              <a:rPr lang="en-US" altLang="zh-CN" dirty="0" err="1"/>
              <a:t>ri</a:t>
            </a:r>
            <a:r>
              <a:rPr lang="en-US" altLang="zh-CN" dirty="0"/>
              <a:t> consists of the </a:t>
            </a:r>
            <a:r>
              <a:rPr lang="en-US" altLang="zh-CN" dirty="0" smtClean="0"/>
              <a:t>concatenation of </a:t>
            </a:r>
            <a:r>
              <a:rPr lang="en-US" altLang="zh-CN" dirty="0"/>
              <a:t>the left recurrent </a:t>
            </a:r>
            <a:r>
              <a:rPr lang="en-US" altLang="zh-CN" dirty="0" smtClean="0"/>
              <a:t>state </a:t>
            </a:r>
            <a:r>
              <a:rPr lang="en-US" altLang="zh-CN" dirty="0"/>
              <a:t>and the right recurrent </a:t>
            </a:r>
            <a:r>
              <a:rPr lang="en-US" altLang="zh-CN" dirty="0" smtClean="0"/>
              <a:t>state.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– actually distinct, ideally composed</a:t>
            </a:r>
          </a:p>
          <a:p>
            <a:r>
              <a:rPr lang="en-US" altLang="zh-CN" dirty="0" smtClean="0"/>
              <a:t>MLP can combine the two recurrent states and reduce the dimensionality simultaneously.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20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dirty="0" smtClean="0"/>
              <a:t>s – 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set: </a:t>
            </a:r>
            <a:r>
              <a:rPr lang="en-US" altLang="zh-CN" dirty="0"/>
              <a:t>Penn </a:t>
            </a:r>
            <a:r>
              <a:rPr lang="en-US" altLang="zh-CN" dirty="0" smtClean="0"/>
              <a:t>Treebank</a:t>
            </a:r>
          </a:p>
          <a:p>
            <a:r>
              <a:rPr lang="en-US" altLang="zh-CN" dirty="0" smtClean="0"/>
              <a:t>Default:</a:t>
            </a:r>
          </a:p>
          <a:p>
            <a:pPr lvl="1"/>
            <a:r>
              <a:rPr lang="en-US" altLang="zh-CN" dirty="0" smtClean="0"/>
              <a:t>100-dimensional word and tag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with word vectors</a:t>
            </a:r>
          </a:p>
          <a:p>
            <a:pPr lvl="1"/>
            <a:r>
              <a:rPr lang="en-US" altLang="zh-CN" dirty="0" smtClean="0"/>
              <a:t>15% chance of dropping tag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4-layer </a:t>
            </a:r>
            <a:r>
              <a:rPr lang="en-US" altLang="zh-CN" dirty="0" err="1" smtClean="0"/>
              <a:t>BiLSTMs</a:t>
            </a:r>
            <a:r>
              <a:rPr lang="en-US" altLang="zh-CN" dirty="0" smtClean="0"/>
              <a:t> with 300-dimensional left and right LSTMs</a:t>
            </a:r>
          </a:p>
          <a:p>
            <a:pPr lvl="1"/>
            <a:r>
              <a:rPr lang="en-US" altLang="zh-CN" dirty="0" smtClean="0"/>
              <a:t>75% keep probability between </a:t>
            </a:r>
            <a:r>
              <a:rPr lang="en-US" altLang="zh-CN" dirty="0" err="1" smtClean="0"/>
              <a:t>timesteps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67% keep probability between layers</a:t>
            </a:r>
          </a:p>
          <a:p>
            <a:pPr lvl="1"/>
            <a:r>
              <a:rPr lang="en-US" altLang="zh-CN" dirty="0" smtClean="0"/>
              <a:t>1-layer 100 dimensional MLP layer with the </a:t>
            </a:r>
            <a:r>
              <a:rPr lang="en-US" altLang="zh-CN" dirty="0" err="1" smtClean="0"/>
              <a:t>elu</a:t>
            </a:r>
            <a:r>
              <a:rPr lang="en-US" altLang="zh-CN" dirty="0" smtClean="0"/>
              <a:t> function and 67% keep probability</a:t>
            </a:r>
          </a:p>
          <a:p>
            <a:pPr lvl="1"/>
            <a:r>
              <a:rPr lang="en-US" altLang="zh-CN" dirty="0"/>
              <a:t>the Adam </a:t>
            </a:r>
            <a:r>
              <a:rPr lang="en-US" altLang="zh-CN" dirty="0" smtClean="0"/>
              <a:t>optimizer </a:t>
            </a:r>
            <a:r>
              <a:rPr lang="en-US" altLang="zh-CN" dirty="0"/>
              <a:t>with β</a:t>
            </a:r>
            <a:r>
              <a:rPr lang="en-US" altLang="zh-CN" dirty="0" smtClean="0"/>
              <a:t>1 </a:t>
            </a:r>
            <a:r>
              <a:rPr lang="en-US" altLang="zh-CN" dirty="0"/>
              <a:t>= </a:t>
            </a:r>
            <a:r>
              <a:rPr lang="en-US" altLang="zh-CN" dirty="0" smtClean="0"/>
              <a:t>β2 </a:t>
            </a:r>
            <a:r>
              <a:rPr lang="en-US" altLang="zh-CN" dirty="0"/>
              <a:t>= </a:t>
            </a:r>
            <a:r>
              <a:rPr lang="en-US" altLang="zh-CN" dirty="0" smtClean="0"/>
              <a:t>0.9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20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487</Words>
  <Application>Microsoft Office PowerPoint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Deep Biaffine Attention For Neural Dependency Parsing</vt:lpstr>
      <vt:lpstr>Outline</vt:lpstr>
      <vt:lpstr>Motivation</vt:lpstr>
      <vt:lpstr>Models</vt:lpstr>
      <vt:lpstr>Features – Biaffine</vt:lpstr>
      <vt:lpstr>Features – Biaffine</vt:lpstr>
      <vt:lpstr>Features – MLP</vt:lpstr>
      <vt:lpstr>Features – MLP</vt:lpstr>
      <vt:lpstr>Results – Experiment</vt:lpstr>
      <vt:lpstr>Results – using different hyperparameter</vt:lpstr>
      <vt:lpstr>Results – using different hyperparameter</vt:lpstr>
      <vt:lpstr>Results – using different hyperparameter</vt:lpstr>
      <vt:lpstr>Results – using different hyperparameter</vt:lpstr>
      <vt:lpstr>Results – using different hyperparameter</vt:lpstr>
      <vt:lpstr>Results – compared with other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BIAFFINE ATTENTION FOR NEURAL DEPENDENCY PARSING</dc:title>
  <dc:creator>成臻</dc:creator>
  <cp:lastModifiedBy>成臻</cp:lastModifiedBy>
  <cp:revision>110</cp:revision>
  <dcterms:created xsi:type="dcterms:W3CDTF">2016-11-24T13:57:40Z</dcterms:created>
  <dcterms:modified xsi:type="dcterms:W3CDTF">2016-11-24T17:40:36Z</dcterms:modified>
</cp:coreProperties>
</file>