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81" r:id="rId7"/>
    <p:sldId id="260" r:id="rId8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3" r:id="rId21"/>
    <p:sldId id="276" r:id="rId22"/>
    <p:sldId id="277" r:id="rId23"/>
    <p:sldId id="278" r:id="rId24"/>
    <p:sldId id="280" r:id="rId25"/>
    <p:sldId id="282" r:id="rId26"/>
    <p:sldId id="279" r:id="rId27"/>
    <p:sldId id="274" r:id="rId28"/>
    <p:sldId id="275" r:id="rId29"/>
    <p:sldId id="28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22574" r="4134" b="5512"/>
          <a:stretch>
            <a:fillRect/>
          </a:stretch>
        </p:blipFill>
        <p:spPr>
          <a:xfrm>
            <a:off x="5027031" y="1679575"/>
            <a:ext cx="7167137" cy="517842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94450"/>
            <a:ext cx="27432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94450"/>
            <a:ext cx="41148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94450"/>
            <a:ext cx="27432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5074" y="2303779"/>
            <a:ext cx="7523136" cy="104467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 b="1">
                <a:ln w="3175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82943" y="3507570"/>
            <a:ext cx="6027399" cy="73463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1235074" y="3390174"/>
            <a:ext cx="7523136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" t="3924" r="41404" b="51676"/>
          <a:stretch>
            <a:fillRect/>
          </a:stretch>
        </p:blipFill>
        <p:spPr>
          <a:xfrm>
            <a:off x="0" y="0"/>
            <a:ext cx="5524500" cy="319712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800" y="914400"/>
            <a:ext cx="10515600" cy="5313388"/>
          </a:xfrm>
        </p:spPr>
        <p:txBody>
          <a:bodyPr/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819150"/>
            <a:ext cx="9808988" cy="8921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191507" y="2071906"/>
            <a:ext cx="9808987" cy="3791012"/>
          </a:xfrm>
        </p:spPr>
        <p:txBody>
          <a:bodyPr anchor="ctr" anchorCtr="0">
            <a:normAutofit/>
          </a:bodyPr>
          <a:lstStyle>
            <a:lvl1pPr marL="342900" indent="-342900" algn="just">
              <a:buFont typeface="Wingdings" panose="05000000000000000000" pitchFamily="2" charset="2"/>
              <a:buChar char="Ø"/>
              <a:defRPr sz="2400"/>
            </a:lvl1pPr>
            <a:lvl2pPr marL="685800" indent="-228600">
              <a:buFont typeface="Wingdings" panose="05000000000000000000" pitchFamily="2" charset="2"/>
              <a:buChar char="Ø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Ø"/>
              <a:defRPr sz="1800"/>
            </a:lvl4pPr>
            <a:lvl5pPr marL="2057400" indent="-228600">
              <a:buFont typeface="Wingdings" panose="05000000000000000000" pitchFamily="2" charset="2"/>
              <a:buChar char="Ø"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57104" y="4292989"/>
            <a:ext cx="6468168" cy="641910"/>
          </a:xfr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7105" y="2188606"/>
            <a:ext cx="6468167" cy="2063645"/>
          </a:xfrm>
          <a:noFill/>
        </p:spPr>
        <p:txBody>
          <a:bodyPr lIns="0" anchor="ctr">
            <a:normAutofit/>
          </a:bodyPr>
          <a:lstStyle>
            <a:lvl1pPr algn="ctr">
              <a:lnSpc>
                <a:spcPct val="15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38200" y="2308077"/>
            <a:ext cx="2543694" cy="2543694"/>
            <a:chOff x="9370073" y="936433"/>
            <a:chExt cx="2543694" cy="2543694"/>
          </a:xfrm>
        </p:grpSpPr>
        <p:sp>
          <p:nvSpPr>
            <p:cNvPr id="17" name="任意多边形 16"/>
            <p:cNvSpPr/>
            <p:nvPr userDrawn="1"/>
          </p:nvSpPr>
          <p:spPr>
            <a:xfrm>
              <a:off x="9370073" y="936433"/>
              <a:ext cx="2543694" cy="2543694"/>
            </a:xfrm>
            <a:custGeom>
              <a:avLst/>
              <a:gdLst>
                <a:gd name="connsiteX0" fmla="*/ 1271847 w 2543694"/>
                <a:gd name="connsiteY0" fmla="*/ 197634 h 2543694"/>
                <a:gd name="connsiteX1" fmla="*/ 2346061 w 2543694"/>
                <a:gd name="connsiteY1" fmla="*/ 1271848 h 2543694"/>
                <a:gd name="connsiteX2" fmla="*/ 1271847 w 2543694"/>
                <a:gd name="connsiteY2" fmla="*/ 2346062 h 2543694"/>
                <a:gd name="connsiteX3" fmla="*/ 197633 w 2543694"/>
                <a:gd name="connsiteY3" fmla="*/ 1271848 h 2543694"/>
                <a:gd name="connsiteX4" fmla="*/ 1271847 w 2543694"/>
                <a:gd name="connsiteY4" fmla="*/ 197634 h 2543694"/>
                <a:gd name="connsiteX5" fmla="*/ 1271848 w 2543694"/>
                <a:gd name="connsiteY5" fmla="*/ 111112 h 2543694"/>
                <a:gd name="connsiteX6" fmla="*/ 111112 w 2543694"/>
                <a:gd name="connsiteY6" fmla="*/ 1271848 h 2543694"/>
                <a:gd name="connsiteX7" fmla="*/ 1271848 w 2543694"/>
                <a:gd name="connsiteY7" fmla="*/ 2432584 h 2543694"/>
                <a:gd name="connsiteX8" fmla="*/ 2432584 w 2543694"/>
                <a:gd name="connsiteY8" fmla="*/ 1271848 h 2543694"/>
                <a:gd name="connsiteX9" fmla="*/ 1271848 w 2543694"/>
                <a:gd name="connsiteY9" fmla="*/ 111112 h 2543694"/>
                <a:gd name="connsiteX10" fmla="*/ 1271847 w 2543694"/>
                <a:gd name="connsiteY10" fmla="*/ 0 h 2543694"/>
                <a:gd name="connsiteX11" fmla="*/ 2543694 w 2543694"/>
                <a:gd name="connsiteY11" fmla="*/ 1271847 h 2543694"/>
                <a:gd name="connsiteX12" fmla="*/ 1271847 w 2543694"/>
                <a:gd name="connsiteY12" fmla="*/ 2543694 h 2543694"/>
                <a:gd name="connsiteX13" fmla="*/ 0 w 2543694"/>
                <a:gd name="connsiteY13" fmla="*/ 1271847 h 2543694"/>
                <a:gd name="connsiteX14" fmla="*/ 1271847 w 2543694"/>
                <a:gd name="connsiteY14" fmla="*/ 0 h 254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3694" h="2543694">
                  <a:moveTo>
                    <a:pt x="1271847" y="197634"/>
                  </a:moveTo>
                  <a:cubicBezTo>
                    <a:pt x="1865119" y="197634"/>
                    <a:pt x="2346061" y="678576"/>
                    <a:pt x="2346061" y="1271848"/>
                  </a:cubicBezTo>
                  <a:cubicBezTo>
                    <a:pt x="2346061" y="1865120"/>
                    <a:pt x="1865119" y="2346062"/>
                    <a:pt x="1271847" y="2346062"/>
                  </a:cubicBezTo>
                  <a:cubicBezTo>
                    <a:pt x="678575" y="2346062"/>
                    <a:pt x="197633" y="1865120"/>
                    <a:pt x="197633" y="1271848"/>
                  </a:cubicBezTo>
                  <a:cubicBezTo>
                    <a:pt x="197633" y="678576"/>
                    <a:pt x="678575" y="197634"/>
                    <a:pt x="1271847" y="197634"/>
                  </a:cubicBezTo>
                  <a:close/>
                  <a:moveTo>
                    <a:pt x="1271848" y="111112"/>
                  </a:moveTo>
                  <a:cubicBezTo>
                    <a:pt x="630791" y="111112"/>
                    <a:pt x="111112" y="630791"/>
                    <a:pt x="111112" y="1271848"/>
                  </a:cubicBezTo>
                  <a:cubicBezTo>
                    <a:pt x="111112" y="1912905"/>
                    <a:pt x="630791" y="2432584"/>
                    <a:pt x="1271848" y="2432584"/>
                  </a:cubicBezTo>
                  <a:cubicBezTo>
                    <a:pt x="1912905" y="2432584"/>
                    <a:pt x="2432584" y="1912905"/>
                    <a:pt x="2432584" y="1271848"/>
                  </a:cubicBezTo>
                  <a:cubicBezTo>
                    <a:pt x="2432584" y="630791"/>
                    <a:pt x="1912905" y="111112"/>
                    <a:pt x="1271848" y="111112"/>
                  </a:cubicBezTo>
                  <a:close/>
                  <a:moveTo>
                    <a:pt x="1271847" y="0"/>
                  </a:moveTo>
                  <a:cubicBezTo>
                    <a:pt x="1974269" y="0"/>
                    <a:pt x="2543694" y="569425"/>
                    <a:pt x="2543694" y="1271847"/>
                  </a:cubicBezTo>
                  <a:cubicBezTo>
                    <a:pt x="2543694" y="1974269"/>
                    <a:pt x="1974269" y="2543694"/>
                    <a:pt x="1271847" y="2543694"/>
                  </a:cubicBezTo>
                  <a:cubicBezTo>
                    <a:pt x="569425" y="2543694"/>
                    <a:pt x="0" y="1974269"/>
                    <a:pt x="0" y="1271847"/>
                  </a:cubicBezTo>
                  <a:cubicBezTo>
                    <a:pt x="0" y="569425"/>
                    <a:pt x="569425" y="0"/>
                    <a:pt x="127184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KSO_Shape"/>
            <p:cNvSpPr/>
            <p:nvPr userDrawn="1"/>
          </p:nvSpPr>
          <p:spPr bwMode="auto">
            <a:xfrm>
              <a:off x="9922683" y="1740776"/>
              <a:ext cx="1438474" cy="935008"/>
            </a:xfrm>
            <a:custGeom>
              <a:avLst/>
              <a:gdLst>
                <a:gd name="T0" fmla="*/ 2147483646 w 2758"/>
                <a:gd name="T1" fmla="*/ 2147483646 h 1666"/>
                <a:gd name="T2" fmla="*/ 2147483646 w 2758"/>
                <a:gd name="T3" fmla="*/ 2147483646 h 1666"/>
                <a:gd name="T4" fmla="*/ 2147483646 w 2758"/>
                <a:gd name="T5" fmla="*/ 2147483646 h 1666"/>
                <a:gd name="T6" fmla="*/ 2147483646 w 2758"/>
                <a:gd name="T7" fmla="*/ 2147483646 h 1666"/>
                <a:gd name="T8" fmla="*/ 2147483646 w 2758"/>
                <a:gd name="T9" fmla="*/ 2147483646 h 1666"/>
                <a:gd name="T10" fmla="*/ 2147483646 w 2758"/>
                <a:gd name="T11" fmla="*/ 2147483646 h 1666"/>
                <a:gd name="T12" fmla="*/ 2147483646 w 2758"/>
                <a:gd name="T13" fmla="*/ 2147483646 h 1666"/>
                <a:gd name="T14" fmla="*/ 2147483646 w 2758"/>
                <a:gd name="T15" fmla="*/ 2147483646 h 1666"/>
                <a:gd name="T16" fmla="*/ 2147483646 w 2758"/>
                <a:gd name="T17" fmla="*/ 2147483646 h 1666"/>
                <a:gd name="T18" fmla="*/ 2147483646 w 2758"/>
                <a:gd name="T19" fmla="*/ 2147483646 h 1666"/>
                <a:gd name="T20" fmla="*/ 2147483646 w 2758"/>
                <a:gd name="T21" fmla="*/ 2147483646 h 1666"/>
                <a:gd name="T22" fmla="*/ 2147483646 w 2758"/>
                <a:gd name="T23" fmla="*/ 2147483646 h 1666"/>
                <a:gd name="T24" fmla="*/ 2147483646 w 2758"/>
                <a:gd name="T25" fmla="*/ 2147483646 h 1666"/>
                <a:gd name="T26" fmla="*/ 2147483646 w 2758"/>
                <a:gd name="T27" fmla="*/ 2147483646 h 1666"/>
                <a:gd name="T28" fmla="*/ 2147483646 w 2758"/>
                <a:gd name="T29" fmla="*/ 2147483646 h 1666"/>
                <a:gd name="T30" fmla="*/ 2147483646 w 2758"/>
                <a:gd name="T31" fmla="*/ 2147483646 h 1666"/>
                <a:gd name="T32" fmla="*/ 2147483646 w 2758"/>
                <a:gd name="T33" fmla="*/ 2147483646 h 1666"/>
                <a:gd name="T34" fmla="*/ 2147483646 w 2758"/>
                <a:gd name="T35" fmla="*/ 2147483646 h 1666"/>
                <a:gd name="T36" fmla="*/ 2147483646 w 2758"/>
                <a:gd name="T37" fmla="*/ 2147483646 h 1666"/>
                <a:gd name="T38" fmla="*/ 2147483646 w 2758"/>
                <a:gd name="T39" fmla="*/ 2147483646 h 1666"/>
                <a:gd name="T40" fmla="*/ 2147483646 w 2758"/>
                <a:gd name="T41" fmla="*/ 2147483646 h 1666"/>
                <a:gd name="T42" fmla="*/ 2147483646 w 2758"/>
                <a:gd name="T43" fmla="*/ 2147483646 h 1666"/>
                <a:gd name="T44" fmla="*/ 2147483646 w 2758"/>
                <a:gd name="T45" fmla="*/ 2147483646 h 1666"/>
                <a:gd name="T46" fmla="*/ 2147483646 w 2758"/>
                <a:gd name="T47" fmla="*/ 2147483646 h 1666"/>
                <a:gd name="T48" fmla="*/ 2147483646 w 2758"/>
                <a:gd name="T49" fmla="*/ 2147483646 h 1666"/>
                <a:gd name="T50" fmla="*/ 2147483646 w 2758"/>
                <a:gd name="T51" fmla="*/ 2147483646 h 1666"/>
                <a:gd name="T52" fmla="*/ 2147483646 w 2758"/>
                <a:gd name="T53" fmla="*/ 2147483646 h 1666"/>
                <a:gd name="T54" fmla="*/ 2147483646 w 2758"/>
                <a:gd name="T55" fmla="*/ 2147483646 h 1666"/>
                <a:gd name="T56" fmla="*/ 2147483646 w 2758"/>
                <a:gd name="T57" fmla="*/ 2147483646 h 1666"/>
                <a:gd name="T58" fmla="*/ 2147483646 w 2758"/>
                <a:gd name="T59" fmla="*/ 2147483646 h 1666"/>
                <a:gd name="T60" fmla="*/ 2147483646 w 2758"/>
                <a:gd name="T61" fmla="*/ 2147483646 h 1666"/>
                <a:gd name="T62" fmla="*/ 2147483646 w 2758"/>
                <a:gd name="T63" fmla="*/ 2147483646 h 1666"/>
                <a:gd name="T64" fmla="*/ 2147483646 w 2758"/>
                <a:gd name="T65" fmla="*/ 2147483646 h 1666"/>
                <a:gd name="T66" fmla="*/ 2147483646 w 2758"/>
                <a:gd name="T67" fmla="*/ 2147483646 h 1666"/>
                <a:gd name="T68" fmla="*/ 2147483646 w 2758"/>
                <a:gd name="T69" fmla="*/ 2147483646 h 1666"/>
                <a:gd name="T70" fmla="*/ 2147483646 w 2758"/>
                <a:gd name="T71" fmla="*/ 2147483646 h 1666"/>
                <a:gd name="T72" fmla="*/ 2147483646 w 2758"/>
                <a:gd name="T73" fmla="*/ 2147483646 h 1666"/>
                <a:gd name="T74" fmla="*/ 2147483646 w 2758"/>
                <a:gd name="T75" fmla="*/ 2147483646 h 1666"/>
                <a:gd name="T76" fmla="*/ 2147483646 w 2758"/>
                <a:gd name="T77" fmla="*/ 2147483646 h 1666"/>
                <a:gd name="T78" fmla="*/ 2147483646 w 2758"/>
                <a:gd name="T79" fmla="*/ 2147483646 h 1666"/>
                <a:gd name="T80" fmla="*/ 2147483646 w 2758"/>
                <a:gd name="T81" fmla="*/ 2147483646 h 1666"/>
                <a:gd name="T82" fmla="*/ 2147483646 w 2758"/>
                <a:gd name="T83" fmla="*/ 2147483646 h 1666"/>
                <a:gd name="T84" fmla="*/ 2147483646 w 2758"/>
                <a:gd name="T85" fmla="*/ 2147483646 h 1666"/>
                <a:gd name="T86" fmla="*/ 2147483646 w 2758"/>
                <a:gd name="T87" fmla="*/ 2147483646 h 1666"/>
                <a:gd name="T88" fmla="*/ 2147483646 w 2758"/>
                <a:gd name="T89" fmla="*/ 2147483646 h 1666"/>
                <a:gd name="T90" fmla="*/ 2147483646 w 2758"/>
                <a:gd name="T91" fmla="*/ 2147483646 h 1666"/>
                <a:gd name="T92" fmla="*/ 2147483646 w 2758"/>
                <a:gd name="T93" fmla="*/ 2147483646 h 1666"/>
                <a:gd name="T94" fmla="*/ 2147483646 w 2758"/>
                <a:gd name="T95" fmla="*/ 2147483646 h 1666"/>
                <a:gd name="T96" fmla="*/ 2147483646 w 2758"/>
                <a:gd name="T97" fmla="*/ 2147483646 h 1666"/>
                <a:gd name="T98" fmla="*/ 2147483646 w 2758"/>
                <a:gd name="T99" fmla="*/ 2147483646 h 1666"/>
                <a:gd name="T100" fmla="*/ 2147483646 w 2758"/>
                <a:gd name="T101" fmla="*/ 2147483646 h 1666"/>
                <a:gd name="T102" fmla="*/ 2147483646 w 2758"/>
                <a:gd name="T103" fmla="*/ 2147483646 h 1666"/>
                <a:gd name="T104" fmla="*/ 2147483646 w 2758"/>
                <a:gd name="T105" fmla="*/ 2147483646 h 1666"/>
                <a:gd name="T106" fmla="*/ 2147483646 w 2758"/>
                <a:gd name="T107" fmla="*/ 2147483646 h 1666"/>
                <a:gd name="T108" fmla="*/ 2147483646 w 2758"/>
                <a:gd name="T109" fmla="*/ 2147483646 h 1666"/>
                <a:gd name="T110" fmla="*/ 2147483646 w 2758"/>
                <a:gd name="T111" fmla="*/ 2147483646 h 1666"/>
                <a:gd name="T112" fmla="*/ 2147483646 w 2758"/>
                <a:gd name="T113" fmla="*/ 2147483646 h 1666"/>
                <a:gd name="T114" fmla="*/ 2147483646 w 2758"/>
                <a:gd name="T115" fmla="*/ 2147483646 h 1666"/>
                <a:gd name="T116" fmla="*/ 2147483646 w 2758"/>
                <a:gd name="T117" fmla="*/ 2147483646 h 1666"/>
                <a:gd name="T118" fmla="*/ 2147483646 w 2758"/>
                <a:gd name="T119" fmla="*/ 2147483646 h 1666"/>
                <a:gd name="T120" fmla="*/ 2147483646 w 2758"/>
                <a:gd name="T121" fmla="*/ 2147483646 h 1666"/>
                <a:gd name="T122" fmla="*/ 2147483646 w 2758"/>
                <a:gd name="T123" fmla="*/ 2147483646 h 16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758" h="1666">
                  <a:moveTo>
                    <a:pt x="931" y="1269"/>
                  </a:moveTo>
                  <a:lnTo>
                    <a:pt x="895" y="1297"/>
                  </a:lnTo>
                  <a:lnTo>
                    <a:pt x="864" y="1328"/>
                  </a:lnTo>
                  <a:lnTo>
                    <a:pt x="839" y="1359"/>
                  </a:lnTo>
                  <a:lnTo>
                    <a:pt x="816" y="1392"/>
                  </a:lnTo>
                  <a:lnTo>
                    <a:pt x="1102" y="1555"/>
                  </a:lnTo>
                  <a:lnTo>
                    <a:pt x="1172" y="1557"/>
                  </a:lnTo>
                  <a:lnTo>
                    <a:pt x="1210" y="1555"/>
                  </a:lnTo>
                  <a:lnTo>
                    <a:pt x="1243" y="1547"/>
                  </a:lnTo>
                  <a:lnTo>
                    <a:pt x="1269" y="1535"/>
                  </a:lnTo>
                  <a:lnTo>
                    <a:pt x="1293" y="1518"/>
                  </a:lnTo>
                  <a:lnTo>
                    <a:pt x="1310" y="1495"/>
                  </a:lnTo>
                  <a:lnTo>
                    <a:pt x="1323" y="1466"/>
                  </a:lnTo>
                  <a:lnTo>
                    <a:pt x="1331" y="1434"/>
                  </a:lnTo>
                  <a:lnTo>
                    <a:pt x="1333" y="1397"/>
                  </a:lnTo>
                  <a:lnTo>
                    <a:pt x="1164" y="1397"/>
                  </a:lnTo>
                  <a:lnTo>
                    <a:pt x="931" y="1269"/>
                  </a:lnTo>
                  <a:close/>
                  <a:moveTo>
                    <a:pt x="1060" y="975"/>
                  </a:moveTo>
                  <a:lnTo>
                    <a:pt x="1026" y="983"/>
                  </a:lnTo>
                  <a:lnTo>
                    <a:pt x="993" y="992"/>
                  </a:lnTo>
                  <a:lnTo>
                    <a:pt x="964" y="1006"/>
                  </a:lnTo>
                  <a:lnTo>
                    <a:pt x="937" y="1021"/>
                  </a:lnTo>
                  <a:lnTo>
                    <a:pt x="912" y="1040"/>
                  </a:lnTo>
                  <a:lnTo>
                    <a:pt x="891" y="1061"/>
                  </a:lnTo>
                  <a:lnTo>
                    <a:pt x="872" y="1084"/>
                  </a:lnTo>
                  <a:lnTo>
                    <a:pt x="855" y="1111"/>
                  </a:lnTo>
                  <a:lnTo>
                    <a:pt x="1195" y="1292"/>
                  </a:lnTo>
                  <a:lnTo>
                    <a:pt x="1352" y="1296"/>
                  </a:lnTo>
                  <a:lnTo>
                    <a:pt x="1392" y="1294"/>
                  </a:lnTo>
                  <a:lnTo>
                    <a:pt x="1427" y="1288"/>
                  </a:lnTo>
                  <a:lnTo>
                    <a:pt x="1456" y="1276"/>
                  </a:lnTo>
                  <a:lnTo>
                    <a:pt x="1481" y="1263"/>
                  </a:lnTo>
                  <a:lnTo>
                    <a:pt x="1500" y="1244"/>
                  </a:lnTo>
                  <a:lnTo>
                    <a:pt x="1513" y="1221"/>
                  </a:lnTo>
                  <a:lnTo>
                    <a:pt x="1521" y="1192"/>
                  </a:lnTo>
                  <a:lnTo>
                    <a:pt x="1523" y="1161"/>
                  </a:lnTo>
                  <a:lnTo>
                    <a:pt x="1521" y="1142"/>
                  </a:lnTo>
                  <a:lnTo>
                    <a:pt x="1517" y="1121"/>
                  </a:lnTo>
                  <a:lnTo>
                    <a:pt x="1510" y="1096"/>
                  </a:lnTo>
                  <a:lnTo>
                    <a:pt x="1498" y="1071"/>
                  </a:lnTo>
                  <a:lnTo>
                    <a:pt x="1241" y="1075"/>
                  </a:lnTo>
                  <a:lnTo>
                    <a:pt x="1060" y="975"/>
                  </a:lnTo>
                  <a:close/>
                  <a:moveTo>
                    <a:pt x="1137" y="668"/>
                  </a:moveTo>
                  <a:lnTo>
                    <a:pt x="1104" y="670"/>
                  </a:lnTo>
                  <a:lnTo>
                    <a:pt x="1074" y="676"/>
                  </a:lnTo>
                  <a:lnTo>
                    <a:pt x="1047" y="687"/>
                  </a:lnTo>
                  <a:lnTo>
                    <a:pt x="1020" y="702"/>
                  </a:lnTo>
                  <a:lnTo>
                    <a:pt x="997" y="722"/>
                  </a:lnTo>
                  <a:lnTo>
                    <a:pt x="976" y="745"/>
                  </a:lnTo>
                  <a:lnTo>
                    <a:pt x="954" y="772"/>
                  </a:lnTo>
                  <a:lnTo>
                    <a:pt x="937" y="804"/>
                  </a:lnTo>
                  <a:lnTo>
                    <a:pt x="1269" y="969"/>
                  </a:lnTo>
                  <a:lnTo>
                    <a:pt x="1454" y="971"/>
                  </a:lnTo>
                  <a:lnTo>
                    <a:pt x="1502" y="969"/>
                  </a:lnTo>
                  <a:lnTo>
                    <a:pt x="1542" y="962"/>
                  </a:lnTo>
                  <a:lnTo>
                    <a:pt x="1579" y="952"/>
                  </a:lnTo>
                  <a:lnTo>
                    <a:pt x="1608" y="937"/>
                  </a:lnTo>
                  <a:lnTo>
                    <a:pt x="1631" y="916"/>
                  </a:lnTo>
                  <a:lnTo>
                    <a:pt x="1646" y="893"/>
                  </a:lnTo>
                  <a:lnTo>
                    <a:pt x="1656" y="864"/>
                  </a:lnTo>
                  <a:lnTo>
                    <a:pt x="1659" y="833"/>
                  </a:lnTo>
                  <a:lnTo>
                    <a:pt x="1657" y="810"/>
                  </a:lnTo>
                  <a:lnTo>
                    <a:pt x="1650" y="789"/>
                  </a:lnTo>
                  <a:lnTo>
                    <a:pt x="1640" y="772"/>
                  </a:lnTo>
                  <a:lnTo>
                    <a:pt x="1625" y="758"/>
                  </a:lnTo>
                  <a:lnTo>
                    <a:pt x="1604" y="749"/>
                  </a:lnTo>
                  <a:lnTo>
                    <a:pt x="1579" y="741"/>
                  </a:lnTo>
                  <a:lnTo>
                    <a:pt x="1550" y="735"/>
                  </a:lnTo>
                  <a:lnTo>
                    <a:pt x="1517" y="733"/>
                  </a:lnTo>
                  <a:lnTo>
                    <a:pt x="1293" y="733"/>
                  </a:lnTo>
                  <a:lnTo>
                    <a:pt x="1273" y="718"/>
                  </a:lnTo>
                  <a:lnTo>
                    <a:pt x="1254" y="704"/>
                  </a:lnTo>
                  <a:lnTo>
                    <a:pt x="1233" y="693"/>
                  </a:lnTo>
                  <a:lnTo>
                    <a:pt x="1214" y="683"/>
                  </a:lnTo>
                  <a:lnTo>
                    <a:pt x="1195" y="678"/>
                  </a:lnTo>
                  <a:lnTo>
                    <a:pt x="1175" y="672"/>
                  </a:lnTo>
                  <a:lnTo>
                    <a:pt x="1156" y="668"/>
                  </a:lnTo>
                  <a:lnTo>
                    <a:pt x="1137" y="668"/>
                  </a:lnTo>
                  <a:close/>
                  <a:moveTo>
                    <a:pt x="1694" y="240"/>
                  </a:moveTo>
                  <a:lnTo>
                    <a:pt x="1898" y="466"/>
                  </a:lnTo>
                  <a:lnTo>
                    <a:pt x="1874" y="497"/>
                  </a:lnTo>
                  <a:lnTo>
                    <a:pt x="1855" y="520"/>
                  </a:lnTo>
                  <a:lnTo>
                    <a:pt x="2251" y="518"/>
                  </a:lnTo>
                  <a:lnTo>
                    <a:pt x="2303" y="516"/>
                  </a:lnTo>
                  <a:lnTo>
                    <a:pt x="2351" y="516"/>
                  </a:lnTo>
                  <a:lnTo>
                    <a:pt x="2395" y="512"/>
                  </a:lnTo>
                  <a:lnTo>
                    <a:pt x="2435" y="511"/>
                  </a:lnTo>
                  <a:lnTo>
                    <a:pt x="2474" y="505"/>
                  </a:lnTo>
                  <a:lnTo>
                    <a:pt x="2508" y="501"/>
                  </a:lnTo>
                  <a:lnTo>
                    <a:pt x="2539" y="493"/>
                  </a:lnTo>
                  <a:lnTo>
                    <a:pt x="2568" y="488"/>
                  </a:lnTo>
                  <a:lnTo>
                    <a:pt x="2593" y="478"/>
                  </a:lnTo>
                  <a:lnTo>
                    <a:pt x="2614" y="470"/>
                  </a:lnTo>
                  <a:lnTo>
                    <a:pt x="2631" y="459"/>
                  </a:lnTo>
                  <a:lnTo>
                    <a:pt x="2647" y="449"/>
                  </a:lnTo>
                  <a:lnTo>
                    <a:pt x="2658" y="436"/>
                  </a:lnTo>
                  <a:lnTo>
                    <a:pt x="2666" y="424"/>
                  </a:lnTo>
                  <a:lnTo>
                    <a:pt x="2672" y="411"/>
                  </a:lnTo>
                  <a:lnTo>
                    <a:pt x="2673" y="395"/>
                  </a:lnTo>
                  <a:lnTo>
                    <a:pt x="2672" y="380"/>
                  </a:lnTo>
                  <a:lnTo>
                    <a:pt x="2668" y="363"/>
                  </a:lnTo>
                  <a:lnTo>
                    <a:pt x="2662" y="349"/>
                  </a:lnTo>
                  <a:lnTo>
                    <a:pt x="2652" y="336"/>
                  </a:lnTo>
                  <a:lnTo>
                    <a:pt x="2639" y="324"/>
                  </a:lnTo>
                  <a:lnTo>
                    <a:pt x="2625" y="313"/>
                  </a:lnTo>
                  <a:lnTo>
                    <a:pt x="2608" y="301"/>
                  </a:lnTo>
                  <a:lnTo>
                    <a:pt x="2587" y="294"/>
                  </a:lnTo>
                  <a:lnTo>
                    <a:pt x="2566" y="284"/>
                  </a:lnTo>
                  <a:lnTo>
                    <a:pt x="2541" y="278"/>
                  </a:lnTo>
                  <a:lnTo>
                    <a:pt x="2512" y="273"/>
                  </a:lnTo>
                  <a:lnTo>
                    <a:pt x="2481" y="267"/>
                  </a:lnTo>
                  <a:lnTo>
                    <a:pt x="2449" y="263"/>
                  </a:lnTo>
                  <a:lnTo>
                    <a:pt x="2412" y="261"/>
                  </a:lnTo>
                  <a:lnTo>
                    <a:pt x="2374" y="259"/>
                  </a:lnTo>
                  <a:lnTo>
                    <a:pt x="2334" y="259"/>
                  </a:lnTo>
                  <a:lnTo>
                    <a:pt x="1694" y="240"/>
                  </a:lnTo>
                  <a:close/>
                  <a:moveTo>
                    <a:pt x="1060" y="109"/>
                  </a:moveTo>
                  <a:lnTo>
                    <a:pt x="1039" y="117"/>
                  </a:lnTo>
                  <a:lnTo>
                    <a:pt x="1018" y="125"/>
                  </a:lnTo>
                  <a:lnTo>
                    <a:pt x="993" y="134"/>
                  </a:lnTo>
                  <a:lnTo>
                    <a:pt x="966" y="146"/>
                  </a:lnTo>
                  <a:lnTo>
                    <a:pt x="937" y="159"/>
                  </a:lnTo>
                  <a:lnTo>
                    <a:pt x="906" y="173"/>
                  </a:lnTo>
                  <a:lnTo>
                    <a:pt x="872" y="188"/>
                  </a:lnTo>
                  <a:lnTo>
                    <a:pt x="835" y="203"/>
                  </a:lnTo>
                  <a:lnTo>
                    <a:pt x="799" y="221"/>
                  </a:lnTo>
                  <a:lnTo>
                    <a:pt x="757" y="240"/>
                  </a:lnTo>
                  <a:lnTo>
                    <a:pt x="714" y="261"/>
                  </a:lnTo>
                  <a:lnTo>
                    <a:pt x="670" y="282"/>
                  </a:lnTo>
                  <a:lnTo>
                    <a:pt x="622" y="305"/>
                  </a:lnTo>
                  <a:lnTo>
                    <a:pt x="572" y="328"/>
                  </a:lnTo>
                  <a:lnTo>
                    <a:pt x="520" y="353"/>
                  </a:lnTo>
                  <a:lnTo>
                    <a:pt x="467" y="380"/>
                  </a:lnTo>
                  <a:lnTo>
                    <a:pt x="150" y="380"/>
                  </a:lnTo>
                  <a:lnTo>
                    <a:pt x="123" y="480"/>
                  </a:lnTo>
                  <a:lnTo>
                    <a:pt x="104" y="580"/>
                  </a:lnTo>
                  <a:lnTo>
                    <a:pt x="92" y="679"/>
                  </a:lnTo>
                  <a:lnTo>
                    <a:pt x="88" y="779"/>
                  </a:lnTo>
                  <a:lnTo>
                    <a:pt x="92" y="875"/>
                  </a:lnTo>
                  <a:lnTo>
                    <a:pt x="102" y="971"/>
                  </a:lnTo>
                  <a:lnTo>
                    <a:pt x="119" y="1069"/>
                  </a:lnTo>
                  <a:lnTo>
                    <a:pt x="142" y="1169"/>
                  </a:lnTo>
                  <a:lnTo>
                    <a:pt x="378" y="1169"/>
                  </a:lnTo>
                  <a:lnTo>
                    <a:pt x="417" y="1228"/>
                  </a:lnTo>
                  <a:lnTo>
                    <a:pt x="459" y="1286"/>
                  </a:lnTo>
                  <a:lnTo>
                    <a:pt x="501" y="1340"/>
                  </a:lnTo>
                  <a:lnTo>
                    <a:pt x="545" y="1390"/>
                  </a:lnTo>
                  <a:lnTo>
                    <a:pt x="591" y="1438"/>
                  </a:lnTo>
                  <a:lnTo>
                    <a:pt x="640" y="1482"/>
                  </a:lnTo>
                  <a:lnTo>
                    <a:pt x="688" y="1524"/>
                  </a:lnTo>
                  <a:lnTo>
                    <a:pt x="737" y="1562"/>
                  </a:lnTo>
                  <a:lnTo>
                    <a:pt x="757" y="1566"/>
                  </a:lnTo>
                  <a:lnTo>
                    <a:pt x="774" y="1568"/>
                  </a:lnTo>
                  <a:lnTo>
                    <a:pt x="787" y="1570"/>
                  </a:lnTo>
                  <a:lnTo>
                    <a:pt x="797" y="1570"/>
                  </a:lnTo>
                  <a:lnTo>
                    <a:pt x="805" y="1570"/>
                  </a:lnTo>
                  <a:lnTo>
                    <a:pt x="814" y="1570"/>
                  </a:lnTo>
                  <a:lnTo>
                    <a:pt x="826" y="1568"/>
                  </a:lnTo>
                  <a:lnTo>
                    <a:pt x="839" y="1566"/>
                  </a:lnTo>
                  <a:lnTo>
                    <a:pt x="855" y="1564"/>
                  </a:lnTo>
                  <a:lnTo>
                    <a:pt x="872" y="1562"/>
                  </a:lnTo>
                  <a:lnTo>
                    <a:pt x="891" y="1559"/>
                  </a:lnTo>
                  <a:lnTo>
                    <a:pt x="912" y="1555"/>
                  </a:lnTo>
                  <a:lnTo>
                    <a:pt x="695" y="1441"/>
                  </a:lnTo>
                  <a:lnTo>
                    <a:pt x="720" y="1380"/>
                  </a:lnTo>
                  <a:lnTo>
                    <a:pt x="753" y="1322"/>
                  </a:lnTo>
                  <a:lnTo>
                    <a:pt x="791" y="1267"/>
                  </a:lnTo>
                  <a:lnTo>
                    <a:pt x="835" y="1215"/>
                  </a:lnTo>
                  <a:lnTo>
                    <a:pt x="728" y="1155"/>
                  </a:lnTo>
                  <a:lnTo>
                    <a:pt x="753" y="1107"/>
                  </a:lnTo>
                  <a:lnTo>
                    <a:pt x="778" y="1065"/>
                  </a:lnTo>
                  <a:lnTo>
                    <a:pt x="803" y="1027"/>
                  </a:lnTo>
                  <a:lnTo>
                    <a:pt x="830" y="994"/>
                  </a:lnTo>
                  <a:lnTo>
                    <a:pt x="855" y="967"/>
                  </a:lnTo>
                  <a:lnTo>
                    <a:pt x="883" y="942"/>
                  </a:lnTo>
                  <a:lnTo>
                    <a:pt x="910" y="925"/>
                  </a:lnTo>
                  <a:lnTo>
                    <a:pt x="939" y="912"/>
                  </a:lnTo>
                  <a:lnTo>
                    <a:pt x="816" y="846"/>
                  </a:lnTo>
                  <a:lnTo>
                    <a:pt x="832" y="812"/>
                  </a:lnTo>
                  <a:lnTo>
                    <a:pt x="849" y="781"/>
                  </a:lnTo>
                  <a:lnTo>
                    <a:pt x="864" y="750"/>
                  </a:lnTo>
                  <a:lnTo>
                    <a:pt x="882" y="724"/>
                  </a:lnTo>
                  <a:lnTo>
                    <a:pt x="899" y="697"/>
                  </a:lnTo>
                  <a:lnTo>
                    <a:pt x="918" y="674"/>
                  </a:lnTo>
                  <a:lnTo>
                    <a:pt x="937" y="653"/>
                  </a:lnTo>
                  <a:lnTo>
                    <a:pt x="956" y="633"/>
                  </a:lnTo>
                  <a:lnTo>
                    <a:pt x="976" y="616"/>
                  </a:lnTo>
                  <a:lnTo>
                    <a:pt x="997" y="603"/>
                  </a:lnTo>
                  <a:lnTo>
                    <a:pt x="1020" y="591"/>
                  </a:lnTo>
                  <a:lnTo>
                    <a:pt x="1041" y="580"/>
                  </a:lnTo>
                  <a:lnTo>
                    <a:pt x="1064" y="572"/>
                  </a:lnTo>
                  <a:lnTo>
                    <a:pt x="1087" y="566"/>
                  </a:lnTo>
                  <a:lnTo>
                    <a:pt x="1112" y="564"/>
                  </a:lnTo>
                  <a:lnTo>
                    <a:pt x="1137" y="562"/>
                  </a:lnTo>
                  <a:lnTo>
                    <a:pt x="1181" y="566"/>
                  </a:lnTo>
                  <a:lnTo>
                    <a:pt x="1225" y="578"/>
                  </a:lnTo>
                  <a:lnTo>
                    <a:pt x="1248" y="585"/>
                  </a:lnTo>
                  <a:lnTo>
                    <a:pt x="1271" y="597"/>
                  </a:lnTo>
                  <a:lnTo>
                    <a:pt x="1294" y="610"/>
                  </a:lnTo>
                  <a:lnTo>
                    <a:pt x="1317" y="624"/>
                  </a:lnTo>
                  <a:lnTo>
                    <a:pt x="1477" y="622"/>
                  </a:lnTo>
                  <a:lnTo>
                    <a:pt x="1431" y="599"/>
                  </a:lnTo>
                  <a:lnTo>
                    <a:pt x="1385" y="568"/>
                  </a:lnTo>
                  <a:lnTo>
                    <a:pt x="1335" y="530"/>
                  </a:lnTo>
                  <a:lnTo>
                    <a:pt x="1285" y="484"/>
                  </a:lnTo>
                  <a:lnTo>
                    <a:pt x="1248" y="505"/>
                  </a:lnTo>
                  <a:lnTo>
                    <a:pt x="1214" y="524"/>
                  </a:lnTo>
                  <a:lnTo>
                    <a:pt x="1177" y="539"/>
                  </a:lnTo>
                  <a:lnTo>
                    <a:pt x="1139" y="553"/>
                  </a:lnTo>
                  <a:lnTo>
                    <a:pt x="1102" y="562"/>
                  </a:lnTo>
                  <a:lnTo>
                    <a:pt x="1064" y="570"/>
                  </a:lnTo>
                  <a:lnTo>
                    <a:pt x="1026" y="574"/>
                  </a:lnTo>
                  <a:lnTo>
                    <a:pt x="987" y="576"/>
                  </a:lnTo>
                  <a:lnTo>
                    <a:pt x="947" y="572"/>
                  </a:lnTo>
                  <a:lnTo>
                    <a:pt x="943" y="466"/>
                  </a:lnTo>
                  <a:lnTo>
                    <a:pt x="972" y="468"/>
                  </a:lnTo>
                  <a:lnTo>
                    <a:pt x="1014" y="466"/>
                  </a:lnTo>
                  <a:lnTo>
                    <a:pt x="1056" y="461"/>
                  </a:lnTo>
                  <a:lnTo>
                    <a:pt x="1099" y="453"/>
                  </a:lnTo>
                  <a:lnTo>
                    <a:pt x="1141" y="441"/>
                  </a:lnTo>
                  <a:lnTo>
                    <a:pt x="1181" y="424"/>
                  </a:lnTo>
                  <a:lnTo>
                    <a:pt x="1221" y="405"/>
                  </a:lnTo>
                  <a:lnTo>
                    <a:pt x="1262" y="384"/>
                  </a:lnTo>
                  <a:lnTo>
                    <a:pt x="1302" y="357"/>
                  </a:lnTo>
                  <a:lnTo>
                    <a:pt x="1339" y="401"/>
                  </a:lnTo>
                  <a:lnTo>
                    <a:pt x="1375" y="440"/>
                  </a:lnTo>
                  <a:lnTo>
                    <a:pt x="1414" y="474"/>
                  </a:lnTo>
                  <a:lnTo>
                    <a:pt x="1450" y="499"/>
                  </a:lnTo>
                  <a:lnTo>
                    <a:pt x="1487" y="520"/>
                  </a:lnTo>
                  <a:lnTo>
                    <a:pt x="1525" y="536"/>
                  </a:lnTo>
                  <a:lnTo>
                    <a:pt x="1561" y="545"/>
                  </a:lnTo>
                  <a:lnTo>
                    <a:pt x="1600" y="547"/>
                  </a:lnTo>
                  <a:lnTo>
                    <a:pt x="1623" y="547"/>
                  </a:lnTo>
                  <a:lnTo>
                    <a:pt x="1646" y="543"/>
                  </a:lnTo>
                  <a:lnTo>
                    <a:pt x="1669" y="536"/>
                  </a:lnTo>
                  <a:lnTo>
                    <a:pt x="1692" y="526"/>
                  </a:lnTo>
                  <a:lnTo>
                    <a:pt x="1713" y="514"/>
                  </a:lnTo>
                  <a:lnTo>
                    <a:pt x="1734" y="501"/>
                  </a:lnTo>
                  <a:lnTo>
                    <a:pt x="1753" y="484"/>
                  </a:lnTo>
                  <a:lnTo>
                    <a:pt x="1773" y="464"/>
                  </a:lnTo>
                  <a:lnTo>
                    <a:pt x="1502" y="155"/>
                  </a:lnTo>
                  <a:lnTo>
                    <a:pt x="1060" y="109"/>
                  </a:lnTo>
                  <a:close/>
                  <a:moveTo>
                    <a:pt x="1054" y="0"/>
                  </a:moveTo>
                  <a:lnTo>
                    <a:pt x="1536" y="54"/>
                  </a:lnTo>
                  <a:lnTo>
                    <a:pt x="1608" y="134"/>
                  </a:lnTo>
                  <a:lnTo>
                    <a:pt x="2318" y="154"/>
                  </a:lnTo>
                  <a:lnTo>
                    <a:pt x="2378" y="155"/>
                  </a:lnTo>
                  <a:lnTo>
                    <a:pt x="2431" y="157"/>
                  </a:lnTo>
                  <a:lnTo>
                    <a:pt x="2481" y="161"/>
                  </a:lnTo>
                  <a:lnTo>
                    <a:pt x="2528" y="167"/>
                  </a:lnTo>
                  <a:lnTo>
                    <a:pt x="2568" y="175"/>
                  </a:lnTo>
                  <a:lnTo>
                    <a:pt x="2602" y="184"/>
                  </a:lnTo>
                  <a:lnTo>
                    <a:pt x="2635" y="196"/>
                  </a:lnTo>
                  <a:lnTo>
                    <a:pt x="2662" y="207"/>
                  </a:lnTo>
                  <a:lnTo>
                    <a:pt x="2683" y="223"/>
                  </a:lnTo>
                  <a:lnTo>
                    <a:pt x="2704" y="240"/>
                  </a:lnTo>
                  <a:lnTo>
                    <a:pt x="2720" y="259"/>
                  </a:lnTo>
                  <a:lnTo>
                    <a:pt x="2735" y="280"/>
                  </a:lnTo>
                  <a:lnTo>
                    <a:pt x="2745" y="305"/>
                  </a:lnTo>
                  <a:lnTo>
                    <a:pt x="2752" y="332"/>
                  </a:lnTo>
                  <a:lnTo>
                    <a:pt x="2756" y="361"/>
                  </a:lnTo>
                  <a:lnTo>
                    <a:pt x="2758" y="393"/>
                  </a:lnTo>
                  <a:lnTo>
                    <a:pt x="2756" y="420"/>
                  </a:lnTo>
                  <a:lnTo>
                    <a:pt x="2752" y="447"/>
                  </a:lnTo>
                  <a:lnTo>
                    <a:pt x="2745" y="470"/>
                  </a:lnTo>
                  <a:lnTo>
                    <a:pt x="2733" y="493"/>
                  </a:lnTo>
                  <a:lnTo>
                    <a:pt x="2720" y="514"/>
                  </a:lnTo>
                  <a:lnTo>
                    <a:pt x="2700" y="532"/>
                  </a:lnTo>
                  <a:lnTo>
                    <a:pt x="2681" y="549"/>
                  </a:lnTo>
                  <a:lnTo>
                    <a:pt x="2656" y="564"/>
                  </a:lnTo>
                  <a:lnTo>
                    <a:pt x="2629" y="578"/>
                  </a:lnTo>
                  <a:lnTo>
                    <a:pt x="2599" y="589"/>
                  </a:lnTo>
                  <a:lnTo>
                    <a:pt x="2566" y="601"/>
                  </a:lnTo>
                  <a:lnTo>
                    <a:pt x="2529" y="608"/>
                  </a:lnTo>
                  <a:lnTo>
                    <a:pt x="2489" y="614"/>
                  </a:lnTo>
                  <a:lnTo>
                    <a:pt x="2447" y="618"/>
                  </a:lnTo>
                  <a:lnTo>
                    <a:pt x="2401" y="622"/>
                  </a:lnTo>
                  <a:lnTo>
                    <a:pt x="2353" y="622"/>
                  </a:lnTo>
                  <a:lnTo>
                    <a:pt x="1725" y="631"/>
                  </a:lnTo>
                  <a:lnTo>
                    <a:pt x="1661" y="649"/>
                  </a:lnTo>
                  <a:lnTo>
                    <a:pt x="1682" y="666"/>
                  </a:lnTo>
                  <a:lnTo>
                    <a:pt x="1700" y="685"/>
                  </a:lnTo>
                  <a:lnTo>
                    <a:pt x="1715" y="704"/>
                  </a:lnTo>
                  <a:lnTo>
                    <a:pt x="1727" y="727"/>
                  </a:lnTo>
                  <a:lnTo>
                    <a:pt x="1736" y="750"/>
                  </a:lnTo>
                  <a:lnTo>
                    <a:pt x="1744" y="777"/>
                  </a:lnTo>
                  <a:lnTo>
                    <a:pt x="1748" y="804"/>
                  </a:lnTo>
                  <a:lnTo>
                    <a:pt x="1748" y="835"/>
                  </a:lnTo>
                  <a:lnTo>
                    <a:pt x="1746" y="875"/>
                  </a:lnTo>
                  <a:lnTo>
                    <a:pt x="1738" y="912"/>
                  </a:lnTo>
                  <a:lnTo>
                    <a:pt x="1727" y="944"/>
                  </a:lnTo>
                  <a:lnTo>
                    <a:pt x="1709" y="973"/>
                  </a:lnTo>
                  <a:lnTo>
                    <a:pt x="1688" y="1000"/>
                  </a:lnTo>
                  <a:lnTo>
                    <a:pt x="1661" y="1021"/>
                  </a:lnTo>
                  <a:lnTo>
                    <a:pt x="1631" y="1040"/>
                  </a:lnTo>
                  <a:lnTo>
                    <a:pt x="1596" y="1056"/>
                  </a:lnTo>
                  <a:lnTo>
                    <a:pt x="1604" y="1084"/>
                  </a:lnTo>
                  <a:lnTo>
                    <a:pt x="1609" y="1111"/>
                  </a:lnTo>
                  <a:lnTo>
                    <a:pt x="1613" y="1136"/>
                  </a:lnTo>
                  <a:lnTo>
                    <a:pt x="1615" y="1159"/>
                  </a:lnTo>
                  <a:lnTo>
                    <a:pt x="1611" y="1207"/>
                  </a:lnTo>
                  <a:lnTo>
                    <a:pt x="1602" y="1251"/>
                  </a:lnTo>
                  <a:lnTo>
                    <a:pt x="1586" y="1290"/>
                  </a:lnTo>
                  <a:lnTo>
                    <a:pt x="1565" y="1321"/>
                  </a:lnTo>
                  <a:lnTo>
                    <a:pt x="1538" y="1347"/>
                  </a:lnTo>
                  <a:lnTo>
                    <a:pt x="1504" y="1370"/>
                  </a:lnTo>
                  <a:lnTo>
                    <a:pt x="1463" y="1386"/>
                  </a:lnTo>
                  <a:lnTo>
                    <a:pt x="1417" y="1397"/>
                  </a:lnTo>
                  <a:lnTo>
                    <a:pt x="1419" y="1416"/>
                  </a:lnTo>
                  <a:lnTo>
                    <a:pt x="1419" y="1432"/>
                  </a:lnTo>
                  <a:lnTo>
                    <a:pt x="1417" y="1459"/>
                  </a:lnTo>
                  <a:lnTo>
                    <a:pt x="1415" y="1486"/>
                  </a:lnTo>
                  <a:lnTo>
                    <a:pt x="1410" y="1511"/>
                  </a:lnTo>
                  <a:lnTo>
                    <a:pt x="1402" y="1532"/>
                  </a:lnTo>
                  <a:lnTo>
                    <a:pt x="1394" y="1553"/>
                  </a:lnTo>
                  <a:lnTo>
                    <a:pt x="1383" y="1572"/>
                  </a:lnTo>
                  <a:lnTo>
                    <a:pt x="1369" y="1589"/>
                  </a:lnTo>
                  <a:lnTo>
                    <a:pt x="1354" y="1605"/>
                  </a:lnTo>
                  <a:lnTo>
                    <a:pt x="1337" y="1618"/>
                  </a:lnTo>
                  <a:lnTo>
                    <a:pt x="1317" y="1630"/>
                  </a:lnTo>
                  <a:lnTo>
                    <a:pt x="1296" y="1639"/>
                  </a:lnTo>
                  <a:lnTo>
                    <a:pt x="1273" y="1649"/>
                  </a:lnTo>
                  <a:lnTo>
                    <a:pt x="1246" y="1654"/>
                  </a:lnTo>
                  <a:lnTo>
                    <a:pt x="1220" y="1658"/>
                  </a:lnTo>
                  <a:lnTo>
                    <a:pt x="1191" y="1662"/>
                  </a:lnTo>
                  <a:lnTo>
                    <a:pt x="1158" y="1662"/>
                  </a:lnTo>
                  <a:lnTo>
                    <a:pt x="1099" y="1658"/>
                  </a:lnTo>
                  <a:lnTo>
                    <a:pt x="1033" y="1624"/>
                  </a:lnTo>
                  <a:lnTo>
                    <a:pt x="979" y="1643"/>
                  </a:lnTo>
                  <a:lnTo>
                    <a:pt x="928" y="1656"/>
                  </a:lnTo>
                  <a:lnTo>
                    <a:pt x="876" y="1664"/>
                  </a:lnTo>
                  <a:lnTo>
                    <a:pt x="828" y="1666"/>
                  </a:lnTo>
                  <a:lnTo>
                    <a:pt x="809" y="1666"/>
                  </a:lnTo>
                  <a:lnTo>
                    <a:pt x="785" y="1664"/>
                  </a:lnTo>
                  <a:lnTo>
                    <a:pt x="757" y="1660"/>
                  </a:lnTo>
                  <a:lnTo>
                    <a:pt x="722" y="1656"/>
                  </a:lnTo>
                  <a:lnTo>
                    <a:pt x="676" y="1626"/>
                  </a:lnTo>
                  <a:lnTo>
                    <a:pt x="628" y="1591"/>
                  </a:lnTo>
                  <a:lnTo>
                    <a:pt x="578" y="1553"/>
                  </a:lnTo>
                  <a:lnTo>
                    <a:pt x="530" y="1509"/>
                  </a:lnTo>
                  <a:lnTo>
                    <a:pt x="482" y="1459"/>
                  </a:lnTo>
                  <a:lnTo>
                    <a:pt x="432" y="1403"/>
                  </a:lnTo>
                  <a:lnTo>
                    <a:pt x="382" y="1344"/>
                  </a:lnTo>
                  <a:lnTo>
                    <a:pt x="332" y="1280"/>
                  </a:lnTo>
                  <a:lnTo>
                    <a:pt x="83" y="1280"/>
                  </a:lnTo>
                  <a:lnTo>
                    <a:pt x="63" y="1219"/>
                  </a:lnTo>
                  <a:lnTo>
                    <a:pt x="46" y="1157"/>
                  </a:lnTo>
                  <a:lnTo>
                    <a:pt x="33" y="1096"/>
                  </a:lnTo>
                  <a:lnTo>
                    <a:pt x="19" y="1036"/>
                  </a:lnTo>
                  <a:lnTo>
                    <a:pt x="11" y="975"/>
                  </a:lnTo>
                  <a:lnTo>
                    <a:pt x="4" y="914"/>
                  </a:lnTo>
                  <a:lnTo>
                    <a:pt x="0" y="854"/>
                  </a:lnTo>
                  <a:lnTo>
                    <a:pt x="0" y="793"/>
                  </a:lnTo>
                  <a:lnTo>
                    <a:pt x="0" y="724"/>
                  </a:lnTo>
                  <a:lnTo>
                    <a:pt x="6" y="656"/>
                  </a:lnTo>
                  <a:lnTo>
                    <a:pt x="11" y="591"/>
                  </a:lnTo>
                  <a:lnTo>
                    <a:pt x="23" y="526"/>
                  </a:lnTo>
                  <a:lnTo>
                    <a:pt x="34" y="463"/>
                  </a:lnTo>
                  <a:lnTo>
                    <a:pt x="52" y="399"/>
                  </a:lnTo>
                  <a:lnTo>
                    <a:pt x="69" y="336"/>
                  </a:lnTo>
                  <a:lnTo>
                    <a:pt x="92" y="276"/>
                  </a:lnTo>
                  <a:lnTo>
                    <a:pt x="465" y="276"/>
                  </a:lnTo>
                  <a:lnTo>
                    <a:pt x="530" y="236"/>
                  </a:lnTo>
                  <a:lnTo>
                    <a:pt x="599" y="200"/>
                  </a:lnTo>
                  <a:lnTo>
                    <a:pt x="668" y="163"/>
                  </a:lnTo>
                  <a:lnTo>
                    <a:pt x="741" y="129"/>
                  </a:lnTo>
                  <a:lnTo>
                    <a:pt x="816" y="94"/>
                  </a:lnTo>
                  <a:lnTo>
                    <a:pt x="893" y="61"/>
                  </a:lnTo>
                  <a:lnTo>
                    <a:pt x="972" y="31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336" y="819150"/>
            <a:ext cx="9601328" cy="8921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95700" y="2098800"/>
            <a:ext cx="9600600" cy="1990800"/>
          </a:xfrm>
        </p:spPr>
        <p:txBody>
          <a:bodyPr anchor="ctr" anchorCtr="0">
            <a:normAutofit/>
          </a:bodyPr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95700" y="4374000"/>
            <a:ext cx="9600600" cy="1990800"/>
          </a:xfrm>
        </p:spPr>
        <p:txBody>
          <a:bodyPr anchor="ctr" anchorCtr="0">
            <a:normAutofit/>
          </a:bodyPr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01740"/>
            <a:ext cx="2743200" cy="365125"/>
          </a:xfrm>
        </p:spPr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01740"/>
            <a:ext cx="4114800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01740"/>
            <a:ext cx="2743200" cy="365125"/>
          </a:xfrm>
        </p:spPr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549" y="365125"/>
            <a:ext cx="9055014" cy="132556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000" y="2556000"/>
            <a:ext cx="7466400" cy="1800000"/>
          </a:xfrm>
          <a:noFill/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00" y="457200"/>
            <a:ext cx="4165200" cy="16020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" t="3924" r="41404" b="51676"/>
          <a:stretch>
            <a:fillRect/>
          </a:stretch>
        </p:blipFill>
        <p:spPr>
          <a:xfrm>
            <a:off x="0" y="0"/>
            <a:ext cx="4247804" cy="2458279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03400"/>
            <a:ext cx="10515600" cy="398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204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204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204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52601" y="819150"/>
            <a:ext cx="96012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22574" r="4134" b="5512"/>
          <a:stretch>
            <a:fillRect/>
          </a:stretch>
        </p:blipFill>
        <p:spPr>
          <a:xfrm>
            <a:off x="10471594" y="5613400"/>
            <a:ext cx="1722574" cy="1244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6.xml"/><Relationship Id="rId1" Type="http://schemas.openxmlformats.org/officeDocument/2006/relationships/slide" Target="slide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facebook/MemN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MemN2N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Code Analysis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559435"/>
            <a:ext cx="9808988" cy="892175"/>
          </a:xfrm>
        </p:spPr>
        <p:txBody>
          <a:bodyPr/>
          <a:p>
            <a:r>
              <a:rPr lang="en-US" altLang="zh-CN">
                <a:sym typeface="+mn-ea"/>
              </a:rPr>
              <a:t>single.py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51610"/>
            <a:ext cx="9808845" cy="4870450"/>
          </a:xfrm>
        </p:spPr>
        <p:txBody>
          <a:bodyPr anchor="t" anchorCtr="0">
            <a:normAutofit fontScale="70000"/>
          </a:bodyPr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tf.flags.DEFINE_float("learning_rate", 0.01, "Learning rate for Adam Optimizer.")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</a:rPr>
              <a:t>学习速率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tf.flags.DEFINE_float("epsilon", 1e-8, "Epsilon value for Adam Optimizer.") 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tf.flags.DEFINE_float("max_grad_norm", 40.0, "Clip gradients to this norm.")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</a:rPr>
              <a:t>最大梯度限制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tf.flags.DEFINE_integer("evaluation_interval", 10, "Evaluate and print results every x epochs")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</a:rPr>
              <a:t>评测间隔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tf.flags.DEFINE_integer("batch_size", 32, "Batch size for training.")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tf.flags.DEFINE_integer("hops", 3, "Number of hops in the Memory Network.")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tf.flags.DEFINE_integer("epochs", 200, "Number of epochs to train for.")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</a:rPr>
              <a:t>训练轮数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tf.flags.DEFINE_integer("embedding_size", 20, "Embedding size for embedding matrices.")</a:t>
            </a:r>
            <a:r>
              <a:rPr lang="en-US" altLang="zh-CN">
                <a:solidFill>
                  <a:srgbClr val="FF0000"/>
                </a:solidFill>
                <a:effectLst/>
                <a:latin typeface="Times New Roman" panose="02020603050405020304" charset="0"/>
              </a:rPr>
              <a:t>#embedding</a:t>
            </a:r>
            <a:r>
              <a:rPr lang="zh-CN" altLang="en-US">
                <a:solidFill>
                  <a:srgbClr val="FF0000"/>
                </a:solidFill>
                <a:effectLst/>
                <a:latin typeface="Times New Roman" panose="02020603050405020304" charset="0"/>
              </a:rPr>
              <a:t>大小</a:t>
            </a:r>
            <a:endParaRPr lang="zh-CN" altLang="en-US">
              <a:solidFill>
                <a:srgbClr val="FF0000"/>
              </a:solidFill>
              <a:effectLst/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tf.flags.DEFINE_integer("memory_size", 50, "Maximum size of memory.")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#memory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</a:rPr>
              <a:t>大小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tf.flags.DEFINE_integer("task_id", 1, "bAbI task id, 1 &lt;= id &lt;= 20")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tf.flags.DEFINE_integer("random_state", None, "Random state.")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tf.flags.DEFINE_string("data_dir", "data/tasks_1-20_v1-2/en/", "Directory containing bAbI tasks")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696595"/>
            <a:ext cx="9808988" cy="892175"/>
          </a:xfrm>
        </p:spPr>
        <p:txBody>
          <a:bodyPr/>
          <a:p>
            <a:r>
              <a:rPr lang="en-US" altLang="zh-CN"/>
              <a:t>single.py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610" y="1588135"/>
            <a:ext cx="9548495" cy="4779645"/>
          </a:xfrm>
        </p:spPr>
        <p:txBody>
          <a:bodyPr anchor="t" anchorCtr="0"/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#</a:t>
            </a:r>
            <a:r>
              <a:rPr lang="zh-CN" altLang="en-US">
                <a:solidFill>
                  <a:srgbClr val="FF0000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加载数据</a:t>
            </a:r>
            <a:endParaRPr lang="zh-CN" altLang="en-US">
              <a:solidFill>
                <a:srgbClr val="FF0000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train, test = load_task(FLAGS.data_dir, FLAGS.task_id)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data = train + test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#</a:t>
            </a:r>
            <a:r>
              <a:rPr lang="zh-CN" altLang="en-US">
                <a:solidFill>
                  <a:srgbClr val="FF0000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创建词表</a:t>
            </a:r>
            <a:endParaRPr lang="zh-CN" altLang="en-US">
              <a:solidFill>
                <a:srgbClr val="FF0000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vocab = sorted(reduce(lambda x, y: x | y, (set(list(chain.from_iterable(s)) + q + a) for s, q, a in data)))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print(vocab)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word_idx = dict((c, i + 1) for i, c in enumerate(vocab))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print(word_idx)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513080"/>
            <a:ext cx="9808988" cy="89217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single.py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04620"/>
            <a:ext cx="10878820" cy="4916170"/>
          </a:xfrm>
        </p:spPr>
        <p:txBody>
          <a:bodyPr anchor="t" anchorCtr="0"/>
          <a:p>
            <a:pPr marL="0" indent="0">
              <a:buNone/>
            </a:pPr>
            <a:r>
              <a:rPr lang="zh-CN" altLang="en-US" sz="2200">
                <a:latin typeface="Times New Roman" panose="02020603050405020304" charset="0"/>
              </a:rPr>
              <a:t>max_story_size = max(map(len, (s for s, _, _ in data)))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charset="0"/>
              </a:rPr>
              <a:t>#</a:t>
            </a:r>
            <a:r>
              <a:rPr lang="zh-CN" altLang="en-US" sz="2200">
                <a:solidFill>
                  <a:srgbClr val="FF0000"/>
                </a:solidFill>
                <a:latin typeface="Times New Roman" panose="02020603050405020304" charset="0"/>
              </a:rPr>
              <a:t>最大故事句子长度</a:t>
            </a:r>
            <a:endParaRPr lang="zh-CN" altLang="en-US" sz="2200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200">
                <a:latin typeface="Times New Roman" panose="02020603050405020304" charset="0"/>
              </a:rPr>
              <a:t>mean_story_size = int(np.mean([ len(s) for s, _, _ in data ]))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charset="0"/>
              </a:rPr>
              <a:t>#</a:t>
            </a:r>
            <a:r>
              <a:rPr lang="zh-CN" altLang="en-US" sz="2200">
                <a:solidFill>
                  <a:srgbClr val="FF0000"/>
                </a:solidFill>
                <a:latin typeface="Times New Roman" panose="02020603050405020304" charset="0"/>
              </a:rPr>
              <a:t>故事句子均长</a:t>
            </a:r>
            <a:endParaRPr lang="zh-CN" altLang="en-US" sz="2200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200">
                <a:latin typeface="Times New Roman" panose="02020603050405020304" charset="0"/>
              </a:rPr>
              <a:t>sentence_size = max(map(len, chain.from_iterable(s for s, _, _ in data)))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charset="0"/>
              </a:rPr>
              <a:t>#</a:t>
            </a:r>
            <a:r>
              <a:rPr lang="zh-CN" altLang="en-US" sz="2200">
                <a:solidFill>
                  <a:srgbClr val="FF0000"/>
                </a:solidFill>
                <a:latin typeface="Times New Roman" panose="02020603050405020304" charset="0"/>
              </a:rPr>
              <a:t>最长句子字长</a:t>
            </a:r>
            <a:endParaRPr lang="zh-CN" altLang="en-US" sz="2200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200">
                <a:latin typeface="Times New Roman" panose="02020603050405020304" charset="0"/>
              </a:rPr>
              <a:t>query_size = max(map(len, (q for _, q, _ in data)))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charset="0"/>
              </a:rPr>
              <a:t>#</a:t>
            </a:r>
            <a:r>
              <a:rPr lang="zh-CN" altLang="en-US" sz="2200">
                <a:solidFill>
                  <a:srgbClr val="FF0000"/>
                </a:solidFill>
                <a:latin typeface="Times New Roman" panose="02020603050405020304" charset="0"/>
              </a:rPr>
              <a:t>最长问题字长</a:t>
            </a:r>
            <a:endParaRPr lang="zh-CN" altLang="en-US" sz="2200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200">
                <a:latin typeface="Times New Roman" panose="02020603050405020304" charset="0"/>
              </a:rPr>
              <a:t>memory_size = min(FLAGS.memory_size, max_story_size)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charset="0"/>
              </a:rPr>
              <a:t>#memory</a:t>
            </a:r>
            <a:r>
              <a:rPr lang="zh-CN" altLang="en-US" sz="2200">
                <a:solidFill>
                  <a:srgbClr val="FF0000"/>
                </a:solidFill>
                <a:latin typeface="Times New Roman" panose="02020603050405020304" charset="0"/>
              </a:rPr>
              <a:t>大小</a:t>
            </a:r>
            <a:endParaRPr lang="zh-CN" altLang="en-US" sz="2200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200">
                <a:latin typeface="Times New Roman" panose="02020603050405020304" charset="0"/>
              </a:rPr>
              <a:t>vocab_size = len(word_idx) + 1 </a:t>
            </a:r>
            <a:r>
              <a:rPr lang="zh-CN" altLang="en-US" sz="2200">
                <a:solidFill>
                  <a:srgbClr val="FF0000"/>
                </a:solidFill>
                <a:latin typeface="Times New Roman" panose="02020603050405020304" charset="0"/>
              </a:rPr>
              <a:t># +1 for nil word</a:t>
            </a:r>
            <a:endParaRPr lang="zh-CN" altLang="en-US" sz="2200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200">
                <a:latin typeface="Times New Roman" panose="02020603050405020304" charset="0"/>
              </a:rPr>
              <a:t>sentence_size = max(query_size, sentence_size)</a:t>
            </a:r>
            <a:endParaRPr lang="zh-CN" altLang="en-US" sz="22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574675"/>
            <a:ext cx="9808988" cy="892175"/>
          </a:xfrm>
        </p:spPr>
        <p:txBody>
          <a:bodyPr/>
          <a:p>
            <a:r>
              <a:rPr lang="en-US" altLang="zh-CN"/>
              <a:t>single.py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67485"/>
            <a:ext cx="9808845" cy="4853940"/>
          </a:xfrm>
        </p:spPr>
        <p:txBody>
          <a:bodyPr anchor="t" anchorCtr="0"/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</a:rPr>
              <a:t># train/validation/test sets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S, Q, A = vectorize_data(train, word_idx, sentence_size, memory_size)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print(S.shape[0])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trainS, valS, trainQ, valQ, trainA, valA = cross_validation.train_test_split(S, Q, A, test_size=.1, random_state=FLAGS.random_state)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testS, testQ, testA = vectorize_data(test, word_idx, sentence_size, memory_size)</a:t>
            </a:r>
            <a:endParaRPr lang="zh-CN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497840"/>
            <a:ext cx="9808988" cy="892175"/>
          </a:xfrm>
        </p:spPr>
        <p:txBody>
          <a:bodyPr/>
          <a:p>
            <a:r>
              <a:rPr lang="en-US" altLang="zh-CN"/>
              <a:t>single.py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390650"/>
            <a:ext cx="9808845" cy="4916170"/>
          </a:xfrm>
        </p:spPr>
        <p:txBody>
          <a:bodyPr anchor="t" anchorCtr="0"/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train_labels = np.argmax(trainA, axis=1)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test_labels = np.argmax(testA, axis=1)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val_labels = np.argmax(valA, axis=1)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i.e.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43430" y="2995295"/>
          <a:ext cx="2322830" cy="146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30300" imgH="711200" progId="Equation.KSEE3">
                  <p:embed/>
                </p:oleObj>
              </mc:Choice>
              <mc:Fallback>
                <p:oleObj name="" r:id="rId1" imgW="1130300" imgH="711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43430" y="2995295"/>
                        <a:ext cx="2322830" cy="1461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544195"/>
            <a:ext cx="9808988" cy="89217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single.py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36370"/>
            <a:ext cx="9808845" cy="4977130"/>
          </a:xfrm>
        </p:spPr>
        <p:txBody>
          <a:bodyPr anchor="t" anchorCtr="0"/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batches = zip(range(0, n_train-batch_size</a:t>
            </a:r>
            <a:r>
              <a:rPr lang="en-US" altLang="zh-CN">
                <a:latin typeface="Times New Roman" panose="02020603050405020304" charset="0"/>
              </a:rPr>
              <a:t>+1</a:t>
            </a:r>
            <a:r>
              <a:rPr lang="zh-CN" altLang="en-US">
                <a:latin typeface="Times New Roman" panose="02020603050405020304" charset="0"/>
              </a:rPr>
              <a:t>, batch_size), range(batch_size, n_train</a:t>
            </a:r>
            <a:r>
              <a:rPr lang="en-US" altLang="zh-CN">
                <a:latin typeface="Times New Roman" panose="02020603050405020304" charset="0"/>
              </a:rPr>
              <a:t>+1</a:t>
            </a:r>
            <a:r>
              <a:rPr lang="zh-CN" altLang="en-US">
                <a:latin typeface="Times New Roman" panose="02020603050405020304" charset="0"/>
              </a:rPr>
              <a:t>, batch_size))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batches = [(start, end) for start, end in batches]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i.e.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n_train = 10, batch_size = 2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    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range(0, n_train-batch_size, batch_size)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: [0,2,4,6]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    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range(batch_size, n_train, batch_size)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: [2,4,6,8]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      zip():[(0,2),(2,4),(4,6),(6,8)]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497840"/>
            <a:ext cx="9808988" cy="892175"/>
          </a:xfrm>
        </p:spPr>
        <p:txBody>
          <a:bodyPr/>
          <a:p>
            <a:r>
              <a:rPr lang="en-US" altLang="zh-CN"/>
              <a:t>single.py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390015"/>
            <a:ext cx="10725150" cy="5114925"/>
          </a:xfrm>
        </p:spPr>
        <p:txBody>
          <a:bodyPr anchor="ctr" anchorCtr="0"/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with tf.Session() as sess: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model = MemN2N(batch_size, vocab_size, sentence_size, memory_size, </a:t>
            </a:r>
            <a:r>
              <a:rPr lang="en-US" altLang="zh-CN">
                <a:latin typeface="Times New Roman" panose="02020603050405020304" charset="0"/>
              </a:rPr>
              <a:t>				</a:t>
            </a:r>
            <a:r>
              <a:rPr lang="zh-CN" altLang="en-US">
                <a:latin typeface="Times New Roman" panose="02020603050405020304" charset="0"/>
              </a:rPr>
              <a:t>FLAGS.embedding_size, session=sess,hops=FLAGS.hops, </a:t>
            </a:r>
            <a:r>
              <a:rPr lang="en-US" altLang="zh-CN">
                <a:latin typeface="Times New Roman" panose="02020603050405020304" charset="0"/>
              </a:rPr>
              <a:t>			          </a:t>
            </a:r>
            <a:r>
              <a:rPr lang="zh-CN" altLang="en-US">
                <a:latin typeface="Times New Roman" panose="02020603050405020304" charset="0"/>
              </a:rPr>
              <a:t>max_grad_norm=FLAGS.max_grad_norm, optimizer=optimizer)</a:t>
            </a:r>
            <a:endParaRPr lang="zh-CN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436880"/>
            <a:ext cx="9808988" cy="892175"/>
          </a:xfrm>
        </p:spPr>
        <p:txBody>
          <a:bodyPr/>
          <a:p>
            <a:r>
              <a:rPr lang="en-US" altLang="zh-CN"/>
              <a:t>single.py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6695" y="615950"/>
            <a:ext cx="6000115" cy="5626100"/>
          </a:xfrm>
        </p:spPr>
        <p:txBody>
          <a:bodyPr anchor="t" anchorCtr="0">
            <a:noAutofit/>
          </a:bodyPr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for t in range(1, FLAGS.epochs+1):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np.random.shuffle(batches)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total_cost = 0.0       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for start, end in batches: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s = trainS[start:end]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q = trainQ[start:end]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a = trainA[start:end]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cost_t = model.batch_fit(s, q, a)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total_cost += cost_t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if t % FLAGS.evaluation_interval == 0: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train_preds = []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for start in range(0, n_train, batch_size):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    end = start + batch_size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    s = trainS[start:end]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    q = trainQ[start:end]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    pred = model.predict(s, q)</a:t>
            </a:r>
            <a:endParaRPr lang="zh-CN" altLang="en-US" sz="16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Times New Roman" panose="02020603050405020304" charset="0"/>
              </a:rPr>
              <a:t>                train_preds += list(pred)</a:t>
            </a:r>
            <a:endParaRPr lang="zh-CN" altLang="en-US" sz="16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05155"/>
            <a:ext cx="9808988" cy="892175"/>
          </a:xfrm>
        </p:spPr>
        <p:txBody>
          <a:bodyPr/>
          <a:p>
            <a:r>
              <a:rPr lang="en-US" altLang="zh-CN"/>
              <a:t>memn2n.py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97330"/>
            <a:ext cx="9808845" cy="4916170"/>
          </a:xfrm>
        </p:spPr>
        <p:txBody>
          <a:bodyPr anchor="t" anchorCtr="0"/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#stories:batch_size*memory_size*sentense_size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#queries:batch_size*sentense_size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def _inference(self, stories, queries):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with tf.variable_scope(self._name):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	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#q_emb:batch_size*sentense_size*embedding_size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q_emb = tf.nn.embedding_lookup(self.B, queries)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hlinkClick r:id="rId1" action="ppaction://hlinksldjump"/>
              </a:rPr>
              <a:t>#look_up op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	#u_0:batch_size*embedding_size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u_0 = tf.reduce_sum(q_emb * self._encoding, 1)</a:t>
            </a:r>
            <a:r>
              <a:rPr lang="en-US" altLang="zh-CN">
                <a:latin typeface="Times New Roman" panose="02020603050405020304" charset="0"/>
                <a:hlinkClick r:id="rId2" action="ppaction://hlinksldjump"/>
              </a:rPr>
              <a:t>#reduce_sum op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u = [u_0]</a:t>
            </a:r>
            <a:endParaRPr lang="zh-CN" altLang="en-US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436245"/>
            <a:ext cx="9808988" cy="89217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memn2n.py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5355" y="1328420"/>
            <a:ext cx="11383645" cy="5069840"/>
          </a:xfrm>
        </p:spPr>
        <p:txBody>
          <a:bodyPr anchor="t" anchorCtr="0"/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for _ in range(self._hops):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	   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#m_emb:bathc_size*memory_size*sentense_size*embedding_size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    m_emb = tf.nn.embedding_lookup(self.A, stories)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	   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#m:batch_size*memory_size*embedding_size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    m = tf.reduce_sum(m_emb * self._encoding, 2) + self.TA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   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</a:rPr>
              <a:t>#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batch_size*embedding_size*1-&gt;batch_size*1*embedding_size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    u_temp = tf.transpose(tf.expand_dims(u[-1], -1), [0, 2, 1])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	   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#dotted:batch_size*memory_size*embedding*size-&gt;batch_size*memory_size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    dotted = tf.reduce_sum(m * u_temp, 2)</a:t>
            </a:r>
            <a:endParaRPr lang="zh-CN" altLang="en-US">
              <a:latin typeface="Times New Roman" panose="02020603050405020304" charset="0"/>
            </a:endParaRPr>
          </a:p>
        </p:txBody>
      </p:sp>
      <p:pic>
        <p:nvPicPr>
          <p:cNvPr id="4" name="图片 3" descr="QQ图片201610201217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1355" y="2719070"/>
            <a:ext cx="2699385" cy="364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2072005"/>
            <a:ext cx="9464675" cy="3790950"/>
          </a:xfrm>
        </p:spPr>
        <p:txBody>
          <a:bodyPr anchor="t" anchorCtr="0"/>
          <a:p>
            <a:pPr marL="0" indent="0" algn="ctr">
              <a:buNone/>
            </a:pPr>
            <a:r>
              <a:rPr lang="en-US" altLang="zh-CN" sz="3600">
                <a:solidFill>
                  <a:schemeClr val="accent1"/>
                </a:solidFill>
              </a:rPr>
              <a:t>MemN2N source code is avaliable at </a:t>
            </a:r>
            <a:endParaRPr lang="en-US" altLang="zh-CN" sz="360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altLang="zh-CN" sz="360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altLang="zh-CN" sz="3600">
                <a:hlinkClick r:id="rId1" action="ppaction://hlinkfile"/>
              </a:rPr>
              <a:t>https://github.com/facebook/MemNN</a:t>
            </a:r>
            <a:endParaRPr lang="en-US" altLang="zh-CN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513080"/>
            <a:ext cx="9808988" cy="892175"/>
          </a:xfrm>
        </p:spPr>
        <p:txBody>
          <a:bodyPr/>
          <a:p>
            <a:r>
              <a:rPr lang="en-US" altLang="zh-CN"/>
              <a:t>memn2n.py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5170" y="1405255"/>
            <a:ext cx="11352530" cy="5161915"/>
          </a:xfrm>
        </p:spPr>
        <p:txBody>
          <a:bodyPr anchor="t" anchorCtr="0"/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	  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</a:rPr>
              <a:t>#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probs:batch_size*memory_size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    probs = tf.nn.softmax(dotted)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	   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#batch_size*memory_size*1-&gt;batch_size*1*memory_size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    probs_temp = tf.transpose(tf.expand_dims(probs, -1), [0, 2, 1])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	   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#c_temp:batch_size*embedding_size*memory_size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    c_temp = tf.transpose(m, [0, 2, 1])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	  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 #batch_size*embedding_size*memory_size-&gt;batch_size*embedding_size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    o_k = tf.reduce_sum(c_temp * probs_temp, 2)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       </a:t>
            </a:r>
            <a:endParaRPr lang="zh-CN" altLang="en-US">
              <a:latin typeface="Times New Roman" panose="02020603050405020304" charset="0"/>
            </a:endParaRPr>
          </a:p>
        </p:txBody>
      </p:sp>
      <p:pic>
        <p:nvPicPr>
          <p:cNvPr id="4" name="图片 3" descr="QQ图片201610201229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7800" y="1405255"/>
            <a:ext cx="2034540" cy="466090"/>
          </a:xfrm>
          <a:prstGeom prst="rect">
            <a:avLst/>
          </a:prstGeom>
        </p:spPr>
      </p:pic>
      <p:pic>
        <p:nvPicPr>
          <p:cNvPr id="5" name="图片 4" descr="QQ图片201610201231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575" y="4524375"/>
            <a:ext cx="1422400" cy="577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20395"/>
            <a:ext cx="9808988" cy="892175"/>
          </a:xfrm>
        </p:spPr>
        <p:txBody>
          <a:bodyPr/>
          <a:p>
            <a:r>
              <a:rPr lang="en-US" altLang="zh-CN"/>
              <a:t>memn2n.py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8355" y="1511935"/>
            <a:ext cx="7651750" cy="4686935"/>
          </a:xfrm>
        </p:spPr>
        <p:txBody>
          <a:bodyPr anchor="t" anchorCtr="0"/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</a:rPr>
              <a:t>#u_k:batch_size*embedding_size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u_k = tf.matmul(u[-1], self.H) + o_k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# nonlinearity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if self._nonlin: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	</a:t>
            </a:r>
            <a:r>
              <a:rPr lang="zh-CN" altLang="en-US">
                <a:latin typeface="Times New Roman" panose="02020603050405020304" charset="0"/>
              </a:rPr>
              <a:t>u_k = nonlin(u_k)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u.append(u_k)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charset="0"/>
            </a:endParaRPr>
          </a:p>
        </p:txBody>
      </p:sp>
      <p:pic>
        <p:nvPicPr>
          <p:cNvPr id="4" name="图片 3" descr="QQ图片201610201235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8950" y="1512570"/>
            <a:ext cx="2298700" cy="401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574675"/>
            <a:ext cx="9808988" cy="892175"/>
          </a:xfrm>
        </p:spPr>
        <p:txBody>
          <a:bodyPr/>
          <a:p>
            <a:r>
              <a:rPr lang="en-US" altLang="zh-CN"/>
              <a:t>memn2n.py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353185"/>
            <a:ext cx="9808845" cy="5029835"/>
          </a:xfrm>
        </p:spPr>
        <p:txBody>
          <a:bodyPr anchor="t" anchorCtr="0"/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endParaRPr lang="zh-CN" altLang="en-US"/>
          </a:p>
          <a:p>
            <a:pPr marL="0" indent="0" algn="l">
              <a:buNone/>
            </a:pPr>
            <a:r>
              <a:rPr lang="en-US" altLang="zh-CN"/>
              <a:t>			 </a:t>
            </a:r>
            <a:endParaRPr lang="en-US" altLang="zh-CN"/>
          </a:p>
          <a:p>
            <a:pPr marL="0" indent="0" algn="l">
              <a:buNone/>
            </a:pPr>
            <a:r>
              <a:rPr lang="en-US" altLang="zh-CN"/>
              <a:t>			  </a:t>
            </a:r>
            <a:r>
              <a:rPr lang="en-US" altLang="zh-CN">
                <a:solidFill>
                  <a:srgbClr val="FF0000"/>
                </a:solidFill>
              </a:rPr>
              <a:t>#batch_size*vocab_size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/>
              <a:t>return tf.matmul(u_k, self.W)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20395"/>
            <a:ext cx="9808988" cy="89217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memn2n.py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511935"/>
            <a:ext cx="9808845" cy="4825365"/>
          </a:xfrm>
        </p:spPr>
        <p:txBody>
          <a:bodyPr anchor="t" anchorCtr="0"/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# cross entropy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logits = self._inference(self._stories, self._queries) 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cross_entropy = </a:t>
            </a:r>
            <a:r>
              <a:rPr lang="zh-CN" altLang="en-US">
                <a:latin typeface="Times New Roman" panose="02020603050405020304" charset="0"/>
                <a:hlinkClick r:id="rId1" action="ppaction://hlinksldjump"/>
              </a:rPr>
              <a:t>tf.nn.softmax_cross_entropy_with_logits</a:t>
            </a:r>
            <a:r>
              <a:rPr lang="zh-CN" altLang="en-US">
                <a:latin typeface="Times New Roman" panose="02020603050405020304" charset="0"/>
              </a:rPr>
              <a:t>(logits, tf.cast(self._answers, tf.float32), name="cross_entropy")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        cross_entropy_sum = tf.reduce_sum(cross_entropy, name="cross_entropy_sum")</a:t>
            </a:r>
            <a:endParaRPr lang="zh-CN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2072005"/>
            <a:ext cx="9808845" cy="2720975"/>
          </a:xfrm>
        </p:spPr>
        <p:txBody>
          <a:bodyPr/>
          <a:p>
            <a:pPr marL="0" indent="0" algn="ctr">
              <a:buNone/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question?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513715"/>
            <a:ext cx="9808988" cy="892175"/>
          </a:xfrm>
        </p:spPr>
        <p:txBody>
          <a:bodyPr/>
          <a:p>
            <a:r>
              <a:rPr lang="en-US" altLang="zh-CN"/>
              <a:t>Embedding_lookup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05255"/>
            <a:ext cx="9808845" cy="4610100"/>
          </a:xfrm>
        </p:spPr>
        <p:txBody>
          <a:bodyPr anchor="t" anchorCtr="0"/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Query:</a:t>
            </a:r>
            <a:r>
              <a:rPr lang="en-US" altLang="zh-CN">
                <a:sym typeface="+mn-ea"/>
              </a:rPr>
              <a:t>[1,0,2]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Query:</a:t>
            </a:r>
            <a:endParaRPr lang="en-US" altLang="zh-CN"/>
          </a:p>
        </p:txBody>
      </p:sp>
      <p:graphicFrame>
        <p:nvGraphicFramePr>
          <p:cNvPr id="7" name="表格 6"/>
          <p:cNvGraphicFramePr/>
          <p:nvPr/>
        </p:nvGraphicFramePr>
        <p:xfrm>
          <a:off x="6647815" y="1742440"/>
          <a:ext cx="39751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55"/>
                <a:gridCol w="32429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key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value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[0,0.15,0.12,...,0.1]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[0.1,0.12,0.5,...,0.2]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[0.3,0.1,0.1,...,0.12]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箭头 7"/>
          <p:cNvSpPr/>
          <p:nvPr/>
        </p:nvSpPr>
        <p:spPr>
          <a:xfrm>
            <a:off x="4680585" y="2410460"/>
            <a:ext cx="1560195" cy="29083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64610" y="3914775"/>
          <a:ext cx="2783205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282700" imgH="711200" progId="Equation.KSEE3">
                  <p:embed/>
                </p:oleObj>
              </mc:Choice>
              <mc:Fallback>
                <p:oleObj name="" r:id="rId1" imgW="1282700" imgH="711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64610" y="3914775"/>
                        <a:ext cx="2783205" cy="154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29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reduce_sum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827530"/>
            <a:ext cx="9808845" cy="4035425"/>
          </a:xfrm>
        </p:spPr>
        <p:txBody>
          <a:bodyPr anchor="t" anchorCtr="0"/>
          <a:p>
            <a:pPr marL="0" indent="0">
              <a:buNone/>
            </a:pPr>
            <a:r>
              <a:rPr lang="en-US" altLang="zh-CN"/>
              <a:t>Computes the sum of elements across dimensions of a tensor.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# 'x' is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tf.reduce_sum(x) ==&gt; 6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tf.reduce_sum(x,0) ==&gt; [2,2,2]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tf.reduce_sum(x,1) ==&gt; [3,3]</a:t>
            </a:r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54580" y="2570480"/>
          <a:ext cx="1360805" cy="1322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444500" imgH="431800" progId="Equation.KSEE3">
                  <p:embed/>
                </p:oleObj>
              </mc:Choice>
              <mc:Fallback>
                <p:oleObj name="" r:id="rId1" imgW="444500" imgH="431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54580" y="2570480"/>
                        <a:ext cx="1360805" cy="1322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559435"/>
            <a:ext cx="9808988" cy="892175"/>
          </a:xfrm>
        </p:spPr>
        <p:txBody>
          <a:bodyPr/>
          <a:p>
            <a:r>
              <a:rPr lang="zh-CN" altLang="en-US">
                <a:latin typeface="Times New Roman" panose="02020603050405020304" charset="0"/>
                <a:sym typeface="+mn-ea"/>
              </a:rPr>
              <a:t> tf.nn.softmax_cross_entropy_with_logits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52245"/>
            <a:ext cx="9808845" cy="4410710"/>
          </a:xfrm>
        </p:spPr>
        <p:txBody>
          <a:bodyPr anchor="t" anchorCtr="0"/>
          <a:p>
            <a:pPr marL="0" indent="0">
              <a:buNone/>
            </a:pPr>
            <a:r>
              <a:rPr lang="en-US"/>
              <a:t>Args:</a:t>
            </a:r>
            <a:endParaRPr lang="en-US"/>
          </a:p>
          <a:p>
            <a:pPr marL="0" indent="0">
              <a:buNone/>
            </a:pPr>
            <a:r>
              <a:rPr lang="en-US"/>
              <a:t>	logits:[0.1,0.2,0.7]</a:t>
            </a:r>
            <a:endParaRPr lang="en-US"/>
          </a:p>
          <a:p>
            <a:pPr marL="0" indent="0">
              <a:buNone/>
            </a:pPr>
            <a:r>
              <a:rPr lang="en-US"/>
              <a:t>	labels:[0,0,1]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Count:</a:t>
            </a:r>
            <a:endParaRPr lang="en-US"/>
          </a:p>
          <a:p>
            <a:pPr marL="0" indent="0">
              <a:buNone/>
            </a:pPr>
            <a:r>
              <a:rPr lang="en-US"/>
              <a:t>	0.1*0+0.2*0+0.7*1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Return:</a:t>
            </a:r>
            <a:endParaRPr lang="en-US"/>
          </a:p>
          <a:p>
            <a:pPr marL="0" indent="0">
              <a:buNone/>
            </a:pPr>
            <a:r>
              <a:rPr lang="en-US"/>
              <a:t>	negatation(value)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594995"/>
            <a:ext cx="9808988" cy="892175"/>
          </a:xfrm>
        </p:spPr>
        <p:txBody>
          <a:bodyPr/>
          <a:p>
            <a:r>
              <a:rPr lang="en-US" altLang="zh-CN"/>
              <a:t>TF-babi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87170"/>
            <a:ext cx="9808845" cy="4375785"/>
          </a:xfrm>
        </p:spPr>
        <p:txBody>
          <a:bodyPr anchor="t" anchorCtr="0"/>
          <a:p>
            <a:pPr marL="0" indent="0" algn="ctr">
              <a:buNone/>
            </a:pPr>
            <a:endParaRPr lang="en-US" altLang="zh-CN" sz="3200"/>
          </a:p>
          <a:p>
            <a:pPr marL="0" indent="0" algn="ctr">
              <a:buNone/>
            </a:pPr>
            <a:r>
              <a:rPr lang="en-US" altLang="zh-CN" sz="3200"/>
              <a:t>MemN2N for </a:t>
            </a:r>
            <a:r>
              <a:rPr lang="en-US" altLang="zh-CN" sz="3200">
                <a:solidFill>
                  <a:schemeClr val="accent1"/>
                </a:solidFill>
              </a:rPr>
              <a:t>bAbI tasks</a:t>
            </a:r>
            <a:r>
              <a:rPr lang="en-US" altLang="zh-CN" sz="3200"/>
              <a:t> implementation in </a:t>
            </a:r>
            <a:r>
              <a:rPr lang="en-US" altLang="zh-CN" sz="3200">
                <a:solidFill>
                  <a:schemeClr val="accent1"/>
                </a:solidFill>
              </a:rPr>
              <a:t>tensorflow</a:t>
            </a:r>
            <a:endParaRPr lang="en-US" altLang="zh-CN" sz="3200">
              <a:solidFill>
                <a:schemeClr val="accent1"/>
              </a:solidFill>
            </a:endParaRPr>
          </a:p>
          <a:p>
            <a:pPr marL="0" indent="0" algn="l">
              <a:buNone/>
            </a:pPr>
            <a:endParaRPr lang="en-US" altLang="zh-CN" sz="3200">
              <a:solidFill>
                <a:schemeClr val="accent1"/>
              </a:solidFill>
            </a:endParaRPr>
          </a:p>
          <a:p>
            <a:pPr marL="0" indent="0" algn="l">
              <a:buNone/>
            </a:pPr>
            <a:r>
              <a:rPr lang="en-US" altLang="zh-CN" sz="3200">
                <a:solidFill>
                  <a:schemeClr val="accent1"/>
                </a:solidFill>
              </a:rPr>
              <a:t>single.py</a:t>
            </a:r>
            <a:endParaRPr lang="en-US" altLang="zh-CN" sz="3200">
              <a:solidFill>
                <a:schemeClr val="accent1"/>
              </a:solidFill>
            </a:endParaRPr>
          </a:p>
          <a:p>
            <a:pPr marL="0" indent="0" algn="l">
              <a:buNone/>
            </a:pPr>
            <a:r>
              <a:rPr lang="en-US" altLang="zh-CN" sz="3200">
                <a:solidFill>
                  <a:schemeClr val="accent1"/>
                </a:solidFill>
              </a:rPr>
              <a:t>data_utils.py</a:t>
            </a:r>
            <a:endParaRPr lang="en-US" altLang="zh-CN" sz="3200">
              <a:solidFill>
                <a:schemeClr val="accent1"/>
              </a:solidFill>
            </a:endParaRPr>
          </a:p>
          <a:p>
            <a:pPr marL="0" indent="0" algn="l">
              <a:buNone/>
            </a:pPr>
            <a:r>
              <a:rPr lang="en-US" altLang="zh-CN" sz="3200">
                <a:solidFill>
                  <a:schemeClr val="accent1"/>
                </a:solidFill>
              </a:rPr>
              <a:t>memn2n.py</a:t>
            </a:r>
            <a:endParaRPr lang="en-US" altLang="zh-CN" sz="3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579755"/>
            <a:ext cx="9808988" cy="892175"/>
          </a:xfrm>
        </p:spPr>
        <p:txBody>
          <a:bodyPr/>
          <a:p>
            <a:r>
              <a:rPr lang="en-US" altLang="zh-CN"/>
              <a:t>Dataset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图片201610192127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1340" y="1419860"/>
            <a:ext cx="3850640" cy="50952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681990"/>
            <a:ext cx="9808988" cy="892175"/>
          </a:xfrm>
        </p:spPr>
        <p:txBody>
          <a:bodyPr/>
          <a:p>
            <a:r>
              <a:rPr lang="en-US" altLang="zh-CN"/>
              <a:t>Tensorflow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574165"/>
            <a:ext cx="9808845" cy="4564380"/>
          </a:xfrm>
        </p:spPr>
        <p:txBody>
          <a:bodyPr/>
          <a:p>
            <a:r>
              <a:rPr lang="zh-CN" altLang="en-US"/>
              <a:t>使用图 (graph) 来表示计算任务.</a:t>
            </a:r>
            <a:endParaRPr lang="zh-CN" altLang="en-US"/>
          </a:p>
          <a:p>
            <a:r>
              <a:rPr lang="zh-CN" altLang="en-US"/>
              <a:t>在被称之为 会话 (Session) 的上下文 (context) 中执行图.</a:t>
            </a:r>
            <a:endParaRPr lang="zh-CN" altLang="en-US"/>
          </a:p>
          <a:p>
            <a:r>
              <a:rPr lang="zh-CN" altLang="en-US"/>
              <a:t>使用 tensor 表示数据.</a:t>
            </a:r>
            <a:endParaRPr lang="zh-CN" altLang="en-US"/>
          </a:p>
          <a:p>
            <a:r>
              <a:rPr lang="zh-CN" altLang="en-US"/>
              <a:t>通过 变量 (Variable) 维护状态.</a:t>
            </a:r>
            <a:endParaRPr lang="zh-CN" altLang="en-US"/>
          </a:p>
          <a:p>
            <a:r>
              <a:rPr lang="zh-CN" altLang="en-US"/>
              <a:t>使用 feed 和 fetch 可以为任意的操作(arbitrary operation) 赋值或者从其中获取数据.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Tensorflow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1980" y="1711325"/>
            <a:ext cx="5318125" cy="4410710"/>
          </a:xfrm>
        </p:spPr>
        <p:txBody>
          <a:bodyPr anchor="t" anchorCtr="0">
            <a:noAutofit/>
          </a:bodyPr>
          <a:p>
            <a:pPr marL="0" indent="0" algn="just">
              <a:buNone/>
            </a:pPr>
            <a:r>
              <a:rPr lang="zh-CN" altLang="en-US"/>
              <a:t>什么是数据流图（Data Flow Graph）?</a:t>
            </a:r>
            <a:endParaRPr lang="zh-CN" altLang="en-US"/>
          </a:p>
          <a:p>
            <a:pPr marL="0" indent="0" algn="just">
              <a:buNone/>
            </a:pPr>
            <a:r>
              <a:rPr lang="zh-CN" altLang="en-US" sz="2000"/>
              <a:t>数据流图用“结点”（nodes）和“线”(edges)的有向图来描述数学计算。“节点” 一般用来表示施加的数学操作，但也可以表示数据输入（feed in）的起点/输出（push out）的终点，或者是读取/写入持久变量（persistent variable）的终点。“线”表示“节点”之间的输入/输出关系。这些数据“线”可以输运“size可动态调整”的多维数据数组，即“张量”（tensor）。张量从图中流过的直观图像是这个工具取名为“Tensorflow”的原因。一旦输入端的所有张量准备好，节点将被分配到各种计算设备完成异步并行地执行运算。</a:t>
            </a:r>
            <a:endParaRPr lang="zh-CN" altLang="en-US" sz="2000"/>
          </a:p>
        </p:txBody>
      </p:sp>
      <p:pic>
        <p:nvPicPr>
          <p:cNvPr id="4" name="图片 3" descr="tensors_flow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650" y="1833880"/>
            <a:ext cx="2400300" cy="426656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1190625" y="6512560"/>
            <a:ext cx="9775190" cy="243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sz="2000">
                <a:latin typeface="+mj-ea"/>
                <a:ea typeface="+mj-ea"/>
              </a:rPr>
              <a:t>图与文字均来自</a:t>
            </a:r>
            <a:r>
              <a:rPr lang="zh-CN" altLang="en-US" sz="2000">
                <a:latin typeface="Times New Roman" panose="02020603050405020304" charset="0"/>
                <a:ea typeface="+mj-ea"/>
              </a:rPr>
              <a:t>http://www.tensorfly.cn/</a:t>
            </a:r>
            <a:endParaRPr lang="zh-CN" altLang="en-US" sz="2000">
              <a:latin typeface="Times New Roman" panose="02020603050405020304" charset="0"/>
              <a:ea typeface="+mj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190625" y="6512560"/>
            <a:ext cx="9775190" cy="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513080"/>
            <a:ext cx="9808988" cy="892175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405255"/>
            <a:ext cx="9808845" cy="5023485"/>
          </a:xfrm>
        </p:spPr>
        <p:txBody>
          <a:bodyPr anchor="t" anchorCtr="0"/>
          <a:p>
            <a:pPr marL="0" indent="0"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61305" y="3623310"/>
            <a:ext cx="2080895" cy="8724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10030" y="3623310"/>
            <a:ext cx="2080895" cy="8724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endCxn id="4" idx="2"/>
          </p:cNvCxnSpPr>
          <p:nvPr/>
        </p:nvCxnSpPr>
        <p:spPr>
          <a:xfrm flipH="1" flipV="1">
            <a:off x="6402070" y="4495800"/>
            <a:ext cx="6985" cy="852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056370" y="3623310"/>
            <a:ext cx="2080895" cy="8724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3609340" y="3848735"/>
            <a:ext cx="175958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624580" y="4200525"/>
            <a:ext cx="175958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464425" y="3833495"/>
            <a:ext cx="1544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7479665" y="4215765"/>
            <a:ext cx="152971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6409055" y="2771140"/>
            <a:ext cx="6985" cy="852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531610" y="4766310"/>
            <a:ext cx="7188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入口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90540" y="3833495"/>
            <a:ext cx="16217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single.py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39265" y="3876675"/>
            <a:ext cx="16217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data_utils.py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378315" y="3865245"/>
            <a:ext cx="16217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memn2n.py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31610" y="3014345"/>
            <a:ext cx="7188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输出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1495425" y="2492375"/>
            <a:ext cx="2095500" cy="887730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数据处理</a:t>
            </a:r>
            <a:endParaRPr lang="zh-CN" altLang="en-US"/>
          </a:p>
        </p:txBody>
      </p:sp>
      <p:sp>
        <p:nvSpPr>
          <p:cNvPr id="22" name="矩形标注 21"/>
          <p:cNvSpPr/>
          <p:nvPr/>
        </p:nvSpPr>
        <p:spPr>
          <a:xfrm>
            <a:off x="9056370" y="2492375"/>
            <a:ext cx="2095500" cy="887730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张量计算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421640"/>
            <a:ext cx="9808988" cy="892175"/>
          </a:xfrm>
        </p:spPr>
        <p:txBody>
          <a:bodyPr/>
          <a:p>
            <a:r>
              <a:rPr lang="en-US" altLang="zh-CN"/>
              <a:t>data_utils.py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313180"/>
            <a:ext cx="7575550" cy="4794250"/>
          </a:xfrm>
        </p:spPr>
        <p:txBody>
          <a:bodyPr anchor="t" anchorCtr="0"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2000"/>
              <a:t>1 John travelled to the hallway.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2 Mary journeyed to the bathroom.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3 Where is John? 	hallway	1</a:t>
            </a:r>
            <a:endParaRPr lang="zh-CN" altLang="en-US" sz="2000"/>
          </a:p>
        </p:txBody>
      </p:sp>
      <p:sp>
        <p:nvSpPr>
          <p:cNvPr id="4" name="矩形 3"/>
          <p:cNvSpPr/>
          <p:nvPr/>
        </p:nvSpPr>
        <p:spPr>
          <a:xfrm>
            <a:off x="4481195" y="1798955"/>
            <a:ext cx="2325370" cy="9334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load_task(...)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endCxn id="4" idx="1"/>
          </p:cNvCxnSpPr>
          <p:nvPr/>
        </p:nvCxnSpPr>
        <p:spPr>
          <a:xfrm flipV="1">
            <a:off x="2951480" y="2265680"/>
            <a:ext cx="152971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3"/>
          </p:cNvCxnSpPr>
          <p:nvPr/>
        </p:nvCxnSpPr>
        <p:spPr>
          <a:xfrm flipV="1">
            <a:off x="6806565" y="2258060"/>
            <a:ext cx="160655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标注 6"/>
          <p:cNvSpPr/>
          <p:nvPr/>
        </p:nvSpPr>
        <p:spPr>
          <a:xfrm>
            <a:off x="4947920" y="1202055"/>
            <a:ext cx="1391920" cy="489585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parse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905760" y="1798955"/>
            <a:ext cx="1391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filepath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913880" y="1798955"/>
            <a:ext cx="1391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train_data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913880" y="2366645"/>
            <a:ext cx="13919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test_data</a:t>
            </a:r>
            <a:endParaRPr lang="en-US" altLang="zh-CN"/>
          </a:p>
        </p:txBody>
      </p:sp>
      <p:sp>
        <p:nvSpPr>
          <p:cNvPr id="11" name="内容占位符 2"/>
          <p:cNvSpPr>
            <a:spLocks noGrp="1"/>
          </p:cNvSpPr>
          <p:nvPr/>
        </p:nvSpPr>
        <p:spPr>
          <a:xfrm>
            <a:off x="6483985" y="3141345"/>
            <a:ext cx="5189220" cy="32651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[</a:t>
            </a:r>
            <a:r>
              <a:rPr lang="en-US" altLang="zh-CN" sz="2000">
                <a:solidFill>
                  <a:srgbClr val="00B050"/>
                </a:solidFill>
              </a:rPr>
              <a:t>[</a:t>
            </a:r>
            <a:r>
              <a:rPr lang="en-US" altLang="zh-CN" sz="2000">
                <a:solidFill>
                  <a:srgbClr val="0070C0"/>
                </a:solidFill>
              </a:rPr>
              <a:t>[</a:t>
            </a:r>
            <a:r>
              <a:rPr lang="en-US" altLang="zh-CN" sz="2000"/>
              <a:t>'john','travelled','to','the','hallway'</a:t>
            </a:r>
            <a:r>
              <a:rPr lang="en-US" altLang="zh-CN" sz="2000">
                <a:solidFill>
                  <a:srgbClr val="0070C0"/>
                </a:solidFill>
              </a:rPr>
              <a:t>]</a:t>
            </a:r>
            <a:r>
              <a:rPr lang="en-US" altLang="zh-CN" sz="2000"/>
              <a:t> ,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olidFill>
                  <a:srgbClr val="0070C0"/>
                </a:solidFill>
              </a:rPr>
              <a:t>[</a:t>
            </a:r>
            <a:r>
              <a:rPr lang="en-US" altLang="zh-CN" sz="2000"/>
              <a:t>'mary','journeyed','to','the','bathroom'</a:t>
            </a:r>
            <a:r>
              <a:rPr lang="en-US" altLang="zh-CN" sz="2000">
                <a:solidFill>
                  <a:srgbClr val="0070C0"/>
                </a:solidFill>
              </a:rPr>
              <a:t>]</a:t>
            </a:r>
            <a:r>
              <a:rPr lang="en-US" altLang="zh-CN" sz="2000">
                <a:solidFill>
                  <a:srgbClr val="00B050"/>
                </a:solidFill>
              </a:rPr>
              <a:t>]</a:t>
            </a:r>
            <a:r>
              <a:rPr lang="en-US" altLang="zh-CN" sz="2000"/>
              <a:t>,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>
                <a:solidFill>
                  <a:srgbClr val="00B050"/>
                </a:solidFill>
              </a:rPr>
              <a:t>[</a:t>
            </a:r>
            <a:r>
              <a:rPr lang="en-US" altLang="zh-CN" sz="2000"/>
              <a:t>'where','is','john'</a:t>
            </a:r>
            <a:r>
              <a:rPr lang="en-US" altLang="zh-CN" sz="2000">
                <a:solidFill>
                  <a:srgbClr val="00B050"/>
                </a:solidFill>
              </a:rPr>
              <a:t>]</a:t>
            </a:r>
            <a:r>
              <a:rPr lang="en-US" altLang="zh-CN" sz="2000"/>
              <a:t>,</a:t>
            </a:r>
            <a:r>
              <a:rPr lang="en-US" altLang="zh-CN" sz="2000">
                <a:solidFill>
                  <a:srgbClr val="00B050"/>
                </a:solidFill>
              </a:rPr>
              <a:t>[</a:t>
            </a:r>
            <a:r>
              <a:rPr lang="en-US" altLang="zh-CN" sz="2000"/>
              <a:t>'hallway'</a:t>
            </a:r>
            <a:r>
              <a:rPr lang="en-US" altLang="zh-CN" sz="2000">
                <a:solidFill>
                  <a:srgbClr val="00B050"/>
                </a:solidFill>
              </a:rPr>
              <a:t>]</a:t>
            </a:r>
            <a:r>
              <a:rPr lang="en-US" altLang="zh-CN" sz="2000">
                <a:solidFill>
                  <a:srgbClr val="FF0000"/>
                </a:solidFill>
              </a:rPr>
              <a:t>]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[[S],[Q],[A]]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S=[s1,s2,...,sn]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589915"/>
            <a:ext cx="9808988" cy="89217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data_utils.py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369060"/>
            <a:ext cx="9808845" cy="5457190"/>
          </a:xfrm>
        </p:spPr>
        <p:txBody>
          <a:bodyPr anchor="t" anchorCtr="0"/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def </a:t>
            </a:r>
            <a:r>
              <a:rPr lang="en-US" altLang="zh-CN">
                <a:solidFill>
                  <a:schemeClr val="accent5"/>
                </a:solidFill>
                <a:latin typeface="Times New Roman" panose="02020603050405020304" charset="0"/>
              </a:rPr>
              <a:t>vectorize_data</a:t>
            </a:r>
            <a:r>
              <a:rPr lang="en-US" altLang="zh-CN">
                <a:latin typeface="Times New Roman" panose="02020603050405020304" charset="0"/>
              </a:rPr>
              <a:t>(data, word_idx, sentence_size, memory_size):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''''''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anose="02020603050405020304" charset="0"/>
              </a:rPr>
              <a:t>将字符串数据转换成词典索引的数值数据</a:t>
            </a:r>
            <a:endParaRPr lang="zh-CN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''''''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1 John travelled to the hallway.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2 Mary journeyed to the bathroom.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3 Where is John? 	hallway	1</a:t>
            </a:r>
            <a:endParaRPr lang="zh-CN" altLang="en-US"/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S:[[1,2,3,4,5,0],[6,7,3,4,8,0],[0,0,0,0,0,0]]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Q:[9,10,1,0,0,0]</a:t>
            </a:r>
            <a:endParaRPr lang="en-US" altLang="zh-CN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</a:rPr>
              <a:t>A:[0,0,0,0,1,0,0,0,0,0]</a:t>
            </a:r>
            <a:endParaRPr lang="en-US" altLang="zh-CN">
              <a:latin typeface="Times New Roman" panose="02020603050405020304" charset="0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7931785" y="2355215"/>
          <a:ext cx="2934335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485"/>
                <a:gridCol w="146685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key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value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john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travelled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the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hallway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mary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journeyed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bathroom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where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057265" y="1003300"/>
            <a:ext cx="7804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5"/>
                </a:solidFill>
              </a:rPr>
              <a:t>6</a:t>
            </a:r>
            <a:endParaRPr lang="en-US" altLang="zh-CN">
              <a:solidFill>
                <a:schemeClr val="accent5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90180" y="1003300"/>
            <a:ext cx="7804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5"/>
                </a:solidFill>
              </a:rPr>
              <a:t>3</a:t>
            </a:r>
            <a:endParaRPr lang="en-US" altLang="zh-CN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42790" y="6381115"/>
            <a:ext cx="1177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5"/>
                </a:solidFill>
              </a:rPr>
              <a:t>One-hot</a:t>
            </a:r>
            <a:endParaRPr lang="en-US" altLang="zh-CN">
              <a:solidFill>
                <a:schemeClr val="accent5"/>
              </a:solidFill>
            </a:endParaRPr>
          </a:p>
        </p:txBody>
      </p:sp>
      <p:sp>
        <p:nvSpPr>
          <p:cNvPr id="9" name="左箭头 8"/>
          <p:cNvSpPr/>
          <p:nvPr/>
        </p:nvSpPr>
        <p:spPr>
          <a:xfrm>
            <a:off x="4053205" y="6510655"/>
            <a:ext cx="336550" cy="106680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向天歌稻壳儿模板23XIN - 副本">
  <a:themeElements>
    <a:clrScheme name="自定义 19">
      <a:dk1>
        <a:srgbClr val="4B4B4B"/>
      </a:dk1>
      <a:lt1>
        <a:srgbClr val="FFFFFF"/>
      </a:lt1>
      <a:dk2>
        <a:srgbClr val="4B4B4B"/>
      </a:dk2>
      <a:lt2>
        <a:srgbClr val="FFFFFF"/>
      </a:lt2>
      <a:accent1>
        <a:srgbClr val="488493"/>
      </a:accent1>
      <a:accent2>
        <a:srgbClr val="8DA2A3"/>
      </a:accent2>
      <a:accent3>
        <a:srgbClr val="CC9F6E"/>
      </a:accent3>
      <a:accent4>
        <a:srgbClr val="B76167"/>
      </a:accent4>
      <a:accent5>
        <a:srgbClr val="CF4953"/>
      </a:accent5>
      <a:accent6>
        <a:srgbClr val="9E7A9B"/>
      </a:accent6>
      <a:hlink>
        <a:srgbClr val="5699C2"/>
      </a:hlink>
      <a:folHlink>
        <a:srgbClr val="9FCE4A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7157</Words>
  <Application>WPS 演示</Application>
  <PresentationFormat>宽屏</PresentationFormat>
  <Paragraphs>349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Wingdings</vt:lpstr>
      <vt:lpstr>Times New Roman</vt:lpstr>
      <vt:lpstr>微软雅黑</vt:lpstr>
      <vt:lpstr>黑体</vt:lpstr>
      <vt:lpstr>Calibri</vt:lpstr>
      <vt:lpstr>向天歌稻壳儿模板23XIN - 副本</vt:lpstr>
      <vt:lpstr>Equation.KSEE3</vt:lpstr>
      <vt:lpstr>Equation.KSEE3</vt:lpstr>
      <vt:lpstr>Equation.KSEE3</vt:lpstr>
      <vt:lpstr>MemN2N</vt:lpstr>
      <vt:lpstr>PowerPoint 演示文稿</vt:lpstr>
      <vt:lpstr>TF-babi</vt:lpstr>
      <vt:lpstr>Dataset</vt:lpstr>
      <vt:lpstr>Tensorflow</vt:lpstr>
      <vt:lpstr>Tensorflow</vt:lpstr>
      <vt:lpstr>PowerPoint 演示文稿</vt:lpstr>
      <vt:lpstr>data_utils.py</vt:lpstr>
      <vt:lpstr>data_utils.py</vt:lpstr>
      <vt:lpstr>single.py</vt:lpstr>
      <vt:lpstr>single.py</vt:lpstr>
      <vt:lpstr>single.py</vt:lpstr>
      <vt:lpstr>single.py</vt:lpstr>
      <vt:lpstr>single.py</vt:lpstr>
      <vt:lpstr>single.py</vt:lpstr>
      <vt:lpstr>single.py</vt:lpstr>
      <vt:lpstr>single.py</vt:lpstr>
      <vt:lpstr>memn2n.py</vt:lpstr>
      <vt:lpstr>memn2n.py</vt:lpstr>
      <vt:lpstr>memn2n.py</vt:lpstr>
      <vt:lpstr>memn2n.py</vt:lpstr>
      <vt:lpstr>memn2n.py</vt:lpstr>
      <vt:lpstr>memn2n.py</vt:lpstr>
      <vt:lpstr>PowerPoint 演示文稿</vt:lpstr>
      <vt:lpstr>Embedding_lookup</vt:lpstr>
      <vt:lpstr>reduce_sum</vt:lpstr>
      <vt:lpstr> tf.nn.softmax_cross_entropy_with_logits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lsj</cp:lastModifiedBy>
  <cp:revision>14</cp:revision>
  <dcterms:created xsi:type="dcterms:W3CDTF">2015-05-05T08:02:00Z</dcterms:created>
  <dcterms:modified xsi:type="dcterms:W3CDTF">2016-10-21T03:19:41Z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