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58" r:id="rId5"/>
    <p:sldId id="261" r:id="rId6"/>
    <p:sldId id="268" r:id="rId7"/>
    <p:sldId id="264" r:id="rId8"/>
    <p:sldId id="262" r:id="rId9"/>
    <p:sldId id="263" r:id="rId10"/>
    <p:sldId id="259" r:id="rId11"/>
    <p:sldId id="267" r:id="rId12"/>
    <p:sldId id="265" r:id="rId13"/>
    <p:sldId id="270" r:id="rId14"/>
    <p:sldId id="266"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07" autoAdjust="0"/>
  </p:normalViewPr>
  <p:slideViewPr>
    <p:cSldViewPr>
      <p:cViewPr varScale="1">
        <p:scale>
          <a:sx n="81" d="100"/>
          <a:sy n="81" d="100"/>
        </p:scale>
        <p:origin x="92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8BD6D-7250-4133-B713-DA0ADEC7A0DE}" type="datetimeFigureOut">
              <a:rPr lang="zh-CN" altLang="en-US" smtClean="0"/>
              <a:t>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29E61-3BAC-4A97-9496-A28137C23C7F}" type="slidenum">
              <a:rPr lang="zh-CN" altLang="en-US" smtClean="0"/>
              <a:t>‹#›</a:t>
            </a:fld>
            <a:endParaRPr lang="zh-CN" altLang="en-US"/>
          </a:p>
        </p:txBody>
      </p:sp>
    </p:spTree>
    <p:extLst>
      <p:ext uri="{BB962C8B-B14F-4D97-AF65-F5344CB8AC3E}">
        <p14:creationId xmlns:p14="http://schemas.microsoft.com/office/powerpoint/2010/main" val="310741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什么是问答系统，一个问答系统的含义就是接受一个人类提出的自然语言形式的问题，将其转化成计算机能够理解的形式，去查询并且返回答案</a:t>
            </a:r>
            <a:endParaRPr lang="en-US" altLang="zh-CN" dirty="0" smtClean="0"/>
          </a:p>
          <a:p>
            <a:endParaRPr lang="en-US" altLang="zh-CN" dirty="0" smtClean="0"/>
          </a:p>
          <a:p>
            <a:r>
              <a:rPr lang="zh-CN" altLang="en-US" dirty="0" smtClean="0"/>
              <a:t>基于知识库的问答系统是一种实现问答系统的方法</a:t>
            </a:r>
            <a:r>
              <a:rPr lang="en-US" altLang="zh-CN" dirty="0" smtClean="0"/>
              <a:t>/</a:t>
            </a:r>
            <a:r>
              <a:rPr lang="zh-CN" altLang="en-US" dirty="0" smtClean="0"/>
              <a:t>形式，问答系统会将所提的问题转化为针对知识库的查询操作，寻找想要的答案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2</a:t>
            </a:fld>
            <a:endParaRPr lang="zh-CN" altLang="en-US"/>
          </a:p>
        </p:txBody>
      </p:sp>
    </p:spTree>
    <p:extLst>
      <p:ext uri="{BB962C8B-B14F-4D97-AF65-F5344CB8AC3E}">
        <p14:creationId xmlns:p14="http://schemas.microsoft.com/office/powerpoint/2010/main" val="177425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作者自己实现了几个先前的方法做</a:t>
            </a:r>
            <a:r>
              <a:rPr lang="en-US" altLang="zh-CN" dirty="0" smtClean="0"/>
              <a:t>baseline</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12</a:t>
            </a:fld>
            <a:endParaRPr lang="zh-CN" altLang="en-US"/>
          </a:p>
        </p:txBody>
      </p:sp>
    </p:spTree>
    <p:extLst>
      <p:ext uri="{BB962C8B-B14F-4D97-AF65-F5344CB8AC3E}">
        <p14:creationId xmlns:p14="http://schemas.microsoft.com/office/powerpoint/2010/main" val="209261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实现基于知识库的问答系统历来也有很多研究，近几年比较著名的一支是</a:t>
            </a:r>
            <a:r>
              <a:rPr lang="en-US" altLang="zh-CN" dirty="0" smtClean="0"/>
              <a:t>STAGG</a:t>
            </a:r>
            <a:r>
              <a:rPr lang="zh-CN" altLang="en-US" dirty="0" smtClean="0"/>
              <a:t>。思想是对自然语言形式的问题作语义解析，然后将其通过知识库上的子图来表达，并且得到答案。</a:t>
            </a:r>
            <a:endParaRPr lang="en-US" altLang="zh-CN" dirty="0" smtClean="0"/>
          </a:p>
          <a:p>
            <a:r>
              <a:rPr lang="zh-CN" altLang="en-US" dirty="0" smtClean="0"/>
              <a:t>具体步骤是先实体链接，根据得到的实体比较与实体连接的关系，通过一个神经网络作关系抽取，然后添加约束，限制返回的答案数量和类型，得到我们最终想要的结果</a:t>
            </a:r>
            <a:endParaRPr lang="en-US" altLang="zh-CN" dirty="0" smtClean="0"/>
          </a:p>
          <a:p>
            <a:endParaRPr lang="en-US" altLang="zh-CN" dirty="0" smtClean="0"/>
          </a:p>
          <a:p>
            <a:r>
              <a:rPr lang="zh-CN" altLang="en-US" dirty="0" smtClean="0"/>
              <a:t>与</a:t>
            </a:r>
            <a:r>
              <a:rPr lang="en-US" altLang="zh-CN" dirty="0" smtClean="0"/>
              <a:t>STAGG</a:t>
            </a:r>
            <a:r>
              <a:rPr lang="zh-CN" altLang="en-US" dirty="0" smtClean="0"/>
              <a:t>比较，本文希望能做出如下的改进。首先是端到端，这篇文章希望有一个端到端的系统来处理</a:t>
            </a:r>
            <a:r>
              <a:rPr lang="en-US" altLang="zh-CN" dirty="0" smtClean="0"/>
              <a:t>QA</a:t>
            </a:r>
            <a:r>
              <a:rPr lang="zh-CN" altLang="en-US" dirty="0" smtClean="0"/>
              <a:t>问题，以往的工作中，实体链接这一步往往是通过一个分离的系统得到的，例如</a:t>
            </a:r>
            <a:r>
              <a:rPr lang="en-US" altLang="zh-CN" dirty="0" smtClean="0"/>
              <a:t>STAGG</a:t>
            </a:r>
            <a:r>
              <a:rPr lang="zh-CN" altLang="en-US" dirty="0" smtClean="0"/>
              <a:t>使用</a:t>
            </a:r>
            <a:r>
              <a:rPr lang="en-US" altLang="zh-CN" dirty="0" smtClean="0"/>
              <a:t>S-MART</a:t>
            </a:r>
            <a:r>
              <a:rPr lang="zh-CN" altLang="en-US" dirty="0" smtClean="0"/>
              <a:t>。其二是多跳，以往的工作在关系抽取这一步往往只考虑单跳的关系，本文希望能在知识库上做推理，得到多级的关系，从而可以处理更加复杂的问题。其三，由于是端到端，作者希望可以同时支持不同类型的问题，主要便是基于文本和音频的。</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3</a:t>
            </a:fld>
            <a:endParaRPr lang="zh-CN" altLang="en-US"/>
          </a:p>
        </p:txBody>
      </p:sp>
    </p:spTree>
    <p:extLst>
      <p:ext uri="{BB962C8B-B14F-4D97-AF65-F5344CB8AC3E}">
        <p14:creationId xmlns:p14="http://schemas.microsoft.com/office/powerpoint/2010/main" val="338874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上图是本文中</a:t>
            </a:r>
            <a:r>
              <a:rPr lang="en-US" altLang="zh-CN" dirty="0" smtClean="0"/>
              <a:t>QA</a:t>
            </a:r>
            <a:r>
              <a:rPr lang="zh-CN" altLang="en-US" dirty="0" smtClean="0"/>
              <a:t>系统的基本结构，首先，将以文本或者音频类型输入的问题转化成向量表示，然后通过一个分类器得到抽取的实体。在得到实体后，在实体周围一条二跳或者三跳范围的实体都找出来，作为实体的作用域，在这个作用域上作推理，得到一个从链接实体到目标实体的子图的向量表示。然后将得到的知识图向量表示和问题的向量表示比较相似度，选取相似度最高的实体得到答案。</a:t>
            </a:r>
            <a:endParaRPr lang="en-US" altLang="zh-CN" dirty="0" smtClean="0"/>
          </a:p>
          <a:p>
            <a:endParaRPr lang="en-US" altLang="zh-CN" dirty="0" smtClean="0"/>
          </a:p>
          <a:p>
            <a:r>
              <a:rPr lang="zh-CN" altLang="en-US" dirty="0" smtClean="0"/>
              <a:t>下面的式子是对这个端到端系统的一个数学表达，这里将实体作为一个隐变量，给定</a:t>
            </a:r>
            <a:r>
              <a:rPr lang="en-US" altLang="zh-CN" dirty="0" smtClean="0"/>
              <a:t>N</a:t>
            </a:r>
            <a:r>
              <a:rPr lang="zh-CN" altLang="en-US" dirty="0" smtClean="0"/>
              <a:t>对问题</a:t>
            </a:r>
            <a:r>
              <a:rPr lang="en-US" altLang="zh-CN" dirty="0" smtClean="0"/>
              <a:t>-</a:t>
            </a:r>
            <a:r>
              <a:rPr lang="zh-CN" altLang="en-US" dirty="0" smtClean="0"/>
              <a:t>答案的训练数据，我们的目标是得到一组参数，使得实体连接和知识图推导部分得到的实体结果的概率最大。</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4</a:t>
            </a:fld>
            <a:endParaRPr lang="zh-CN" altLang="en-US"/>
          </a:p>
        </p:txBody>
      </p:sp>
    </p:spTree>
    <p:extLst>
      <p:ext uri="{BB962C8B-B14F-4D97-AF65-F5344CB8AC3E}">
        <p14:creationId xmlns:p14="http://schemas.microsoft.com/office/powerpoint/2010/main" val="192478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实体链接：实体链接就是把问题映射成向量表示，然后通过一个</a:t>
            </a:r>
            <a:r>
              <a:rPr lang="en-US" altLang="zh-CN" dirty="0" err="1" smtClean="0"/>
              <a:t>softmax</a:t>
            </a:r>
            <a:r>
              <a:rPr lang="zh-CN" altLang="en-US" dirty="0" smtClean="0"/>
              <a:t>分类器得到概率最高的实体</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5</a:t>
            </a:fld>
            <a:endParaRPr lang="zh-CN" altLang="en-US"/>
          </a:p>
        </p:txBody>
      </p:sp>
    </p:spTree>
    <p:extLst>
      <p:ext uri="{BB962C8B-B14F-4D97-AF65-F5344CB8AC3E}">
        <p14:creationId xmlns:p14="http://schemas.microsoft.com/office/powerpoint/2010/main" val="215291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Joint</a:t>
            </a:r>
            <a:r>
              <a:rPr lang="en-US" altLang="zh-CN" baseline="0" dirty="0" smtClean="0"/>
              <a:t> embedding reasoning graph</a:t>
            </a:r>
            <a:r>
              <a:rPr lang="zh-CN" altLang="en-US" baseline="0" dirty="0" smtClean="0"/>
              <a:t>，思想就是将问题和每一个实体对应的知识库那条边也都转化成一个向量表示，然后通过一个</a:t>
            </a:r>
            <a:r>
              <a:rPr lang="en-US" altLang="zh-CN" baseline="0" dirty="0" err="1" smtClean="0"/>
              <a:t>softmax</a:t>
            </a:r>
            <a:r>
              <a:rPr lang="zh-CN" altLang="en-US" baseline="0" dirty="0" smtClean="0"/>
              <a:t>分类器找出概率最大的那个实体作为答案。</a:t>
            </a:r>
            <a:endParaRPr lang="en-US" altLang="zh-CN" baseline="0" dirty="0" smtClean="0"/>
          </a:p>
          <a:p>
            <a:endParaRPr lang="en-US" altLang="zh-CN" baseline="0" dirty="0" smtClean="0"/>
          </a:p>
          <a:p>
            <a:r>
              <a:rPr lang="zh-CN" altLang="en-US" baseline="0" dirty="0" smtClean="0"/>
              <a:t>这些知识库子图的向量表示是通过递归的方法得到的，对于一个实体，找到这个实体对应的父节点，将该节点在先前计算得到的知识图向量表示和关系类型的</a:t>
            </a:r>
            <a:r>
              <a:rPr lang="en-US" altLang="zh-CN" baseline="0" dirty="0" smtClean="0"/>
              <a:t>one hot</a:t>
            </a:r>
            <a:r>
              <a:rPr lang="zh-CN" altLang="en-US" baseline="0" dirty="0" smtClean="0"/>
              <a:t>向量合起来乘上神经网络的参数，然后做一次非线性变换，除以父亲节点的数量做归一化，得到该实体对应的向量的表示。</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6</a:t>
            </a:fld>
            <a:endParaRPr lang="zh-CN" altLang="en-US"/>
          </a:p>
        </p:txBody>
      </p:sp>
    </p:spTree>
    <p:extLst>
      <p:ext uri="{BB962C8B-B14F-4D97-AF65-F5344CB8AC3E}">
        <p14:creationId xmlns:p14="http://schemas.microsoft.com/office/powerpoint/2010/main" val="104620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由于对于实体的后验分布很难得到，所以使用变分推断的方法去学习这个隐变量模型。那么这里就多了组参数</a:t>
            </a:r>
            <a:r>
              <a:rPr lang="en-US" altLang="zh-CN" dirty="0" smtClean="0"/>
              <a:t>Q</a:t>
            </a:r>
            <a:r>
              <a:rPr lang="zh-CN" altLang="en-US" dirty="0" smtClean="0"/>
              <a:t>，这个后验概率是在训练时一起得到的。</a:t>
            </a:r>
            <a:endParaRPr lang="en-US" altLang="zh-CN" dirty="0" smtClean="0"/>
          </a:p>
          <a:p>
            <a:endParaRPr lang="en-US" altLang="zh-CN" dirty="0" smtClean="0"/>
          </a:p>
          <a:p>
            <a:r>
              <a:rPr lang="zh-CN" altLang="en-US" dirty="0" smtClean="0"/>
              <a:t>我们可以通过已有的问题和得到的实体答案去算这个后验概率，方法是把先前算知识图谱子图向量表示的流程倒过来，计算答案实体到问题抽取实体的知识子图的向量表示，然后再加上问题向量表示与参数乘积。</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8</a:t>
            </a:fld>
            <a:endParaRPr lang="zh-CN" altLang="en-US"/>
          </a:p>
        </p:txBody>
      </p:sp>
    </p:spTree>
    <p:extLst>
      <p:ext uri="{BB962C8B-B14F-4D97-AF65-F5344CB8AC3E}">
        <p14:creationId xmlns:p14="http://schemas.microsoft.com/office/powerpoint/2010/main" val="417640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实体是一个离散的变量，不可求导，所以本文使用强化学习的</a:t>
            </a:r>
            <a:r>
              <a:rPr lang="en-US" altLang="zh-CN" dirty="0" smtClean="0"/>
              <a:t>policy gradient</a:t>
            </a:r>
            <a:r>
              <a:rPr lang="zh-CN" altLang="en-US" dirty="0" smtClean="0"/>
              <a:t>方法来更新后验概率</a:t>
            </a:r>
            <a:endParaRPr lang="en-US" altLang="zh-CN" dirty="0" smtClean="0"/>
          </a:p>
          <a:p>
            <a:r>
              <a:rPr lang="zh-CN" altLang="en-US" dirty="0" smtClean="0"/>
              <a:t>使用蒙特卡洛方法来采样概率，并通过减去一个</a:t>
            </a:r>
            <a:r>
              <a:rPr lang="en-US" altLang="zh-CN" dirty="0" smtClean="0"/>
              <a:t>baseline</a:t>
            </a:r>
            <a:r>
              <a:rPr lang="en-US" altLang="zh-CN" baseline="0" dirty="0" smtClean="0"/>
              <a:t> function</a:t>
            </a:r>
            <a:r>
              <a:rPr lang="zh-CN" altLang="en-US" baseline="0" dirty="0" smtClean="0"/>
              <a:t>的方法来降低方差</a:t>
            </a:r>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9</a:t>
            </a:fld>
            <a:endParaRPr lang="zh-CN" altLang="en-US"/>
          </a:p>
        </p:txBody>
      </p:sp>
    </p:spTree>
    <p:extLst>
      <p:ext uri="{BB962C8B-B14F-4D97-AF65-F5344CB8AC3E}">
        <p14:creationId xmlns:p14="http://schemas.microsoft.com/office/powerpoint/2010/main" val="297162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10</a:t>
            </a:fld>
            <a:endParaRPr lang="zh-CN" altLang="en-US"/>
          </a:p>
        </p:txBody>
      </p:sp>
    </p:spTree>
    <p:extLst>
      <p:ext uri="{BB962C8B-B14F-4D97-AF65-F5344CB8AC3E}">
        <p14:creationId xmlns:p14="http://schemas.microsoft.com/office/powerpoint/2010/main" val="34213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因为目前没有特别好的能测试多跳问题的数据库，所以作者自己做了一个</a:t>
            </a:r>
            <a:r>
              <a:rPr lang="en-US" altLang="zh-CN" dirty="0" smtClean="0"/>
              <a:t>benchmark</a:t>
            </a:r>
            <a:r>
              <a:rPr lang="zh-CN" altLang="en-US" dirty="0" smtClean="0"/>
              <a:t>，叫</a:t>
            </a:r>
            <a:r>
              <a:rPr lang="en-US" altLang="zh-CN" dirty="0" err="1" smtClean="0"/>
              <a:t>MetaQA</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6829E61-3BAC-4A97-9496-A28137C23C7F}" type="slidenum">
              <a:rPr lang="zh-CN" altLang="en-US" smtClean="0"/>
              <a:t>11</a:t>
            </a:fld>
            <a:endParaRPr lang="zh-CN" altLang="en-US"/>
          </a:p>
        </p:txBody>
      </p:sp>
    </p:spTree>
    <p:extLst>
      <p:ext uri="{BB962C8B-B14F-4D97-AF65-F5344CB8AC3E}">
        <p14:creationId xmlns:p14="http://schemas.microsoft.com/office/powerpoint/2010/main" val="164848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4105252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71905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220718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2892446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1446175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370312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2870804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341937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603743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2754906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EFFA05-317F-4FB1-8F6F-DF8CEF4EE435}" type="datetimeFigureOut">
              <a:rPr lang="zh-CN" altLang="en-US" smtClean="0"/>
              <a:t>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491081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EFFA05-317F-4FB1-8F6F-DF8CEF4EE435}" type="datetimeFigureOut">
              <a:rPr lang="zh-CN" altLang="en-US" smtClean="0"/>
              <a:t>3/15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EEDEB1-1F64-4936-B5EB-6A6EDDFE8FE2}" type="slidenum">
              <a:rPr lang="zh-CN" altLang="en-US" smtClean="0"/>
              <a:t>‹#›</a:t>
            </a:fld>
            <a:endParaRPr lang="zh-CN" altLang="en-US"/>
          </a:p>
        </p:txBody>
      </p:sp>
    </p:spTree>
    <p:extLst>
      <p:ext uri="{BB962C8B-B14F-4D97-AF65-F5344CB8AC3E}">
        <p14:creationId xmlns:p14="http://schemas.microsoft.com/office/powerpoint/2010/main" val="54334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400" dirty="0" err="1" smtClean="0">
                <a:latin typeface="微软雅黑" panose="020B0503020204020204" pitchFamily="34" charset="-122"/>
                <a:ea typeface="微软雅黑" panose="020B0503020204020204" pitchFamily="34" charset="-122"/>
              </a:rPr>
              <a:t>Variational</a:t>
            </a:r>
            <a:r>
              <a:rPr lang="en-US" altLang="zh-CN" sz="2400" dirty="0" smtClean="0">
                <a:latin typeface="微软雅黑" panose="020B0503020204020204" pitchFamily="34" charset="-122"/>
                <a:ea typeface="微软雅黑" panose="020B0503020204020204" pitchFamily="34" charset="-122"/>
              </a:rPr>
              <a:t> Reasoning for Question Answering with Knowledge Graph</a:t>
            </a:r>
            <a:endParaRPr lang="zh-CN" altLang="en-US" sz="24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755576" y="2914650"/>
            <a:ext cx="7488832" cy="1745332"/>
          </a:xfrm>
        </p:spPr>
        <p:txBody>
          <a:bodyPr>
            <a:normAutofit fontScale="92500" lnSpcReduction="20000"/>
          </a:bodyPr>
          <a:lstStyle/>
          <a:p>
            <a:r>
              <a:rPr lang="en-US" altLang="zh-CN" sz="1800" dirty="0" err="1" smtClean="0"/>
              <a:t>Yuyu</a:t>
            </a:r>
            <a:r>
              <a:rPr lang="en-US" altLang="zh-CN" sz="1800" dirty="0" smtClean="0"/>
              <a:t> Zhang, </a:t>
            </a:r>
            <a:r>
              <a:rPr lang="en-US" altLang="zh-CN" sz="1800" dirty="0" err="1" smtClean="0"/>
              <a:t>Hanjun</a:t>
            </a:r>
            <a:r>
              <a:rPr lang="en-US" altLang="zh-CN" sz="1800" dirty="0" smtClean="0"/>
              <a:t> Dai, </a:t>
            </a:r>
            <a:r>
              <a:rPr lang="en-US" altLang="zh-CN" sz="1800" dirty="0" err="1" smtClean="0"/>
              <a:t>Zornitsa</a:t>
            </a:r>
            <a:r>
              <a:rPr lang="en-US" altLang="zh-CN" sz="1800" dirty="0" smtClean="0"/>
              <a:t> </a:t>
            </a:r>
            <a:r>
              <a:rPr lang="en-US" altLang="zh-CN" sz="1800" dirty="0" err="1" smtClean="0"/>
              <a:t>Kozareva</a:t>
            </a:r>
            <a:r>
              <a:rPr lang="en-US" altLang="zh-CN" sz="1800" dirty="0" smtClean="0"/>
              <a:t>, Alexander J. </a:t>
            </a:r>
            <a:r>
              <a:rPr lang="en-US" altLang="zh-CN" sz="1800" dirty="0" err="1" smtClean="0"/>
              <a:t>Smola</a:t>
            </a:r>
            <a:r>
              <a:rPr lang="en-US" altLang="zh-CN" sz="1800" dirty="0" smtClean="0"/>
              <a:t>, Le </a:t>
            </a:r>
            <a:r>
              <a:rPr lang="en-US" altLang="zh-CN" sz="1800" dirty="0" smtClean="0"/>
              <a:t>Song</a:t>
            </a:r>
          </a:p>
          <a:p>
            <a:endParaRPr lang="en-US" altLang="zh-CN" sz="1800" dirty="0" smtClean="0"/>
          </a:p>
          <a:p>
            <a:r>
              <a:rPr lang="en-US" altLang="zh-CN" sz="1800" dirty="0" smtClean="0"/>
              <a:t>Georgia </a:t>
            </a:r>
            <a:r>
              <a:rPr lang="en-US" altLang="zh-CN" sz="1800" dirty="0"/>
              <a:t>Institute of Technology</a:t>
            </a:r>
          </a:p>
          <a:p>
            <a:r>
              <a:rPr lang="en-US" altLang="zh-CN" sz="1800" dirty="0" smtClean="0"/>
              <a:t>Amazon </a:t>
            </a:r>
            <a:r>
              <a:rPr lang="en-US" altLang="zh-CN" sz="1800" dirty="0"/>
              <a:t>Web </a:t>
            </a:r>
            <a:r>
              <a:rPr lang="en-US" altLang="zh-CN" sz="1800" dirty="0" smtClean="0"/>
              <a:t>Services</a:t>
            </a:r>
          </a:p>
          <a:p>
            <a:endParaRPr lang="en-US" altLang="zh-CN" sz="1800" dirty="0"/>
          </a:p>
          <a:p>
            <a:r>
              <a:rPr lang="en-US" altLang="zh-CN" sz="1800" dirty="0" smtClean="0"/>
              <a:t>AAAI 2018</a:t>
            </a:r>
            <a:endParaRPr lang="zh-CN" altLang="en-US" sz="1800" dirty="0"/>
          </a:p>
        </p:txBody>
      </p:sp>
    </p:spTree>
    <p:extLst>
      <p:ext uri="{BB962C8B-B14F-4D97-AF65-F5344CB8AC3E}">
        <p14:creationId xmlns:p14="http://schemas.microsoft.com/office/powerpoint/2010/main" val="2070568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Joint </a:t>
            </a:r>
            <a:r>
              <a:rPr lang="en-US" altLang="zh-CN" sz="3600" dirty="0">
                <a:latin typeface="微软雅黑" panose="020B0503020204020204" pitchFamily="34" charset="-122"/>
                <a:ea typeface="微软雅黑" panose="020B0503020204020204" pitchFamily="34" charset="-122"/>
              </a:rPr>
              <a:t>T</a:t>
            </a:r>
            <a:r>
              <a:rPr lang="en-US" altLang="zh-CN" sz="3600" dirty="0" smtClean="0">
                <a:latin typeface="微软雅黑" panose="020B0503020204020204" pitchFamily="34" charset="-122"/>
                <a:ea typeface="微软雅黑" panose="020B0503020204020204" pitchFamily="34" charset="-122"/>
              </a:rPr>
              <a:t>raining</a:t>
            </a:r>
            <a:endParaRPr lang="zh-CN" altLang="en-US" sz="3600" dirty="0">
              <a:latin typeface="微软雅黑" panose="020B0503020204020204" pitchFamily="34" charset="-122"/>
              <a:ea typeface="微软雅黑" panose="020B0503020204020204" pitchFamily="34"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9582"/>
            <a:ext cx="5544616" cy="3329316"/>
          </a:xfrm>
        </p:spPr>
      </p:pic>
    </p:spTree>
    <p:extLst>
      <p:ext uri="{BB962C8B-B14F-4D97-AF65-F5344CB8AC3E}">
        <p14:creationId xmlns:p14="http://schemas.microsoft.com/office/powerpoint/2010/main" val="2564557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Dataset</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342900" lvl="1"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Existing QA datasets only contain single-hop question</a:t>
            </a:r>
          </a:p>
          <a:p>
            <a:r>
              <a:rPr lang="en-US" altLang="zh-CN" sz="2000" dirty="0" err="1" smtClean="0">
                <a:latin typeface="微软雅黑" panose="020B0503020204020204" pitchFamily="34" charset="-122"/>
                <a:ea typeface="微软雅黑" panose="020B0503020204020204" pitchFamily="34" charset="-122"/>
              </a:rPr>
              <a:t>MetaQA</a:t>
            </a:r>
            <a:endParaRPr lang="en-US" altLang="zh-CN" sz="20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Based on </a:t>
            </a:r>
            <a:r>
              <a:rPr lang="en-US" altLang="zh-CN" sz="1600" dirty="0" err="1" smtClean="0">
                <a:latin typeface="微软雅黑" panose="020B0503020204020204" pitchFamily="34" charset="-122"/>
                <a:ea typeface="微软雅黑" panose="020B0503020204020204" pitchFamily="34" charset="-122"/>
              </a:rPr>
              <a:t>WikiMovies</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Over </a:t>
            </a:r>
            <a:r>
              <a:rPr lang="en-US" altLang="zh-CN" sz="1600" dirty="0" err="1" smtClean="0">
                <a:latin typeface="微软雅黑" panose="020B0503020204020204" pitchFamily="34" charset="-122"/>
                <a:ea typeface="微软雅黑" panose="020B0503020204020204" pitchFamily="34" charset="-122"/>
              </a:rPr>
              <a:t>400K</a:t>
            </a:r>
            <a:r>
              <a:rPr lang="en-US" altLang="zh-CN" sz="1600" dirty="0" smtClean="0">
                <a:latin typeface="微软雅黑" panose="020B0503020204020204" pitchFamily="34" charset="-122"/>
                <a:ea typeface="微软雅黑" panose="020B0503020204020204" pitchFamily="34" charset="-122"/>
              </a:rPr>
              <a:t> single-hop and multi-hop question</a:t>
            </a:r>
          </a:p>
          <a:p>
            <a:pPr lvl="1"/>
            <a:r>
              <a:rPr lang="en-US" altLang="zh-CN" sz="1600" dirty="0" smtClean="0">
                <a:latin typeface="微软雅黑" panose="020B0503020204020204" pitchFamily="34" charset="-122"/>
                <a:ea typeface="微软雅黑" panose="020B0503020204020204" pitchFamily="34" charset="-122"/>
              </a:rPr>
              <a:t>Knowledge graph from </a:t>
            </a:r>
            <a:r>
              <a:rPr lang="en-US" altLang="zh-CN" sz="1600" dirty="0" err="1" smtClean="0">
                <a:latin typeface="微软雅黑" panose="020B0503020204020204" pitchFamily="34" charset="-122"/>
                <a:ea typeface="微软雅黑" panose="020B0503020204020204" pitchFamily="34" charset="-122"/>
              </a:rPr>
              <a:t>WikiTableQuestions</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Vanilla: random sampled question based on template </a:t>
            </a:r>
          </a:p>
          <a:p>
            <a:pPr lvl="1"/>
            <a:r>
              <a:rPr lang="en-US" altLang="zh-CN" sz="1600" dirty="0" err="1" smtClean="0">
                <a:latin typeface="微软雅黑" panose="020B0503020204020204" pitchFamily="34" charset="-122"/>
                <a:ea typeface="微软雅黑" panose="020B0503020204020204" pitchFamily="34" charset="-122"/>
              </a:rPr>
              <a:t>NTM</a:t>
            </a:r>
            <a:r>
              <a:rPr lang="en-US" altLang="zh-CN" sz="1600" dirty="0" smtClean="0">
                <a:latin typeface="微软雅黑" panose="020B0503020204020204" pitchFamily="34" charset="-122"/>
                <a:ea typeface="微软雅黑" panose="020B0503020204020204" pitchFamily="34" charset="-122"/>
              </a:rPr>
              <a:t>: translate to French then translate back to English</a:t>
            </a:r>
          </a:p>
          <a:p>
            <a:pPr lvl="1"/>
            <a:r>
              <a:rPr lang="en-US" altLang="zh-CN" sz="1600" dirty="0" smtClean="0">
                <a:latin typeface="微软雅黑" panose="020B0503020204020204" pitchFamily="34" charset="-122"/>
                <a:ea typeface="微软雅黑" panose="020B0503020204020204" pitchFamily="34" charset="-122"/>
              </a:rPr>
              <a:t>Audio: generate audio sample using Google TTS service</a:t>
            </a:r>
          </a:p>
          <a:p>
            <a:pPr marL="0" indent="0">
              <a:buNone/>
            </a:pPr>
            <a:endParaRPr lang="en-US" altLang="zh-CN" sz="2000" dirty="0"/>
          </a:p>
          <a:p>
            <a:pPr marL="0" indent="0">
              <a:buNone/>
            </a:pPr>
            <a:endParaRPr lang="zh-CN" altLang="en-US" dirty="0"/>
          </a:p>
        </p:txBody>
      </p:sp>
    </p:spTree>
    <p:extLst>
      <p:ext uri="{BB962C8B-B14F-4D97-AF65-F5344CB8AC3E}">
        <p14:creationId xmlns:p14="http://schemas.microsoft.com/office/powerpoint/2010/main" val="2350076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2696456"/>
            <a:ext cx="8157592" cy="2291872"/>
          </a:xfr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16" y="300319"/>
            <a:ext cx="8108232" cy="2396136"/>
          </a:xfrm>
          <a:prstGeom prst="rect">
            <a:avLst/>
          </a:prstGeom>
        </p:spPr>
      </p:pic>
    </p:spTree>
    <p:extLst>
      <p:ext uri="{BB962C8B-B14F-4D97-AF65-F5344CB8AC3E}">
        <p14:creationId xmlns:p14="http://schemas.microsoft.com/office/powerpoint/2010/main" val="383025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634604"/>
            <a:ext cx="5677461" cy="4152958"/>
          </a:xfrm>
        </p:spPr>
      </p:pic>
    </p:spTree>
    <p:extLst>
      <p:ext uri="{BB962C8B-B14F-4D97-AF65-F5344CB8AC3E}">
        <p14:creationId xmlns:p14="http://schemas.microsoft.com/office/powerpoint/2010/main" val="1648466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131590"/>
            <a:ext cx="4637634" cy="3394075"/>
          </a:xfrm>
        </p:spPr>
      </p:pic>
    </p:spTree>
    <p:extLst>
      <p:ext uri="{BB962C8B-B14F-4D97-AF65-F5344CB8AC3E}">
        <p14:creationId xmlns:p14="http://schemas.microsoft.com/office/powerpoint/2010/main" val="1606168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Background</a:t>
            </a:r>
            <a:endParaRPr lang="zh-CN" altLang="en-US" sz="3600" dirty="0"/>
          </a:p>
        </p:txBody>
      </p:sp>
      <p:sp>
        <p:nvSpPr>
          <p:cNvPr id="3" name="内容占位符 2"/>
          <p:cNvSpPr>
            <a:spLocks noGrp="1"/>
          </p:cNvSpPr>
          <p:nvPr>
            <p:ph idx="1"/>
          </p:nvPr>
        </p:nvSpPr>
        <p:spPr/>
        <p:txBody>
          <a:bodyPr>
            <a:normAutofit/>
          </a:bodyPr>
          <a:lstStyle/>
          <a:p>
            <a:r>
              <a:rPr lang="en-US" altLang="zh-CN" sz="2000" dirty="0" smtClean="0">
                <a:latin typeface="微软雅黑" panose="020B0503020204020204" pitchFamily="34" charset="-122"/>
                <a:ea typeface="微软雅黑" panose="020B0503020204020204" pitchFamily="34" charset="-122"/>
              </a:rPr>
              <a:t>Question answering</a:t>
            </a: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QA on knowledge graph</a:t>
            </a:r>
          </a:p>
          <a:p>
            <a:pPr lvl="1"/>
            <a:r>
              <a:rPr lang="en-US" altLang="zh-CN" sz="1600" dirty="0" smtClean="0">
                <a:latin typeface="微软雅黑" panose="020B0503020204020204" pitchFamily="34" charset="-122"/>
                <a:ea typeface="微软雅黑" panose="020B0503020204020204" pitchFamily="34" charset="-122"/>
              </a:rPr>
              <a:t>Freebase, </a:t>
            </a:r>
            <a:r>
              <a:rPr lang="en-US" altLang="zh-CN" sz="1600" dirty="0" err="1" smtClean="0">
                <a:latin typeface="微软雅黑" panose="020B0503020204020204" pitchFamily="34" charset="-122"/>
                <a:ea typeface="微软雅黑" panose="020B0503020204020204" pitchFamily="34" charset="-122"/>
              </a:rPr>
              <a:t>Wikidata</a:t>
            </a:r>
            <a:r>
              <a:rPr lang="en-US"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Yoda, </a:t>
            </a:r>
            <a:r>
              <a:rPr lang="en-US" altLang="zh-CN" sz="1600" dirty="0" err="1" smtClean="0">
                <a:latin typeface="微软雅黑" panose="020B0503020204020204" pitchFamily="34" charset="-122"/>
                <a:ea typeface="微软雅黑" panose="020B0503020204020204" pitchFamily="34" charset="-122"/>
              </a:rPr>
              <a:t>DBPedia</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79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Motivation</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2000" dirty="0" smtClean="0">
                <a:latin typeface="微软雅黑" panose="020B0503020204020204" pitchFamily="34" charset="-122"/>
                <a:ea typeface="微软雅黑" panose="020B0503020204020204" pitchFamily="34" charset="-122"/>
              </a:rPr>
              <a:t>STAGG: Semantic parsing, </a:t>
            </a:r>
            <a:r>
              <a:rPr lang="en-US" altLang="zh-CN" sz="2000" dirty="0" smtClean="0">
                <a:latin typeface="微软雅黑" panose="020B0503020204020204" pitchFamily="34" charset="-122"/>
                <a:ea typeface="微软雅黑" panose="020B0503020204020204" pitchFamily="34" charset="-122"/>
              </a:rPr>
              <a:t>represent </a:t>
            </a:r>
            <a:r>
              <a:rPr lang="en-US" altLang="zh-CN" sz="2000" dirty="0" smtClean="0">
                <a:latin typeface="微软雅黑" panose="020B0503020204020204" pitchFamily="34" charset="-122"/>
                <a:ea typeface="微软雅黑" panose="020B0503020204020204" pitchFamily="34" charset="-122"/>
              </a:rPr>
              <a:t>question </a:t>
            </a:r>
            <a:r>
              <a:rPr lang="en-US" altLang="zh-CN" sz="2000" dirty="0" smtClean="0">
                <a:latin typeface="微软雅黑" panose="020B0503020204020204" pitchFamily="34" charset="-122"/>
                <a:ea typeface="微软雅黑" panose="020B0503020204020204" pitchFamily="34" charset="-122"/>
              </a:rPr>
              <a:t>as</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subgraph in knowledge graph</a:t>
            </a:r>
          </a:p>
          <a:p>
            <a:pPr lvl="1"/>
            <a:r>
              <a:rPr lang="en-US" altLang="zh-CN" sz="1600" dirty="0" smtClean="0">
                <a:latin typeface="微软雅黑" panose="020B0503020204020204" pitchFamily="34" charset="-122"/>
                <a:ea typeface="微软雅黑" panose="020B0503020204020204" pitchFamily="34" charset="-122"/>
              </a:rPr>
              <a:t>Entity linking</a:t>
            </a:r>
          </a:p>
          <a:p>
            <a:pPr lvl="1"/>
            <a:r>
              <a:rPr lang="en-US" altLang="zh-CN" sz="1600" dirty="0" smtClean="0">
                <a:latin typeface="微软雅黑" panose="020B0503020204020204" pitchFamily="34" charset="-122"/>
                <a:ea typeface="微软雅黑" panose="020B0503020204020204" pitchFamily="34" charset="-122"/>
              </a:rPr>
              <a:t>Relation extraction</a:t>
            </a:r>
          </a:p>
          <a:p>
            <a:pPr lvl="1"/>
            <a:r>
              <a:rPr lang="en-US" altLang="zh-CN" sz="1600" dirty="0" smtClean="0">
                <a:latin typeface="微软雅黑" panose="020B0503020204020204" pitchFamily="34" charset="-122"/>
                <a:ea typeface="微软雅黑" panose="020B0503020204020204" pitchFamily="34" charset="-122"/>
              </a:rPr>
              <a:t>Constraints</a:t>
            </a:r>
          </a:p>
          <a:p>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This paper</a:t>
            </a:r>
          </a:p>
          <a:p>
            <a:pPr lvl="1"/>
            <a:r>
              <a:rPr lang="en-US" altLang="zh-CN" sz="1600" dirty="0" smtClean="0">
                <a:latin typeface="微软雅黑" panose="020B0503020204020204" pitchFamily="34" charset="-122"/>
                <a:ea typeface="微软雅黑" panose="020B0503020204020204" pitchFamily="34" charset="-122"/>
              </a:rPr>
              <a:t>End-to-end</a:t>
            </a:r>
          </a:p>
          <a:p>
            <a:pPr lvl="1"/>
            <a:r>
              <a:rPr lang="en-US" altLang="zh-CN" sz="1600" dirty="0" smtClean="0">
                <a:latin typeface="微软雅黑" panose="020B0503020204020204" pitchFamily="34" charset="-122"/>
                <a:ea typeface="微软雅黑" panose="020B0503020204020204" pitchFamily="34" charset="-122"/>
              </a:rPr>
              <a:t>Multi-hop</a:t>
            </a:r>
          </a:p>
          <a:p>
            <a:pPr lvl="1"/>
            <a:r>
              <a:rPr lang="en-US" altLang="zh-CN" sz="1600" dirty="0" smtClean="0">
                <a:latin typeface="微软雅黑" panose="020B0503020204020204" pitchFamily="34" charset="-122"/>
                <a:ea typeface="微软雅黑" panose="020B0503020204020204" pitchFamily="34" charset="-122"/>
              </a:rPr>
              <a:t>Support different type of question: text, audio, </a:t>
            </a:r>
            <a:r>
              <a:rPr lang="en-US" altLang="zh-CN" sz="1600" dirty="0" err="1" smtClean="0">
                <a:latin typeface="微软雅黑" panose="020B0503020204020204" pitchFamily="34" charset="-122"/>
                <a:ea typeface="微软雅黑" panose="020B0503020204020204" pitchFamily="34" charset="-122"/>
              </a:rPr>
              <a:t>etc</a:t>
            </a:r>
            <a:endParaRPr lang="en-US" altLang="zh-CN" sz="1600"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834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Architecture</a:t>
            </a:r>
            <a:endParaRPr lang="zh-CN" altLang="en-US" sz="3600" dirty="0">
              <a:latin typeface="微软雅黑" panose="020B0503020204020204" pitchFamily="34" charset="-122"/>
              <a:ea typeface="微软雅黑" panose="020B0503020204020204" pitchFamily="34"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1131590"/>
            <a:ext cx="8229600" cy="2924790"/>
          </a:xfr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736" y="4011910"/>
            <a:ext cx="4572000" cy="1091011"/>
          </a:xfrm>
          <a:prstGeom prst="rect">
            <a:avLst/>
          </a:prstGeom>
        </p:spPr>
      </p:pic>
    </p:spTree>
    <p:extLst>
      <p:ext uri="{BB962C8B-B14F-4D97-AF65-F5344CB8AC3E}">
        <p14:creationId xmlns:p14="http://schemas.microsoft.com/office/powerpoint/2010/main" val="304444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latin typeface="微软雅黑" panose="020B0503020204020204" pitchFamily="34" charset="-122"/>
                <a:ea typeface="微软雅黑" panose="020B0503020204020204" pitchFamily="34" charset="-122"/>
              </a:rPr>
              <a:t>T</a:t>
            </a:r>
            <a:r>
              <a:rPr lang="en-US" altLang="zh-CN" sz="3600" dirty="0" smtClean="0">
                <a:latin typeface="微软雅黑" panose="020B0503020204020204" pitchFamily="34" charset="-122"/>
                <a:ea typeface="微软雅黑" panose="020B0503020204020204" pitchFamily="34" charset="-122"/>
              </a:rPr>
              <a:t>opic </a:t>
            </a:r>
            <a:r>
              <a:rPr lang="en-US" altLang="zh-CN" sz="3600" dirty="0">
                <a:latin typeface="微软雅黑" panose="020B0503020204020204" pitchFamily="34" charset="-122"/>
                <a:ea typeface="微软雅黑" panose="020B0503020204020204" pitchFamily="34" charset="-122"/>
              </a:rPr>
              <a:t>E</a:t>
            </a:r>
            <a:r>
              <a:rPr lang="en-US" altLang="zh-CN" sz="3600" dirty="0" smtClean="0">
                <a:latin typeface="微软雅黑" panose="020B0503020204020204" pitchFamily="34" charset="-122"/>
                <a:ea typeface="微软雅黑" panose="020B0503020204020204" pitchFamily="34" charset="-122"/>
              </a:rPr>
              <a:t>ntity Recognition</a:t>
            </a:r>
            <a:endParaRPr lang="zh-CN" altLang="en-US" sz="3600" dirty="0">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635646"/>
            <a:ext cx="6995120" cy="2363614"/>
          </a:xfrm>
        </p:spPr>
      </p:pic>
    </p:spTree>
    <p:extLst>
      <p:ext uri="{BB962C8B-B14F-4D97-AF65-F5344CB8AC3E}">
        <p14:creationId xmlns:p14="http://schemas.microsoft.com/office/powerpoint/2010/main" val="351433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latin typeface="微软雅黑" panose="020B0503020204020204" pitchFamily="34" charset="-122"/>
                <a:ea typeface="微软雅黑" panose="020B0503020204020204" pitchFamily="34" charset="-122"/>
              </a:rPr>
              <a:t>Joint </a:t>
            </a:r>
            <a:r>
              <a:rPr lang="en-US" altLang="zh-CN" sz="3600" dirty="0" smtClean="0">
                <a:latin typeface="微软雅黑" panose="020B0503020204020204" pitchFamily="34" charset="-122"/>
                <a:ea typeface="微软雅黑" panose="020B0503020204020204" pitchFamily="34" charset="-122"/>
              </a:rPr>
              <a:t>Embedding Reasoning Graphs</a:t>
            </a:r>
            <a:endParaRPr lang="zh-CN" altLang="en-US" sz="3600" dirty="0"/>
          </a:p>
        </p:txBody>
      </p:sp>
      <p:sp>
        <p:nvSpPr>
          <p:cNvPr id="3" name="内容占位符 2"/>
          <p:cNvSpPr>
            <a:spLocks noGrp="1"/>
          </p:cNvSpPr>
          <p:nvPr>
            <p:ph idx="1"/>
          </p:nvPr>
        </p:nvSpPr>
        <p:spPr/>
        <p:txBody>
          <a:bodyPr>
            <a:normAutofit/>
          </a:bodyPr>
          <a:lstStyle/>
          <a:p>
            <a:r>
              <a:rPr lang="en-US" altLang="zh-CN" sz="1800" dirty="0" smtClean="0">
                <a:latin typeface="微软雅黑" panose="020B0503020204020204" pitchFamily="34" charset="-122"/>
                <a:ea typeface="微软雅黑" panose="020B0503020204020204" pitchFamily="34" charset="-122"/>
              </a:rPr>
              <a:t>Encode </a:t>
            </a:r>
            <a:r>
              <a:rPr lang="en-US" altLang="zh-CN" sz="1800" dirty="0">
                <a:latin typeface="微软雅黑" panose="020B0503020204020204" pitchFamily="34" charset="-122"/>
                <a:ea typeface="微软雅黑" panose="020B0503020204020204" pitchFamily="34" charset="-122"/>
              </a:rPr>
              <a:t>the information of the entire </a:t>
            </a:r>
            <a:r>
              <a:rPr lang="en-US" altLang="zh-CN" sz="1800" dirty="0" smtClean="0">
                <a:latin typeface="微软雅黑" panose="020B0503020204020204" pitchFamily="34" charset="-122"/>
                <a:ea typeface="微软雅黑" panose="020B0503020204020204" pitchFamily="34" charset="-122"/>
              </a:rPr>
              <a:t>reasoning-graph into vector representation recursively</a:t>
            </a:r>
          </a:p>
          <a:p>
            <a:endParaRPr lang="zh-CN" altLang="en-US" sz="1800" dirty="0">
              <a:latin typeface="微软雅黑" panose="020B0503020204020204" pitchFamily="34" charset="-122"/>
              <a:ea typeface="微软雅黑" panose="020B0503020204020204" pitchFamily="34" charset="-122"/>
            </a:endParaRPr>
          </a:p>
        </p:txBody>
      </p:sp>
      <p:pic>
        <p:nvPicPr>
          <p:cNvPr id="4" name="内容占位符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3651870"/>
            <a:ext cx="5976664" cy="100054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1720" y="2211710"/>
            <a:ext cx="4499992" cy="1227002"/>
          </a:xfrm>
          <a:prstGeom prst="rect">
            <a:avLst/>
          </a:prstGeom>
        </p:spPr>
      </p:pic>
    </p:spTree>
    <p:extLst>
      <p:ext uri="{BB962C8B-B14F-4D97-AF65-F5344CB8AC3E}">
        <p14:creationId xmlns:p14="http://schemas.microsoft.com/office/powerpoint/2010/main" val="4287250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prstClr val="black"/>
                </a:solidFill>
                <a:latin typeface="微软雅黑" panose="020B0503020204020204" pitchFamily="34" charset="-122"/>
                <a:ea typeface="微软雅黑" panose="020B0503020204020204" pitchFamily="34" charset="-122"/>
              </a:rPr>
              <a:t>Joint E</a:t>
            </a:r>
            <a:r>
              <a:rPr lang="en-US" altLang="zh-CN" sz="3600" dirty="0" smtClean="0">
                <a:solidFill>
                  <a:prstClr val="black"/>
                </a:solidFill>
                <a:latin typeface="微软雅黑" panose="020B0503020204020204" pitchFamily="34" charset="-122"/>
                <a:ea typeface="微软雅黑" panose="020B0503020204020204" pitchFamily="34" charset="-122"/>
              </a:rPr>
              <a:t>mbedding </a:t>
            </a:r>
            <a:r>
              <a:rPr lang="en-US" altLang="zh-CN" sz="3600" dirty="0">
                <a:solidFill>
                  <a:prstClr val="black"/>
                </a:solidFill>
                <a:latin typeface="微软雅黑" panose="020B0503020204020204" pitchFamily="34" charset="-122"/>
                <a:ea typeface="微软雅黑" panose="020B0503020204020204" pitchFamily="34" charset="-122"/>
              </a:rPr>
              <a:t>R</a:t>
            </a:r>
            <a:r>
              <a:rPr lang="en-US" altLang="zh-CN" sz="3600" dirty="0" smtClean="0">
                <a:solidFill>
                  <a:prstClr val="black"/>
                </a:solidFill>
                <a:latin typeface="微软雅黑" panose="020B0503020204020204" pitchFamily="34" charset="-122"/>
                <a:ea typeface="微软雅黑" panose="020B0503020204020204" pitchFamily="34" charset="-122"/>
              </a:rPr>
              <a:t>easoning </a:t>
            </a:r>
            <a:r>
              <a:rPr lang="en-US" altLang="zh-CN" sz="3600" dirty="0">
                <a:solidFill>
                  <a:prstClr val="black"/>
                </a:solidFill>
                <a:latin typeface="微软雅黑" panose="020B0503020204020204" pitchFamily="34" charset="-122"/>
                <a:ea typeface="微软雅黑" panose="020B0503020204020204" pitchFamily="34" charset="-122"/>
              </a:rPr>
              <a:t>G</a:t>
            </a:r>
            <a:r>
              <a:rPr lang="en-US" altLang="zh-CN" sz="3600" dirty="0" smtClean="0">
                <a:solidFill>
                  <a:prstClr val="black"/>
                </a:solidFill>
                <a:latin typeface="微软雅黑" panose="020B0503020204020204" pitchFamily="34" charset="-122"/>
                <a:ea typeface="微软雅黑" panose="020B0503020204020204" pitchFamily="34" charset="-122"/>
              </a:rPr>
              <a:t>raphs</a:t>
            </a:r>
            <a:endParaRPr lang="zh-CN" altLang="en-US" sz="4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722" y="1200150"/>
            <a:ext cx="6152555" cy="3394075"/>
          </a:xfrm>
        </p:spPr>
      </p:pic>
    </p:spTree>
    <p:extLst>
      <p:ext uri="{BB962C8B-B14F-4D97-AF65-F5344CB8AC3E}">
        <p14:creationId xmlns:p14="http://schemas.microsoft.com/office/powerpoint/2010/main" val="3875587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Joint </a:t>
            </a:r>
            <a:r>
              <a:rPr lang="en-US" altLang="zh-CN" sz="3600" dirty="0">
                <a:latin typeface="微软雅黑" panose="020B0503020204020204" pitchFamily="34" charset="-122"/>
                <a:ea typeface="微软雅黑" panose="020B0503020204020204" pitchFamily="34" charset="-122"/>
              </a:rPr>
              <a:t>T</a:t>
            </a:r>
            <a:r>
              <a:rPr lang="en-US" altLang="zh-CN" sz="3600" dirty="0" smtClean="0">
                <a:latin typeface="微软雅黑" panose="020B0503020204020204" pitchFamily="34" charset="-122"/>
                <a:ea typeface="微软雅黑" panose="020B0503020204020204" pitchFamily="34" charset="-122"/>
              </a:rPr>
              <a:t>raining</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2000" dirty="0"/>
              <a:t>U</a:t>
            </a:r>
            <a:r>
              <a:rPr lang="en-US" altLang="zh-CN" sz="2000" dirty="0" smtClean="0"/>
              <a:t>se </a:t>
            </a:r>
            <a:r>
              <a:rPr lang="en-US" altLang="zh-CN" sz="2000" dirty="0" err="1" smtClean="0"/>
              <a:t>variational</a:t>
            </a:r>
            <a:r>
              <a:rPr lang="en-US" altLang="zh-CN" sz="2000" dirty="0" smtClean="0"/>
              <a:t> inference and optimize the negative Helmholtz </a:t>
            </a:r>
            <a:r>
              <a:rPr lang="en-US" altLang="zh-CN" sz="2000" dirty="0" err="1" smtClean="0"/>
              <a:t>variational</a:t>
            </a:r>
            <a:r>
              <a:rPr lang="en-US" altLang="zh-CN" sz="2000" dirty="0" smtClean="0"/>
              <a:t> free energy</a:t>
            </a:r>
          </a:p>
          <a:p>
            <a:endParaRPr lang="en-US" altLang="zh-CN" sz="2000" dirty="0" smtClean="0"/>
          </a:p>
          <a:p>
            <a:endParaRPr lang="en-US" altLang="zh-CN" sz="2000" dirty="0"/>
          </a:p>
          <a:p>
            <a:endParaRPr lang="en-US" altLang="zh-CN" sz="2000" dirty="0" smtClean="0"/>
          </a:p>
          <a:p>
            <a:endParaRPr lang="en-US" altLang="zh-CN" sz="2000" dirty="0" smtClean="0"/>
          </a:p>
          <a:p>
            <a:r>
              <a:rPr lang="en-US" altLang="zh-CN" sz="2000" dirty="0" err="1"/>
              <a:t>V</a:t>
            </a:r>
            <a:r>
              <a:rPr lang="en-US" altLang="zh-CN" sz="2000" dirty="0" err="1" smtClean="0"/>
              <a:t>ariational</a:t>
            </a:r>
            <a:r>
              <a:rPr lang="en-US" altLang="zh-CN" sz="2000" dirty="0" smtClean="0"/>
              <a:t> posterior</a:t>
            </a:r>
          </a:p>
          <a:p>
            <a:pPr lvl="1"/>
            <a:r>
              <a:rPr lang="en-US" altLang="zh-CN" sz="1600" dirty="0" err="1" smtClean="0"/>
              <a:t>G</a:t>
            </a:r>
            <a:r>
              <a:rPr lang="en-US" altLang="zh-CN" sz="1000" dirty="0" err="1" smtClean="0"/>
              <a:t>a→y</a:t>
            </a:r>
            <a:r>
              <a:rPr lang="en-US" altLang="zh-CN" sz="1000" dirty="0" smtClean="0"/>
              <a:t> </a:t>
            </a:r>
            <a:r>
              <a:rPr lang="en-US" altLang="zh-CN" sz="1600" dirty="0" smtClean="0"/>
              <a:t>is inverse reasoning graph</a:t>
            </a:r>
          </a:p>
          <a:p>
            <a:pPr lvl="1"/>
            <a:endParaRPr lang="zh-CN" altLang="en-US" sz="10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1" y="1851670"/>
            <a:ext cx="5304849" cy="151216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775" y="4083175"/>
            <a:ext cx="5040560" cy="648370"/>
          </a:xfrm>
          <a:prstGeom prst="rect">
            <a:avLst/>
          </a:prstGeom>
        </p:spPr>
      </p:pic>
    </p:spTree>
    <p:extLst>
      <p:ext uri="{BB962C8B-B14F-4D97-AF65-F5344CB8AC3E}">
        <p14:creationId xmlns:p14="http://schemas.microsoft.com/office/powerpoint/2010/main" val="544043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063229"/>
                <a:ext cx="8229600" cy="3531394"/>
              </a:xfrm>
            </p:spPr>
            <p:txBody>
              <a:bodyPr>
                <a:normAutofit/>
              </a:bodyPr>
              <a:lstStyle/>
              <a:p>
                <a:r>
                  <a:rPr lang="en-US" altLang="zh-CN" sz="1800" dirty="0">
                    <a:latin typeface="微软雅黑" panose="020B0503020204020204" pitchFamily="34" charset="-122"/>
                    <a:ea typeface="微软雅黑" panose="020B0503020204020204" pitchFamily="34" charset="-122"/>
                  </a:rPr>
                  <a:t>L</a:t>
                </a:r>
                <a:r>
                  <a:rPr lang="en-US" altLang="zh-CN" sz="1800" dirty="0" smtClean="0">
                    <a:latin typeface="微软雅黑" panose="020B0503020204020204" pitchFamily="34" charset="-122"/>
                    <a:ea typeface="微软雅黑" panose="020B0503020204020204" pitchFamily="34" charset="-122"/>
                  </a:rPr>
                  <a:t>atent variable </a:t>
                </a:r>
                <a14:m>
                  <m:oMath xmlns:m="http://schemas.openxmlformats.org/officeDocument/2006/math">
                    <m:r>
                      <m:rPr>
                        <m:sty m:val="p"/>
                      </m:rPr>
                      <a:rPr lang="en-US" altLang="zh-CN" sz="1800" dirty="0">
                        <a:latin typeface="Cambria Math"/>
                      </a:rPr>
                      <m:t>y</m:t>
                    </m:r>
                  </m:oMath>
                </a14:m>
                <a:r>
                  <a:rPr lang="en-US" altLang="zh-CN" sz="1800" dirty="0" smtClean="0">
                    <a:latin typeface="微软雅黑" panose="020B0503020204020204" pitchFamily="34" charset="-122"/>
                    <a:ea typeface="微软雅黑" panose="020B0503020204020204" pitchFamily="34" charset="-122"/>
                  </a:rPr>
                  <a:t>(entity) is not differentiable</a:t>
                </a:r>
              </a:p>
              <a:p>
                <a:r>
                  <a:rPr lang="en-US" altLang="zh-CN" sz="1800" dirty="0">
                    <a:latin typeface="微软雅黑" panose="020B0503020204020204" pitchFamily="34" charset="-122"/>
                    <a:ea typeface="微软雅黑" panose="020B0503020204020204" pitchFamily="34" charset="-122"/>
                  </a:rPr>
                  <a:t>R</a:t>
                </a:r>
                <a:r>
                  <a:rPr lang="en-US" altLang="zh-CN" sz="1800" dirty="0" smtClean="0">
                    <a:latin typeface="微软雅黑" panose="020B0503020204020204" pitchFamily="34" charset="-122"/>
                    <a:ea typeface="微软雅黑" panose="020B0503020204020204" pitchFamily="34" charset="-122"/>
                  </a:rPr>
                  <a:t>einforce </a:t>
                </a:r>
                <a:r>
                  <a:rPr lang="en-US" altLang="zh-CN" sz="1800" dirty="0" smtClean="0">
                    <a:latin typeface="微软雅黑" panose="020B0503020204020204" pitchFamily="34" charset="-122"/>
                    <a:ea typeface="微软雅黑" panose="020B0503020204020204" pitchFamily="34" charset="-122"/>
                  </a:rPr>
                  <a:t>algorithm: likelihood ratio trick</a:t>
                </a:r>
              </a:p>
              <a:p>
                <a:r>
                  <a:rPr lang="en-US" altLang="zh-CN" sz="1800" dirty="0" smtClean="0">
                    <a:latin typeface="微软雅黑" panose="020B0503020204020204" pitchFamily="34" charset="-122"/>
                    <a:ea typeface="微软雅黑" panose="020B0503020204020204" pitchFamily="34" charset="-122"/>
                  </a:rPr>
                  <a:t>Variance reduction: subtracting a baseline function</a:t>
                </a:r>
                <a:endParaRPr lang="en-US" altLang="zh-CN" sz="1800" dirty="0" smtClean="0">
                  <a:latin typeface="微软雅黑" panose="020B0503020204020204" pitchFamily="34" charset="-122"/>
                  <a:ea typeface="微软雅黑" panose="020B0503020204020204" pitchFamily="34" charset="-122"/>
                </a:endParaRPr>
              </a:p>
              <a:p>
                <a:endParaRPr lang="en-US" altLang="zh-CN" sz="2000" dirty="0" smtClean="0"/>
              </a:p>
              <a:p>
                <a:endParaRPr lang="en-US" altLang="zh-CN" sz="2000" dirty="0"/>
              </a:p>
              <a:p>
                <a:endParaRPr lang="en-US" altLang="zh-CN" sz="2000" dirty="0" smtClean="0"/>
              </a:p>
              <a:p>
                <a:endParaRPr lang="en-US" altLang="zh-CN" sz="2000" dirty="0"/>
              </a:p>
              <a:p>
                <a:r>
                  <a:rPr lang="en-US" altLang="zh-CN" sz="1800" dirty="0">
                    <a:latin typeface="微软雅黑" panose="020B0503020204020204" pitchFamily="34" charset="-122"/>
                    <a:ea typeface="微软雅黑" panose="020B0503020204020204" pitchFamily="34" charset="-122"/>
                  </a:rPr>
                  <a:t>Approximated with Monto Carlo </a:t>
                </a:r>
                <a:r>
                  <a:rPr lang="en-US" altLang="zh-CN" sz="1800" dirty="0" smtClean="0">
                    <a:latin typeface="微软雅黑" panose="020B0503020204020204" pitchFamily="34" charset="-122"/>
                    <a:ea typeface="微软雅黑" panose="020B0503020204020204" pitchFamily="34" charset="-122"/>
                  </a:rPr>
                  <a:t>sampling</a:t>
                </a:r>
              </a:p>
              <a:p>
                <a:endParaRPr lang="en-US" altLang="zh-CN" sz="1800" dirty="0">
                  <a:latin typeface="微软雅黑" panose="020B0503020204020204" pitchFamily="34" charset="-122"/>
                  <a:ea typeface="微软雅黑" panose="020B0503020204020204" pitchFamily="34" charset="-122"/>
                </a:endParaRPr>
              </a:p>
              <a:p>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063229"/>
                <a:ext cx="8229600" cy="3531394"/>
              </a:xfrm>
              <a:blipFill rotWithShape="0">
                <a:blip r:embed="rId3"/>
                <a:stretch>
                  <a:fillRect l="-444" t="-862"/>
                </a:stretch>
              </a:blipFill>
            </p:spPr>
            <p:txBody>
              <a:bodyPr/>
              <a:lstStyle/>
              <a:p>
                <a:r>
                  <a:rPr lang="zh-CN" altLang="en-US">
                    <a:noFill/>
                  </a:rPr>
                  <a:t> </a:t>
                </a:r>
              </a:p>
            </p:txBody>
          </p:sp>
        </mc:Fallback>
      </mc:AlternateContent>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2985228"/>
            <a:ext cx="6854492" cy="47205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6184" y="2326754"/>
            <a:ext cx="5831632" cy="658474"/>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7744" y="3867894"/>
            <a:ext cx="4252362" cy="1137344"/>
          </a:xfrm>
          <a:prstGeom prst="rect">
            <a:avLst/>
          </a:prstGeom>
        </p:spPr>
      </p:pic>
      <p:sp>
        <p:nvSpPr>
          <p:cNvPr id="10" name="标题 1"/>
          <p:cNvSpPr>
            <a:spLocks noGrp="1"/>
          </p:cNvSpPr>
          <p:nvPr>
            <p:ph type="title"/>
          </p:nvPr>
        </p:nvSpPr>
        <p:spPr/>
        <p:txBody>
          <a:bodyPr>
            <a:normAutofit/>
          </a:bodyPr>
          <a:lstStyle/>
          <a:p>
            <a:pPr algn="l"/>
            <a:r>
              <a:rPr lang="en-US" altLang="zh-CN" sz="3600" dirty="0" smtClean="0">
                <a:latin typeface="微软雅黑" panose="020B0503020204020204" pitchFamily="34" charset="-122"/>
                <a:ea typeface="微软雅黑" panose="020B0503020204020204" pitchFamily="34" charset="-122"/>
              </a:rPr>
              <a:t>Joint </a:t>
            </a:r>
            <a:r>
              <a:rPr lang="en-US" altLang="zh-CN" sz="3600" dirty="0">
                <a:latin typeface="微软雅黑" panose="020B0503020204020204" pitchFamily="34" charset="-122"/>
                <a:ea typeface="微软雅黑" panose="020B0503020204020204" pitchFamily="34" charset="-122"/>
              </a:rPr>
              <a:t>T</a:t>
            </a:r>
            <a:r>
              <a:rPr lang="en-US" altLang="zh-CN" sz="3600" dirty="0" smtClean="0">
                <a:latin typeface="微软雅黑" panose="020B0503020204020204" pitchFamily="34" charset="-122"/>
                <a:ea typeface="微软雅黑" panose="020B0503020204020204" pitchFamily="34" charset="-122"/>
              </a:rPr>
              <a:t>raining</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607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995</Words>
  <Application>Microsoft Office PowerPoint</Application>
  <PresentationFormat>全屏显示(16:9)</PresentationFormat>
  <Paragraphs>90</Paragraphs>
  <Slides>14</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Cambria Math</vt:lpstr>
      <vt:lpstr>Office 主题​​</vt:lpstr>
      <vt:lpstr>Variational Reasoning for Question Answering with Knowledge Graph</vt:lpstr>
      <vt:lpstr>Background</vt:lpstr>
      <vt:lpstr>Motivation</vt:lpstr>
      <vt:lpstr>Architecture</vt:lpstr>
      <vt:lpstr>Topic Entity Recognition</vt:lpstr>
      <vt:lpstr>Joint Embedding Reasoning Graphs</vt:lpstr>
      <vt:lpstr>Joint Embedding Reasoning Graphs</vt:lpstr>
      <vt:lpstr>Joint Training</vt:lpstr>
      <vt:lpstr>Joint Training</vt:lpstr>
      <vt:lpstr>Joint Training</vt:lpstr>
      <vt:lpstr>Dataset</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Reasoning for Question Answering with Knowledge Graph</dc:title>
  <dc:creator>Windows 用户</dc:creator>
  <cp:lastModifiedBy>asus</cp:lastModifiedBy>
  <cp:revision>46</cp:revision>
  <dcterms:created xsi:type="dcterms:W3CDTF">2018-03-10T03:45:58Z</dcterms:created>
  <dcterms:modified xsi:type="dcterms:W3CDTF">2018-03-15T09:22:21Z</dcterms:modified>
</cp:coreProperties>
</file>