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72" r:id="rId4"/>
    <p:sldId id="267" r:id="rId5"/>
    <p:sldId id="268" r:id="rId6"/>
    <p:sldId id="269" r:id="rId7"/>
    <p:sldId id="273" r:id="rId8"/>
    <p:sldId id="257" r:id="rId9"/>
    <p:sldId id="271" r:id="rId10"/>
    <p:sldId id="281" r:id="rId11"/>
    <p:sldId id="275" r:id="rId12"/>
    <p:sldId id="259" r:id="rId13"/>
    <p:sldId id="260" r:id="rId14"/>
    <p:sldId id="276" r:id="rId15"/>
    <p:sldId id="266" r:id="rId16"/>
    <p:sldId id="261" r:id="rId17"/>
    <p:sldId id="277" r:id="rId18"/>
    <p:sldId id="278" r:id="rId19"/>
    <p:sldId id="279" r:id="rId20"/>
    <p:sldId id="280" r:id="rId21"/>
    <p:sldId id="262"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80" autoAdjust="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B3AA5-CB4A-4608-B225-2DFB7B8820E9}" type="datetimeFigureOut">
              <a:rPr lang="zh-CN" altLang="en-US" smtClean="0"/>
              <a:t>2017/12/27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79A18-A2A7-4FE8-BB48-5D4F0C4E99D9}" type="slidenum">
              <a:rPr lang="zh-CN" altLang="en-US" smtClean="0"/>
              <a:t>‹#›</a:t>
            </a:fld>
            <a:endParaRPr lang="zh-CN" altLang="en-US"/>
          </a:p>
        </p:txBody>
      </p:sp>
    </p:spTree>
    <p:extLst>
      <p:ext uri="{BB962C8B-B14F-4D97-AF65-F5344CB8AC3E}">
        <p14:creationId xmlns:p14="http://schemas.microsoft.com/office/powerpoint/2010/main" val="17241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对话生成中出现的问题，不同研究者从不同的角度出发，提出的众多解决方案，我将他们归为以下几类，一类是采用信息引导的方法，通过解码过程中添加外部信息，从而解码出更具有相关性多样性的回复。</a:t>
            </a:r>
            <a:endParaRPr lang="en-US" altLang="zh-CN" dirty="0"/>
          </a:p>
          <a:p>
            <a:r>
              <a:rPr lang="zh-CN" altLang="en-US" dirty="0"/>
              <a:t>一类是</a:t>
            </a:r>
            <a:r>
              <a:rPr lang="en-US" altLang="zh-CN" dirty="0"/>
              <a:t>message</a:t>
            </a:r>
            <a:r>
              <a:rPr lang="zh-CN" altLang="en-US" dirty="0"/>
              <a:t>信息建模，在</a:t>
            </a:r>
            <a:r>
              <a:rPr lang="en-US" altLang="zh-CN" dirty="0"/>
              <a:t>Encoder</a:t>
            </a:r>
            <a:r>
              <a:rPr lang="zh-CN" altLang="en-US" dirty="0"/>
              <a:t>阶段获得更加充分和多样的信息，使得生成信息更具有相关性和多样性，最后一种方法针对基于极大似然估计的目标函数本身存在的缺陷，直接从目标函数入手，使得生成更高质量的对话</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2</a:t>
            </a:fld>
            <a:endParaRPr lang="zh-CN" altLang="en-US"/>
          </a:p>
        </p:txBody>
      </p:sp>
    </p:spTree>
    <p:extLst>
      <p:ext uri="{BB962C8B-B14F-4D97-AF65-F5344CB8AC3E}">
        <p14:creationId xmlns:p14="http://schemas.microsoft.com/office/powerpoint/2010/main" val="1547946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于是这篇文章的作者借助</a:t>
            </a:r>
            <a:r>
              <a:rPr lang="en-US" altLang="zh-CN" dirty="0"/>
              <a:t>VAE</a:t>
            </a:r>
            <a:r>
              <a:rPr lang="zh-CN" altLang="en-US" dirty="0"/>
              <a:t>的思想，认为直接从隐层解码会使得生成通用的回复，而是利用采样得到的隐变量进行解码，增强回复的多样性</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16</a:t>
            </a:fld>
            <a:endParaRPr lang="zh-CN" altLang="en-US"/>
          </a:p>
        </p:txBody>
      </p:sp>
    </p:spTree>
    <p:extLst>
      <p:ext uri="{BB962C8B-B14F-4D97-AF65-F5344CB8AC3E}">
        <p14:creationId xmlns:p14="http://schemas.microsoft.com/office/powerpoint/2010/main" val="26824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语义相关和主题相关，</a:t>
            </a:r>
            <a:r>
              <a:rPr lang="en-US" altLang="zh-CN" dirty="0"/>
              <a:t>entropy: </a:t>
            </a:r>
            <a:r>
              <a:rPr lang="zh-CN" altLang="en-US" dirty="0"/>
              <a:t>内容的信息性</a:t>
            </a:r>
            <a:r>
              <a:rPr lang="en-US" altLang="zh-CN" dirty="0"/>
              <a:t>per word,</a:t>
            </a:r>
            <a:r>
              <a:rPr lang="en-US" altLang="zh-CN" baseline="0" dirty="0"/>
              <a:t> per sentence,</a:t>
            </a:r>
            <a:r>
              <a:rPr lang="zh-CN" altLang="en-US" baseline="0" dirty="0"/>
              <a:t>在较长上下文信息的情况下结果较好</a:t>
            </a:r>
            <a:endParaRPr lang="zh-CN" altLang="en-US" dirty="0"/>
          </a:p>
        </p:txBody>
      </p:sp>
      <p:sp>
        <p:nvSpPr>
          <p:cNvPr id="4" name="灯片编号占位符 3"/>
          <p:cNvSpPr>
            <a:spLocks noGrp="1"/>
          </p:cNvSpPr>
          <p:nvPr>
            <p:ph type="sldNum" sz="quarter" idx="10"/>
          </p:nvPr>
        </p:nvSpPr>
        <p:spPr/>
        <p:txBody>
          <a:bodyPr/>
          <a:lstStyle/>
          <a:p>
            <a:fld id="{FF9B3CAA-946D-4FCD-855E-D0689F86B2B8}" type="slidenum">
              <a:rPr lang="zh-CN" altLang="en-US" smtClean="0"/>
              <a:t>21</a:t>
            </a:fld>
            <a:endParaRPr lang="zh-CN" altLang="en-US"/>
          </a:p>
        </p:txBody>
      </p:sp>
    </p:spTree>
    <p:extLst>
      <p:ext uri="{BB962C8B-B14F-4D97-AF65-F5344CB8AC3E}">
        <p14:creationId xmlns:p14="http://schemas.microsoft.com/office/powerpoint/2010/main" val="299150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对话生成中出现的问题，不同研究者从不同的角度出发，提出的众多解决方案，我将他们归为以下几类，一类是采用信息引导的方法，通过解码过程中添加外部信息，从而解码出更具有相关性多样性的回复。</a:t>
            </a:r>
            <a:endParaRPr lang="en-US" altLang="zh-CN" dirty="0"/>
          </a:p>
          <a:p>
            <a:r>
              <a:rPr lang="zh-CN" altLang="en-US" dirty="0"/>
              <a:t>一类是</a:t>
            </a:r>
            <a:r>
              <a:rPr lang="en-US" altLang="zh-CN" dirty="0"/>
              <a:t>message</a:t>
            </a:r>
            <a:r>
              <a:rPr lang="zh-CN" altLang="en-US" dirty="0"/>
              <a:t>信息建模，在</a:t>
            </a:r>
            <a:r>
              <a:rPr lang="en-US" altLang="zh-CN" dirty="0"/>
              <a:t>Encoder</a:t>
            </a:r>
            <a:r>
              <a:rPr lang="zh-CN" altLang="en-US" dirty="0"/>
              <a:t>阶段获得更加充分和多样的信息，使得生成信息更具有相关性和多样性，最后一种方法针对基于极大似然估计的目标函数本身存在的缺陷，直接从目标函数入手，使得生成更高质量的对话</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3</a:t>
            </a:fld>
            <a:endParaRPr lang="zh-CN" altLang="en-US"/>
          </a:p>
        </p:txBody>
      </p:sp>
    </p:spTree>
    <p:extLst>
      <p:ext uri="{BB962C8B-B14F-4D97-AF65-F5344CB8AC3E}">
        <p14:creationId xmlns:p14="http://schemas.microsoft.com/office/powerpoint/2010/main" val="149748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对话生成中出现的问题，不同研究者从不同的角度出发，提出的众多解决方案，我将他们归为以下几类，一类是采用信息引导的方法，通过解码过程中添加外部信息，从而解码出更具有相关性多样性的回复。</a:t>
            </a:r>
            <a:endParaRPr lang="en-US" altLang="zh-CN" dirty="0"/>
          </a:p>
          <a:p>
            <a:r>
              <a:rPr lang="zh-CN" altLang="en-US" dirty="0"/>
              <a:t>一类是</a:t>
            </a:r>
            <a:r>
              <a:rPr lang="en-US" altLang="zh-CN" dirty="0"/>
              <a:t>message</a:t>
            </a:r>
            <a:r>
              <a:rPr lang="zh-CN" altLang="en-US" dirty="0"/>
              <a:t>信息建模，在</a:t>
            </a:r>
            <a:r>
              <a:rPr lang="en-US" altLang="zh-CN" dirty="0"/>
              <a:t>Encoder</a:t>
            </a:r>
            <a:r>
              <a:rPr lang="zh-CN" altLang="en-US" dirty="0"/>
              <a:t>阶段获得更加充分和多样的信息，使得生成信息更具有相关性和多样性，最后一种方法针对基于极大似然估计的目标函数本身存在的缺陷，直接从目标函数入手，使得生成更高质量的对话</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7</a:t>
            </a:fld>
            <a:endParaRPr lang="zh-CN" altLang="en-US"/>
          </a:p>
        </p:txBody>
      </p:sp>
    </p:spTree>
    <p:extLst>
      <p:ext uri="{BB962C8B-B14F-4D97-AF65-F5344CB8AC3E}">
        <p14:creationId xmlns:p14="http://schemas.microsoft.com/office/powerpoint/2010/main" val="209310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相比之前在模型在解码融入外部信息进行内容引导，本文从编码端入手，采用分层结构来解决上下文信息不一致的问题，</a:t>
            </a:r>
            <a:r>
              <a:rPr lang="zh-CN" altLang="en-US" sz="1200" b="0" i="0" kern="1200" dirty="0">
                <a:solidFill>
                  <a:schemeClr val="tx1"/>
                </a:solidFill>
                <a:effectLst/>
                <a:latin typeface="+mn-lt"/>
                <a:ea typeface="+mn-ea"/>
                <a:cs typeface="+mn-cs"/>
              </a:rPr>
              <a:t>更高一个层次的</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a:t>
            </a:r>
            <a:r>
              <a:rPr lang="zh-CN" altLang="en-US" dirty="0"/>
              <a:t>高层</a:t>
            </a:r>
            <a:r>
              <a:rPr lang="en-US" altLang="zh-CN" dirty="0"/>
              <a:t>RNN</a:t>
            </a:r>
            <a:r>
              <a:rPr lang="zh-CN" altLang="en-US" dirty="0"/>
              <a:t>更高层次的对话之间的信息对</a:t>
            </a:r>
            <a:r>
              <a:rPr lang="zh-CN" altLang="en-US" sz="1200" b="0" i="0" kern="1200" dirty="0">
                <a:solidFill>
                  <a:schemeClr val="tx1"/>
                </a:solidFill>
                <a:effectLst/>
                <a:latin typeface="+mn-lt"/>
                <a:ea typeface="+mn-ea"/>
                <a:cs typeface="+mn-cs"/>
              </a:rPr>
              <a:t>连贯性的信息进行储存</a:t>
            </a:r>
            <a:endParaRPr lang="zh-CN" altLang="en-US" dirty="0"/>
          </a:p>
        </p:txBody>
      </p:sp>
      <p:sp>
        <p:nvSpPr>
          <p:cNvPr id="4" name="灯片编号占位符 3"/>
          <p:cNvSpPr>
            <a:spLocks noGrp="1"/>
          </p:cNvSpPr>
          <p:nvPr>
            <p:ph type="sldNum" sz="quarter" idx="10"/>
          </p:nvPr>
        </p:nvSpPr>
        <p:spPr/>
        <p:txBody>
          <a:bodyPr/>
          <a:lstStyle/>
          <a:p>
            <a:fld id="{FF9B3CAA-946D-4FCD-855E-D0689F86B2B8}" type="slidenum">
              <a:rPr lang="zh-CN" altLang="en-US" smtClean="0"/>
              <a:t>8</a:t>
            </a:fld>
            <a:endParaRPr lang="zh-CN" altLang="en-US"/>
          </a:p>
        </p:txBody>
      </p:sp>
    </p:spTree>
    <p:extLst>
      <p:ext uri="{BB962C8B-B14F-4D97-AF65-F5344CB8AC3E}">
        <p14:creationId xmlns:p14="http://schemas.microsoft.com/office/powerpoint/2010/main" val="292888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ppl</a:t>
            </a:r>
            <a:r>
              <a:rPr lang="en-US" altLang="zh-CN" sz="1200" kern="1200" dirty="0">
                <a:solidFill>
                  <a:schemeClr val="tx1"/>
                </a:solidFill>
                <a:effectLst/>
                <a:latin typeface="+mn-lt"/>
                <a:ea typeface="+mn-ea"/>
                <a:cs typeface="+mn-cs"/>
              </a:rPr>
              <a:t> syntactic</a:t>
            </a:r>
            <a:endParaRPr lang="zh-CN" altLang="zh-CN" sz="1200" kern="1200" dirty="0">
              <a:solidFill>
                <a:schemeClr val="tx1"/>
              </a:solidFill>
              <a:effectLst/>
              <a:latin typeface="+mn-lt"/>
              <a:ea typeface="+mn-ea"/>
              <a:cs typeface="+mn-cs"/>
            </a:endParaRPr>
          </a:p>
          <a:p>
            <a:r>
              <a:rPr lang="en-US" altLang="zh-CN" dirty="0"/>
              <a:t>Error Rate </a:t>
            </a:r>
            <a:r>
              <a:rPr lang="zh-CN" altLang="en-US" dirty="0"/>
              <a:t>预测不正确的词除以总词数</a:t>
            </a:r>
            <a:endParaRPr lang="en-US" altLang="zh-CN" dirty="0"/>
          </a:p>
          <a:p>
            <a:r>
              <a:rPr lang="zh-CN" altLang="en-US" dirty="0"/>
              <a:t>预训练参数的模型取得最好的结果</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9</a:t>
            </a:fld>
            <a:endParaRPr lang="zh-CN" altLang="en-US"/>
          </a:p>
        </p:txBody>
      </p:sp>
    </p:spTree>
    <p:extLst>
      <p:ext uri="{BB962C8B-B14F-4D97-AF65-F5344CB8AC3E}">
        <p14:creationId xmlns:p14="http://schemas.microsoft.com/office/powerpoint/2010/main" val="429023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对话生成中出现的问题，不同研究者从不同的角度出发，提出的众多解决方案，我将他们归为以下几类，一类是采用信息引导的方法，通过解码过程中添加外部信息，从而解码出更具有相关性多样性的回复。</a:t>
            </a:r>
            <a:endParaRPr lang="en-US" altLang="zh-CN" dirty="0"/>
          </a:p>
          <a:p>
            <a:r>
              <a:rPr lang="zh-CN" altLang="en-US" dirty="0"/>
              <a:t>一类是</a:t>
            </a:r>
            <a:r>
              <a:rPr lang="en-US" altLang="zh-CN" dirty="0"/>
              <a:t>message</a:t>
            </a:r>
            <a:r>
              <a:rPr lang="zh-CN" altLang="en-US" dirty="0"/>
              <a:t>信息建模，在</a:t>
            </a:r>
            <a:r>
              <a:rPr lang="en-US" altLang="zh-CN" dirty="0"/>
              <a:t>Encoder</a:t>
            </a:r>
            <a:r>
              <a:rPr lang="zh-CN" altLang="en-US" dirty="0"/>
              <a:t>阶段获得更加充分和多样的信息，使得生成信息更具有相关性和多样性，最后一种方法针对基于极大似然估计的目标函数本身存在的缺陷，直接从目标函数入手，使得生成更高质量的对话</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11</a:t>
            </a:fld>
            <a:endParaRPr lang="zh-CN" altLang="en-US"/>
          </a:p>
        </p:txBody>
      </p:sp>
    </p:spTree>
    <p:extLst>
      <p:ext uri="{BB962C8B-B14F-4D97-AF65-F5344CB8AC3E}">
        <p14:creationId xmlns:p14="http://schemas.microsoft.com/office/powerpoint/2010/main" val="53567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我们知道，自编码器给定一个输入</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编码成中间表示</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经过解码生成</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使得</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尽可能相同，这样我们就学到了</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的中间层表示</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如果我们知道</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的分布，就可以通过采样来近似生成</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然而</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是一个隐变量，我们无法的得知它的分布，这诞生了</a:t>
            </a:r>
            <a:r>
              <a:rPr lang="en-US" altLang="zh-CN" dirty="0" err="1"/>
              <a:t>Variational</a:t>
            </a:r>
            <a:r>
              <a:rPr lang="en-US" altLang="zh-CN" b="1" dirty="0"/>
              <a:t> </a:t>
            </a:r>
            <a:r>
              <a:rPr lang="en-US" altLang="zh-CN" dirty="0"/>
              <a:t>Auto-Encoder</a:t>
            </a:r>
            <a:r>
              <a:rPr lang="zh-CN" altLang="en-US" sz="1200" b="0" i="0" kern="1200" dirty="0">
                <a:solidFill>
                  <a:schemeClr val="tx1"/>
                </a:solidFill>
                <a:effectLst/>
                <a:latin typeface="+mn-lt"/>
                <a:ea typeface="+mn-ea"/>
                <a:cs typeface="+mn-cs"/>
              </a:rPr>
              <a:t>，通过最大化下界函数，使得近似后验分布</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和真实后验分布尽可能接近，减小重构误差，同时使得近似后验分布和先验分布</a:t>
            </a:r>
            <a:r>
              <a:rPr lang="en-US" altLang="zh-CN" sz="1200" b="0" i="0" kern="1200" dirty="0">
                <a:solidFill>
                  <a:schemeClr val="tx1"/>
                </a:solidFill>
                <a:effectLst/>
                <a:latin typeface="+mn-lt"/>
                <a:ea typeface="+mn-ea"/>
                <a:cs typeface="+mn-cs"/>
              </a:rPr>
              <a:t>p(z)</a:t>
            </a:r>
            <a:r>
              <a:rPr lang="zh-CN" altLang="en-US" sz="1200" b="0" i="0" kern="1200" dirty="0">
                <a:solidFill>
                  <a:schemeClr val="tx1"/>
                </a:solidFill>
                <a:effectLst/>
                <a:latin typeface="+mn-lt"/>
                <a:ea typeface="+mn-ea"/>
                <a:cs typeface="+mn-cs"/>
              </a:rPr>
              <a:t>尽可能相等，这样我们就可从先验分布采样生成与真实样本相似同时又具有多样性的样本</a:t>
            </a:r>
            <a:endParaRPr lang="zh-CN" altLang="en-US" dirty="0"/>
          </a:p>
        </p:txBody>
      </p:sp>
      <p:sp>
        <p:nvSpPr>
          <p:cNvPr id="4" name="灯片编号占位符 3"/>
          <p:cNvSpPr>
            <a:spLocks noGrp="1"/>
          </p:cNvSpPr>
          <p:nvPr>
            <p:ph type="sldNum" sz="quarter" idx="10"/>
          </p:nvPr>
        </p:nvSpPr>
        <p:spPr/>
        <p:txBody>
          <a:bodyPr/>
          <a:lstStyle/>
          <a:p>
            <a:fld id="{FF9B3CAA-946D-4FCD-855E-D0689F86B2B8}" type="slidenum">
              <a:rPr lang="zh-CN" altLang="en-US" smtClean="0"/>
              <a:t>12</a:t>
            </a:fld>
            <a:endParaRPr lang="zh-CN" altLang="en-US"/>
          </a:p>
        </p:txBody>
      </p:sp>
    </p:spTree>
    <p:extLst>
      <p:ext uri="{BB962C8B-B14F-4D97-AF65-F5344CB8AC3E}">
        <p14:creationId xmlns:p14="http://schemas.microsoft.com/office/powerpoint/2010/main" val="206224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对话生成中出现的问题，不同研究者从不同的角度出发，提出的众多解决方案，我将他们归为以下几类，一类是采用信息引导的方法，通过解码过程中添加外部信息，从而解码出更具有相关性多样性的回复。</a:t>
            </a:r>
            <a:endParaRPr lang="en-US" altLang="zh-CN" dirty="0"/>
          </a:p>
          <a:p>
            <a:r>
              <a:rPr lang="zh-CN" altLang="en-US" dirty="0"/>
              <a:t>一类是</a:t>
            </a:r>
            <a:r>
              <a:rPr lang="en-US" altLang="zh-CN" dirty="0"/>
              <a:t>message</a:t>
            </a:r>
            <a:r>
              <a:rPr lang="zh-CN" altLang="en-US" dirty="0"/>
              <a:t>信息建模，在</a:t>
            </a:r>
            <a:r>
              <a:rPr lang="en-US" altLang="zh-CN" dirty="0"/>
              <a:t>Encoder</a:t>
            </a:r>
            <a:r>
              <a:rPr lang="zh-CN" altLang="en-US" dirty="0"/>
              <a:t>阶段获得更加充分和多样的信息，使得生成信息更具有相关性和多样性，最后一种方法针对基于极大似然估计的目标函数本身存在的缺陷，直接从目标函数入手，使得生成更高质量的对话</a:t>
            </a:r>
          </a:p>
        </p:txBody>
      </p:sp>
      <p:sp>
        <p:nvSpPr>
          <p:cNvPr id="4" name="灯片编号占位符 3"/>
          <p:cNvSpPr>
            <a:spLocks noGrp="1"/>
          </p:cNvSpPr>
          <p:nvPr>
            <p:ph type="sldNum" sz="quarter" idx="10"/>
          </p:nvPr>
        </p:nvSpPr>
        <p:spPr/>
        <p:txBody>
          <a:bodyPr/>
          <a:lstStyle/>
          <a:p>
            <a:fld id="{FF9B3CAA-946D-4FCD-855E-D0689F86B2B8}" type="slidenum">
              <a:rPr lang="zh-CN" altLang="en-US" smtClean="0"/>
              <a:t>14</a:t>
            </a:fld>
            <a:endParaRPr lang="zh-CN" altLang="en-US"/>
          </a:p>
        </p:txBody>
      </p:sp>
    </p:spTree>
    <p:extLst>
      <p:ext uri="{BB962C8B-B14F-4D97-AF65-F5344CB8AC3E}">
        <p14:creationId xmlns:p14="http://schemas.microsoft.com/office/powerpoint/2010/main" val="233892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作者认为模型缺乏多样性是因为解码的过程中只考虑从当前的隐层信息进行解码，没有</a:t>
            </a:r>
          </a:p>
        </p:txBody>
      </p:sp>
      <p:sp>
        <p:nvSpPr>
          <p:cNvPr id="4" name="灯片编号占位符 3"/>
          <p:cNvSpPr>
            <a:spLocks noGrp="1"/>
          </p:cNvSpPr>
          <p:nvPr>
            <p:ph type="sldNum" sz="quarter" idx="10"/>
          </p:nvPr>
        </p:nvSpPr>
        <p:spPr/>
        <p:txBody>
          <a:bodyPr/>
          <a:lstStyle/>
          <a:p>
            <a:fld id="{8CA79A18-A2A7-4FE8-BB48-5D4F0C4E99D9}" type="slidenum">
              <a:rPr lang="zh-CN" altLang="en-US" smtClean="0"/>
              <a:t>15</a:t>
            </a:fld>
            <a:endParaRPr lang="zh-CN" altLang="en-US"/>
          </a:p>
        </p:txBody>
      </p:sp>
    </p:spTree>
    <p:extLst>
      <p:ext uri="{BB962C8B-B14F-4D97-AF65-F5344CB8AC3E}">
        <p14:creationId xmlns:p14="http://schemas.microsoft.com/office/powerpoint/2010/main" val="252392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4D7BA-4A93-42D5-B170-4A5AE049EA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901389-6899-4C47-B678-82A64ABB3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5C02ABC-91DD-4C70-93FF-F64ABCF10E25}"/>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2B54D718-CE20-48A6-8BEC-C3B0537B5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F888A1-E8A5-45B7-9345-6F69BD1D0870}"/>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301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9DABB-8E4C-408B-AFA8-457FAC141C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A0BC3E-0D57-42A0-A87B-9CE661B401A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9B18B3-C7E5-44B9-A525-F9E58F7F7CE3}"/>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A8C7B5DC-EF6D-4C00-AC40-95BFB2EDF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ADC4B0-2425-4EFE-9BB2-6B47044B5D53}"/>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62886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4CCBD9-E6B8-48CD-B19E-F80F3EF8FB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C5CB87-778A-47E7-8653-6B04D84874C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CB0AE3-55FF-45D9-850E-2977119E6F59}"/>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6EE3E95E-5D42-4529-BC4A-FFCD30124F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DF55B-F704-4E18-B82B-8995C5824068}"/>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416713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F1288-253B-4EAA-A0BC-0B1434DC3E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8E29BD-9616-4E32-8744-2BDFBFEC86F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C9158-9A92-4895-92E8-9AC74DF28CD4}"/>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344741CE-EA94-44A9-84C7-E90978803A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DBFCFC-7ADF-428D-BE16-AD4B782B75F4}"/>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89685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0A170-C20A-429D-B182-282F258C86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4FB468-B487-4F31-A7CD-EB0BEE52F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8A66432-8A17-421A-BFD3-493A2DA1B0C8}"/>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0D237E2A-5CF8-4F20-A108-56C067804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B709E2-0030-40ED-913C-096F0E99BB06}"/>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0805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7D926-42F5-40E3-9643-0697E9F8D0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164317-9BBC-401C-8DAC-BBEBDF5BEAA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205C089-7D66-435A-B9B1-BC61DB1AE85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FD06807-B35F-4E0C-8DC9-47BF8495E9EF}"/>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6" name="页脚占位符 5">
            <a:extLst>
              <a:ext uri="{FF2B5EF4-FFF2-40B4-BE49-F238E27FC236}">
                <a16:creationId xmlns:a16="http://schemas.microsoft.com/office/drawing/2014/main" id="{2C38E735-447E-48FD-8386-678B766FA0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113BFA-095F-4191-B445-919D1691B6E0}"/>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301583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A8EE6-3B96-4CF7-B9AD-B58BAE998A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992889-7D98-4518-B89D-FBEA05C07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11F1C8C-2BAF-47B4-B52E-C00EE6DD608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BFFF84B-405A-457A-9001-548D37950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CC3A8F3-060E-4DE7-840D-8899C1C793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F869F8F-AB81-4028-8D35-2F8B6D31C79E}"/>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8" name="页脚占位符 7">
            <a:extLst>
              <a:ext uri="{FF2B5EF4-FFF2-40B4-BE49-F238E27FC236}">
                <a16:creationId xmlns:a16="http://schemas.microsoft.com/office/drawing/2014/main" id="{0971E6A8-F30E-4E76-892E-316E2B6EB9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73A339-2728-40BD-9AFB-6F6E7CE1FE05}"/>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113896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5D3D-B9D9-483E-9A02-6EA1774F5C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7A0830-A3AD-43C0-A011-0F3D2DDA816A}"/>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4" name="页脚占位符 3">
            <a:extLst>
              <a:ext uri="{FF2B5EF4-FFF2-40B4-BE49-F238E27FC236}">
                <a16:creationId xmlns:a16="http://schemas.microsoft.com/office/drawing/2014/main" id="{16943B54-8884-4A94-9ABE-36FF41A798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936ABA-2A6F-403F-8B05-A98AECEB29B7}"/>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14448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7D8197-32F5-4448-82A0-D01FF38B6C43}"/>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3" name="页脚占位符 2">
            <a:extLst>
              <a:ext uri="{FF2B5EF4-FFF2-40B4-BE49-F238E27FC236}">
                <a16:creationId xmlns:a16="http://schemas.microsoft.com/office/drawing/2014/main" id="{76FF98E6-A931-4F7C-B336-A355E1DEF0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EABC9E-B60F-450D-A1B6-BAE9807D68A8}"/>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140699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90050-7775-45B2-A52F-977D42A86D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8EC8EF-7FC8-4C74-9B86-85BB85364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2AA259D-2326-41C2-B480-8E401D8B6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45B8F6-7AB1-43E5-A071-518752BAB5F6}"/>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6" name="页脚占位符 5">
            <a:extLst>
              <a:ext uri="{FF2B5EF4-FFF2-40B4-BE49-F238E27FC236}">
                <a16:creationId xmlns:a16="http://schemas.microsoft.com/office/drawing/2014/main" id="{3BC11400-EC7C-4326-95A1-2FF4103CB0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11FCF2-C8F3-4368-99A4-2E2645CFDCBD}"/>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70411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BF8D2-9301-4F80-8258-B74D513749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E6B716-CF02-44C9-B694-90977E4F4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8979CA-3E0E-4FF8-B4C1-A089650A2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CE9931C-280E-41EF-8A7D-3A1352BA6441}"/>
              </a:ext>
            </a:extLst>
          </p:cNvPr>
          <p:cNvSpPr>
            <a:spLocks noGrp="1"/>
          </p:cNvSpPr>
          <p:nvPr>
            <p:ph type="dt" sz="half" idx="10"/>
          </p:nvPr>
        </p:nvSpPr>
        <p:spPr/>
        <p:txBody>
          <a:bodyPr/>
          <a:lstStyle/>
          <a:p>
            <a:fld id="{6438D237-38D0-4AF5-A8F7-A28F919483DF}" type="datetimeFigureOut">
              <a:rPr lang="zh-CN" altLang="en-US" smtClean="0"/>
              <a:t>2017/12/27</a:t>
            </a:fld>
            <a:endParaRPr lang="zh-CN" altLang="en-US"/>
          </a:p>
        </p:txBody>
      </p:sp>
      <p:sp>
        <p:nvSpPr>
          <p:cNvPr id="6" name="页脚占位符 5">
            <a:extLst>
              <a:ext uri="{FF2B5EF4-FFF2-40B4-BE49-F238E27FC236}">
                <a16:creationId xmlns:a16="http://schemas.microsoft.com/office/drawing/2014/main" id="{4C92239E-8EAB-4CA4-B764-41FB36C436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DDFBCA-78BD-4100-9DC9-10B05A10E385}"/>
              </a:ext>
            </a:extLst>
          </p:cNvPr>
          <p:cNvSpPr>
            <a:spLocks noGrp="1"/>
          </p:cNvSpPr>
          <p:nvPr>
            <p:ph type="sldNum" sz="quarter" idx="12"/>
          </p:nvPr>
        </p:nvSpPr>
        <p:spPr/>
        <p:txBody>
          <a:body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95344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C89037-29B9-42C8-9EDD-175825028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9D7821-819C-467A-BE14-1AC435CF7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D1F5DB-FBAB-4F2B-8D97-68FA9EA38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8D237-38D0-4AF5-A8F7-A28F919483DF}"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1C9F2F9E-3317-45E1-A4AF-2831AE8AA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ED0463-0C2D-4207-BA6D-EE458DADC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E9315-A7F0-4FA2-B65D-587A122D1C7C}" type="slidenum">
              <a:rPr lang="zh-CN" altLang="en-US" smtClean="0"/>
              <a:t>‹#›</a:t>
            </a:fld>
            <a:endParaRPr lang="zh-CN" altLang="en-US"/>
          </a:p>
        </p:txBody>
      </p:sp>
    </p:spTree>
    <p:extLst>
      <p:ext uri="{BB962C8B-B14F-4D97-AF65-F5344CB8AC3E}">
        <p14:creationId xmlns:p14="http://schemas.microsoft.com/office/powerpoint/2010/main" val="222868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354B-2E99-4D29-8285-216DAE2507A2}"/>
              </a:ext>
            </a:extLst>
          </p:cNvPr>
          <p:cNvSpPr>
            <a:spLocks noGrp="1"/>
          </p:cNvSpPr>
          <p:nvPr>
            <p:ph type="ctrTitle"/>
          </p:nvPr>
        </p:nvSpPr>
        <p:spPr/>
        <p:txBody>
          <a:bodyPr>
            <a:normAutofit fontScale="90000"/>
          </a:bodyPr>
          <a:lstStyle/>
          <a:p>
            <a:r>
              <a:rPr lang="en-US" altLang="zh-CN" dirty="0"/>
              <a:t>A Hierarchical Latent Variable Encoder-Decoder Model for Generating Dialogues</a:t>
            </a:r>
            <a:br>
              <a:rPr lang="en-US" altLang="zh-CN" dirty="0"/>
            </a:br>
            <a:endParaRPr lang="zh-CN" altLang="en-US" sz="2000" dirty="0"/>
          </a:p>
        </p:txBody>
      </p:sp>
      <p:sp>
        <p:nvSpPr>
          <p:cNvPr id="3" name="副标题 2">
            <a:extLst>
              <a:ext uri="{FF2B5EF4-FFF2-40B4-BE49-F238E27FC236}">
                <a16:creationId xmlns:a16="http://schemas.microsoft.com/office/drawing/2014/main" id="{C173F79C-C2B5-4FF3-A003-241EFEE5DB46}"/>
              </a:ext>
            </a:extLst>
          </p:cNvPr>
          <p:cNvSpPr>
            <a:spLocks noGrp="1"/>
          </p:cNvSpPr>
          <p:nvPr>
            <p:ph type="subTitle" idx="1"/>
          </p:nvPr>
        </p:nvSpPr>
        <p:spPr>
          <a:xfrm>
            <a:off x="6312817" y="5735637"/>
            <a:ext cx="9144000" cy="1655762"/>
          </a:xfrm>
        </p:spPr>
        <p:txBody>
          <a:bodyPr/>
          <a:lstStyle/>
          <a:p>
            <a:r>
              <a:rPr lang="en-US" altLang="zh-CN" dirty="0" err="1">
                <a:latin typeface="Candara" panose="020E0502030303020204" pitchFamily="34" charset="0"/>
              </a:rPr>
              <a:t>Xingwu</a:t>
            </a:r>
            <a:r>
              <a:rPr lang="en-US" altLang="zh-CN" dirty="0">
                <a:latin typeface="Candara" panose="020E0502030303020204" pitchFamily="34" charset="0"/>
              </a:rPr>
              <a:t> Lu</a:t>
            </a:r>
          </a:p>
          <a:p>
            <a:r>
              <a:rPr lang="en-US" altLang="zh-CN" dirty="0">
                <a:latin typeface="Candara" panose="020E0502030303020204" pitchFamily="34" charset="0"/>
              </a:rPr>
              <a:t>2017/12/27</a:t>
            </a:r>
            <a:endParaRPr lang="zh-CN" altLang="en-US" dirty="0">
              <a:latin typeface="Candara" panose="020E0502030303020204" pitchFamily="34" charset="0"/>
            </a:endParaRPr>
          </a:p>
          <a:p>
            <a:endParaRPr lang="zh-CN" altLang="en-US" dirty="0"/>
          </a:p>
        </p:txBody>
      </p:sp>
    </p:spTree>
    <p:extLst>
      <p:ext uri="{BB962C8B-B14F-4D97-AF65-F5344CB8AC3E}">
        <p14:creationId xmlns:p14="http://schemas.microsoft.com/office/powerpoint/2010/main" val="110785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D2230-7F64-498B-A855-01149C00859F}"/>
              </a:ext>
            </a:extLst>
          </p:cNvPr>
          <p:cNvSpPr>
            <a:spLocks noGrp="1"/>
          </p:cNvSpPr>
          <p:nvPr>
            <p:ph type="title"/>
          </p:nvPr>
        </p:nvSpPr>
        <p:spPr/>
        <p:txBody>
          <a:bodyPr/>
          <a:lstStyle/>
          <a:p>
            <a:r>
              <a:rPr lang="en-US" altLang="zh-CN" b="1" dirty="0">
                <a:latin typeface="Candara" panose="020E0502030303020204" pitchFamily="34" charset="0"/>
              </a:rPr>
              <a:t>Experiments</a:t>
            </a:r>
            <a:endParaRPr lang="zh-CN" altLang="en-US" dirty="0"/>
          </a:p>
        </p:txBody>
      </p:sp>
      <p:pic>
        <p:nvPicPr>
          <p:cNvPr id="4" name="内容占位符 3">
            <a:extLst>
              <a:ext uri="{FF2B5EF4-FFF2-40B4-BE49-F238E27FC236}">
                <a16:creationId xmlns:a16="http://schemas.microsoft.com/office/drawing/2014/main" id="{1BBAF0F0-5ADF-4B0C-A625-7A2205F9E9D0}"/>
              </a:ext>
            </a:extLst>
          </p:cNvPr>
          <p:cNvPicPr>
            <a:picLocks noGrp="1" noChangeAspect="1"/>
          </p:cNvPicPr>
          <p:nvPr>
            <p:ph idx="1"/>
          </p:nvPr>
        </p:nvPicPr>
        <p:blipFill>
          <a:blip r:embed="rId2"/>
          <a:stretch>
            <a:fillRect/>
          </a:stretch>
        </p:blipFill>
        <p:spPr>
          <a:xfrm>
            <a:off x="838200" y="2864266"/>
            <a:ext cx="10515600" cy="2274055"/>
          </a:xfrm>
          <a:prstGeom prst="rect">
            <a:avLst/>
          </a:prstGeom>
        </p:spPr>
      </p:pic>
      <p:sp>
        <p:nvSpPr>
          <p:cNvPr id="5" name="文本框 4">
            <a:extLst>
              <a:ext uri="{FF2B5EF4-FFF2-40B4-BE49-F238E27FC236}">
                <a16:creationId xmlns:a16="http://schemas.microsoft.com/office/drawing/2014/main" id="{1601B7BF-8BB5-4E63-97A8-99C27780CFD8}"/>
              </a:ext>
            </a:extLst>
          </p:cNvPr>
          <p:cNvSpPr txBox="1"/>
          <p:nvPr/>
        </p:nvSpPr>
        <p:spPr>
          <a:xfrm>
            <a:off x="5248541" y="2369418"/>
            <a:ext cx="1921162" cy="646331"/>
          </a:xfrm>
          <a:prstGeom prst="rect">
            <a:avLst/>
          </a:prstGeom>
          <a:noFill/>
        </p:spPr>
        <p:txBody>
          <a:bodyPr wrap="square" rtlCol="0">
            <a:spAutoFit/>
          </a:bodyPr>
          <a:lstStyle/>
          <a:p>
            <a:r>
              <a:rPr lang="en-US" altLang="zh-CN" dirty="0">
                <a:latin typeface="Candara" panose="020E0502030303020204" pitchFamily="34" charset="0"/>
              </a:rPr>
              <a:t>Case Studies</a:t>
            </a:r>
            <a:endParaRPr lang="zh-CN" altLang="en-US" dirty="0">
              <a:latin typeface="Candara" panose="020E0502030303020204" pitchFamily="34" charset="0"/>
            </a:endParaRPr>
          </a:p>
          <a:p>
            <a:endParaRPr lang="zh-CN" altLang="en-US" dirty="0">
              <a:latin typeface="Candara" panose="020E0502030303020204" pitchFamily="34" charset="0"/>
            </a:endParaRPr>
          </a:p>
        </p:txBody>
      </p:sp>
    </p:spTree>
    <p:extLst>
      <p:ext uri="{BB962C8B-B14F-4D97-AF65-F5344CB8AC3E}">
        <p14:creationId xmlns:p14="http://schemas.microsoft.com/office/powerpoint/2010/main" val="260089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ndara" panose="020E0502030303020204" pitchFamily="34" charset="0"/>
              </a:rPr>
              <a:t>Outline </a:t>
            </a:r>
            <a:endParaRPr lang="zh-CN" altLang="en-US" b="1" dirty="0">
              <a:latin typeface="Candara" panose="020E0502030303020204" pitchFamily="34" charset="0"/>
            </a:endParaRPr>
          </a:p>
        </p:txBody>
      </p:sp>
      <p:sp>
        <p:nvSpPr>
          <p:cNvPr id="3" name="内容占位符 2"/>
          <p:cNvSpPr>
            <a:spLocks noGrp="1"/>
          </p:cNvSpPr>
          <p:nvPr>
            <p:ph idx="1"/>
          </p:nvPr>
        </p:nvSpPr>
        <p:spPr/>
        <p:txBody>
          <a:bodyPr>
            <a:normAutofit/>
          </a:bodyPr>
          <a:lstStyle/>
          <a:p>
            <a:r>
              <a:rPr lang="en-US" altLang="zh-CN" dirty="0">
                <a:solidFill>
                  <a:schemeClr val="bg1">
                    <a:lumMod val="95000"/>
                  </a:schemeClr>
                </a:solidFill>
              </a:rPr>
              <a:t>Background</a:t>
            </a:r>
          </a:p>
          <a:p>
            <a:r>
              <a:rPr lang="en-US" altLang="zh-CN" dirty="0">
                <a:solidFill>
                  <a:schemeClr val="bg1">
                    <a:lumMod val="95000"/>
                  </a:schemeClr>
                </a:solidFill>
              </a:rPr>
              <a:t>Hierarchical Encoder-decoder</a:t>
            </a:r>
          </a:p>
          <a:p>
            <a:r>
              <a:rPr lang="en-US" altLang="zh-CN" dirty="0" err="1"/>
              <a:t>Variational</a:t>
            </a:r>
            <a:r>
              <a:rPr lang="en-US" altLang="zh-CN" dirty="0"/>
              <a:t> Auto-Encoder</a:t>
            </a:r>
          </a:p>
          <a:p>
            <a:r>
              <a:rPr lang="en-US" altLang="zh-CN" dirty="0">
                <a:solidFill>
                  <a:schemeClr val="bg1">
                    <a:lumMod val="95000"/>
                  </a:schemeClr>
                </a:solidFill>
              </a:rPr>
              <a:t>Hierarchical Latent Variable Encoder-Decoder</a:t>
            </a:r>
          </a:p>
          <a:p>
            <a:r>
              <a:rPr lang="en-US" altLang="zh-CN" dirty="0">
                <a:solidFill>
                  <a:schemeClr val="bg1">
                    <a:lumMod val="95000"/>
                  </a:schemeClr>
                </a:solidFill>
              </a:rPr>
              <a:t>Experiments</a:t>
            </a:r>
            <a:endParaRPr lang="en-US" altLang="zh-CN" b="1" dirty="0">
              <a:solidFill>
                <a:schemeClr val="bg1">
                  <a:lumMod val="95000"/>
                </a:schemeClr>
              </a:solidFill>
              <a:latin typeface="Candara" panose="020E0502030303020204" pitchFamily="34" charset="0"/>
            </a:endParaRPr>
          </a:p>
        </p:txBody>
      </p:sp>
      <p:sp>
        <p:nvSpPr>
          <p:cNvPr id="4" name="文本框 3">
            <a:extLst>
              <a:ext uri="{FF2B5EF4-FFF2-40B4-BE49-F238E27FC236}">
                <a16:creationId xmlns:a16="http://schemas.microsoft.com/office/drawing/2014/main" id="{E6DEBD1C-CAF0-4B75-886A-144DCBC389C3}"/>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[AAAI-16] Building End-to-End Dialogue Systems Using Generative Hierarchical Neural Network Models</a:t>
            </a:r>
          </a:p>
        </p:txBody>
      </p:sp>
    </p:spTree>
    <p:extLst>
      <p:ext uri="{BB962C8B-B14F-4D97-AF65-F5344CB8AC3E}">
        <p14:creationId xmlns:p14="http://schemas.microsoft.com/office/powerpoint/2010/main" val="17980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4DB86-AB96-417C-AAC0-069D57CCEF28}"/>
              </a:ext>
            </a:extLst>
          </p:cNvPr>
          <p:cNvSpPr>
            <a:spLocks noGrp="1"/>
          </p:cNvSpPr>
          <p:nvPr>
            <p:ph type="title"/>
          </p:nvPr>
        </p:nvSpPr>
        <p:spPr>
          <a:xfrm>
            <a:off x="838199" y="365124"/>
            <a:ext cx="10515600" cy="1324800"/>
          </a:xfrm>
        </p:spPr>
        <p:txBody>
          <a:bodyPr/>
          <a:lstStyle/>
          <a:p>
            <a:r>
              <a:rPr lang="en-US" altLang="zh-CN" b="1" dirty="0" err="1">
                <a:latin typeface="Candara" panose="020E0502030303020204" pitchFamily="34" charset="0"/>
              </a:rPr>
              <a:t>Variational</a:t>
            </a:r>
            <a:r>
              <a:rPr lang="en-US" altLang="zh-CN" b="1" dirty="0">
                <a:latin typeface="Candara" panose="020E0502030303020204" pitchFamily="34" charset="0"/>
              </a:rPr>
              <a:t> Auto-Encoder</a:t>
            </a:r>
            <a:endParaRPr lang="zh-CN" altLang="en-US" b="1" dirty="0">
              <a:latin typeface="Candara" panose="020E0502030303020204" pitchFamily="34" charset="0"/>
            </a:endParaRPr>
          </a:p>
        </p:txBody>
      </p:sp>
      <p:sp>
        <p:nvSpPr>
          <p:cNvPr id="4" name="文本框 3">
            <a:extLst>
              <a:ext uri="{FF2B5EF4-FFF2-40B4-BE49-F238E27FC236}">
                <a16:creationId xmlns:a16="http://schemas.microsoft.com/office/drawing/2014/main" id="{7598AA59-55C3-4C53-8FEF-A76E5D8DC952}"/>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[ICLR-14] Auto-Encoding </a:t>
            </a:r>
            <a:r>
              <a:rPr lang="en-US" altLang="zh-CN" sz="1600" dirty="0" err="1">
                <a:latin typeface="Candara" panose="020E0502030303020204" pitchFamily="34" charset="0"/>
              </a:rPr>
              <a:t>Variational</a:t>
            </a:r>
            <a:r>
              <a:rPr lang="en-US" altLang="zh-CN" sz="1600" dirty="0">
                <a:latin typeface="Candara" panose="020E0502030303020204" pitchFamily="34" charset="0"/>
              </a:rPr>
              <a:t> Bayes</a:t>
            </a:r>
          </a:p>
        </p:txBody>
      </p:sp>
      <p:pic>
        <p:nvPicPr>
          <p:cNvPr id="5" name="图片 4">
            <a:extLst>
              <a:ext uri="{FF2B5EF4-FFF2-40B4-BE49-F238E27FC236}">
                <a16:creationId xmlns:a16="http://schemas.microsoft.com/office/drawing/2014/main" id="{E4563C18-31EC-4978-8FA2-FEF73E7830BE}"/>
              </a:ext>
            </a:extLst>
          </p:cNvPr>
          <p:cNvPicPr>
            <a:picLocks noChangeAspect="1"/>
          </p:cNvPicPr>
          <p:nvPr/>
        </p:nvPicPr>
        <p:blipFill>
          <a:blip r:embed="rId3"/>
          <a:stretch>
            <a:fillRect/>
          </a:stretch>
        </p:blipFill>
        <p:spPr>
          <a:xfrm>
            <a:off x="5547625" y="1338607"/>
            <a:ext cx="6611909" cy="516082"/>
          </a:xfrm>
          <a:prstGeom prst="rect">
            <a:avLst/>
          </a:prstGeom>
        </p:spPr>
      </p:pic>
      <p:pic>
        <p:nvPicPr>
          <p:cNvPr id="1026" name="Picture 2" descr="图片描述">
            <a:extLst>
              <a:ext uri="{FF2B5EF4-FFF2-40B4-BE49-F238E27FC236}">
                <a16:creationId xmlns:a16="http://schemas.microsoft.com/office/drawing/2014/main" id="{D1792218-DC4A-45FB-99E5-452F08771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520" y="1854689"/>
            <a:ext cx="3792718" cy="3920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2/28/Autoencoder_structure.png">
            <a:extLst>
              <a:ext uri="{FF2B5EF4-FFF2-40B4-BE49-F238E27FC236}">
                <a16:creationId xmlns:a16="http://schemas.microsoft.com/office/drawing/2014/main" id="{C0370CA9-7A4D-4C3D-960D-8DF35ED00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45" y="2233463"/>
            <a:ext cx="4594241" cy="343380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16DE00B-3BB3-49F0-92CB-3EE170F6E283}"/>
              </a:ext>
            </a:extLst>
          </p:cNvPr>
          <p:cNvSpPr txBox="1"/>
          <p:nvPr/>
        </p:nvSpPr>
        <p:spPr>
          <a:xfrm>
            <a:off x="1684683" y="5683063"/>
            <a:ext cx="1607934" cy="369332"/>
          </a:xfrm>
          <a:prstGeom prst="rect">
            <a:avLst/>
          </a:prstGeom>
          <a:noFill/>
        </p:spPr>
        <p:txBody>
          <a:bodyPr wrap="square" rtlCol="0">
            <a:spAutoFit/>
          </a:bodyPr>
          <a:lstStyle/>
          <a:p>
            <a:r>
              <a:rPr lang="en-US" altLang="zh-CN" dirty="0">
                <a:latin typeface="Candara" panose="020E0502030303020204" pitchFamily="34" charset="0"/>
              </a:rPr>
              <a:t>Auto-Encoder</a:t>
            </a:r>
            <a:endParaRPr lang="zh-CN" altLang="en-US" dirty="0">
              <a:latin typeface="Candara" panose="020E0502030303020204" pitchFamily="34" charset="0"/>
            </a:endParaRPr>
          </a:p>
        </p:txBody>
      </p:sp>
      <p:sp>
        <p:nvSpPr>
          <p:cNvPr id="9" name="文本框 8">
            <a:extLst>
              <a:ext uri="{FF2B5EF4-FFF2-40B4-BE49-F238E27FC236}">
                <a16:creationId xmlns:a16="http://schemas.microsoft.com/office/drawing/2014/main" id="{0C4F54FB-BA56-4210-B2AD-EE3EAB98CE6E}"/>
              </a:ext>
            </a:extLst>
          </p:cNvPr>
          <p:cNvSpPr txBox="1"/>
          <p:nvPr/>
        </p:nvSpPr>
        <p:spPr>
          <a:xfrm>
            <a:off x="7747689" y="5675288"/>
            <a:ext cx="2759627" cy="369332"/>
          </a:xfrm>
          <a:prstGeom prst="rect">
            <a:avLst/>
          </a:prstGeom>
          <a:noFill/>
        </p:spPr>
        <p:txBody>
          <a:bodyPr wrap="square" rtlCol="0">
            <a:spAutoFit/>
          </a:bodyPr>
          <a:lstStyle/>
          <a:p>
            <a:r>
              <a:rPr lang="en-US" altLang="zh-CN" dirty="0" err="1">
                <a:latin typeface="Candara" panose="020E0502030303020204" pitchFamily="34" charset="0"/>
              </a:rPr>
              <a:t>Variational</a:t>
            </a:r>
            <a:r>
              <a:rPr lang="en-US" altLang="zh-CN" dirty="0">
                <a:latin typeface="Candara" panose="020E0502030303020204" pitchFamily="34" charset="0"/>
              </a:rPr>
              <a:t> Auto-Encoder</a:t>
            </a:r>
            <a:endParaRPr lang="zh-CN" altLang="en-US" dirty="0">
              <a:latin typeface="Candara" panose="020E0502030303020204" pitchFamily="34" charset="0"/>
            </a:endParaRPr>
          </a:p>
        </p:txBody>
      </p:sp>
      <p:cxnSp>
        <p:nvCxnSpPr>
          <p:cNvPr id="8" name="直接箭头连接符 7">
            <a:extLst>
              <a:ext uri="{FF2B5EF4-FFF2-40B4-BE49-F238E27FC236}">
                <a16:creationId xmlns:a16="http://schemas.microsoft.com/office/drawing/2014/main" id="{F71B0A81-47E4-453B-B7DD-42C770D657A4}"/>
              </a:ext>
            </a:extLst>
          </p:cNvPr>
          <p:cNvCxnSpPr/>
          <p:nvPr/>
        </p:nvCxnSpPr>
        <p:spPr>
          <a:xfrm>
            <a:off x="9459798" y="3327662"/>
            <a:ext cx="857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148B646-7A62-4EB8-80A6-0BF1896E1F97}"/>
              </a:ext>
            </a:extLst>
          </p:cNvPr>
          <p:cNvCxnSpPr/>
          <p:nvPr/>
        </p:nvCxnSpPr>
        <p:spPr>
          <a:xfrm flipV="1">
            <a:off x="2696066" y="2149311"/>
            <a:ext cx="0" cy="100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5857C49-4F93-4019-807F-DAC7A7908CB0}"/>
              </a:ext>
            </a:extLst>
          </p:cNvPr>
          <p:cNvSpPr txBox="1"/>
          <p:nvPr/>
        </p:nvSpPr>
        <p:spPr>
          <a:xfrm>
            <a:off x="1846577" y="1823240"/>
            <a:ext cx="2038232" cy="369332"/>
          </a:xfrm>
          <a:prstGeom prst="rect">
            <a:avLst/>
          </a:prstGeom>
          <a:noFill/>
        </p:spPr>
        <p:txBody>
          <a:bodyPr wrap="square" rtlCol="0">
            <a:spAutoFit/>
          </a:bodyPr>
          <a:lstStyle/>
          <a:p>
            <a:r>
              <a:rPr lang="en-US" altLang="zh-CN" dirty="0">
                <a:latin typeface="Candara" panose="020E0502030303020204" pitchFamily="34" charset="0"/>
              </a:rPr>
              <a:t>Posterior  p(</a:t>
            </a:r>
            <a:r>
              <a:rPr lang="en-US" altLang="zh-CN" dirty="0" err="1">
                <a:latin typeface="Candara" panose="020E0502030303020204" pitchFamily="34" charset="0"/>
              </a:rPr>
              <a:t>z|x</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15" name="文本框 14">
            <a:extLst>
              <a:ext uri="{FF2B5EF4-FFF2-40B4-BE49-F238E27FC236}">
                <a16:creationId xmlns:a16="http://schemas.microsoft.com/office/drawing/2014/main" id="{111577A0-986C-40F0-BA96-DDC2210B408D}"/>
              </a:ext>
            </a:extLst>
          </p:cNvPr>
          <p:cNvSpPr txBox="1"/>
          <p:nvPr/>
        </p:nvSpPr>
        <p:spPr>
          <a:xfrm>
            <a:off x="10317638" y="3004496"/>
            <a:ext cx="1759633" cy="646331"/>
          </a:xfrm>
          <a:prstGeom prst="rect">
            <a:avLst/>
          </a:prstGeom>
          <a:noFill/>
        </p:spPr>
        <p:txBody>
          <a:bodyPr wrap="square" rtlCol="0">
            <a:spAutoFit/>
          </a:bodyPr>
          <a:lstStyle/>
          <a:p>
            <a:r>
              <a:rPr lang="en-US" altLang="zh-CN" dirty="0">
                <a:latin typeface="Candara" panose="020E0502030303020204" pitchFamily="34" charset="0"/>
              </a:rPr>
              <a:t>approximate posterior q(</a:t>
            </a:r>
            <a:r>
              <a:rPr lang="en-US" altLang="zh-CN" dirty="0" err="1">
                <a:latin typeface="Candara" panose="020E0502030303020204" pitchFamily="34" charset="0"/>
              </a:rPr>
              <a:t>z|x</a:t>
            </a:r>
            <a:r>
              <a:rPr lang="en-US" altLang="zh-CN" dirty="0">
                <a:latin typeface="Candara" panose="020E0502030303020204" pitchFamily="34" charset="0"/>
              </a:rPr>
              <a:t>)</a:t>
            </a:r>
            <a:endParaRPr lang="zh-CN" altLang="en-US" dirty="0">
              <a:latin typeface="Candara" panose="020E0502030303020204" pitchFamily="34" charset="0"/>
            </a:endParaRPr>
          </a:p>
        </p:txBody>
      </p:sp>
      <p:cxnSp>
        <p:nvCxnSpPr>
          <p:cNvPr id="17" name="直接箭头连接符 16">
            <a:extLst>
              <a:ext uri="{FF2B5EF4-FFF2-40B4-BE49-F238E27FC236}">
                <a16:creationId xmlns:a16="http://schemas.microsoft.com/office/drawing/2014/main" id="{A963E432-DB55-4AB1-8060-45D2E82F27AE}"/>
              </a:ext>
            </a:extLst>
          </p:cNvPr>
          <p:cNvCxnSpPr/>
          <p:nvPr/>
        </p:nvCxnSpPr>
        <p:spPr>
          <a:xfrm>
            <a:off x="9888238" y="4854805"/>
            <a:ext cx="618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4AFC084-BA69-42AD-BBAB-EF863A3140C9}"/>
              </a:ext>
            </a:extLst>
          </p:cNvPr>
          <p:cNvSpPr txBox="1"/>
          <p:nvPr/>
        </p:nvSpPr>
        <p:spPr>
          <a:xfrm>
            <a:off x="10436132" y="4633980"/>
            <a:ext cx="1641139" cy="369332"/>
          </a:xfrm>
          <a:prstGeom prst="rect">
            <a:avLst/>
          </a:prstGeom>
          <a:noFill/>
        </p:spPr>
        <p:txBody>
          <a:bodyPr wrap="square" rtlCol="0">
            <a:spAutoFit/>
          </a:bodyPr>
          <a:lstStyle/>
          <a:p>
            <a:r>
              <a:rPr lang="en-US" altLang="zh-CN" dirty="0">
                <a:latin typeface="Candara" panose="020E0502030303020204" pitchFamily="34" charset="0"/>
              </a:rPr>
              <a:t>Prior</a:t>
            </a:r>
            <a:r>
              <a:rPr lang="zh-CN" altLang="en-US" dirty="0">
                <a:latin typeface="Candara" panose="020E0502030303020204" pitchFamily="34" charset="0"/>
              </a:rPr>
              <a:t> </a:t>
            </a:r>
            <a:r>
              <a:rPr lang="en-US" altLang="zh-CN" dirty="0">
                <a:latin typeface="Candara" panose="020E0502030303020204" pitchFamily="34" charset="0"/>
              </a:rPr>
              <a:t>p(z)</a:t>
            </a:r>
            <a:endParaRPr lang="zh-CN" altLang="en-US" dirty="0">
              <a:latin typeface="Candara" panose="020E0502030303020204" pitchFamily="34" charset="0"/>
            </a:endParaRPr>
          </a:p>
        </p:txBody>
      </p:sp>
      <p:cxnSp>
        <p:nvCxnSpPr>
          <p:cNvPr id="21" name="直接箭头连接符 20">
            <a:extLst>
              <a:ext uri="{FF2B5EF4-FFF2-40B4-BE49-F238E27FC236}">
                <a16:creationId xmlns:a16="http://schemas.microsoft.com/office/drawing/2014/main" id="{C99506E4-7EC4-460F-9F2D-F28EA6BDE51A}"/>
              </a:ext>
            </a:extLst>
          </p:cNvPr>
          <p:cNvCxnSpPr/>
          <p:nvPr/>
        </p:nvCxnSpPr>
        <p:spPr>
          <a:xfrm>
            <a:off x="9228841" y="2686640"/>
            <a:ext cx="10887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57C84D8-B6B1-44F3-85B8-D3410E6A9964}"/>
              </a:ext>
            </a:extLst>
          </p:cNvPr>
          <p:cNvSpPr txBox="1"/>
          <p:nvPr/>
        </p:nvSpPr>
        <p:spPr>
          <a:xfrm>
            <a:off x="10317638" y="2352909"/>
            <a:ext cx="1991167" cy="923330"/>
          </a:xfrm>
          <a:prstGeom prst="rect">
            <a:avLst/>
          </a:prstGeom>
          <a:noFill/>
        </p:spPr>
        <p:txBody>
          <a:bodyPr wrap="square" rtlCol="0">
            <a:spAutoFit/>
          </a:bodyPr>
          <a:lstStyle/>
          <a:p>
            <a:r>
              <a:rPr lang="en-US" altLang="zh-CN" dirty="0" err="1">
                <a:latin typeface="Candara" panose="020E0502030303020204" pitchFamily="34" charset="0"/>
              </a:rPr>
              <a:t>variational</a:t>
            </a:r>
            <a:r>
              <a:rPr lang="en-US" altLang="zh-CN" dirty="0">
                <a:latin typeface="Candara" panose="020E0502030303020204" pitchFamily="34" charset="0"/>
              </a:rPr>
              <a:t> lower-bound</a:t>
            </a:r>
            <a:endParaRPr lang="zh-CN" altLang="en-US" dirty="0">
              <a:latin typeface="Candara" panose="020E0502030303020204" pitchFamily="34" charset="0"/>
            </a:endParaRPr>
          </a:p>
          <a:p>
            <a:endParaRPr lang="zh-CN" altLang="en-US" dirty="0">
              <a:latin typeface="Candara" panose="020E0502030303020204" pitchFamily="34" charset="0"/>
            </a:endParaRPr>
          </a:p>
        </p:txBody>
      </p:sp>
    </p:spTree>
    <p:extLst>
      <p:ext uri="{BB962C8B-B14F-4D97-AF65-F5344CB8AC3E}">
        <p14:creationId xmlns:p14="http://schemas.microsoft.com/office/powerpoint/2010/main" val="16289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ndara" panose="020E0502030303020204" pitchFamily="34" charset="0"/>
              </a:rPr>
              <a:t>Generating Sentences via VAE</a:t>
            </a:r>
            <a:endParaRPr lang="zh-CN" altLang="en-US" b="1" dirty="0"/>
          </a:p>
        </p:txBody>
      </p:sp>
      <p:pic>
        <p:nvPicPr>
          <p:cNvPr id="4" name="图片 3"/>
          <p:cNvPicPr>
            <a:picLocks noChangeAspect="1"/>
          </p:cNvPicPr>
          <p:nvPr/>
        </p:nvPicPr>
        <p:blipFill>
          <a:blip r:embed="rId2"/>
          <a:stretch>
            <a:fillRect/>
          </a:stretch>
        </p:blipFill>
        <p:spPr>
          <a:xfrm>
            <a:off x="1016055" y="2064470"/>
            <a:ext cx="8900188" cy="3514295"/>
          </a:xfrm>
          <a:prstGeom prst="rect">
            <a:avLst/>
          </a:prstGeom>
        </p:spPr>
      </p:pic>
      <p:sp>
        <p:nvSpPr>
          <p:cNvPr id="5" name="文本框 4">
            <a:extLst>
              <a:ext uri="{FF2B5EF4-FFF2-40B4-BE49-F238E27FC236}">
                <a16:creationId xmlns:a16="http://schemas.microsoft.com/office/drawing/2014/main" id="{7598AA59-55C3-4C53-8FEF-A76E5D8DC952}"/>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[CONLL-16] Generating Sentences from a Continuous Space </a:t>
            </a:r>
          </a:p>
        </p:txBody>
      </p:sp>
    </p:spTree>
    <p:extLst>
      <p:ext uri="{BB962C8B-B14F-4D97-AF65-F5344CB8AC3E}">
        <p14:creationId xmlns:p14="http://schemas.microsoft.com/office/powerpoint/2010/main" val="324499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ndara" panose="020E0502030303020204" pitchFamily="34" charset="0"/>
              </a:rPr>
              <a:t>Outline </a:t>
            </a:r>
            <a:endParaRPr lang="zh-CN" altLang="en-US" b="1" dirty="0">
              <a:latin typeface="Candara" panose="020E0502030303020204" pitchFamily="34" charset="0"/>
            </a:endParaRPr>
          </a:p>
        </p:txBody>
      </p:sp>
      <p:sp>
        <p:nvSpPr>
          <p:cNvPr id="3" name="内容占位符 2"/>
          <p:cNvSpPr>
            <a:spLocks noGrp="1"/>
          </p:cNvSpPr>
          <p:nvPr>
            <p:ph idx="1"/>
          </p:nvPr>
        </p:nvSpPr>
        <p:spPr/>
        <p:txBody>
          <a:bodyPr>
            <a:normAutofit/>
          </a:bodyPr>
          <a:lstStyle/>
          <a:p>
            <a:r>
              <a:rPr lang="en-US" altLang="zh-CN" dirty="0">
                <a:solidFill>
                  <a:schemeClr val="bg1">
                    <a:lumMod val="95000"/>
                  </a:schemeClr>
                </a:solidFill>
              </a:rPr>
              <a:t>Background</a:t>
            </a:r>
          </a:p>
          <a:p>
            <a:r>
              <a:rPr lang="en-US" altLang="zh-CN" dirty="0">
                <a:solidFill>
                  <a:schemeClr val="bg1">
                    <a:lumMod val="95000"/>
                  </a:schemeClr>
                </a:solidFill>
              </a:rPr>
              <a:t>Hierarchical Encoder-decoder</a:t>
            </a:r>
          </a:p>
          <a:p>
            <a:r>
              <a:rPr lang="en-US" altLang="zh-CN" dirty="0" err="1">
                <a:solidFill>
                  <a:schemeClr val="bg1">
                    <a:lumMod val="95000"/>
                  </a:schemeClr>
                </a:solidFill>
              </a:rPr>
              <a:t>Variational</a:t>
            </a:r>
            <a:r>
              <a:rPr lang="en-US" altLang="zh-CN" dirty="0">
                <a:solidFill>
                  <a:schemeClr val="bg1">
                    <a:lumMod val="95000"/>
                  </a:schemeClr>
                </a:solidFill>
              </a:rPr>
              <a:t> Auto-Encoder</a:t>
            </a:r>
          </a:p>
          <a:p>
            <a:r>
              <a:rPr lang="en-US" altLang="zh-CN" dirty="0"/>
              <a:t>Hierarchical Latent Variable Encoder-Decoder</a:t>
            </a:r>
          </a:p>
          <a:p>
            <a:r>
              <a:rPr lang="en-US" altLang="zh-CN" dirty="0">
                <a:solidFill>
                  <a:schemeClr val="bg1">
                    <a:lumMod val="95000"/>
                  </a:schemeClr>
                </a:solidFill>
              </a:rPr>
              <a:t>Experiments</a:t>
            </a:r>
            <a:endParaRPr lang="en-US" altLang="zh-CN" b="1" dirty="0">
              <a:solidFill>
                <a:schemeClr val="bg1">
                  <a:lumMod val="95000"/>
                </a:schemeClr>
              </a:solidFill>
              <a:latin typeface="Candara" panose="020E0502030303020204" pitchFamily="34" charset="0"/>
            </a:endParaRPr>
          </a:p>
        </p:txBody>
      </p:sp>
      <p:sp>
        <p:nvSpPr>
          <p:cNvPr id="4" name="文本框 3">
            <a:extLst>
              <a:ext uri="{FF2B5EF4-FFF2-40B4-BE49-F238E27FC236}">
                <a16:creationId xmlns:a16="http://schemas.microsoft.com/office/drawing/2014/main" id="{E6DEBD1C-CAF0-4B75-886A-144DCBC389C3}"/>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[AAAI-16] Building End-to-End Dialogue Systems Using Generative Hierarchical Neural Network Models</a:t>
            </a:r>
          </a:p>
        </p:txBody>
      </p:sp>
    </p:spTree>
    <p:extLst>
      <p:ext uri="{BB962C8B-B14F-4D97-AF65-F5344CB8AC3E}">
        <p14:creationId xmlns:p14="http://schemas.microsoft.com/office/powerpoint/2010/main" val="1979026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675A-8943-451F-A36F-65CD7896BAD8}"/>
              </a:ext>
            </a:extLst>
          </p:cNvPr>
          <p:cNvSpPr>
            <a:spLocks noGrp="1"/>
          </p:cNvSpPr>
          <p:nvPr>
            <p:ph type="title"/>
          </p:nvPr>
        </p:nvSpPr>
        <p:spPr/>
        <p:txBody>
          <a:bodyPr/>
          <a:lstStyle/>
          <a:p>
            <a:r>
              <a:rPr lang="en-US" altLang="zh-CN" b="1" dirty="0">
                <a:latin typeface="Candara" panose="020E0502030303020204" pitchFamily="34" charset="0"/>
              </a:rPr>
              <a:t>Hierarchical Latent Variable Encoder-Decoder Model</a:t>
            </a:r>
            <a:r>
              <a:rPr lang="zh-CN" altLang="en-US" b="1" dirty="0">
                <a:latin typeface="Candara" panose="020E0502030303020204" pitchFamily="34" charset="0"/>
              </a:rPr>
              <a:t> （</a:t>
            </a:r>
            <a:r>
              <a:rPr lang="en-US" altLang="zh-CN" b="1" dirty="0">
                <a:latin typeface="Candara" panose="020E0502030303020204" pitchFamily="34" charset="0"/>
              </a:rPr>
              <a:t>Multi-turn </a:t>
            </a:r>
            <a:r>
              <a:rPr lang="zh-CN" altLang="en-US" b="1" dirty="0">
                <a:latin typeface="Candara" panose="020E0502030303020204" pitchFamily="34" charset="0"/>
              </a:rPr>
              <a:t>）</a:t>
            </a:r>
          </a:p>
        </p:txBody>
      </p:sp>
      <p:pic>
        <p:nvPicPr>
          <p:cNvPr id="4" name="图片 3">
            <a:extLst>
              <a:ext uri="{FF2B5EF4-FFF2-40B4-BE49-F238E27FC236}">
                <a16:creationId xmlns:a16="http://schemas.microsoft.com/office/drawing/2014/main" id="{2B10D00A-6A20-406F-B958-B9D8F97D3C9E}"/>
              </a:ext>
            </a:extLst>
          </p:cNvPr>
          <p:cNvPicPr>
            <a:picLocks noChangeAspect="1"/>
          </p:cNvPicPr>
          <p:nvPr/>
        </p:nvPicPr>
        <p:blipFill>
          <a:blip r:embed="rId3"/>
          <a:stretch>
            <a:fillRect/>
          </a:stretch>
        </p:blipFill>
        <p:spPr>
          <a:xfrm>
            <a:off x="1112362" y="1642103"/>
            <a:ext cx="8710368" cy="4489189"/>
          </a:xfrm>
          <a:prstGeom prst="rect">
            <a:avLst/>
          </a:prstGeom>
        </p:spPr>
      </p:pic>
      <p:sp>
        <p:nvSpPr>
          <p:cNvPr id="5" name="文本框 4">
            <a:extLst>
              <a:ext uri="{FF2B5EF4-FFF2-40B4-BE49-F238E27FC236}">
                <a16:creationId xmlns:a16="http://schemas.microsoft.com/office/drawing/2014/main" id="{88E42BC6-9033-4171-AD4B-9FB7BEB4F6AB}"/>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[AAAI-17] A Hierarchical Latent Variable Encoder-Decoder Model for Generating Dialogues</a:t>
            </a:r>
          </a:p>
        </p:txBody>
      </p:sp>
    </p:spTree>
    <p:extLst>
      <p:ext uri="{BB962C8B-B14F-4D97-AF65-F5344CB8AC3E}">
        <p14:creationId xmlns:p14="http://schemas.microsoft.com/office/powerpoint/2010/main" val="272947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Candara" panose="020E0502030303020204" pitchFamily="34" charset="0"/>
              </a:rPr>
              <a:t>Hierarchical Latent Variable Encoder-Decoder</a:t>
            </a:r>
            <a:endParaRPr lang="zh-CN" altLang="en-US" sz="4000" b="1" dirty="0">
              <a:latin typeface="Candara" panose="020E0502030303020204" pitchFamily="34" charset="0"/>
            </a:endParaRPr>
          </a:p>
        </p:txBody>
      </p:sp>
      <p:pic>
        <p:nvPicPr>
          <p:cNvPr id="5" name="图片 4"/>
          <p:cNvPicPr>
            <a:picLocks noChangeAspect="1"/>
          </p:cNvPicPr>
          <p:nvPr/>
        </p:nvPicPr>
        <p:blipFill>
          <a:blip r:embed="rId3"/>
          <a:stretch>
            <a:fillRect/>
          </a:stretch>
        </p:blipFill>
        <p:spPr>
          <a:xfrm>
            <a:off x="288410" y="1941924"/>
            <a:ext cx="4553034" cy="2986826"/>
          </a:xfrm>
          <a:prstGeom prst="rect">
            <a:avLst/>
          </a:prstGeom>
        </p:spPr>
      </p:pic>
      <p:sp>
        <p:nvSpPr>
          <p:cNvPr id="6" name="文本框 5"/>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[AAAI-17] A Hierarchical Latent Variable Encoder-Decoder Model for Generating Dialogues</a:t>
            </a:r>
          </a:p>
        </p:txBody>
      </p:sp>
      <p:pic>
        <p:nvPicPr>
          <p:cNvPr id="3" name="图片 2">
            <a:extLst>
              <a:ext uri="{FF2B5EF4-FFF2-40B4-BE49-F238E27FC236}">
                <a16:creationId xmlns:a16="http://schemas.microsoft.com/office/drawing/2014/main" id="{5168775D-29DB-4F0B-B810-06A4CE6FACF5}"/>
              </a:ext>
            </a:extLst>
          </p:cNvPr>
          <p:cNvPicPr>
            <a:picLocks noChangeAspect="1"/>
          </p:cNvPicPr>
          <p:nvPr/>
        </p:nvPicPr>
        <p:blipFill>
          <a:blip r:embed="rId4"/>
          <a:stretch>
            <a:fillRect/>
          </a:stretch>
        </p:blipFill>
        <p:spPr>
          <a:xfrm>
            <a:off x="4738818" y="1941923"/>
            <a:ext cx="4772115" cy="1341231"/>
          </a:xfrm>
          <a:prstGeom prst="rect">
            <a:avLst/>
          </a:prstGeom>
        </p:spPr>
      </p:pic>
      <p:pic>
        <p:nvPicPr>
          <p:cNvPr id="7" name="图片 6">
            <a:extLst>
              <a:ext uri="{FF2B5EF4-FFF2-40B4-BE49-F238E27FC236}">
                <a16:creationId xmlns:a16="http://schemas.microsoft.com/office/drawing/2014/main" id="{908262C7-7C48-4210-9C6E-D312EDD5FA5A}"/>
              </a:ext>
            </a:extLst>
          </p:cNvPr>
          <p:cNvPicPr>
            <a:picLocks noChangeAspect="1"/>
          </p:cNvPicPr>
          <p:nvPr/>
        </p:nvPicPr>
        <p:blipFill>
          <a:blip r:embed="rId5"/>
          <a:stretch>
            <a:fillRect/>
          </a:stretch>
        </p:blipFill>
        <p:spPr>
          <a:xfrm>
            <a:off x="4749711" y="3323540"/>
            <a:ext cx="4877641" cy="1076695"/>
          </a:xfrm>
          <a:prstGeom prst="rect">
            <a:avLst/>
          </a:prstGeom>
        </p:spPr>
      </p:pic>
      <p:cxnSp>
        <p:nvCxnSpPr>
          <p:cNvPr id="9" name="直接箭头连接符 8">
            <a:extLst>
              <a:ext uri="{FF2B5EF4-FFF2-40B4-BE49-F238E27FC236}">
                <a16:creationId xmlns:a16="http://schemas.microsoft.com/office/drawing/2014/main" id="{4CD20085-6787-4208-9CAE-073E7D57B9B4}"/>
              </a:ext>
            </a:extLst>
          </p:cNvPr>
          <p:cNvCxnSpPr/>
          <p:nvPr/>
        </p:nvCxnSpPr>
        <p:spPr>
          <a:xfrm>
            <a:off x="9247410" y="3755906"/>
            <a:ext cx="59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F0DE33E-051F-4409-9FF6-AB2E2B05754B}"/>
              </a:ext>
            </a:extLst>
          </p:cNvPr>
          <p:cNvSpPr txBox="1"/>
          <p:nvPr/>
        </p:nvSpPr>
        <p:spPr>
          <a:xfrm>
            <a:off x="9853288" y="3542278"/>
            <a:ext cx="1948357" cy="369332"/>
          </a:xfrm>
          <a:prstGeom prst="rect">
            <a:avLst/>
          </a:prstGeom>
          <a:noFill/>
        </p:spPr>
        <p:txBody>
          <a:bodyPr wrap="square" rtlCol="0">
            <a:spAutoFit/>
          </a:bodyPr>
          <a:lstStyle/>
          <a:p>
            <a:r>
              <a:rPr lang="en-US" altLang="zh-CN" dirty="0">
                <a:latin typeface="Candara" panose="020E0502030303020204" pitchFamily="34" charset="0"/>
              </a:rPr>
              <a:t>Prior distribution</a:t>
            </a:r>
            <a:endParaRPr lang="zh-CN" altLang="en-US" dirty="0">
              <a:latin typeface="Candara" panose="020E0502030303020204" pitchFamily="34" charset="0"/>
            </a:endParaRPr>
          </a:p>
        </p:txBody>
      </p:sp>
      <p:cxnSp>
        <p:nvCxnSpPr>
          <p:cNvPr id="13" name="直接箭头连接符 12">
            <a:extLst>
              <a:ext uri="{FF2B5EF4-FFF2-40B4-BE49-F238E27FC236}">
                <a16:creationId xmlns:a16="http://schemas.microsoft.com/office/drawing/2014/main" id="{90ECCE9A-E502-4AC1-9F9E-F8CF3D200D07}"/>
              </a:ext>
            </a:extLst>
          </p:cNvPr>
          <p:cNvCxnSpPr/>
          <p:nvPr/>
        </p:nvCxnSpPr>
        <p:spPr>
          <a:xfrm>
            <a:off x="9510933" y="2632731"/>
            <a:ext cx="6664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1B8859A-9D3A-4C63-B81E-2DAC5E379D14}"/>
              </a:ext>
            </a:extLst>
          </p:cNvPr>
          <p:cNvSpPr txBox="1"/>
          <p:nvPr/>
        </p:nvSpPr>
        <p:spPr>
          <a:xfrm>
            <a:off x="10124143" y="2270098"/>
            <a:ext cx="1489721" cy="646331"/>
          </a:xfrm>
          <a:prstGeom prst="rect">
            <a:avLst/>
          </a:prstGeom>
          <a:noFill/>
        </p:spPr>
        <p:txBody>
          <a:bodyPr wrap="square" rtlCol="0">
            <a:spAutoFit/>
          </a:bodyPr>
          <a:lstStyle/>
          <a:p>
            <a:r>
              <a:rPr lang="en-US" altLang="zh-CN" dirty="0" err="1">
                <a:latin typeface="Candara" panose="020E0502030303020204" pitchFamily="34" charset="0"/>
              </a:rPr>
              <a:t>variational</a:t>
            </a:r>
            <a:r>
              <a:rPr lang="en-US" altLang="zh-CN" dirty="0">
                <a:latin typeface="Candara" panose="020E0502030303020204" pitchFamily="34" charset="0"/>
              </a:rPr>
              <a:t> lower-bound</a:t>
            </a:r>
            <a:endParaRPr lang="zh-CN" altLang="en-US" dirty="0">
              <a:latin typeface="Candara" panose="020E0502030303020204" pitchFamily="34" charset="0"/>
            </a:endParaRPr>
          </a:p>
        </p:txBody>
      </p:sp>
      <p:pic>
        <p:nvPicPr>
          <p:cNvPr id="15" name="图片 14">
            <a:extLst>
              <a:ext uri="{FF2B5EF4-FFF2-40B4-BE49-F238E27FC236}">
                <a16:creationId xmlns:a16="http://schemas.microsoft.com/office/drawing/2014/main" id="{8AADCFEF-DADE-447A-963D-2A3C844E5EED}"/>
              </a:ext>
            </a:extLst>
          </p:cNvPr>
          <p:cNvPicPr>
            <a:picLocks noChangeAspect="1"/>
          </p:cNvPicPr>
          <p:nvPr/>
        </p:nvPicPr>
        <p:blipFill>
          <a:blip r:embed="rId6"/>
          <a:stretch>
            <a:fillRect/>
          </a:stretch>
        </p:blipFill>
        <p:spPr>
          <a:xfrm>
            <a:off x="5059457" y="4490639"/>
            <a:ext cx="4154532" cy="826873"/>
          </a:xfrm>
          <a:prstGeom prst="rect">
            <a:avLst/>
          </a:prstGeom>
        </p:spPr>
      </p:pic>
      <p:cxnSp>
        <p:nvCxnSpPr>
          <p:cNvPr id="17" name="直接箭头连接符 16">
            <a:extLst>
              <a:ext uri="{FF2B5EF4-FFF2-40B4-BE49-F238E27FC236}">
                <a16:creationId xmlns:a16="http://schemas.microsoft.com/office/drawing/2014/main" id="{090B13F1-CDCA-489F-B0C1-F50FFD3EB2B6}"/>
              </a:ext>
            </a:extLst>
          </p:cNvPr>
          <p:cNvCxnSpPr>
            <a:cxnSpLocks/>
          </p:cNvCxnSpPr>
          <p:nvPr/>
        </p:nvCxnSpPr>
        <p:spPr>
          <a:xfrm>
            <a:off x="9213988" y="4928750"/>
            <a:ext cx="59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1736E8D-82DC-4A07-B5B9-A3311EB46927}"/>
              </a:ext>
            </a:extLst>
          </p:cNvPr>
          <p:cNvSpPr txBox="1"/>
          <p:nvPr/>
        </p:nvSpPr>
        <p:spPr>
          <a:xfrm>
            <a:off x="9800655" y="4527491"/>
            <a:ext cx="2457081" cy="646331"/>
          </a:xfrm>
          <a:prstGeom prst="rect">
            <a:avLst/>
          </a:prstGeom>
          <a:noFill/>
        </p:spPr>
        <p:txBody>
          <a:bodyPr wrap="square" rtlCol="0">
            <a:spAutoFit/>
          </a:bodyPr>
          <a:lstStyle/>
          <a:p>
            <a:r>
              <a:rPr lang="en-US" altLang="zh-CN" dirty="0">
                <a:latin typeface="Candara" panose="020E0502030303020204" pitchFamily="34" charset="0"/>
              </a:rPr>
              <a:t>approximate posterior distribution</a:t>
            </a:r>
            <a:endParaRPr lang="zh-CN" altLang="en-US" dirty="0">
              <a:latin typeface="Candara" panose="020E0502030303020204" pitchFamily="34" charset="0"/>
            </a:endParaRPr>
          </a:p>
        </p:txBody>
      </p:sp>
      <p:pic>
        <p:nvPicPr>
          <p:cNvPr id="4" name="图片 3"/>
          <p:cNvPicPr>
            <a:picLocks noChangeAspect="1"/>
          </p:cNvPicPr>
          <p:nvPr/>
        </p:nvPicPr>
        <p:blipFill>
          <a:blip r:embed="rId7"/>
          <a:stretch>
            <a:fillRect/>
          </a:stretch>
        </p:blipFill>
        <p:spPr>
          <a:xfrm>
            <a:off x="4954610" y="5404589"/>
            <a:ext cx="4362316" cy="748311"/>
          </a:xfrm>
          <a:prstGeom prst="rect">
            <a:avLst/>
          </a:prstGeom>
        </p:spPr>
      </p:pic>
      <p:sp>
        <p:nvSpPr>
          <p:cNvPr id="18" name="矩形 17"/>
          <p:cNvSpPr/>
          <p:nvPr/>
        </p:nvSpPr>
        <p:spPr>
          <a:xfrm>
            <a:off x="8845916" y="5532728"/>
            <a:ext cx="251902" cy="26062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8" idx="2"/>
          </p:cNvCxnSpPr>
          <p:nvPr/>
        </p:nvCxnSpPr>
        <p:spPr>
          <a:xfrm>
            <a:off x="8971867" y="5793350"/>
            <a:ext cx="5878" cy="210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82867" y="5962978"/>
            <a:ext cx="1668118" cy="276999"/>
          </a:xfrm>
          <a:prstGeom prst="rect">
            <a:avLst/>
          </a:prstGeom>
          <a:noFill/>
        </p:spPr>
        <p:txBody>
          <a:bodyPr wrap="square" rtlCol="0">
            <a:spAutoFit/>
          </a:bodyPr>
          <a:lstStyle/>
          <a:p>
            <a:r>
              <a:rPr lang="en-US" altLang="zh-CN" sz="1200" dirty="0">
                <a:latin typeface="Candara" panose="020E0502030303020204" pitchFamily="34" charset="0"/>
              </a:rPr>
              <a:t>Latent</a:t>
            </a:r>
            <a:r>
              <a:rPr lang="en-US" altLang="zh-CN" sz="1200" b="1" dirty="0">
                <a:latin typeface="Candara" panose="020E0502030303020204" pitchFamily="34" charset="0"/>
              </a:rPr>
              <a:t> </a:t>
            </a:r>
            <a:r>
              <a:rPr lang="en-US" altLang="zh-CN" sz="1200" dirty="0">
                <a:latin typeface="Candara" panose="020E0502030303020204" pitchFamily="34" charset="0"/>
              </a:rPr>
              <a:t>Variable</a:t>
            </a:r>
            <a:endParaRPr lang="zh-CN" altLang="en-US" sz="1200" dirty="0">
              <a:latin typeface="Candara" panose="020E0502030303020204" pitchFamily="34" charset="0"/>
            </a:endParaRPr>
          </a:p>
        </p:txBody>
      </p:sp>
      <p:cxnSp>
        <p:nvCxnSpPr>
          <p:cNvPr id="10" name="直接箭头连接符 9">
            <a:extLst>
              <a:ext uri="{FF2B5EF4-FFF2-40B4-BE49-F238E27FC236}">
                <a16:creationId xmlns:a16="http://schemas.microsoft.com/office/drawing/2014/main" id="{DADF5022-2BC1-480A-89AA-D74DB1BB76EF}"/>
              </a:ext>
            </a:extLst>
          </p:cNvPr>
          <p:cNvCxnSpPr/>
          <p:nvPr/>
        </p:nvCxnSpPr>
        <p:spPr>
          <a:xfrm>
            <a:off x="7135768" y="5233084"/>
            <a:ext cx="669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E78D46F-AC0F-4E9E-B2E3-53014BF57A1D}"/>
              </a:ext>
            </a:extLst>
          </p:cNvPr>
          <p:cNvSpPr txBox="1"/>
          <p:nvPr/>
        </p:nvSpPr>
        <p:spPr>
          <a:xfrm>
            <a:off x="7795722" y="5048418"/>
            <a:ext cx="2326128" cy="369332"/>
          </a:xfrm>
          <a:prstGeom prst="rect">
            <a:avLst/>
          </a:prstGeom>
          <a:noFill/>
        </p:spPr>
        <p:txBody>
          <a:bodyPr wrap="square" rtlCol="0">
            <a:spAutoFit/>
          </a:bodyPr>
          <a:lstStyle/>
          <a:p>
            <a:r>
              <a:rPr lang="en-US" altLang="zh-CN">
                <a:latin typeface="Candara" panose="020E0502030303020204" pitchFamily="34" charset="0"/>
              </a:rPr>
              <a:t>posterior distribution</a:t>
            </a:r>
            <a:endParaRPr lang="zh-CN" altLang="en-US" dirty="0"/>
          </a:p>
        </p:txBody>
      </p:sp>
    </p:spTree>
    <p:extLst>
      <p:ext uri="{BB962C8B-B14F-4D97-AF65-F5344CB8AC3E}">
        <p14:creationId xmlns:p14="http://schemas.microsoft.com/office/powerpoint/2010/main" val="13162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A79F8-5551-4F63-82DF-CF0911B0D2BE}"/>
              </a:ext>
            </a:extLst>
          </p:cNvPr>
          <p:cNvSpPr>
            <a:spLocks noGrp="1"/>
          </p:cNvSpPr>
          <p:nvPr>
            <p:ph type="title"/>
          </p:nvPr>
        </p:nvSpPr>
        <p:spPr/>
        <p:txBody>
          <a:bodyPr/>
          <a:lstStyle/>
          <a:p>
            <a:r>
              <a:rPr lang="en-US" altLang="zh-CN" sz="4000" b="1" dirty="0">
                <a:latin typeface="Candara" panose="020E0502030303020204" pitchFamily="34" charset="0"/>
              </a:rPr>
              <a:t>Experimental setup </a:t>
            </a:r>
            <a:endParaRPr lang="zh-CN" altLang="en-US" sz="4000" b="1" dirty="0">
              <a:latin typeface="Candara" panose="020E0502030303020204" pitchFamily="34" charset="0"/>
            </a:endParaRPr>
          </a:p>
        </p:txBody>
      </p:sp>
      <p:sp>
        <p:nvSpPr>
          <p:cNvPr id="3" name="内容占位符 2">
            <a:extLst>
              <a:ext uri="{FF2B5EF4-FFF2-40B4-BE49-F238E27FC236}">
                <a16:creationId xmlns:a16="http://schemas.microsoft.com/office/drawing/2014/main" id="{243456CD-B4AC-49AF-B0DE-B4772A2B0C0F}"/>
              </a:ext>
            </a:extLst>
          </p:cNvPr>
          <p:cNvSpPr>
            <a:spLocks noGrp="1"/>
          </p:cNvSpPr>
          <p:nvPr>
            <p:ph idx="1"/>
          </p:nvPr>
        </p:nvSpPr>
        <p:spPr/>
        <p:txBody>
          <a:bodyPr/>
          <a:lstStyle/>
          <a:p>
            <a:r>
              <a:rPr lang="en-US" altLang="zh-CN" dirty="0"/>
              <a:t>word embedding</a:t>
            </a:r>
            <a:r>
              <a:rPr lang="zh-CN" altLang="en-US" dirty="0"/>
              <a:t>：</a:t>
            </a:r>
            <a:r>
              <a:rPr lang="en-US" altLang="zh-CN" dirty="0"/>
              <a:t>size 400</a:t>
            </a:r>
          </a:p>
          <a:p>
            <a:r>
              <a:rPr lang="en-US" altLang="zh-CN" dirty="0"/>
              <a:t>learning rate of 0</a:t>
            </a:r>
            <a:r>
              <a:rPr lang="en-US" altLang="zh-CN" i="1" dirty="0"/>
              <a:t>.</a:t>
            </a:r>
            <a:r>
              <a:rPr lang="en-US" altLang="zh-CN" dirty="0"/>
              <a:t>0001 or 0</a:t>
            </a:r>
            <a:r>
              <a:rPr lang="en-US" altLang="zh-CN" i="1" dirty="0"/>
              <a:t>.</a:t>
            </a:r>
            <a:r>
              <a:rPr lang="en-US" altLang="zh-CN" dirty="0"/>
              <a:t>0002</a:t>
            </a:r>
          </a:p>
          <a:p>
            <a:r>
              <a:rPr lang="en-US" altLang="zh-CN" dirty="0"/>
              <a:t>mini-batches containing 40 or 80 training examples</a:t>
            </a:r>
          </a:p>
          <a:p>
            <a:endParaRPr lang="zh-CN" altLang="en-US" dirty="0"/>
          </a:p>
        </p:txBody>
      </p:sp>
    </p:spTree>
    <p:extLst>
      <p:ext uri="{BB962C8B-B14F-4D97-AF65-F5344CB8AC3E}">
        <p14:creationId xmlns:p14="http://schemas.microsoft.com/office/powerpoint/2010/main" val="18817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99648-C9F7-4BF4-B24E-11D435956123}"/>
              </a:ext>
            </a:extLst>
          </p:cNvPr>
          <p:cNvSpPr>
            <a:spLocks noGrp="1"/>
          </p:cNvSpPr>
          <p:nvPr>
            <p:ph type="title"/>
          </p:nvPr>
        </p:nvSpPr>
        <p:spPr/>
        <p:txBody>
          <a:bodyPr/>
          <a:lstStyle/>
          <a:p>
            <a:r>
              <a:rPr lang="en-US" altLang="zh-CN" sz="4000" b="1" dirty="0">
                <a:latin typeface="Candara" panose="020E0502030303020204" pitchFamily="34" charset="0"/>
              </a:rPr>
              <a:t>Dataset</a:t>
            </a:r>
            <a:endParaRPr lang="zh-CN" altLang="en-US" sz="4000" b="1" dirty="0">
              <a:latin typeface="Candara" panose="020E0502030303020204" pitchFamily="34" charset="0"/>
            </a:endParaRPr>
          </a:p>
        </p:txBody>
      </p:sp>
      <p:sp>
        <p:nvSpPr>
          <p:cNvPr id="3" name="内容占位符 2">
            <a:extLst>
              <a:ext uri="{FF2B5EF4-FFF2-40B4-BE49-F238E27FC236}">
                <a16:creationId xmlns:a16="http://schemas.microsoft.com/office/drawing/2014/main" id="{3F6A1BF3-FA9E-4CF8-9E2C-1189B88B185A}"/>
              </a:ext>
            </a:extLst>
          </p:cNvPr>
          <p:cNvSpPr>
            <a:spLocks noGrp="1"/>
          </p:cNvSpPr>
          <p:nvPr>
            <p:ph idx="1"/>
          </p:nvPr>
        </p:nvSpPr>
        <p:spPr/>
        <p:txBody>
          <a:bodyPr/>
          <a:lstStyle/>
          <a:p>
            <a:r>
              <a:rPr lang="en-US" altLang="zh-CN" dirty="0">
                <a:latin typeface="Candara" panose="020E0502030303020204" pitchFamily="34" charset="0"/>
              </a:rPr>
              <a:t>Dataset</a:t>
            </a:r>
            <a:r>
              <a:rPr lang="zh-CN" altLang="en-US" dirty="0">
                <a:latin typeface="Candara" panose="020E0502030303020204" pitchFamily="34" charset="0"/>
              </a:rPr>
              <a:t>：</a:t>
            </a:r>
            <a:r>
              <a:rPr lang="en-US" altLang="zh-CN" dirty="0"/>
              <a:t>Twitter Dialogue Corpus</a:t>
            </a:r>
            <a:endParaRPr lang="en-US" altLang="zh-CN" dirty="0">
              <a:latin typeface="Candara" panose="020E0502030303020204" pitchFamily="34" charset="0"/>
            </a:endParaRPr>
          </a:p>
          <a:p>
            <a:r>
              <a:rPr lang="en-US" altLang="zh-CN" dirty="0"/>
              <a:t>training, validation and test sets, containing respectively 749,060,    93,633 and 10,000 dialogues</a:t>
            </a:r>
          </a:p>
          <a:p>
            <a:r>
              <a:rPr lang="en-US" altLang="zh-CN" dirty="0"/>
              <a:t>Each dialogue contains on average 6</a:t>
            </a:r>
            <a:r>
              <a:rPr lang="en-US" altLang="zh-CN" i="1" dirty="0"/>
              <a:t>.</a:t>
            </a:r>
            <a:r>
              <a:rPr lang="en-US" altLang="zh-CN" dirty="0"/>
              <a:t>27 utterances and 94</a:t>
            </a:r>
            <a:r>
              <a:rPr lang="en-US" altLang="zh-CN" i="1" dirty="0"/>
              <a:t>.</a:t>
            </a:r>
            <a:r>
              <a:rPr lang="en-US" altLang="zh-CN" dirty="0"/>
              <a:t>16 words.</a:t>
            </a:r>
            <a:endParaRPr lang="zh-CN" altLang="en-US" dirty="0"/>
          </a:p>
        </p:txBody>
      </p:sp>
    </p:spTree>
    <p:extLst>
      <p:ext uri="{BB962C8B-B14F-4D97-AF65-F5344CB8AC3E}">
        <p14:creationId xmlns:p14="http://schemas.microsoft.com/office/powerpoint/2010/main" val="1096142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B699C-5FA9-40FD-BBC4-FD47661B6583}"/>
              </a:ext>
            </a:extLst>
          </p:cNvPr>
          <p:cNvSpPr>
            <a:spLocks noGrp="1"/>
          </p:cNvSpPr>
          <p:nvPr>
            <p:ph type="title"/>
          </p:nvPr>
        </p:nvSpPr>
        <p:spPr/>
        <p:txBody>
          <a:bodyPr/>
          <a:lstStyle/>
          <a:p>
            <a:r>
              <a:rPr lang="en-US" altLang="zh-CN" b="1" dirty="0"/>
              <a:t>Baseline</a:t>
            </a:r>
            <a:endParaRPr lang="zh-CN" altLang="en-US" b="1" dirty="0"/>
          </a:p>
        </p:txBody>
      </p:sp>
      <p:sp>
        <p:nvSpPr>
          <p:cNvPr id="3" name="内容占位符 2">
            <a:extLst>
              <a:ext uri="{FF2B5EF4-FFF2-40B4-BE49-F238E27FC236}">
                <a16:creationId xmlns:a16="http://schemas.microsoft.com/office/drawing/2014/main" id="{95F6216B-4E9F-4B32-8B10-C6C3969F73C7}"/>
              </a:ext>
            </a:extLst>
          </p:cNvPr>
          <p:cNvSpPr>
            <a:spLocks noGrp="1"/>
          </p:cNvSpPr>
          <p:nvPr>
            <p:ph idx="1"/>
          </p:nvPr>
        </p:nvSpPr>
        <p:spPr/>
        <p:txBody>
          <a:bodyPr/>
          <a:lstStyle/>
          <a:p>
            <a:r>
              <a:rPr lang="en-US" altLang="zh-CN" dirty="0"/>
              <a:t>LSTM model</a:t>
            </a:r>
          </a:p>
          <a:p>
            <a:r>
              <a:rPr lang="en-US" altLang="zh-CN" dirty="0"/>
              <a:t>HRED model</a:t>
            </a:r>
          </a:p>
          <a:p>
            <a:r>
              <a:rPr lang="en-US" altLang="zh-CN" dirty="0"/>
              <a:t>TF-IDF retrieval model</a:t>
            </a:r>
          </a:p>
          <a:p>
            <a:r>
              <a:rPr lang="en-US" altLang="zh-CN" i="1" dirty="0"/>
              <a:t>long context </a:t>
            </a:r>
            <a:r>
              <a:rPr lang="en-US" altLang="zh-CN" dirty="0"/>
              <a:t>: contexts contain at least 80 unique tokens</a:t>
            </a:r>
          </a:p>
          <a:p>
            <a:r>
              <a:rPr lang="en-US" altLang="zh-CN" i="1" dirty="0"/>
              <a:t>short context : </a:t>
            </a:r>
            <a:r>
              <a:rPr lang="en-US" altLang="zh-CN" dirty="0"/>
              <a:t>contain at least 20 tokens</a:t>
            </a:r>
            <a:endParaRPr lang="zh-CN" altLang="en-US" dirty="0"/>
          </a:p>
        </p:txBody>
      </p:sp>
    </p:spTree>
    <p:extLst>
      <p:ext uri="{BB962C8B-B14F-4D97-AF65-F5344CB8AC3E}">
        <p14:creationId xmlns:p14="http://schemas.microsoft.com/office/powerpoint/2010/main" val="223495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ndara" panose="020E0502030303020204" pitchFamily="34" charset="0"/>
              </a:rPr>
              <a:t>Outline </a:t>
            </a:r>
            <a:endParaRPr lang="zh-CN" altLang="en-US" b="1" dirty="0">
              <a:latin typeface="Candara" panose="020E0502030303020204" pitchFamily="34" charset="0"/>
            </a:endParaRPr>
          </a:p>
        </p:txBody>
      </p:sp>
      <p:sp>
        <p:nvSpPr>
          <p:cNvPr id="3" name="内容占位符 2"/>
          <p:cNvSpPr>
            <a:spLocks noGrp="1"/>
          </p:cNvSpPr>
          <p:nvPr>
            <p:ph idx="1"/>
          </p:nvPr>
        </p:nvSpPr>
        <p:spPr/>
        <p:txBody>
          <a:bodyPr>
            <a:normAutofit/>
          </a:bodyPr>
          <a:lstStyle/>
          <a:p>
            <a:r>
              <a:rPr lang="en-US" altLang="zh-CN" dirty="0"/>
              <a:t>Background</a:t>
            </a:r>
          </a:p>
          <a:p>
            <a:r>
              <a:rPr lang="en-US" altLang="zh-CN" dirty="0"/>
              <a:t>Hierarchical Encoder-decoder</a:t>
            </a:r>
          </a:p>
          <a:p>
            <a:r>
              <a:rPr lang="en-US" altLang="zh-CN" dirty="0" err="1"/>
              <a:t>Variational</a:t>
            </a:r>
            <a:r>
              <a:rPr lang="en-US" altLang="zh-CN" dirty="0"/>
              <a:t> Auto-Encoder</a:t>
            </a:r>
          </a:p>
          <a:p>
            <a:r>
              <a:rPr lang="en-US" altLang="zh-CN" dirty="0"/>
              <a:t>Hierarchical Latent Variable Encoder-Decoder</a:t>
            </a:r>
          </a:p>
          <a:p>
            <a:r>
              <a:rPr lang="en-US" altLang="zh-CN" dirty="0"/>
              <a:t>Experiments</a:t>
            </a:r>
            <a:endParaRPr lang="en-US" altLang="zh-CN" b="1" dirty="0">
              <a:latin typeface="Candara" panose="020E0502030303020204" pitchFamily="34" charset="0"/>
            </a:endParaRPr>
          </a:p>
        </p:txBody>
      </p:sp>
    </p:spTree>
    <p:extLst>
      <p:ext uri="{BB962C8B-B14F-4D97-AF65-F5344CB8AC3E}">
        <p14:creationId xmlns:p14="http://schemas.microsoft.com/office/powerpoint/2010/main" val="201194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E2241-F0F6-4590-925F-AE102FF13BC3}"/>
              </a:ext>
            </a:extLst>
          </p:cNvPr>
          <p:cNvSpPr>
            <a:spLocks noGrp="1"/>
          </p:cNvSpPr>
          <p:nvPr>
            <p:ph type="title"/>
          </p:nvPr>
        </p:nvSpPr>
        <p:spPr/>
        <p:txBody>
          <a:bodyPr/>
          <a:lstStyle/>
          <a:p>
            <a:r>
              <a:rPr lang="en-US" altLang="zh-CN" b="1" dirty="0">
                <a:latin typeface="Candara" panose="020E0502030303020204" pitchFamily="34" charset="0"/>
              </a:rPr>
              <a:t>Experiments</a:t>
            </a:r>
            <a:endParaRPr lang="zh-CN" altLang="en-US" dirty="0"/>
          </a:p>
        </p:txBody>
      </p:sp>
      <p:pic>
        <p:nvPicPr>
          <p:cNvPr id="4" name="内容占位符 3">
            <a:extLst>
              <a:ext uri="{FF2B5EF4-FFF2-40B4-BE49-F238E27FC236}">
                <a16:creationId xmlns:a16="http://schemas.microsoft.com/office/drawing/2014/main" id="{1754E43C-A1AA-4CDC-A57C-735884B4F71A}"/>
              </a:ext>
            </a:extLst>
          </p:cNvPr>
          <p:cNvPicPr>
            <a:picLocks noGrp="1" noChangeAspect="1"/>
          </p:cNvPicPr>
          <p:nvPr>
            <p:ph idx="1"/>
          </p:nvPr>
        </p:nvPicPr>
        <p:blipFill>
          <a:blip r:embed="rId2"/>
          <a:stretch>
            <a:fillRect/>
          </a:stretch>
        </p:blipFill>
        <p:spPr>
          <a:xfrm>
            <a:off x="6236935" y="2658359"/>
            <a:ext cx="5607357" cy="3678860"/>
          </a:xfrm>
          <a:prstGeom prst="rect">
            <a:avLst/>
          </a:prstGeom>
        </p:spPr>
      </p:pic>
      <p:pic>
        <p:nvPicPr>
          <p:cNvPr id="5" name="图片 4">
            <a:extLst>
              <a:ext uri="{FF2B5EF4-FFF2-40B4-BE49-F238E27FC236}">
                <a16:creationId xmlns:a16="http://schemas.microsoft.com/office/drawing/2014/main" id="{E3B61AD0-D11D-4933-B22E-B7D6DBA9787D}"/>
              </a:ext>
            </a:extLst>
          </p:cNvPr>
          <p:cNvPicPr>
            <a:picLocks noChangeAspect="1"/>
          </p:cNvPicPr>
          <p:nvPr/>
        </p:nvPicPr>
        <p:blipFill>
          <a:blip r:embed="rId3"/>
          <a:stretch>
            <a:fillRect/>
          </a:stretch>
        </p:blipFill>
        <p:spPr>
          <a:xfrm>
            <a:off x="678361" y="2954081"/>
            <a:ext cx="5697260" cy="2766906"/>
          </a:xfrm>
          <a:prstGeom prst="rect">
            <a:avLst/>
          </a:prstGeom>
        </p:spPr>
      </p:pic>
      <p:sp>
        <p:nvSpPr>
          <p:cNvPr id="6" name="文本框 5">
            <a:extLst>
              <a:ext uri="{FF2B5EF4-FFF2-40B4-BE49-F238E27FC236}">
                <a16:creationId xmlns:a16="http://schemas.microsoft.com/office/drawing/2014/main" id="{B6D6CB0F-C67E-4DED-8CF5-F640ADC82DEE}"/>
              </a:ext>
            </a:extLst>
          </p:cNvPr>
          <p:cNvSpPr txBox="1"/>
          <p:nvPr/>
        </p:nvSpPr>
        <p:spPr>
          <a:xfrm>
            <a:off x="2284638" y="2289027"/>
            <a:ext cx="2092960" cy="369332"/>
          </a:xfrm>
          <a:prstGeom prst="rect">
            <a:avLst/>
          </a:prstGeom>
          <a:noFill/>
        </p:spPr>
        <p:txBody>
          <a:bodyPr wrap="square" rtlCol="0">
            <a:spAutoFit/>
          </a:bodyPr>
          <a:lstStyle/>
          <a:p>
            <a:r>
              <a:rPr lang="en-US" altLang="zh-CN" dirty="0">
                <a:latin typeface="Candara" panose="020E0502030303020204" pitchFamily="34" charset="0"/>
              </a:rPr>
              <a:t>Human annotation</a:t>
            </a:r>
            <a:endParaRPr lang="zh-CN" altLang="en-US" dirty="0">
              <a:latin typeface="Candara" panose="020E0502030303020204" pitchFamily="34" charset="0"/>
            </a:endParaRPr>
          </a:p>
        </p:txBody>
      </p:sp>
      <p:sp>
        <p:nvSpPr>
          <p:cNvPr id="7" name="矩形 6">
            <a:extLst>
              <a:ext uri="{FF2B5EF4-FFF2-40B4-BE49-F238E27FC236}">
                <a16:creationId xmlns:a16="http://schemas.microsoft.com/office/drawing/2014/main" id="{0A9F059B-32D0-4994-91BD-FAD4E2A7A1F9}"/>
              </a:ext>
            </a:extLst>
          </p:cNvPr>
          <p:cNvSpPr/>
          <p:nvPr/>
        </p:nvSpPr>
        <p:spPr>
          <a:xfrm>
            <a:off x="838200" y="1587168"/>
            <a:ext cx="8688371" cy="369332"/>
          </a:xfrm>
          <a:prstGeom prst="rect">
            <a:avLst/>
          </a:prstGeom>
        </p:spPr>
        <p:txBody>
          <a:bodyPr wrap="square">
            <a:spAutoFit/>
          </a:bodyPr>
          <a:lstStyle/>
          <a:p>
            <a:r>
              <a:rPr lang="en-US" altLang="zh-CN" dirty="0">
                <a:latin typeface="NimbusRomNo9L-Regu"/>
              </a:rPr>
              <a:t>choose the response most appropriate to the dialogue context.</a:t>
            </a:r>
            <a:endParaRPr lang="zh-CN" altLang="en-US" dirty="0"/>
          </a:p>
        </p:txBody>
      </p:sp>
    </p:spTree>
    <p:extLst>
      <p:ext uri="{BB962C8B-B14F-4D97-AF65-F5344CB8AC3E}">
        <p14:creationId xmlns:p14="http://schemas.microsoft.com/office/powerpoint/2010/main" val="132855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91979-65C1-4A70-8A18-4EF96758A979}"/>
              </a:ext>
            </a:extLst>
          </p:cNvPr>
          <p:cNvSpPr>
            <a:spLocks noGrp="1"/>
          </p:cNvSpPr>
          <p:nvPr>
            <p:ph type="title"/>
          </p:nvPr>
        </p:nvSpPr>
        <p:spPr/>
        <p:txBody>
          <a:bodyPr/>
          <a:lstStyle/>
          <a:p>
            <a:r>
              <a:rPr lang="en-US" altLang="zh-CN" b="1" dirty="0">
                <a:latin typeface="Candara" panose="020E0502030303020204" pitchFamily="34" charset="0"/>
              </a:rPr>
              <a:t>Experiments</a:t>
            </a:r>
            <a:endParaRPr lang="zh-CN" altLang="en-US" b="1" dirty="0">
              <a:latin typeface="Candara" panose="020E0502030303020204" pitchFamily="34" charset="0"/>
            </a:endParaRPr>
          </a:p>
        </p:txBody>
      </p:sp>
      <p:sp>
        <p:nvSpPr>
          <p:cNvPr id="6" name="文本框 5">
            <a:extLst>
              <a:ext uri="{FF2B5EF4-FFF2-40B4-BE49-F238E27FC236}">
                <a16:creationId xmlns:a16="http://schemas.microsoft.com/office/drawing/2014/main" id="{83BE8F6E-5B24-4A25-8047-61FA0A637C28}"/>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[AAAI-17] A Hierarchical Latent Variable Encoder-Decoder Model for Generating Dialogues</a:t>
            </a:r>
          </a:p>
        </p:txBody>
      </p:sp>
      <p:pic>
        <p:nvPicPr>
          <p:cNvPr id="8" name="图片 7">
            <a:extLst>
              <a:ext uri="{FF2B5EF4-FFF2-40B4-BE49-F238E27FC236}">
                <a16:creationId xmlns:a16="http://schemas.microsoft.com/office/drawing/2014/main" id="{7E76D141-7757-47CA-9DEE-1505C15B891F}"/>
              </a:ext>
            </a:extLst>
          </p:cNvPr>
          <p:cNvPicPr>
            <a:picLocks noChangeAspect="1"/>
          </p:cNvPicPr>
          <p:nvPr/>
        </p:nvPicPr>
        <p:blipFill>
          <a:blip r:embed="rId3"/>
          <a:stretch>
            <a:fillRect/>
          </a:stretch>
        </p:blipFill>
        <p:spPr>
          <a:xfrm>
            <a:off x="2700239" y="3255548"/>
            <a:ext cx="6791522" cy="1504163"/>
          </a:xfrm>
          <a:prstGeom prst="rect">
            <a:avLst/>
          </a:prstGeom>
        </p:spPr>
      </p:pic>
      <p:sp>
        <p:nvSpPr>
          <p:cNvPr id="11" name="文本框 10">
            <a:extLst>
              <a:ext uri="{FF2B5EF4-FFF2-40B4-BE49-F238E27FC236}">
                <a16:creationId xmlns:a16="http://schemas.microsoft.com/office/drawing/2014/main" id="{42AF1C13-53DA-4B34-8427-839E1BBA1A2D}"/>
              </a:ext>
            </a:extLst>
          </p:cNvPr>
          <p:cNvSpPr txBox="1"/>
          <p:nvPr/>
        </p:nvSpPr>
        <p:spPr>
          <a:xfrm>
            <a:off x="4775742" y="2687193"/>
            <a:ext cx="2308740" cy="369332"/>
          </a:xfrm>
          <a:prstGeom prst="rect">
            <a:avLst/>
          </a:prstGeom>
          <a:noFill/>
        </p:spPr>
        <p:txBody>
          <a:bodyPr wrap="square" rtlCol="0">
            <a:spAutoFit/>
          </a:bodyPr>
          <a:lstStyle/>
          <a:p>
            <a:r>
              <a:rPr lang="en-US" altLang="zh-CN" dirty="0">
                <a:latin typeface="Candara" panose="020E0502030303020204" pitchFamily="34" charset="0"/>
              </a:rPr>
              <a:t>Automatic evaluation</a:t>
            </a:r>
            <a:endParaRPr lang="zh-CN" altLang="en-US" dirty="0">
              <a:latin typeface="Candara" panose="020E0502030303020204" pitchFamily="34" charset="0"/>
            </a:endParaRPr>
          </a:p>
        </p:txBody>
      </p:sp>
      <p:sp>
        <p:nvSpPr>
          <p:cNvPr id="12" name="矩形 11"/>
          <p:cNvSpPr/>
          <p:nvPr/>
        </p:nvSpPr>
        <p:spPr>
          <a:xfrm>
            <a:off x="2831721" y="3699105"/>
            <a:ext cx="4733906" cy="99943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710041" y="3667027"/>
            <a:ext cx="1632113" cy="99943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H="1">
            <a:off x="5122062" y="4666459"/>
            <a:ext cx="9236" cy="41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8526385" y="4685185"/>
            <a:ext cx="4618" cy="43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593029" y="5077938"/>
            <a:ext cx="1211290" cy="369332"/>
          </a:xfrm>
          <a:prstGeom prst="rect">
            <a:avLst/>
          </a:prstGeom>
          <a:noFill/>
        </p:spPr>
        <p:txBody>
          <a:bodyPr wrap="square" rtlCol="0">
            <a:spAutoFit/>
          </a:bodyPr>
          <a:lstStyle/>
          <a:p>
            <a:r>
              <a:rPr lang="en-US" altLang="zh-CN" dirty="0"/>
              <a:t>relevance</a:t>
            </a:r>
            <a:endParaRPr lang="zh-CN" altLang="en-US" dirty="0"/>
          </a:p>
        </p:txBody>
      </p:sp>
      <p:sp>
        <p:nvSpPr>
          <p:cNvPr id="23" name="矩形 22"/>
          <p:cNvSpPr/>
          <p:nvPr/>
        </p:nvSpPr>
        <p:spPr>
          <a:xfrm>
            <a:off x="8039753" y="5077938"/>
            <a:ext cx="1026243" cy="369332"/>
          </a:xfrm>
          <a:prstGeom prst="rect">
            <a:avLst/>
          </a:prstGeom>
        </p:spPr>
        <p:txBody>
          <a:bodyPr wrap="none">
            <a:spAutoFit/>
          </a:bodyPr>
          <a:lstStyle/>
          <a:p>
            <a:r>
              <a:rPr lang="en-US" altLang="zh-CN" dirty="0"/>
              <a:t>diversity</a:t>
            </a:r>
            <a:endParaRPr lang="zh-CN" altLang="en-US" dirty="0"/>
          </a:p>
        </p:txBody>
      </p:sp>
    </p:spTree>
    <p:extLst>
      <p:ext uri="{BB962C8B-B14F-4D97-AF65-F5344CB8AC3E}">
        <p14:creationId xmlns:p14="http://schemas.microsoft.com/office/powerpoint/2010/main" val="383863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C52D0-CD9B-4DFD-9C17-78762D3758EA}"/>
              </a:ext>
            </a:extLst>
          </p:cNvPr>
          <p:cNvSpPr>
            <a:spLocks noGrp="1"/>
          </p:cNvSpPr>
          <p:nvPr>
            <p:ph type="title"/>
          </p:nvPr>
        </p:nvSpPr>
        <p:spPr/>
        <p:txBody>
          <a:bodyPr/>
          <a:lstStyle/>
          <a:p>
            <a:r>
              <a:rPr lang="en-US" altLang="zh-CN" b="1" dirty="0">
                <a:latin typeface="Candara" panose="020E0502030303020204" pitchFamily="34" charset="0"/>
              </a:rPr>
              <a:t>Experiments</a:t>
            </a:r>
            <a:endParaRPr lang="zh-CN" altLang="en-US" b="1" dirty="0">
              <a:latin typeface="Candara" panose="020E0502030303020204" pitchFamily="34" charset="0"/>
            </a:endParaRPr>
          </a:p>
        </p:txBody>
      </p:sp>
      <p:pic>
        <p:nvPicPr>
          <p:cNvPr id="4" name="图片 3">
            <a:extLst>
              <a:ext uri="{FF2B5EF4-FFF2-40B4-BE49-F238E27FC236}">
                <a16:creationId xmlns:a16="http://schemas.microsoft.com/office/drawing/2014/main" id="{C5D54D4D-15C2-4FA9-B855-8DC85A17E489}"/>
              </a:ext>
            </a:extLst>
          </p:cNvPr>
          <p:cNvPicPr>
            <a:picLocks noChangeAspect="1"/>
          </p:cNvPicPr>
          <p:nvPr/>
        </p:nvPicPr>
        <p:blipFill>
          <a:blip r:embed="rId2"/>
          <a:stretch>
            <a:fillRect/>
          </a:stretch>
        </p:blipFill>
        <p:spPr>
          <a:xfrm>
            <a:off x="904781" y="1690688"/>
            <a:ext cx="10672645" cy="4478271"/>
          </a:xfrm>
          <a:prstGeom prst="rect">
            <a:avLst/>
          </a:prstGeom>
        </p:spPr>
      </p:pic>
      <p:sp>
        <p:nvSpPr>
          <p:cNvPr id="3" name="文本框 2"/>
          <p:cNvSpPr txBox="1"/>
          <p:nvPr/>
        </p:nvSpPr>
        <p:spPr>
          <a:xfrm>
            <a:off x="5135419" y="1690688"/>
            <a:ext cx="1921162" cy="646331"/>
          </a:xfrm>
          <a:prstGeom prst="rect">
            <a:avLst/>
          </a:prstGeom>
          <a:noFill/>
        </p:spPr>
        <p:txBody>
          <a:bodyPr wrap="square" rtlCol="0">
            <a:spAutoFit/>
          </a:bodyPr>
          <a:lstStyle/>
          <a:p>
            <a:r>
              <a:rPr lang="en-US" altLang="zh-CN" dirty="0">
                <a:latin typeface="Candara" panose="020E0502030303020204" pitchFamily="34" charset="0"/>
              </a:rPr>
              <a:t>Case Studies</a:t>
            </a:r>
            <a:endParaRPr lang="zh-CN" altLang="en-US" dirty="0">
              <a:latin typeface="Candara" panose="020E0502030303020204" pitchFamily="34" charset="0"/>
            </a:endParaRPr>
          </a:p>
          <a:p>
            <a:endParaRPr lang="zh-CN" altLang="en-US" dirty="0">
              <a:latin typeface="Candara" panose="020E0502030303020204" pitchFamily="34" charset="0"/>
            </a:endParaRPr>
          </a:p>
        </p:txBody>
      </p:sp>
      <p:sp>
        <p:nvSpPr>
          <p:cNvPr id="5" name="文本框 4"/>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[AAAI-17] A Hierarchical Latent Variable Encoder-Decoder Model for Generating Dialogues</a:t>
            </a:r>
          </a:p>
        </p:txBody>
      </p:sp>
    </p:spTree>
    <p:extLst>
      <p:ext uri="{BB962C8B-B14F-4D97-AF65-F5344CB8AC3E}">
        <p14:creationId xmlns:p14="http://schemas.microsoft.com/office/powerpoint/2010/main" val="234250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ndara" panose="020E0502030303020204" pitchFamily="34" charset="0"/>
              </a:rPr>
              <a:t>Outline </a:t>
            </a:r>
            <a:endParaRPr lang="zh-CN" altLang="en-US" b="1" dirty="0">
              <a:latin typeface="Candara" panose="020E0502030303020204" pitchFamily="34" charset="0"/>
            </a:endParaRPr>
          </a:p>
        </p:txBody>
      </p:sp>
      <p:sp>
        <p:nvSpPr>
          <p:cNvPr id="3" name="内容占位符 2"/>
          <p:cNvSpPr>
            <a:spLocks noGrp="1"/>
          </p:cNvSpPr>
          <p:nvPr>
            <p:ph idx="1"/>
          </p:nvPr>
        </p:nvSpPr>
        <p:spPr/>
        <p:txBody>
          <a:bodyPr>
            <a:normAutofit/>
          </a:bodyPr>
          <a:lstStyle/>
          <a:p>
            <a:r>
              <a:rPr lang="en-US" altLang="zh-CN" dirty="0"/>
              <a:t>Background</a:t>
            </a:r>
          </a:p>
          <a:p>
            <a:r>
              <a:rPr lang="en-US" altLang="zh-CN" dirty="0">
                <a:solidFill>
                  <a:schemeClr val="bg1">
                    <a:lumMod val="95000"/>
                  </a:schemeClr>
                </a:solidFill>
              </a:rPr>
              <a:t>Hierarchical Encoder-decoder</a:t>
            </a:r>
          </a:p>
          <a:p>
            <a:r>
              <a:rPr lang="en-US" altLang="zh-CN" dirty="0" err="1">
                <a:solidFill>
                  <a:schemeClr val="bg1">
                    <a:lumMod val="95000"/>
                  </a:schemeClr>
                </a:solidFill>
              </a:rPr>
              <a:t>Variational</a:t>
            </a:r>
            <a:r>
              <a:rPr lang="en-US" altLang="zh-CN" dirty="0">
                <a:solidFill>
                  <a:schemeClr val="bg1">
                    <a:lumMod val="95000"/>
                  </a:schemeClr>
                </a:solidFill>
              </a:rPr>
              <a:t> Auto-Encoder</a:t>
            </a:r>
          </a:p>
          <a:p>
            <a:r>
              <a:rPr lang="en-US" altLang="zh-CN" dirty="0">
                <a:solidFill>
                  <a:schemeClr val="bg1">
                    <a:lumMod val="95000"/>
                  </a:schemeClr>
                </a:solidFill>
              </a:rPr>
              <a:t>Hierarchical Latent Variable Encoder-Decoder</a:t>
            </a:r>
          </a:p>
          <a:p>
            <a:r>
              <a:rPr lang="en-US" altLang="zh-CN" dirty="0">
                <a:solidFill>
                  <a:schemeClr val="bg1">
                    <a:lumMod val="95000"/>
                  </a:schemeClr>
                </a:solidFill>
              </a:rPr>
              <a:t>Experiments</a:t>
            </a:r>
            <a:endParaRPr lang="en-US" altLang="zh-CN" b="1" dirty="0">
              <a:solidFill>
                <a:schemeClr val="bg1">
                  <a:lumMod val="95000"/>
                </a:schemeClr>
              </a:solidFill>
              <a:latin typeface="Candara" panose="020E0502030303020204" pitchFamily="34" charset="0"/>
            </a:endParaRPr>
          </a:p>
        </p:txBody>
      </p:sp>
    </p:spTree>
    <p:extLst>
      <p:ext uri="{BB962C8B-B14F-4D97-AF65-F5344CB8AC3E}">
        <p14:creationId xmlns:p14="http://schemas.microsoft.com/office/powerpoint/2010/main" val="351896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95794-6E13-44DA-B0EA-BCD49A36EFBF}"/>
              </a:ext>
            </a:extLst>
          </p:cNvPr>
          <p:cNvSpPr>
            <a:spLocks noGrp="1"/>
          </p:cNvSpPr>
          <p:nvPr>
            <p:ph type="title"/>
          </p:nvPr>
        </p:nvSpPr>
        <p:spPr/>
        <p:txBody>
          <a:bodyPr/>
          <a:lstStyle/>
          <a:p>
            <a:r>
              <a:rPr lang="en-US" altLang="zh-CN" b="1" dirty="0">
                <a:latin typeface="Candara" panose="020E0502030303020204" pitchFamily="34" charset="0"/>
              </a:rPr>
              <a:t>Background</a:t>
            </a:r>
            <a:endParaRPr lang="zh-CN" altLang="en-US" b="1" dirty="0">
              <a:latin typeface="Candara" panose="020E0502030303020204" pitchFamily="34" charset="0"/>
            </a:endParaRPr>
          </a:p>
        </p:txBody>
      </p:sp>
      <p:sp>
        <p:nvSpPr>
          <p:cNvPr id="3" name="内容占位符 2">
            <a:extLst>
              <a:ext uri="{FF2B5EF4-FFF2-40B4-BE49-F238E27FC236}">
                <a16:creationId xmlns:a16="http://schemas.microsoft.com/office/drawing/2014/main" id="{85177DB9-B313-44EF-9658-5DC19F572648}"/>
              </a:ext>
            </a:extLst>
          </p:cNvPr>
          <p:cNvSpPr>
            <a:spLocks noGrp="1"/>
          </p:cNvSpPr>
          <p:nvPr>
            <p:ph idx="1"/>
          </p:nvPr>
        </p:nvSpPr>
        <p:spPr>
          <a:xfrm>
            <a:off x="838200" y="1882185"/>
            <a:ext cx="10515600" cy="4351338"/>
          </a:xfrm>
        </p:spPr>
        <p:txBody>
          <a:bodyPr/>
          <a:lstStyle/>
          <a:p>
            <a:r>
              <a:rPr lang="en-US" altLang="zh-CN" b="1" dirty="0">
                <a:latin typeface="Candara" panose="020E0502030303020204" pitchFamily="34" charset="0"/>
              </a:rPr>
              <a:t>Domain</a:t>
            </a:r>
          </a:p>
          <a:p>
            <a:pPr lvl="1"/>
            <a:r>
              <a:rPr lang="en-US" altLang="zh-CN" dirty="0">
                <a:latin typeface="Candara" panose="020E0502030303020204" pitchFamily="34" charset="0"/>
              </a:rPr>
              <a:t>Open-domain</a:t>
            </a:r>
          </a:p>
          <a:p>
            <a:pPr lvl="1"/>
            <a:r>
              <a:rPr lang="en-US" altLang="zh-CN" dirty="0">
                <a:latin typeface="Candara" panose="020E0502030303020204" pitchFamily="34" charset="0"/>
              </a:rPr>
              <a:t>Vertical-domain</a:t>
            </a:r>
          </a:p>
          <a:p>
            <a:r>
              <a:rPr lang="en-US" altLang="zh-CN" b="1" dirty="0">
                <a:latin typeface="Candara" panose="020E0502030303020204" pitchFamily="34" charset="0"/>
              </a:rPr>
              <a:t>Method</a:t>
            </a:r>
          </a:p>
          <a:p>
            <a:pPr lvl="1"/>
            <a:r>
              <a:rPr lang="en-US" altLang="zh-CN" dirty="0">
                <a:latin typeface="Candara" panose="020E0502030303020204" pitchFamily="34" charset="0"/>
              </a:rPr>
              <a:t>Retrieved-based methods</a:t>
            </a:r>
          </a:p>
          <a:p>
            <a:pPr lvl="1"/>
            <a:r>
              <a:rPr lang="en-US" altLang="zh-CN" dirty="0">
                <a:latin typeface="Candara" panose="020E0502030303020204" pitchFamily="34" charset="0"/>
              </a:rPr>
              <a:t>Generation-based methods</a:t>
            </a:r>
          </a:p>
          <a:p>
            <a:r>
              <a:rPr lang="en-US" altLang="zh-CN" b="1" dirty="0">
                <a:latin typeface="Candara" panose="020E0502030303020204" pitchFamily="34" charset="0"/>
              </a:rPr>
              <a:t>Scenarios</a:t>
            </a:r>
          </a:p>
          <a:p>
            <a:pPr lvl="1"/>
            <a:r>
              <a:rPr lang="en-US" altLang="zh-CN" dirty="0">
                <a:latin typeface="Candara" panose="020E0502030303020204" pitchFamily="34" charset="0"/>
              </a:rPr>
              <a:t>Single-turn Conversation</a:t>
            </a:r>
          </a:p>
          <a:p>
            <a:pPr lvl="1"/>
            <a:r>
              <a:rPr lang="en-US" altLang="zh-CN" dirty="0">
                <a:latin typeface="Candara" panose="020E0502030303020204" pitchFamily="34" charset="0"/>
              </a:rPr>
              <a:t>Multi-turn Conversation</a:t>
            </a:r>
          </a:p>
        </p:txBody>
      </p:sp>
    </p:spTree>
    <p:extLst>
      <p:ext uri="{BB962C8B-B14F-4D97-AF65-F5344CB8AC3E}">
        <p14:creationId xmlns:p14="http://schemas.microsoft.com/office/powerpoint/2010/main" val="378965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D86F8-05DD-44C7-A61F-34489F5E5452}"/>
              </a:ext>
            </a:extLst>
          </p:cNvPr>
          <p:cNvSpPr>
            <a:spLocks noGrp="1"/>
          </p:cNvSpPr>
          <p:nvPr>
            <p:ph type="title"/>
          </p:nvPr>
        </p:nvSpPr>
        <p:spPr/>
        <p:txBody>
          <a:bodyPr/>
          <a:lstStyle/>
          <a:p>
            <a:r>
              <a:rPr lang="en-US" altLang="zh-CN" b="1" dirty="0">
                <a:latin typeface="Candara" panose="020E0502030303020204" pitchFamily="34" charset="0"/>
              </a:rPr>
              <a:t>Background</a:t>
            </a:r>
            <a:endParaRPr lang="zh-CN" altLang="en-US" dirty="0"/>
          </a:p>
        </p:txBody>
      </p:sp>
      <p:sp>
        <p:nvSpPr>
          <p:cNvPr id="3" name="内容占位符 2">
            <a:extLst>
              <a:ext uri="{FF2B5EF4-FFF2-40B4-BE49-F238E27FC236}">
                <a16:creationId xmlns:a16="http://schemas.microsoft.com/office/drawing/2014/main" id="{60B20241-ED77-400E-9747-CBD730F7D6D9}"/>
              </a:ext>
            </a:extLst>
          </p:cNvPr>
          <p:cNvSpPr>
            <a:spLocks noGrp="1"/>
          </p:cNvSpPr>
          <p:nvPr>
            <p:ph idx="1"/>
          </p:nvPr>
        </p:nvSpPr>
        <p:spPr>
          <a:xfrm>
            <a:off x="838200" y="1825625"/>
            <a:ext cx="10515600" cy="4351338"/>
          </a:xfrm>
        </p:spPr>
        <p:txBody>
          <a:bodyPr>
            <a:normAutofit fontScale="92500" lnSpcReduction="20000"/>
          </a:bodyPr>
          <a:lstStyle/>
          <a:p>
            <a:pPr>
              <a:lnSpc>
                <a:spcPct val="100000"/>
              </a:lnSpc>
            </a:pPr>
            <a:r>
              <a:rPr lang="en-US" altLang="zh-CN" dirty="0">
                <a:solidFill>
                  <a:srgbClr val="00B050"/>
                </a:solidFill>
              </a:rPr>
              <a:t>Conversation systems(single-turn)</a:t>
            </a:r>
          </a:p>
          <a:p>
            <a:pPr marL="228600" lvl="1">
              <a:lnSpc>
                <a:spcPct val="100000"/>
              </a:lnSpc>
              <a:spcBef>
                <a:spcPct val="0"/>
              </a:spcBef>
              <a:buNone/>
            </a:pPr>
            <a:r>
              <a:rPr lang="en-US" altLang="zh-CN" sz="3200" dirty="0"/>
              <a:t>      A: What are you doing?</a:t>
            </a:r>
          </a:p>
          <a:p>
            <a:pPr marL="228600" lvl="1">
              <a:lnSpc>
                <a:spcPct val="100000"/>
              </a:lnSpc>
              <a:spcBef>
                <a:spcPct val="0"/>
              </a:spcBef>
              <a:buNone/>
            </a:pPr>
            <a:r>
              <a:rPr lang="en-US" altLang="zh-CN" sz="3200" dirty="0"/>
              <a:t>      B: I’m talking to you.</a:t>
            </a:r>
          </a:p>
          <a:p>
            <a:pPr marL="228600" lvl="1">
              <a:lnSpc>
                <a:spcPct val="100000"/>
              </a:lnSpc>
              <a:spcBef>
                <a:spcPct val="0"/>
              </a:spcBef>
              <a:buNone/>
            </a:pPr>
            <a:endParaRPr lang="en-US" altLang="zh-CN" sz="3200" dirty="0"/>
          </a:p>
          <a:p>
            <a:pPr>
              <a:lnSpc>
                <a:spcPct val="100000"/>
              </a:lnSpc>
            </a:pPr>
            <a:r>
              <a:rPr lang="en-US" altLang="zh-CN" dirty="0">
                <a:solidFill>
                  <a:srgbClr val="00B050"/>
                </a:solidFill>
              </a:rPr>
              <a:t>Dialogue systems(multi-turns)</a:t>
            </a:r>
          </a:p>
          <a:p>
            <a:pPr>
              <a:lnSpc>
                <a:spcPct val="100000"/>
              </a:lnSpc>
              <a:spcBef>
                <a:spcPct val="0"/>
              </a:spcBef>
              <a:buNone/>
            </a:pPr>
            <a:r>
              <a:rPr lang="en-US" altLang="zh-CN" sz="3200" dirty="0"/>
              <a:t>      A: What’s your name?</a:t>
            </a:r>
          </a:p>
          <a:p>
            <a:pPr>
              <a:lnSpc>
                <a:spcPct val="100000"/>
              </a:lnSpc>
              <a:spcBef>
                <a:spcPct val="0"/>
              </a:spcBef>
              <a:buNone/>
            </a:pPr>
            <a:r>
              <a:rPr lang="en-US" altLang="zh-CN" sz="3200" dirty="0"/>
              <a:t>      B: Mike.</a:t>
            </a:r>
          </a:p>
          <a:p>
            <a:pPr>
              <a:lnSpc>
                <a:spcPct val="100000"/>
              </a:lnSpc>
              <a:spcBef>
                <a:spcPct val="0"/>
              </a:spcBef>
              <a:buNone/>
            </a:pPr>
            <a:r>
              <a:rPr lang="en-US" altLang="zh-CN" sz="3200" dirty="0"/>
              <a:t>      A: How old are you?</a:t>
            </a:r>
          </a:p>
          <a:p>
            <a:pPr>
              <a:lnSpc>
                <a:spcPct val="100000"/>
              </a:lnSpc>
              <a:spcBef>
                <a:spcPct val="0"/>
              </a:spcBef>
              <a:buNone/>
            </a:pPr>
            <a:r>
              <a:rPr lang="en-US" altLang="zh-CN" sz="3200" dirty="0"/>
              <a:t>      B: 12. What’s your name?</a:t>
            </a:r>
          </a:p>
          <a:p>
            <a:pPr>
              <a:lnSpc>
                <a:spcPct val="100000"/>
              </a:lnSpc>
              <a:spcBef>
                <a:spcPct val="0"/>
              </a:spcBef>
              <a:buNone/>
            </a:pPr>
            <a:r>
              <a:rPr lang="en-US" altLang="zh-CN" sz="3200" dirty="0"/>
              <a:t>      A: jack</a:t>
            </a:r>
          </a:p>
          <a:p>
            <a:pPr>
              <a:lnSpc>
                <a:spcPct val="100000"/>
              </a:lnSpc>
              <a:spcBef>
                <a:spcPct val="0"/>
              </a:spcBef>
              <a:buNone/>
            </a:pPr>
            <a:r>
              <a:rPr lang="en-US" altLang="zh-CN" sz="3200" dirty="0"/>
              <a:t>       ...</a:t>
            </a:r>
          </a:p>
          <a:p>
            <a:endParaRPr lang="zh-CN" altLang="en-US" dirty="0"/>
          </a:p>
        </p:txBody>
      </p:sp>
    </p:spTree>
    <p:extLst>
      <p:ext uri="{BB962C8B-B14F-4D97-AF65-F5344CB8AC3E}">
        <p14:creationId xmlns:p14="http://schemas.microsoft.com/office/powerpoint/2010/main" val="347276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626F4-F77B-4434-B8EB-D529BE0647F8}"/>
              </a:ext>
            </a:extLst>
          </p:cNvPr>
          <p:cNvSpPr>
            <a:spLocks noGrp="1"/>
          </p:cNvSpPr>
          <p:nvPr>
            <p:ph type="title"/>
          </p:nvPr>
        </p:nvSpPr>
        <p:spPr/>
        <p:txBody>
          <a:bodyPr/>
          <a:lstStyle/>
          <a:p>
            <a:r>
              <a:rPr lang="en-US" altLang="zh-CN" b="1" dirty="0">
                <a:latin typeface="Candara" panose="020E0502030303020204" pitchFamily="34" charset="0"/>
              </a:rPr>
              <a:t>Background</a:t>
            </a:r>
            <a:endParaRPr lang="zh-CN" altLang="en-US" dirty="0"/>
          </a:p>
        </p:txBody>
      </p:sp>
      <p:sp>
        <p:nvSpPr>
          <p:cNvPr id="3" name="内容占位符 2">
            <a:extLst>
              <a:ext uri="{FF2B5EF4-FFF2-40B4-BE49-F238E27FC236}">
                <a16:creationId xmlns:a16="http://schemas.microsoft.com/office/drawing/2014/main" id="{9D47510C-EEA1-444C-9E9C-1D06F2DAEFEC}"/>
              </a:ext>
            </a:extLst>
          </p:cNvPr>
          <p:cNvSpPr>
            <a:spLocks noGrp="1"/>
          </p:cNvSpPr>
          <p:nvPr>
            <p:ph idx="1"/>
          </p:nvPr>
        </p:nvSpPr>
        <p:spPr/>
        <p:txBody>
          <a:bodyPr/>
          <a:lstStyle/>
          <a:p>
            <a:r>
              <a:rPr lang="en-US" altLang="zh-CN" dirty="0">
                <a:solidFill>
                  <a:srgbClr val="00B050"/>
                </a:solidFill>
              </a:rPr>
              <a:t>Open domains</a:t>
            </a:r>
          </a:p>
          <a:p>
            <a:r>
              <a:rPr lang="en-US" altLang="zh-CN" dirty="0"/>
              <a:t>Content: </a:t>
            </a:r>
            <a:r>
              <a:rPr lang="en-US" altLang="zh-CN" i="1" dirty="0">
                <a:solidFill>
                  <a:srgbClr val="FF0000"/>
                </a:solidFill>
              </a:rPr>
              <a:t>diversity and uncertainty</a:t>
            </a:r>
            <a:r>
              <a:rPr lang="en-US" altLang="zh-CN" i="1" dirty="0"/>
              <a:t> </a:t>
            </a:r>
          </a:p>
          <a:p>
            <a:r>
              <a:rPr lang="en-US" altLang="zh-CN" dirty="0"/>
              <a:t>for example: </a:t>
            </a:r>
            <a:r>
              <a:rPr lang="en-US" altLang="zh-CN" i="1" dirty="0">
                <a:solidFill>
                  <a:srgbClr val="FF0000"/>
                </a:solidFill>
              </a:rPr>
              <a:t>chatbot</a:t>
            </a:r>
          </a:p>
          <a:p>
            <a:endParaRPr lang="en-US" altLang="zh-CN" dirty="0"/>
          </a:p>
          <a:p>
            <a:r>
              <a:rPr lang="en-US" altLang="zh-CN" dirty="0">
                <a:solidFill>
                  <a:srgbClr val="00B050"/>
                </a:solidFill>
              </a:rPr>
              <a:t>Vertical domains</a:t>
            </a:r>
          </a:p>
          <a:p>
            <a:r>
              <a:rPr lang="en-US" altLang="zh-CN" dirty="0"/>
              <a:t>Content: </a:t>
            </a:r>
            <a:r>
              <a:rPr lang="en-US" altLang="zh-CN" i="1" dirty="0">
                <a:solidFill>
                  <a:srgbClr val="FF0000"/>
                </a:solidFill>
              </a:rPr>
              <a:t>limited to a specific domain</a:t>
            </a:r>
          </a:p>
          <a:p>
            <a:r>
              <a:rPr lang="en-US" altLang="zh-CN" dirty="0"/>
              <a:t>For example: </a:t>
            </a:r>
            <a:r>
              <a:rPr lang="en-US" altLang="zh-CN" i="1" dirty="0">
                <a:solidFill>
                  <a:srgbClr val="FF0000"/>
                </a:solidFill>
              </a:rPr>
              <a:t>customer service robot</a:t>
            </a:r>
            <a:endParaRPr lang="zh-CN" altLang="en-US" i="1" dirty="0">
              <a:solidFill>
                <a:srgbClr val="FF0000"/>
              </a:solidFill>
            </a:endParaRPr>
          </a:p>
          <a:p>
            <a:endParaRPr lang="zh-CN" altLang="en-US" dirty="0"/>
          </a:p>
        </p:txBody>
      </p:sp>
    </p:spTree>
    <p:extLst>
      <p:ext uri="{BB962C8B-B14F-4D97-AF65-F5344CB8AC3E}">
        <p14:creationId xmlns:p14="http://schemas.microsoft.com/office/powerpoint/2010/main" val="301723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Candara" panose="020E0502030303020204" pitchFamily="34" charset="0"/>
              </a:rPr>
              <a:t>Outline </a:t>
            </a:r>
            <a:endParaRPr lang="zh-CN" altLang="en-US" b="1" dirty="0">
              <a:latin typeface="Candara" panose="020E0502030303020204" pitchFamily="34" charset="0"/>
            </a:endParaRPr>
          </a:p>
        </p:txBody>
      </p:sp>
      <p:sp>
        <p:nvSpPr>
          <p:cNvPr id="3" name="内容占位符 2"/>
          <p:cNvSpPr>
            <a:spLocks noGrp="1"/>
          </p:cNvSpPr>
          <p:nvPr>
            <p:ph idx="1"/>
          </p:nvPr>
        </p:nvSpPr>
        <p:spPr/>
        <p:txBody>
          <a:bodyPr>
            <a:normAutofit/>
          </a:bodyPr>
          <a:lstStyle/>
          <a:p>
            <a:r>
              <a:rPr lang="en-US" altLang="zh-CN" dirty="0">
                <a:solidFill>
                  <a:schemeClr val="bg1">
                    <a:lumMod val="95000"/>
                  </a:schemeClr>
                </a:solidFill>
              </a:rPr>
              <a:t>Background</a:t>
            </a:r>
          </a:p>
          <a:p>
            <a:r>
              <a:rPr lang="en-US" altLang="zh-CN" dirty="0"/>
              <a:t>Hierarchical Encoder-decoder</a:t>
            </a:r>
          </a:p>
          <a:p>
            <a:r>
              <a:rPr lang="en-US" altLang="zh-CN" dirty="0" err="1">
                <a:solidFill>
                  <a:schemeClr val="bg1">
                    <a:lumMod val="95000"/>
                  </a:schemeClr>
                </a:solidFill>
              </a:rPr>
              <a:t>Variational</a:t>
            </a:r>
            <a:r>
              <a:rPr lang="en-US" altLang="zh-CN" dirty="0">
                <a:solidFill>
                  <a:schemeClr val="bg1">
                    <a:lumMod val="95000"/>
                  </a:schemeClr>
                </a:solidFill>
              </a:rPr>
              <a:t> Auto-Encoder</a:t>
            </a:r>
          </a:p>
          <a:p>
            <a:r>
              <a:rPr lang="en-US" altLang="zh-CN" dirty="0">
                <a:solidFill>
                  <a:schemeClr val="bg1">
                    <a:lumMod val="95000"/>
                  </a:schemeClr>
                </a:solidFill>
              </a:rPr>
              <a:t>Hierarchical Latent Variable Encoder-Decoder</a:t>
            </a:r>
          </a:p>
          <a:p>
            <a:r>
              <a:rPr lang="en-US" altLang="zh-CN" dirty="0">
                <a:solidFill>
                  <a:schemeClr val="bg1">
                    <a:lumMod val="95000"/>
                  </a:schemeClr>
                </a:solidFill>
              </a:rPr>
              <a:t>Experiments</a:t>
            </a:r>
            <a:endParaRPr lang="en-US" altLang="zh-CN" b="1" dirty="0">
              <a:solidFill>
                <a:schemeClr val="bg1">
                  <a:lumMod val="95000"/>
                </a:schemeClr>
              </a:solidFill>
              <a:latin typeface="Candara" panose="020E0502030303020204" pitchFamily="34" charset="0"/>
            </a:endParaRPr>
          </a:p>
        </p:txBody>
      </p:sp>
      <p:sp>
        <p:nvSpPr>
          <p:cNvPr id="4" name="文本框 3">
            <a:extLst>
              <a:ext uri="{FF2B5EF4-FFF2-40B4-BE49-F238E27FC236}">
                <a16:creationId xmlns:a16="http://schemas.microsoft.com/office/drawing/2014/main" id="{E6DEBD1C-CAF0-4B75-886A-144DCBC389C3}"/>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[AAAI-16] Building End-to-End Dialogue Systems Using Generative Hierarchical Neural Network Models</a:t>
            </a:r>
          </a:p>
        </p:txBody>
      </p:sp>
    </p:spTree>
    <p:extLst>
      <p:ext uri="{BB962C8B-B14F-4D97-AF65-F5344CB8AC3E}">
        <p14:creationId xmlns:p14="http://schemas.microsoft.com/office/powerpoint/2010/main" val="65389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670309" cy="1325563"/>
          </a:xfrm>
        </p:spPr>
        <p:txBody>
          <a:bodyPr/>
          <a:lstStyle/>
          <a:p>
            <a:r>
              <a:rPr lang="en-US" altLang="zh-CN" b="1" dirty="0">
                <a:latin typeface="Candara" panose="020E0502030303020204" pitchFamily="34" charset="0"/>
              </a:rPr>
              <a:t>Hierarchical Encoder-decoder</a:t>
            </a:r>
            <a:r>
              <a:rPr lang="en-US" altLang="zh-CN" dirty="0">
                <a:latin typeface="Candara" panose="020E0502030303020204" pitchFamily="34" charset="0"/>
              </a:rPr>
              <a:t> </a:t>
            </a:r>
            <a:r>
              <a:rPr lang="zh-CN" altLang="en-US" b="1" dirty="0">
                <a:latin typeface="Candara" panose="020E0502030303020204" pitchFamily="34" charset="0"/>
              </a:rPr>
              <a:t>（</a:t>
            </a:r>
            <a:r>
              <a:rPr lang="en-US" altLang="zh-CN" b="1" dirty="0">
                <a:latin typeface="Candara" panose="020E0502030303020204" pitchFamily="34" charset="0"/>
              </a:rPr>
              <a:t> Multi-turn </a:t>
            </a:r>
            <a:r>
              <a:rPr lang="zh-CN" altLang="en-US" b="1" dirty="0">
                <a:latin typeface="Candara" panose="020E0502030303020204" pitchFamily="34" charset="0"/>
              </a:rPr>
              <a:t>）</a:t>
            </a:r>
            <a:r>
              <a:rPr lang="en-US" altLang="zh-CN" b="1" dirty="0">
                <a:latin typeface="Candara" panose="020E0502030303020204" pitchFamily="34" charset="0"/>
              </a:rPr>
              <a:t> </a:t>
            </a:r>
            <a:endParaRPr lang="zh-CN" altLang="en-US" sz="3600" b="1" dirty="0">
              <a:latin typeface="Candara" panose="020E0502030303020204" pitchFamily="34" charset="0"/>
            </a:endParaRPr>
          </a:p>
        </p:txBody>
      </p:sp>
      <p:pic>
        <p:nvPicPr>
          <p:cNvPr id="4" name="圖片 6"/>
          <p:cNvPicPr>
            <a:picLocks noChangeAspect="1"/>
          </p:cNvPicPr>
          <p:nvPr/>
        </p:nvPicPr>
        <p:blipFill>
          <a:blip r:embed="rId3"/>
          <a:stretch>
            <a:fillRect/>
          </a:stretch>
        </p:blipFill>
        <p:spPr>
          <a:xfrm>
            <a:off x="1785088" y="2202228"/>
            <a:ext cx="8086882" cy="3631223"/>
          </a:xfrm>
          <a:prstGeom prst="rect">
            <a:avLst/>
          </a:prstGeom>
        </p:spPr>
      </p:pic>
      <p:sp>
        <p:nvSpPr>
          <p:cNvPr id="5" name="矩形 4"/>
          <p:cNvSpPr/>
          <p:nvPr/>
        </p:nvSpPr>
        <p:spPr>
          <a:xfrm>
            <a:off x="1020417" y="3504514"/>
            <a:ext cx="5075583" cy="2328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ndara" panose="020E0502030303020204" pitchFamily="34" charset="0"/>
            </a:endParaRPr>
          </a:p>
        </p:txBody>
      </p:sp>
      <p:sp>
        <p:nvSpPr>
          <p:cNvPr id="6" name="文本框 5"/>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[AAAI-16] Building End-to-End Dialogue Systems Using Generative Hierarchical Neural Network Models</a:t>
            </a:r>
          </a:p>
        </p:txBody>
      </p:sp>
      <p:pic>
        <p:nvPicPr>
          <p:cNvPr id="11" name="图片 10"/>
          <p:cNvPicPr>
            <a:picLocks noChangeAspect="1"/>
          </p:cNvPicPr>
          <p:nvPr/>
        </p:nvPicPr>
        <p:blipFill>
          <a:blip r:embed="rId4"/>
          <a:stretch>
            <a:fillRect/>
          </a:stretch>
        </p:blipFill>
        <p:spPr>
          <a:xfrm>
            <a:off x="1020417" y="1690688"/>
            <a:ext cx="4615542" cy="1302286"/>
          </a:xfrm>
          <a:prstGeom prst="rect">
            <a:avLst/>
          </a:prstGeom>
        </p:spPr>
      </p:pic>
    </p:spTree>
    <p:extLst>
      <p:ext uri="{BB962C8B-B14F-4D97-AF65-F5344CB8AC3E}">
        <p14:creationId xmlns:p14="http://schemas.microsoft.com/office/powerpoint/2010/main" val="272134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42F7C-BFE7-4119-BE20-3B288CD09215}"/>
              </a:ext>
            </a:extLst>
          </p:cNvPr>
          <p:cNvSpPr>
            <a:spLocks noGrp="1"/>
          </p:cNvSpPr>
          <p:nvPr>
            <p:ph type="title"/>
          </p:nvPr>
        </p:nvSpPr>
        <p:spPr/>
        <p:txBody>
          <a:bodyPr/>
          <a:lstStyle/>
          <a:p>
            <a:r>
              <a:rPr lang="en-US" altLang="zh-CN" b="1" dirty="0">
                <a:latin typeface="Candara" panose="020E0502030303020204" pitchFamily="34" charset="0"/>
              </a:rPr>
              <a:t>Experiments</a:t>
            </a:r>
            <a:endParaRPr lang="zh-CN" altLang="en-US" b="1" dirty="0">
              <a:latin typeface="Candara" panose="020E0502030303020204" pitchFamily="34" charset="0"/>
            </a:endParaRPr>
          </a:p>
        </p:txBody>
      </p:sp>
      <p:sp>
        <p:nvSpPr>
          <p:cNvPr id="5" name="矩形 4">
            <a:extLst>
              <a:ext uri="{FF2B5EF4-FFF2-40B4-BE49-F238E27FC236}">
                <a16:creationId xmlns:a16="http://schemas.microsoft.com/office/drawing/2014/main" id="{45D23C2C-24C1-4B29-AA08-F7067CF7B49D}"/>
              </a:ext>
            </a:extLst>
          </p:cNvPr>
          <p:cNvSpPr/>
          <p:nvPr/>
        </p:nvSpPr>
        <p:spPr>
          <a:xfrm>
            <a:off x="838200" y="1576740"/>
            <a:ext cx="4150226" cy="523220"/>
          </a:xfrm>
          <a:prstGeom prst="rect">
            <a:avLst/>
          </a:prstGeom>
        </p:spPr>
        <p:txBody>
          <a:bodyPr wrap="square">
            <a:spAutoFit/>
          </a:bodyPr>
          <a:lstStyle/>
          <a:p>
            <a:r>
              <a:rPr lang="en-US" altLang="zh-CN" sz="2800" b="1" dirty="0">
                <a:latin typeface="Candara" panose="020E0502030303020204" pitchFamily="34" charset="0"/>
              </a:rPr>
              <a:t>Dataset: </a:t>
            </a:r>
            <a:r>
              <a:rPr lang="en-US" altLang="zh-CN" sz="2800" b="1" dirty="0" err="1">
                <a:latin typeface="Candara" panose="020E0502030303020204" pitchFamily="34" charset="0"/>
              </a:rPr>
              <a:t>MovieTriples</a:t>
            </a:r>
            <a:endParaRPr lang="en-US" altLang="zh-CN" sz="2800" b="1" dirty="0">
              <a:latin typeface="Candara" panose="020E0502030303020204" pitchFamily="34" charset="0"/>
            </a:endParaRPr>
          </a:p>
        </p:txBody>
      </p:sp>
      <p:sp>
        <p:nvSpPr>
          <p:cNvPr id="6" name="文本框 5">
            <a:extLst>
              <a:ext uri="{FF2B5EF4-FFF2-40B4-BE49-F238E27FC236}">
                <a16:creationId xmlns:a16="http://schemas.microsoft.com/office/drawing/2014/main" id="{459DB12E-0748-45D0-AD26-A4BCC66B6124}"/>
              </a:ext>
            </a:extLst>
          </p:cNvPr>
          <p:cNvSpPr txBox="1"/>
          <p:nvPr/>
        </p:nvSpPr>
        <p:spPr>
          <a:xfrm>
            <a:off x="114728" y="6344991"/>
            <a:ext cx="11962544" cy="338554"/>
          </a:xfrm>
          <a:prstGeom prst="rect">
            <a:avLst/>
          </a:prstGeom>
          <a:noFill/>
        </p:spPr>
        <p:txBody>
          <a:bodyPr wrap="square" rtlCol="0">
            <a:spAutoFit/>
          </a:bodyPr>
          <a:lstStyle/>
          <a:p>
            <a:r>
              <a:rPr lang="en-US" altLang="zh-CN" sz="1600" dirty="0">
                <a:latin typeface="Candara" panose="020E0502030303020204" pitchFamily="34" charset="0"/>
              </a:rPr>
              <a:t> [AAAI-16] Building End-to-End Dialogue Systems Using Generative Hierarchical Neural Network Models</a:t>
            </a:r>
          </a:p>
        </p:txBody>
      </p:sp>
      <p:pic>
        <p:nvPicPr>
          <p:cNvPr id="7" name="图片 6">
            <a:extLst>
              <a:ext uri="{FF2B5EF4-FFF2-40B4-BE49-F238E27FC236}">
                <a16:creationId xmlns:a16="http://schemas.microsoft.com/office/drawing/2014/main" id="{7CCEDF3B-DC6B-4151-B344-90B8E86B6835}"/>
              </a:ext>
            </a:extLst>
          </p:cNvPr>
          <p:cNvPicPr>
            <a:picLocks noChangeAspect="1"/>
          </p:cNvPicPr>
          <p:nvPr/>
        </p:nvPicPr>
        <p:blipFill>
          <a:blip r:embed="rId3"/>
          <a:stretch>
            <a:fillRect/>
          </a:stretch>
        </p:blipFill>
        <p:spPr>
          <a:xfrm>
            <a:off x="755073" y="2235200"/>
            <a:ext cx="10890156" cy="3587208"/>
          </a:xfrm>
          <a:prstGeom prst="rect">
            <a:avLst/>
          </a:prstGeom>
        </p:spPr>
      </p:pic>
      <p:sp>
        <p:nvSpPr>
          <p:cNvPr id="8" name="矩形 7"/>
          <p:cNvSpPr/>
          <p:nvPr/>
        </p:nvSpPr>
        <p:spPr>
          <a:xfrm>
            <a:off x="1361815" y="5440218"/>
            <a:ext cx="9638693" cy="24014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7403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1338</Words>
  <Application>Microsoft Office PowerPoint</Application>
  <PresentationFormat>宽屏</PresentationFormat>
  <Paragraphs>146</Paragraphs>
  <Slides>22</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NimbusRomNo9L-Regu</vt:lpstr>
      <vt:lpstr>PMingLiU</vt:lpstr>
      <vt:lpstr>等线</vt:lpstr>
      <vt:lpstr>等线 Light</vt:lpstr>
      <vt:lpstr>Arial</vt:lpstr>
      <vt:lpstr>Candara</vt:lpstr>
      <vt:lpstr>Office 主题​​</vt:lpstr>
      <vt:lpstr>A Hierarchical Latent Variable Encoder-Decoder Model for Generating Dialogues </vt:lpstr>
      <vt:lpstr>Outline </vt:lpstr>
      <vt:lpstr>Outline </vt:lpstr>
      <vt:lpstr>Background</vt:lpstr>
      <vt:lpstr>Background</vt:lpstr>
      <vt:lpstr>Background</vt:lpstr>
      <vt:lpstr>Outline </vt:lpstr>
      <vt:lpstr>Hierarchical Encoder-decoder （ Multi-turn ） </vt:lpstr>
      <vt:lpstr>Experiments</vt:lpstr>
      <vt:lpstr>Experiments</vt:lpstr>
      <vt:lpstr>Outline </vt:lpstr>
      <vt:lpstr>Variational Auto-Encoder</vt:lpstr>
      <vt:lpstr>Generating Sentences via VAE</vt:lpstr>
      <vt:lpstr>Outline </vt:lpstr>
      <vt:lpstr>Hierarchical Latent Variable Encoder-Decoder Model （Multi-turn ）</vt:lpstr>
      <vt:lpstr>Hierarchical Latent Variable Encoder-Decoder</vt:lpstr>
      <vt:lpstr>Experimental setup </vt:lpstr>
      <vt:lpstr>Dataset</vt:lpstr>
      <vt:lpstr>Baseline</vt:lpstr>
      <vt:lpstr>Experiments</vt:lpstr>
      <vt:lpstr>Experiments</vt:lpstr>
      <vt:lpstr>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Hierarchical Latent Variable Encoder-Decoder Model for Generating Dialogues</dc:title>
  <dc:creator>陆兴武</dc:creator>
  <cp:lastModifiedBy>陆兴武</cp:lastModifiedBy>
  <cp:revision>19</cp:revision>
  <dcterms:created xsi:type="dcterms:W3CDTF">2017-12-27T06:44:22Z</dcterms:created>
  <dcterms:modified xsi:type="dcterms:W3CDTF">2017-12-27T11:42:48Z</dcterms:modified>
</cp:coreProperties>
</file>