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4" r:id="rId4"/>
    <p:sldId id="258" r:id="rId5"/>
    <p:sldId id="275" r:id="rId6"/>
    <p:sldId id="276" r:id="rId7"/>
    <p:sldId id="301" r:id="rId8"/>
    <p:sldId id="285" r:id="rId9"/>
    <p:sldId id="300" r:id="rId10"/>
    <p:sldId id="298" r:id="rId11"/>
    <p:sldId id="292" r:id="rId12"/>
    <p:sldId id="293" r:id="rId13"/>
    <p:sldId id="296" r:id="rId14"/>
    <p:sldId id="280" r:id="rId15"/>
    <p:sldId id="265" r:id="rId16"/>
    <p:sldId id="270" r:id="rId17"/>
    <p:sldId id="271" r:id="rId18"/>
    <p:sldId id="281" r:id="rId19"/>
    <p:sldId id="286" r:id="rId20"/>
    <p:sldId id="264" r:id="rId21"/>
    <p:sldId id="282" r:id="rId22"/>
    <p:sldId id="302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D966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F5614-B782-406C-B0AA-99C25A7846B5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70659-65F2-4588-8C86-1141CFE2D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9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本文中作者引用了这个作者在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年发表的一篇论文中的一句话。。。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对于这样一个任务，我们很容易想到，可不可以利用 一些先验知识，比如属性词通常是名词，观点词通常是形容词，来帮助我们设计一些规则，进行属性词和特征词的抽取，但这种方法的缺点也是显而易见的。本文中作者提出一种</a:t>
            </a:r>
            <a:r>
              <a:rPr lang="en-US" altLang="zh-CN" dirty="0" smtClean="0"/>
              <a:t>coupled </a:t>
            </a:r>
            <a:r>
              <a:rPr lang="en-US" altLang="zh-CN" dirty="0" err="1" smtClean="0"/>
              <a:t>mul</a:t>
            </a:r>
            <a:r>
              <a:rPr lang="en-US" altLang="zh-CN" dirty="0" smtClean="0"/>
              <a:t>-layer attention</a:t>
            </a:r>
            <a:r>
              <a:rPr lang="zh-CN" altLang="en-US" dirty="0" smtClean="0"/>
              <a:t>模型，它不需要使用任何语言学知识，也不需要对句子进行解析，但是能达到同样好的效果，甚至还要高一点。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0659-65F2-4588-8C86-1141CFE2DD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5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0659-65F2-4588-8C86-1141CFE2DD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0659-65F2-4588-8C86-1141CFE2DD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4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0659-65F2-4588-8C86-1141CFE2DD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2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0659-65F2-4588-8C86-1141CFE2DD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3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这样学出来的组合向量也表征了每个词和</a:t>
            </a:r>
            <a:r>
              <a:rPr lang="en-US" altLang="zh-CN" dirty="0" smtClean="0"/>
              <a:t>opinion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70659-65F2-4588-8C86-1141CFE2D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539F-19B1-4F3D-8585-6FDF48F8EFAB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D5F-ECEA-4377-83C2-EC0BACE48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8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539F-19B1-4F3D-8585-6FDF48F8EFAB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D5F-ECEA-4377-83C2-EC0BACE48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0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539F-19B1-4F3D-8585-6FDF48F8EFAB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D5F-ECEA-4377-83C2-EC0BACE48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1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539F-19B1-4F3D-8585-6FDF48F8EFAB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D5F-ECEA-4377-83C2-EC0BACE48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9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539F-19B1-4F3D-8585-6FDF48F8EFAB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D5F-ECEA-4377-83C2-EC0BACE48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5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539F-19B1-4F3D-8585-6FDF48F8EFAB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D5F-ECEA-4377-83C2-EC0BACE48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539F-19B1-4F3D-8585-6FDF48F8EFAB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D5F-ECEA-4377-83C2-EC0BACE48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0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539F-19B1-4F3D-8585-6FDF48F8EFAB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D5F-ECEA-4377-83C2-EC0BACE48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539F-19B1-4F3D-8585-6FDF48F8EFAB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D5F-ECEA-4377-83C2-EC0BACE48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539F-19B1-4F3D-8585-6FDF48F8EFAB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D5F-ECEA-4377-83C2-EC0BACE48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539F-19B1-4F3D-8585-6FDF48F8EFAB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1D5F-ECEA-4377-83C2-EC0BACE48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5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9539F-19B1-4F3D-8585-6FDF48F8EFAB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1D5F-ECEA-4377-83C2-EC0BACE48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9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0875"/>
            <a:ext cx="9144000" cy="1276717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Candara" panose="020E0502030303020204" pitchFamily="34" charset="0"/>
              </a:rPr>
              <a:t>Coupled Multi-Layer Attentions</a:t>
            </a:r>
            <a:br>
              <a:rPr lang="en-US" altLang="zh-CN" sz="3200" b="1" dirty="0">
                <a:latin typeface="Candara" panose="020E0502030303020204" pitchFamily="34" charset="0"/>
              </a:rPr>
            </a:br>
            <a:r>
              <a:rPr lang="en-US" altLang="zh-CN" sz="3200" b="1" dirty="0">
                <a:latin typeface="Candara" panose="020E0502030303020204" pitchFamily="34" charset="0"/>
              </a:rPr>
              <a:t>for Co-Extraction of Aspect and Opinion Terms</a:t>
            </a:r>
            <a:r>
              <a:rPr lang="en-US" altLang="zh-CN" sz="3200" dirty="0" smtClean="0">
                <a:latin typeface="Candara" panose="020E0502030303020204" pitchFamily="34" charset="0"/>
              </a:rPr>
              <a:t> 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41554"/>
            <a:ext cx="9144000" cy="3159246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latin typeface="Candara" panose="020E0502030303020204" pitchFamily="34" charset="0"/>
              </a:rPr>
              <a:t>Wenya</a:t>
            </a:r>
            <a:r>
              <a:rPr lang="en-US" altLang="zh-CN" sz="2000" dirty="0" smtClean="0">
                <a:latin typeface="Candara" panose="020E0502030303020204" pitchFamily="34" charset="0"/>
              </a:rPr>
              <a:t> Wang, </a:t>
            </a:r>
            <a:r>
              <a:rPr lang="en-US" altLang="zh-CN" sz="2000" dirty="0" err="1" smtClean="0">
                <a:latin typeface="Candara" panose="020E0502030303020204" pitchFamily="34" charset="0"/>
              </a:rPr>
              <a:t>Sinno</a:t>
            </a:r>
            <a:r>
              <a:rPr lang="en-US" altLang="zh-CN" sz="2000" dirty="0" smtClean="0">
                <a:latin typeface="Candara" panose="020E0502030303020204" pitchFamily="34" charset="0"/>
              </a:rPr>
              <a:t> </a:t>
            </a:r>
            <a:r>
              <a:rPr lang="en-US" altLang="zh-CN" sz="2000" dirty="0" err="1" smtClean="0">
                <a:latin typeface="Candara" panose="020E0502030303020204" pitchFamily="34" charset="0"/>
              </a:rPr>
              <a:t>Jialin</a:t>
            </a:r>
            <a:r>
              <a:rPr lang="en-US" altLang="zh-CN" sz="2000" dirty="0" smtClean="0">
                <a:latin typeface="Candara" panose="020E0502030303020204" pitchFamily="34" charset="0"/>
              </a:rPr>
              <a:t> Pan, Daniel </a:t>
            </a:r>
            <a:r>
              <a:rPr lang="en-US" altLang="zh-CN" sz="2000" dirty="0" err="1" smtClean="0">
                <a:latin typeface="Candara" panose="020E0502030303020204" pitchFamily="34" charset="0"/>
              </a:rPr>
              <a:t>Dahlmeier</a:t>
            </a:r>
            <a:r>
              <a:rPr lang="en-US" altLang="zh-CN" sz="2000" dirty="0" smtClean="0">
                <a:latin typeface="Candara" panose="020E0502030303020204" pitchFamily="34" charset="0"/>
              </a:rPr>
              <a:t>, </a:t>
            </a:r>
            <a:r>
              <a:rPr lang="en-US" altLang="zh-CN" sz="2000" dirty="0" err="1" smtClean="0">
                <a:latin typeface="Candara" panose="020E0502030303020204" pitchFamily="34" charset="0"/>
              </a:rPr>
              <a:t>Xiaokui</a:t>
            </a:r>
            <a:r>
              <a:rPr lang="en-US" altLang="zh-CN" sz="2000" dirty="0" smtClean="0">
                <a:latin typeface="Candara" panose="020E0502030303020204" pitchFamily="34" charset="0"/>
              </a:rPr>
              <a:t> Xiao</a:t>
            </a:r>
          </a:p>
          <a:p>
            <a:r>
              <a:rPr lang="en-US" altLang="zh-CN" sz="2000" dirty="0" smtClean="0">
                <a:latin typeface="Candara" panose="020E0502030303020204" pitchFamily="34" charset="0"/>
              </a:rPr>
              <a:t>Nanyang Technological University, Singapore</a:t>
            </a:r>
          </a:p>
          <a:p>
            <a:endParaRPr lang="en-US" altLang="zh-CN" sz="2000" dirty="0" smtClean="0">
              <a:latin typeface="Candara" panose="020E0502030303020204" pitchFamily="34" charset="0"/>
            </a:endParaRPr>
          </a:p>
          <a:p>
            <a:endParaRPr lang="en-US" altLang="zh-CN" sz="2000" dirty="0">
              <a:latin typeface="Candara" panose="020E0502030303020204" pitchFamily="34" charset="0"/>
            </a:endParaRPr>
          </a:p>
          <a:p>
            <a:pPr algn="r"/>
            <a:r>
              <a:rPr lang="zh-CN" altLang="en-US" sz="2000" dirty="0">
                <a:latin typeface="Candara" panose="020E0502030303020204" pitchFamily="34" charset="0"/>
              </a:rPr>
              <a:t>许慧</a:t>
            </a:r>
            <a:r>
              <a:rPr lang="zh-CN" altLang="en-US" sz="2000" dirty="0" smtClean="0">
                <a:latin typeface="Candara" panose="020E0502030303020204" pitchFamily="34" charset="0"/>
              </a:rPr>
              <a:t>敏</a:t>
            </a:r>
            <a:endParaRPr lang="en-US" altLang="zh-CN" sz="2000" dirty="0" smtClean="0">
              <a:latin typeface="Candara" panose="020E0502030303020204" pitchFamily="34" charset="0"/>
            </a:endParaRPr>
          </a:p>
          <a:p>
            <a:pPr algn="r"/>
            <a:r>
              <a:rPr lang="en-US" altLang="zh-CN" sz="2000" dirty="0" smtClean="0">
                <a:latin typeface="Candara" panose="020E0502030303020204" pitchFamily="34" charset="0"/>
              </a:rPr>
              <a:t>2017/12/27</a:t>
            </a:r>
            <a:endParaRPr lang="zh-CN" alt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Model – Single attention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845"/>
          <a:stretch/>
        </p:blipFill>
        <p:spPr>
          <a:xfrm>
            <a:off x="952784" y="1690688"/>
            <a:ext cx="5188784" cy="3847069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6904" y="5672694"/>
            <a:ext cx="509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Figure1: A single-layer attention model with tensor</a:t>
            </a:r>
            <a:endParaRPr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Model – Single attention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845"/>
          <a:stretch/>
        </p:blipFill>
        <p:spPr>
          <a:xfrm>
            <a:off x="952784" y="1690688"/>
            <a:ext cx="5188784" cy="3847069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6904" y="5672694"/>
            <a:ext cx="509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Figure1: A single-layer attention model with tensor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0610" y="1690688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 smtClean="0">
                <a:latin typeface="Candara" panose="020E0502030303020204" pitchFamily="34" charset="0"/>
              </a:rPr>
              <a:t>Composition vector:</a:t>
            </a:r>
            <a:endParaRPr lang="zh-CN" altLang="en-US" sz="2800" i="1" dirty="0">
              <a:latin typeface="Candara" panose="020E0502030303020204" pitchFamily="34" charset="0"/>
            </a:endParaRPr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90" y="2348845"/>
            <a:ext cx="4704251" cy="47653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952784" y="4125941"/>
            <a:ext cx="5188784" cy="1474759"/>
          </a:xfrm>
          <a:prstGeom prst="roundRect">
            <a:avLst/>
          </a:prstGeom>
          <a:solidFill>
            <a:srgbClr val="FFD9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Model – Single attention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845"/>
          <a:stretch/>
        </p:blipFill>
        <p:spPr>
          <a:xfrm>
            <a:off x="952784" y="1690688"/>
            <a:ext cx="5188784" cy="3847069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6904" y="5672694"/>
            <a:ext cx="509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Figure1: A single-layer attention model with tensor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0610" y="1690688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 smtClean="0">
                <a:latin typeface="Candara" panose="020E0502030303020204" pitchFamily="34" charset="0"/>
              </a:rPr>
              <a:t>Composition vector:</a:t>
            </a:r>
            <a:endParaRPr lang="zh-CN" altLang="en-US" sz="2800" i="1" dirty="0">
              <a:latin typeface="Candara" panose="020E0502030303020204" pitchFamily="34" charset="0"/>
            </a:endParaRPr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90" y="2348845"/>
            <a:ext cx="4704251" cy="4765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50609" y="2960317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>
                <a:latin typeface="Candara" panose="020E0502030303020204" pitchFamily="34" charset="0"/>
              </a:rPr>
              <a:t>A</a:t>
            </a:r>
            <a:r>
              <a:rPr lang="en-US" altLang="zh-CN" sz="2800" i="1" dirty="0" smtClean="0">
                <a:latin typeface="Candara" panose="020E0502030303020204" pitchFamily="34" charset="0"/>
              </a:rPr>
              <a:t>ttention vector:</a:t>
            </a:r>
            <a:endParaRPr lang="zh-CN" altLang="en-US" sz="2800" i="1" dirty="0" smtClean="0">
              <a:latin typeface="Candara" panose="020E0502030303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07216" y="2286000"/>
            <a:ext cx="5317738" cy="888023"/>
          </a:xfrm>
          <a:prstGeom prst="roundRect">
            <a:avLst/>
          </a:prstGeom>
          <a:solidFill>
            <a:srgbClr val="FFD9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590" y="3618474"/>
            <a:ext cx="2597165" cy="3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Model – Single attention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845"/>
          <a:stretch/>
        </p:blipFill>
        <p:spPr>
          <a:xfrm>
            <a:off x="952784" y="1690688"/>
            <a:ext cx="5188784" cy="3847069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6904" y="5672694"/>
            <a:ext cx="509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Figure1: A single-layer attention model with tensor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0610" y="1690688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 smtClean="0">
                <a:latin typeface="Candara" panose="020E0502030303020204" pitchFamily="34" charset="0"/>
              </a:rPr>
              <a:t>Composition vector:</a:t>
            </a:r>
            <a:endParaRPr lang="zh-CN" altLang="en-US" sz="2800" i="1" dirty="0">
              <a:latin typeface="Candara" panose="020E0502030303020204" pitchFamily="34" charset="0"/>
            </a:endParaRPr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90" y="2348845"/>
            <a:ext cx="4704251" cy="4765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50609" y="2960317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>
                <a:latin typeface="Candara" panose="020E0502030303020204" pitchFamily="34" charset="0"/>
              </a:rPr>
              <a:t>A</a:t>
            </a:r>
            <a:r>
              <a:rPr lang="en-US" altLang="zh-CN" sz="2800" i="1" dirty="0" smtClean="0">
                <a:latin typeface="Candara" panose="020E0502030303020204" pitchFamily="34" charset="0"/>
              </a:rPr>
              <a:t>ttention vector:</a:t>
            </a:r>
            <a:endParaRPr lang="zh-CN" altLang="en-US" sz="2800" i="1" dirty="0" smtClean="0">
              <a:latin typeface="Candara" panose="020E0502030303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26581" y="4125941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>
                <a:latin typeface="Candara" panose="020E0502030303020204" pitchFamily="34" charset="0"/>
              </a:rPr>
              <a:t>A</a:t>
            </a:r>
            <a:r>
              <a:rPr lang="en-US" altLang="zh-CN" sz="2800" i="1" dirty="0" smtClean="0">
                <a:latin typeface="Candara" panose="020E0502030303020204" pitchFamily="34" charset="0"/>
              </a:rPr>
              <a:t>ttention score:</a:t>
            </a:r>
            <a:endParaRPr lang="zh-CN" altLang="en-US" sz="2800" i="1" dirty="0" smtClean="0">
              <a:latin typeface="Candara" panose="020E0502030303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561" y="4778676"/>
            <a:ext cx="1896332" cy="50281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952784" y="1595706"/>
            <a:ext cx="5043570" cy="753139"/>
          </a:xfrm>
          <a:prstGeom prst="roundRect">
            <a:avLst/>
          </a:prstGeom>
          <a:solidFill>
            <a:srgbClr val="FFD9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590" y="3621359"/>
            <a:ext cx="2597165" cy="3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Model – Coupled attentions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Candara" panose="020E0502030303020204" pitchFamily="34" charset="0"/>
              </a:rPr>
              <a:t>One for aspects extraction, the other for opinions extraction</a:t>
            </a:r>
          </a:p>
          <a:p>
            <a:endParaRPr lang="en-US" altLang="zh-CN" dirty="0">
              <a:latin typeface="Candara" panose="020E0502030303020204" pitchFamily="34" charset="0"/>
            </a:endParaRPr>
          </a:p>
          <a:p>
            <a:r>
              <a:rPr lang="en-US" altLang="zh-CN" dirty="0">
                <a:latin typeface="Candara" panose="020E0502030303020204" pitchFamily="34" charset="0"/>
              </a:rPr>
              <a:t>They are </a:t>
            </a:r>
            <a:r>
              <a:rPr lang="en-US" altLang="zh-CN" dirty="0">
                <a:solidFill>
                  <a:srgbClr val="EAB200"/>
                </a:solidFill>
                <a:latin typeface="Candara" panose="020E0502030303020204" pitchFamily="34" charset="0"/>
              </a:rPr>
              <a:t>learned interactively </a:t>
            </a:r>
            <a:r>
              <a:rPr lang="en-US" altLang="zh-CN" dirty="0">
                <a:latin typeface="Candara" panose="020E0502030303020204" pitchFamily="34" charset="0"/>
              </a:rPr>
              <a:t>such that label information can be dually propagated among aspect terms and opinion terms by exploiting their relations.</a:t>
            </a:r>
            <a:endParaRPr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914525"/>
            <a:ext cx="8372475" cy="3028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73353" y="5167312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Figure2: Coupled attention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Model – Coupled attentions</a:t>
            </a:r>
            <a:endParaRPr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Attention vector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66" y="2681981"/>
            <a:ext cx="6144358" cy="504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766" y="3645218"/>
            <a:ext cx="4233130" cy="397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068" y="4501574"/>
            <a:ext cx="2100263" cy="516458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Model – Coupled attentions</a:t>
            </a:r>
            <a:endParaRPr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21322" y="5736679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Figure3: Multi-layer Coupled attentions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8489"/>
          <a:stretch/>
        </p:blipFill>
        <p:spPr>
          <a:xfrm>
            <a:off x="2604720" y="1690688"/>
            <a:ext cx="5760799" cy="391471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Model – Multi-layer coupled attentions</a:t>
            </a:r>
            <a:endParaRPr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Model – Multi-layer coupled attentions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91" y="1690688"/>
            <a:ext cx="3581400" cy="3600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8197" y="5449367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Figure4: Attention </a:t>
            </a:r>
            <a:r>
              <a:rPr lang="en-US" altLang="zh-CN" dirty="0" smtClean="0">
                <a:latin typeface="Candara" panose="020E0502030303020204" pitchFamily="34" charset="0"/>
              </a:rPr>
              <a:t>prototype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229" y="2628805"/>
            <a:ext cx="4378386" cy="5356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229" y="3526486"/>
            <a:ext cx="1746006" cy="7930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229" y="4483933"/>
            <a:ext cx="3622247" cy="96543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05229" y="1855102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Candara" panose="020E0502030303020204" pitchFamily="34" charset="0"/>
              </a:rPr>
              <a:t>Prototype vector:</a:t>
            </a:r>
            <a:endParaRPr lang="zh-CN" altLang="en-US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ndara" panose="020E0502030303020204" pitchFamily="34" charset="0"/>
              </a:rPr>
              <a:t>O</a:t>
            </a:r>
            <a:r>
              <a:rPr lang="en-US" altLang="zh-CN" dirty="0" smtClean="0">
                <a:latin typeface="Candara" panose="020E0502030303020204" pitchFamily="34" charset="0"/>
              </a:rPr>
              <a:t>utline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ndara" panose="020E0502030303020204" pitchFamily="34" charset="0"/>
              </a:rPr>
              <a:t>Experiments</a:t>
            </a:r>
            <a:endParaRPr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ndara" panose="020E0502030303020204" pitchFamily="34" charset="0"/>
              </a:rPr>
              <a:t>O</a:t>
            </a:r>
            <a:r>
              <a:rPr lang="en-US" altLang="zh-CN" dirty="0" smtClean="0">
                <a:latin typeface="Candara" panose="020E0502030303020204" pitchFamily="34" charset="0"/>
              </a:rPr>
              <a:t>utline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ndara" panose="020E0502030303020204" pitchFamily="34" charset="0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ndara" panose="020E0502030303020204" pitchFamily="34" charset="0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ndara" panose="020E0502030303020204" pitchFamily="34" charset="0"/>
              </a:rPr>
              <a:t>Experiments</a:t>
            </a:r>
            <a:endParaRPr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Experiment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Dataset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821964"/>
            <a:ext cx="8401050" cy="1724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99335" y="4680926"/>
            <a:ext cx="27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Tabel1: Dataset description</a:t>
            </a:r>
            <a:endParaRPr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Experiment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ndara" panose="020E0502030303020204" pitchFamily="34" charset="0"/>
              </a:rPr>
              <a:t>R</a:t>
            </a:r>
            <a:r>
              <a:rPr lang="en-US" altLang="zh-CN" dirty="0" smtClean="0">
                <a:latin typeface="Candara" panose="020E0502030303020204" pitchFamily="34" charset="0"/>
              </a:rPr>
              <a:t>esult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2648" y="5857360"/>
            <a:ext cx="480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Tabel2: Comparison results in terms of F1 scores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64" y="2381223"/>
            <a:ext cx="6649269" cy="34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Experiment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ndara" panose="020E0502030303020204" pitchFamily="34" charset="0"/>
              </a:rPr>
              <a:t>R</a:t>
            </a:r>
            <a:r>
              <a:rPr lang="en-US" altLang="zh-CN" dirty="0" smtClean="0">
                <a:latin typeface="Candara" panose="020E0502030303020204" pitchFamily="34" charset="0"/>
              </a:rPr>
              <a:t>esult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66769" y="5293892"/>
            <a:ext cx="521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Tabel3: </a:t>
            </a:r>
            <a:r>
              <a:rPr lang="en-US" altLang="zh-CN" dirty="0" smtClean="0">
                <a:latin typeface="Candara" panose="020E0502030303020204" pitchFamily="34" charset="0"/>
              </a:rPr>
              <a:t>Comparison </a:t>
            </a:r>
            <a:r>
              <a:rPr lang="en-US" altLang="zh-CN" dirty="0" smtClean="0">
                <a:latin typeface="Candara" panose="020E0502030303020204" pitchFamily="34" charset="0"/>
              </a:rPr>
              <a:t>under varying layers and setups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38" y="2682455"/>
            <a:ext cx="6743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0455" y="2798213"/>
            <a:ext cx="4897582" cy="8676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Candara" panose="020E0502030303020204" pitchFamily="34" charset="0"/>
              </a:rPr>
              <a:t>Thank you!</a:t>
            </a:r>
            <a:endParaRPr lang="zh-CN" altLang="en-US" sz="6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ndara" panose="020E0502030303020204" pitchFamily="34" charset="0"/>
              </a:rPr>
              <a:t>O</a:t>
            </a:r>
            <a:r>
              <a:rPr lang="en-US" altLang="zh-CN" dirty="0" smtClean="0">
                <a:latin typeface="Candara" panose="020E0502030303020204" pitchFamily="34" charset="0"/>
              </a:rPr>
              <a:t>utline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ndara" panose="020E0502030303020204" pitchFamily="34" charset="0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Experiments</a:t>
            </a:r>
            <a:endParaRPr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Background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140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Task: aspect terms and opinion terms co-extraction</a:t>
            </a:r>
          </a:p>
          <a:p>
            <a:endParaRPr lang="en-US" altLang="zh-CN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ndara" panose="020E0502030303020204" pitchFamily="34" charset="0"/>
              </a:rPr>
              <a:t>    Fish burger is the best dish it tastes fresh.</a:t>
            </a:r>
          </a:p>
          <a:p>
            <a:pPr marL="0" indent="0">
              <a:buNone/>
            </a:pPr>
            <a:endParaRPr lang="en-US" altLang="zh-CN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Background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140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Task: </a:t>
            </a:r>
            <a:r>
              <a:rPr lang="en-US" altLang="zh-CN" dirty="0">
                <a:solidFill>
                  <a:srgbClr val="EAB200"/>
                </a:solidFill>
                <a:latin typeface="Candara" panose="020E0502030303020204" pitchFamily="34" charset="0"/>
              </a:rPr>
              <a:t>a</a:t>
            </a:r>
            <a:r>
              <a:rPr lang="en-US" altLang="zh-CN" dirty="0" smtClean="0">
                <a:solidFill>
                  <a:srgbClr val="EAB200"/>
                </a:solidFill>
                <a:latin typeface="Candara" panose="020E0502030303020204" pitchFamily="34" charset="0"/>
              </a:rPr>
              <a:t>spect terms </a:t>
            </a:r>
            <a:r>
              <a:rPr lang="en-US" altLang="zh-CN" dirty="0" smtClean="0">
                <a:latin typeface="Candara" panose="020E0502030303020204" pitchFamily="34" charset="0"/>
              </a:rPr>
              <a:t>and opinion terms co-extraction</a:t>
            </a:r>
          </a:p>
          <a:p>
            <a:endParaRPr lang="en-US" altLang="zh-CN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ndara" panose="020E0502030303020204" pitchFamily="34" charset="0"/>
              </a:rPr>
              <a:t>    Fish burger is the best dish it tastes fresh.</a:t>
            </a: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85617" y="2893339"/>
            <a:ext cx="1777390" cy="394984"/>
          </a:xfrm>
          <a:prstGeom prst="roundRect">
            <a:avLst/>
          </a:prstGeom>
          <a:noFill/>
          <a:ln w="28575">
            <a:solidFill>
              <a:srgbClr val="EA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558323" y="2876425"/>
            <a:ext cx="983154" cy="394984"/>
          </a:xfrm>
          <a:prstGeom prst="roundRect">
            <a:avLst/>
          </a:prstGeom>
          <a:noFill/>
          <a:ln w="28575">
            <a:solidFill>
              <a:srgbClr val="EA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Background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140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Task: </a:t>
            </a:r>
            <a:r>
              <a:rPr lang="en-US" altLang="zh-CN" dirty="0">
                <a:latin typeface="Candara" panose="020E0502030303020204" pitchFamily="34" charset="0"/>
              </a:rPr>
              <a:t>a</a:t>
            </a:r>
            <a:r>
              <a:rPr lang="en-US" altLang="zh-CN" dirty="0" smtClean="0">
                <a:latin typeface="Candara" panose="020E0502030303020204" pitchFamily="34" charset="0"/>
              </a:rPr>
              <a:t>spect terms and </a:t>
            </a:r>
            <a:r>
              <a:rPr lang="en-US" altLang="zh-CN" dirty="0" smtClean="0">
                <a:solidFill>
                  <a:srgbClr val="EAB200"/>
                </a:solidFill>
                <a:latin typeface="Candara" panose="020E0502030303020204" pitchFamily="34" charset="0"/>
              </a:rPr>
              <a:t>opinion terms </a:t>
            </a:r>
            <a:r>
              <a:rPr lang="en-US" altLang="zh-CN" dirty="0" smtClean="0">
                <a:latin typeface="Candara" panose="020E0502030303020204" pitchFamily="34" charset="0"/>
              </a:rPr>
              <a:t>co-extraction</a:t>
            </a:r>
          </a:p>
          <a:p>
            <a:endParaRPr lang="en-US" altLang="zh-CN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ndara" panose="020E0502030303020204" pitchFamily="34" charset="0"/>
              </a:rPr>
              <a:t>    Fish burger is the best dish it tastes fresh.</a:t>
            </a:r>
          </a:p>
          <a:p>
            <a:pPr marL="0" indent="0">
              <a:buNone/>
            </a:pPr>
            <a:endParaRPr lang="en-US" altLang="zh-CN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31340" y="2875755"/>
            <a:ext cx="827822" cy="394984"/>
          </a:xfrm>
          <a:prstGeom prst="roundRect">
            <a:avLst/>
          </a:prstGeom>
          <a:noFill/>
          <a:ln w="28575">
            <a:solidFill>
              <a:srgbClr val="EA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870202" y="2875755"/>
            <a:ext cx="684214" cy="394984"/>
          </a:xfrm>
          <a:prstGeom prst="roundRect">
            <a:avLst/>
          </a:prstGeom>
          <a:noFill/>
          <a:ln w="28575">
            <a:solidFill>
              <a:srgbClr val="EA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Background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483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Task: sequence tagging problem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latin typeface="Candara" panose="020E0502030303020204" pitchFamily="34" charset="0"/>
              </a:rPr>
              <a:t>    Input: a sentence s = {w</a:t>
            </a:r>
            <a:r>
              <a:rPr lang="en-US" altLang="zh-CN" baseline="-25000" dirty="0" smtClean="0">
                <a:latin typeface="Candara" panose="020E0502030303020204" pitchFamily="34" charset="0"/>
              </a:rPr>
              <a:t>1,</a:t>
            </a:r>
            <a:r>
              <a:rPr lang="en-US" altLang="zh-CN" dirty="0" smtClean="0">
                <a:latin typeface="Candara" panose="020E0502030303020204" pitchFamily="34" charset="0"/>
              </a:rPr>
              <a:t> </a:t>
            </a:r>
            <a:r>
              <a:rPr lang="en-US" altLang="zh-CN" dirty="0" smtClean="0">
                <a:latin typeface="Candara" panose="020E0502030303020204" pitchFamily="34" charset="0"/>
              </a:rPr>
              <a:t>w</a:t>
            </a:r>
            <a:r>
              <a:rPr lang="en-US" altLang="zh-CN" baseline="-25000" dirty="0" smtClean="0">
                <a:latin typeface="Candara" panose="020E0502030303020204" pitchFamily="34" charset="0"/>
              </a:rPr>
              <a:t>2</a:t>
            </a:r>
            <a:r>
              <a:rPr lang="en-US" altLang="zh-CN" baseline="-25000" dirty="0" smtClean="0">
                <a:latin typeface="Candara" panose="020E0502030303020204" pitchFamily="34" charset="0"/>
              </a:rPr>
              <a:t>,</a:t>
            </a:r>
            <a:r>
              <a:rPr lang="en-US" altLang="zh-CN" dirty="0" smtClean="0">
                <a:latin typeface="Candara" panose="020E0502030303020204" pitchFamily="34" charset="0"/>
              </a:rPr>
              <a:t> </a:t>
            </a:r>
            <a:r>
              <a:rPr lang="en-US" altLang="zh-CN" dirty="0" smtClean="0"/>
              <a:t>…, </a:t>
            </a:r>
            <a:r>
              <a:rPr lang="en-US" altLang="zh-CN" dirty="0" smtClean="0">
                <a:latin typeface="Candara" panose="020E0502030303020204" pitchFamily="34" charset="0"/>
              </a:rPr>
              <a:t>w</a:t>
            </a:r>
            <a:r>
              <a:rPr lang="en-US" altLang="zh-CN" baseline="-25000" dirty="0" smtClean="0">
                <a:latin typeface="Candara" panose="020E0502030303020204" pitchFamily="34" charset="0"/>
              </a:rPr>
              <a:t>n</a:t>
            </a:r>
            <a:r>
              <a:rPr lang="en-US" altLang="zh-CN" dirty="0" smtClean="0">
                <a:latin typeface="Candara" panose="020E0502030303020204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Candara" panose="020E0502030303020204" pitchFamily="34" charset="0"/>
              </a:rPr>
              <a:t> </a:t>
            </a:r>
            <a:r>
              <a:rPr lang="en-US" altLang="zh-CN" dirty="0" smtClean="0">
                <a:latin typeface="Candara" panose="020E0502030303020204" pitchFamily="34" charset="0"/>
              </a:rPr>
              <a:t>   Output: </a:t>
            </a:r>
            <a:r>
              <a:rPr lang="en-US" altLang="zh-CN" dirty="0" smtClean="0">
                <a:latin typeface="Candara" panose="020E0502030303020204" pitchFamily="34" charset="0"/>
              </a:rPr>
              <a:t>w</a:t>
            </a:r>
            <a:r>
              <a:rPr lang="en-US" altLang="zh-CN" baseline="-25000" dirty="0" smtClean="0">
                <a:latin typeface="Candara" panose="020E0502030303020204" pitchFamily="34" charset="0"/>
              </a:rPr>
              <a:t>i</a:t>
            </a:r>
            <a:r>
              <a:rPr lang="zh-CN" altLang="en-US" baseline="-25000" dirty="0" smtClean="0">
                <a:latin typeface="Candara" panose="020E0502030303020204" pitchFamily="34" charset="0"/>
              </a:rPr>
              <a:t> </a:t>
            </a:r>
            <a:r>
              <a:rPr lang="zh-CN" altLang="en-US" dirty="0" smtClean="0">
                <a:latin typeface="Candara" panose="020E0502030303020204" pitchFamily="34" charset="0"/>
              </a:rPr>
              <a:t>→ </a:t>
            </a:r>
            <a:r>
              <a:rPr lang="en-US" altLang="zh-CN" dirty="0" smtClean="0">
                <a:latin typeface="Candara" panose="020E0502030303020204" pitchFamily="34" charset="0"/>
              </a:rPr>
              <a:t>y</a:t>
            </a:r>
            <a:r>
              <a:rPr lang="en-US" altLang="zh-CN" baseline="-25000" dirty="0" smtClean="0">
                <a:latin typeface="Candara" panose="020E0502030303020204" pitchFamily="34" charset="0"/>
              </a:rPr>
              <a:t>i</a:t>
            </a:r>
            <a:r>
              <a:rPr lang="zh-CN" altLang="en-US" dirty="0" smtClean="0">
                <a:latin typeface="Candara" panose="020E0502030303020204" pitchFamily="34" charset="0"/>
              </a:rPr>
              <a:t> ∈</a:t>
            </a:r>
            <a:r>
              <a:rPr lang="en-US" altLang="zh-CN" dirty="0" smtClean="0">
                <a:latin typeface="Candara" panose="020E0502030303020204" pitchFamily="34" charset="0"/>
              </a:rPr>
              <a:t>L</a:t>
            </a:r>
            <a:endParaRPr lang="en-US" altLang="zh-CN" dirty="0" smtClean="0">
              <a:latin typeface="Candara" panose="020E0502030303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Candara" panose="020E0502030303020204" pitchFamily="34" charset="0"/>
              </a:rPr>
              <a:t>	</a:t>
            </a:r>
            <a:r>
              <a:rPr lang="en-US" altLang="zh-CN" sz="2600" i="1" dirty="0" smtClean="0">
                <a:latin typeface="Candara" panose="020E0502030303020204" pitchFamily="34" charset="0"/>
              </a:rPr>
              <a:t>L = {BA, IA, BP, IP, O}</a:t>
            </a:r>
          </a:p>
          <a:p>
            <a:pPr marL="0" indent="0">
              <a:buNone/>
            </a:pPr>
            <a:r>
              <a:rPr lang="en-US" altLang="zh-CN" sz="2600" i="1" dirty="0">
                <a:latin typeface="Candara" panose="020E0502030303020204" pitchFamily="34" charset="0"/>
              </a:rPr>
              <a:t>	</a:t>
            </a:r>
            <a:r>
              <a:rPr lang="en-US" altLang="zh-CN" sz="2600" i="1" dirty="0" smtClean="0">
                <a:latin typeface="Candara" panose="020E0502030303020204" pitchFamily="34" charset="0"/>
              </a:rPr>
              <a:t>BA(beginning aspect)</a:t>
            </a:r>
          </a:p>
          <a:p>
            <a:pPr marL="0" indent="0">
              <a:buNone/>
            </a:pPr>
            <a:r>
              <a:rPr lang="en-US" altLang="zh-CN" sz="2600" i="1" dirty="0">
                <a:latin typeface="Candara" panose="020E0502030303020204" pitchFamily="34" charset="0"/>
              </a:rPr>
              <a:t>	</a:t>
            </a:r>
            <a:r>
              <a:rPr lang="en-US" altLang="zh-CN" sz="2600" i="1" dirty="0" smtClean="0">
                <a:latin typeface="Candara" panose="020E0502030303020204" pitchFamily="34" charset="0"/>
              </a:rPr>
              <a:t>IA(inside aspect)</a:t>
            </a:r>
          </a:p>
          <a:p>
            <a:pPr marL="0" indent="0">
              <a:buNone/>
            </a:pPr>
            <a:r>
              <a:rPr lang="en-US" altLang="zh-CN" sz="2600" i="1" dirty="0" smtClean="0">
                <a:latin typeface="Candara" panose="020E0502030303020204" pitchFamily="34" charset="0"/>
              </a:rPr>
              <a:t>	BP(beginning opinion)</a:t>
            </a:r>
          </a:p>
          <a:p>
            <a:pPr marL="0" indent="0">
              <a:buNone/>
            </a:pPr>
            <a:r>
              <a:rPr lang="en-US" altLang="zh-CN" sz="2600" i="1" dirty="0">
                <a:latin typeface="Candara" panose="020E0502030303020204" pitchFamily="34" charset="0"/>
              </a:rPr>
              <a:t>	</a:t>
            </a:r>
            <a:r>
              <a:rPr lang="en-US" altLang="zh-CN" sz="2600" i="1" dirty="0" smtClean="0">
                <a:latin typeface="Candara" panose="020E0502030303020204" pitchFamily="34" charset="0"/>
              </a:rPr>
              <a:t>IP(inside opinion)</a:t>
            </a:r>
          </a:p>
          <a:p>
            <a:pPr marL="0" indent="0">
              <a:buNone/>
            </a:pPr>
            <a:r>
              <a:rPr lang="en-US" altLang="zh-CN" sz="2600" i="1" dirty="0">
                <a:latin typeface="Candara" panose="020E0502030303020204" pitchFamily="34" charset="0"/>
              </a:rPr>
              <a:t>	</a:t>
            </a:r>
            <a:r>
              <a:rPr lang="en-US" altLang="zh-CN" sz="2600" i="1" dirty="0" smtClean="0">
                <a:latin typeface="Candara" panose="020E0502030303020204" pitchFamily="34" charset="0"/>
              </a:rPr>
              <a:t>O(others)</a:t>
            </a:r>
          </a:p>
        </p:txBody>
      </p:sp>
      <p:sp>
        <p:nvSpPr>
          <p:cNvPr id="4" name="矩形 3"/>
          <p:cNvSpPr/>
          <p:nvPr/>
        </p:nvSpPr>
        <p:spPr>
          <a:xfrm>
            <a:off x="5238871" y="3314671"/>
            <a:ext cx="6305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EAB200"/>
                </a:solidFill>
                <a:latin typeface="Candara" panose="020E0502030303020204" pitchFamily="34" charset="0"/>
              </a:rPr>
              <a:t>Fish burger</a:t>
            </a:r>
            <a:r>
              <a:rPr lang="en-US" altLang="zh-CN" sz="2800" dirty="0" smtClean="0">
                <a:latin typeface="Candara" panose="020E0502030303020204" pitchFamily="34" charset="0"/>
              </a:rPr>
              <a:t> </a:t>
            </a:r>
            <a:r>
              <a:rPr lang="en-US" altLang="zh-CN" sz="2800" dirty="0" smtClean="0">
                <a:solidFill>
                  <a:srgbClr val="EAB200"/>
                </a:solidFill>
                <a:latin typeface="Candara" panose="020E0502030303020204" pitchFamily="34" charset="0"/>
              </a:rPr>
              <a:t>is</a:t>
            </a:r>
            <a:r>
              <a:rPr lang="en-US" altLang="zh-CN" sz="2800" dirty="0" smtClean="0">
                <a:latin typeface="Candara" panose="020E0502030303020204" pitchFamily="34" charset="0"/>
              </a:rPr>
              <a:t> the best dish it tastes fresh.</a:t>
            </a:r>
            <a:endParaRPr lang="en-US" altLang="zh-CN" sz="2800" dirty="0">
              <a:latin typeface="Candara" panose="020E0502030303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844561" y="3837891"/>
            <a:ext cx="914400" cy="413238"/>
            <a:chOff x="4783015" y="3798277"/>
            <a:chExt cx="914400" cy="41323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4783015" y="4078043"/>
              <a:ext cx="703385" cy="1334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下箭头 17"/>
            <p:cNvSpPr/>
            <p:nvPr/>
          </p:nvSpPr>
          <p:spPr>
            <a:xfrm flipV="1">
              <a:off x="5397012" y="3798277"/>
              <a:ext cx="300403" cy="413238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76344" y="3837891"/>
            <a:ext cx="2444264" cy="826602"/>
            <a:chOff x="4783015" y="3384913"/>
            <a:chExt cx="734692" cy="82660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1" name="矩形 20"/>
            <p:cNvSpPr/>
            <p:nvPr/>
          </p:nvSpPr>
          <p:spPr>
            <a:xfrm>
              <a:off x="4783015" y="4078043"/>
              <a:ext cx="703385" cy="1334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下箭头 21"/>
            <p:cNvSpPr/>
            <p:nvPr/>
          </p:nvSpPr>
          <p:spPr>
            <a:xfrm flipV="1">
              <a:off x="5443269" y="3384913"/>
              <a:ext cx="74438" cy="82660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78803" y="3837891"/>
            <a:ext cx="4062657" cy="2165838"/>
            <a:chOff x="4783015" y="2045677"/>
            <a:chExt cx="804339" cy="216583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矩形 23"/>
            <p:cNvSpPr/>
            <p:nvPr/>
          </p:nvSpPr>
          <p:spPr>
            <a:xfrm>
              <a:off x="4783015" y="4028295"/>
              <a:ext cx="760844" cy="18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下箭头 24"/>
            <p:cNvSpPr/>
            <p:nvPr/>
          </p:nvSpPr>
          <p:spPr>
            <a:xfrm flipV="1">
              <a:off x="5526452" y="2045677"/>
              <a:ext cx="60902" cy="2165838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02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ndara" panose="020E0502030303020204" pitchFamily="34" charset="0"/>
              </a:rPr>
              <a:t>O</a:t>
            </a:r>
            <a:r>
              <a:rPr lang="en-US" altLang="zh-CN" dirty="0" smtClean="0">
                <a:latin typeface="Candara" panose="020E0502030303020204" pitchFamily="34" charset="0"/>
              </a:rPr>
              <a:t>utline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ndara" panose="020E0502030303020204" pitchFamily="34" charset="0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Experiments</a:t>
            </a:r>
            <a:endParaRPr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The identification of the </a:t>
            </a:r>
            <a:r>
              <a:rPr lang="en-US" altLang="zh-CN" dirty="0" smtClean="0">
                <a:solidFill>
                  <a:srgbClr val="EAB200"/>
                </a:solidFill>
                <a:latin typeface="Candara" panose="020E0502030303020204" pitchFamily="34" charset="0"/>
              </a:rPr>
              <a:t>relations between aspect terms and opinion terms</a:t>
            </a:r>
            <a:r>
              <a:rPr lang="en-US" altLang="zh-CN" dirty="0" smtClean="0">
                <a:latin typeface="Candara" panose="020E0502030303020204" pitchFamily="34" charset="0"/>
              </a:rPr>
              <a:t> is the key to the extractions. [</a:t>
            </a:r>
            <a:r>
              <a:rPr lang="en-US" altLang="zh-CN" dirty="0" err="1" smtClean="0">
                <a:latin typeface="Candara" panose="020E0502030303020204" pitchFamily="34" charset="0"/>
              </a:rPr>
              <a:t>Qiu</a:t>
            </a:r>
            <a:r>
              <a:rPr lang="en-US" altLang="zh-CN" dirty="0" smtClean="0">
                <a:latin typeface="Candara" panose="020E0502030303020204" pitchFamily="34" charset="0"/>
              </a:rPr>
              <a:t> et al. 2011]</a:t>
            </a:r>
          </a:p>
          <a:p>
            <a:endParaRPr lang="en-US" altLang="zh-CN" dirty="0">
              <a:latin typeface="Candara" panose="020E0502030303020204" pitchFamily="34" charset="0"/>
            </a:endParaRPr>
          </a:p>
          <a:p>
            <a:r>
              <a:rPr lang="en-US" altLang="zh-CN" dirty="0" smtClean="0">
                <a:latin typeface="Candara" panose="020E0502030303020204" pitchFamily="34" charset="0"/>
              </a:rPr>
              <a:t>We </a:t>
            </a:r>
            <a:r>
              <a:rPr lang="en-US" altLang="zh-CN" dirty="0">
                <a:latin typeface="Candara" panose="020E0502030303020204" pitchFamily="34" charset="0"/>
              </a:rPr>
              <a:t>offer a </a:t>
            </a:r>
            <a:r>
              <a:rPr lang="en-US" altLang="zh-CN" dirty="0">
                <a:solidFill>
                  <a:srgbClr val="EAB200"/>
                </a:solidFill>
                <a:latin typeface="Candara" panose="020E0502030303020204" pitchFamily="34" charset="0"/>
              </a:rPr>
              <a:t>coupled multi-layer attentions</a:t>
            </a:r>
            <a:r>
              <a:rPr lang="en-US" altLang="zh-CN" dirty="0">
                <a:latin typeface="Candara" panose="020E0502030303020204" pitchFamily="34" charset="0"/>
              </a:rPr>
              <a:t>, does not require any parsers or other linguistic resources for preprocessing.</a:t>
            </a:r>
            <a:endParaRPr lang="zh-CN" altLang="en-US" dirty="0">
              <a:latin typeface="Candara" panose="020E0502030303020204" pitchFamily="34" charset="0"/>
            </a:endParaRPr>
          </a:p>
          <a:p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andara" panose="020E0502030303020204" pitchFamily="34" charset="0"/>
              </a:rPr>
              <a:t>Model – Motivation</a:t>
            </a:r>
            <a:endParaRPr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6022</TotalTime>
  <Words>492</Words>
  <Application>Microsoft Office PowerPoint</Application>
  <PresentationFormat>宽屏</PresentationFormat>
  <Paragraphs>97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Candara</vt:lpstr>
      <vt:lpstr>Office 主题​​</vt:lpstr>
      <vt:lpstr>Coupled Multi-Layer Attentions for Co-Extraction of Aspect and Opinion Terms </vt:lpstr>
      <vt:lpstr>Outline</vt:lpstr>
      <vt:lpstr>Outline</vt:lpstr>
      <vt:lpstr>Background</vt:lpstr>
      <vt:lpstr>Background</vt:lpstr>
      <vt:lpstr>Background</vt:lpstr>
      <vt:lpstr>Background</vt:lpstr>
      <vt:lpstr>Outline</vt:lpstr>
      <vt:lpstr>Model – Motivation</vt:lpstr>
      <vt:lpstr>Model – Single attention</vt:lpstr>
      <vt:lpstr>Model – Single attention</vt:lpstr>
      <vt:lpstr>Model – Single attention</vt:lpstr>
      <vt:lpstr>Model – Single attention</vt:lpstr>
      <vt:lpstr>Model – Coupled attentions</vt:lpstr>
      <vt:lpstr>Model – Coupled attentions</vt:lpstr>
      <vt:lpstr>Model – Coupled attentions</vt:lpstr>
      <vt:lpstr>Model – Multi-layer coupled attentions</vt:lpstr>
      <vt:lpstr>Model – Multi-layer coupled attentions</vt:lpstr>
      <vt:lpstr>Outline</vt:lpstr>
      <vt:lpstr>Experiment</vt:lpstr>
      <vt:lpstr>Experiment</vt:lpstr>
      <vt:lpstr>Experiment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许慧敏</dc:creator>
  <cp:lastModifiedBy>许慧敏</cp:lastModifiedBy>
  <cp:revision>41</cp:revision>
  <dcterms:created xsi:type="dcterms:W3CDTF">2017-12-23T05:17:25Z</dcterms:created>
  <dcterms:modified xsi:type="dcterms:W3CDTF">2017-12-27T09:45:32Z</dcterms:modified>
</cp:coreProperties>
</file>