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360" r:id="rId3"/>
    <p:sldId id="391" r:id="rId4"/>
    <p:sldId id="428" r:id="rId5"/>
    <p:sldId id="393" r:id="rId6"/>
    <p:sldId id="418" r:id="rId7"/>
    <p:sldId id="419" r:id="rId8"/>
    <p:sldId id="420" r:id="rId9"/>
    <p:sldId id="421" r:id="rId10"/>
    <p:sldId id="422" r:id="rId11"/>
    <p:sldId id="424" r:id="rId12"/>
    <p:sldId id="423" r:id="rId13"/>
    <p:sldId id="407" r:id="rId14"/>
    <p:sldId id="425" r:id="rId15"/>
    <p:sldId id="426" r:id="rId16"/>
    <p:sldId id="427" r:id="rId17"/>
    <p:sldId id="414" r:id="rId18"/>
    <p:sldId id="415"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er" initials="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7D7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0420" autoAdjust="0"/>
  </p:normalViewPr>
  <p:slideViewPr>
    <p:cSldViewPr>
      <p:cViewPr varScale="1">
        <p:scale>
          <a:sx n="82" d="100"/>
          <a:sy n="82" d="100"/>
        </p:scale>
        <p:origin x="60" y="24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5" d="100"/>
          <a:sy n="125" d="100"/>
        </p:scale>
        <p:origin x="-1350" y="17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CoNLL</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7F68B-D8C2-465F-BA69-51218EB2CF90}" type="datetimeFigureOut">
              <a:rPr lang="zh-CN" altLang="en-US" smtClean="0"/>
              <a:pPr/>
              <a:t>2018/1/9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EC628F-13F4-4C0A-9D16-7B2CE5968F46}" type="slidenum">
              <a:rPr lang="zh-CN" altLang="en-US" smtClean="0"/>
              <a:pPr/>
              <a:t>‹#›</a:t>
            </a:fld>
            <a:endParaRPr lang="zh-CN" altLang="en-US"/>
          </a:p>
        </p:txBody>
      </p:sp>
    </p:spTree>
    <p:extLst>
      <p:ext uri="{BB962C8B-B14F-4D97-AF65-F5344CB8AC3E}">
        <p14:creationId xmlns:p14="http://schemas.microsoft.com/office/powerpoint/2010/main" val="245002043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r>
              <a:rPr lang="en-US" altLang="zh-CN" smtClean="0"/>
              <a:t>CoNLL</a:t>
            </a: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F1F05296-0367-4B32-9BF7-71CA69A39A81}" type="slidenum">
              <a:rPr lang="en-US" altLang="zh-CN"/>
              <a:pPr>
                <a:defRPr/>
              </a:pPr>
              <a:t>‹#›</a:t>
            </a:fld>
            <a:endParaRPr lang="en-US" altLang="zh-CN"/>
          </a:p>
        </p:txBody>
      </p:sp>
    </p:spTree>
    <p:extLst>
      <p:ext uri="{BB962C8B-B14F-4D97-AF65-F5344CB8AC3E}">
        <p14:creationId xmlns:p14="http://schemas.microsoft.com/office/powerpoint/2010/main" val="285585227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smtClean="0">
                <a:solidFill>
                  <a:schemeClr val="tx1"/>
                </a:solidFill>
                <a:effectLst/>
                <a:latin typeface="Arial" charset="0"/>
                <a:ea typeface="+mn-ea"/>
                <a:cs typeface="+mn-cs"/>
              </a:rPr>
              <a:t>今天</a:t>
            </a:r>
            <a:r>
              <a:rPr lang="zh-CN" altLang="en-US" sz="1200" kern="1200" dirty="0" smtClean="0">
                <a:solidFill>
                  <a:schemeClr val="tx1"/>
                </a:solidFill>
                <a:effectLst/>
                <a:latin typeface="Arial" charset="0"/>
                <a:ea typeface="+mn-ea"/>
                <a:cs typeface="+mn-cs"/>
              </a:rPr>
              <a:t>要讲的</a:t>
            </a:r>
            <a:r>
              <a:rPr lang="zh-CN" altLang="en-US"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ACL2017</a:t>
            </a:r>
            <a:r>
              <a:rPr lang="zh-CN" altLang="en-US" sz="1200" kern="1200" dirty="0" smtClean="0">
                <a:solidFill>
                  <a:schemeClr val="tx1"/>
                </a:solidFill>
                <a:effectLst/>
                <a:latin typeface="Arial" charset="0"/>
                <a:ea typeface="+mn-ea"/>
                <a:cs typeface="+mn-cs"/>
              </a:rPr>
              <a:t>年</a:t>
            </a:r>
            <a:r>
              <a:rPr lang="zh-CN" altLang="en-US" sz="1200" kern="1200" dirty="0" smtClean="0">
                <a:solidFill>
                  <a:schemeClr val="tx1"/>
                </a:solidFill>
                <a:effectLst/>
                <a:latin typeface="Arial" charset="0"/>
                <a:ea typeface="+mn-ea"/>
                <a:cs typeface="+mn-cs"/>
              </a:rPr>
              <a:t>的一篇</a:t>
            </a:r>
            <a:r>
              <a:rPr lang="en-US" altLang="zh-CN" sz="1200" kern="1200" dirty="0" smtClean="0">
                <a:solidFill>
                  <a:schemeClr val="tx1"/>
                </a:solidFill>
                <a:effectLst/>
                <a:latin typeface="Arial" charset="0"/>
                <a:ea typeface="+mn-ea"/>
                <a:cs typeface="+mn-cs"/>
              </a:rPr>
              <a:t>long paper</a:t>
            </a:r>
            <a:r>
              <a:rPr lang="zh-CN" altLang="en-US" sz="1200" kern="1200" dirty="0" smtClean="0">
                <a:solidFill>
                  <a:schemeClr val="tx1"/>
                </a:solidFill>
                <a:effectLst/>
                <a:latin typeface="Arial" charset="0"/>
                <a:ea typeface="+mn-ea"/>
                <a:cs typeface="+mn-cs"/>
              </a:rPr>
              <a:t>。</a:t>
            </a:r>
            <a:endParaRPr lang="en-US" altLang="zh-CN" sz="1200" kern="1200" dirty="0" smtClean="0">
              <a:solidFill>
                <a:schemeClr val="tx1"/>
              </a:solidFill>
              <a:effectLst/>
              <a:latin typeface="Arial" charset="0"/>
              <a:ea typeface="+mn-ea"/>
              <a:cs typeface="+mn-cs"/>
            </a:endParaRPr>
          </a:p>
        </p:txBody>
      </p:sp>
      <p:sp>
        <p:nvSpPr>
          <p:cNvPr id="2" name="灯片编号占位符 1"/>
          <p:cNvSpPr>
            <a:spLocks noGrp="1"/>
          </p:cNvSpPr>
          <p:nvPr>
            <p:ph type="sldNum" sz="quarter" idx="10"/>
          </p:nvPr>
        </p:nvSpPr>
        <p:spPr/>
        <p:txBody>
          <a:bodyPr/>
          <a:lstStyle/>
          <a:p>
            <a:pPr>
              <a:defRPr/>
            </a:pPr>
            <a:fld id="{F1F05296-0367-4B32-9BF7-71CA69A39A81}" type="slidenum">
              <a:rPr lang="en-US" altLang="zh-CN" smtClean="0"/>
              <a:pPr>
                <a:defRPr/>
              </a:pPr>
              <a:t>1</a:t>
            </a:fld>
            <a:endParaRPr lang="en-US" altLang="zh-CN"/>
          </a:p>
        </p:txBody>
      </p:sp>
      <p:sp>
        <p:nvSpPr>
          <p:cNvPr id="3" name="页眉占位符 2"/>
          <p:cNvSpPr>
            <a:spLocks noGrp="1"/>
          </p:cNvSpPr>
          <p:nvPr>
            <p:ph type="hdr" sz="quarter" idx="11"/>
          </p:nvPr>
        </p:nvSpPr>
        <p:spPr/>
        <p:txBody>
          <a:bodyPr/>
          <a:lstStyle/>
          <a:p>
            <a:pPr>
              <a:defRPr/>
            </a:pPr>
            <a:r>
              <a:rPr lang="en-US" altLang="zh-CN" smtClean="0"/>
              <a:t>CoNLL</a:t>
            </a:r>
            <a:endParaRPr lang="en-US" altLang="zh-CN"/>
          </a:p>
        </p:txBody>
      </p:sp>
    </p:spTree>
    <p:extLst>
      <p:ext uri="{BB962C8B-B14F-4D97-AF65-F5344CB8AC3E}">
        <p14:creationId xmlns:p14="http://schemas.microsoft.com/office/powerpoint/2010/main" val="1733991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以往做</a:t>
            </a:r>
            <a:r>
              <a:rPr lang="en-US" altLang="zh-CN" dirty="0" smtClean="0"/>
              <a:t>CNN</a:t>
            </a:r>
            <a:r>
              <a:rPr lang="zh-CN" altLang="en-US" dirty="0" smtClean="0"/>
              <a:t>时，第一层的</a:t>
            </a:r>
            <a:r>
              <a:rPr lang="en-US" altLang="zh-CN" dirty="0" smtClean="0"/>
              <a:t>lookup</a:t>
            </a:r>
            <a:r>
              <a:rPr lang="zh-CN" altLang="en-US" dirty="0" smtClean="0"/>
              <a:t>层都是句子中所有词的向量表示，这里的词向量表示都被替换为了语法规则的向量表示。这个向量表示一开始时可以随机初始化（均匀分布）。而后作为参数进行训练。</a:t>
            </a:r>
            <a:endParaRPr lang="en-US" altLang="zh-CN" dirty="0" smtClean="0"/>
          </a:p>
          <a:p>
            <a:r>
              <a:rPr lang="zh-CN" altLang="en-US" dirty="0" smtClean="0"/>
              <a:t>首先，一个</a:t>
            </a:r>
            <a:r>
              <a:rPr lang="en-US" altLang="zh-CN" dirty="0" smtClean="0"/>
              <a:t>doc</a:t>
            </a:r>
            <a:r>
              <a:rPr lang="zh-CN" altLang="en-US" dirty="0" smtClean="0"/>
              <a:t>被表示为</a:t>
            </a:r>
            <a:r>
              <a:rPr lang="en-US" altLang="zh-CN" dirty="0" smtClean="0"/>
              <a:t>entity grid</a:t>
            </a:r>
            <a:r>
              <a:rPr lang="zh-CN" altLang="en-US" dirty="0" smtClean="0"/>
              <a:t>的形式，行为句子，列为</a:t>
            </a:r>
            <a:r>
              <a:rPr lang="en-US" altLang="zh-CN" dirty="0" smtClean="0"/>
              <a:t>entity</a:t>
            </a:r>
            <a:r>
              <a:rPr lang="zh-CN" altLang="en-US" dirty="0" smtClean="0"/>
              <a:t>，每个格子为该</a:t>
            </a:r>
            <a:r>
              <a:rPr lang="en-US" altLang="zh-CN" dirty="0" smtClean="0"/>
              <a:t>entity</a:t>
            </a:r>
            <a:r>
              <a:rPr lang="zh-CN" altLang="en-US" dirty="0" smtClean="0"/>
              <a:t>在该句中的语法规则。  而后每种语法规则都有一个</a:t>
            </a:r>
            <a:r>
              <a:rPr lang="en-US" altLang="zh-CN" dirty="0" smtClean="0"/>
              <a:t>d</a:t>
            </a:r>
            <a:r>
              <a:rPr lang="zh-CN" altLang="en-US" dirty="0" smtClean="0"/>
              <a:t>维的向量表示，设</a:t>
            </a:r>
            <a:r>
              <a:rPr lang="en-US" altLang="zh-CN" dirty="0" smtClean="0"/>
              <a:t>gird</a:t>
            </a:r>
            <a:r>
              <a:rPr lang="zh-CN" altLang="en-US" dirty="0" smtClean="0"/>
              <a:t>有</a:t>
            </a:r>
            <a:r>
              <a:rPr lang="en-US" altLang="zh-CN" dirty="0" smtClean="0"/>
              <a:t>m</a:t>
            </a:r>
            <a:r>
              <a:rPr lang="zh-CN" altLang="en-US" dirty="0" smtClean="0"/>
              <a:t>行，</a:t>
            </a:r>
            <a:r>
              <a:rPr lang="en-US" altLang="zh-CN" dirty="0" smtClean="0"/>
              <a:t>n</a:t>
            </a:r>
            <a:r>
              <a:rPr lang="zh-CN" altLang="en-US" dirty="0" smtClean="0"/>
              <a:t>列，那么一个</a:t>
            </a:r>
            <a:r>
              <a:rPr lang="en-US" altLang="zh-CN" dirty="0" smtClean="0"/>
              <a:t>doc</a:t>
            </a:r>
            <a:r>
              <a:rPr lang="zh-CN" altLang="en-US" dirty="0" smtClean="0"/>
              <a:t>就可以表示为一个</a:t>
            </a:r>
            <a:r>
              <a:rPr lang="en-US" altLang="zh-CN" dirty="0" smtClean="0"/>
              <a:t>tensor: m*n*d</a:t>
            </a:r>
          </a:p>
          <a:p>
            <a:r>
              <a:rPr lang="zh-CN" altLang="en-US" dirty="0" smtClean="0"/>
              <a:t>而后将这个</a:t>
            </a:r>
            <a:r>
              <a:rPr lang="en-US" altLang="zh-CN" dirty="0" smtClean="0"/>
              <a:t>tensor</a:t>
            </a:r>
            <a:r>
              <a:rPr lang="zh-CN" altLang="en-US" dirty="0" smtClean="0"/>
              <a:t>放入后面的卷积层（窗口大小最后取的</a:t>
            </a:r>
            <a:r>
              <a:rPr lang="en-US" altLang="zh-CN" dirty="0" smtClean="0"/>
              <a:t>6</a:t>
            </a:r>
            <a:r>
              <a:rPr lang="zh-CN" altLang="en-US" dirty="0" smtClean="0"/>
              <a:t>）、</a:t>
            </a:r>
            <a:r>
              <a:rPr lang="en-US" altLang="zh-CN" dirty="0" smtClean="0"/>
              <a:t>pooling</a:t>
            </a:r>
            <a:r>
              <a:rPr lang="zh-CN" altLang="en-US" dirty="0" smtClean="0"/>
              <a:t>层，最后对卷积层结果做一个线性转换得到一个连贯性得分，是个实数值</a:t>
            </a:r>
            <a:r>
              <a:rPr lang="en-US" altLang="zh-CN" dirty="0" smtClean="0"/>
              <a:t>.</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10</a:t>
            </a:fld>
            <a:endParaRPr lang="en-US" altLang="zh-CN"/>
          </a:p>
        </p:txBody>
      </p:sp>
    </p:spTree>
    <p:extLst>
      <p:ext uri="{BB962C8B-B14F-4D97-AF65-F5344CB8AC3E}">
        <p14:creationId xmlns:p14="http://schemas.microsoft.com/office/powerpoint/2010/main" val="229614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模型训练的时候是成对训练的，有两个文本</a:t>
            </a:r>
            <a:r>
              <a:rPr lang="en-US" altLang="zh-CN" sz="1200" i="1" dirty="0" smtClean="0">
                <a:latin typeface="Times New Roman" panose="02020603050405020304" pitchFamily="18" charset="0"/>
                <a:cs typeface="Times New Roman" panose="02020603050405020304" pitchFamily="18" charset="0"/>
              </a:rPr>
              <a:t>d</a:t>
            </a:r>
            <a:r>
              <a:rPr lang="en-US" altLang="zh-CN" sz="1000" i="1" dirty="0" smtClean="0">
                <a:latin typeface="Times New Roman" panose="02020603050405020304" pitchFamily="18" charset="0"/>
                <a:cs typeface="Times New Roman" panose="02020603050405020304" pitchFamily="18" charset="0"/>
              </a:rPr>
              <a:t>i</a:t>
            </a:r>
            <a:r>
              <a:rPr lang="en-US" altLang="zh-CN" sz="1200" i="1" dirty="0" smtClean="0">
                <a:latin typeface="Times New Roman" panose="02020603050405020304" pitchFamily="18" charset="0"/>
                <a:cs typeface="Times New Roman" panose="02020603050405020304" pitchFamily="18" charset="0"/>
              </a:rPr>
              <a:t>, </a:t>
            </a:r>
            <a:r>
              <a:rPr lang="en-US" altLang="zh-CN" sz="1200" i="1" dirty="0" err="1" smtClean="0">
                <a:latin typeface="Times New Roman" panose="02020603050405020304" pitchFamily="18" charset="0"/>
                <a:cs typeface="Times New Roman" panose="02020603050405020304" pitchFamily="18" charset="0"/>
              </a:rPr>
              <a:t>d</a:t>
            </a:r>
            <a:r>
              <a:rPr lang="en-US" altLang="zh-CN" sz="900" i="1" dirty="0" err="1" smtClean="0">
                <a:latin typeface="Times New Roman" panose="02020603050405020304" pitchFamily="18" charset="0"/>
                <a:cs typeface="Times New Roman" panose="02020603050405020304" pitchFamily="18" charset="0"/>
              </a:rPr>
              <a:t>j</a:t>
            </a:r>
            <a:r>
              <a:rPr lang="en-US" altLang="zh-CN" sz="900" i="1" dirty="0" smtClean="0">
                <a:latin typeface="Times New Roman" panose="02020603050405020304" pitchFamily="18" charset="0"/>
                <a:cs typeface="Times New Roman" panose="02020603050405020304" pitchFamily="18" charset="0"/>
              </a:rPr>
              <a:t> </a:t>
            </a:r>
            <a:r>
              <a:rPr lang="zh-CN" altLang="en-US" sz="900" i="1" dirty="0" smtClean="0">
                <a:latin typeface="Times New Roman" panose="02020603050405020304" pitchFamily="18" charset="0"/>
                <a:cs typeface="Times New Roman" panose="02020603050405020304" pitchFamily="18" charset="0"/>
              </a:rPr>
              <a:t>。</a:t>
            </a:r>
            <a:r>
              <a:rPr lang="zh-CN" altLang="en-US" sz="900" i="0" dirty="0" smtClean="0">
                <a:latin typeface="Times New Roman" panose="02020603050405020304" pitchFamily="18" charset="0"/>
                <a:cs typeface="Times New Roman" panose="02020603050405020304" pitchFamily="18" charset="0"/>
              </a:rPr>
              <a:t>其中</a:t>
            </a:r>
            <a:r>
              <a:rPr lang="en-US" altLang="zh-CN" sz="900" i="0" dirty="0" smtClean="0">
                <a:latin typeface="Times New Roman" panose="02020603050405020304" pitchFamily="18" charset="0"/>
                <a:cs typeface="Times New Roman" panose="02020603050405020304" pitchFamily="18" charset="0"/>
              </a:rPr>
              <a:t>di</a:t>
            </a:r>
            <a:r>
              <a:rPr lang="zh-CN" altLang="en-US" sz="900" i="0" dirty="0" smtClean="0">
                <a:latin typeface="Times New Roman" panose="02020603050405020304" pitchFamily="18" charset="0"/>
                <a:cs typeface="Times New Roman" panose="02020603050405020304" pitchFamily="18" charset="0"/>
              </a:rPr>
              <a:t>比</a:t>
            </a:r>
            <a:r>
              <a:rPr lang="en-US" altLang="zh-CN" sz="900" i="0" dirty="0" err="1" smtClean="0">
                <a:latin typeface="Times New Roman" panose="02020603050405020304" pitchFamily="18" charset="0"/>
                <a:cs typeface="Times New Roman" panose="02020603050405020304" pitchFamily="18" charset="0"/>
              </a:rPr>
              <a:t>dj</a:t>
            </a:r>
            <a:r>
              <a:rPr lang="en-US" altLang="zh-CN" sz="900" i="0" dirty="0" smtClean="0">
                <a:latin typeface="Times New Roman" panose="02020603050405020304" pitchFamily="18" charset="0"/>
                <a:cs typeface="Times New Roman" panose="02020603050405020304" pitchFamily="18" charset="0"/>
              </a:rPr>
              <a:t> </a:t>
            </a:r>
            <a:r>
              <a:rPr lang="zh-CN" altLang="en-US" sz="900" i="0" dirty="0" smtClean="0">
                <a:latin typeface="Times New Roman" panose="02020603050405020304" pitchFamily="18" charset="0"/>
                <a:cs typeface="Times New Roman" panose="02020603050405020304" pitchFamily="18" charset="0"/>
              </a:rPr>
              <a:t>连贯性高</a:t>
            </a:r>
            <a:endParaRPr lang="en-US" altLang="zh-CN" sz="900" i="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训练目标是得到使连贯的文档的</a:t>
            </a:r>
            <a:r>
              <a:rPr lang="en-US" altLang="zh-CN" dirty="0" smtClean="0"/>
              <a:t>score</a:t>
            </a:r>
            <a:r>
              <a:rPr lang="zh-CN" altLang="en-US" dirty="0" smtClean="0"/>
              <a:t>比不连贯文档的</a:t>
            </a:r>
            <a:r>
              <a:rPr lang="en-US" altLang="zh-CN" dirty="0" smtClean="0"/>
              <a:t>score</a:t>
            </a:r>
            <a:r>
              <a:rPr lang="zh-CN" altLang="en-US" dirty="0" smtClean="0"/>
              <a:t>高的参数。</a:t>
            </a:r>
            <a:endParaRPr lang="zh-CN" altLang="en-US" i="0"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11</a:t>
            </a:fld>
            <a:endParaRPr lang="en-US" altLang="zh-CN"/>
          </a:p>
        </p:txBody>
      </p:sp>
    </p:spTree>
    <p:extLst>
      <p:ext uri="{BB962C8B-B14F-4D97-AF65-F5344CB8AC3E}">
        <p14:creationId xmlns:p14="http://schemas.microsoft.com/office/powerpoint/2010/main" val="41400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本文在基于实体网格的</a:t>
            </a:r>
            <a:r>
              <a:rPr lang="en-US" altLang="zh-CN" dirty="0" smtClean="0"/>
              <a:t>CNN</a:t>
            </a:r>
            <a:r>
              <a:rPr lang="zh-CN" altLang="en-US" dirty="0" smtClean="0"/>
              <a:t>模型上进行了扩展。</a:t>
            </a:r>
            <a:endParaRPr lang="en-US" altLang="zh-CN" dirty="0" smtClean="0"/>
          </a:p>
          <a:p>
            <a:r>
              <a:rPr lang="zh-CN" altLang="en-US" dirty="0" smtClean="0"/>
              <a:t>实体网格中各个实体的重要性不同，例如“希拉里”和“小麦”这两个实体在句子中以同一个语法规则出现，但是在新闻这类文章中人和机构相对重要。所以可以在模型中添加</a:t>
            </a:r>
            <a:r>
              <a:rPr lang="en-US" altLang="zh-CN" b="0" dirty="0" smtClean="0"/>
              <a:t>Entity-Specific</a:t>
            </a:r>
            <a:r>
              <a:rPr lang="zh-CN" altLang="en-US" b="0" dirty="0" smtClean="0"/>
              <a:t>的特征，特征主要有命名实体类别和这个实体是否是显著的实体。</a:t>
            </a:r>
            <a:endParaRPr lang="en-US" altLang="zh-CN" b="0" dirty="0" smtClean="0"/>
          </a:p>
          <a:p>
            <a:r>
              <a:rPr lang="zh-CN" altLang="en-US" sz="1200" b="0" i="0" kern="1200" dirty="0" smtClean="0">
                <a:solidFill>
                  <a:schemeClr val="tx1"/>
                </a:solidFill>
                <a:effectLst/>
                <a:latin typeface="Arial" charset="0"/>
                <a:ea typeface="+mn-ea"/>
                <a:cs typeface="+mn-cs"/>
              </a:rPr>
              <a:t>向心理论还认为实体被引入和讨论取决于其在给定语篇中的全局角色， 因而， 有必要对显著（ 或重要） 实体和非显著（ 或不重要） 实体的的转换模式进行了区分， </a:t>
            </a:r>
            <a:r>
              <a:rPr lang="zh-CN" altLang="en-US" b="0" dirty="0" smtClean="0"/>
              <a:t>显著的实体其实就是在此文本中出现频次大于阈值的实体。</a:t>
            </a:r>
            <a:endParaRPr lang="en-US" altLang="zh-CN" b="0" dirty="0" smtClean="0"/>
          </a:p>
          <a:p>
            <a:r>
              <a:rPr lang="zh-CN" altLang="en-US" b="0" dirty="0" smtClean="0"/>
              <a:t>方法呢就是，在</a:t>
            </a:r>
            <a:r>
              <a:rPr lang="en-US" altLang="zh-CN" b="0" dirty="0" smtClean="0"/>
              <a:t>entity grid</a:t>
            </a:r>
            <a:r>
              <a:rPr lang="zh-CN" altLang="en-US" b="0" dirty="0" smtClean="0"/>
              <a:t>的语法规则后添加上特征值，例如。。。</a:t>
            </a:r>
            <a:endParaRPr lang="en-US" altLang="zh-CN" b="0" dirty="0" smtClean="0"/>
          </a:p>
          <a:p>
            <a:r>
              <a:rPr lang="zh-CN" altLang="en-US" b="0" dirty="0" smtClean="0"/>
              <a:t>跟扩展前类似，实体网格中每种角色都被用其对应的向量表示，训练时进行参数更新。</a:t>
            </a:r>
            <a:endParaRPr lang="en-US" altLang="zh-CN" b="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12</a:t>
            </a:fld>
            <a:endParaRPr lang="en-US" altLang="zh-CN"/>
          </a:p>
        </p:txBody>
      </p:sp>
    </p:spTree>
    <p:extLst>
      <p:ext uri="{BB962C8B-B14F-4D97-AF65-F5344CB8AC3E}">
        <p14:creationId xmlns:p14="http://schemas.microsoft.com/office/powerpoint/2010/main" val="360677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为了检验本文提出的连贯性模型的有效性，本文在</a:t>
            </a:r>
            <a:r>
              <a:rPr lang="en-US" altLang="zh-CN" baseline="0" dirty="0" smtClean="0"/>
              <a:t> sentence ordering</a:t>
            </a:r>
            <a:r>
              <a:rPr lang="zh-CN" altLang="en-US" baseline="0" dirty="0" smtClean="0"/>
              <a:t>的辨别任务上进行了实验检验。</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验具体解决的任务定义是，有一个原文本，包含多个句子，做为连贯的文本；将其句子顺序打乱重排后做为相对不连贯的文本，而后对这两个文本进行连贯性的排序，若原文本排在前面，则认为这条数据预测对了。</a:t>
            </a:r>
            <a:endParaRPr lang="en-US" altLang="zh-CN" dirty="0" smtClean="0"/>
          </a:p>
          <a:p>
            <a:r>
              <a:rPr lang="zh-CN" altLang="en-US" dirty="0" smtClean="0"/>
              <a:t>数据集采用</a:t>
            </a:r>
            <a:r>
              <a:rPr lang="en-US" altLang="zh-CN" dirty="0" smtClean="0"/>
              <a:t>WSJ</a:t>
            </a:r>
            <a:r>
              <a:rPr lang="zh-CN" altLang="en-US" dirty="0" smtClean="0"/>
              <a:t>数据集（华尔街日报）， 对每个</a:t>
            </a:r>
            <a:r>
              <a:rPr lang="en-US" altLang="zh-CN" dirty="0" smtClean="0"/>
              <a:t>doc</a:t>
            </a:r>
            <a:r>
              <a:rPr lang="zh-CN" altLang="en-US" dirty="0" smtClean="0"/>
              <a:t>也是打乱顺序</a:t>
            </a:r>
            <a:r>
              <a:rPr lang="en-US" altLang="zh-CN" dirty="0" smtClean="0"/>
              <a:t>20</a:t>
            </a:r>
            <a:r>
              <a:rPr lang="zh-CN" altLang="en-US" dirty="0" smtClean="0"/>
              <a:t>次，得到</a:t>
            </a:r>
            <a:r>
              <a:rPr lang="en-US" altLang="zh-CN" dirty="0" smtClean="0"/>
              <a:t>20</a:t>
            </a:r>
            <a:r>
              <a:rPr lang="zh-CN" altLang="en-US" dirty="0" smtClean="0"/>
              <a:t>对，表中</a:t>
            </a:r>
            <a:r>
              <a:rPr lang="en-US" altLang="zh-CN" dirty="0" smtClean="0"/>
              <a:t>#pairs</a:t>
            </a:r>
            <a:r>
              <a:rPr lang="zh-CN" altLang="en-US" dirty="0" smtClean="0"/>
              <a:t>即对数。</a:t>
            </a:r>
            <a:r>
              <a:rPr lang="en-US" altLang="zh-CN" dirty="0" smtClean="0"/>
              <a:t>Doc</a:t>
            </a:r>
            <a:r>
              <a:rPr lang="zh-CN" altLang="en-US" dirty="0" smtClean="0"/>
              <a:t>中平均句子长度为</a:t>
            </a:r>
            <a:r>
              <a:rPr lang="en-US" altLang="zh-CN" dirty="0" smtClean="0"/>
              <a:t>20</a:t>
            </a:r>
          </a:p>
          <a:p>
            <a:r>
              <a:rPr lang="en-US" altLang="zh-CN" dirty="0" smtClean="0"/>
              <a:t>Train</a:t>
            </a:r>
            <a:r>
              <a:rPr lang="zh-CN" altLang="en-US" dirty="0" smtClean="0"/>
              <a:t>中</a:t>
            </a:r>
            <a:r>
              <a:rPr lang="en-US" altLang="zh-CN" dirty="0" smtClean="0"/>
              <a:t>10%</a:t>
            </a:r>
            <a:r>
              <a:rPr lang="zh-CN" altLang="en-US" dirty="0" smtClean="0"/>
              <a:t>数据做</a:t>
            </a:r>
            <a:r>
              <a:rPr lang="en-US" altLang="zh-CN" dirty="0" smtClean="0"/>
              <a:t>dev</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13</a:t>
            </a:fld>
            <a:endParaRPr lang="en-US" altLang="zh-CN"/>
          </a:p>
        </p:txBody>
      </p:sp>
    </p:spTree>
    <p:extLst>
      <p:ext uri="{BB962C8B-B14F-4D97-AF65-F5344CB8AC3E}">
        <p14:creationId xmlns:p14="http://schemas.microsoft.com/office/powerpoint/2010/main" val="218829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对比实验中首先是</a:t>
            </a:r>
            <a:r>
              <a:rPr lang="en-US" altLang="zh-CN" dirty="0" smtClean="0"/>
              <a:t>random</a:t>
            </a:r>
            <a:r>
              <a:rPr lang="zh-CN" altLang="en-US" dirty="0" smtClean="0"/>
              <a:t>的方法；第二种模型是</a:t>
            </a:r>
            <a:r>
              <a:rPr lang="zh-CN" altLang="en-US" dirty="0" smtClean="0"/>
              <a:t>首先利用</a:t>
            </a:r>
            <a:r>
              <a:rPr lang="en-US" altLang="zh-CN" dirty="0" smtClean="0"/>
              <a:t>RNN</a:t>
            </a:r>
            <a:r>
              <a:rPr lang="zh-CN" altLang="en-US" dirty="0" smtClean="0"/>
              <a:t>来对各个句子建模，而后利用卷积来预测整个文本的连贯性，重现。</a:t>
            </a:r>
            <a:endParaRPr lang="en-US" altLang="zh-CN" dirty="0" smtClean="0"/>
          </a:p>
          <a:p>
            <a:r>
              <a:rPr lang="zh-CN" altLang="en-US" dirty="0" smtClean="0"/>
              <a:t>下面</a:t>
            </a:r>
            <a:r>
              <a:rPr lang="en-US" altLang="zh-CN" dirty="0" smtClean="0"/>
              <a:t>grid</a:t>
            </a:r>
            <a:r>
              <a:rPr lang="zh-CN" altLang="en-US" dirty="0" smtClean="0"/>
              <a:t>即前面讲的方法，不过全部的名词都被视为</a:t>
            </a:r>
            <a:r>
              <a:rPr lang="en-US" altLang="zh-CN" dirty="0" smtClean="0"/>
              <a:t>entity</a:t>
            </a:r>
            <a:r>
              <a:rPr lang="zh-CN" altLang="en-US" dirty="0" smtClean="0"/>
              <a:t>，以及在</a:t>
            </a:r>
            <a:r>
              <a:rPr lang="en-US" altLang="zh-CN" dirty="0" smtClean="0"/>
              <a:t>grid</a:t>
            </a:r>
            <a:r>
              <a:rPr lang="zh-CN" altLang="en-US" dirty="0" smtClean="0"/>
              <a:t>的基础上添加</a:t>
            </a:r>
            <a:r>
              <a:rPr lang="en-US" altLang="zh-CN" dirty="0" smtClean="0"/>
              <a:t>entity-specific</a:t>
            </a:r>
            <a:r>
              <a:rPr lang="zh-CN" altLang="en-US" dirty="0" smtClean="0"/>
              <a:t>特征的方法，比如刚刚讲的命名实体类型特征；而后与</a:t>
            </a:r>
            <a:r>
              <a:rPr lang="en-US" altLang="zh-CN" dirty="0" err="1" smtClean="0"/>
              <a:t>svm</a:t>
            </a:r>
            <a:r>
              <a:rPr lang="en-US" altLang="zh-CN" dirty="0" smtClean="0"/>
              <a:t> rank</a:t>
            </a:r>
            <a:r>
              <a:rPr lang="zh-CN" altLang="en-US" dirty="0" smtClean="0"/>
              <a:t>算法相结合，进行排序。</a:t>
            </a:r>
            <a:endParaRPr lang="en-US" altLang="zh-CN" dirty="0" smtClean="0"/>
          </a:p>
          <a:p>
            <a:r>
              <a:rPr lang="zh-CN" altLang="en-US" dirty="0" smtClean="0"/>
              <a:t>最后两行是本文的实现。</a:t>
            </a:r>
            <a:endParaRPr lang="en-US" altLang="zh-CN" dirty="0" smtClean="0"/>
          </a:p>
          <a:p>
            <a:r>
              <a:rPr lang="zh-CN" altLang="en-US" dirty="0" smtClean="0"/>
              <a:t>本文提出的方法达到了最好性能，说明</a:t>
            </a:r>
            <a:r>
              <a:rPr lang="en-US" altLang="zh-CN" dirty="0" smtClean="0"/>
              <a:t>entity</a:t>
            </a:r>
            <a:r>
              <a:rPr lang="en-US" altLang="zh-CN" baseline="0" dirty="0" smtClean="0"/>
              <a:t> grid</a:t>
            </a:r>
            <a:r>
              <a:rPr lang="zh-CN" altLang="en-US" baseline="0" dirty="0" smtClean="0"/>
              <a:t>和卷积特征学习方式的结合的有效性。</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14</a:t>
            </a:fld>
            <a:endParaRPr lang="en-US" altLang="zh-CN"/>
          </a:p>
        </p:txBody>
      </p:sp>
    </p:spTree>
    <p:extLst>
      <p:ext uri="{BB962C8B-B14F-4D97-AF65-F5344CB8AC3E}">
        <p14:creationId xmlns:p14="http://schemas.microsoft.com/office/powerpoint/2010/main" val="396100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本文还在</a:t>
            </a:r>
            <a:r>
              <a:rPr lang="en-US" altLang="zh-CN" baseline="0" dirty="0" smtClean="0"/>
              <a:t> sentence ordering</a:t>
            </a:r>
            <a:r>
              <a:rPr lang="zh-CN" altLang="en-US" baseline="0" dirty="0" smtClean="0"/>
              <a:t>的插入任务上进行了实验检验。</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实验具体解决的任务定义是，取出</a:t>
            </a:r>
            <a:r>
              <a:rPr lang="en-US" altLang="zh-CN" dirty="0" smtClean="0"/>
              <a:t>doc</a:t>
            </a:r>
            <a:r>
              <a:rPr lang="zh-CN" altLang="en-US" dirty="0" smtClean="0"/>
              <a:t>中的一个句子，将其插回到</a:t>
            </a:r>
            <a:r>
              <a:rPr lang="en-US" altLang="zh-CN" dirty="0" smtClean="0"/>
              <a:t>doc</a:t>
            </a:r>
            <a:r>
              <a:rPr lang="zh-CN" altLang="en-US" dirty="0" smtClean="0"/>
              <a:t>中。即将此句子插入各个不同的位置，而后分别去评估其连贯性得分，取连贯得分最高的那个</a:t>
            </a:r>
            <a:r>
              <a:rPr lang="en-US" altLang="zh-CN" dirty="0" smtClean="0"/>
              <a:t>doc</a:t>
            </a:r>
            <a:r>
              <a:rPr lang="zh-CN" altLang="en-US" dirty="0" smtClean="0"/>
              <a:t>的插入位置为最终决定的插入位置。</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评估时，对</a:t>
            </a:r>
            <a:r>
              <a:rPr lang="en-US" altLang="zh-CN" dirty="0" smtClean="0"/>
              <a:t>doc</a:t>
            </a:r>
            <a:r>
              <a:rPr lang="zh-CN" altLang="en-US" dirty="0" smtClean="0"/>
              <a:t>中全部句子都做上述操作，然后看插回位置正确的句子的比例来作为衡量标准。</a:t>
            </a:r>
            <a:endParaRPr lang="en-US" altLang="zh-CN" dirty="0" smtClean="0"/>
          </a:p>
          <a:p>
            <a:r>
              <a:rPr lang="zh-CN" altLang="en-US" dirty="0" smtClean="0"/>
              <a:t>数据集同样采用</a:t>
            </a:r>
            <a:r>
              <a:rPr lang="en-US" altLang="zh-CN" dirty="0" smtClean="0"/>
              <a:t>WSJ</a:t>
            </a:r>
            <a:r>
              <a:rPr lang="zh-CN" altLang="en-US" dirty="0" smtClean="0"/>
              <a:t>数据集（华尔街日报）</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15</a:t>
            </a:fld>
            <a:endParaRPr lang="en-US" altLang="zh-CN"/>
          </a:p>
        </p:txBody>
      </p:sp>
    </p:spTree>
    <p:extLst>
      <p:ext uri="{BB962C8B-B14F-4D97-AF65-F5344CB8AC3E}">
        <p14:creationId xmlns:p14="http://schemas.microsoft.com/office/powerpoint/2010/main" val="1240075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实现方法和对比实验与前面的辨别任务相同。同样的，本文提出的基于实体网格的</a:t>
            </a:r>
            <a:r>
              <a:rPr lang="en-US" altLang="zh-CN" dirty="0" err="1" smtClean="0"/>
              <a:t>cnn</a:t>
            </a:r>
            <a:r>
              <a:rPr lang="zh-CN" altLang="en-US" dirty="0" smtClean="0"/>
              <a:t>模型取得了最好的结果。</a:t>
            </a:r>
            <a:endParaRPr lang="en-US" altLang="zh-CN" dirty="0" smtClean="0"/>
          </a:p>
          <a:p>
            <a:r>
              <a:rPr lang="zh-CN" altLang="en-US" dirty="0" smtClean="0"/>
              <a:t>但是对比辨别任务，插入任务性能差的原因在于插入是比辨别难的任务，因为针对这种很多句子的文本，句子顺序完全打乱的话会极大可能地跟原本的文本差距很大，而插入任务只是有一个句子换掉了位置。其次，模型训练时是来辨别原始的</a:t>
            </a:r>
            <a:r>
              <a:rPr lang="en-US" altLang="zh-CN" dirty="0" smtClean="0"/>
              <a:t>text</a:t>
            </a:r>
            <a:r>
              <a:rPr lang="zh-CN" altLang="en-US" dirty="0" smtClean="0"/>
              <a:t>和打乱后的文本，可能学习到的特征并不能很好地适应于插入任务。</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16</a:t>
            </a:fld>
            <a:endParaRPr lang="en-US" altLang="zh-CN"/>
          </a:p>
        </p:txBody>
      </p:sp>
    </p:spTree>
    <p:extLst>
      <p:ext uri="{BB962C8B-B14F-4D97-AF65-F5344CB8AC3E}">
        <p14:creationId xmlns:p14="http://schemas.microsoft.com/office/powerpoint/2010/main" val="357270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本文提出了一个基于实体网格的</a:t>
            </a:r>
            <a:r>
              <a:rPr lang="en-US" altLang="zh-CN" dirty="0" smtClean="0"/>
              <a:t>CNN</a:t>
            </a:r>
            <a:r>
              <a:rPr lang="zh-CN" altLang="en-US" dirty="0" smtClean="0"/>
              <a:t>模型来对文本连贯性建模</a:t>
            </a:r>
            <a:endParaRPr lang="en-US" altLang="zh-CN" dirty="0" smtClean="0"/>
          </a:p>
          <a:p>
            <a:r>
              <a:rPr lang="zh-CN" altLang="en-US" dirty="0" smtClean="0"/>
              <a:t>模型在捕获长距离的实体转化的同时也综合了</a:t>
            </a:r>
            <a:r>
              <a:rPr lang="en-US" altLang="zh-CN" dirty="0" smtClean="0"/>
              <a:t>entity-specific</a:t>
            </a:r>
            <a:r>
              <a:rPr lang="zh-CN" altLang="en-US" dirty="0" smtClean="0"/>
              <a:t>的特征，能够有效地进行连贯性评估。</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17</a:t>
            </a:fld>
            <a:endParaRPr lang="en-US" altLang="zh-CN"/>
          </a:p>
        </p:txBody>
      </p:sp>
    </p:spTree>
    <p:extLst>
      <p:ext uri="{BB962C8B-B14F-4D97-AF65-F5344CB8AC3E}">
        <p14:creationId xmlns:p14="http://schemas.microsoft.com/office/powerpoint/2010/main" val="4288431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That’s all, thank you for your time!</a:t>
            </a:r>
            <a:endParaRPr lang="zh-CN" altLang="zh-CN" sz="120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F1F05296-0367-4B32-9BF7-71CA69A39A81}" type="slidenum">
              <a:rPr lang="en-US" altLang="zh-CN" smtClean="0"/>
              <a:pPr>
                <a:defRPr/>
              </a:pPr>
              <a:t>18</a:t>
            </a:fld>
            <a:endParaRPr lang="en-US" altLang="zh-CN"/>
          </a:p>
        </p:txBody>
      </p:sp>
      <p:sp>
        <p:nvSpPr>
          <p:cNvPr id="5" name="页眉占位符 4"/>
          <p:cNvSpPr>
            <a:spLocks noGrp="1"/>
          </p:cNvSpPr>
          <p:nvPr>
            <p:ph type="hdr" sz="quarter" idx="11"/>
          </p:nvPr>
        </p:nvSpPr>
        <p:spPr/>
        <p:txBody>
          <a:bodyPr/>
          <a:lstStyle/>
          <a:p>
            <a:pPr>
              <a:defRPr/>
            </a:pPr>
            <a:r>
              <a:rPr lang="en-US" altLang="zh-CN" smtClean="0"/>
              <a:t>CoNLL</a:t>
            </a:r>
            <a:endParaRPr lang="en-US" altLang="zh-CN"/>
          </a:p>
        </p:txBody>
      </p:sp>
    </p:spTree>
    <p:extLst>
      <p:ext uri="{BB962C8B-B14F-4D97-AF65-F5344CB8AC3E}">
        <p14:creationId xmlns:p14="http://schemas.microsoft.com/office/powerpoint/2010/main" val="280515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charset="0"/>
                <a:ea typeface="+mn-ea"/>
                <a:cs typeface="+mn-cs"/>
              </a:rPr>
              <a:t>这是今天的</a:t>
            </a:r>
            <a:r>
              <a:rPr lang="en-US" altLang="zh-CN" sz="1200" kern="1200" dirty="0" smtClean="0">
                <a:solidFill>
                  <a:schemeClr val="tx1"/>
                </a:solidFill>
                <a:effectLst/>
                <a:latin typeface="Arial" charset="0"/>
                <a:ea typeface="+mn-ea"/>
                <a:cs typeface="+mn-cs"/>
              </a:rPr>
              <a:t>outline</a:t>
            </a:r>
            <a:r>
              <a:rPr lang="zh-CN" altLang="en-US" sz="1200" kern="1200" dirty="0" smtClean="0">
                <a:solidFill>
                  <a:schemeClr val="tx1"/>
                </a:solidFill>
                <a:effectLst/>
                <a:latin typeface="Arial" charset="0"/>
                <a:ea typeface="+mn-ea"/>
                <a:cs typeface="+mn-cs"/>
              </a:rPr>
              <a:t>，首先给大家介绍下背景知识。</a:t>
            </a:r>
            <a:endParaRPr lang="en-US" altLang="zh-CN" sz="1200" kern="1200" dirty="0" smtClean="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F1F05296-0367-4B32-9BF7-71CA69A39A81}" type="slidenum">
              <a:rPr lang="en-US" altLang="zh-CN" smtClean="0"/>
              <a:pPr>
                <a:defRPr/>
              </a:pPr>
              <a:t>2</a:t>
            </a:fld>
            <a:endParaRPr lang="en-US" altLang="zh-CN"/>
          </a:p>
        </p:txBody>
      </p:sp>
      <p:sp>
        <p:nvSpPr>
          <p:cNvPr id="5" name="页眉占位符 4"/>
          <p:cNvSpPr>
            <a:spLocks noGrp="1"/>
          </p:cNvSpPr>
          <p:nvPr>
            <p:ph type="hdr" sz="quarter" idx="11"/>
          </p:nvPr>
        </p:nvSpPr>
        <p:spPr/>
        <p:txBody>
          <a:bodyPr/>
          <a:lstStyle/>
          <a:p>
            <a:pPr>
              <a:defRPr/>
            </a:pPr>
            <a:r>
              <a:rPr lang="en-US" altLang="zh-CN" smtClean="0"/>
              <a:t>CoNLL</a:t>
            </a:r>
            <a:endParaRPr lang="en-US" altLang="zh-CN"/>
          </a:p>
        </p:txBody>
      </p:sp>
    </p:spTree>
    <p:extLst>
      <p:ext uri="{BB962C8B-B14F-4D97-AF65-F5344CB8AC3E}">
        <p14:creationId xmlns:p14="http://schemas.microsoft.com/office/powerpoint/2010/main" val="255346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先讲下</a:t>
            </a:r>
            <a:r>
              <a:rPr lang="en-US" altLang="zh-CN" dirty="0" smtClean="0"/>
              <a:t>coherence</a:t>
            </a:r>
            <a:r>
              <a:rPr lang="zh-CN" altLang="en-US" dirty="0" smtClean="0"/>
              <a:t>是什么：连贯性是写得很好的文本的一个属性，它使得它们比一系列随机排列的句子更容易阅读和理解。连贯性是使包含多个句子的文本在逻辑和句法上都有意义。</a:t>
            </a:r>
            <a:endParaRPr lang="en-US" altLang="zh-CN" dirty="0" smtClean="0"/>
          </a:p>
          <a:p>
            <a:r>
              <a:rPr lang="zh-CN" altLang="en-US" dirty="0" smtClean="0"/>
              <a:t>比如看下面的例子，左边是连贯的文本，右边则不连贯。或者将左边的三个句子顺序换一下，则也不连贯。</a:t>
            </a:r>
            <a:endParaRPr lang="en-US" altLang="zh-CN" dirty="0" smtClean="0"/>
          </a:p>
          <a:p>
            <a:r>
              <a:rPr lang="en-US" altLang="zh-CN" dirty="0" smtClean="0"/>
              <a:t>Local coherence</a:t>
            </a:r>
            <a:r>
              <a:rPr lang="zh-CN" altLang="en-US" dirty="0" smtClean="0"/>
              <a:t>即在句子到句子的转换层面捕获文本的关联性。</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1" kern="1200" dirty="0" smtClean="0">
                <a:solidFill>
                  <a:schemeClr val="tx1"/>
                </a:solidFill>
                <a:effectLst/>
                <a:latin typeface="Arial" charset="0"/>
                <a:ea typeface="+mn-ea"/>
                <a:cs typeface="+mn-cs"/>
              </a:rPr>
              <a:t>local coherence</a:t>
            </a:r>
            <a:r>
              <a:rPr lang="en-US" altLang="zh-CN" sz="1200" b="0" i="0" kern="1200" dirty="0" smtClean="0">
                <a:solidFill>
                  <a:schemeClr val="tx1"/>
                </a:solidFill>
                <a:effectLst/>
                <a:latin typeface="Arial" charset="0"/>
                <a:ea typeface="+mn-ea"/>
                <a:cs typeface="+mn-cs"/>
              </a:rPr>
              <a:t>, which captures text relatedness at the level of sentence to sentence transitions, and is undoubtedly necessary for global</a:t>
            </a:r>
            <a:r>
              <a:rPr lang="en-US" altLang="zh-CN" sz="1200" b="0" i="0" kern="1200" baseline="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coherence.</a:t>
            </a:r>
            <a:r>
              <a:rPr lang="en-US" altLang="zh-CN" dirty="0" smtClean="0"/>
              <a:t> </a:t>
            </a:r>
          </a:p>
          <a:p>
            <a:endParaRPr lang="en-US" altLang="zh-CN" dirty="0" smtClean="0"/>
          </a:p>
          <a:p>
            <a:endParaRPr lang="en-US" altLang="zh-CN" dirty="0" smtClean="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3</a:t>
            </a:fld>
            <a:endParaRPr lang="en-US" altLang="zh-CN"/>
          </a:p>
        </p:txBody>
      </p:sp>
    </p:spTree>
    <p:extLst>
      <p:ext uri="{BB962C8B-B14F-4D97-AF65-F5344CB8AC3E}">
        <p14:creationId xmlns:p14="http://schemas.microsoft.com/office/powerpoint/2010/main" val="285321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Text coherence</a:t>
            </a:r>
            <a:r>
              <a:rPr lang="zh-CN" altLang="en-US" dirty="0" smtClean="0"/>
              <a:t>可以用来解决</a:t>
            </a:r>
            <a:r>
              <a:rPr lang="en-US" altLang="zh-CN" dirty="0" smtClean="0"/>
              <a:t>sentence ordering</a:t>
            </a:r>
            <a:r>
              <a:rPr lang="zh-CN" altLang="en-US" dirty="0" smtClean="0"/>
              <a:t>问题，即可以用来区分连贯的和不连贯的文本</a:t>
            </a:r>
            <a:r>
              <a:rPr lang="en-US" altLang="zh-CN" dirty="0" smtClean="0"/>
              <a:t>.</a:t>
            </a:r>
            <a:r>
              <a:rPr lang="zh-CN" altLang="en-US" dirty="0" smtClean="0"/>
              <a:t>比如，给定一对文本，模型来排序判断哪个更连贯。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连贯性其实是一种程度，一个文本跟另一个文本比较时可能较连贯，但是跟另一个文本比较就可能不那么连贯，所以连贯性可以认为是相对的，所以连贯性的评定可以认定是一个排序问题，而不是分类问题。</a:t>
            </a:r>
            <a:endParaRPr lang="en-US" altLang="zh-CN" dirty="0" smtClean="0"/>
          </a:p>
          <a:p>
            <a:r>
              <a:rPr lang="en-US" altLang="zh-CN" dirty="0" smtClean="0"/>
              <a:t>//</a:t>
            </a:r>
            <a:r>
              <a:rPr lang="zh-CN" altLang="en-US" dirty="0" smtClean="0"/>
              <a:t>连贯性建模可以理解为构建模型来区分连贯的和不连贯的文本</a:t>
            </a:r>
            <a:r>
              <a:rPr lang="en-US" altLang="zh-CN" dirty="0" smtClean="0"/>
              <a:t>.</a:t>
            </a:r>
          </a:p>
          <a:p>
            <a:r>
              <a:rPr lang="en-US" altLang="zh-CN" dirty="0" smtClean="0"/>
              <a:t>//</a:t>
            </a:r>
            <a:r>
              <a:rPr lang="zh-CN" altLang="en-US" dirty="0" smtClean="0"/>
              <a:t>比如做句子排序，给定一对句子，模型来排序判断哪个更连贯。</a:t>
            </a:r>
            <a:endParaRPr lang="en-US" altLang="zh-CN" dirty="0" smtClean="0"/>
          </a:p>
          <a:p>
            <a:endParaRPr lang="en-US" altLang="zh-CN" dirty="0" smtClean="0"/>
          </a:p>
          <a:p>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4</a:t>
            </a:fld>
            <a:endParaRPr lang="en-US" altLang="zh-CN"/>
          </a:p>
        </p:txBody>
      </p:sp>
    </p:spTree>
    <p:extLst>
      <p:ext uri="{BB962C8B-B14F-4D97-AF65-F5344CB8AC3E}">
        <p14:creationId xmlns:p14="http://schemas.microsoft.com/office/powerpoint/2010/main" val="378525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为了对文本连贯性进行测量， 可以利用文本中的实体进行建模。</a:t>
            </a:r>
            <a:r>
              <a:rPr lang="zh-CN" altLang="en-US" dirty="0" smtClean="0"/>
              <a:t/>
            </a:r>
            <a:br>
              <a:rPr lang="zh-CN" altLang="en-US" dirty="0" smtClean="0"/>
            </a:br>
            <a:r>
              <a:rPr lang="zh-CN" altLang="en-US" sz="1200" b="0" i="0" kern="1200" dirty="0" smtClean="0">
                <a:solidFill>
                  <a:schemeClr val="tx1"/>
                </a:solidFill>
                <a:effectLst/>
                <a:latin typeface="Arial" charset="0"/>
                <a:ea typeface="+mn-ea"/>
                <a:cs typeface="+mn-cs"/>
              </a:rPr>
              <a:t>在连贯的文本中，会存在一些实体出现在文本中的多个句子内，而另外有些实体只是出现在较少句子中。正是频繁出现的这些实体，串起了文本中的句子们，使得文本较为连贯。而且出现多次的实体在句子中往往充当主语或宾语的角色</a:t>
            </a:r>
            <a:r>
              <a:rPr lang="en-US" altLang="zh-CN" sz="1200" b="0" i="0" kern="1200" dirty="0" smtClean="0">
                <a:solidFill>
                  <a:schemeClr val="tx1"/>
                </a:solidFill>
                <a:effectLst/>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所以最基本的模型是从实体出发，抽取出实体在句子中的语法角色，主语、宾语或都不是，来进行文本</a:t>
            </a:r>
            <a:r>
              <a:rPr lang="en-US" altLang="zh-CN" dirty="0" smtClean="0"/>
              <a:t>coherence</a:t>
            </a:r>
            <a:r>
              <a:rPr lang="zh-CN" altLang="en-US" dirty="0" smtClean="0"/>
              <a:t>建模。也就是构建得到右图所示这种实体网格，具体来看下</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5</a:t>
            </a:fld>
            <a:endParaRPr lang="en-US" altLang="zh-CN"/>
          </a:p>
        </p:txBody>
      </p:sp>
    </p:spTree>
    <p:extLst>
      <p:ext uri="{BB962C8B-B14F-4D97-AF65-F5344CB8AC3E}">
        <p14:creationId xmlns:p14="http://schemas.microsoft.com/office/powerpoint/2010/main" val="2858493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实体网格模型中， 文本被映射成一个由实体及其语法角色组成的网格， 实体 网格是一个二维的数组， 网格的行对应文本中的句子，而列对应文本中的实体</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这里的实体是指一类共指的名词短语，实体的中心词来代替实体</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 每一个实体在网格中都对应于其在给定句子中的语法角色</a:t>
            </a:r>
            <a:r>
              <a:rPr lang="en-US" altLang="zh-CN" sz="1200" b="0" i="0" kern="1200" dirty="0" smtClean="0">
                <a:solidFill>
                  <a:schemeClr val="tx1"/>
                </a:solidFill>
                <a:effectLst/>
                <a:latin typeface="Arial" charset="0"/>
                <a:ea typeface="+mn-ea"/>
                <a:cs typeface="+mn-cs"/>
              </a:rPr>
              <a:t>. </a:t>
            </a:r>
          </a:p>
          <a:p>
            <a:r>
              <a:rPr lang="zh-CN" altLang="en-US" sz="1200" b="0" i="0" kern="1200" dirty="0" smtClean="0">
                <a:solidFill>
                  <a:schemeClr val="tx1"/>
                </a:solidFill>
                <a:effectLst/>
                <a:latin typeface="Arial" charset="0"/>
                <a:ea typeface="+mn-ea"/>
                <a:cs typeface="+mn-cs"/>
              </a:rPr>
              <a:t>实体网格用“ </a:t>
            </a:r>
            <a:r>
              <a:rPr lang="en-US" altLang="zh-CN" sz="1200" b="0" i="0" kern="1200" dirty="0" smtClean="0">
                <a:solidFill>
                  <a:schemeClr val="tx1"/>
                </a:solidFill>
                <a:effectLst/>
                <a:latin typeface="Arial" charset="0"/>
                <a:ea typeface="+mn-ea"/>
                <a:cs typeface="+mn-cs"/>
              </a:rPr>
              <a:t>S</a:t>
            </a:r>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O</a:t>
            </a:r>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X</a:t>
            </a:r>
            <a:r>
              <a:rPr lang="zh-CN" altLang="en-US" sz="1200" b="0" i="0" kern="1200" dirty="0" smtClean="0">
                <a:solidFill>
                  <a:schemeClr val="tx1"/>
                </a:solidFill>
                <a:effectLst/>
                <a:latin typeface="Arial" charset="0"/>
                <a:ea typeface="+mn-ea"/>
                <a:cs typeface="+mn-cs"/>
              </a:rPr>
              <a:t>” 和“ －”来标识实体在句子中的语法角色， 其中“ </a:t>
            </a:r>
            <a:r>
              <a:rPr lang="en-US" altLang="zh-CN" sz="1200" b="0" i="0" kern="1200" dirty="0" smtClean="0">
                <a:solidFill>
                  <a:schemeClr val="tx1"/>
                </a:solidFill>
                <a:effectLst/>
                <a:latin typeface="Arial" charset="0"/>
                <a:ea typeface="+mn-ea"/>
                <a:cs typeface="+mn-cs"/>
              </a:rPr>
              <a:t>S</a:t>
            </a:r>
            <a:r>
              <a:rPr lang="zh-CN" altLang="en-US" sz="1200" b="0" i="0" kern="1200" dirty="0" smtClean="0">
                <a:solidFill>
                  <a:schemeClr val="tx1"/>
                </a:solidFill>
                <a:effectLst/>
                <a:latin typeface="Arial" charset="0"/>
                <a:ea typeface="+mn-ea"/>
                <a:cs typeface="+mn-cs"/>
              </a:rPr>
              <a:t>” 对应主语、“ </a:t>
            </a:r>
            <a:r>
              <a:rPr lang="en-US" altLang="zh-CN" sz="1200" b="0" i="0" kern="1200" dirty="0" smtClean="0">
                <a:solidFill>
                  <a:schemeClr val="tx1"/>
                </a:solidFill>
                <a:effectLst/>
                <a:latin typeface="Arial" charset="0"/>
                <a:ea typeface="+mn-ea"/>
                <a:cs typeface="+mn-cs"/>
              </a:rPr>
              <a:t>O</a:t>
            </a:r>
            <a:r>
              <a:rPr lang="zh-CN" altLang="en-US" sz="1200" b="0" i="0" kern="1200" dirty="0" smtClean="0">
                <a:solidFill>
                  <a:schemeClr val="tx1"/>
                </a:solidFill>
                <a:effectLst/>
                <a:latin typeface="Arial" charset="0"/>
                <a:ea typeface="+mn-ea"/>
                <a:cs typeface="+mn-cs"/>
              </a:rPr>
              <a:t>” 对应宾语、“ </a:t>
            </a:r>
            <a:r>
              <a:rPr lang="en-US" altLang="zh-CN" sz="1200" b="0" i="0" kern="1200" dirty="0" smtClean="0">
                <a:solidFill>
                  <a:schemeClr val="tx1"/>
                </a:solidFill>
                <a:effectLst/>
                <a:latin typeface="Arial" charset="0"/>
                <a:ea typeface="+mn-ea"/>
                <a:cs typeface="+mn-cs"/>
              </a:rPr>
              <a:t>X</a:t>
            </a:r>
            <a:r>
              <a:rPr lang="zh-CN" altLang="en-US" sz="1200" b="0" i="0" kern="1200" dirty="0" smtClean="0">
                <a:solidFill>
                  <a:schemeClr val="tx1"/>
                </a:solidFill>
                <a:effectLst/>
                <a:latin typeface="Arial" charset="0"/>
                <a:ea typeface="+mn-ea"/>
                <a:cs typeface="+mn-cs"/>
              </a:rPr>
              <a:t>” 对应非主语和宾语的其它句法角色、“ －” 标识相应的实体在给定的句子中不存在，并且实体语法角色具有一定优先级： </a:t>
            </a:r>
            <a:r>
              <a:rPr lang="en-US" altLang="zh-CN" sz="1200" b="0" i="0" kern="1200" dirty="0" smtClean="0">
                <a:solidFill>
                  <a:schemeClr val="tx1"/>
                </a:solidFill>
                <a:effectLst/>
                <a:latin typeface="Arial" charset="0"/>
                <a:ea typeface="+mn-ea"/>
                <a:cs typeface="+mn-cs"/>
              </a:rPr>
              <a:t>S&gt;O&gt;X&gt;</a:t>
            </a:r>
            <a:r>
              <a:rPr lang="zh-CN" altLang="en-US" sz="1200" b="0" i="0" kern="1200" dirty="0" smtClean="0">
                <a:solidFill>
                  <a:schemeClr val="tx1"/>
                </a:solidFill>
                <a:effectLst/>
                <a:latin typeface="Arial" charset="0"/>
                <a:ea typeface="+mn-ea"/>
                <a:cs typeface="+mn-cs"/>
              </a:rPr>
              <a:t>－，当同一个实体在给定的句子中具有不同的语法角色时，取优先级最高的角色进行标识</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6</a:t>
            </a:fld>
            <a:endParaRPr lang="en-US" altLang="zh-CN"/>
          </a:p>
        </p:txBody>
      </p:sp>
    </p:spTree>
    <p:extLst>
      <p:ext uri="{BB962C8B-B14F-4D97-AF65-F5344CB8AC3E}">
        <p14:creationId xmlns:p14="http://schemas.microsoft.com/office/powerpoint/2010/main" val="3299341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得到实体网格后，以往的机器学习方法是通过抽取特征的方法来评估文本的连贯性。特征抽取是围绕实体的转换模式展开的，， 转换模式是一个序列，代表一个实体在</a:t>
            </a:r>
            <a:r>
              <a:rPr lang="en-US" altLang="zh-CN" sz="1200" b="0" i="0" kern="1200" dirty="0" smtClean="0">
                <a:solidFill>
                  <a:schemeClr val="tx1"/>
                </a:solidFill>
                <a:effectLst/>
                <a:latin typeface="Arial" charset="0"/>
                <a:ea typeface="+mn-ea"/>
                <a:cs typeface="+mn-cs"/>
              </a:rPr>
              <a:t>N</a:t>
            </a:r>
            <a:r>
              <a:rPr lang="zh-CN" altLang="en-US" sz="1200" b="0" i="0" kern="1200" dirty="0" smtClean="0">
                <a:solidFill>
                  <a:schemeClr val="tx1"/>
                </a:solidFill>
                <a:effectLst/>
                <a:latin typeface="Arial" charset="0"/>
                <a:ea typeface="+mn-ea"/>
                <a:cs typeface="+mn-cs"/>
              </a:rPr>
              <a:t>个连续的句子间的语法角色的转换。</a:t>
            </a:r>
            <a:endParaRPr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charset="0"/>
                <a:ea typeface="+mn-ea"/>
                <a:cs typeface="+mn-cs"/>
              </a:rPr>
              <a:t>这样的话，实体网格可以看作是一个转换类型的分布，这边对于一个</a:t>
            </a:r>
            <a:r>
              <a:rPr lang="en-US" altLang="zh-CN" sz="1200" b="0" i="0" kern="1200" dirty="0" smtClean="0">
                <a:solidFill>
                  <a:schemeClr val="tx1"/>
                </a:solidFill>
                <a:effectLst/>
                <a:latin typeface="Arial" charset="0"/>
                <a:ea typeface="+mn-ea"/>
                <a:cs typeface="+mn-cs"/>
              </a:rPr>
              <a:t>doc</a:t>
            </a:r>
            <a:r>
              <a:rPr lang="zh-CN" altLang="en-US" sz="1200" b="0" i="0" kern="1200" dirty="0" smtClean="0">
                <a:solidFill>
                  <a:schemeClr val="tx1"/>
                </a:solidFill>
                <a:effectLst/>
                <a:latin typeface="Arial" charset="0"/>
                <a:ea typeface="+mn-ea"/>
                <a:cs typeface="+mn-cs"/>
              </a:rPr>
              <a:t>，可以得到一个</a:t>
            </a:r>
            <a:r>
              <a:rPr lang="en-US" altLang="zh-CN" sz="1200" b="0" i="0" kern="1200" dirty="0" smtClean="0">
                <a:solidFill>
                  <a:schemeClr val="tx1"/>
                </a:solidFill>
                <a:effectLst/>
                <a:latin typeface="Arial" charset="0"/>
                <a:ea typeface="+mn-ea"/>
                <a:cs typeface="+mn-cs"/>
              </a:rPr>
              <a:t>16</a:t>
            </a:r>
            <a:r>
              <a:rPr lang="zh-CN" altLang="en-US" sz="1200" b="0" i="0" kern="1200" dirty="0" smtClean="0">
                <a:solidFill>
                  <a:schemeClr val="tx1"/>
                </a:solidFill>
                <a:effectLst/>
                <a:latin typeface="Arial" charset="0"/>
                <a:ea typeface="+mn-ea"/>
                <a:cs typeface="+mn-cs"/>
              </a:rPr>
              <a:t>维的特征表示。</a:t>
            </a:r>
            <a:endParaRPr lang="en-US" altLang="zh-CN" sz="1200" b="0" i="0" kern="1200" dirty="0" smtClean="0">
              <a:solidFill>
                <a:schemeClr val="tx1"/>
              </a:solidFill>
              <a:effectLst/>
              <a:latin typeface="Arial" charset="0"/>
              <a:ea typeface="+mn-ea"/>
              <a:cs typeface="+mn-cs"/>
            </a:endParaRPr>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7</a:t>
            </a:fld>
            <a:endParaRPr lang="en-US" altLang="zh-CN"/>
          </a:p>
        </p:txBody>
      </p:sp>
    </p:spTree>
    <p:extLst>
      <p:ext uri="{BB962C8B-B14F-4D97-AF65-F5344CB8AC3E}">
        <p14:creationId xmlns:p14="http://schemas.microsoft.com/office/powerpoint/2010/main" val="161745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有一些限制：如果有</a:t>
            </a:r>
            <a:r>
              <a:rPr lang="en-US" altLang="zh-CN" dirty="0" smtClean="0"/>
              <a:t>A</a:t>
            </a:r>
            <a:r>
              <a:rPr lang="zh-CN" altLang="en-US" dirty="0" smtClean="0"/>
              <a:t>种语法角色的话，</a:t>
            </a:r>
            <a:r>
              <a:rPr lang="en-US" altLang="zh-CN" dirty="0" err="1" smtClean="0"/>
              <a:t>triansitions</a:t>
            </a:r>
            <a:r>
              <a:rPr lang="zh-CN" altLang="en-US" dirty="0" smtClean="0"/>
              <a:t>的长度为</a:t>
            </a:r>
            <a:r>
              <a:rPr lang="en-US" altLang="zh-CN" dirty="0" smtClean="0"/>
              <a:t>K</a:t>
            </a:r>
            <a:r>
              <a:rPr lang="zh-CN" altLang="en-US" dirty="0" smtClean="0"/>
              <a:t>的话，则特征维度为</a:t>
            </a:r>
            <a:r>
              <a:rPr lang="en-US" altLang="zh-CN" dirty="0" smtClean="0"/>
              <a:t>A</a:t>
            </a:r>
            <a:r>
              <a:rPr lang="zh-CN" altLang="en-US" dirty="0" smtClean="0"/>
              <a:t>的</a:t>
            </a:r>
            <a:r>
              <a:rPr lang="en-US" altLang="zh-CN" dirty="0" smtClean="0"/>
              <a:t>K</a:t>
            </a:r>
            <a:r>
              <a:rPr lang="zh-CN" altLang="en-US" dirty="0" smtClean="0"/>
              <a:t>次方，可能会有维度灾难问题出现，而且随着</a:t>
            </a:r>
            <a:r>
              <a:rPr lang="en-US" altLang="zh-CN" dirty="0" smtClean="0"/>
              <a:t>k</a:t>
            </a:r>
            <a:r>
              <a:rPr lang="zh-CN" altLang="en-US" dirty="0" smtClean="0"/>
              <a:t>的增加，稀疏问题也会出现，所以现有的系统的</a:t>
            </a:r>
            <a:r>
              <a:rPr lang="en-US" altLang="zh-CN" dirty="0" smtClean="0"/>
              <a:t>K</a:t>
            </a:r>
            <a:r>
              <a:rPr lang="zh-CN" altLang="en-US" dirty="0" smtClean="0"/>
              <a:t>都小于等于</a:t>
            </a:r>
            <a:r>
              <a:rPr lang="en-US" altLang="zh-CN" dirty="0" smtClean="0"/>
              <a:t>3</a:t>
            </a:r>
            <a:r>
              <a:rPr lang="zh-CN" altLang="en-US" dirty="0" smtClean="0"/>
              <a:t>，故不能捕获长距离的实体转化信息。</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CoNLL</a:t>
            </a:r>
            <a:endParaRPr lang="en-US" altLang="zh-CN"/>
          </a:p>
        </p:txBody>
      </p:sp>
      <p:sp>
        <p:nvSpPr>
          <p:cNvPr id="5" name="灯片编号占位符 4"/>
          <p:cNvSpPr>
            <a:spLocks noGrp="1"/>
          </p:cNvSpPr>
          <p:nvPr>
            <p:ph type="sldNum" sz="quarter" idx="11"/>
          </p:nvPr>
        </p:nvSpPr>
        <p:spPr/>
        <p:txBody>
          <a:bodyPr/>
          <a:lstStyle/>
          <a:p>
            <a:pPr>
              <a:defRPr/>
            </a:pPr>
            <a:fld id="{F1F05296-0367-4B32-9BF7-71CA69A39A81}" type="slidenum">
              <a:rPr lang="en-US" altLang="zh-CN" smtClean="0"/>
              <a:pPr>
                <a:defRPr/>
              </a:pPr>
              <a:t>8</a:t>
            </a:fld>
            <a:endParaRPr lang="en-US" altLang="zh-CN"/>
          </a:p>
        </p:txBody>
      </p:sp>
    </p:spTree>
    <p:extLst>
      <p:ext uri="{BB962C8B-B14F-4D97-AF65-F5344CB8AC3E}">
        <p14:creationId xmlns:p14="http://schemas.microsoft.com/office/powerpoint/2010/main" val="270762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pPr>
              <a:defRPr/>
            </a:pPr>
            <a:fld id="{F1F05296-0367-4B32-9BF7-71CA69A39A81}" type="slidenum">
              <a:rPr lang="en-US" altLang="zh-CN" smtClean="0"/>
              <a:pPr>
                <a:defRPr/>
              </a:pPr>
              <a:t>9</a:t>
            </a:fld>
            <a:endParaRPr lang="en-US" altLang="zh-CN"/>
          </a:p>
        </p:txBody>
      </p:sp>
      <p:sp>
        <p:nvSpPr>
          <p:cNvPr id="5" name="页眉占位符 4"/>
          <p:cNvSpPr>
            <a:spLocks noGrp="1"/>
          </p:cNvSpPr>
          <p:nvPr>
            <p:ph type="hdr" sz="quarter" idx="11"/>
          </p:nvPr>
        </p:nvSpPr>
        <p:spPr/>
        <p:txBody>
          <a:bodyPr/>
          <a:lstStyle/>
          <a:p>
            <a:pPr>
              <a:defRPr/>
            </a:pPr>
            <a:r>
              <a:rPr lang="en-US" altLang="zh-CN" smtClean="0"/>
              <a:t>CoNLL</a:t>
            </a:r>
            <a:endParaRPr lang="en-US" altLang="zh-CN"/>
          </a:p>
        </p:txBody>
      </p:sp>
    </p:spTree>
    <p:extLst>
      <p:ext uri="{BB962C8B-B14F-4D97-AF65-F5344CB8AC3E}">
        <p14:creationId xmlns:p14="http://schemas.microsoft.com/office/powerpoint/2010/main" val="240841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endParaRPr lang="en-US" altLang="zh-CN" smtClean="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5"/>
          <p:cNvSpPr>
            <a:spLocks noGrp="1" noChangeArrowheads="1"/>
          </p:cNvSpPr>
          <p:nvPr>
            <p:ph type="ftr" sz="quarter" idx="10"/>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5" name="Rectangle 16"/>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a:defRPr/>
            </a:pPr>
            <a:fld id="{67D1E4B3-A685-4834-9D59-5A3708DA22E0}" type="slidenum">
              <a:rPr lang="en-US" altLang="zh-CN"/>
              <a:pPr>
                <a:defRPr/>
              </a:pPr>
              <a:t>‹#›</a:t>
            </a:fld>
            <a:endParaRPr lang="en-US" altLang="zh-CN"/>
          </a:p>
        </p:txBody>
      </p:sp>
    </p:spTree>
    <p:extLst>
      <p:ext uri="{BB962C8B-B14F-4D97-AF65-F5344CB8AC3E}">
        <p14:creationId xmlns:p14="http://schemas.microsoft.com/office/powerpoint/2010/main" val="72808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17BD1F1A-9323-474C-9463-B091E1B15C90}" type="datetime1">
              <a:rPr lang="en-US" altLang="zh-CN" smtClean="0"/>
              <a:pPr>
                <a:defRPr/>
              </a:pPr>
              <a:t>1/9/2018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0490232-4754-4F77-8863-63AD380FFF21}" type="slidenum">
              <a:rPr lang="en-US" altLang="zh-CN"/>
              <a:pPr>
                <a:defRPr/>
              </a:pPr>
              <a:t>‹#›</a:t>
            </a:fld>
            <a:endParaRPr lang="en-US" altLang="zh-CN"/>
          </a:p>
        </p:txBody>
      </p:sp>
    </p:spTree>
    <p:extLst>
      <p:ext uri="{BB962C8B-B14F-4D97-AF65-F5344CB8AC3E}">
        <p14:creationId xmlns:p14="http://schemas.microsoft.com/office/powerpoint/2010/main" val="4344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8FA2558F-0664-4BD3-80F5-6F3ABF832894}" type="datetime1">
              <a:rPr lang="en-US" altLang="zh-CN" smtClean="0"/>
              <a:pPr>
                <a:defRPr/>
              </a:pPr>
              <a:t>1/9/2018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AC0D491-1853-4EEB-BECC-62F61631D608}" type="slidenum">
              <a:rPr lang="en-US" altLang="zh-CN"/>
              <a:pPr>
                <a:defRPr/>
              </a:pPr>
              <a:t>‹#›</a:t>
            </a:fld>
            <a:endParaRPr lang="en-US" altLang="zh-CN"/>
          </a:p>
        </p:txBody>
      </p:sp>
    </p:spTree>
    <p:extLst>
      <p:ext uri="{BB962C8B-B14F-4D97-AF65-F5344CB8AC3E}">
        <p14:creationId xmlns:p14="http://schemas.microsoft.com/office/powerpoint/2010/main" val="121548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2050" y="115888"/>
            <a:ext cx="7781925" cy="72231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200" y="1447800"/>
            <a:ext cx="8116888" cy="4684713"/>
          </a:xfrm>
        </p:spPr>
        <p:txBody>
          <a:bodyPr/>
          <a:lstStyle>
            <a:lvl2pPr>
              <a:defRPr b="0">
                <a:solidFill>
                  <a:schemeClr val="tx1">
                    <a:lumMod val="65000"/>
                    <a:lumOff val="3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fld id="{8413D0A2-7F37-443E-A74B-012430437169}" type="datetime1">
              <a:rPr lang="en-US" altLang="zh-CN" smtClean="0"/>
              <a:pPr>
                <a:defRPr/>
              </a:pPr>
              <a:t>1/9/2018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AB3F1EA-7FF6-41CE-9344-AD75541F6EDD}" type="slidenum">
              <a:rPr lang="en-US" altLang="zh-CN"/>
              <a:pPr>
                <a:defRPr/>
              </a:pPr>
              <a:t>‹#›</a:t>
            </a:fld>
            <a:endParaRPr lang="en-US" altLang="zh-CN"/>
          </a:p>
        </p:txBody>
      </p:sp>
    </p:spTree>
    <p:extLst>
      <p:ext uri="{BB962C8B-B14F-4D97-AF65-F5344CB8AC3E}">
        <p14:creationId xmlns:p14="http://schemas.microsoft.com/office/powerpoint/2010/main" val="273549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768C5E2-E1BA-4B76-B227-99A9143E91E6}" type="datetime1">
              <a:rPr lang="en-US" altLang="zh-CN" smtClean="0"/>
              <a:pPr>
                <a:defRPr/>
              </a:pPr>
              <a:t>1/9/2018</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FFC4839-FFE2-4680-99B0-166E050B0B6C}" type="slidenum">
              <a:rPr lang="en-US" altLang="zh-CN"/>
              <a:pPr>
                <a:defRPr/>
              </a:pPr>
              <a:t>‹#›</a:t>
            </a:fld>
            <a:endParaRPr lang="en-US" altLang="zh-CN"/>
          </a:p>
        </p:txBody>
      </p:sp>
    </p:spTree>
    <p:extLst>
      <p:ext uri="{BB962C8B-B14F-4D97-AF65-F5344CB8AC3E}">
        <p14:creationId xmlns:p14="http://schemas.microsoft.com/office/powerpoint/2010/main" val="80222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8A960CCD-ADD8-4A09-A4CF-78407EC1B92C}" type="datetime1">
              <a:rPr lang="en-US" altLang="zh-CN" smtClean="0"/>
              <a:pPr>
                <a:defRPr/>
              </a:pPr>
              <a:t>1/9/2018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FB9E0E0-5E6A-4945-942C-048B70F01459}" type="slidenum">
              <a:rPr lang="en-US" altLang="zh-CN"/>
              <a:pPr>
                <a:defRPr/>
              </a:pPr>
              <a:t>‹#›</a:t>
            </a:fld>
            <a:endParaRPr lang="en-US" altLang="zh-CN"/>
          </a:p>
        </p:txBody>
      </p:sp>
    </p:spTree>
    <p:extLst>
      <p:ext uri="{BB962C8B-B14F-4D97-AF65-F5344CB8AC3E}">
        <p14:creationId xmlns:p14="http://schemas.microsoft.com/office/powerpoint/2010/main" val="17009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5AC86FB7-4BD2-487C-A3C6-4BBAEE25D84D}" type="datetime1">
              <a:rPr lang="en-US" altLang="zh-CN" smtClean="0"/>
              <a:pPr>
                <a:defRPr/>
              </a:pPr>
              <a:t>1/9/2018</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55ABCD9-8FE5-452C-871C-B0904B63C3F6}" type="slidenum">
              <a:rPr lang="en-US" altLang="zh-CN"/>
              <a:pPr>
                <a:defRPr/>
              </a:pPr>
              <a:t>‹#›</a:t>
            </a:fld>
            <a:endParaRPr lang="en-US" altLang="zh-CN"/>
          </a:p>
        </p:txBody>
      </p:sp>
    </p:spTree>
    <p:extLst>
      <p:ext uri="{BB962C8B-B14F-4D97-AF65-F5344CB8AC3E}">
        <p14:creationId xmlns:p14="http://schemas.microsoft.com/office/powerpoint/2010/main" val="284425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DFFA1ED7-DD67-459E-BE13-88D45D526C62}" type="datetime1">
              <a:rPr lang="en-US" altLang="zh-CN" smtClean="0"/>
              <a:pPr>
                <a:defRPr/>
              </a:pPr>
              <a:t>1/9/2018</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542905D-3DF2-4AD3-82F5-0DCEA8FD2305}" type="slidenum">
              <a:rPr lang="en-US" altLang="zh-CN"/>
              <a:pPr>
                <a:defRPr/>
              </a:pPr>
              <a:t>‹#›</a:t>
            </a:fld>
            <a:endParaRPr lang="en-US" altLang="zh-CN"/>
          </a:p>
        </p:txBody>
      </p:sp>
    </p:spTree>
    <p:extLst>
      <p:ext uri="{BB962C8B-B14F-4D97-AF65-F5344CB8AC3E}">
        <p14:creationId xmlns:p14="http://schemas.microsoft.com/office/powerpoint/2010/main" val="141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7FF4758-1CBA-4A65-9B33-26F1608077FB}" type="datetime1">
              <a:rPr lang="en-US" altLang="zh-CN" smtClean="0"/>
              <a:pPr>
                <a:defRPr/>
              </a:pPr>
              <a:t>1/9/2018</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BF566A5-2407-49FD-A607-F1FE1FE889F9}" type="slidenum">
              <a:rPr lang="en-US" altLang="zh-CN"/>
              <a:pPr>
                <a:defRPr/>
              </a:pPr>
              <a:t>‹#›</a:t>
            </a:fld>
            <a:endParaRPr lang="en-US" altLang="zh-CN"/>
          </a:p>
        </p:txBody>
      </p:sp>
    </p:spTree>
    <p:extLst>
      <p:ext uri="{BB962C8B-B14F-4D97-AF65-F5344CB8AC3E}">
        <p14:creationId xmlns:p14="http://schemas.microsoft.com/office/powerpoint/2010/main" val="66534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10C5D8F-92B5-403C-93FD-E20D94A637A9}" type="datetime1">
              <a:rPr lang="en-US" altLang="zh-CN" smtClean="0"/>
              <a:pPr>
                <a:defRPr/>
              </a:pPr>
              <a:t>1/9/2018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68BA7C5-3B76-4F89-9FE4-31FC42B037B7}" type="slidenum">
              <a:rPr lang="en-US" altLang="zh-CN"/>
              <a:pPr>
                <a:defRPr/>
              </a:pPr>
              <a:t>‹#›</a:t>
            </a:fld>
            <a:endParaRPr lang="en-US" altLang="zh-CN"/>
          </a:p>
        </p:txBody>
      </p:sp>
    </p:spTree>
    <p:extLst>
      <p:ext uri="{BB962C8B-B14F-4D97-AF65-F5344CB8AC3E}">
        <p14:creationId xmlns:p14="http://schemas.microsoft.com/office/powerpoint/2010/main" val="359005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995C7170-9DB9-4508-9642-435BAD246E55}" type="datetime1">
              <a:rPr lang="en-US" altLang="zh-CN" smtClean="0"/>
              <a:pPr>
                <a:defRPr/>
              </a:pPr>
              <a:t>1/9/2018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44F3EB0-69CE-45A9-9AD7-E3B781F16A1E}" type="slidenum">
              <a:rPr lang="en-US" altLang="zh-CN"/>
              <a:pPr>
                <a:defRPr/>
              </a:pPr>
              <a:t>‹#›</a:t>
            </a:fld>
            <a:endParaRPr lang="en-US" altLang="zh-CN"/>
          </a:p>
        </p:txBody>
      </p:sp>
    </p:spTree>
    <p:extLst>
      <p:ext uri="{BB962C8B-B14F-4D97-AF65-F5344CB8AC3E}">
        <p14:creationId xmlns:p14="http://schemas.microsoft.com/office/powerpoint/2010/main" val="61873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19113" y="147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27" name="Rectangle 3"/>
          <p:cNvSpPr>
            <a:spLocks noChangeArrowheads="1"/>
          </p:cNvSpPr>
          <p:nvPr/>
        </p:nvSpPr>
        <p:spPr bwMode="ltGray">
          <a:xfrm>
            <a:off x="901700" y="8207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28" name="Rectangle 4"/>
          <p:cNvSpPr>
            <a:spLocks noChangeArrowheads="1"/>
          </p:cNvSpPr>
          <p:nvPr/>
        </p:nvSpPr>
        <p:spPr bwMode="ltGray">
          <a:xfrm>
            <a:off x="642938" y="569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29" name="Rectangle 5"/>
          <p:cNvSpPr>
            <a:spLocks noChangeArrowheads="1"/>
          </p:cNvSpPr>
          <p:nvPr/>
        </p:nvSpPr>
        <p:spPr bwMode="ltGray">
          <a:xfrm>
            <a:off x="1012825" y="569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30" name="Rectangle 6"/>
          <p:cNvSpPr>
            <a:spLocks noChangeArrowheads="1"/>
          </p:cNvSpPr>
          <p:nvPr/>
        </p:nvSpPr>
        <p:spPr bwMode="ltGray">
          <a:xfrm>
            <a:off x="76200" y="5857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31" name="Rectangle 7"/>
          <p:cNvSpPr>
            <a:spLocks noChangeArrowheads="1"/>
          </p:cNvSpPr>
          <p:nvPr/>
        </p:nvSpPr>
        <p:spPr bwMode="gray">
          <a:xfrm>
            <a:off x="863600" y="39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32" name="Rectangle 8"/>
          <p:cNvSpPr>
            <a:spLocks noChangeArrowheads="1"/>
          </p:cNvSpPr>
          <p:nvPr/>
        </p:nvSpPr>
        <p:spPr bwMode="gray">
          <a:xfrm>
            <a:off x="392113" y="8064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altLang="zh-CN" sz="2400" smtClean="0">
              <a:ea typeface="宋体" panose="02010600030101010101" pitchFamily="2" charset="-122"/>
            </a:endParaRPr>
          </a:p>
        </p:txBody>
      </p:sp>
      <p:sp>
        <p:nvSpPr>
          <p:cNvPr id="1033" name="Rectangle 9"/>
          <p:cNvSpPr>
            <a:spLocks noGrp="1" noChangeArrowheads="1"/>
          </p:cNvSpPr>
          <p:nvPr>
            <p:ph type="title"/>
          </p:nvPr>
        </p:nvSpPr>
        <p:spPr bwMode="auto">
          <a:xfrm>
            <a:off x="1162050" y="115888"/>
            <a:ext cx="77819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pPr>
              <a:defRPr/>
            </a:pPr>
            <a:fld id="{4422CF44-8DE5-4EA9-809D-E4B3336E08C3}" type="datetime1">
              <a:rPr lang="en-US" altLang="zh-CN" smtClean="0"/>
              <a:pPr>
                <a:defRPr/>
              </a:pPr>
              <a:t>1/9/2018</a:t>
            </a:fld>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pPr>
              <a:defRPr/>
            </a:pPr>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pPr>
              <a:defRPr/>
            </a:pPr>
            <a:fld id="{643B4CF5-7259-471F-8425-CF2AFE126EE6}" type="slidenum">
              <a:rPr lang="en-US" altLang="zh-CN"/>
              <a:pPr>
                <a:defRPr/>
              </a:pPr>
              <a:t>‹#›</a:t>
            </a:fld>
            <a:endParaRPr lang="en-US" altLang="zh-CN"/>
          </a:p>
        </p:txBody>
      </p:sp>
      <p:pic>
        <p:nvPicPr>
          <p:cNvPr id="1038"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80400" y="115888"/>
            <a:ext cx="666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charset="0"/>
        </a:defRPr>
      </a:lvl2pPr>
      <a:lvl3pPr algn="l" rtl="0" eaLnBrk="0" fontAlgn="base" hangingPunct="0">
        <a:spcBef>
          <a:spcPct val="0"/>
        </a:spcBef>
        <a:spcAft>
          <a:spcPct val="0"/>
        </a:spcAft>
        <a:defRPr sz="4400">
          <a:solidFill>
            <a:schemeClr val="tx2"/>
          </a:solidFill>
          <a:latin typeface="Tahoma" charset="0"/>
        </a:defRPr>
      </a:lvl3pPr>
      <a:lvl4pPr algn="l" rtl="0" eaLnBrk="0" fontAlgn="base" hangingPunct="0">
        <a:spcBef>
          <a:spcPct val="0"/>
        </a:spcBef>
        <a:spcAft>
          <a:spcPct val="0"/>
        </a:spcAft>
        <a:defRPr sz="4400">
          <a:solidFill>
            <a:schemeClr val="tx2"/>
          </a:solidFill>
          <a:latin typeface="Tahoma" charset="0"/>
        </a:defRPr>
      </a:lvl4pPr>
      <a:lvl5pPr algn="l" rtl="0" eaLnBrk="0" fontAlgn="base" hangingPunct="0">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79086" y="641961"/>
            <a:ext cx="8151440" cy="1766888"/>
          </a:xfrm>
        </p:spPr>
        <p:txBody>
          <a:bodyPr/>
          <a:lstStyle/>
          <a:p>
            <a:pPr algn="ctr" eaLnBrk="1" hangingPunct="1"/>
            <a:r>
              <a:rPr lang="en-US" altLang="zh-CN" sz="4800" b="1" dirty="0">
                <a:latin typeface="Times New Roman" panose="02020603050405020304" pitchFamily="18" charset="0"/>
                <a:cs typeface="Times New Roman" panose="02020603050405020304" pitchFamily="18" charset="0"/>
              </a:rPr>
              <a:t>A Neural Local Coherence Model</a:t>
            </a:r>
            <a:r>
              <a:rPr lang="en-US" altLang="zh-CN" sz="4800" b="1" dirty="0">
                <a:latin typeface="Times New Roman" panose="02020603050405020304" pitchFamily="18" charset="0"/>
                <a:cs typeface="Times New Roman" panose="02020603050405020304" pitchFamily="18" charset="0"/>
              </a:rPr>
              <a:t> </a:t>
            </a:r>
            <a:endParaRPr lang="en-US" altLang="zh-CN" sz="48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00" name="Text Box 5"/>
          <p:cNvSpPr txBox="1">
            <a:spLocks noChangeArrowheads="1"/>
          </p:cNvSpPr>
          <p:nvPr/>
        </p:nvSpPr>
        <p:spPr bwMode="auto">
          <a:xfrm>
            <a:off x="6324600" y="228600"/>
            <a:ext cx="25908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zh-CN" sz="1800">
              <a:ea typeface="宋体" panose="02010600030101010101" pitchFamily="2" charset="-122"/>
            </a:endParaRPr>
          </a:p>
          <a:p>
            <a:pPr>
              <a:spcBef>
                <a:spcPct val="50000"/>
              </a:spcBef>
              <a:buClrTx/>
              <a:buSzTx/>
              <a:buFontTx/>
              <a:buNone/>
            </a:pPr>
            <a:endParaRPr lang="en-US" altLang="zh-CN" sz="1800">
              <a:ea typeface="宋体" panose="02010600030101010101" pitchFamily="2" charset="-122"/>
            </a:endParaRPr>
          </a:p>
        </p:txBody>
      </p:sp>
      <p:pic>
        <p:nvPicPr>
          <p:cNvPr id="4102"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 y="92075"/>
            <a:ext cx="923925" cy="9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67D1E4B3-A685-4834-9D59-5A3708DA22E0}" type="slidenum">
              <a:rPr lang="en-US" altLang="zh-CN" smtClean="0"/>
              <a:pPr>
                <a:defRPr/>
              </a:pPr>
              <a:t>1</a:t>
            </a:fld>
            <a:endParaRPr lang="en-US" altLang="zh-CN"/>
          </a:p>
        </p:txBody>
      </p:sp>
      <p:sp>
        <p:nvSpPr>
          <p:cNvPr id="9" name="副标题 4"/>
          <p:cNvSpPr txBox="1">
            <a:spLocks/>
          </p:cNvSpPr>
          <p:nvPr/>
        </p:nvSpPr>
        <p:spPr bwMode="auto">
          <a:xfrm>
            <a:off x="182806" y="4836501"/>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chemeClr val="folHlink"/>
              </a:buClr>
              <a:buSzPct val="60000"/>
              <a:buFont typeface="Wingdings" panose="05000000000000000000"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zh-CN" altLang="en-US" sz="2800" kern="0" dirty="0" smtClean="0">
                <a:latin typeface="Times New Roman" panose="02020603050405020304" pitchFamily="18" charset="0"/>
                <a:cs typeface="Times New Roman" panose="02020603050405020304" pitchFamily="18" charset="0"/>
              </a:rPr>
              <a:t>周云晓</a:t>
            </a:r>
            <a:endParaRPr lang="en-US" altLang="zh-CN" sz="2800" kern="0" dirty="0" smtClean="0">
              <a:latin typeface="Times New Roman" panose="02020603050405020304" pitchFamily="18" charset="0"/>
              <a:cs typeface="Times New Roman" panose="02020603050405020304" pitchFamily="18" charset="0"/>
            </a:endParaRPr>
          </a:p>
          <a:p>
            <a:r>
              <a:rPr lang="en-US" altLang="zh-CN" sz="2800" kern="0" dirty="0" smtClean="0">
                <a:latin typeface="Times New Roman" panose="02020603050405020304" pitchFamily="18" charset="0"/>
                <a:cs typeface="Times New Roman" panose="02020603050405020304" pitchFamily="18" charset="0"/>
              </a:rPr>
              <a:t>January 10, 2018</a:t>
            </a:r>
            <a:endParaRPr lang="zh-CN" altLang="en-US" sz="2800" kern="0" dirty="0">
              <a:latin typeface="Times New Roman" panose="02020603050405020304" pitchFamily="18" charset="0"/>
              <a:cs typeface="Times New Roman" panose="02020603050405020304" pitchFamily="18" charset="0"/>
            </a:endParaRPr>
          </a:p>
        </p:txBody>
      </p:sp>
      <p:sp>
        <p:nvSpPr>
          <p:cNvPr id="11" name="矩形 10"/>
          <p:cNvSpPr/>
          <p:nvPr/>
        </p:nvSpPr>
        <p:spPr>
          <a:xfrm>
            <a:off x="753789" y="2677748"/>
            <a:ext cx="7924800" cy="523220"/>
          </a:xfrm>
          <a:prstGeom prst="rect">
            <a:avLst/>
          </a:prstGeom>
        </p:spPr>
        <p:txBody>
          <a:bodyPr wrap="square">
            <a:spAutoFit/>
          </a:bodyPr>
          <a:lstStyle/>
          <a:p>
            <a:pPr algn="ctr"/>
            <a:r>
              <a:rPr lang="en-US" altLang="zh-CN" sz="2800" b="1" dirty="0" err="1" smtClean="0">
                <a:solidFill>
                  <a:srgbClr val="000000"/>
                </a:solidFill>
                <a:latin typeface="Times New Roman" panose="02020603050405020304" pitchFamily="18" charset="0"/>
                <a:cs typeface="Times New Roman" panose="02020603050405020304" pitchFamily="18" charset="0"/>
              </a:rPr>
              <a:t>Dat</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a:solidFill>
                  <a:srgbClr val="000000"/>
                </a:solidFill>
                <a:latin typeface="Times New Roman" panose="02020603050405020304" pitchFamily="18" charset="0"/>
                <a:cs typeface="Times New Roman" panose="02020603050405020304" pitchFamily="18" charset="0"/>
              </a:rPr>
              <a:t>Tien </a:t>
            </a:r>
            <a:r>
              <a:rPr lang="en-US" altLang="zh-CN" sz="2800" b="1" dirty="0">
                <a:solidFill>
                  <a:srgbClr val="000000"/>
                </a:solidFill>
                <a:latin typeface="Times New Roman" panose="02020603050405020304" pitchFamily="18" charset="0"/>
                <a:cs typeface="Times New Roman" panose="02020603050405020304" pitchFamily="18" charset="0"/>
              </a:rPr>
              <a:t>Nguyen, </a:t>
            </a:r>
            <a:r>
              <a:rPr lang="en-US" altLang="zh-CN" sz="2800" b="1" dirty="0" err="1">
                <a:solidFill>
                  <a:srgbClr val="000000"/>
                </a:solidFill>
                <a:latin typeface="Times New Roman" panose="02020603050405020304" pitchFamily="18" charset="0"/>
                <a:cs typeface="Times New Roman" panose="02020603050405020304" pitchFamily="18" charset="0"/>
              </a:rPr>
              <a:t>Shafiq</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dirty="0" err="1">
                <a:solidFill>
                  <a:srgbClr val="000000"/>
                </a:solidFill>
                <a:latin typeface="Times New Roman" panose="02020603050405020304" pitchFamily="18" charset="0"/>
                <a:cs typeface="Times New Roman" panose="02020603050405020304" pitchFamily="18" charset="0"/>
              </a:rPr>
              <a:t>Joty</a:t>
            </a:r>
            <a:r>
              <a:rPr lang="en-US" altLang="zh-CN" sz="2800" b="1" dirty="0">
                <a:solidFill>
                  <a:srgbClr val="000000"/>
                </a:solidFill>
                <a:latin typeface="Times New Roman" panose="02020603050405020304" pitchFamily="18" charset="0"/>
                <a:cs typeface="Times New Roman" panose="02020603050405020304" pitchFamily="18" charset="0"/>
              </a:rPr>
              <a:t> </a:t>
            </a:r>
            <a:endParaRPr lang="zh-CN" alt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379"/>
    </mc:Choice>
    <mc:Fallback xmlns="">
      <p:transition spd="slow" advTm="237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Entity Grid-based Neural Network</a:t>
            </a:r>
            <a:endParaRPr lang="zh-CN" altLang="en-US" sz="36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10</a:t>
            </a:fld>
            <a:endParaRPr lang="en-US" altLang="zh-CN"/>
          </a:p>
        </p:txBody>
      </p:sp>
      <p:sp>
        <p:nvSpPr>
          <p:cNvPr id="5" name="内容占位符 2"/>
          <p:cNvSpPr>
            <a:spLocks noGrp="1"/>
          </p:cNvSpPr>
          <p:nvPr>
            <p:ph idx="1"/>
          </p:nvPr>
        </p:nvSpPr>
        <p:spPr/>
        <p:txBody>
          <a:bodyPr/>
          <a:lstStyle/>
          <a:p>
            <a:r>
              <a:rPr lang="en-US" altLang="zh-CN" sz="3600" dirty="0" smtClean="0">
                <a:latin typeface="Times New Roman" panose="02020603050405020304" pitchFamily="18" charset="0"/>
                <a:cs typeface="Times New Roman" panose="02020603050405020304" pitchFamily="18" charset="0"/>
              </a:rPr>
              <a:t>Entity Grid-based CNN</a:t>
            </a:r>
          </a:p>
          <a:p>
            <a:pPr marL="457200" lvl="1" indent="0">
              <a:buNone/>
            </a:pP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914400" y="2096098"/>
            <a:ext cx="7239000" cy="4024540"/>
          </a:xfrm>
          <a:prstGeom prst="rect">
            <a:avLst/>
          </a:prstGeom>
        </p:spPr>
      </p:pic>
    </p:spTree>
    <p:extLst>
      <p:ext uri="{BB962C8B-B14F-4D97-AF65-F5344CB8AC3E}">
        <p14:creationId xmlns:p14="http://schemas.microsoft.com/office/powerpoint/2010/main" val="318650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Entity Grid-based Neural Network</a:t>
            </a:r>
            <a:endParaRPr lang="zh-CN" altLang="en-US" sz="36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11</a:t>
            </a:fld>
            <a:endParaRPr lang="en-US" altLang="zh-CN"/>
          </a:p>
        </p:txBody>
      </p:sp>
      <p:sp>
        <p:nvSpPr>
          <p:cNvPr id="5" name="内容占位符 2"/>
          <p:cNvSpPr>
            <a:spLocks noGrp="1"/>
          </p:cNvSpPr>
          <p:nvPr>
            <p:ph idx="1"/>
          </p:nvPr>
        </p:nvSpPr>
        <p:spPr/>
        <p:txBody>
          <a:bodyPr/>
          <a:lstStyle/>
          <a:p>
            <a:r>
              <a:rPr lang="en-US" altLang="zh-CN" sz="3600" dirty="0" smtClean="0">
                <a:latin typeface="Times New Roman" panose="02020603050405020304" pitchFamily="18" charset="0"/>
                <a:cs typeface="Times New Roman" panose="02020603050405020304" pitchFamily="18" charset="0"/>
              </a:rPr>
              <a:t>Training</a:t>
            </a:r>
          </a:p>
          <a:p>
            <a:pPr lvl="1"/>
            <a:r>
              <a:rPr lang="en-US" altLang="zh-CN" sz="3200" dirty="0" smtClean="0">
                <a:solidFill>
                  <a:schemeClr val="tx1"/>
                </a:solidFill>
                <a:latin typeface="Times New Roman" panose="02020603050405020304" pitchFamily="18" charset="0"/>
                <a:cs typeface="Times New Roman" panose="02020603050405020304" pitchFamily="18" charset="0"/>
              </a:rPr>
              <a:t>Compare ordered pairs (</a:t>
            </a:r>
            <a:r>
              <a:rPr lang="en-US" altLang="zh-CN" sz="3200" i="1" dirty="0" smtClean="0">
                <a:solidFill>
                  <a:schemeClr val="tx1"/>
                </a:solidFill>
                <a:latin typeface="Times New Roman" panose="02020603050405020304" pitchFamily="18" charset="0"/>
                <a:cs typeface="Times New Roman" panose="02020603050405020304" pitchFamily="18" charset="0"/>
              </a:rPr>
              <a:t>d</a:t>
            </a:r>
            <a:r>
              <a:rPr lang="en-US" altLang="zh-CN" sz="2000" i="1" dirty="0" smtClean="0">
                <a:solidFill>
                  <a:schemeClr val="tx1"/>
                </a:solidFill>
                <a:latin typeface="Times New Roman" panose="02020603050405020304" pitchFamily="18" charset="0"/>
                <a:cs typeface="Times New Roman" panose="02020603050405020304" pitchFamily="18" charset="0"/>
              </a:rPr>
              <a:t>i</a:t>
            </a:r>
            <a:r>
              <a:rPr lang="en-US" altLang="zh-CN" sz="3200" i="1" dirty="0" smtClean="0">
                <a:solidFill>
                  <a:schemeClr val="tx1"/>
                </a:solidFill>
                <a:latin typeface="Times New Roman" panose="02020603050405020304" pitchFamily="18" charset="0"/>
                <a:cs typeface="Times New Roman" panose="02020603050405020304" pitchFamily="18" charset="0"/>
              </a:rPr>
              <a:t>, </a:t>
            </a:r>
            <a:r>
              <a:rPr lang="en-US" altLang="zh-CN" sz="3200" i="1" dirty="0" err="1" smtClean="0">
                <a:solidFill>
                  <a:schemeClr val="tx1"/>
                </a:solidFill>
                <a:latin typeface="Times New Roman" panose="02020603050405020304" pitchFamily="18" charset="0"/>
                <a:cs typeface="Times New Roman" panose="02020603050405020304" pitchFamily="18" charset="0"/>
              </a:rPr>
              <a:t>d</a:t>
            </a:r>
            <a:r>
              <a:rPr lang="en-US" altLang="zh-CN" sz="1800" i="1" dirty="0" err="1" smtClean="0">
                <a:solidFill>
                  <a:schemeClr val="tx1"/>
                </a:solidFill>
                <a:latin typeface="Times New Roman" panose="02020603050405020304" pitchFamily="18" charset="0"/>
                <a:cs typeface="Times New Roman" panose="02020603050405020304" pitchFamily="18" charset="0"/>
              </a:rPr>
              <a:t>j</a:t>
            </a:r>
            <a:r>
              <a:rPr lang="en-US" altLang="zh-CN" sz="3200" dirty="0" smtClean="0">
                <a:solidFill>
                  <a:schemeClr val="tx1"/>
                </a:solidFill>
                <a:latin typeface="Times New Roman" panose="02020603050405020304" pitchFamily="18" charset="0"/>
                <a:cs typeface="Times New Roman" panose="02020603050405020304" pitchFamily="18" charset="0"/>
              </a:rPr>
              <a:t>)</a:t>
            </a:r>
          </a:p>
          <a:p>
            <a:pPr lvl="1"/>
            <a:r>
              <a:rPr lang="en-US" altLang="zh-CN" sz="3200" i="1" dirty="0" smtClean="0">
                <a:solidFill>
                  <a:schemeClr val="tx1"/>
                </a:solidFill>
                <a:latin typeface="Times New Roman" panose="02020603050405020304" pitchFamily="18" charset="0"/>
                <a:cs typeface="Times New Roman" panose="02020603050405020304" pitchFamily="18" charset="0"/>
              </a:rPr>
              <a:t>di </a:t>
            </a:r>
            <a:r>
              <a:rPr lang="en-US" altLang="zh-CN" sz="3200" dirty="0" smtClean="0">
                <a:solidFill>
                  <a:schemeClr val="tx1"/>
                </a:solidFill>
                <a:latin typeface="Times New Roman" panose="02020603050405020304" pitchFamily="18" charset="0"/>
                <a:cs typeface="Times New Roman" panose="02020603050405020304" pitchFamily="18" charset="0"/>
              </a:rPr>
              <a:t>is more coherent than </a:t>
            </a:r>
            <a:r>
              <a:rPr lang="en-US" altLang="zh-CN" sz="3200" i="1" dirty="0" err="1">
                <a:solidFill>
                  <a:schemeClr val="tx1"/>
                </a:solidFill>
                <a:latin typeface="Times New Roman" panose="02020603050405020304" pitchFamily="18" charset="0"/>
                <a:cs typeface="Times New Roman" panose="02020603050405020304" pitchFamily="18" charset="0"/>
              </a:rPr>
              <a:t>d</a:t>
            </a:r>
            <a:r>
              <a:rPr lang="en-US" altLang="zh-CN" sz="1800" i="1" dirty="0" err="1">
                <a:solidFill>
                  <a:schemeClr val="tx1"/>
                </a:solidFill>
                <a:latin typeface="Times New Roman" panose="02020603050405020304" pitchFamily="18" charset="0"/>
                <a:cs typeface="Times New Roman" panose="02020603050405020304" pitchFamily="18" charset="0"/>
              </a:rPr>
              <a:t>j</a:t>
            </a:r>
            <a:r>
              <a:rPr lang="en-US" altLang="zh-CN" sz="3200" dirty="0">
                <a:solidFill>
                  <a:schemeClr val="tx1"/>
                </a:solidFill>
                <a:latin typeface="Times New Roman" panose="02020603050405020304" pitchFamily="18" charset="0"/>
                <a:cs typeface="Times New Roman" panose="02020603050405020304" pitchFamily="18" charset="0"/>
              </a:rPr>
              <a:t> </a:t>
            </a:r>
          </a:p>
          <a:p>
            <a:pPr lvl="1"/>
            <a:r>
              <a:rPr lang="en-US" altLang="zh-CN" sz="3200" dirty="0" smtClean="0">
                <a:solidFill>
                  <a:schemeClr val="tx1"/>
                </a:solidFill>
                <a:latin typeface="Times New Roman" panose="02020603050405020304" pitchFamily="18" charset="0"/>
                <a:cs typeface="Times New Roman" panose="02020603050405020304" pitchFamily="18" charset="0"/>
              </a:rPr>
              <a:t>Minimize the ranking objective with </a:t>
            </a:r>
            <a:r>
              <a:rPr lang="en-US" altLang="zh-CN" sz="3200" dirty="0">
                <a:solidFill>
                  <a:schemeClr val="tx1"/>
                </a:solidFill>
                <a:latin typeface="Times New Roman" panose="02020603050405020304" pitchFamily="18" charset="0"/>
                <a:cs typeface="Times New Roman" panose="02020603050405020304" pitchFamily="18" charset="0"/>
              </a:rPr>
              <a:t>respect to </a:t>
            </a:r>
            <a:r>
              <a:rPr lang="el-GR" altLang="zh-CN" sz="3200" i="1" dirty="0">
                <a:solidFill>
                  <a:schemeClr val="tx1"/>
                </a:solidFill>
                <a:latin typeface="Times New Roman" panose="02020603050405020304" pitchFamily="18" charset="0"/>
                <a:cs typeface="Times New Roman" panose="02020603050405020304" pitchFamily="18" charset="0"/>
              </a:rPr>
              <a:t>θ</a:t>
            </a:r>
            <a:r>
              <a:rPr lang="el-GR" altLang="zh-CN" sz="3200" dirty="0">
                <a:solidFill>
                  <a:schemeClr val="tx1"/>
                </a:solidFill>
                <a:latin typeface="Times New Roman" panose="02020603050405020304" pitchFamily="18" charset="0"/>
                <a:cs typeface="Times New Roman" panose="02020603050405020304" pitchFamily="18" charset="0"/>
              </a:rPr>
              <a:t> </a:t>
            </a:r>
            <a:r>
              <a:rPr lang="en-US" altLang="zh-CN" sz="3200" dirty="0">
                <a:solidFill>
                  <a:schemeClr val="tx1"/>
                </a:solidFill>
                <a:latin typeface="Times New Roman" panose="02020603050405020304" pitchFamily="18" charset="0"/>
                <a:cs typeface="Times New Roman" panose="02020603050405020304" pitchFamily="18" charset="0"/>
              </a:rPr>
              <a:t>:</a:t>
            </a:r>
            <a:r>
              <a:rPr lang="el-GR" altLang="zh-CN" sz="3200" dirty="0">
                <a:latin typeface="Times New Roman" panose="02020603050405020304" pitchFamily="18" charset="0"/>
                <a:cs typeface="Times New Roman" panose="02020603050405020304" pitchFamily="18" charset="0"/>
              </a:rPr>
              <a:t/>
            </a:r>
            <a:br>
              <a:rPr lang="el-GR" altLang="zh-CN" sz="3200" dirty="0">
                <a:latin typeface="Times New Roman" panose="02020603050405020304" pitchFamily="18" charset="0"/>
                <a:cs typeface="Times New Roman" panose="02020603050405020304" pitchFamily="18" charset="0"/>
              </a:rPr>
            </a:br>
            <a:endParaRPr lang="en-US" altLang="zh-CN" sz="3200" dirty="0">
              <a:latin typeface="Times New Roman" panose="02020603050405020304" pitchFamily="18" charset="0"/>
              <a:cs typeface="Times New Roman" panose="02020603050405020304" pitchFamily="18" charset="0"/>
            </a:endParaRPr>
          </a:p>
          <a:p>
            <a:pPr lvl="1"/>
            <a:endParaRPr lang="en-US" altLang="zh-CN" sz="3200" dirty="0" smtClean="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1979712" y="4581128"/>
            <a:ext cx="5319937" cy="791740"/>
          </a:xfrm>
          <a:prstGeom prst="rect">
            <a:avLst/>
          </a:prstGeom>
        </p:spPr>
      </p:pic>
    </p:spTree>
    <p:extLst>
      <p:ext uri="{BB962C8B-B14F-4D97-AF65-F5344CB8AC3E}">
        <p14:creationId xmlns:p14="http://schemas.microsoft.com/office/powerpoint/2010/main" val="422058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Entity Grid-based Neural Network</a:t>
            </a:r>
            <a:endParaRPr lang="zh-CN" altLang="en-US" sz="36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12</a:t>
            </a:fld>
            <a:endParaRPr lang="en-US" altLang="zh-CN"/>
          </a:p>
        </p:txBody>
      </p:sp>
      <p:sp>
        <p:nvSpPr>
          <p:cNvPr id="7" name="内容占位符 6"/>
          <p:cNvSpPr>
            <a:spLocks noGrp="1"/>
          </p:cNvSpPr>
          <p:nvPr>
            <p:ph idx="1"/>
          </p:nvPr>
        </p:nvSpPr>
        <p:spPr>
          <a:xfrm>
            <a:off x="820554" y="1204569"/>
            <a:ext cx="8116888" cy="4684713"/>
          </a:xfrm>
        </p:spPr>
        <p:txBody>
          <a:bodyPr/>
          <a:lstStyle/>
          <a:p>
            <a:r>
              <a:rPr lang="en-US" altLang="zh-CN" sz="3600" dirty="0">
                <a:latin typeface="Times New Roman" panose="02020603050405020304" pitchFamily="18" charset="0"/>
                <a:cs typeface="Times New Roman" panose="02020603050405020304" pitchFamily="18" charset="0"/>
              </a:rPr>
              <a:t>Extended Entity Grid-based CNN</a:t>
            </a:r>
          </a:p>
          <a:p>
            <a:pPr lvl="1"/>
            <a:r>
              <a:rPr lang="en-US" altLang="zh-CN" sz="3200" dirty="0">
                <a:solidFill>
                  <a:schemeClr val="tx1"/>
                </a:solidFill>
                <a:latin typeface="Times New Roman" panose="02020603050405020304" pitchFamily="18" charset="0"/>
                <a:cs typeface="Times New Roman" panose="02020603050405020304" pitchFamily="18" charset="0"/>
              </a:rPr>
              <a:t>Incorporate Entity-Specific Features</a:t>
            </a:r>
          </a:p>
          <a:p>
            <a:pPr lvl="2"/>
            <a:r>
              <a:rPr lang="en-US" altLang="zh-CN" sz="2800" dirty="0">
                <a:latin typeface="Times New Roman" panose="02020603050405020304" pitchFamily="18" charset="0"/>
                <a:cs typeface="Times New Roman" panose="02020603050405020304" pitchFamily="18" charset="0"/>
              </a:rPr>
              <a:t>Named entity type</a:t>
            </a:r>
          </a:p>
          <a:p>
            <a:pPr lvl="2"/>
            <a:r>
              <a:rPr lang="en-US" altLang="zh-CN" sz="2800" dirty="0">
                <a:latin typeface="Times New Roman" panose="02020603050405020304" pitchFamily="18" charset="0"/>
                <a:cs typeface="Times New Roman" panose="02020603050405020304" pitchFamily="18" charset="0"/>
              </a:rPr>
              <a:t>Salience as determined by occurrence frequency of entity</a:t>
            </a:r>
          </a:p>
          <a:p>
            <a:pPr lvl="1"/>
            <a:endParaRPr lang="en-US" altLang="zh-CN" sz="1100" b="1" dirty="0">
              <a:solidFill>
                <a:schemeClr val="tx1"/>
              </a:solidFill>
              <a:latin typeface="Times New Roman" panose="02020603050405020304" pitchFamily="18" charset="0"/>
              <a:cs typeface="Times New Roman" panose="02020603050405020304" pitchFamily="18" charset="0"/>
            </a:endParaRPr>
          </a:p>
          <a:p>
            <a:pPr lvl="1"/>
            <a:r>
              <a:rPr lang="en-US" altLang="zh-CN" sz="3200" dirty="0">
                <a:solidFill>
                  <a:schemeClr val="tx1"/>
                </a:solidFill>
                <a:latin typeface="Times New Roman" panose="02020603050405020304" pitchFamily="18" charset="0"/>
                <a:cs typeface="Times New Roman" panose="02020603050405020304" pitchFamily="18" charset="0"/>
              </a:rPr>
              <a:t>Attach feature values with grammatical roles</a:t>
            </a:r>
            <a:r>
              <a:rPr lang="en-US" altLang="zh-CN" sz="2400" dirty="0">
                <a:solidFill>
                  <a:schemeClr val="tx1"/>
                </a:solidFill>
                <a:latin typeface="Times New Roman" panose="02020603050405020304" pitchFamily="18" charset="0"/>
                <a:cs typeface="Times New Roman" panose="02020603050405020304" pitchFamily="18" charset="0"/>
              </a:rPr>
              <a:t> </a:t>
            </a:r>
          </a:p>
          <a:p>
            <a:pPr lvl="2"/>
            <a:r>
              <a:rPr lang="en-US" altLang="zh-CN" sz="2800" dirty="0">
                <a:latin typeface="Times New Roman" panose="02020603050405020304" pitchFamily="18" charset="0"/>
                <a:cs typeface="Times New Roman" panose="02020603050405020304" pitchFamily="18" charset="0"/>
              </a:rPr>
              <a:t>Entity </a:t>
            </a:r>
            <a:r>
              <a:rPr lang="en-US" altLang="zh-CN" sz="2800" i="1" dirty="0" err="1">
                <a:latin typeface="Times New Roman" panose="02020603050405020304" pitchFamily="18" charset="0"/>
                <a:cs typeface="Times New Roman" panose="02020603050405020304" pitchFamily="18" charset="0"/>
              </a:rPr>
              <a:t>e</a:t>
            </a:r>
            <a:r>
              <a:rPr lang="en-US" altLang="zh-CN" sz="2800" i="1" baseline="-25000" dirty="0" err="1">
                <a:latin typeface="Times New Roman" panose="02020603050405020304" pitchFamily="18" charset="0"/>
                <a:cs typeface="Times New Roman" panose="02020603050405020304" pitchFamily="18" charset="0"/>
              </a:rPr>
              <a:t>j</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of type </a:t>
            </a:r>
            <a:r>
              <a:rPr lang="en-US" altLang="zh-CN" sz="2800" dirty="0">
                <a:solidFill>
                  <a:srgbClr val="FF0000"/>
                </a:solidFill>
                <a:latin typeface="Times New Roman" panose="02020603050405020304" pitchFamily="18" charset="0"/>
                <a:cs typeface="Times New Roman" panose="02020603050405020304" pitchFamily="18" charset="0"/>
              </a:rPr>
              <a:t>PERSON</a:t>
            </a:r>
            <a:r>
              <a:rPr lang="en-US" altLang="zh-CN" sz="2800" dirty="0">
                <a:latin typeface="Times New Roman" panose="02020603050405020304" pitchFamily="18" charset="0"/>
                <a:cs typeface="Times New Roman" panose="02020603050405020304" pitchFamily="18" charset="0"/>
              </a:rPr>
              <a:t> appears as a subject (</a:t>
            </a:r>
            <a:r>
              <a:rPr lang="en-US" altLang="zh-CN" sz="2800" dirty="0">
                <a:solidFill>
                  <a:srgbClr val="FF0000"/>
                </a:solidFill>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in sentence </a:t>
            </a:r>
            <a:r>
              <a:rPr lang="en-US" altLang="zh-CN" sz="2800" i="1" dirty="0" err="1">
                <a:latin typeface="Times New Roman" panose="02020603050405020304" pitchFamily="18" charset="0"/>
                <a:cs typeface="Times New Roman" panose="02020603050405020304" pitchFamily="18" charset="0"/>
              </a:rPr>
              <a:t>s</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the grid entry </a:t>
            </a:r>
            <a:r>
              <a:rPr lang="en-US" altLang="zh-CN" sz="2800" i="1" dirty="0" err="1">
                <a:latin typeface="Times New Roman" panose="02020603050405020304" pitchFamily="18" charset="0"/>
                <a:cs typeface="Times New Roman" panose="02020603050405020304" pitchFamily="18" charset="0"/>
              </a:rPr>
              <a:t>G</a:t>
            </a:r>
            <a:r>
              <a:rPr lang="en-US" altLang="zh-CN" sz="2800" i="1" baseline="-25000" dirty="0" err="1">
                <a:latin typeface="Times New Roman" panose="02020603050405020304" pitchFamily="18" charset="0"/>
                <a:cs typeface="Times New Roman" panose="02020603050405020304" pitchFamily="18" charset="0"/>
              </a:rPr>
              <a:t>i,j</a:t>
            </a:r>
            <a:r>
              <a:rPr lang="en-US" altLang="zh-CN" sz="2800" i="1" baseline="-25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can be encoded as </a:t>
            </a:r>
            <a:r>
              <a:rPr lang="en-US" altLang="zh-CN" sz="2800" dirty="0">
                <a:solidFill>
                  <a:srgbClr val="FF0000"/>
                </a:solidFill>
                <a:latin typeface="Times New Roman" panose="02020603050405020304" pitchFamily="18" charset="0"/>
                <a:cs typeface="Times New Roman" panose="02020603050405020304" pitchFamily="18" charset="0"/>
              </a:rPr>
              <a:t>PERSON-S</a:t>
            </a:r>
            <a:r>
              <a:rPr lang="en-US" altLang="zh-CN" sz="1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24102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Experiments -- </a:t>
            </a:r>
            <a:r>
              <a:rPr lang="en-US" altLang="zh-CN" sz="4000" dirty="0">
                <a:latin typeface="Times New Roman" panose="02020603050405020304" pitchFamily="18" charset="0"/>
                <a:cs typeface="Times New Roman" panose="02020603050405020304" pitchFamily="18" charset="0"/>
              </a:rPr>
              <a:t>Sentence Ordering </a:t>
            </a:r>
            <a:endParaRPr lang="zh-CN" altLang="en-US" sz="4000" dirty="0"/>
          </a:p>
        </p:txBody>
      </p:sp>
      <p:sp>
        <p:nvSpPr>
          <p:cNvPr id="3" name="内容占位符 2"/>
          <p:cNvSpPr>
            <a:spLocks noGrp="1"/>
          </p:cNvSpPr>
          <p:nvPr>
            <p:ph idx="1"/>
          </p:nvPr>
        </p:nvSpPr>
        <p:spPr>
          <a:xfrm>
            <a:off x="850678" y="1216292"/>
            <a:ext cx="8116888" cy="4684713"/>
          </a:xfrm>
        </p:spPr>
        <p:txBody>
          <a:bodyPr/>
          <a:lstStyle/>
          <a:p>
            <a:r>
              <a:rPr lang="en-US" altLang="zh-CN" dirty="0">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rPr>
              <a:t>iscrimination </a:t>
            </a: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ask </a:t>
            </a:r>
          </a:p>
          <a:p>
            <a:pPr lvl="1"/>
            <a:r>
              <a:rPr lang="en-US" altLang="zh-CN" dirty="0" smtClean="0">
                <a:solidFill>
                  <a:schemeClr val="tx1"/>
                </a:solidFill>
                <a:latin typeface="Times New Roman" panose="02020603050405020304" pitchFamily="18" charset="0"/>
                <a:cs typeface="Times New Roman" panose="02020603050405020304" pitchFamily="18" charset="0"/>
              </a:rPr>
              <a:t>Pairwise ranking preferences between a </a:t>
            </a:r>
            <a:r>
              <a:rPr lang="en-US" altLang="zh-CN" dirty="0" smtClean="0">
                <a:solidFill>
                  <a:srgbClr val="FF0000"/>
                </a:solidFill>
                <a:latin typeface="Times New Roman" panose="02020603050405020304" pitchFamily="18" charset="0"/>
                <a:cs typeface="Times New Roman" panose="02020603050405020304" pitchFamily="18" charset="0"/>
              </a:rPr>
              <a:t>source</a:t>
            </a:r>
            <a:r>
              <a:rPr lang="en-US" altLang="zh-CN" dirty="0" smtClean="0">
                <a:solidFill>
                  <a:schemeClr val="tx1"/>
                </a:solidFill>
                <a:latin typeface="Times New Roman" panose="02020603050405020304" pitchFamily="18" charset="0"/>
                <a:cs typeface="Times New Roman" panose="02020603050405020304" pitchFamily="18" charset="0"/>
              </a:rPr>
              <a:t> text and one of its </a:t>
            </a:r>
            <a:r>
              <a:rPr lang="en-US" altLang="zh-CN" dirty="0" smtClean="0">
                <a:solidFill>
                  <a:srgbClr val="FF0000"/>
                </a:solidFill>
                <a:latin typeface="Times New Roman" panose="02020603050405020304" pitchFamily="18" charset="0"/>
                <a:cs typeface="Times New Roman" panose="02020603050405020304" pitchFamily="18" charset="0"/>
              </a:rPr>
              <a:t>permutations</a:t>
            </a:r>
            <a:r>
              <a:rPr lang="en-US" altLang="zh-CN" dirty="0" smtClean="0">
                <a:solidFill>
                  <a:schemeClr val="tx1"/>
                </a:solidFill>
                <a:latin typeface="Times New Roman" panose="02020603050405020304" pitchFamily="18" charset="0"/>
                <a:cs typeface="Times New Roman" panose="02020603050405020304" pitchFamily="18" charset="0"/>
              </a:rPr>
              <a:t> </a:t>
            </a:r>
          </a:p>
          <a:p>
            <a:pPr lvl="1"/>
            <a:r>
              <a:rPr lang="en-US" altLang="zh-CN" dirty="0" smtClean="0">
                <a:solidFill>
                  <a:schemeClr val="tx1"/>
                </a:solidFill>
                <a:latin typeface="Times New Roman" panose="02020603050405020304" pitchFamily="18" charset="0"/>
                <a:cs typeface="Times New Roman" panose="02020603050405020304" pitchFamily="18" charset="0"/>
              </a:rPr>
              <a:t>Dataset</a:t>
            </a:r>
            <a:endParaRPr lang="en-US" altLang="zh-CN" dirty="0">
              <a:solidFill>
                <a:schemeClr val="tx1"/>
              </a:solidFill>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Wall Street Journal (WSJ) </a:t>
            </a:r>
            <a:r>
              <a:rPr lang="en-US" altLang="zh-CN" dirty="0" smtClean="0">
                <a:latin typeface="Times New Roman" panose="02020603050405020304" pitchFamily="18" charset="0"/>
                <a:cs typeface="Times New Roman" panose="02020603050405020304" pitchFamily="18" charset="0"/>
              </a:rPr>
              <a:t>corpus</a:t>
            </a:r>
          </a:p>
          <a:p>
            <a:pPr lvl="2"/>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pPr marL="914400" lvl="2" indent="0">
              <a:buNone/>
            </a:pPr>
            <a:endParaRPr lang="en-US" altLang="zh-CN"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20 </a:t>
            </a:r>
            <a:r>
              <a:rPr lang="en-US" altLang="zh-CN" dirty="0">
                <a:latin typeface="Times New Roman" panose="02020603050405020304" pitchFamily="18" charset="0"/>
                <a:cs typeface="Times New Roman" panose="02020603050405020304" pitchFamily="18" charset="0"/>
              </a:rPr>
              <a:t>permutations for each documents</a:t>
            </a:r>
          </a:p>
          <a:p>
            <a:pPr lvl="2"/>
            <a:r>
              <a:rPr lang="en-US" altLang="zh-CN" dirty="0">
                <a:latin typeface="Times New Roman" panose="02020603050405020304" pitchFamily="18" charset="0"/>
                <a:cs typeface="Times New Roman" panose="02020603050405020304" pitchFamily="18" charset="0"/>
              </a:rPr>
              <a:t>10% of the training documents are held out as development set</a:t>
            </a:r>
          </a:p>
          <a:p>
            <a:pPr marL="457200" lvl="1" indent="0">
              <a:lnSpc>
                <a:spcPct val="150000"/>
              </a:lnSpc>
              <a:buNone/>
            </a:pP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13</a:t>
            </a:fld>
            <a:endParaRPr lang="en-US" altLang="zh-CN"/>
          </a:p>
        </p:txBody>
      </p:sp>
      <p:pic>
        <p:nvPicPr>
          <p:cNvPr id="5" name="图片 4"/>
          <p:cNvPicPr>
            <a:picLocks noChangeAspect="1"/>
          </p:cNvPicPr>
          <p:nvPr/>
        </p:nvPicPr>
        <p:blipFill>
          <a:blip r:embed="rId3"/>
          <a:stretch>
            <a:fillRect/>
          </a:stretch>
        </p:blipFill>
        <p:spPr>
          <a:xfrm>
            <a:off x="2195736" y="3734149"/>
            <a:ext cx="4200525" cy="1552575"/>
          </a:xfrm>
          <a:prstGeom prst="rect">
            <a:avLst/>
          </a:prstGeom>
        </p:spPr>
      </p:pic>
    </p:spTree>
    <p:extLst>
      <p:ext uri="{BB962C8B-B14F-4D97-AF65-F5344CB8AC3E}">
        <p14:creationId xmlns:p14="http://schemas.microsoft.com/office/powerpoint/2010/main" val="1106319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Experiments -- </a:t>
            </a:r>
            <a:r>
              <a:rPr lang="en-US" altLang="zh-CN" sz="4000" dirty="0">
                <a:latin typeface="Times New Roman" panose="02020603050405020304" pitchFamily="18" charset="0"/>
                <a:cs typeface="Times New Roman" panose="02020603050405020304" pitchFamily="18" charset="0"/>
              </a:rPr>
              <a:t>Sentence Ordering </a:t>
            </a:r>
            <a:endParaRPr lang="zh-CN" altLang="en-US" sz="4000" dirty="0"/>
          </a:p>
        </p:txBody>
      </p:sp>
      <p:sp>
        <p:nvSpPr>
          <p:cNvPr id="3" name="内容占位符 2"/>
          <p:cNvSpPr>
            <a:spLocks noGrp="1"/>
          </p:cNvSpPr>
          <p:nvPr>
            <p:ph idx="1"/>
          </p:nvPr>
        </p:nvSpPr>
        <p:spPr>
          <a:xfrm>
            <a:off x="850678" y="1216292"/>
            <a:ext cx="8116888" cy="4684713"/>
          </a:xfrm>
        </p:spPr>
        <p:txBody>
          <a:bodyPr/>
          <a:lstStyle/>
          <a:p>
            <a:r>
              <a:rPr lang="en-US" altLang="zh-CN" dirty="0">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rPr>
              <a:t>iscrimination </a:t>
            </a: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ask </a:t>
            </a:r>
          </a:p>
          <a:p>
            <a:pPr marL="457200" lvl="1" indent="0">
              <a:lnSpc>
                <a:spcPct val="150000"/>
              </a:lnSpc>
              <a:buNone/>
            </a:pP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14</a:t>
            </a:fld>
            <a:endParaRPr lang="en-US" altLang="zh-CN"/>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015600"/>
            <a:ext cx="5638800" cy="4047362"/>
          </a:xfrm>
          <a:prstGeom prst="rect">
            <a:avLst/>
          </a:prstGeom>
        </p:spPr>
      </p:pic>
    </p:spTree>
    <p:extLst>
      <p:ext uri="{BB962C8B-B14F-4D97-AF65-F5344CB8AC3E}">
        <p14:creationId xmlns:p14="http://schemas.microsoft.com/office/powerpoint/2010/main" val="2776295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Experiments -- </a:t>
            </a:r>
            <a:r>
              <a:rPr lang="en-US" altLang="zh-CN" sz="4000" dirty="0">
                <a:latin typeface="Times New Roman" panose="02020603050405020304" pitchFamily="18" charset="0"/>
                <a:cs typeface="Times New Roman" panose="02020603050405020304" pitchFamily="18" charset="0"/>
              </a:rPr>
              <a:t>Sentence Ordering </a:t>
            </a:r>
            <a:endParaRPr lang="zh-CN" altLang="en-US" sz="4000" dirty="0"/>
          </a:p>
        </p:txBody>
      </p:sp>
      <p:sp>
        <p:nvSpPr>
          <p:cNvPr id="3" name="内容占位符 2"/>
          <p:cNvSpPr>
            <a:spLocks noGrp="1"/>
          </p:cNvSpPr>
          <p:nvPr>
            <p:ph idx="1"/>
          </p:nvPr>
        </p:nvSpPr>
        <p:spPr>
          <a:xfrm>
            <a:off x="850678" y="1216292"/>
            <a:ext cx="8116888" cy="4684713"/>
          </a:xfrm>
        </p:spPr>
        <p:txBody>
          <a:bodyPr/>
          <a:lstStyle/>
          <a:p>
            <a:r>
              <a:rPr lang="en-US" altLang="zh-CN" dirty="0" smtClean="0">
                <a:latin typeface="Times New Roman" panose="02020603050405020304" pitchFamily="18" charset="0"/>
                <a:cs typeface="Times New Roman" panose="02020603050405020304" pitchFamily="18" charset="0"/>
              </a:rPr>
              <a:t>Insertion </a:t>
            </a:r>
            <a:r>
              <a:rPr lang="en-US" altLang="zh-CN" dirty="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ask </a:t>
            </a:r>
          </a:p>
          <a:p>
            <a:pPr lvl="1"/>
            <a:r>
              <a:rPr lang="en-US" altLang="zh-CN" dirty="0" smtClean="0">
                <a:solidFill>
                  <a:schemeClr val="tx1"/>
                </a:solidFill>
                <a:latin typeface="Times New Roman" panose="02020603050405020304" pitchFamily="18" charset="0"/>
                <a:cs typeface="Times New Roman" panose="02020603050405020304" pitchFamily="18" charset="0"/>
              </a:rPr>
              <a:t>Locate </a:t>
            </a:r>
            <a:r>
              <a:rPr lang="en-US" altLang="zh-CN" dirty="0">
                <a:solidFill>
                  <a:schemeClr val="tx1"/>
                </a:solidFill>
                <a:latin typeface="Times New Roman" panose="02020603050405020304" pitchFamily="18" charset="0"/>
                <a:cs typeface="Times New Roman" panose="02020603050405020304" pitchFamily="18" charset="0"/>
              </a:rPr>
              <a:t>the original position of a sentence previously removed from a document </a:t>
            </a:r>
            <a:endParaRPr lang="en-US" altLang="zh-CN" dirty="0" smtClean="0">
              <a:solidFill>
                <a:schemeClr val="tx1"/>
              </a:solidFill>
              <a:latin typeface="Times New Roman" panose="02020603050405020304" pitchFamily="18" charset="0"/>
              <a:cs typeface="Times New Roman" panose="02020603050405020304" pitchFamily="18" charset="0"/>
            </a:endParaRPr>
          </a:p>
          <a:p>
            <a:pPr lvl="1"/>
            <a:endParaRPr lang="en-US" altLang="zh-CN" sz="600" dirty="0" smtClean="0">
              <a:cs typeface="Times New Roman" panose="02020603050405020304" pitchFamily="18" charset="0"/>
            </a:endParaRPr>
          </a:p>
          <a:p>
            <a:pPr lvl="1"/>
            <a:r>
              <a:rPr lang="en-US" altLang="zh-CN" dirty="0" smtClean="0">
                <a:solidFill>
                  <a:schemeClr val="tx1"/>
                </a:solidFill>
                <a:latin typeface="Times New Roman" panose="02020603050405020304" pitchFamily="18" charset="0"/>
                <a:cs typeface="Times New Roman" panose="02020603050405020304" pitchFamily="18" charset="0"/>
              </a:rPr>
              <a:t>Dataset</a:t>
            </a:r>
            <a:endParaRPr lang="en-US" altLang="zh-CN" dirty="0">
              <a:solidFill>
                <a:schemeClr val="tx1"/>
              </a:solidFill>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Wall Street Journal (WSJ) </a:t>
            </a:r>
            <a:r>
              <a:rPr lang="en-US" altLang="zh-CN" dirty="0" smtClean="0">
                <a:latin typeface="Times New Roman" panose="02020603050405020304" pitchFamily="18" charset="0"/>
                <a:cs typeface="Times New Roman" panose="02020603050405020304" pitchFamily="18" charset="0"/>
              </a:rPr>
              <a:t>corpus</a:t>
            </a:r>
          </a:p>
          <a:p>
            <a:pPr lvl="2"/>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pPr marL="914400" lvl="2" indent="0">
              <a:buNone/>
            </a:pPr>
            <a:endParaRPr lang="en-US" altLang="zh-CN" dirty="0" smtClean="0">
              <a:latin typeface="Times New Roman" panose="02020603050405020304" pitchFamily="18" charset="0"/>
              <a:cs typeface="Times New Roman" panose="02020603050405020304" pitchFamily="18" charset="0"/>
            </a:endParaRPr>
          </a:p>
          <a:p>
            <a:pPr marL="457200" lvl="1" indent="0">
              <a:lnSpc>
                <a:spcPct val="150000"/>
              </a:lnSpc>
              <a:buNone/>
            </a:pP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15</a:t>
            </a:fld>
            <a:endParaRPr lang="en-US" altLang="zh-CN"/>
          </a:p>
        </p:txBody>
      </p:sp>
      <p:pic>
        <p:nvPicPr>
          <p:cNvPr id="5" name="图片 4"/>
          <p:cNvPicPr>
            <a:picLocks noChangeAspect="1"/>
          </p:cNvPicPr>
          <p:nvPr/>
        </p:nvPicPr>
        <p:blipFill>
          <a:blip r:embed="rId3"/>
          <a:stretch>
            <a:fillRect/>
          </a:stretch>
        </p:blipFill>
        <p:spPr>
          <a:xfrm>
            <a:off x="2051720" y="3861048"/>
            <a:ext cx="4200525" cy="1552575"/>
          </a:xfrm>
          <a:prstGeom prst="rect">
            <a:avLst/>
          </a:prstGeom>
        </p:spPr>
      </p:pic>
    </p:spTree>
    <p:extLst>
      <p:ext uri="{BB962C8B-B14F-4D97-AF65-F5344CB8AC3E}">
        <p14:creationId xmlns:p14="http://schemas.microsoft.com/office/powerpoint/2010/main" val="484691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Experiments -- </a:t>
            </a:r>
            <a:r>
              <a:rPr lang="en-US" altLang="zh-CN" sz="4000" dirty="0">
                <a:latin typeface="Times New Roman" panose="02020603050405020304" pitchFamily="18" charset="0"/>
                <a:cs typeface="Times New Roman" panose="02020603050405020304" pitchFamily="18" charset="0"/>
              </a:rPr>
              <a:t>Sentence Ordering </a:t>
            </a:r>
            <a:endParaRPr lang="zh-CN" altLang="en-US" sz="4000" dirty="0"/>
          </a:p>
        </p:txBody>
      </p:sp>
      <p:sp>
        <p:nvSpPr>
          <p:cNvPr id="3" name="内容占位符 2"/>
          <p:cNvSpPr>
            <a:spLocks noGrp="1"/>
          </p:cNvSpPr>
          <p:nvPr>
            <p:ph idx="1"/>
          </p:nvPr>
        </p:nvSpPr>
        <p:spPr>
          <a:xfrm>
            <a:off x="850678" y="1216292"/>
            <a:ext cx="8116888" cy="4684713"/>
          </a:xfrm>
        </p:spPr>
        <p:txBody>
          <a:bodyPr/>
          <a:lstStyle/>
          <a:p>
            <a:r>
              <a:rPr lang="en-US" altLang="zh-CN" dirty="0">
                <a:latin typeface="Times New Roman" panose="02020603050405020304" pitchFamily="18" charset="0"/>
                <a:cs typeface="Times New Roman" panose="02020603050405020304" pitchFamily="18" charset="0"/>
              </a:rPr>
              <a:t>Insertion Task </a:t>
            </a:r>
          </a:p>
          <a:p>
            <a:pPr marL="457200" lvl="1" indent="0">
              <a:lnSpc>
                <a:spcPct val="150000"/>
              </a:lnSpc>
              <a:buNone/>
            </a:pP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16</a:t>
            </a:fld>
            <a:endParaRPr lang="en-US" altLang="zh-CN"/>
          </a:p>
        </p:txBody>
      </p:sp>
      <p:pic>
        <p:nvPicPr>
          <p:cNvPr id="5" name="图片 4"/>
          <p:cNvPicPr>
            <a:picLocks noChangeAspect="1"/>
          </p:cNvPicPr>
          <p:nvPr/>
        </p:nvPicPr>
        <p:blipFill>
          <a:blip r:embed="rId3"/>
          <a:stretch>
            <a:fillRect/>
          </a:stretch>
        </p:blipFill>
        <p:spPr>
          <a:xfrm>
            <a:off x="1763688" y="2132856"/>
            <a:ext cx="5802898" cy="3595979"/>
          </a:xfrm>
          <a:prstGeom prst="rect">
            <a:avLst/>
          </a:prstGeom>
        </p:spPr>
      </p:pic>
    </p:spTree>
    <p:extLst>
      <p:ext uri="{BB962C8B-B14F-4D97-AF65-F5344CB8AC3E}">
        <p14:creationId xmlns:p14="http://schemas.microsoft.com/office/powerpoint/2010/main" val="374056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itchFamily="18" charset="0"/>
                <a:cs typeface="Times New Roman" pitchFamily="18" charset="0"/>
              </a:rPr>
              <a:t>Conclusion</a:t>
            </a:r>
            <a:endParaRPr lang="zh-CN" altLang="en-US" sz="4000" dirty="0">
              <a:latin typeface="Times New Roman" pitchFamily="18" charset="0"/>
              <a:cs typeface="Times New Roman" pitchFamily="18" charset="0"/>
            </a:endParaRPr>
          </a:p>
        </p:txBody>
      </p:sp>
      <p:sp>
        <p:nvSpPr>
          <p:cNvPr id="3" name="内容占位符 2"/>
          <p:cNvSpPr>
            <a:spLocks noGrp="1"/>
          </p:cNvSpPr>
          <p:nvPr>
            <p:ph idx="1"/>
          </p:nvPr>
        </p:nvSpPr>
        <p:spPr>
          <a:xfrm>
            <a:off x="457199" y="1447800"/>
            <a:ext cx="8486775" cy="4684713"/>
          </a:xfrm>
        </p:spPr>
        <p:txBody>
          <a:bodyPr/>
          <a:lstStyle/>
          <a:p>
            <a:r>
              <a:rPr lang="en-US" altLang="zh-CN" dirty="0">
                <a:latin typeface="Times New Roman" panose="02020603050405020304" pitchFamily="18" charset="0"/>
                <a:cs typeface="Times New Roman" panose="02020603050405020304" pitchFamily="18" charset="0"/>
              </a:rPr>
              <a:t>Convolutional neural network that operates over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distributed </a:t>
            </a:r>
            <a:r>
              <a:rPr lang="en-US" altLang="zh-CN" dirty="0">
                <a:latin typeface="Times New Roman" panose="02020603050405020304" pitchFamily="18" charset="0"/>
                <a:cs typeface="Times New Roman" panose="02020603050405020304" pitchFamily="18" charset="0"/>
              </a:rPr>
              <a:t>representation of </a:t>
            </a:r>
            <a:r>
              <a:rPr lang="en-US" altLang="zh-CN" dirty="0" smtClean="0">
                <a:latin typeface="Times New Roman" panose="02020603050405020304" pitchFamily="18" charset="0"/>
                <a:cs typeface="Times New Roman" panose="02020603050405020304" pitchFamily="18" charset="0"/>
              </a:rPr>
              <a:t>entity transitions in </a:t>
            </a:r>
            <a:r>
              <a:rPr lang="en-US" altLang="zh-CN" dirty="0">
                <a:latin typeface="Times New Roman" panose="02020603050405020304" pitchFamily="18" charset="0"/>
                <a:cs typeface="Times New Roman" panose="02020603050405020304" pitchFamily="18" charset="0"/>
              </a:rPr>
              <a:t>the grid representation of a text </a:t>
            </a:r>
            <a:r>
              <a:rPr lang="en-US" altLang="zh-CN" dirty="0"/>
              <a:t/>
            </a:r>
            <a:br>
              <a:rPr lang="en-US" altLang="zh-CN" dirty="0"/>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sz="1100"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odel </a:t>
            </a:r>
            <a:r>
              <a:rPr lang="en-US" altLang="zh-CN" dirty="0">
                <a:latin typeface="Times New Roman" panose="02020603050405020304" pitchFamily="18" charset="0"/>
                <a:cs typeface="Times New Roman" panose="02020603050405020304" pitchFamily="18" charset="0"/>
              </a:rPr>
              <a:t>sufficiently long entity </a:t>
            </a:r>
            <a:r>
              <a:rPr lang="en-US" altLang="zh-CN" dirty="0" smtClean="0">
                <a:latin typeface="Times New Roman" panose="02020603050405020304" pitchFamily="18" charset="0"/>
                <a:cs typeface="Times New Roman" panose="02020603050405020304" pitchFamily="18" charset="0"/>
              </a:rPr>
              <a:t>transitions and  </a:t>
            </a:r>
            <a:r>
              <a:rPr lang="en-US" altLang="zh-CN" dirty="0">
                <a:latin typeface="Times New Roman" panose="02020603050405020304" pitchFamily="18" charset="0"/>
                <a:cs typeface="Times New Roman" panose="02020603050405020304" pitchFamily="18" charset="0"/>
              </a:rPr>
              <a:t>incorporate entity-specific features </a:t>
            </a:r>
            <a:r>
              <a:rPr lang="en-US" altLang="zh-CN" dirty="0"/>
              <a:t/>
            </a:r>
            <a:br>
              <a:rPr lang="en-US" altLang="zh-CN" dirty="0"/>
            </a:br>
            <a:endParaRPr lang="zh-CN" altLang="en-US"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2AB3F1EA-7FF6-41CE-9344-AD75541F6EDD}" type="slidenum">
              <a:rPr lang="en-US" altLang="zh-CN" smtClean="0"/>
              <a:pPr>
                <a:defRPr/>
              </a:pPr>
              <a:t>17</a:t>
            </a:fld>
            <a:endParaRPr lang="en-US" altLang="zh-CN"/>
          </a:p>
        </p:txBody>
      </p:sp>
    </p:spTree>
    <p:extLst>
      <p:ext uri="{BB962C8B-B14F-4D97-AF65-F5344CB8AC3E}">
        <p14:creationId xmlns:p14="http://schemas.microsoft.com/office/powerpoint/2010/main" val="1016015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AB3F1EA-7FF6-41CE-9344-AD75541F6EDD}" type="slidenum">
              <a:rPr lang="en-US" altLang="zh-CN" smtClean="0"/>
              <a:pPr>
                <a:defRPr/>
              </a:pPr>
              <a:t>18</a:t>
            </a:fld>
            <a:endParaRPr lang="en-US" altLang="zh-CN"/>
          </a:p>
        </p:txBody>
      </p:sp>
      <p:sp>
        <p:nvSpPr>
          <p:cNvPr id="7" name="矩形 6"/>
          <p:cNvSpPr/>
          <p:nvPr/>
        </p:nvSpPr>
        <p:spPr>
          <a:xfrm>
            <a:off x="2716685" y="3013502"/>
            <a:ext cx="3710631" cy="923330"/>
          </a:xfrm>
          <a:prstGeom prst="rect">
            <a:avLst/>
          </a:prstGeom>
        </p:spPr>
        <p:txBody>
          <a:bodyPr wrap="none">
            <a:spAutoFit/>
          </a:bodyPr>
          <a:lstStyle/>
          <a:p>
            <a:pPr marL="274320" lvl="0" indent="-274320" algn="ctr" eaLnBrk="1" fontAlgn="auto" hangingPunct="1">
              <a:spcBef>
                <a:spcPts val="600"/>
              </a:spcBef>
              <a:spcAft>
                <a:spcPts val="0"/>
              </a:spcAft>
              <a:buClr>
                <a:srgbClr val="00B050"/>
              </a:buClr>
              <a:buSzPct val="50000"/>
            </a:pPr>
            <a:r>
              <a:rPr lang="en-US" altLang="zh-CN" sz="5400" dirty="0">
                <a:solidFill>
                  <a:prstClr val="black"/>
                </a:solidFill>
                <a:latin typeface="Constantia" pitchFamily="18" charset="0"/>
                <a:ea typeface="华文新魏" panose="02010800040101010101" pitchFamily="2" charset="-122"/>
              </a:rPr>
              <a:t>Thank  you!</a:t>
            </a:r>
            <a:endParaRPr lang="zh-CN" altLang="en-US" sz="5400" dirty="0">
              <a:solidFill>
                <a:prstClr val="black"/>
              </a:solidFill>
              <a:latin typeface="Constantia" pitchFamily="18" charset="0"/>
              <a:ea typeface="华文新魏" panose="02010800040101010101" pitchFamily="2" charset="-122"/>
            </a:endParaRPr>
          </a:p>
        </p:txBody>
      </p:sp>
    </p:spTree>
    <p:extLst>
      <p:ext uri="{BB962C8B-B14F-4D97-AF65-F5344CB8AC3E}">
        <p14:creationId xmlns:p14="http://schemas.microsoft.com/office/powerpoint/2010/main" val="2308778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7" name="内容占位符 2"/>
          <p:cNvSpPr>
            <a:spLocks noGrp="1"/>
          </p:cNvSpPr>
          <p:nvPr>
            <p:ph idx="1"/>
          </p:nvPr>
        </p:nvSpPr>
        <p:spPr>
          <a:xfrm>
            <a:off x="519112" y="1554997"/>
            <a:ext cx="9067800" cy="4684713"/>
          </a:xfrm>
        </p:spPr>
        <p:txBody>
          <a:bodyPr/>
          <a:lstStyle/>
          <a:p>
            <a:pPr>
              <a:lnSpc>
                <a:spcPct val="150000"/>
              </a:lnSpc>
              <a:buFont typeface="Wingdings" panose="05000000000000000000" pitchFamily="2" charset="2"/>
              <a:buChar char="ü"/>
              <a:defRPr/>
            </a:pP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Background</a:t>
            </a:r>
          </a:p>
          <a:p>
            <a:pPr>
              <a:lnSpc>
                <a:spcPct val="150000"/>
              </a:lnSpc>
              <a:buFont typeface="Wingdings" panose="05000000000000000000" pitchFamily="2" charset="2"/>
              <a:buChar char="l"/>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Neural Local Coherence Model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Experiments </a:t>
            </a:r>
            <a:endPar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Conclusions</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ED189A8-EC31-448A-8A19-ECFA376CC797}" type="slidenum">
              <a:rPr lang="en-US" altLang="zh-CN" sz="1400" smtClean="0"/>
              <a:pPr>
                <a:spcBef>
                  <a:spcPct val="0"/>
                </a:spcBef>
                <a:buClrTx/>
                <a:buSzTx/>
                <a:buFontTx/>
                <a:buNone/>
              </a:pPr>
              <a:t>2</a:t>
            </a:fld>
            <a:endParaRPr lang="en-US" altLang="zh-CN" sz="1400" smtClean="0"/>
          </a:p>
        </p:txBody>
      </p:sp>
    </p:spTree>
    <p:extLst>
      <p:ext uri="{BB962C8B-B14F-4D97-AF65-F5344CB8AC3E}">
        <p14:creationId xmlns:p14="http://schemas.microsoft.com/office/powerpoint/2010/main" val="4067581428"/>
      </p:ext>
    </p:extLst>
  </p:cSld>
  <p:clrMapOvr>
    <a:masterClrMapping/>
  </p:clrMapOvr>
  <mc:AlternateContent xmlns:mc="http://schemas.openxmlformats.org/markup-compatibility/2006" xmlns:p14="http://schemas.microsoft.com/office/powerpoint/2010/main">
    <mc:Choice Requires="p14">
      <p:transition spd="slow" p14:dur="2000" advTm="151"/>
    </mc:Choice>
    <mc:Fallback xmlns="">
      <p:transition spd="slow" advTm="15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Task Definition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33400" y="1106487"/>
            <a:ext cx="8116888" cy="5370513"/>
          </a:xfrm>
        </p:spPr>
        <p:txBody>
          <a:bodyPr/>
          <a:lstStyle/>
          <a:p>
            <a:r>
              <a:rPr lang="en-US" altLang="zh-CN" sz="3600" dirty="0">
                <a:latin typeface="Times New Roman" panose="02020603050405020304" pitchFamily="18" charset="0"/>
                <a:cs typeface="Times New Roman" panose="02020603050405020304" pitchFamily="18" charset="0"/>
              </a:rPr>
              <a:t>What is </a:t>
            </a:r>
            <a:r>
              <a:rPr lang="en-US" altLang="zh-CN" sz="3600" dirty="0">
                <a:solidFill>
                  <a:srgbClr val="FF0000"/>
                </a:solidFill>
                <a:latin typeface="Times New Roman" panose="02020603050405020304" pitchFamily="18" charset="0"/>
                <a:cs typeface="Times New Roman" panose="02020603050405020304" pitchFamily="18" charset="0"/>
              </a:rPr>
              <a:t>Coherence</a:t>
            </a:r>
            <a:r>
              <a:rPr lang="en-US" altLang="zh-CN" sz="3600" dirty="0">
                <a:latin typeface="Times New Roman" panose="02020603050405020304" pitchFamily="18" charset="0"/>
                <a:cs typeface="Times New Roman" panose="02020603050405020304" pitchFamily="18" charset="0"/>
              </a:rPr>
              <a:t>:</a:t>
            </a:r>
          </a:p>
          <a:p>
            <a:pPr lvl="1"/>
            <a:r>
              <a:rPr lang="en-US" altLang="zh-CN" sz="3200" dirty="0">
                <a:solidFill>
                  <a:schemeClr val="tx1"/>
                </a:solidFill>
                <a:latin typeface="Times New Roman" panose="02020603050405020304" pitchFamily="18" charset="0"/>
                <a:cs typeface="Times New Roman" panose="02020603050405020304" pitchFamily="18" charset="0"/>
              </a:rPr>
              <a:t>Property of well-written texts that makes them easier to read and understand than a sequence of randomly strung sentences.</a:t>
            </a:r>
          </a:p>
          <a:p>
            <a:pPr lvl="1"/>
            <a:r>
              <a:rPr lang="en-US" altLang="zh-CN" sz="3200" dirty="0">
                <a:solidFill>
                  <a:schemeClr val="tx1"/>
                </a:solidFill>
                <a:latin typeface="Times New Roman" panose="02020603050405020304" pitchFamily="18" charset="0"/>
                <a:cs typeface="Times New Roman" panose="02020603050405020304" pitchFamily="18" charset="0"/>
              </a:rPr>
              <a:t>Example:</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t/>
            </a:r>
            <a:br>
              <a:rPr lang="en-US" altLang="zh-CN" dirty="0"/>
            </a:br>
            <a:endParaRPr lang="en-US" altLang="zh-CN" dirty="0"/>
          </a:p>
          <a:p>
            <a:pPr marL="457200" lvl="1" indent="0">
              <a:buNone/>
            </a:pPr>
            <a:endParaRPr lang="en-US" altLang="zh-CN" sz="2400" dirty="0" smtClean="0"/>
          </a:p>
          <a:p>
            <a:pPr marL="457200" lvl="1" indent="0">
              <a:buNone/>
            </a:pPr>
            <a:endParaRPr lang="en-US" altLang="zh-CN" sz="2400" dirty="0" smtClean="0"/>
          </a:p>
          <a:p>
            <a:pPr lvl="1"/>
            <a:endParaRPr lang="zh-CN" altLang="en-US" sz="2400" dirty="0"/>
          </a:p>
        </p:txBody>
      </p:sp>
      <p:sp>
        <p:nvSpPr>
          <p:cNvPr id="5" name="灯片编号占位符 4"/>
          <p:cNvSpPr>
            <a:spLocks noGrp="1"/>
          </p:cNvSpPr>
          <p:nvPr>
            <p:ph type="sldNum" sz="quarter" idx="12"/>
          </p:nvPr>
        </p:nvSpPr>
        <p:spPr/>
        <p:txBody>
          <a:bodyPr/>
          <a:lstStyle/>
          <a:p>
            <a:pPr>
              <a:defRPr/>
            </a:pPr>
            <a:fld id="{2AB3F1EA-7FF6-41CE-9344-AD75541F6EDD}" type="slidenum">
              <a:rPr lang="en-US" altLang="zh-CN" smtClean="0"/>
              <a:pPr>
                <a:defRPr/>
              </a:pPr>
              <a:t>3</a:t>
            </a:fld>
            <a:endParaRPr lang="en-US" altLang="zh-CN"/>
          </a:p>
        </p:txBody>
      </p:sp>
      <p:pic>
        <p:nvPicPr>
          <p:cNvPr id="6" name="图片 5"/>
          <p:cNvPicPr>
            <a:picLocks noChangeAspect="1"/>
          </p:cNvPicPr>
          <p:nvPr/>
        </p:nvPicPr>
        <p:blipFill>
          <a:blip r:embed="rId3"/>
          <a:stretch>
            <a:fillRect/>
          </a:stretch>
        </p:blipFill>
        <p:spPr>
          <a:xfrm>
            <a:off x="967580" y="3976688"/>
            <a:ext cx="7858125" cy="2266950"/>
          </a:xfrm>
          <a:prstGeom prst="rect">
            <a:avLst/>
          </a:prstGeom>
        </p:spPr>
      </p:pic>
    </p:spTree>
    <p:extLst>
      <p:ext uri="{BB962C8B-B14F-4D97-AF65-F5344CB8AC3E}">
        <p14:creationId xmlns:p14="http://schemas.microsoft.com/office/powerpoint/2010/main" val="935925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Task Definition</a:t>
            </a:r>
            <a:endParaRPr lang="zh-CN" altLang="en-US" sz="4000" dirty="0"/>
          </a:p>
        </p:txBody>
      </p:sp>
      <p:sp>
        <p:nvSpPr>
          <p:cNvPr id="3" name="内容占位符 2"/>
          <p:cNvSpPr>
            <a:spLocks noGrp="1"/>
          </p:cNvSpPr>
          <p:nvPr>
            <p:ph idx="1"/>
          </p:nvPr>
        </p:nvSpPr>
        <p:spPr>
          <a:xfrm>
            <a:off x="838199" y="1330325"/>
            <a:ext cx="8116888" cy="4684713"/>
          </a:xfrm>
        </p:spPr>
        <p:txBody>
          <a:bodyPr/>
          <a:lstStyle/>
          <a:p>
            <a:r>
              <a:rPr lang="en-US" altLang="zh-CN" sz="3600" dirty="0" smtClean="0">
                <a:latin typeface="Times New Roman" panose="02020603050405020304" pitchFamily="18" charset="0"/>
                <a:cs typeface="Times New Roman" panose="02020603050405020304" pitchFamily="18" charset="0"/>
              </a:rPr>
              <a:t>The Need of Text </a:t>
            </a:r>
            <a:r>
              <a:rPr lang="en-US" altLang="zh-CN" sz="3600" dirty="0">
                <a:latin typeface="Times New Roman" panose="02020603050405020304" pitchFamily="18" charset="0"/>
                <a:cs typeface="Times New Roman" panose="02020603050405020304" pitchFamily="18" charset="0"/>
              </a:rPr>
              <a:t>C</a:t>
            </a:r>
            <a:r>
              <a:rPr lang="en-US" altLang="zh-CN" sz="3600" dirty="0" smtClean="0">
                <a:latin typeface="Times New Roman" panose="02020603050405020304" pitchFamily="18" charset="0"/>
                <a:cs typeface="Times New Roman" panose="02020603050405020304" pitchFamily="18" charset="0"/>
              </a:rPr>
              <a:t>oherence:  </a:t>
            </a:r>
          </a:p>
          <a:p>
            <a:pPr lvl="1"/>
            <a:r>
              <a:rPr lang="en-US" altLang="zh-CN" sz="3200" dirty="0">
                <a:solidFill>
                  <a:schemeClr val="tx1"/>
                </a:solidFill>
                <a:latin typeface="Times New Roman" panose="02020603050405020304" pitchFamily="18" charset="0"/>
                <a:cs typeface="Times New Roman" panose="02020603050405020304" pitchFamily="18" charset="0"/>
              </a:rPr>
              <a:t>Sentence Ordering</a:t>
            </a:r>
          </a:p>
          <a:p>
            <a:pPr lvl="2"/>
            <a:r>
              <a:rPr lang="en-US" altLang="zh-CN" sz="2800" dirty="0" smtClean="0">
                <a:solidFill>
                  <a:schemeClr val="tx1"/>
                </a:solidFill>
                <a:latin typeface="Times New Roman" panose="02020603050405020304" pitchFamily="18" charset="0"/>
                <a:cs typeface="Times New Roman" panose="02020603050405020304" pitchFamily="18" charset="0"/>
              </a:rPr>
              <a:t>Distinguish a coherent from incoherent texts</a:t>
            </a:r>
            <a:endParaRPr lang="en-US" altLang="zh-CN" sz="1200" dirty="0" smtClean="0">
              <a:solidFill>
                <a:schemeClr val="tx1"/>
              </a:solidFill>
              <a:latin typeface="Times New Roman" panose="02020603050405020304" pitchFamily="18" charset="0"/>
              <a:cs typeface="Times New Roman" panose="02020603050405020304" pitchFamily="18" charset="0"/>
            </a:endParaRPr>
          </a:p>
          <a:p>
            <a:pPr lvl="2"/>
            <a:r>
              <a:rPr lang="en-US" altLang="zh-CN" sz="2800" dirty="0" smtClean="0">
                <a:latin typeface="Times New Roman" panose="02020603050405020304" pitchFamily="18" charset="0"/>
                <a:cs typeface="Times New Roman" panose="02020603050405020304" pitchFamily="18" charset="0"/>
              </a:rPr>
              <a:t>Given a pair of texts, </a:t>
            </a:r>
            <a:r>
              <a:rPr lang="en-US" altLang="zh-CN" sz="2800" dirty="0">
                <a:latin typeface="Times New Roman" panose="02020603050405020304" pitchFamily="18" charset="0"/>
                <a:cs typeface="Times New Roman" panose="02020603050405020304" pitchFamily="18" charset="0"/>
              </a:rPr>
              <a:t>the model ranks them based on how coherent they are.</a:t>
            </a:r>
            <a:endParaRPr lang="en-US" altLang="zh-CN" sz="2800" dirty="0"/>
          </a:p>
          <a:p>
            <a:pPr lvl="2"/>
            <a:endParaRPr lang="en-US" altLang="zh-CN" dirty="0" smtClean="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2AB3F1EA-7FF6-41CE-9344-AD75541F6EDD}" type="slidenum">
              <a:rPr lang="en-US" altLang="zh-CN" smtClean="0"/>
              <a:pPr>
                <a:defRPr/>
              </a:pPr>
              <a:t>4</a:t>
            </a:fld>
            <a:endParaRPr lang="en-US" altLang="zh-CN"/>
          </a:p>
        </p:txBody>
      </p:sp>
      <p:pic>
        <p:nvPicPr>
          <p:cNvPr id="6" name="图片 5"/>
          <p:cNvPicPr>
            <a:picLocks noChangeAspect="1"/>
          </p:cNvPicPr>
          <p:nvPr/>
        </p:nvPicPr>
        <p:blipFill>
          <a:blip r:embed="rId3"/>
          <a:stretch>
            <a:fillRect/>
          </a:stretch>
        </p:blipFill>
        <p:spPr>
          <a:xfrm>
            <a:off x="967581" y="4205288"/>
            <a:ext cx="7858125" cy="2266950"/>
          </a:xfrm>
          <a:prstGeom prst="rect">
            <a:avLst/>
          </a:prstGeom>
        </p:spPr>
      </p:pic>
    </p:spTree>
    <p:extLst>
      <p:ext uri="{BB962C8B-B14F-4D97-AF65-F5344CB8AC3E}">
        <p14:creationId xmlns:p14="http://schemas.microsoft.com/office/powerpoint/2010/main" val="201271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Motivation</a:t>
            </a:r>
            <a:endParaRPr lang="zh-CN" altLang="en-US" sz="4000" dirty="0"/>
          </a:p>
        </p:txBody>
      </p:sp>
      <p:sp>
        <p:nvSpPr>
          <p:cNvPr id="3" name="内容占位符 2"/>
          <p:cNvSpPr>
            <a:spLocks noGrp="1"/>
          </p:cNvSpPr>
          <p:nvPr>
            <p:ph idx="1"/>
          </p:nvPr>
        </p:nvSpPr>
        <p:spPr>
          <a:xfrm>
            <a:off x="838200" y="1340768"/>
            <a:ext cx="8116888" cy="4684713"/>
          </a:xfrm>
        </p:spPr>
        <p:txBody>
          <a:bodyPr/>
          <a:lstStyle/>
          <a:p>
            <a:pPr marL="342900" lvl="1" indent="-342900">
              <a:buClr>
                <a:schemeClr val="folHlink"/>
              </a:buClr>
              <a:buSzPct val="60000"/>
            </a:pPr>
            <a:r>
              <a:rPr lang="en-US" altLang="zh-CN" sz="3600" dirty="0">
                <a:solidFill>
                  <a:schemeClr val="tx1"/>
                </a:solidFill>
              </a:rPr>
              <a:t>Entity</a:t>
            </a:r>
          </a:p>
          <a:p>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5</a:t>
            </a:fld>
            <a:endParaRPr lang="en-US" altLang="zh-CN"/>
          </a:p>
        </p:txBody>
      </p:sp>
      <p:pic>
        <p:nvPicPr>
          <p:cNvPr id="5" name="图片 4"/>
          <p:cNvPicPr>
            <a:picLocks noChangeAspect="1"/>
          </p:cNvPicPr>
          <p:nvPr/>
        </p:nvPicPr>
        <p:blipFill>
          <a:blip r:embed="rId3"/>
          <a:stretch>
            <a:fillRect/>
          </a:stretch>
        </p:blipFill>
        <p:spPr>
          <a:xfrm>
            <a:off x="179512" y="2132856"/>
            <a:ext cx="4457700" cy="3267075"/>
          </a:xfrm>
          <a:prstGeom prst="rect">
            <a:avLst/>
          </a:prstGeom>
        </p:spPr>
      </p:pic>
      <p:pic>
        <p:nvPicPr>
          <p:cNvPr id="6" name="图片 5"/>
          <p:cNvPicPr>
            <a:picLocks noChangeAspect="1"/>
          </p:cNvPicPr>
          <p:nvPr/>
        </p:nvPicPr>
        <p:blipFill>
          <a:blip r:embed="rId4"/>
          <a:stretch>
            <a:fillRect/>
          </a:stretch>
        </p:blipFill>
        <p:spPr>
          <a:xfrm>
            <a:off x="4566394" y="2356693"/>
            <a:ext cx="4448175" cy="2819400"/>
          </a:xfrm>
          <a:prstGeom prst="rect">
            <a:avLst/>
          </a:prstGeom>
        </p:spPr>
      </p:pic>
    </p:spTree>
    <p:extLst>
      <p:ext uri="{BB962C8B-B14F-4D97-AF65-F5344CB8AC3E}">
        <p14:creationId xmlns:p14="http://schemas.microsoft.com/office/powerpoint/2010/main" val="4012821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Motivation</a:t>
            </a:r>
            <a:endParaRPr lang="zh-CN" altLang="en-US" sz="40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6</a:t>
            </a:fld>
            <a:endParaRPr lang="en-US" altLang="zh-CN"/>
          </a:p>
        </p:txBody>
      </p:sp>
      <p:sp>
        <p:nvSpPr>
          <p:cNvPr id="7" name="内容占位符 6"/>
          <p:cNvSpPr>
            <a:spLocks noGrp="1"/>
          </p:cNvSpPr>
          <p:nvPr>
            <p:ph idx="1"/>
          </p:nvPr>
        </p:nvSpPr>
        <p:spPr>
          <a:xfrm>
            <a:off x="827087" y="1181123"/>
            <a:ext cx="8116888" cy="4684713"/>
          </a:xfrm>
        </p:spPr>
        <p:txBody>
          <a:bodyPr/>
          <a:lstStyle/>
          <a:p>
            <a:r>
              <a:rPr lang="en-US" altLang="zh-CN" dirty="0" smtClean="0">
                <a:latin typeface="Times New Roman" panose="02020603050405020304" pitchFamily="18" charset="0"/>
                <a:cs typeface="Times New Roman" panose="02020603050405020304" pitchFamily="18" charset="0"/>
              </a:rPr>
              <a:t>Entity </a:t>
            </a:r>
            <a:r>
              <a:rPr lang="en-US" altLang="zh-CN" dirty="0">
                <a:latin typeface="Times New Roman" panose="02020603050405020304" pitchFamily="18" charset="0"/>
                <a:cs typeface="Times New Roman" panose="02020603050405020304" pitchFamily="18" charset="0"/>
              </a:rPr>
              <a:t>grid:</a:t>
            </a:r>
            <a:endParaRPr lang="zh-CN" altLang="en-US" dirty="0">
              <a:latin typeface="Times New Roman" panose="02020603050405020304" pitchFamily="18" charset="0"/>
              <a:cs typeface="Times New Roman" panose="02020603050405020304" pitchFamily="18" charset="0"/>
            </a:endParaRPr>
          </a:p>
          <a:p>
            <a:pPr lvl="1"/>
            <a:r>
              <a:rPr lang="en-US" altLang="zh-CN" sz="2400" dirty="0">
                <a:solidFill>
                  <a:schemeClr val="tx1"/>
                </a:solidFill>
                <a:latin typeface="Times New Roman" panose="02020603050405020304" pitchFamily="18" charset="0"/>
                <a:cs typeface="Times New Roman" panose="02020603050405020304" pitchFamily="18" charset="0"/>
              </a:rPr>
              <a:t>Rows: sentences in </a:t>
            </a:r>
            <a:r>
              <a:rPr lang="en-US" altLang="zh-CN" sz="2400" i="1" dirty="0">
                <a:solidFill>
                  <a:schemeClr val="tx1"/>
                </a:solidFill>
                <a:latin typeface="Times New Roman" panose="02020603050405020304" pitchFamily="18" charset="0"/>
                <a:cs typeface="Times New Roman" panose="02020603050405020304" pitchFamily="18" charset="0"/>
              </a:rPr>
              <a:t>d</a:t>
            </a:r>
          </a:p>
          <a:p>
            <a:pPr lvl="1"/>
            <a:r>
              <a:rPr lang="en-US" altLang="zh-CN" sz="2400" dirty="0">
                <a:solidFill>
                  <a:schemeClr val="tx1"/>
                </a:solidFill>
                <a:latin typeface="Times New Roman" panose="02020603050405020304" pitchFamily="18" charset="0"/>
                <a:cs typeface="Times New Roman" panose="02020603050405020304" pitchFamily="18" charset="0"/>
              </a:rPr>
              <a:t>Columns: entities referred to in </a:t>
            </a:r>
            <a:r>
              <a:rPr lang="en-US" altLang="zh-CN" sz="2400" i="1" dirty="0">
                <a:solidFill>
                  <a:schemeClr val="tx1"/>
                </a:solidFill>
                <a:latin typeface="Times New Roman" panose="02020603050405020304" pitchFamily="18" charset="0"/>
                <a:cs typeface="Times New Roman" panose="02020603050405020304" pitchFamily="18" charset="0"/>
              </a:rPr>
              <a:t>d </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r>
              <a:rPr lang="en-US" altLang="zh-CN" sz="2400" dirty="0">
                <a:solidFill>
                  <a:schemeClr val="tx1"/>
                </a:solidFill>
                <a:latin typeface="Times New Roman" panose="02020603050405020304" pitchFamily="18" charset="0"/>
                <a:cs typeface="Times New Roman" panose="02020603050405020304" pitchFamily="18" charset="0"/>
              </a:rPr>
              <a:t>Cell: </a:t>
            </a:r>
            <a:r>
              <a:rPr lang="en-US" altLang="zh-CN" sz="2400" dirty="0">
                <a:solidFill>
                  <a:srgbClr val="FF0000"/>
                </a:solidFill>
                <a:latin typeface="Times New Roman" panose="02020603050405020304" pitchFamily="18" charset="0"/>
                <a:cs typeface="Times New Roman" panose="02020603050405020304" pitchFamily="18" charset="0"/>
              </a:rPr>
              <a:t>grammatical role </a:t>
            </a:r>
            <a:r>
              <a:rPr lang="en-US" altLang="zh-CN" sz="2400" dirty="0">
                <a:solidFill>
                  <a:schemeClr val="tx1"/>
                </a:solidFill>
                <a:latin typeface="Times New Roman" panose="02020603050405020304" pitchFamily="18" charset="0"/>
                <a:cs typeface="Times New Roman" panose="02020603050405020304" pitchFamily="18" charset="0"/>
              </a:rPr>
              <a:t>of an entity in the corresponding sentence </a:t>
            </a:r>
          </a:p>
          <a:p>
            <a:pPr lvl="2"/>
            <a:r>
              <a:rPr lang="en-US" altLang="zh-CN" dirty="0">
                <a:latin typeface="Times New Roman" panose="02020603050405020304" pitchFamily="18" charset="0"/>
                <a:cs typeface="Times New Roman" panose="02020603050405020304" pitchFamily="18" charset="0"/>
              </a:rPr>
              <a:t>subject (S), object (O), neither (X), or nothing (</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a:p>
            <a:endParaRPr lang="zh-CN" altLang="en-US" dirty="0"/>
          </a:p>
        </p:txBody>
      </p:sp>
      <p:pic>
        <p:nvPicPr>
          <p:cNvPr id="8" name="图片 7"/>
          <p:cNvPicPr>
            <a:picLocks noChangeAspect="1"/>
          </p:cNvPicPr>
          <p:nvPr/>
        </p:nvPicPr>
        <p:blipFill>
          <a:blip r:embed="rId3"/>
          <a:stretch>
            <a:fillRect/>
          </a:stretch>
        </p:blipFill>
        <p:spPr>
          <a:xfrm>
            <a:off x="2555777" y="3881438"/>
            <a:ext cx="4486374" cy="2843612"/>
          </a:xfrm>
          <a:prstGeom prst="rect">
            <a:avLst/>
          </a:prstGeom>
        </p:spPr>
      </p:pic>
    </p:spTree>
    <p:extLst>
      <p:ext uri="{BB962C8B-B14F-4D97-AF65-F5344CB8AC3E}">
        <p14:creationId xmlns:p14="http://schemas.microsoft.com/office/powerpoint/2010/main" val="3839247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Motivation</a:t>
            </a:r>
            <a:endParaRPr lang="zh-CN" altLang="en-US" sz="40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7</a:t>
            </a:fld>
            <a:endParaRPr lang="en-US" altLang="zh-CN"/>
          </a:p>
        </p:txBody>
      </p:sp>
      <p:sp>
        <p:nvSpPr>
          <p:cNvPr id="7" name="内容占位符 6"/>
          <p:cNvSpPr>
            <a:spLocks noGrp="1"/>
          </p:cNvSpPr>
          <p:nvPr>
            <p:ph idx="1"/>
          </p:nvPr>
        </p:nvSpPr>
        <p:spPr>
          <a:xfrm>
            <a:off x="827087" y="1181123"/>
            <a:ext cx="8116888" cy="4684713"/>
          </a:xfrm>
        </p:spPr>
        <p:txBody>
          <a:bodyPr/>
          <a:lstStyle/>
          <a:p>
            <a:r>
              <a:rPr lang="en-US" altLang="zh-CN" dirty="0">
                <a:latin typeface="Times New Roman" panose="02020603050405020304" pitchFamily="18" charset="0"/>
                <a:cs typeface="Times New Roman" panose="02020603050405020304" pitchFamily="18" charset="0"/>
              </a:rPr>
              <a:t>Entity-based Feature Encoding:</a:t>
            </a:r>
          </a:p>
          <a:p>
            <a:pPr lvl="1"/>
            <a:r>
              <a:rPr lang="en-US" altLang="zh-CN" dirty="0">
                <a:solidFill>
                  <a:schemeClr val="tx1"/>
                </a:solidFill>
                <a:latin typeface="Times New Roman" panose="02020603050405020304" pitchFamily="18" charset="0"/>
                <a:cs typeface="Times New Roman" panose="02020603050405020304" pitchFamily="18" charset="0"/>
              </a:rPr>
              <a:t>Each text can be viewed as a distribution defined over transition types</a:t>
            </a:r>
          </a:p>
        </p:txBody>
      </p:sp>
      <p:pic>
        <p:nvPicPr>
          <p:cNvPr id="6" name="图片 5"/>
          <p:cNvPicPr>
            <a:picLocks noChangeAspect="1"/>
          </p:cNvPicPr>
          <p:nvPr/>
        </p:nvPicPr>
        <p:blipFill>
          <a:blip r:embed="rId3"/>
          <a:stretch>
            <a:fillRect/>
          </a:stretch>
        </p:blipFill>
        <p:spPr>
          <a:xfrm>
            <a:off x="1295401" y="2743200"/>
            <a:ext cx="5746750" cy="2538148"/>
          </a:xfrm>
          <a:prstGeom prst="rect">
            <a:avLst/>
          </a:prstGeom>
        </p:spPr>
      </p:pic>
    </p:spTree>
    <p:extLst>
      <p:ext uri="{BB962C8B-B14F-4D97-AF65-F5344CB8AC3E}">
        <p14:creationId xmlns:p14="http://schemas.microsoft.com/office/powerpoint/2010/main" val="1259018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Times New Roman" panose="02020603050405020304" pitchFamily="18" charset="0"/>
                <a:ea typeface="宋体" panose="02010600030101010101" pitchFamily="2" charset="-122"/>
                <a:cs typeface="Times New Roman" panose="02020603050405020304" pitchFamily="18" charset="0"/>
              </a:rPr>
              <a:t>Motivation</a:t>
            </a:r>
            <a:endParaRPr lang="zh-CN" altLang="en-US" sz="4000" dirty="0"/>
          </a:p>
        </p:txBody>
      </p:sp>
      <p:sp>
        <p:nvSpPr>
          <p:cNvPr id="4" name="灯片编号占位符 3"/>
          <p:cNvSpPr>
            <a:spLocks noGrp="1"/>
          </p:cNvSpPr>
          <p:nvPr>
            <p:ph type="sldNum" sz="quarter" idx="12"/>
          </p:nvPr>
        </p:nvSpPr>
        <p:spPr/>
        <p:txBody>
          <a:bodyPr/>
          <a:lstStyle/>
          <a:p>
            <a:pPr>
              <a:defRPr/>
            </a:pPr>
            <a:fld id="{2AB3F1EA-7FF6-41CE-9344-AD75541F6EDD}" type="slidenum">
              <a:rPr lang="en-US" altLang="zh-CN" smtClean="0"/>
              <a:pPr>
                <a:defRPr/>
              </a:pPr>
              <a:t>8</a:t>
            </a:fld>
            <a:endParaRPr lang="en-US" altLang="zh-CN"/>
          </a:p>
        </p:txBody>
      </p:sp>
      <p:sp>
        <p:nvSpPr>
          <p:cNvPr id="7" name="内容占位符 6"/>
          <p:cNvSpPr>
            <a:spLocks noGrp="1"/>
          </p:cNvSpPr>
          <p:nvPr>
            <p:ph idx="1"/>
          </p:nvPr>
        </p:nvSpPr>
        <p:spPr>
          <a:xfrm>
            <a:off x="827087" y="1181123"/>
            <a:ext cx="8116888" cy="4684713"/>
          </a:xfrm>
        </p:spPr>
        <p:txBody>
          <a:bodyPr/>
          <a:lstStyle/>
          <a:p>
            <a:r>
              <a:rPr lang="en-US" altLang="zh-CN" sz="3600" dirty="0" smtClean="0">
                <a:latin typeface="Times New Roman" panose="02020603050405020304" pitchFamily="18" charset="0"/>
                <a:cs typeface="Times New Roman" panose="02020603050405020304" pitchFamily="18" charset="0"/>
              </a:rPr>
              <a:t>Limitations</a:t>
            </a:r>
          </a:p>
          <a:p>
            <a:pPr lvl="1">
              <a:lnSpc>
                <a:spcPct val="150000"/>
              </a:lnSpc>
            </a:pPr>
            <a:r>
              <a:rPr lang="en-US" altLang="zh-CN" sz="3200" dirty="0" smtClean="0">
                <a:solidFill>
                  <a:schemeClr val="tx1"/>
                </a:solidFill>
                <a:latin typeface="Times New Roman" panose="02020603050405020304" pitchFamily="18" charset="0"/>
                <a:cs typeface="Times New Roman" panose="02020603050405020304" pitchFamily="18" charset="0"/>
              </a:rPr>
              <a:t>Curse </a:t>
            </a:r>
            <a:r>
              <a:rPr lang="en-US" altLang="zh-CN" sz="3200" dirty="0">
                <a:solidFill>
                  <a:schemeClr val="tx1"/>
                </a:solidFill>
                <a:latin typeface="Times New Roman" panose="02020603050405020304" pitchFamily="18" charset="0"/>
                <a:cs typeface="Times New Roman" panose="02020603050405020304" pitchFamily="18" charset="0"/>
              </a:rPr>
              <a:t>of dimensionality </a:t>
            </a:r>
          </a:p>
          <a:p>
            <a:pPr lvl="1">
              <a:lnSpc>
                <a:spcPct val="150000"/>
              </a:lnSpc>
            </a:pPr>
            <a:r>
              <a:rPr lang="en-US" altLang="zh-CN" sz="3200" dirty="0" smtClean="0">
                <a:solidFill>
                  <a:schemeClr val="tx1"/>
                </a:solidFill>
                <a:latin typeface="Times New Roman" panose="02020603050405020304" pitchFamily="18" charset="0"/>
                <a:cs typeface="Times New Roman" panose="02020603050405020304" pitchFamily="18" charset="0"/>
              </a:rPr>
              <a:t>Can not </a:t>
            </a:r>
            <a:r>
              <a:rPr lang="en-US" altLang="zh-CN" sz="3200" dirty="0">
                <a:solidFill>
                  <a:schemeClr val="tx1"/>
                </a:solidFill>
                <a:latin typeface="Times New Roman" panose="02020603050405020304" pitchFamily="18" charset="0"/>
                <a:cs typeface="Times New Roman" panose="02020603050405020304" pitchFamily="18" charset="0"/>
              </a:rPr>
              <a:t>capture long entity transitions</a:t>
            </a:r>
          </a:p>
          <a:p>
            <a:pPr lvl="1"/>
            <a:endParaRPr lang="en-US" altLang="zh-C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485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7" name="内容占位符 2"/>
          <p:cNvSpPr>
            <a:spLocks noGrp="1"/>
          </p:cNvSpPr>
          <p:nvPr>
            <p:ph idx="1"/>
          </p:nvPr>
        </p:nvSpPr>
        <p:spPr>
          <a:xfrm>
            <a:off x="519112" y="1554997"/>
            <a:ext cx="9067800" cy="4684713"/>
          </a:xfrm>
        </p:spPr>
        <p:txBody>
          <a:bodyPr/>
          <a:lstStyle/>
          <a:p>
            <a:pPr>
              <a:lnSpc>
                <a:spcPct val="150000"/>
              </a:lnSpc>
              <a:buFont typeface="Wingdings" panose="05000000000000000000" pitchFamily="2" charset="2"/>
              <a:buChar char="l"/>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Background</a:t>
            </a:r>
          </a:p>
          <a:p>
            <a:pPr>
              <a:lnSpc>
                <a:spcPct val="150000"/>
              </a:lnSpc>
              <a:buFont typeface="Wingdings" panose="05000000000000000000" pitchFamily="2" charset="2"/>
              <a:buChar char="ü"/>
              <a:defRPr/>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Neural Local Coherence Model </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Experiments </a:t>
            </a:r>
            <a:endPar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Conclusions</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ED189A8-EC31-448A-8A19-ECFA376CC797}" type="slidenum">
              <a:rPr lang="en-US" altLang="zh-CN" sz="1400" smtClean="0"/>
              <a:pPr>
                <a:spcBef>
                  <a:spcPct val="0"/>
                </a:spcBef>
                <a:buClrTx/>
                <a:buSzTx/>
                <a:buFontTx/>
                <a:buNone/>
              </a:pPr>
              <a:t>9</a:t>
            </a:fld>
            <a:endParaRPr lang="en-US" altLang="zh-CN" sz="1400" smtClean="0"/>
          </a:p>
        </p:txBody>
      </p:sp>
    </p:spTree>
    <p:extLst>
      <p:ext uri="{BB962C8B-B14F-4D97-AF65-F5344CB8AC3E}">
        <p14:creationId xmlns:p14="http://schemas.microsoft.com/office/powerpoint/2010/main" val="1285662467"/>
      </p:ext>
    </p:extLst>
  </p:cSld>
  <p:clrMapOvr>
    <a:masterClrMapping/>
  </p:clrMapOvr>
  <mc:AlternateContent xmlns:mc="http://schemas.openxmlformats.org/markup-compatibility/2006" xmlns:p14="http://schemas.microsoft.com/office/powerpoint/2010/main">
    <mc:Choice Requires="p14">
      <p:transition spd="slow" p14:dur="2000" advTm="151"/>
    </mc:Choice>
    <mc:Fallback xmlns="">
      <p:transition spd="slow" advTm="151"/>
    </mc:Fallback>
  </mc:AlternateContent>
  <p:timing>
    <p:tnLst>
      <p:par>
        <p:cTn id="1" dur="indefinite" restart="never" nodeType="tmRoot"/>
      </p:par>
    </p:tnLst>
  </p:timing>
</p:sld>
</file>

<file path=ppt/theme/theme1.xml><?xml version="1.0" encoding="utf-8"?>
<a:theme xmlns:a="http://schemas.openxmlformats.org/drawingml/2006/main" name="Presentation">
  <a:themeElements>
    <a:clrScheme name="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16051</TotalTime>
  <Words>1960</Words>
  <Application>Microsoft Office PowerPoint</Application>
  <PresentationFormat>全屏显示(4:3)</PresentationFormat>
  <Paragraphs>195</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华文新魏</vt:lpstr>
      <vt:lpstr>宋体</vt:lpstr>
      <vt:lpstr>Arial</vt:lpstr>
      <vt:lpstr>Calibri</vt:lpstr>
      <vt:lpstr>Constantia</vt:lpstr>
      <vt:lpstr>Tahoma</vt:lpstr>
      <vt:lpstr>Times New Roman</vt:lpstr>
      <vt:lpstr>Wingdings</vt:lpstr>
      <vt:lpstr>Presentation</vt:lpstr>
      <vt:lpstr>A Neural Local Coherence Model </vt:lpstr>
      <vt:lpstr>Outline</vt:lpstr>
      <vt:lpstr>Task Definition</vt:lpstr>
      <vt:lpstr>Task Definition</vt:lpstr>
      <vt:lpstr>Motivation</vt:lpstr>
      <vt:lpstr>Motivation</vt:lpstr>
      <vt:lpstr>Motivation</vt:lpstr>
      <vt:lpstr>Motivation</vt:lpstr>
      <vt:lpstr>Outline</vt:lpstr>
      <vt:lpstr>Entity Grid-based Neural Network</vt:lpstr>
      <vt:lpstr>Entity Grid-based Neural Network</vt:lpstr>
      <vt:lpstr>Entity Grid-based Neural Network</vt:lpstr>
      <vt:lpstr>Experiments -- Sentence Ordering </vt:lpstr>
      <vt:lpstr>Experiments -- Sentence Ordering </vt:lpstr>
      <vt:lpstr>Experiments -- Sentence Ordering </vt:lpstr>
      <vt:lpstr>Experiments -- Sentence Ordering </vt:lpstr>
      <vt:lpstr>Conclusion</vt:lpstr>
      <vt:lpstr>PowerPoint 演示文稿</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 Guidelines</dc:title>
  <dc:creator>Mary Westervelt</dc:creator>
  <cp:lastModifiedBy>Yunxiao Zhou</cp:lastModifiedBy>
  <cp:revision>879</cp:revision>
  <dcterms:created xsi:type="dcterms:W3CDTF">2008-09-15T19:48:47Z</dcterms:created>
  <dcterms:modified xsi:type="dcterms:W3CDTF">2018-01-10T06:11:24Z</dcterms:modified>
</cp:coreProperties>
</file>