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67" r:id="rId15"/>
    <p:sldId id="269" r:id="rId16"/>
    <p:sldId id="270" r:id="rId17"/>
    <p:sldId id="271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22574" r="4134" b="5512"/>
          <a:stretch>
            <a:fillRect/>
          </a:stretch>
        </p:blipFill>
        <p:spPr>
          <a:xfrm>
            <a:off x="5027031" y="1679575"/>
            <a:ext cx="7167137" cy="517842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94450"/>
            <a:ext cx="2743200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94450"/>
            <a:ext cx="4114800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94450"/>
            <a:ext cx="2743200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A0DB2DC-4C9A-4742-B13C-FB6460FD3503}" type="slidenum">
              <a:rPr lang="zh-CN"/>
            </a:fld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5074" y="2303779"/>
            <a:ext cx="7523136" cy="1044673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 b="1">
                <a:ln w="3175">
                  <a:noFill/>
                </a:ln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82943" y="3507570"/>
            <a:ext cx="6027399" cy="73463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 b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1235074" y="3390174"/>
            <a:ext cx="7523136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3" t="3924" r="41404" b="51676"/>
          <a:stretch>
            <a:fillRect/>
          </a:stretch>
        </p:blipFill>
        <p:spPr>
          <a:xfrm>
            <a:off x="0" y="0"/>
            <a:ext cx="5524500" cy="31971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838800" y="914400"/>
            <a:ext cx="10515600" cy="5313388"/>
          </a:xfrm>
        </p:spPr>
        <p:txBody>
          <a:bodyPr/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819150"/>
            <a:ext cx="9808988" cy="8921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191507" y="2071906"/>
            <a:ext cx="9808987" cy="3791012"/>
          </a:xfrm>
        </p:spPr>
        <p:txBody>
          <a:bodyPr anchor="ctr" anchorCtr="0">
            <a:normAutofit/>
          </a:bodyPr>
          <a:lstStyle>
            <a:lvl1pPr marL="342900" indent="-342900" algn="just">
              <a:buFont typeface="Wingdings" panose="05000000000000000000" pitchFamily="2" charset="2"/>
              <a:buChar char="Ø"/>
              <a:defRPr sz="2400"/>
            </a:lvl1pPr>
            <a:lvl2pPr marL="685800" indent="-228600">
              <a:buFont typeface="Wingdings" panose="05000000000000000000" pitchFamily="2" charset="2"/>
              <a:buChar char="Ø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 marL="1600200" indent="-228600">
              <a:buFont typeface="Wingdings" panose="05000000000000000000" pitchFamily="2" charset="2"/>
              <a:buChar char="Ø"/>
              <a:defRPr sz="1800"/>
            </a:lvl4pPr>
            <a:lvl5pPr marL="2057400" indent="-228600">
              <a:buFont typeface="Wingdings" panose="05000000000000000000" pitchFamily="2" charset="2"/>
              <a:buChar char="Ø"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57104" y="4292989"/>
            <a:ext cx="6468168" cy="641910"/>
          </a:xfr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7105" y="2188606"/>
            <a:ext cx="6468167" cy="2063645"/>
          </a:xfrm>
          <a:noFill/>
        </p:spPr>
        <p:txBody>
          <a:bodyPr lIns="0" anchor="ctr">
            <a:normAutofit/>
          </a:bodyPr>
          <a:lstStyle>
            <a:lvl1pPr algn="ctr">
              <a:lnSpc>
                <a:spcPct val="15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38200" y="2308077"/>
            <a:ext cx="2543694" cy="2543694"/>
            <a:chOff x="9370073" y="936433"/>
            <a:chExt cx="2543694" cy="2543694"/>
          </a:xfrm>
        </p:grpSpPr>
        <p:sp>
          <p:nvSpPr>
            <p:cNvPr id="17" name="任意多边形 16"/>
            <p:cNvSpPr/>
            <p:nvPr userDrawn="1"/>
          </p:nvSpPr>
          <p:spPr>
            <a:xfrm>
              <a:off x="9370073" y="936433"/>
              <a:ext cx="2543694" cy="2543694"/>
            </a:xfrm>
            <a:custGeom>
              <a:avLst/>
              <a:gdLst>
                <a:gd name="connsiteX0" fmla="*/ 1271847 w 2543694"/>
                <a:gd name="connsiteY0" fmla="*/ 197634 h 2543694"/>
                <a:gd name="connsiteX1" fmla="*/ 2346061 w 2543694"/>
                <a:gd name="connsiteY1" fmla="*/ 1271848 h 2543694"/>
                <a:gd name="connsiteX2" fmla="*/ 1271847 w 2543694"/>
                <a:gd name="connsiteY2" fmla="*/ 2346062 h 2543694"/>
                <a:gd name="connsiteX3" fmla="*/ 197633 w 2543694"/>
                <a:gd name="connsiteY3" fmla="*/ 1271848 h 2543694"/>
                <a:gd name="connsiteX4" fmla="*/ 1271847 w 2543694"/>
                <a:gd name="connsiteY4" fmla="*/ 197634 h 2543694"/>
                <a:gd name="connsiteX5" fmla="*/ 1271848 w 2543694"/>
                <a:gd name="connsiteY5" fmla="*/ 111112 h 2543694"/>
                <a:gd name="connsiteX6" fmla="*/ 111112 w 2543694"/>
                <a:gd name="connsiteY6" fmla="*/ 1271848 h 2543694"/>
                <a:gd name="connsiteX7" fmla="*/ 1271848 w 2543694"/>
                <a:gd name="connsiteY7" fmla="*/ 2432584 h 2543694"/>
                <a:gd name="connsiteX8" fmla="*/ 2432584 w 2543694"/>
                <a:gd name="connsiteY8" fmla="*/ 1271848 h 2543694"/>
                <a:gd name="connsiteX9" fmla="*/ 1271848 w 2543694"/>
                <a:gd name="connsiteY9" fmla="*/ 111112 h 2543694"/>
                <a:gd name="connsiteX10" fmla="*/ 1271847 w 2543694"/>
                <a:gd name="connsiteY10" fmla="*/ 0 h 2543694"/>
                <a:gd name="connsiteX11" fmla="*/ 2543694 w 2543694"/>
                <a:gd name="connsiteY11" fmla="*/ 1271847 h 2543694"/>
                <a:gd name="connsiteX12" fmla="*/ 1271847 w 2543694"/>
                <a:gd name="connsiteY12" fmla="*/ 2543694 h 2543694"/>
                <a:gd name="connsiteX13" fmla="*/ 0 w 2543694"/>
                <a:gd name="connsiteY13" fmla="*/ 1271847 h 2543694"/>
                <a:gd name="connsiteX14" fmla="*/ 1271847 w 2543694"/>
                <a:gd name="connsiteY14" fmla="*/ 0 h 254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3694" h="2543694">
                  <a:moveTo>
                    <a:pt x="1271847" y="197634"/>
                  </a:moveTo>
                  <a:cubicBezTo>
                    <a:pt x="1865119" y="197634"/>
                    <a:pt x="2346061" y="678576"/>
                    <a:pt x="2346061" y="1271848"/>
                  </a:cubicBezTo>
                  <a:cubicBezTo>
                    <a:pt x="2346061" y="1865120"/>
                    <a:pt x="1865119" y="2346062"/>
                    <a:pt x="1271847" y="2346062"/>
                  </a:cubicBezTo>
                  <a:cubicBezTo>
                    <a:pt x="678575" y="2346062"/>
                    <a:pt x="197633" y="1865120"/>
                    <a:pt x="197633" y="1271848"/>
                  </a:cubicBezTo>
                  <a:cubicBezTo>
                    <a:pt x="197633" y="678576"/>
                    <a:pt x="678575" y="197634"/>
                    <a:pt x="1271847" y="197634"/>
                  </a:cubicBezTo>
                  <a:close/>
                  <a:moveTo>
                    <a:pt x="1271848" y="111112"/>
                  </a:moveTo>
                  <a:cubicBezTo>
                    <a:pt x="630791" y="111112"/>
                    <a:pt x="111112" y="630791"/>
                    <a:pt x="111112" y="1271848"/>
                  </a:cubicBezTo>
                  <a:cubicBezTo>
                    <a:pt x="111112" y="1912905"/>
                    <a:pt x="630791" y="2432584"/>
                    <a:pt x="1271848" y="2432584"/>
                  </a:cubicBezTo>
                  <a:cubicBezTo>
                    <a:pt x="1912905" y="2432584"/>
                    <a:pt x="2432584" y="1912905"/>
                    <a:pt x="2432584" y="1271848"/>
                  </a:cubicBezTo>
                  <a:cubicBezTo>
                    <a:pt x="2432584" y="630791"/>
                    <a:pt x="1912905" y="111112"/>
                    <a:pt x="1271848" y="111112"/>
                  </a:cubicBezTo>
                  <a:close/>
                  <a:moveTo>
                    <a:pt x="1271847" y="0"/>
                  </a:moveTo>
                  <a:cubicBezTo>
                    <a:pt x="1974269" y="0"/>
                    <a:pt x="2543694" y="569425"/>
                    <a:pt x="2543694" y="1271847"/>
                  </a:cubicBezTo>
                  <a:cubicBezTo>
                    <a:pt x="2543694" y="1974269"/>
                    <a:pt x="1974269" y="2543694"/>
                    <a:pt x="1271847" y="2543694"/>
                  </a:cubicBezTo>
                  <a:cubicBezTo>
                    <a:pt x="569425" y="2543694"/>
                    <a:pt x="0" y="1974269"/>
                    <a:pt x="0" y="1271847"/>
                  </a:cubicBezTo>
                  <a:cubicBezTo>
                    <a:pt x="0" y="569425"/>
                    <a:pt x="569425" y="0"/>
                    <a:pt x="127184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KSO_Shape"/>
            <p:cNvSpPr/>
            <p:nvPr userDrawn="1"/>
          </p:nvSpPr>
          <p:spPr bwMode="auto">
            <a:xfrm>
              <a:off x="9922683" y="1740776"/>
              <a:ext cx="1438474" cy="935008"/>
            </a:xfrm>
            <a:custGeom>
              <a:avLst/>
              <a:gdLst>
                <a:gd name="T0" fmla="*/ 2147483646 w 2758"/>
                <a:gd name="T1" fmla="*/ 2147483646 h 1666"/>
                <a:gd name="T2" fmla="*/ 2147483646 w 2758"/>
                <a:gd name="T3" fmla="*/ 2147483646 h 1666"/>
                <a:gd name="T4" fmla="*/ 2147483646 w 2758"/>
                <a:gd name="T5" fmla="*/ 2147483646 h 1666"/>
                <a:gd name="T6" fmla="*/ 2147483646 w 2758"/>
                <a:gd name="T7" fmla="*/ 2147483646 h 1666"/>
                <a:gd name="T8" fmla="*/ 2147483646 w 2758"/>
                <a:gd name="T9" fmla="*/ 2147483646 h 1666"/>
                <a:gd name="T10" fmla="*/ 2147483646 w 2758"/>
                <a:gd name="T11" fmla="*/ 2147483646 h 1666"/>
                <a:gd name="T12" fmla="*/ 2147483646 w 2758"/>
                <a:gd name="T13" fmla="*/ 2147483646 h 1666"/>
                <a:gd name="T14" fmla="*/ 2147483646 w 2758"/>
                <a:gd name="T15" fmla="*/ 2147483646 h 1666"/>
                <a:gd name="T16" fmla="*/ 2147483646 w 2758"/>
                <a:gd name="T17" fmla="*/ 2147483646 h 1666"/>
                <a:gd name="T18" fmla="*/ 2147483646 w 2758"/>
                <a:gd name="T19" fmla="*/ 2147483646 h 1666"/>
                <a:gd name="T20" fmla="*/ 2147483646 w 2758"/>
                <a:gd name="T21" fmla="*/ 2147483646 h 1666"/>
                <a:gd name="T22" fmla="*/ 2147483646 w 2758"/>
                <a:gd name="T23" fmla="*/ 2147483646 h 1666"/>
                <a:gd name="T24" fmla="*/ 2147483646 w 2758"/>
                <a:gd name="T25" fmla="*/ 2147483646 h 1666"/>
                <a:gd name="T26" fmla="*/ 2147483646 w 2758"/>
                <a:gd name="T27" fmla="*/ 2147483646 h 1666"/>
                <a:gd name="T28" fmla="*/ 2147483646 w 2758"/>
                <a:gd name="T29" fmla="*/ 2147483646 h 1666"/>
                <a:gd name="T30" fmla="*/ 2147483646 w 2758"/>
                <a:gd name="T31" fmla="*/ 2147483646 h 1666"/>
                <a:gd name="T32" fmla="*/ 2147483646 w 2758"/>
                <a:gd name="T33" fmla="*/ 2147483646 h 1666"/>
                <a:gd name="T34" fmla="*/ 2147483646 w 2758"/>
                <a:gd name="T35" fmla="*/ 2147483646 h 1666"/>
                <a:gd name="T36" fmla="*/ 2147483646 w 2758"/>
                <a:gd name="T37" fmla="*/ 2147483646 h 1666"/>
                <a:gd name="T38" fmla="*/ 2147483646 w 2758"/>
                <a:gd name="T39" fmla="*/ 2147483646 h 1666"/>
                <a:gd name="T40" fmla="*/ 2147483646 w 2758"/>
                <a:gd name="T41" fmla="*/ 2147483646 h 1666"/>
                <a:gd name="T42" fmla="*/ 2147483646 w 2758"/>
                <a:gd name="T43" fmla="*/ 2147483646 h 1666"/>
                <a:gd name="T44" fmla="*/ 2147483646 w 2758"/>
                <a:gd name="T45" fmla="*/ 2147483646 h 1666"/>
                <a:gd name="T46" fmla="*/ 2147483646 w 2758"/>
                <a:gd name="T47" fmla="*/ 2147483646 h 1666"/>
                <a:gd name="T48" fmla="*/ 2147483646 w 2758"/>
                <a:gd name="T49" fmla="*/ 2147483646 h 1666"/>
                <a:gd name="T50" fmla="*/ 2147483646 w 2758"/>
                <a:gd name="T51" fmla="*/ 2147483646 h 1666"/>
                <a:gd name="T52" fmla="*/ 2147483646 w 2758"/>
                <a:gd name="T53" fmla="*/ 2147483646 h 1666"/>
                <a:gd name="T54" fmla="*/ 2147483646 w 2758"/>
                <a:gd name="T55" fmla="*/ 2147483646 h 1666"/>
                <a:gd name="T56" fmla="*/ 2147483646 w 2758"/>
                <a:gd name="T57" fmla="*/ 2147483646 h 1666"/>
                <a:gd name="T58" fmla="*/ 2147483646 w 2758"/>
                <a:gd name="T59" fmla="*/ 2147483646 h 1666"/>
                <a:gd name="T60" fmla="*/ 2147483646 w 2758"/>
                <a:gd name="T61" fmla="*/ 2147483646 h 1666"/>
                <a:gd name="T62" fmla="*/ 2147483646 w 2758"/>
                <a:gd name="T63" fmla="*/ 2147483646 h 1666"/>
                <a:gd name="T64" fmla="*/ 2147483646 w 2758"/>
                <a:gd name="T65" fmla="*/ 2147483646 h 1666"/>
                <a:gd name="T66" fmla="*/ 2147483646 w 2758"/>
                <a:gd name="T67" fmla="*/ 2147483646 h 1666"/>
                <a:gd name="T68" fmla="*/ 2147483646 w 2758"/>
                <a:gd name="T69" fmla="*/ 2147483646 h 1666"/>
                <a:gd name="T70" fmla="*/ 2147483646 w 2758"/>
                <a:gd name="T71" fmla="*/ 2147483646 h 1666"/>
                <a:gd name="T72" fmla="*/ 2147483646 w 2758"/>
                <a:gd name="T73" fmla="*/ 2147483646 h 1666"/>
                <a:gd name="T74" fmla="*/ 2147483646 w 2758"/>
                <a:gd name="T75" fmla="*/ 2147483646 h 1666"/>
                <a:gd name="T76" fmla="*/ 2147483646 w 2758"/>
                <a:gd name="T77" fmla="*/ 2147483646 h 1666"/>
                <a:gd name="T78" fmla="*/ 2147483646 w 2758"/>
                <a:gd name="T79" fmla="*/ 2147483646 h 1666"/>
                <a:gd name="T80" fmla="*/ 2147483646 w 2758"/>
                <a:gd name="T81" fmla="*/ 2147483646 h 1666"/>
                <a:gd name="T82" fmla="*/ 2147483646 w 2758"/>
                <a:gd name="T83" fmla="*/ 2147483646 h 1666"/>
                <a:gd name="T84" fmla="*/ 2147483646 w 2758"/>
                <a:gd name="T85" fmla="*/ 2147483646 h 1666"/>
                <a:gd name="T86" fmla="*/ 2147483646 w 2758"/>
                <a:gd name="T87" fmla="*/ 2147483646 h 1666"/>
                <a:gd name="T88" fmla="*/ 2147483646 w 2758"/>
                <a:gd name="T89" fmla="*/ 2147483646 h 1666"/>
                <a:gd name="T90" fmla="*/ 2147483646 w 2758"/>
                <a:gd name="T91" fmla="*/ 2147483646 h 1666"/>
                <a:gd name="T92" fmla="*/ 2147483646 w 2758"/>
                <a:gd name="T93" fmla="*/ 2147483646 h 1666"/>
                <a:gd name="T94" fmla="*/ 2147483646 w 2758"/>
                <a:gd name="T95" fmla="*/ 2147483646 h 1666"/>
                <a:gd name="T96" fmla="*/ 2147483646 w 2758"/>
                <a:gd name="T97" fmla="*/ 2147483646 h 1666"/>
                <a:gd name="T98" fmla="*/ 2147483646 w 2758"/>
                <a:gd name="T99" fmla="*/ 2147483646 h 1666"/>
                <a:gd name="T100" fmla="*/ 2147483646 w 2758"/>
                <a:gd name="T101" fmla="*/ 2147483646 h 1666"/>
                <a:gd name="T102" fmla="*/ 2147483646 w 2758"/>
                <a:gd name="T103" fmla="*/ 2147483646 h 1666"/>
                <a:gd name="T104" fmla="*/ 2147483646 w 2758"/>
                <a:gd name="T105" fmla="*/ 2147483646 h 1666"/>
                <a:gd name="T106" fmla="*/ 2147483646 w 2758"/>
                <a:gd name="T107" fmla="*/ 2147483646 h 1666"/>
                <a:gd name="T108" fmla="*/ 2147483646 w 2758"/>
                <a:gd name="T109" fmla="*/ 2147483646 h 1666"/>
                <a:gd name="T110" fmla="*/ 2147483646 w 2758"/>
                <a:gd name="T111" fmla="*/ 2147483646 h 1666"/>
                <a:gd name="T112" fmla="*/ 2147483646 w 2758"/>
                <a:gd name="T113" fmla="*/ 2147483646 h 1666"/>
                <a:gd name="T114" fmla="*/ 2147483646 w 2758"/>
                <a:gd name="T115" fmla="*/ 2147483646 h 1666"/>
                <a:gd name="T116" fmla="*/ 2147483646 w 2758"/>
                <a:gd name="T117" fmla="*/ 2147483646 h 1666"/>
                <a:gd name="T118" fmla="*/ 2147483646 w 2758"/>
                <a:gd name="T119" fmla="*/ 2147483646 h 1666"/>
                <a:gd name="T120" fmla="*/ 2147483646 w 2758"/>
                <a:gd name="T121" fmla="*/ 2147483646 h 1666"/>
                <a:gd name="T122" fmla="*/ 2147483646 w 2758"/>
                <a:gd name="T123" fmla="*/ 2147483646 h 166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758" h="1666">
                  <a:moveTo>
                    <a:pt x="931" y="1269"/>
                  </a:moveTo>
                  <a:lnTo>
                    <a:pt x="895" y="1297"/>
                  </a:lnTo>
                  <a:lnTo>
                    <a:pt x="864" y="1328"/>
                  </a:lnTo>
                  <a:lnTo>
                    <a:pt x="839" y="1359"/>
                  </a:lnTo>
                  <a:lnTo>
                    <a:pt x="816" y="1392"/>
                  </a:lnTo>
                  <a:lnTo>
                    <a:pt x="1102" y="1555"/>
                  </a:lnTo>
                  <a:lnTo>
                    <a:pt x="1172" y="1557"/>
                  </a:lnTo>
                  <a:lnTo>
                    <a:pt x="1210" y="1555"/>
                  </a:lnTo>
                  <a:lnTo>
                    <a:pt x="1243" y="1547"/>
                  </a:lnTo>
                  <a:lnTo>
                    <a:pt x="1269" y="1535"/>
                  </a:lnTo>
                  <a:lnTo>
                    <a:pt x="1293" y="1518"/>
                  </a:lnTo>
                  <a:lnTo>
                    <a:pt x="1310" y="1495"/>
                  </a:lnTo>
                  <a:lnTo>
                    <a:pt x="1323" y="1466"/>
                  </a:lnTo>
                  <a:lnTo>
                    <a:pt x="1331" y="1434"/>
                  </a:lnTo>
                  <a:lnTo>
                    <a:pt x="1333" y="1397"/>
                  </a:lnTo>
                  <a:lnTo>
                    <a:pt x="1164" y="1397"/>
                  </a:lnTo>
                  <a:lnTo>
                    <a:pt x="931" y="1269"/>
                  </a:lnTo>
                  <a:close/>
                  <a:moveTo>
                    <a:pt x="1060" y="975"/>
                  </a:moveTo>
                  <a:lnTo>
                    <a:pt x="1026" y="983"/>
                  </a:lnTo>
                  <a:lnTo>
                    <a:pt x="993" y="992"/>
                  </a:lnTo>
                  <a:lnTo>
                    <a:pt x="964" y="1006"/>
                  </a:lnTo>
                  <a:lnTo>
                    <a:pt x="937" y="1021"/>
                  </a:lnTo>
                  <a:lnTo>
                    <a:pt x="912" y="1040"/>
                  </a:lnTo>
                  <a:lnTo>
                    <a:pt x="891" y="1061"/>
                  </a:lnTo>
                  <a:lnTo>
                    <a:pt x="872" y="1084"/>
                  </a:lnTo>
                  <a:lnTo>
                    <a:pt x="855" y="1111"/>
                  </a:lnTo>
                  <a:lnTo>
                    <a:pt x="1195" y="1292"/>
                  </a:lnTo>
                  <a:lnTo>
                    <a:pt x="1352" y="1296"/>
                  </a:lnTo>
                  <a:lnTo>
                    <a:pt x="1392" y="1294"/>
                  </a:lnTo>
                  <a:lnTo>
                    <a:pt x="1427" y="1288"/>
                  </a:lnTo>
                  <a:lnTo>
                    <a:pt x="1456" y="1276"/>
                  </a:lnTo>
                  <a:lnTo>
                    <a:pt x="1481" y="1263"/>
                  </a:lnTo>
                  <a:lnTo>
                    <a:pt x="1500" y="1244"/>
                  </a:lnTo>
                  <a:lnTo>
                    <a:pt x="1513" y="1221"/>
                  </a:lnTo>
                  <a:lnTo>
                    <a:pt x="1521" y="1192"/>
                  </a:lnTo>
                  <a:lnTo>
                    <a:pt x="1523" y="1161"/>
                  </a:lnTo>
                  <a:lnTo>
                    <a:pt x="1521" y="1142"/>
                  </a:lnTo>
                  <a:lnTo>
                    <a:pt x="1517" y="1121"/>
                  </a:lnTo>
                  <a:lnTo>
                    <a:pt x="1510" y="1096"/>
                  </a:lnTo>
                  <a:lnTo>
                    <a:pt x="1498" y="1071"/>
                  </a:lnTo>
                  <a:lnTo>
                    <a:pt x="1241" y="1075"/>
                  </a:lnTo>
                  <a:lnTo>
                    <a:pt x="1060" y="975"/>
                  </a:lnTo>
                  <a:close/>
                  <a:moveTo>
                    <a:pt x="1137" y="668"/>
                  </a:moveTo>
                  <a:lnTo>
                    <a:pt x="1104" y="670"/>
                  </a:lnTo>
                  <a:lnTo>
                    <a:pt x="1074" y="676"/>
                  </a:lnTo>
                  <a:lnTo>
                    <a:pt x="1047" y="687"/>
                  </a:lnTo>
                  <a:lnTo>
                    <a:pt x="1020" y="702"/>
                  </a:lnTo>
                  <a:lnTo>
                    <a:pt x="997" y="722"/>
                  </a:lnTo>
                  <a:lnTo>
                    <a:pt x="976" y="745"/>
                  </a:lnTo>
                  <a:lnTo>
                    <a:pt x="954" y="772"/>
                  </a:lnTo>
                  <a:lnTo>
                    <a:pt x="937" y="804"/>
                  </a:lnTo>
                  <a:lnTo>
                    <a:pt x="1269" y="969"/>
                  </a:lnTo>
                  <a:lnTo>
                    <a:pt x="1454" y="971"/>
                  </a:lnTo>
                  <a:lnTo>
                    <a:pt x="1502" y="969"/>
                  </a:lnTo>
                  <a:lnTo>
                    <a:pt x="1542" y="962"/>
                  </a:lnTo>
                  <a:lnTo>
                    <a:pt x="1579" y="952"/>
                  </a:lnTo>
                  <a:lnTo>
                    <a:pt x="1608" y="937"/>
                  </a:lnTo>
                  <a:lnTo>
                    <a:pt x="1631" y="916"/>
                  </a:lnTo>
                  <a:lnTo>
                    <a:pt x="1646" y="893"/>
                  </a:lnTo>
                  <a:lnTo>
                    <a:pt x="1656" y="864"/>
                  </a:lnTo>
                  <a:lnTo>
                    <a:pt x="1659" y="833"/>
                  </a:lnTo>
                  <a:lnTo>
                    <a:pt x="1657" y="810"/>
                  </a:lnTo>
                  <a:lnTo>
                    <a:pt x="1650" y="789"/>
                  </a:lnTo>
                  <a:lnTo>
                    <a:pt x="1640" y="772"/>
                  </a:lnTo>
                  <a:lnTo>
                    <a:pt x="1625" y="758"/>
                  </a:lnTo>
                  <a:lnTo>
                    <a:pt x="1604" y="749"/>
                  </a:lnTo>
                  <a:lnTo>
                    <a:pt x="1579" y="741"/>
                  </a:lnTo>
                  <a:lnTo>
                    <a:pt x="1550" y="735"/>
                  </a:lnTo>
                  <a:lnTo>
                    <a:pt x="1517" y="733"/>
                  </a:lnTo>
                  <a:lnTo>
                    <a:pt x="1293" y="733"/>
                  </a:lnTo>
                  <a:lnTo>
                    <a:pt x="1273" y="718"/>
                  </a:lnTo>
                  <a:lnTo>
                    <a:pt x="1254" y="704"/>
                  </a:lnTo>
                  <a:lnTo>
                    <a:pt x="1233" y="693"/>
                  </a:lnTo>
                  <a:lnTo>
                    <a:pt x="1214" y="683"/>
                  </a:lnTo>
                  <a:lnTo>
                    <a:pt x="1195" y="678"/>
                  </a:lnTo>
                  <a:lnTo>
                    <a:pt x="1175" y="672"/>
                  </a:lnTo>
                  <a:lnTo>
                    <a:pt x="1156" y="668"/>
                  </a:lnTo>
                  <a:lnTo>
                    <a:pt x="1137" y="668"/>
                  </a:lnTo>
                  <a:close/>
                  <a:moveTo>
                    <a:pt x="1694" y="240"/>
                  </a:moveTo>
                  <a:lnTo>
                    <a:pt x="1898" y="466"/>
                  </a:lnTo>
                  <a:lnTo>
                    <a:pt x="1874" y="497"/>
                  </a:lnTo>
                  <a:lnTo>
                    <a:pt x="1855" y="520"/>
                  </a:lnTo>
                  <a:lnTo>
                    <a:pt x="2251" y="518"/>
                  </a:lnTo>
                  <a:lnTo>
                    <a:pt x="2303" y="516"/>
                  </a:lnTo>
                  <a:lnTo>
                    <a:pt x="2351" y="516"/>
                  </a:lnTo>
                  <a:lnTo>
                    <a:pt x="2395" y="512"/>
                  </a:lnTo>
                  <a:lnTo>
                    <a:pt x="2435" y="511"/>
                  </a:lnTo>
                  <a:lnTo>
                    <a:pt x="2474" y="505"/>
                  </a:lnTo>
                  <a:lnTo>
                    <a:pt x="2508" y="501"/>
                  </a:lnTo>
                  <a:lnTo>
                    <a:pt x="2539" y="493"/>
                  </a:lnTo>
                  <a:lnTo>
                    <a:pt x="2568" y="488"/>
                  </a:lnTo>
                  <a:lnTo>
                    <a:pt x="2593" y="478"/>
                  </a:lnTo>
                  <a:lnTo>
                    <a:pt x="2614" y="470"/>
                  </a:lnTo>
                  <a:lnTo>
                    <a:pt x="2631" y="459"/>
                  </a:lnTo>
                  <a:lnTo>
                    <a:pt x="2647" y="449"/>
                  </a:lnTo>
                  <a:lnTo>
                    <a:pt x="2658" y="436"/>
                  </a:lnTo>
                  <a:lnTo>
                    <a:pt x="2666" y="424"/>
                  </a:lnTo>
                  <a:lnTo>
                    <a:pt x="2672" y="411"/>
                  </a:lnTo>
                  <a:lnTo>
                    <a:pt x="2673" y="395"/>
                  </a:lnTo>
                  <a:lnTo>
                    <a:pt x="2672" y="380"/>
                  </a:lnTo>
                  <a:lnTo>
                    <a:pt x="2668" y="363"/>
                  </a:lnTo>
                  <a:lnTo>
                    <a:pt x="2662" y="349"/>
                  </a:lnTo>
                  <a:lnTo>
                    <a:pt x="2652" y="336"/>
                  </a:lnTo>
                  <a:lnTo>
                    <a:pt x="2639" y="324"/>
                  </a:lnTo>
                  <a:lnTo>
                    <a:pt x="2625" y="313"/>
                  </a:lnTo>
                  <a:lnTo>
                    <a:pt x="2608" y="301"/>
                  </a:lnTo>
                  <a:lnTo>
                    <a:pt x="2587" y="294"/>
                  </a:lnTo>
                  <a:lnTo>
                    <a:pt x="2566" y="284"/>
                  </a:lnTo>
                  <a:lnTo>
                    <a:pt x="2541" y="278"/>
                  </a:lnTo>
                  <a:lnTo>
                    <a:pt x="2512" y="273"/>
                  </a:lnTo>
                  <a:lnTo>
                    <a:pt x="2481" y="267"/>
                  </a:lnTo>
                  <a:lnTo>
                    <a:pt x="2449" y="263"/>
                  </a:lnTo>
                  <a:lnTo>
                    <a:pt x="2412" y="261"/>
                  </a:lnTo>
                  <a:lnTo>
                    <a:pt x="2374" y="259"/>
                  </a:lnTo>
                  <a:lnTo>
                    <a:pt x="2334" y="259"/>
                  </a:lnTo>
                  <a:lnTo>
                    <a:pt x="1694" y="240"/>
                  </a:lnTo>
                  <a:close/>
                  <a:moveTo>
                    <a:pt x="1060" y="109"/>
                  </a:moveTo>
                  <a:lnTo>
                    <a:pt x="1039" y="117"/>
                  </a:lnTo>
                  <a:lnTo>
                    <a:pt x="1018" y="125"/>
                  </a:lnTo>
                  <a:lnTo>
                    <a:pt x="993" y="134"/>
                  </a:lnTo>
                  <a:lnTo>
                    <a:pt x="966" y="146"/>
                  </a:lnTo>
                  <a:lnTo>
                    <a:pt x="937" y="159"/>
                  </a:lnTo>
                  <a:lnTo>
                    <a:pt x="906" y="173"/>
                  </a:lnTo>
                  <a:lnTo>
                    <a:pt x="872" y="188"/>
                  </a:lnTo>
                  <a:lnTo>
                    <a:pt x="835" y="203"/>
                  </a:lnTo>
                  <a:lnTo>
                    <a:pt x="799" y="221"/>
                  </a:lnTo>
                  <a:lnTo>
                    <a:pt x="757" y="240"/>
                  </a:lnTo>
                  <a:lnTo>
                    <a:pt x="714" y="261"/>
                  </a:lnTo>
                  <a:lnTo>
                    <a:pt x="670" y="282"/>
                  </a:lnTo>
                  <a:lnTo>
                    <a:pt x="622" y="305"/>
                  </a:lnTo>
                  <a:lnTo>
                    <a:pt x="572" y="328"/>
                  </a:lnTo>
                  <a:lnTo>
                    <a:pt x="520" y="353"/>
                  </a:lnTo>
                  <a:lnTo>
                    <a:pt x="467" y="380"/>
                  </a:lnTo>
                  <a:lnTo>
                    <a:pt x="150" y="380"/>
                  </a:lnTo>
                  <a:lnTo>
                    <a:pt x="123" y="480"/>
                  </a:lnTo>
                  <a:lnTo>
                    <a:pt x="104" y="580"/>
                  </a:lnTo>
                  <a:lnTo>
                    <a:pt x="92" y="679"/>
                  </a:lnTo>
                  <a:lnTo>
                    <a:pt x="88" y="779"/>
                  </a:lnTo>
                  <a:lnTo>
                    <a:pt x="92" y="875"/>
                  </a:lnTo>
                  <a:lnTo>
                    <a:pt x="102" y="971"/>
                  </a:lnTo>
                  <a:lnTo>
                    <a:pt x="119" y="1069"/>
                  </a:lnTo>
                  <a:lnTo>
                    <a:pt x="142" y="1169"/>
                  </a:lnTo>
                  <a:lnTo>
                    <a:pt x="378" y="1169"/>
                  </a:lnTo>
                  <a:lnTo>
                    <a:pt x="417" y="1228"/>
                  </a:lnTo>
                  <a:lnTo>
                    <a:pt x="459" y="1286"/>
                  </a:lnTo>
                  <a:lnTo>
                    <a:pt x="501" y="1340"/>
                  </a:lnTo>
                  <a:lnTo>
                    <a:pt x="545" y="1390"/>
                  </a:lnTo>
                  <a:lnTo>
                    <a:pt x="591" y="1438"/>
                  </a:lnTo>
                  <a:lnTo>
                    <a:pt x="640" y="1482"/>
                  </a:lnTo>
                  <a:lnTo>
                    <a:pt x="688" y="1524"/>
                  </a:lnTo>
                  <a:lnTo>
                    <a:pt x="737" y="1562"/>
                  </a:lnTo>
                  <a:lnTo>
                    <a:pt x="757" y="1566"/>
                  </a:lnTo>
                  <a:lnTo>
                    <a:pt x="774" y="1568"/>
                  </a:lnTo>
                  <a:lnTo>
                    <a:pt x="787" y="1570"/>
                  </a:lnTo>
                  <a:lnTo>
                    <a:pt x="797" y="1570"/>
                  </a:lnTo>
                  <a:lnTo>
                    <a:pt x="805" y="1570"/>
                  </a:lnTo>
                  <a:lnTo>
                    <a:pt x="814" y="1570"/>
                  </a:lnTo>
                  <a:lnTo>
                    <a:pt x="826" y="1568"/>
                  </a:lnTo>
                  <a:lnTo>
                    <a:pt x="839" y="1566"/>
                  </a:lnTo>
                  <a:lnTo>
                    <a:pt x="855" y="1564"/>
                  </a:lnTo>
                  <a:lnTo>
                    <a:pt x="872" y="1562"/>
                  </a:lnTo>
                  <a:lnTo>
                    <a:pt x="891" y="1559"/>
                  </a:lnTo>
                  <a:lnTo>
                    <a:pt x="912" y="1555"/>
                  </a:lnTo>
                  <a:lnTo>
                    <a:pt x="695" y="1441"/>
                  </a:lnTo>
                  <a:lnTo>
                    <a:pt x="720" y="1380"/>
                  </a:lnTo>
                  <a:lnTo>
                    <a:pt x="753" y="1322"/>
                  </a:lnTo>
                  <a:lnTo>
                    <a:pt x="791" y="1267"/>
                  </a:lnTo>
                  <a:lnTo>
                    <a:pt x="835" y="1215"/>
                  </a:lnTo>
                  <a:lnTo>
                    <a:pt x="728" y="1155"/>
                  </a:lnTo>
                  <a:lnTo>
                    <a:pt x="753" y="1107"/>
                  </a:lnTo>
                  <a:lnTo>
                    <a:pt x="778" y="1065"/>
                  </a:lnTo>
                  <a:lnTo>
                    <a:pt x="803" y="1027"/>
                  </a:lnTo>
                  <a:lnTo>
                    <a:pt x="830" y="994"/>
                  </a:lnTo>
                  <a:lnTo>
                    <a:pt x="855" y="967"/>
                  </a:lnTo>
                  <a:lnTo>
                    <a:pt x="883" y="942"/>
                  </a:lnTo>
                  <a:lnTo>
                    <a:pt x="910" y="925"/>
                  </a:lnTo>
                  <a:lnTo>
                    <a:pt x="939" y="912"/>
                  </a:lnTo>
                  <a:lnTo>
                    <a:pt x="816" y="846"/>
                  </a:lnTo>
                  <a:lnTo>
                    <a:pt x="832" y="812"/>
                  </a:lnTo>
                  <a:lnTo>
                    <a:pt x="849" y="781"/>
                  </a:lnTo>
                  <a:lnTo>
                    <a:pt x="864" y="750"/>
                  </a:lnTo>
                  <a:lnTo>
                    <a:pt x="882" y="724"/>
                  </a:lnTo>
                  <a:lnTo>
                    <a:pt x="899" y="697"/>
                  </a:lnTo>
                  <a:lnTo>
                    <a:pt x="918" y="674"/>
                  </a:lnTo>
                  <a:lnTo>
                    <a:pt x="937" y="653"/>
                  </a:lnTo>
                  <a:lnTo>
                    <a:pt x="956" y="633"/>
                  </a:lnTo>
                  <a:lnTo>
                    <a:pt x="976" y="616"/>
                  </a:lnTo>
                  <a:lnTo>
                    <a:pt x="997" y="603"/>
                  </a:lnTo>
                  <a:lnTo>
                    <a:pt x="1020" y="591"/>
                  </a:lnTo>
                  <a:lnTo>
                    <a:pt x="1041" y="580"/>
                  </a:lnTo>
                  <a:lnTo>
                    <a:pt x="1064" y="572"/>
                  </a:lnTo>
                  <a:lnTo>
                    <a:pt x="1087" y="566"/>
                  </a:lnTo>
                  <a:lnTo>
                    <a:pt x="1112" y="564"/>
                  </a:lnTo>
                  <a:lnTo>
                    <a:pt x="1137" y="562"/>
                  </a:lnTo>
                  <a:lnTo>
                    <a:pt x="1181" y="566"/>
                  </a:lnTo>
                  <a:lnTo>
                    <a:pt x="1225" y="578"/>
                  </a:lnTo>
                  <a:lnTo>
                    <a:pt x="1248" y="585"/>
                  </a:lnTo>
                  <a:lnTo>
                    <a:pt x="1271" y="597"/>
                  </a:lnTo>
                  <a:lnTo>
                    <a:pt x="1294" y="610"/>
                  </a:lnTo>
                  <a:lnTo>
                    <a:pt x="1317" y="624"/>
                  </a:lnTo>
                  <a:lnTo>
                    <a:pt x="1477" y="622"/>
                  </a:lnTo>
                  <a:lnTo>
                    <a:pt x="1431" y="599"/>
                  </a:lnTo>
                  <a:lnTo>
                    <a:pt x="1385" y="568"/>
                  </a:lnTo>
                  <a:lnTo>
                    <a:pt x="1335" y="530"/>
                  </a:lnTo>
                  <a:lnTo>
                    <a:pt x="1285" y="484"/>
                  </a:lnTo>
                  <a:lnTo>
                    <a:pt x="1248" y="505"/>
                  </a:lnTo>
                  <a:lnTo>
                    <a:pt x="1214" y="524"/>
                  </a:lnTo>
                  <a:lnTo>
                    <a:pt x="1177" y="539"/>
                  </a:lnTo>
                  <a:lnTo>
                    <a:pt x="1139" y="553"/>
                  </a:lnTo>
                  <a:lnTo>
                    <a:pt x="1102" y="562"/>
                  </a:lnTo>
                  <a:lnTo>
                    <a:pt x="1064" y="570"/>
                  </a:lnTo>
                  <a:lnTo>
                    <a:pt x="1026" y="574"/>
                  </a:lnTo>
                  <a:lnTo>
                    <a:pt x="987" y="576"/>
                  </a:lnTo>
                  <a:lnTo>
                    <a:pt x="947" y="572"/>
                  </a:lnTo>
                  <a:lnTo>
                    <a:pt x="943" y="466"/>
                  </a:lnTo>
                  <a:lnTo>
                    <a:pt x="972" y="468"/>
                  </a:lnTo>
                  <a:lnTo>
                    <a:pt x="1014" y="466"/>
                  </a:lnTo>
                  <a:lnTo>
                    <a:pt x="1056" y="461"/>
                  </a:lnTo>
                  <a:lnTo>
                    <a:pt x="1099" y="453"/>
                  </a:lnTo>
                  <a:lnTo>
                    <a:pt x="1141" y="441"/>
                  </a:lnTo>
                  <a:lnTo>
                    <a:pt x="1181" y="424"/>
                  </a:lnTo>
                  <a:lnTo>
                    <a:pt x="1221" y="405"/>
                  </a:lnTo>
                  <a:lnTo>
                    <a:pt x="1262" y="384"/>
                  </a:lnTo>
                  <a:lnTo>
                    <a:pt x="1302" y="357"/>
                  </a:lnTo>
                  <a:lnTo>
                    <a:pt x="1339" y="401"/>
                  </a:lnTo>
                  <a:lnTo>
                    <a:pt x="1375" y="440"/>
                  </a:lnTo>
                  <a:lnTo>
                    <a:pt x="1414" y="474"/>
                  </a:lnTo>
                  <a:lnTo>
                    <a:pt x="1450" y="499"/>
                  </a:lnTo>
                  <a:lnTo>
                    <a:pt x="1487" y="520"/>
                  </a:lnTo>
                  <a:lnTo>
                    <a:pt x="1525" y="536"/>
                  </a:lnTo>
                  <a:lnTo>
                    <a:pt x="1561" y="545"/>
                  </a:lnTo>
                  <a:lnTo>
                    <a:pt x="1600" y="547"/>
                  </a:lnTo>
                  <a:lnTo>
                    <a:pt x="1623" y="547"/>
                  </a:lnTo>
                  <a:lnTo>
                    <a:pt x="1646" y="543"/>
                  </a:lnTo>
                  <a:lnTo>
                    <a:pt x="1669" y="536"/>
                  </a:lnTo>
                  <a:lnTo>
                    <a:pt x="1692" y="526"/>
                  </a:lnTo>
                  <a:lnTo>
                    <a:pt x="1713" y="514"/>
                  </a:lnTo>
                  <a:lnTo>
                    <a:pt x="1734" y="501"/>
                  </a:lnTo>
                  <a:lnTo>
                    <a:pt x="1753" y="484"/>
                  </a:lnTo>
                  <a:lnTo>
                    <a:pt x="1773" y="464"/>
                  </a:lnTo>
                  <a:lnTo>
                    <a:pt x="1502" y="155"/>
                  </a:lnTo>
                  <a:lnTo>
                    <a:pt x="1060" y="109"/>
                  </a:lnTo>
                  <a:close/>
                  <a:moveTo>
                    <a:pt x="1054" y="0"/>
                  </a:moveTo>
                  <a:lnTo>
                    <a:pt x="1536" y="54"/>
                  </a:lnTo>
                  <a:lnTo>
                    <a:pt x="1608" y="134"/>
                  </a:lnTo>
                  <a:lnTo>
                    <a:pt x="2318" y="154"/>
                  </a:lnTo>
                  <a:lnTo>
                    <a:pt x="2378" y="155"/>
                  </a:lnTo>
                  <a:lnTo>
                    <a:pt x="2431" y="157"/>
                  </a:lnTo>
                  <a:lnTo>
                    <a:pt x="2481" y="161"/>
                  </a:lnTo>
                  <a:lnTo>
                    <a:pt x="2528" y="167"/>
                  </a:lnTo>
                  <a:lnTo>
                    <a:pt x="2568" y="175"/>
                  </a:lnTo>
                  <a:lnTo>
                    <a:pt x="2602" y="184"/>
                  </a:lnTo>
                  <a:lnTo>
                    <a:pt x="2635" y="196"/>
                  </a:lnTo>
                  <a:lnTo>
                    <a:pt x="2662" y="207"/>
                  </a:lnTo>
                  <a:lnTo>
                    <a:pt x="2683" y="223"/>
                  </a:lnTo>
                  <a:lnTo>
                    <a:pt x="2704" y="240"/>
                  </a:lnTo>
                  <a:lnTo>
                    <a:pt x="2720" y="259"/>
                  </a:lnTo>
                  <a:lnTo>
                    <a:pt x="2735" y="280"/>
                  </a:lnTo>
                  <a:lnTo>
                    <a:pt x="2745" y="305"/>
                  </a:lnTo>
                  <a:lnTo>
                    <a:pt x="2752" y="332"/>
                  </a:lnTo>
                  <a:lnTo>
                    <a:pt x="2756" y="361"/>
                  </a:lnTo>
                  <a:lnTo>
                    <a:pt x="2758" y="393"/>
                  </a:lnTo>
                  <a:lnTo>
                    <a:pt x="2756" y="420"/>
                  </a:lnTo>
                  <a:lnTo>
                    <a:pt x="2752" y="447"/>
                  </a:lnTo>
                  <a:lnTo>
                    <a:pt x="2745" y="470"/>
                  </a:lnTo>
                  <a:lnTo>
                    <a:pt x="2733" y="493"/>
                  </a:lnTo>
                  <a:lnTo>
                    <a:pt x="2720" y="514"/>
                  </a:lnTo>
                  <a:lnTo>
                    <a:pt x="2700" y="532"/>
                  </a:lnTo>
                  <a:lnTo>
                    <a:pt x="2681" y="549"/>
                  </a:lnTo>
                  <a:lnTo>
                    <a:pt x="2656" y="564"/>
                  </a:lnTo>
                  <a:lnTo>
                    <a:pt x="2629" y="578"/>
                  </a:lnTo>
                  <a:lnTo>
                    <a:pt x="2599" y="589"/>
                  </a:lnTo>
                  <a:lnTo>
                    <a:pt x="2566" y="601"/>
                  </a:lnTo>
                  <a:lnTo>
                    <a:pt x="2529" y="608"/>
                  </a:lnTo>
                  <a:lnTo>
                    <a:pt x="2489" y="614"/>
                  </a:lnTo>
                  <a:lnTo>
                    <a:pt x="2447" y="618"/>
                  </a:lnTo>
                  <a:lnTo>
                    <a:pt x="2401" y="622"/>
                  </a:lnTo>
                  <a:lnTo>
                    <a:pt x="2353" y="622"/>
                  </a:lnTo>
                  <a:lnTo>
                    <a:pt x="1725" y="631"/>
                  </a:lnTo>
                  <a:lnTo>
                    <a:pt x="1661" y="649"/>
                  </a:lnTo>
                  <a:lnTo>
                    <a:pt x="1682" y="666"/>
                  </a:lnTo>
                  <a:lnTo>
                    <a:pt x="1700" y="685"/>
                  </a:lnTo>
                  <a:lnTo>
                    <a:pt x="1715" y="704"/>
                  </a:lnTo>
                  <a:lnTo>
                    <a:pt x="1727" y="727"/>
                  </a:lnTo>
                  <a:lnTo>
                    <a:pt x="1736" y="750"/>
                  </a:lnTo>
                  <a:lnTo>
                    <a:pt x="1744" y="777"/>
                  </a:lnTo>
                  <a:lnTo>
                    <a:pt x="1748" y="804"/>
                  </a:lnTo>
                  <a:lnTo>
                    <a:pt x="1748" y="835"/>
                  </a:lnTo>
                  <a:lnTo>
                    <a:pt x="1746" y="875"/>
                  </a:lnTo>
                  <a:lnTo>
                    <a:pt x="1738" y="912"/>
                  </a:lnTo>
                  <a:lnTo>
                    <a:pt x="1727" y="944"/>
                  </a:lnTo>
                  <a:lnTo>
                    <a:pt x="1709" y="973"/>
                  </a:lnTo>
                  <a:lnTo>
                    <a:pt x="1688" y="1000"/>
                  </a:lnTo>
                  <a:lnTo>
                    <a:pt x="1661" y="1021"/>
                  </a:lnTo>
                  <a:lnTo>
                    <a:pt x="1631" y="1040"/>
                  </a:lnTo>
                  <a:lnTo>
                    <a:pt x="1596" y="1056"/>
                  </a:lnTo>
                  <a:lnTo>
                    <a:pt x="1604" y="1084"/>
                  </a:lnTo>
                  <a:lnTo>
                    <a:pt x="1609" y="1111"/>
                  </a:lnTo>
                  <a:lnTo>
                    <a:pt x="1613" y="1136"/>
                  </a:lnTo>
                  <a:lnTo>
                    <a:pt x="1615" y="1159"/>
                  </a:lnTo>
                  <a:lnTo>
                    <a:pt x="1611" y="1207"/>
                  </a:lnTo>
                  <a:lnTo>
                    <a:pt x="1602" y="1251"/>
                  </a:lnTo>
                  <a:lnTo>
                    <a:pt x="1586" y="1290"/>
                  </a:lnTo>
                  <a:lnTo>
                    <a:pt x="1565" y="1321"/>
                  </a:lnTo>
                  <a:lnTo>
                    <a:pt x="1538" y="1347"/>
                  </a:lnTo>
                  <a:lnTo>
                    <a:pt x="1504" y="1370"/>
                  </a:lnTo>
                  <a:lnTo>
                    <a:pt x="1463" y="1386"/>
                  </a:lnTo>
                  <a:lnTo>
                    <a:pt x="1417" y="1397"/>
                  </a:lnTo>
                  <a:lnTo>
                    <a:pt x="1419" y="1416"/>
                  </a:lnTo>
                  <a:lnTo>
                    <a:pt x="1419" y="1432"/>
                  </a:lnTo>
                  <a:lnTo>
                    <a:pt x="1417" y="1459"/>
                  </a:lnTo>
                  <a:lnTo>
                    <a:pt x="1415" y="1486"/>
                  </a:lnTo>
                  <a:lnTo>
                    <a:pt x="1410" y="1511"/>
                  </a:lnTo>
                  <a:lnTo>
                    <a:pt x="1402" y="1532"/>
                  </a:lnTo>
                  <a:lnTo>
                    <a:pt x="1394" y="1553"/>
                  </a:lnTo>
                  <a:lnTo>
                    <a:pt x="1383" y="1572"/>
                  </a:lnTo>
                  <a:lnTo>
                    <a:pt x="1369" y="1589"/>
                  </a:lnTo>
                  <a:lnTo>
                    <a:pt x="1354" y="1605"/>
                  </a:lnTo>
                  <a:lnTo>
                    <a:pt x="1337" y="1618"/>
                  </a:lnTo>
                  <a:lnTo>
                    <a:pt x="1317" y="1630"/>
                  </a:lnTo>
                  <a:lnTo>
                    <a:pt x="1296" y="1639"/>
                  </a:lnTo>
                  <a:lnTo>
                    <a:pt x="1273" y="1649"/>
                  </a:lnTo>
                  <a:lnTo>
                    <a:pt x="1246" y="1654"/>
                  </a:lnTo>
                  <a:lnTo>
                    <a:pt x="1220" y="1658"/>
                  </a:lnTo>
                  <a:lnTo>
                    <a:pt x="1191" y="1662"/>
                  </a:lnTo>
                  <a:lnTo>
                    <a:pt x="1158" y="1662"/>
                  </a:lnTo>
                  <a:lnTo>
                    <a:pt x="1099" y="1658"/>
                  </a:lnTo>
                  <a:lnTo>
                    <a:pt x="1033" y="1624"/>
                  </a:lnTo>
                  <a:lnTo>
                    <a:pt x="979" y="1643"/>
                  </a:lnTo>
                  <a:lnTo>
                    <a:pt x="928" y="1656"/>
                  </a:lnTo>
                  <a:lnTo>
                    <a:pt x="876" y="1664"/>
                  </a:lnTo>
                  <a:lnTo>
                    <a:pt x="828" y="1666"/>
                  </a:lnTo>
                  <a:lnTo>
                    <a:pt x="809" y="1666"/>
                  </a:lnTo>
                  <a:lnTo>
                    <a:pt x="785" y="1664"/>
                  </a:lnTo>
                  <a:lnTo>
                    <a:pt x="757" y="1660"/>
                  </a:lnTo>
                  <a:lnTo>
                    <a:pt x="722" y="1656"/>
                  </a:lnTo>
                  <a:lnTo>
                    <a:pt x="676" y="1626"/>
                  </a:lnTo>
                  <a:lnTo>
                    <a:pt x="628" y="1591"/>
                  </a:lnTo>
                  <a:lnTo>
                    <a:pt x="578" y="1553"/>
                  </a:lnTo>
                  <a:lnTo>
                    <a:pt x="530" y="1509"/>
                  </a:lnTo>
                  <a:lnTo>
                    <a:pt x="482" y="1459"/>
                  </a:lnTo>
                  <a:lnTo>
                    <a:pt x="432" y="1403"/>
                  </a:lnTo>
                  <a:lnTo>
                    <a:pt x="382" y="1344"/>
                  </a:lnTo>
                  <a:lnTo>
                    <a:pt x="332" y="1280"/>
                  </a:lnTo>
                  <a:lnTo>
                    <a:pt x="83" y="1280"/>
                  </a:lnTo>
                  <a:lnTo>
                    <a:pt x="63" y="1219"/>
                  </a:lnTo>
                  <a:lnTo>
                    <a:pt x="46" y="1157"/>
                  </a:lnTo>
                  <a:lnTo>
                    <a:pt x="33" y="1096"/>
                  </a:lnTo>
                  <a:lnTo>
                    <a:pt x="19" y="1036"/>
                  </a:lnTo>
                  <a:lnTo>
                    <a:pt x="11" y="975"/>
                  </a:lnTo>
                  <a:lnTo>
                    <a:pt x="4" y="914"/>
                  </a:lnTo>
                  <a:lnTo>
                    <a:pt x="0" y="854"/>
                  </a:lnTo>
                  <a:lnTo>
                    <a:pt x="0" y="793"/>
                  </a:lnTo>
                  <a:lnTo>
                    <a:pt x="0" y="724"/>
                  </a:lnTo>
                  <a:lnTo>
                    <a:pt x="6" y="656"/>
                  </a:lnTo>
                  <a:lnTo>
                    <a:pt x="11" y="591"/>
                  </a:lnTo>
                  <a:lnTo>
                    <a:pt x="23" y="526"/>
                  </a:lnTo>
                  <a:lnTo>
                    <a:pt x="34" y="463"/>
                  </a:lnTo>
                  <a:lnTo>
                    <a:pt x="52" y="399"/>
                  </a:lnTo>
                  <a:lnTo>
                    <a:pt x="69" y="336"/>
                  </a:lnTo>
                  <a:lnTo>
                    <a:pt x="92" y="276"/>
                  </a:lnTo>
                  <a:lnTo>
                    <a:pt x="465" y="276"/>
                  </a:lnTo>
                  <a:lnTo>
                    <a:pt x="530" y="236"/>
                  </a:lnTo>
                  <a:lnTo>
                    <a:pt x="599" y="200"/>
                  </a:lnTo>
                  <a:lnTo>
                    <a:pt x="668" y="163"/>
                  </a:lnTo>
                  <a:lnTo>
                    <a:pt x="741" y="129"/>
                  </a:lnTo>
                  <a:lnTo>
                    <a:pt x="816" y="94"/>
                  </a:lnTo>
                  <a:lnTo>
                    <a:pt x="893" y="61"/>
                  </a:lnTo>
                  <a:lnTo>
                    <a:pt x="972" y="31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normAutofit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336" y="819150"/>
            <a:ext cx="9601328" cy="8921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95700" y="2098800"/>
            <a:ext cx="9600600" cy="1990800"/>
          </a:xfrm>
        </p:spPr>
        <p:txBody>
          <a:bodyPr anchor="ctr" anchorCtr="0">
            <a:normAutofit/>
          </a:bodyPr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Ø"/>
              <a:defRPr/>
            </a:lvl3pPr>
            <a:lvl4pPr marL="1600200" indent="-228600">
              <a:buFont typeface="Wingdings" panose="05000000000000000000" pitchFamily="2" charset="2"/>
              <a:buChar char="Ø"/>
              <a:defRPr/>
            </a:lvl4pPr>
            <a:lvl5pPr marL="2057400" indent="-228600">
              <a:buFont typeface="Wingdings" panose="05000000000000000000" pitchFamily="2" charset="2"/>
              <a:buChar char="Ø"/>
              <a:defRPr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95700" y="4374000"/>
            <a:ext cx="9600600" cy="1990800"/>
          </a:xfrm>
        </p:spPr>
        <p:txBody>
          <a:bodyPr anchor="ctr" anchorCtr="0">
            <a:normAutofit/>
          </a:bodyPr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Ø"/>
              <a:defRPr/>
            </a:lvl3pPr>
            <a:lvl4pPr marL="1600200" indent="-228600">
              <a:buFont typeface="Wingdings" panose="05000000000000000000" pitchFamily="2" charset="2"/>
              <a:buChar char="Ø"/>
              <a:defRPr/>
            </a:lvl4pPr>
            <a:lvl5pPr marL="2057400" indent="-228600">
              <a:buFont typeface="Wingdings" panose="05000000000000000000" pitchFamily="2" charset="2"/>
              <a:buChar char="Ø"/>
              <a:defRPr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401740"/>
            <a:ext cx="2743200" cy="365125"/>
          </a:xfrm>
        </p:spPr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401740"/>
            <a:ext cx="4114800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401740"/>
            <a:ext cx="2743200" cy="365125"/>
          </a:xfrm>
        </p:spPr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549" y="365125"/>
            <a:ext cx="9055014" cy="1325563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4000" y="2556000"/>
            <a:ext cx="7466400" cy="1800000"/>
          </a:xfrm>
          <a:noFill/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800" y="457200"/>
            <a:ext cx="4165200" cy="16020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3" t="3924" r="41404" b="51676"/>
          <a:stretch>
            <a:fillRect/>
          </a:stretch>
        </p:blipFill>
        <p:spPr>
          <a:xfrm>
            <a:off x="0" y="0"/>
            <a:ext cx="4247804" cy="2458279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03400"/>
            <a:ext cx="10515600" cy="398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204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500"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2049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204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500"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52601" y="819150"/>
            <a:ext cx="96012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22574" r="4134" b="5512"/>
          <a:stretch>
            <a:fillRect/>
          </a:stretch>
        </p:blipFill>
        <p:spPr>
          <a:xfrm>
            <a:off x="10471594" y="5613400"/>
            <a:ext cx="1722574" cy="1244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9.w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67970" y="1530985"/>
            <a:ext cx="10022840" cy="1877695"/>
          </a:xfrm>
        </p:spPr>
        <p:txBody>
          <a:bodyPr>
            <a:normAutofit/>
          </a:bodyPr>
          <a:p>
            <a:r>
              <a:rPr lang="zh-CN" altLang="en-US" sz="3200">
                <a:latin typeface="Times New Roman" panose="02020603050405020304" charset="0"/>
                <a:ea typeface="宋体" panose="02010600030101010101" pitchFamily="2" charset="-122"/>
              </a:rPr>
              <a:t>Convolutional Neural Networks vs. Convolution Kernels:</a:t>
            </a:r>
            <a:br>
              <a:rPr lang="zh-CN" altLang="en-US" sz="3200">
                <a:latin typeface="Times New Roman" panose="02020603050405020304" charset="0"/>
                <a:ea typeface="宋体" panose="02010600030101010101" pitchFamily="2" charset="-122"/>
              </a:rPr>
            </a:br>
            <a:r>
              <a:rPr lang="zh-CN" altLang="en-US" sz="3200">
                <a:latin typeface="Times New Roman" panose="02020603050405020304" charset="0"/>
                <a:ea typeface="宋体" panose="02010600030101010101" pitchFamily="2" charset="-122"/>
              </a:rPr>
              <a:t>Feature Engineering for Answer Sentence Reranking</a:t>
            </a:r>
            <a:endParaRPr lang="zh-CN" altLang="en-US" sz="32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709420" y="3500755"/>
            <a:ext cx="10023475" cy="1906270"/>
          </a:xfrm>
        </p:spPr>
        <p:txBody>
          <a:bodyPr>
            <a:noAutofit/>
          </a:bodyPr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Kateryna Tymoshenko†  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</a:endParaRPr>
          </a:p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Daniele Bonadiman†  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</a:endParaRPr>
          </a:p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Alessandro Moschitti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666750"/>
            <a:ext cx="9808988" cy="892175"/>
          </a:xfrm>
        </p:spPr>
        <p:txBody>
          <a:bodyPr/>
          <a:p>
            <a:r>
              <a:rPr lang="zh-CN" altLang="en-US">
                <a:latin typeface="Times New Roman" panose="02020603050405020304" charset="0"/>
                <a:sym typeface="+mn-ea"/>
              </a:rPr>
              <a:t>Shallow Representation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558925"/>
            <a:ext cx="9808845" cy="4761230"/>
          </a:xfrm>
        </p:spPr>
        <p:txBody>
          <a:bodyPr/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QQ图片201703281831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3185" y="1905000"/>
            <a:ext cx="5523230" cy="1774190"/>
          </a:xfrm>
          <a:prstGeom prst="rect">
            <a:avLst/>
          </a:prstGeom>
        </p:spPr>
      </p:pic>
      <p:pic>
        <p:nvPicPr>
          <p:cNvPr id="5" name="图片 4" descr="QQ图片201703281838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60" y="4163060"/>
            <a:ext cx="9209405" cy="16097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6240" y="2788920"/>
            <a:ext cx="48831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</a:rPr>
              <a:t>Q</a:t>
            </a:r>
            <a:endParaRPr lang="en-US" altLang="zh-CN" sz="280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1480" y="5003800"/>
            <a:ext cx="4572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</a:rPr>
              <a:t>A</a:t>
            </a:r>
            <a:endParaRPr lang="en-US" altLang="zh-CN" sz="280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28560" y="1813560"/>
            <a:ext cx="385572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</a:rPr>
              <a:t>Enrich the representaton with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</a:rPr>
              <a:t>question class</a:t>
            </a:r>
            <a:r>
              <a:rPr lang="en-US" altLang="zh-CN" sz="2800">
                <a:latin typeface="Times New Roman" panose="02020603050405020304" charset="0"/>
              </a:rPr>
              <a:t> and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</a:rPr>
              <a:t>question focus</a:t>
            </a:r>
            <a:r>
              <a:rPr lang="en-US" altLang="zh-CN" sz="2800">
                <a:latin typeface="Times New Roman" panose="02020603050405020304" charset="0"/>
              </a:rPr>
              <a:t>.</a:t>
            </a:r>
            <a:endParaRPr lang="en-US" altLang="zh-CN" sz="2800">
              <a:latin typeface="Times New Roman" panose="02020603050405020304" charset="0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621030"/>
            <a:ext cx="9808988" cy="892175"/>
          </a:xfrm>
        </p:spPr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sym typeface="+mn-ea"/>
              </a:rPr>
              <a:t>Reranking with Tree Kernels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541780" y="2778125"/>
          <a:ext cx="1793240" cy="152400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179324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charset="0"/>
                        </a:rPr>
                        <a:t>P1</a:t>
                      </a:r>
                      <a:endParaRPr lang="en-US" altLang="zh-CN" sz="2400">
                        <a:latin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charset="0"/>
                        </a:rPr>
                        <a:t>P2</a:t>
                      </a:r>
                      <a:endParaRPr lang="en-US" altLang="zh-CN" sz="2400">
                        <a:latin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charset="0"/>
                        </a:rPr>
                        <a:t> P3</a:t>
                      </a:r>
                      <a:endParaRPr lang="en-US" altLang="zh-CN" sz="2400">
                        <a:latin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charset="0"/>
                        </a:rPr>
                        <a:t>P4</a:t>
                      </a:r>
                      <a:endParaRPr lang="en-US" altLang="zh-CN" sz="2400">
                        <a:latin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4067810" y="1635125"/>
          <a:ext cx="2256155" cy="411480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2256155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charset="0"/>
                        </a:rPr>
                        <a:t>&lt;P1,P2&gt;</a:t>
                      </a:r>
                      <a:endParaRPr lang="en-US" altLang="zh-CN" sz="2400">
                        <a:latin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charset="0"/>
                          <a:sym typeface="+mn-ea"/>
                        </a:rPr>
                        <a:t>&lt;P1,P3&gt;</a:t>
                      </a:r>
                      <a:endParaRPr lang="en-US" altLang="zh-CN" sz="2400">
                        <a:latin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charset="0"/>
                          <a:sym typeface="+mn-ea"/>
                        </a:rPr>
                        <a:t>&lt;P1,P4&gt;</a:t>
                      </a:r>
                      <a:endParaRPr lang="en-US" altLang="zh-CN" sz="2400">
                        <a:latin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charset="0"/>
                          <a:sym typeface="+mn-ea"/>
                        </a:rPr>
                        <a:t>&lt;P2,P1&gt;</a:t>
                      </a:r>
                      <a:endParaRPr lang="en-US" altLang="zh-CN" sz="2400">
                        <a:latin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charset="0"/>
                          <a:sym typeface="+mn-ea"/>
                        </a:rPr>
                        <a:t>&lt;P2,P3&gt;</a:t>
                      </a:r>
                      <a:endParaRPr lang="en-US" altLang="zh-CN" sz="2400">
                        <a:latin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charset="0"/>
                        </a:rPr>
                        <a:t>......</a:t>
                      </a:r>
                      <a:endParaRPr lang="en-US" altLang="zh-CN" sz="2400">
                        <a:latin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charset="0"/>
                          <a:sym typeface="+mn-ea"/>
                        </a:rPr>
                        <a:t>&lt;P4,P1&gt;</a:t>
                      </a:r>
                      <a:endParaRPr lang="en-US" altLang="zh-CN" sz="2400">
                        <a:latin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charset="0"/>
                          <a:sym typeface="+mn-ea"/>
                        </a:rPr>
                        <a:t>&lt;P4,P2&gt;</a:t>
                      </a:r>
                      <a:endParaRPr lang="en-US" altLang="zh-CN" sz="2400">
                        <a:latin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charset="0"/>
                          <a:sym typeface="+mn-ea"/>
                        </a:rPr>
                        <a:t>&lt;P4,P3&gt;</a:t>
                      </a:r>
                      <a:endParaRPr lang="en-US" altLang="zh-CN" sz="2400">
                        <a:latin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右箭头 5"/>
          <p:cNvSpPr/>
          <p:nvPr/>
        </p:nvSpPr>
        <p:spPr>
          <a:xfrm>
            <a:off x="3450590" y="3532505"/>
            <a:ext cx="502285" cy="320040"/>
          </a:xfrm>
          <a:prstGeom prst="rightArrow">
            <a:avLst>
              <a:gd name="adj1" fmla="val 69047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8" name="内容占位符 7"/>
          <p:cNvGraphicFramePr/>
          <p:nvPr>
            <p:ph idx="1"/>
          </p:nvPr>
        </p:nvGraphicFramePr>
        <p:xfrm>
          <a:off x="8917940" y="2778125"/>
          <a:ext cx="1884680" cy="182880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188468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charset="0"/>
                        </a:rPr>
                        <a:t>P3</a:t>
                      </a:r>
                      <a:endParaRPr lang="en-US" altLang="zh-CN" sz="2400">
                        <a:latin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charset="0"/>
                        </a:rPr>
                        <a:t>P2</a:t>
                      </a:r>
                      <a:endParaRPr lang="en-US" altLang="zh-CN" sz="2400">
                        <a:latin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charset="0"/>
                        </a:rPr>
                        <a:t> P1</a:t>
                      </a:r>
                      <a:endParaRPr lang="en-US" altLang="zh-CN" sz="2400">
                        <a:latin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charset="0"/>
                        </a:rPr>
                        <a:t>P4</a:t>
                      </a:r>
                      <a:endParaRPr lang="en-US" altLang="zh-CN" sz="2400">
                        <a:latin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右箭头 8"/>
          <p:cNvSpPr/>
          <p:nvPr/>
        </p:nvSpPr>
        <p:spPr>
          <a:xfrm>
            <a:off x="6458585" y="3532505"/>
            <a:ext cx="367665" cy="320040"/>
          </a:xfrm>
          <a:prstGeom prst="rightArrow">
            <a:avLst>
              <a:gd name="adj1" fmla="val 69047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826250" y="3296285"/>
            <a:ext cx="1551940" cy="7924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>
                <a:latin typeface="Times New Roman" panose="02020603050405020304" charset="0"/>
              </a:rPr>
              <a:t>Re-ranker</a:t>
            </a:r>
            <a:endParaRPr lang="en-US" altLang="zh-CN" sz="2400">
              <a:latin typeface="Times New Roman" panose="02020603050405020304" charset="0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8550275" y="3532505"/>
            <a:ext cx="367665" cy="320040"/>
          </a:xfrm>
          <a:prstGeom prst="rightArrow">
            <a:avLst>
              <a:gd name="adj1" fmla="val 69047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10898505" y="3532505"/>
            <a:ext cx="367665" cy="320040"/>
          </a:xfrm>
          <a:prstGeom prst="rightArrow">
            <a:avLst>
              <a:gd name="adj1" fmla="val 69047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1266170" y="3486785"/>
            <a:ext cx="103187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</a:rPr>
              <a:t>P3</a:t>
            </a:r>
            <a:endParaRPr lang="en-US" altLang="zh-CN" sz="2400">
              <a:latin typeface="Times New Roman" panose="02020603050405020304" charset="0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681990"/>
            <a:ext cx="9808988" cy="892175"/>
          </a:xfrm>
        </p:spPr>
        <p:txBody>
          <a:bodyPr/>
          <a:p>
            <a:r>
              <a:rPr lang="zh-CN" altLang="en-US">
                <a:latin typeface="Times New Roman" panose="02020603050405020304" charset="0"/>
              </a:rPr>
              <a:t>Reranking with Tree Kernels</a:t>
            </a:r>
            <a:endParaRPr lang="zh-CN" altLang="en-US">
              <a:latin typeface="Times New Roman" panose="02020603050405020304" charset="0"/>
            </a:endParaRPr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1541780" y="2778125"/>
          <a:ext cx="1793240" cy="152400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179324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charset="0"/>
                        </a:rPr>
                        <a:t>(QA1*,1)</a:t>
                      </a:r>
                      <a:endParaRPr lang="en-US" altLang="zh-CN" sz="2400">
                        <a:latin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charset="0"/>
                        </a:rPr>
                        <a:t>(QA2, 0)</a:t>
                      </a:r>
                      <a:endParaRPr lang="en-US" altLang="zh-CN" sz="2400">
                        <a:latin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charset="0"/>
                        </a:rPr>
                        <a:t>(QA3, 0)</a:t>
                      </a:r>
                      <a:endParaRPr lang="en-US" altLang="zh-CN" sz="2400">
                        <a:latin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charset="0"/>
                        </a:rPr>
                        <a:t>(QA4, 0)</a:t>
                      </a:r>
                      <a:endParaRPr lang="en-US" altLang="zh-CN" sz="2400">
                        <a:latin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5196840" y="1635125"/>
          <a:ext cx="3063240" cy="411480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306324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charset="0"/>
                        </a:rPr>
                        <a:t>(&lt;QA1*,QA2&gt;,1)</a:t>
                      </a:r>
                      <a:endParaRPr lang="en-US" altLang="zh-CN" sz="2400">
                        <a:latin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charset="0"/>
                          <a:sym typeface="+mn-ea"/>
                        </a:rPr>
                        <a:t>(&lt;QA1*,QA3&gt;,1)</a:t>
                      </a:r>
                      <a:endParaRPr lang="en-US" altLang="zh-CN" sz="2400">
                        <a:latin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charset="0"/>
                          <a:sym typeface="+mn-ea"/>
                        </a:rPr>
                        <a:t>(&lt;QA1*,QA4&gt;,1)</a:t>
                      </a:r>
                      <a:endParaRPr lang="en-US" altLang="zh-CN" sz="2400">
                        <a:latin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charset="0"/>
                          <a:sym typeface="+mn-ea"/>
                        </a:rPr>
                        <a:t>(&lt;QA2,QA1*&gt;,0)</a:t>
                      </a:r>
                      <a:endParaRPr lang="en-US" altLang="zh-CN" sz="2400">
                        <a:latin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charset="0"/>
                          <a:sym typeface="+mn-ea"/>
                        </a:rPr>
                        <a:t>(&lt;QA2,QA3&gt;,0)</a:t>
                      </a:r>
                      <a:endParaRPr lang="en-US" altLang="zh-CN" sz="2400">
                        <a:latin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charset="0"/>
                        </a:rPr>
                        <a:t>......</a:t>
                      </a:r>
                      <a:endParaRPr lang="en-US" altLang="zh-CN" sz="2400">
                        <a:latin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charset="0"/>
                          <a:sym typeface="+mn-ea"/>
                        </a:rPr>
                        <a:t>(&lt;QA4,QA1*&gt;,0)</a:t>
                      </a:r>
                      <a:endParaRPr lang="en-US" altLang="zh-CN" sz="2400">
                        <a:latin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charset="0"/>
                          <a:sym typeface="+mn-ea"/>
                        </a:rPr>
                        <a:t>(&lt;QA4,QA2&gt;,0)</a:t>
                      </a:r>
                      <a:endParaRPr lang="en-US" altLang="zh-CN" sz="2400">
                        <a:latin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charset="0"/>
                          <a:sym typeface="+mn-ea"/>
                        </a:rPr>
                        <a:t>(&lt;QA4,QA3&gt;,0)</a:t>
                      </a:r>
                      <a:endParaRPr lang="en-US" altLang="zh-CN" sz="2400">
                        <a:latin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右箭头 5"/>
          <p:cNvSpPr/>
          <p:nvPr/>
        </p:nvSpPr>
        <p:spPr>
          <a:xfrm>
            <a:off x="3885565" y="3532505"/>
            <a:ext cx="761365" cy="320040"/>
          </a:xfrm>
          <a:prstGeom prst="rightArrow">
            <a:avLst>
              <a:gd name="adj1" fmla="val 69047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727710"/>
            <a:ext cx="9808988" cy="892175"/>
          </a:xfrm>
        </p:spPr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sym typeface="+mn-ea"/>
              </a:rPr>
              <a:t>Reranking with Tree Kernels</a:t>
            </a:r>
            <a:endParaRPr lang="zh-CN" altLang="en-US"/>
          </a:p>
        </p:txBody>
      </p:sp>
      <p:graphicFrame>
        <p:nvGraphicFramePr>
          <p:cNvPr id="4" name="内容占位符 3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4091305" y="2064385"/>
          <a:ext cx="7008495" cy="1078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971800" imgH="457200" progId="Equation.KSEE3">
                  <p:embed/>
                </p:oleObj>
              </mc:Choice>
              <mc:Fallback>
                <p:oleObj name="" r:id="rId1" imgW="29718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91305" y="2064385"/>
                        <a:ext cx="7008495" cy="1078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38835" y="2344420"/>
            <a:ext cx="297815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</a:rPr>
              <a:t>Decision function:</a:t>
            </a:r>
            <a:endParaRPr lang="en-US" altLang="zh-CN" sz="2800">
              <a:latin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66800" y="3977640"/>
            <a:ext cx="608076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</a:rPr>
              <a:t>Here,                                   and</a:t>
            </a:r>
            <a:endParaRPr lang="en-US" altLang="zh-CN" sz="2800">
              <a:latin typeface="Times New Roman" panose="02020603050405020304" charset="0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59940" y="3901440"/>
          <a:ext cx="2755265" cy="67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939800" imgH="228600" progId="Equation.KSEE3">
                  <p:embed/>
                </p:oleObj>
              </mc:Choice>
              <mc:Fallback>
                <p:oleObj name="" r:id="rId3" imgW="9398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9940" y="3901440"/>
                        <a:ext cx="2755265" cy="670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15648" y="3826510"/>
          <a:ext cx="2904490" cy="745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990600" imgH="254000" progId="Equation.KSEE3">
                  <p:embed/>
                </p:oleObj>
              </mc:Choice>
              <mc:Fallback>
                <p:oleObj name="" r:id="rId5" imgW="990600" imgH="254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15648" y="3826510"/>
                        <a:ext cx="2904490" cy="745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6225" y="4860925"/>
          <a:ext cx="11867515" cy="651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7" imgW="4165600" imgH="228600" progId="Equation.KSEE3">
                  <p:embed/>
                </p:oleObj>
              </mc:Choice>
              <mc:Fallback>
                <p:oleObj name="" r:id="rId7" imgW="41656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6225" y="4860925"/>
                        <a:ext cx="11867515" cy="651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6800" y="5801360"/>
          <a:ext cx="664400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9" imgW="2362200" imgH="254000" progId="Equation.KSEE3">
                  <p:embed/>
                </p:oleObj>
              </mc:Choice>
              <mc:Fallback>
                <p:oleObj name="" r:id="rId9" imgW="2362200" imgH="2540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6800" y="5801360"/>
                        <a:ext cx="6644005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712470"/>
            <a:ext cx="9808988" cy="892175"/>
          </a:xfrm>
        </p:spPr>
        <p:txBody>
          <a:bodyPr/>
          <a:p>
            <a:r>
              <a:rPr lang="zh-CN" altLang="en-US">
                <a:latin typeface="Times New Roman" panose="02020603050405020304" charset="0"/>
                <a:ea typeface="黑体" panose="02010609060101010101" charset="-122"/>
              </a:rPr>
              <a:t>Feature Engineering for QA with CNNs</a:t>
            </a:r>
            <a:endParaRPr lang="zh-CN" altLang="en-US"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605280"/>
            <a:ext cx="9808845" cy="4745355"/>
          </a:xfrm>
        </p:spPr>
        <p:txBody>
          <a:bodyPr/>
          <a:p>
            <a:pPr algn="ctr"/>
            <a:r>
              <a:rPr lang="en-US" altLang="zh-CN">
                <a:latin typeface="Times New Roman" panose="02020603050405020304" charset="0"/>
                <a:sym typeface="+mn-ea"/>
              </a:rPr>
              <a:t>QE</a:t>
            </a:r>
            <a:endParaRPr lang="zh-CN" altLang="en-US"/>
          </a:p>
        </p:txBody>
      </p:sp>
      <p:pic>
        <p:nvPicPr>
          <p:cNvPr id="5" name="图片 4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9695" y="1605280"/>
            <a:ext cx="9112250" cy="4572000"/>
          </a:xfrm>
          <a:prstGeom prst="rect">
            <a:avLst/>
          </a:prstGeom>
        </p:spPr>
      </p:pic>
      <p:sp>
        <p:nvSpPr>
          <p:cNvPr id="6" name="流程图: 可选过程 5"/>
          <p:cNvSpPr/>
          <p:nvPr/>
        </p:nvSpPr>
        <p:spPr>
          <a:xfrm>
            <a:off x="3444875" y="3764915"/>
            <a:ext cx="975360" cy="42672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>
                <a:latin typeface="Times New Roman" panose="02020603050405020304" charset="0"/>
              </a:rPr>
              <a:t>QE</a:t>
            </a:r>
            <a:endParaRPr lang="en-US" altLang="zh-CN" sz="2400">
              <a:latin typeface="Times New Roman" panose="02020603050405020304" charset="0"/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5438140" y="5598795"/>
            <a:ext cx="975360" cy="42672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>
                <a:latin typeface="Times New Roman" panose="02020603050405020304" charset="0"/>
              </a:rPr>
              <a:t>AE</a:t>
            </a:r>
            <a:endParaRPr lang="en-US" altLang="zh-CN" sz="2400">
              <a:latin typeface="Times New Roman" panose="02020603050405020304" charset="0"/>
            </a:endParaRPr>
          </a:p>
        </p:txBody>
      </p:sp>
      <p:cxnSp>
        <p:nvCxnSpPr>
          <p:cNvPr id="8" name="曲线连接符 7"/>
          <p:cNvCxnSpPr>
            <a:endCxn id="6" idx="0"/>
          </p:cNvCxnSpPr>
          <p:nvPr/>
        </p:nvCxnSpPr>
        <p:spPr>
          <a:xfrm rot="10800000">
            <a:off x="3932555" y="3764280"/>
            <a:ext cx="1066800" cy="227965"/>
          </a:xfrm>
          <a:prstGeom prst="curvedConnector4">
            <a:avLst>
              <a:gd name="adj1" fmla="val 27143"/>
              <a:gd name="adj2" fmla="val 204457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曲线连接符 8"/>
          <p:cNvCxnSpPr>
            <a:endCxn id="7" idx="1"/>
          </p:cNvCxnSpPr>
          <p:nvPr/>
        </p:nvCxnSpPr>
        <p:spPr>
          <a:xfrm rot="5400000">
            <a:off x="5246370" y="5205095"/>
            <a:ext cx="798195" cy="414655"/>
          </a:xfrm>
          <a:prstGeom prst="curvedConnector4">
            <a:avLst>
              <a:gd name="adj1" fmla="val 36675"/>
              <a:gd name="adj2" fmla="val 157427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758190"/>
            <a:ext cx="9808988" cy="892175"/>
          </a:xfrm>
        </p:spPr>
        <p:txBody>
          <a:bodyPr/>
          <a:p>
            <a:r>
              <a:rPr lang="zh-CN" altLang="en-US">
                <a:latin typeface="Times New Roman" panose="02020603050405020304" charset="0"/>
              </a:rPr>
              <a:t>Injecting Relational Information in CNNs</a:t>
            </a:r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553845"/>
            <a:ext cx="9093200" cy="4674235"/>
          </a:xfrm>
        </p:spPr>
        <p:txBody>
          <a:bodyPr/>
          <a:p>
            <a:pPr marL="0" indent="0">
              <a:buNone/>
            </a:pPr>
            <a:r>
              <a:rPr lang="en-US" altLang="zh-CN" sz="3200">
                <a:latin typeface="Times New Roman" panose="02020603050405020304" charset="0"/>
              </a:rPr>
              <a:t>In the input sentence, using an additional word overlap indicator feature                with each word.</a:t>
            </a:r>
            <a:endParaRPr lang="en-US" altLang="zh-CN" sz="3200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32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200">
                <a:latin typeface="Times New Roman" panose="02020603050405020304" charset="0"/>
              </a:rPr>
              <a:t>Using an additional lookup table for the word overlap </a:t>
            </a:r>
            <a:endParaRPr lang="en-US" altLang="zh-CN" sz="32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200">
                <a:latin typeface="Times New Roman" panose="02020603050405020304" charset="0"/>
              </a:rPr>
              <a:t>features with parameters</a:t>
            </a:r>
            <a:endParaRPr lang="en-US" altLang="zh-CN" sz="3200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32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200">
                <a:latin typeface="Times New Roman" panose="02020603050405020304" charset="0"/>
              </a:rPr>
              <a:t>For a word, its final embedding </a:t>
            </a:r>
            <a:endParaRPr lang="en-US" altLang="zh-CN" sz="3200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3200">
              <a:latin typeface="Times New Roman" panose="02020603050405020304" charset="0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32425" y="2184400"/>
          <a:ext cx="132588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533400" imgH="203200" progId="Equation.KSEE3">
                  <p:embed/>
                </p:oleObj>
              </mc:Choice>
              <mc:Fallback>
                <p:oleObj name="" r:id="rId1" imgW="5334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32425" y="2184400"/>
                        <a:ext cx="1325880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32425" y="3796030"/>
          <a:ext cx="16510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660400" imgH="241300" progId="Equation.KSEE3">
                  <p:embed/>
                </p:oleObj>
              </mc:Choice>
              <mc:Fallback>
                <p:oleObj name="" r:id="rId3" imgW="660400" imgH="2413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2425" y="3796030"/>
                        <a:ext cx="1651000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69380" y="4939030"/>
          <a:ext cx="4530725" cy="624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5" imgW="1752600" imgH="241300" progId="Equation.KSEE3">
                  <p:embed/>
                </p:oleObj>
              </mc:Choice>
              <mc:Fallback>
                <p:oleObj name="" r:id="rId5" imgW="1752600" imgH="2413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69380" y="4939030"/>
                        <a:ext cx="4530725" cy="624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636270"/>
            <a:ext cx="9808988" cy="892175"/>
          </a:xfrm>
        </p:spPr>
        <p:txBody>
          <a:bodyPr/>
          <a:p>
            <a:r>
              <a:rPr lang="en-US" altLang="zh-CN">
                <a:latin typeface="Times New Roman" panose="02020603050405020304" charset="0"/>
              </a:rPr>
              <a:t>Experiments</a:t>
            </a:r>
            <a:endParaRPr lang="en-US" altLang="zh-CN">
              <a:latin typeface="Times New Roman" panose="02020603050405020304" charset="0"/>
            </a:endParaRPr>
          </a:p>
        </p:txBody>
      </p:sp>
      <p:pic>
        <p:nvPicPr>
          <p:cNvPr id="4" name="图片 3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2755" y="1381760"/>
            <a:ext cx="4814570" cy="5305425"/>
          </a:xfrm>
          <a:prstGeom prst="rect">
            <a:avLst/>
          </a:prstGeom>
        </p:spPr>
      </p:pic>
      <p:graphicFrame>
        <p:nvGraphicFramePr>
          <p:cNvPr id="5" name="内容占位符 4"/>
          <p:cNvGraphicFramePr/>
          <p:nvPr>
            <p:ph idx="1"/>
          </p:nvPr>
        </p:nvGraphicFramePr>
        <p:xfrm>
          <a:off x="6782435" y="1528445"/>
          <a:ext cx="4688840" cy="458724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4688840"/>
              </a:tblGrid>
              <a:tr h="655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latin typeface="Times New Roman" panose="02020603050405020304" charset="0"/>
                        </a:rPr>
                        <a:t>CNNc</a:t>
                      </a:r>
                      <a:r>
                        <a:rPr lang="en-US" altLang="zh-CN" sz="2400">
                          <a:latin typeface="Times New Roman" panose="02020603050405020304" charset="0"/>
                        </a:rPr>
                        <a:t> is the Convolutional Neural Network with word count</a:t>
                      </a:r>
                      <a:endParaRPr lang="en-US" altLang="zh-CN" sz="2400">
                        <a:latin typeface="Times New Roman" panose="02020603050405020304" charset="0"/>
                      </a:endParaRPr>
                    </a:p>
                  </a:txBody>
                  <a:tcPr/>
                </a:tc>
              </a:tr>
              <a:tr h="655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>
                          <a:latin typeface="Times New Roman" panose="02020603050405020304" charset="0"/>
                        </a:rPr>
                        <a:t>ABCNN</a:t>
                      </a:r>
                      <a:r>
                        <a:rPr lang="zh-CN" altLang="en-US" sz="2400">
                          <a:latin typeface="Times New Roman" panose="02020603050405020304" charset="0"/>
                        </a:rPr>
                        <a:t> is the Attention-Based CNN</a:t>
                      </a:r>
                      <a:endParaRPr lang="zh-CN" altLang="en-US" sz="2400">
                        <a:latin typeface="Times New Roman" panose="02020603050405020304" charset="0"/>
                      </a:endParaRPr>
                    </a:p>
                  </a:txBody>
                  <a:tcPr/>
                </a:tc>
              </a:tr>
              <a:tr h="655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>
                          <a:latin typeface="Times New Roman" panose="02020603050405020304" charset="0"/>
                        </a:rPr>
                        <a:t>LSTMa,c</a:t>
                      </a:r>
                      <a:r>
                        <a:rPr lang="zh-CN" altLang="en-US" sz="2400">
                          <a:latin typeface="Times New Roman" panose="02020603050405020304" charset="0"/>
                        </a:rPr>
                        <a:t> is the long short-term memory network with attention and word count</a:t>
                      </a:r>
                      <a:endParaRPr lang="zh-CN" altLang="en-US" sz="2400">
                        <a:latin typeface="Times New Roman" panose="02020603050405020304" charset="0"/>
                      </a:endParaRPr>
                    </a:p>
                  </a:txBody>
                  <a:tcPr/>
                </a:tc>
              </a:tr>
              <a:tr h="655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>
                          <a:latin typeface="Times New Roman" panose="02020603050405020304" charset="0"/>
                        </a:rPr>
                        <a:t>NASMc</a:t>
                      </a:r>
                      <a:r>
                        <a:rPr lang="zh-CN" altLang="en-US" sz="2400">
                          <a:latin typeface="Times New Roman" panose="02020603050405020304" charset="0"/>
                        </a:rPr>
                        <a:t> is the neural answer selection model with word count</a:t>
                      </a:r>
                      <a:endParaRPr lang="zh-CN" altLang="en-US" sz="2400">
                        <a:latin typeface="Times New Roman" panose="02020603050405020304" charset="0"/>
                      </a:endParaRPr>
                    </a:p>
                  </a:txBody>
                  <a:tcPr/>
                </a:tc>
              </a:tr>
              <a:tr h="655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>
                          <a:latin typeface="Times New Roman" panose="02020603050405020304" charset="0"/>
                        </a:rPr>
                        <a:t>V</a:t>
                      </a:r>
                      <a:r>
                        <a:rPr lang="zh-CN" altLang="en-US" sz="2400">
                          <a:latin typeface="Times New Roman" panose="02020603050405020304" charset="0"/>
                        </a:rPr>
                        <a:t> is a polynomial SVM reranker</a:t>
                      </a:r>
                      <a:endParaRPr lang="zh-CN" altLang="en-US" sz="2400">
                        <a:latin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697230"/>
            <a:ext cx="9808988" cy="892175"/>
          </a:xfrm>
        </p:spPr>
        <p:txBody>
          <a:bodyPr/>
          <a:p>
            <a:r>
              <a:rPr lang="en-US" altLang="zh-CN">
                <a:latin typeface="Times New Roman" panose="02020603050405020304" charset="0"/>
              </a:rPr>
              <a:t>Conclusions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3600">
                <a:latin typeface="Times New Roman" panose="02020603050405020304" charset="0"/>
              </a:rPr>
              <a:t>This paper compares two state-of-the-art feature engineering approaches,  CTKs and CNNs whose have richer representation information.</a:t>
            </a:r>
            <a:endParaRPr lang="en-US" altLang="zh-CN" sz="3600">
              <a:latin typeface="Times New Roman" panose="02020603050405020304" charset="0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636270"/>
            <a:ext cx="9808988" cy="892175"/>
          </a:xfrm>
        </p:spPr>
        <p:txBody>
          <a:bodyPr/>
          <a:p>
            <a:r>
              <a:rPr lang="en-US" altLang="zh-CN">
                <a:latin typeface="Times New Roman" panose="02020603050405020304" charset="0"/>
              </a:rPr>
              <a:t>MOTIVATION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895" y="1725930"/>
            <a:ext cx="9518650" cy="3953510"/>
          </a:xfrm>
        </p:spPr>
        <p:txBody>
          <a:bodyPr/>
          <a:p>
            <a:pPr marL="0" indent="0" algn="just">
              <a:buNone/>
            </a:pPr>
            <a:r>
              <a:rPr lang="en-US" altLang="zh-CN" sz="4000">
                <a:latin typeface="Times New Roman" panose="02020603050405020304" charset="0"/>
                <a:ea typeface="宋体" panose="02010600030101010101" pitchFamily="2" charset="-122"/>
              </a:rPr>
              <a:t>Methods for automatizing feature engineering are remarkably important in commercial applications</a:t>
            </a:r>
            <a:endParaRPr lang="en-US" altLang="zh-CN" sz="40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651510"/>
            <a:ext cx="9808988" cy="892175"/>
          </a:xfrm>
        </p:spPr>
        <p:txBody>
          <a:bodyPr/>
          <a:p>
            <a:r>
              <a:rPr lang="en-US" altLang="zh-CN"/>
              <a:t>TASK INTRODUCTION</a:t>
            </a:r>
            <a:endParaRPr lang="en-US" altLang="zh-CN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3850640" y="1543685"/>
          <a:ext cx="4490720" cy="676656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4490720"/>
              </a:tblGrid>
              <a:tr h="11271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  <a:latin typeface="Times New Roman" panose="02020603050405020304" charset="0"/>
                        </a:rPr>
                        <a:t>A1:</a:t>
                      </a:r>
                      <a:r>
                        <a:rPr lang="zh-CN" altLang="en-US" sz="2800">
                          <a:latin typeface="Times New Roman" panose="02020603050405020304" charset="0"/>
                        </a:rPr>
                        <a:t>Owls are a group of birds that belong to the order Strigiformes</a:t>
                      </a:r>
                      <a:endParaRPr lang="zh-CN" altLang="en-US" sz="2800">
                        <a:latin typeface="Times New Roman" panose="02020603050405020304" charset="0"/>
                      </a:endParaRPr>
                    </a:p>
                  </a:txBody>
                  <a:tcPr/>
                </a:tc>
              </a:tr>
              <a:tr h="10344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  <a:latin typeface="Times New Roman" panose="02020603050405020304" charset="0"/>
                        </a:rPr>
                        <a:t>A2</a:t>
                      </a:r>
                      <a:r>
                        <a:rPr lang="en-US" altLang="zh-CN" sz="2800">
                          <a:latin typeface="Times New Roman" panose="02020603050405020304" charset="0"/>
                        </a:rPr>
                        <a:t>:</a:t>
                      </a:r>
                      <a:r>
                        <a:rPr lang="zh-CN" altLang="en-US" sz="2800">
                          <a:latin typeface="Times New Roman" panose="02020603050405020304" charset="0"/>
                        </a:rPr>
                        <a:t>Most are solitary and nocturnal , with some exceptions</a:t>
                      </a:r>
                      <a:endParaRPr lang="zh-CN" altLang="en-US" sz="2800">
                        <a:latin typeface="Times New Roman" panose="02020603050405020304" charset="0"/>
                      </a:endParaRPr>
                    </a:p>
                  </a:txBody>
                  <a:tcPr/>
                </a:tc>
              </a:tr>
              <a:tr h="10350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  <a:latin typeface="Times New Roman" panose="02020603050405020304" charset="0"/>
                        </a:rPr>
                        <a:t>A3:</a:t>
                      </a:r>
                      <a:r>
                        <a:rPr lang="zh-CN" altLang="en-US" sz="2800">
                          <a:latin typeface="Times New Roman" panose="02020603050405020304" charset="0"/>
                        </a:rPr>
                        <a:t>Owls hunt mostly small mammals , insects , and other birds , although a few species specialize in hunting fish</a:t>
                      </a:r>
                      <a:endParaRPr lang="zh-CN" altLang="en-US" sz="2800">
                        <a:latin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3665" y="3508375"/>
            <a:ext cx="293878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</a:rPr>
              <a:t>Q:</a:t>
            </a:r>
            <a:r>
              <a:rPr lang="en-US" altLang="zh-CN" sz="2800">
                <a:latin typeface="Times New Roman" panose="02020603050405020304" charset="0"/>
              </a:rPr>
              <a:t>what bird family </a:t>
            </a:r>
            <a:endParaRPr lang="en-US" altLang="zh-CN" sz="2800">
              <a:latin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</a:rPr>
              <a:t>    is the owl?</a:t>
            </a:r>
            <a:endParaRPr lang="en-US" altLang="zh-CN" sz="2800">
              <a:latin typeface="Times New Roman" panose="0202060305040502030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032760" y="2301240"/>
            <a:ext cx="822960" cy="164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endCxn id="4" idx="1"/>
          </p:cNvCxnSpPr>
          <p:nvPr/>
        </p:nvCxnSpPr>
        <p:spPr>
          <a:xfrm flipV="1">
            <a:off x="3032760" y="3814445"/>
            <a:ext cx="817880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048000" y="3947160"/>
            <a:ext cx="792480" cy="1417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641080" y="2011680"/>
            <a:ext cx="12954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</a:rPr>
              <a:t>Q/A1</a:t>
            </a:r>
            <a:endParaRPr lang="en-US" altLang="zh-CN" sz="3200">
              <a:latin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41080" y="3342640"/>
            <a:ext cx="12954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</a:rPr>
              <a:t>Q/A2</a:t>
            </a:r>
            <a:endParaRPr lang="en-US" altLang="zh-CN" sz="3200">
              <a:latin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641080" y="4998720"/>
            <a:ext cx="12954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</a:rPr>
              <a:t>Q/A3</a:t>
            </a:r>
            <a:endParaRPr lang="en-US" altLang="zh-CN" sz="3200">
              <a:latin typeface="Times New Roman" panose="0202060305040502030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937115" y="3235960"/>
            <a:ext cx="1062990" cy="711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>
                <a:latin typeface="Times New Roman" panose="02020603050405020304" charset="0"/>
              </a:rPr>
              <a:t>max</a:t>
            </a:r>
            <a:endParaRPr lang="en-US" altLang="zh-CN" sz="2400">
              <a:latin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343640" y="3302000"/>
            <a:ext cx="92964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</a:rPr>
              <a:t>A1</a:t>
            </a:r>
            <a:endParaRPr lang="en-US" altLang="zh-CN" sz="3200">
              <a:latin typeface="Times New Roman" panose="02020603050405020304" charset="0"/>
            </a:endParaRPr>
          </a:p>
        </p:txBody>
      </p:sp>
      <p:cxnSp>
        <p:nvCxnSpPr>
          <p:cNvPr id="16" name="直接连接符 15"/>
          <p:cNvCxnSpPr>
            <a:endCxn id="11" idx="1"/>
          </p:cNvCxnSpPr>
          <p:nvPr/>
        </p:nvCxnSpPr>
        <p:spPr>
          <a:xfrm>
            <a:off x="8351520" y="2301240"/>
            <a:ext cx="289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351520" y="3632200"/>
            <a:ext cx="289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351520" y="5288280"/>
            <a:ext cx="289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9646920" y="2303780"/>
            <a:ext cx="445770" cy="1038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4" idx="2"/>
          </p:cNvCxnSpPr>
          <p:nvPr/>
        </p:nvCxnSpPr>
        <p:spPr>
          <a:xfrm flipV="1">
            <a:off x="9677400" y="3591560"/>
            <a:ext cx="259715" cy="5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14" idx="3"/>
          </p:cNvCxnSpPr>
          <p:nvPr/>
        </p:nvCxnSpPr>
        <p:spPr>
          <a:xfrm flipV="1">
            <a:off x="9677400" y="3843020"/>
            <a:ext cx="415290" cy="1445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15" idx="1"/>
          </p:cNvCxnSpPr>
          <p:nvPr/>
        </p:nvCxnSpPr>
        <p:spPr>
          <a:xfrm>
            <a:off x="11000105" y="3591560"/>
            <a:ext cx="343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773430"/>
            <a:ext cx="9808988" cy="892175"/>
          </a:xfrm>
        </p:spPr>
        <p:txBody>
          <a:bodyPr/>
          <a:p>
            <a:r>
              <a:rPr lang="en-US" altLang="zh-CN"/>
              <a:t>TREE KERNEL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666240"/>
            <a:ext cx="9808845" cy="4562475"/>
          </a:xfrm>
        </p:spPr>
        <p:txBody>
          <a:bodyPr/>
          <a:p>
            <a:pPr marL="0" indent="0" algn="l">
              <a:buNone/>
            </a:pPr>
            <a:r>
              <a:rPr lang="en-US" altLang="zh-CN" sz="3600">
                <a:latin typeface="Times New Roman" panose="02020603050405020304" charset="0"/>
              </a:rPr>
              <a:t>TK&lt;</a:t>
            </a:r>
            <a:r>
              <a:rPr lang="en-US" altLang="zh-CN" sz="3600">
                <a:solidFill>
                  <a:srgbClr val="FF0000"/>
                </a:solidFill>
                <a:latin typeface="Times New Roman" panose="02020603050405020304" charset="0"/>
              </a:rPr>
              <a:t>T1</a:t>
            </a:r>
            <a:r>
              <a:rPr lang="en-US" altLang="zh-CN" sz="3600">
                <a:solidFill>
                  <a:schemeClr val="tx1"/>
                </a:solidFill>
                <a:latin typeface="Times New Roman" panose="02020603050405020304" charset="0"/>
              </a:rPr>
              <a:t>,</a:t>
            </a:r>
            <a:r>
              <a:rPr lang="en-US" altLang="zh-CN" sz="3600">
                <a:solidFill>
                  <a:srgbClr val="FF0000"/>
                </a:solidFill>
                <a:latin typeface="Times New Roman" panose="02020603050405020304" charset="0"/>
              </a:rPr>
              <a:t>T2</a:t>
            </a:r>
            <a:r>
              <a:rPr lang="en-US" altLang="zh-CN" sz="3600">
                <a:latin typeface="Times New Roman" panose="02020603050405020304" charset="0"/>
              </a:rPr>
              <a:t>&gt; ——&gt; </a:t>
            </a:r>
            <a:r>
              <a:rPr lang="en-US" altLang="zh-CN" sz="3600">
                <a:solidFill>
                  <a:srgbClr val="FF0000"/>
                </a:solidFill>
                <a:latin typeface="Times New Roman" panose="02020603050405020304" charset="0"/>
              </a:rPr>
              <a:t>value</a:t>
            </a:r>
            <a:endParaRPr lang="en-US" altLang="zh-CN" sz="3600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 algn="l">
              <a:buNone/>
            </a:pPr>
            <a:endParaRPr lang="zh-CN" altLang="en-US" sz="3600">
              <a:latin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zh-CN" sz="3600">
                <a:solidFill>
                  <a:srgbClr val="FF0000"/>
                </a:solidFill>
                <a:latin typeface="Times New Roman" panose="02020603050405020304" charset="0"/>
              </a:rPr>
              <a:t>T1,T2</a:t>
            </a:r>
            <a:r>
              <a:rPr lang="en-US" altLang="zh-CN" sz="3600">
                <a:latin typeface="Times New Roman" panose="02020603050405020304" charset="0"/>
              </a:rPr>
              <a:t> are trees (syntactic tree/semantic tree)</a:t>
            </a:r>
            <a:endParaRPr lang="en-US" altLang="zh-CN" sz="3600">
              <a:latin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zh-CN" sz="3600">
                <a:solidFill>
                  <a:srgbClr val="FF0000"/>
                </a:solidFill>
                <a:latin typeface="Times New Roman" panose="02020603050405020304" charset="0"/>
              </a:rPr>
              <a:t>value</a:t>
            </a:r>
            <a:r>
              <a:rPr lang="en-US" altLang="zh-CN" sz="3600">
                <a:latin typeface="Times New Roman" panose="02020603050405020304" charset="0"/>
              </a:rPr>
              <a:t> is the similarity score</a:t>
            </a:r>
            <a:endParaRPr lang="en-US" altLang="zh-CN" sz="3600">
              <a:latin typeface="Times New Roman" panose="02020603050405020304" charset="0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727710"/>
            <a:ext cx="9808988" cy="892175"/>
          </a:xfrm>
        </p:spPr>
        <p:txBody>
          <a:bodyPr/>
          <a:p>
            <a:r>
              <a:rPr lang="en-US" altLang="zh-CN">
                <a:latin typeface="Times New Roman" panose="02020603050405020304" charset="0"/>
                <a:sym typeface="+mn-ea"/>
              </a:rPr>
              <a:t>SYNTACTIC TREE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513840"/>
            <a:ext cx="9808845" cy="5003800"/>
          </a:xfrm>
        </p:spPr>
        <p:txBody>
          <a:bodyPr/>
          <a:p>
            <a:pPr marL="0" indent="0">
              <a:buNone/>
            </a:pPr>
            <a:endParaRPr lang="zh-CN" altLang="en-US"/>
          </a:p>
        </p:txBody>
      </p:sp>
      <p:grpSp>
        <p:nvGrpSpPr>
          <p:cNvPr id="124" name="组合 123"/>
          <p:cNvGrpSpPr/>
          <p:nvPr/>
        </p:nvGrpSpPr>
        <p:grpSpPr>
          <a:xfrm>
            <a:off x="1812925" y="1619885"/>
            <a:ext cx="1476375" cy="2129155"/>
            <a:chOff x="2855" y="2551"/>
            <a:chExt cx="2325" cy="3353"/>
          </a:xfrm>
        </p:grpSpPr>
        <p:sp>
          <p:nvSpPr>
            <p:cNvPr id="4" name="文本框 3"/>
            <p:cNvSpPr txBox="1"/>
            <p:nvPr/>
          </p:nvSpPr>
          <p:spPr>
            <a:xfrm>
              <a:off x="2855" y="5184"/>
              <a:ext cx="713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</a:rPr>
                <a:t> a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136" y="5184"/>
              <a:ext cx="1044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</a:rPr>
                <a:t>dog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855" y="3944"/>
              <a:ext cx="768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</a:rPr>
                <a:t>D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340" y="3912"/>
              <a:ext cx="840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</a:rPr>
                <a:t>N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8" y="2551"/>
              <a:ext cx="915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</a:rPr>
                <a:t>NP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  <p:cxnSp>
          <p:nvCxnSpPr>
            <p:cNvPr id="9" name="直接连接符 8"/>
            <p:cNvCxnSpPr>
              <a:stCxn id="8" idx="2"/>
              <a:endCxn id="6" idx="0"/>
            </p:cNvCxnSpPr>
            <p:nvPr/>
          </p:nvCxnSpPr>
          <p:spPr>
            <a:xfrm flipH="1">
              <a:off x="3239" y="3271"/>
              <a:ext cx="787" cy="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032" y="3264"/>
              <a:ext cx="600" cy="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6" idx="2"/>
              <a:endCxn id="4" idx="0"/>
            </p:cNvCxnSpPr>
            <p:nvPr/>
          </p:nvCxnSpPr>
          <p:spPr>
            <a:xfrm flipH="1">
              <a:off x="3212" y="4664"/>
              <a:ext cx="27" cy="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endCxn id="5" idx="0"/>
            </p:cNvCxnSpPr>
            <p:nvPr/>
          </p:nvCxnSpPr>
          <p:spPr>
            <a:xfrm flipH="1">
              <a:off x="4658" y="4632"/>
              <a:ext cx="10" cy="5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组合 124"/>
          <p:cNvGrpSpPr/>
          <p:nvPr/>
        </p:nvGrpSpPr>
        <p:grpSpPr>
          <a:xfrm>
            <a:off x="4088765" y="1648460"/>
            <a:ext cx="1476375" cy="2129155"/>
            <a:chOff x="2855" y="2551"/>
            <a:chExt cx="2325" cy="3353"/>
          </a:xfrm>
        </p:grpSpPr>
        <p:sp>
          <p:nvSpPr>
            <p:cNvPr id="126" name="文本框 125"/>
            <p:cNvSpPr txBox="1"/>
            <p:nvPr/>
          </p:nvSpPr>
          <p:spPr>
            <a:xfrm>
              <a:off x="2855" y="5184"/>
              <a:ext cx="713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</a:rPr>
                <a:t> a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4136" y="5184"/>
              <a:ext cx="1044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</a:rPr>
                <a:t>dog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2855" y="3944"/>
              <a:ext cx="768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</a:rPr>
                <a:t>D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4340" y="3912"/>
              <a:ext cx="840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</a:rPr>
                <a:t>N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3568" y="2551"/>
              <a:ext cx="915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</a:rPr>
                <a:t>NP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  <p:cxnSp>
          <p:nvCxnSpPr>
            <p:cNvPr id="131" name="直接连接符 130"/>
            <p:cNvCxnSpPr>
              <a:stCxn id="130" idx="2"/>
              <a:endCxn id="128" idx="0"/>
            </p:cNvCxnSpPr>
            <p:nvPr/>
          </p:nvCxnSpPr>
          <p:spPr>
            <a:xfrm flipH="1">
              <a:off x="3239" y="3271"/>
              <a:ext cx="787" cy="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>
              <a:off x="4032" y="3264"/>
              <a:ext cx="600" cy="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>
              <a:stCxn id="128" idx="2"/>
              <a:endCxn id="126" idx="0"/>
            </p:cNvCxnSpPr>
            <p:nvPr/>
          </p:nvCxnSpPr>
          <p:spPr>
            <a:xfrm flipH="1">
              <a:off x="3212" y="4664"/>
              <a:ext cx="27" cy="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>
              <a:endCxn id="127" idx="0"/>
            </p:cNvCxnSpPr>
            <p:nvPr/>
          </p:nvCxnSpPr>
          <p:spPr>
            <a:xfrm flipH="1">
              <a:off x="4658" y="4632"/>
              <a:ext cx="10" cy="5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组合 134"/>
          <p:cNvGrpSpPr/>
          <p:nvPr/>
        </p:nvGrpSpPr>
        <p:grpSpPr>
          <a:xfrm>
            <a:off x="5673725" y="1648460"/>
            <a:ext cx="1476375" cy="2129155"/>
            <a:chOff x="2855" y="2551"/>
            <a:chExt cx="2325" cy="3353"/>
          </a:xfrm>
        </p:grpSpPr>
        <p:sp>
          <p:nvSpPr>
            <p:cNvPr id="136" name="文本框 135"/>
            <p:cNvSpPr txBox="1"/>
            <p:nvPr/>
          </p:nvSpPr>
          <p:spPr>
            <a:xfrm>
              <a:off x="2855" y="5184"/>
              <a:ext cx="713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</a:rPr>
                <a:t> a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2855" y="3944"/>
              <a:ext cx="768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</a:rPr>
                <a:t>D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4340" y="3912"/>
              <a:ext cx="840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</a:rPr>
                <a:t>N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3568" y="2551"/>
              <a:ext cx="915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</a:rPr>
                <a:t>NP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  <p:cxnSp>
          <p:nvCxnSpPr>
            <p:cNvPr id="141" name="直接连接符 140"/>
            <p:cNvCxnSpPr>
              <a:stCxn id="140" idx="2"/>
              <a:endCxn id="138" idx="0"/>
            </p:cNvCxnSpPr>
            <p:nvPr/>
          </p:nvCxnSpPr>
          <p:spPr>
            <a:xfrm flipH="1">
              <a:off x="3239" y="3271"/>
              <a:ext cx="787" cy="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4032" y="3264"/>
              <a:ext cx="600" cy="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>
              <a:stCxn id="138" idx="2"/>
              <a:endCxn id="136" idx="0"/>
            </p:cNvCxnSpPr>
            <p:nvPr/>
          </p:nvCxnSpPr>
          <p:spPr>
            <a:xfrm flipH="1">
              <a:off x="3212" y="4664"/>
              <a:ext cx="27" cy="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组合 144"/>
          <p:cNvGrpSpPr/>
          <p:nvPr/>
        </p:nvGrpSpPr>
        <p:grpSpPr>
          <a:xfrm>
            <a:off x="7150100" y="1697355"/>
            <a:ext cx="1476375" cy="2129155"/>
            <a:chOff x="2855" y="2551"/>
            <a:chExt cx="2325" cy="3353"/>
          </a:xfrm>
        </p:grpSpPr>
        <p:sp>
          <p:nvSpPr>
            <p:cNvPr id="147" name="文本框 146"/>
            <p:cNvSpPr txBox="1"/>
            <p:nvPr/>
          </p:nvSpPr>
          <p:spPr>
            <a:xfrm>
              <a:off x="4136" y="5184"/>
              <a:ext cx="1044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</a:rPr>
                <a:t>dog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2855" y="3944"/>
              <a:ext cx="768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</a:rPr>
                <a:t>D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4340" y="3912"/>
              <a:ext cx="840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</a:rPr>
                <a:t>N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3568" y="2551"/>
              <a:ext cx="915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</a:rPr>
                <a:t>NP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  <p:cxnSp>
          <p:nvCxnSpPr>
            <p:cNvPr id="151" name="直接连接符 150"/>
            <p:cNvCxnSpPr>
              <a:stCxn id="150" idx="2"/>
              <a:endCxn id="148" idx="0"/>
            </p:cNvCxnSpPr>
            <p:nvPr/>
          </p:nvCxnSpPr>
          <p:spPr>
            <a:xfrm flipH="1">
              <a:off x="3239" y="3271"/>
              <a:ext cx="787" cy="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4032" y="3264"/>
              <a:ext cx="600" cy="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>
              <a:endCxn id="147" idx="0"/>
            </p:cNvCxnSpPr>
            <p:nvPr/>
          </p:nvCxnSpPr>
          <p:spPr>
            <a:xfrm flipH="1">
              <a:off x="4658" y="4632"/>
              <a:ext cx="10" cy="5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组合 154"/>
          <p:cNvGrpSpPr/>
          <p:nvPr/>
        </p:nvGrpSpPr>
        <p:grpSpPr>
          <a:xfrm>
            <a:off x="8752205" y="1697355"/>
            <a:ext cx="1476375" cy="1341755"/>
            <a:chOff x="2855" y="2551"/>
            <a:chExt cx="2325" cy="2113"/>
          </a:xfrm>
        </p:grpSpPr>
        <p:sp>
          <p:nvSpPr>
            <p:cNvPr id="158" name="文本框 157"/>
            <p:cNvSpPr txBox="1"/>
            <p:nvPr/>
          </p:nvSpPr>
          <p:spPr>
            <a:xfrm>
              <a:off x="2855" y="3944"/>
              <a:ext cx="768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</a:rPr>
                <a:t>D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4340" y="3912"/>
              <a:ext cx="840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</a:rPr>
                <a:t>N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3568" y="2551"/>
              <a:ext cx="915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</a:rPr>
                <a:t>NP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  <p:cxnSp>
          <p:nvCxnSpPr>
            <p:cNvPr id="161" name="直接连接符 160"/>
            <p:cNvCxnSpPr>
              <a:stCxn id="160" idx="2"/>
              <a:endCxn id="158" idx="0"/>
            </p:cNvCxnSpPr>
            <p:nvPr/>
          </p:nvCxnSpPr>
          <p:spPr>
            <a:xfrm flipH="1">
              <a:off x="3239" y="3271"/>
              <a:ext cx="787" cy="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4032" y="3264"/>
              <a:ext cx="600" cy="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组合 164"/>
          <p:cNvGrpSpPr/>
          <p:nvPr/>
        </p:nvGrpSpPr>
        <p:grpSpPr>
          <a:xfrm>
            <a:off x="1711325" y="4185285"/>
            <a:ext cx="1476375" cy="2129155"/>
            <a:chOff x="2855" y="2551"/>
            <a:chExt cx="2325" cy="3353"/>
          </a:xfrm>
        </p:grpSpPr>
        <p:sp>
          <p:nvSpPr>
            <p:cNvPr id="166" name="文本框 165"/>
            <p:cNvSpPr txBox="1"/>
            <p:nvPr/>
          </p:nvSpPr>
          <p:spPr>
            <a:xfrm>
              <a:off x="2855" y="5184"/>
              <a:ext cx="713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</a:rPr>
                <a:t> a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4136" y="5184"/>
              <a:ext cx="1044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</a:rPr>
                <a:t>cat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2855" y="3944"/>
              <a:ext cx="768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</a:rPr>
                <a:t>D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4340" y="3912"/>
              <a:ext cx="840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</a:rPr>
                <a:t>N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568" y="2551"/>
              <a:ext cx="915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</a:rPr>
                <a:t>NP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  <p:cxnSp>
          <p:nvCxnSpPr>
            <p:cNvPr id="171" name="直接连接符 170"/>
            <p:cNvCxnSpPr>
              <a:stCxn id="170" idx="2"/>
              <a:endCxn id="168" idx="0"/>
            </p:cNvCxnSpPr>
            <p:nvPr/>
          </p:nvCxnSpPr>
          <p:spPr>
            <a:xfrm flipH="1">
              <a:off x="3239" y="3271"/>
              <a:ext cx="787" cy="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4032" y="3264"/>
              <a:ext cx="600" cy="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>
              <a:stCxn id="168" idx="2"/>
              <a:endCxn id="166" idx="0"/>
            </p:cNvCxnSpPr>
            <p:nvPr/>
          </p:nvCxnSpPr>
          <p:spPr>
            <a:xfrm flipH="1">
              <a:off x="3212" y="4664"/>
              <a:ext cx="27" cy="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>
              <a:endCxn id="167" idx="0"/>
            </p:cNvCxnSpPr>
            <p:nvPr/>
          </p:nvCxnSpPr>
          <p:spPr>
            <a:xfrm flipH="1">
              <a:off x="4658" y="4632"/>
              <a:ext cx="10" cy="5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组合 174"/>
          <p:cNvGrpSpPr/>
          <p:nvPr/>
        </p:nvGrpSpPr>
        <p:grpSpPr>
          <a:xfrm>
            <a:off x="4088765" y="4234180"/>
            <a:ext cx="1476375" cy="2129155"/>
            <a:chOff x="2855" y="2551"/>
            <a:chExt cx="2325" cy="3353"/>
          </a:xfrm>
        </p:grpSpPr>
        <p:sp>
          <p:nvSpPr>
            <p:cNvPr id="176" name="文本框 175"/>
            <p:cNvSpPr txBox="1"/>
            <p:nvPr/>
          </p:nvSpPr>
          <p:spPr>
            <a:xfrm>
              <a:off x="2855" y="5184"/>
              <a:ext cx="713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</a:rPr>
                <a:t> a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4136" y="5184"/>
              <a:ext cx="1044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</a:rPr>
                <a:t>cat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178" name="文本框 177"/>
            <p:cNvSpPr txBox="1"/>
            <p:nvPr/>
          </p:nvSpPr>
          <p:spPr>
            <a:xfrm>
              <a:off x="2855" y="3944"/>
              <a:ext cx="768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</a:rPr>
                <a:t>D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4340" y="3912"/>
              <a:ext cx="840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</a:rPr>
                <a:t>N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3568" y="2551"/>
              <a:ext cx="915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</a:rPr>
                <a:t>NP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  <p:cxnSp>
          <p:nvCxnSpPr>
            <p:cNvPr id="181" name="直接连接符 180"/>
            <p:cNvCxnSpPr>
              <a:stCxn id="180" idx="2"/>
              <a:endCxn id="178" idx="0"/>
            </p:cNvCxnSpPr>
            <p:nvPr/>
          </p:nvCxnSpPr>
          <p:spPr>
            <a:xfrm flipH="1">
              <a:off x="3239" y="3271"/>
              <a:ext cx="787" cy="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4032" y="3264"/>
              <a:ext cx="600" cy="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>
              <a:stCxn id="178" idx="2"/>
              <a:endCxn id="176" idx="0"/>
            </p:cNvCxnSpPr>
            <p:nvPr/>
          </p:nvCxnSpPr>
          <p:spPr>
            <a:xfrm flipH="1">
              <a:off x="3212" y="4664"/>
              <a:ext cx="27" cy="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>
              <a:endCxn id="177" idx="0"/>
            </p:cNvCxnSpPr>
            <p:nvPr/>
          </p:nvCxnSpPr>
          <p:spPr>
            <a:xfrm flipH="1">
              <a:off x="4658" y="4632"/>
              <a:ext cx="10" cy="5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组合 184"/>
          <p:cNvGrpSpPr/>
          <p:nvPr/>
        </p:nvGrpSpPr>
        <p:grpSpPr>
          <a:xfrm>
            <a:off x="5565140" y="4234180"/>
            <a:ext cx="1476375" cy="2129155"/>
            <a:chOff x="2855" y="2551"/>
            <a:chExt cx="2325" cy="3353"/>
          </a:xfrm>
        </p:grpSpPr>
        <p:sp>
          <p:nvSpPr>
            <p:cNvPr id="186" name="文本框 185"/>
            <p:cNvSpPr txBox="1"/>
            <p:nvPr/>
          </p:nvSpPr>
          <p:spPr>
            <a:xfrm>
              <a:off x="2855" y="5184"/>
              <a:ext cx="713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</a:rPr>
                <a:t> a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2855" y="3944"/>
              <a:ext cx="768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</a:rPr>
                <a:t>D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4340" y="3912"/>
              <a:ext cx="840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</a:rPr>
                <a:t>N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3568" y="2551"/>
              <a:ext cx="915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</a:rPr>
                <a:t>NP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  <p:cxnSp>
          <p:nvCxnSpPr>
            <p:cNvPr id="191" name="直接连接符 190"/>
            <p:cNvCxnSpPr>
              <a:stCxn id="190" idx="2"/>
              <a:endCxn id="188" idx="0"/>
            </p:cNvCxnSpPr>
            <p:nvPr/>
          </p:nvCxnSpPr>
          <p:spPr>
            <a:xfrm flipH="1">
              <a:off x="3239" y="3271"/>
              <a:ext cx="787" cy="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4032" y="3264"/>
              <a:ext cx="600" cy="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>
              <a:stCxn id="188" idx="2"/>
              <a:endCxn id="186" idx="0"/>
            </p:cNvCxnSpPr>
            <p:nvPr/>
          </p:nvCxnSpPr>
          <p:spPr>
            <a:xfrm flipH="1">
              <a:off x="3212" y="4664"/>
              <a:ext cx="27" cy="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组合 194"/>
          <p:cNvGrpSpPr/>
          <p:nvPr/>
        </p:nvGrpSpPr>
        <p:grpSpPr>
          <a:xfrm>
            <a:off x="7155180" y="4233545"/>
            <a:ext cx="1476375" cy="2129155"/>
            <a:chOff x="2855" y="2551"/>
            <a:chExt cx="2325" cy="3353"/>
          </a:xfrm>
        </p:grpSpPr>
        <p:sp>
          <p:nvSpPr>
            <p:cNvPr id="197" name="文本框 196"/>
            <p:cNvSpPr txBox="1"/>
            <p:nvPr/>
          </p:nvSpPr>
          <p:spPr>
            <a:xfrm>
              <a:off x="4136" y="5184"/>
              <a:ext cx="1044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</a:rPr>
                <a:t>cat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198" name="文本框 197"/>
            <p:cNvSpPr txBox="1"/>
            <p:nvPr/>
          </p:nvSpPr>
          <p:spPr>
            <a:xfrm>
              <a:off x="2855" y="3944"/>
              <a:ext cx="768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</a:rPr>
                <a:t>D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199" name="文本框 198"/>
            <p:cNvSpPr txBox="1"/>
            <p:nvPr/>
          </p:nvSpPr>
          <p:spPr>
            <a:xfrm>
              <a:off x="4340" y="3912"/>
              <a:ext cx="840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</a:rPr>
                <a:t>N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200" name="文本框 199"/>
            <p:cNvSpPr txBox="1"/>
            <p:nvPr/>
          </p:nvSpPr>
          <p:spPr>
            <a:xfrm>
              <a:off x="3568" y="2551"/>
              <a:ext cx="915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</a:rPr>
                <a:t>NP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  <p:cxnSp>
          <p:nvCxnSpPr>
            <p:cNvPr id="201" name="直接连接符 200"/>
            <p:cNvCxnSpPr>
              <a:stCxn id="200" idx="2"/>
              <a:endCxn id="198" idx="0"/>
            </p:cNvCxnSpPr>
            <p:nvPr/>
          </p:nvCxnSpPr>
          <p:spPr>
            <a:xfrm flipH="1">
              <a:off x="3239" y="3271"/>
              <a:ext cx="787" cy="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4032" y="3264"/>
              <a:ext cx="600" cy="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>
              <a:endCxn id="197" idx="0"/>
            </p:cNvCxnSpPr>
            <p:nvPr/>
          </p:nvCxnSpPr>
          <p:spPr>
            <a:xfrm flipH="1">
              <a:off x="4658" y="4632"/>
              <a:ext cx="10" cy="5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组合 204"/>
          <p:cNvGrpSpPr/>
          <p:nvPr/>
        </p:nvGrpSpPr>
        <p:grpSpPr>
          <a:xfrm>
            <a:off x="8757285" y="4185285"/>
            <a:ext cx="1476375" cy="1341755"/>
            <a:chOff x="2855" y="2551"/>
            <a:chExt cx="2325" cy="2113"/>
          </a:xfrm>
        </p:grpSpPr>
        <p:sp>
          <p:nvSpPr>
            <p:cNvPr id="208" name="文本框 207"/>
            <p:cNvSpPr txBox="1"/>
            <p:nvPr/>
          </p:nvSpPr>
          <p:spPr>
            <a:xfrm>
              <a:off x="2855" y="3944"/>
              <a:ext cx="768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</a:rPr>
                <a:t>D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209" name="文本框 208"/>
            <p:cNvSpPr txBox="1"/>
            <p:nvPr/>
          </p:nvSpPr>
          <p:spPr>
            <a:xfrm>
              <a:off x="4340" y="3912"/>
              <a:ext cx="840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</a:rPr>
                <a:t>N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3568" y="2551"/>
              <a:ext cx="915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</a:rPr>
                <a:t>NP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  <p:cxnSp>
          <p:nvCxnSpPr>
            <p:cNvPr id="211" name="直接连接符 210"/>
            <p:cNvCxnSpPr>
              <a:stCxn id="210" idx="2"/>
              <a:endCxn id="208" idx="0"/>
            </p:cNvCxnSpPr>
            <p:nvPr/>
          </p:nvCxnSpPr>
          <p:spPr>
            <a:xfrm flipH="1">
              <a:off x="3239" y="3271"/>
              <a:ext cx="787" cy="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4032" y="3264"/>
              <a:ext cx="600" cy="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右箭头 214"/>
          <p:cNvSpPr/>
          <p:nvPr/>
        </p:nvSpPr>
        <p:spPr>
          <a:xfrm>
            <a:off x="3383280" y="2590800"/>
            <a:ext cx="594360" cy="25908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6" name="右箭头 215"/>
          <p:cNvSpPr/>
          <p:nvPr/>
        </p:nvSpPr>
        <p:spPr>
          <a:xfrm>
            <a:off x="3383280" y="5168900"/>
            <a:ext cx="594360" cy="25908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697230"/>
            <a:ext cx="9808988" cy="892175"/>
          </a:xfrm>
        </p:spPr>
        <p:txBody>
          <a:bodyPr/>
          <a:p>
            <a:r>
              <a:rPr lang="en-US" altLang="zh-CN">
                <a:latin typeface="Times New Roman" panose="02020603050405020304" charset="0"/>
              </a:rPr>
              <a:t>SEMANTIC TREE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588770"/>
            <a:ext cx="9808845" cy="5111115"/>
          </a:xfrm>
        </p:spPr>
        <p:txBody>
          <a:bodyPr anchor="t" anchorCtr="0"/>
          <a:p>
            <a:pPr marL="0" indent="0">
              <a:buNone/>
            </a:pPr>
            <a:r>
              <a:rPr lang="en-US" altLang="zh-CN" sz="3200">
                <a:latin typeface="Times New Roman" panose="02020603050405020304" charset="0"/>
              </a:rPr>
              <a:t>Predicate-Argument Structures (PAS)</a:t>
            </a:r>
            <a:endParaRPr lang="en-US" altLang="zh-CN" sz="3200">
              <a:latin typeface="Times New Roman" panose="02020603050405020304" charset="0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z="3200">
                <a:latin typeface="Times New Roman" panose="02020603050405020304" charset="0"/>
              </a:rPr>
              <a:t>S1: Mike got a gift.</a:t>
            </a:r>
            <a:r>
              <a:rPr lang="en-US" altLang="zh-CN"/>
              <a:t>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13" name="右箭头 12"/>
          <p:cNvSpPr/>
          <p:nvPr/>
        </p:nvSpPr>
        <p:spPr>
          <a:xfrm>
            <a:off x="4785360" y="3642360"/>
            <a:ext cx="609600" cy="25908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5578475" y="2554605"/>
            <a:ext cx="3646170" cy="2205355"/>
            <a:chOff x="8785" y="4023"/>
            <a:chExt cx="5742" cy="3473"/>
          </a:xfrm>
        </p:grpSpPr>
        <p:grpSp>
          <p:nvGrpSpPr>
            <p:cNvPr id="12" name="组合 11"/>
            <p:cNvGrpSpPr/>
            <p:nvPr/>
          </p:nvGrpSpPr>
          <p:grpSpPr>
            <a:xfrm>
              <a:off x="8881" y="4023"/>
              <a:ext cx="5647" cy="2265"/>
              <a:chOff x="11233" y="3327"/>
              <a:chExt cx="5647" cy="2265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1233" y="4872"/>
                <a:ext cx="1175" cy="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latin typeface="Times New Roman" panose="02020603050405020304" charset="0"/>
                  </a:rPr>
                  <a:t>rel</a:t>
                </a:r>
                <a:endParaRPr lang="en-US" altLang="zh-CN" sz="2400">
                  <a:latin typeface="Times New Roman" panose="02020603050405020304" charset="0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3209" y="4872"/>
                <a:ext cx="1271" cy="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latin typeface="Times New Roman" panose="02020603050405020304" charset="0"/>
                  </a:rPr>
                  <a:t>Arg1</a:t>
                </a:r>
                <a:endParaRPr lang="en-US" altLang="zh-CN" sz="2400">
                  <a:latin typeface="Times New Roman" panose="02020603050405020304" charset="0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5513" y="4872"/>
                <a:ext cx="1367" cy="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latin typeface="Times New Roman" panose="02020603050405020304" charset="0"/>
                  </a:rPr>
                  <a:t>Arg2</a:t>
                </a:r>
                <a:endParaRPr lang="en-US" altLang="zh-CN" sz="2400">
                  <a:latin typeface="Times New Roman" panose="02020603050405020304" charset="0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3257" y="3327"/>
                <a:ext cx="1175" cy="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latin typeface="Times New Roman" panose="02020603050405020304" charset="0"/>
                  </a:rPr>
                  <a:t>PAS</a:t>
                </a:r>
                <a:endParaRPr lang="en-US" altLang="zh-CN" sz="2400">
                  <a:latin typeface="Times New Roman" panose="02020603050405020304" charset="0"/>
                </a:endParaRPr>
              </a:p>
            </p:txBody>
          </p:sp>
          <p:cxnSp>
            <p:nvCxnSpPr>
              <p:cNvPr id="9" name="直接连接符 8"/>
              <p:cNvCxnSpPr>
                <a:stCxn id="8" idx="2"/>
                <a:endCxn id="4" idx="0"/>
              </p:cNvCxnSpPr>
              <p:nvPr/>
            </p:nvCxnSpPr>
            <p:spPr>
              <a:xfrm flipH="1">
                <a:off x="11821" y="4047"/>
                <a:ext cx="2024" cy="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>
                <a:endCxn id="5" idx="0"/>
              </p:cNvCxnSpPr>
              <p:nvPr/>
            </p:nvCxnSpPr>
            <p:spPr>
              <a:xfrm>
                <a:off x="13824" y="4080"/>
                <a:ext cx="21" cy="7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stCxn id="8" idx="2"/>
                <a:endCxn id="7" idx="0"/>
              </p:cNvCxnSpPr>
              <p:nvPr/>
            </p:nvCxnSpPr>
            <p:spPr>
              <a:xfrm>
                <a:off x="13845" y="4047"/>
                <a:ext cx="2352" cy="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文本框 45"/>
            <p:cNvSpPr txBox="1"/>
            <p:nvPr/>
          </p:nvSpPr>
          <p:spPr>
            <a:xfrm>
              <a:off x="8785" y="6776"/>
              <a:ext cx="1271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</a:rPr>
                <a:t>get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0857" y="6776"/>
              <a:ext cx="1271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</a:rPr>
                <a:t>mike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3257" y="6776"/>
              <a:ext cx="1271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</a:rPr>
                <a:t>gift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 flipH="1">
              <a:off x="9384" y="6190"/>
              <a:ext cx="8" cy="7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>
              <a:off x="11464" y="6144"/>
              <a:ext cx="8" cy="7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13837" y="6288"/>
              <a:ext cx="8" cy="7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5" name="矩形 144"/>
          <p:cNvSpPr/>
          <p:nvPr/>
        </p:nvSpPr>
        <p:spPr>
          <a:xfrm>
            <a:off x="7670800" y="2294255"/>
            <a:ext cx="4114800" cy="413512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3782060" y="2545080"/>
            <a:ext cx="3611880" cy="30632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17780" y="2514600"/>
            <a:ext cx="3535680" cy="303276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788670"/>
            <a:ext cx="9808988" cy="892175"/>
          </a:xfrm>
        </p:spPr>
        <p:txBody>
          <a:bodyPr>
            <a:normAutofit/>
          </a:bodyPr>
          <a:p>
            <a:r>
              <a:rPr lang="en-US" altLang="zh-CN">
                <a:latin typeface="Times New Roman" panose="02020603050405020304" charset="0"/>
                <a:sym typeface="+mn-ea"/>
              </a:rPr>
              <a:t>SEMANTIC TREE</a:t>
            </a:r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828800"/>
            <a:ext cx="9808845" cy="4460875"/>
          </a:xfrm>
        </p:spPr>
        <p:txBody>
          <a:bodyPr anchor="t" anchorCtr="0"/>
          <a:p>
            <a:pPr marL="0" indent="0">
              <a:buNone/>
            </a:pPr>
            <a:r>
              <a:rPr lang="en-US" altLang="zh-CN" sz="3200">
                <a:latin typeface="Times New Roman" panose="02020603050405020304" charset="0"/>
                <a:sym typeface="+mn-ea"/>
              </a:rPr>
              <a:t>S2: Mike got a gift that his mother bought.</a:t>
            </a:r>
            <a:endParaRPr lang="zh-CN" altLang="en-US" sz="3200">
              <a:latin typeface="Times New Roman" panose="02020603050405020304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-43180" y="2768600"/>
            <a:ext cx="3646805" cy="2205355"/>
            <a:chOff x="8785" y="4023"/>
            <a:chExt cx="5743" cy="3473"/>
          </a:xfrm>
        </p:grpSpPr>
        <p:grpSp>
          <p:nvGrpSpPr>
            <p:cNvPr id="12" name="组合 11"/>
            <p:cNvGrpSpPr/>
            <p:nvPr/>
          </p:nvGrpSpPr>
          <p:grpSpPr>
            <a:xfrm>
              <a:off x="8881" y="4023"/>
              <a:ext cx="5647" cy="2265"/>
              <a:chOff x="11233" y="3327"/>
              <a:chExt cx="5647" cy="2265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1233" y="4872"/>
                <a:ext cx="1175" cy="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latin typeface="Times New Roman" panose="02020603050405020304" charset="0"/>
                  </a:rPr>
                  <a:t>rel</a:t>
                </a:r>
                <a:endParaRPr lang="en-US" altLang="zh-CN" sz="2400">
                  <a:latin typeface="Times New Roman" panose="02020603050405020304" charset="0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3209" y="4872"/>
                <a:ext cx="1271" cy="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latin typeface="Times New Roman" panose="02020603050405020304" charset="0"/>
                  </a:rPr>
                  <a:t>Arg1</a:t>
                </a:r>
                <a:endParaRPr lang="en-US" altLang="zh-CN" sz="2400">
                  <a:latin typeface="Times New Roman" panose="02020603050405020304" charset="0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5513" y="4872"/>
                <a:ext cx="1367" cy="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latin typeface="Times New Roman" panose="02020603050405020304" charset="0"/>
                  </a:rPr>
                  <a:t>Arg2</a:t>
                </a:r>
                <a:endParaRPr lang="en-US" altLang="zh-CN" sz="2400">
                  <a:latin typeface="Times New Roman" panose="02020603050405020304" charset="0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3257" y="3327"/>
                <a:ext cx="1175" cy="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latin typeface="Times New Roman" panose="02020603050405020304" charset="0"/>
                  </a:rPr>
                  <a:t>PAS</a:t>
                </a:r>
                <a:endParaRPr lang="en-US" altLang="zh-CN" sz="2400">
                  <a:latin typeface="Times New Roman" panose="02020603050405020304" charset="0"/>
                </a:endParaRPr>
              </a:p>
            </p:txBody>
          </p:sp>
          <p:cxnSp>
            <p:nvCxnSpPr>
              <p:cNvPr id="9" name="直接连接符 8"/>
              <p:cNvCxnSpPr>
                <a:stCxn id="8" idx="2"/>
                <a:endCxn id="4" idx="0"/>
              </p:cNvCxnSpPr>
              <p:nvPr/>
            </p:nvCxnSpPr>
            <p:spPr>
              <a:xfrm flipH="1">
                <a:off x="11821" y="4047"/>
                <a:ext cx="2024" cy="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>
                <a:endCxn id="5" idx="0"/>
              </p:cNvCxnSpPr>
              <p:nvPr/>
            </p:nvCxnSpPr>
            <p:spPr>
              <a:xfrm>
                <a:off x="13824" y="4080"/>
                <a:ext cx="21" cy="7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stCxn id="8" idx="2"/>
                <a:endCxn id="7" idx="0"/>
              </p:cNvCxnSpPr>
              <p:nvPr/>
            </p:nvCxnSpPr>
            <p:spPr>
              <a:xfrm>
                <a:off x="13845" y="4047"/>
                <a:ext cx="2352" cy="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文本框 45"/>
            <p:cNvSpPr txBox="1"/>
            <p:nvPr/>
          </p:nvSpPr>
          <p:spPr>
            <a:xfrm>
              <a:off x="8785" y="6776"/>
              <a:ext cx="1271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</a:rPr>
                <a:t>get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0857" y="6776"/>
              <a:ext cx="1271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</a:rPr>
                <a:t>mike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3257" y="6776"/>
              <a:ext cx="1271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</a:rPr>
                <a:t>PAS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 flipH="1">
              <a:off x="9384" y="6190"/>
              <a:ext cx="8" cy="7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>
              <a:off x="11464" y="6144"/>
              <a:ext cx="8" cy="7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13837" y="6190"/>
              <a:ext cx="8" cy="7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7847965" y="2311400"/>
            <a:ext cx="3646805" cy="2205355"/>
            <a:chOff x="8785" y="4023"/>
            <a:chExt cx="5743" cy="3473"/>
          </a:xfrm>
        </p:grpSpPr>
        <p:grpSp>
          <p:nvGrpSpPr>
            <p:cNvPr id="28" name="组合 27"/>
            <p:cNvGrpSpPr/>
            <p:nvPr/>
          </p:nvGrpSpPr>
          <p:grpSpPr>
            <a:xfrm>
              <a:off x="8881" y="4023"/>
              <a:ext cx="5647" cy="2265"/>
              <a:chOff x="11233" y="3327"/>
              <a:chExt cx="5647" cy="2265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11233" y="4872"/>
                <a:ext cx="1175" cy="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latin typeface="Times New Roman" panose="02020603050405020304" charset="0"/>
                  </a:rPr>
                  <a:t>rel</a:t>
                </a:r>
                <a:endParaRPr lang="en-US" altLang="zh-CN" sz="2400">
                  <a:latin typeface="Times New Roman" panose="02020603050405020304" charset="0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13209" y="4872"/>
                <a:ext cx="1271" cy="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latin typeface="Times New Roman" panose="02020603050405020304" charset="0"/>
                  </a:rPr>
                  <a:t>Arg1</a:t>
                </a:r>
                <a:endParaRPr lang="en-US" altLang="zh-CN" sz="2400">
                  <a:latin typeface="Times New Roman" panose="02020603050405020304" charset="0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5513" y="4872"/>
                <a:ext cx="1367" cy="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latin typeface="Times New Roman" panose="02020603050405020304" charset="0"/>
                  </a:rPr>
                  <a:t>Arg2</a:t>
                </a:r>
                <a:endParaRPr lang="en-US" altLang="zh-CN" sz="2400">
                  <a:latin typeface="Times New Roman" panose="02020603050405020304" charset="0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13257" y="3327"/>
                <a:ext cx="1175" cy="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latin typeface="Times New Roman" panose="02020603050405020304" charset="0"/>
                  </a:rPr>
                  <a:t>PAS</a:t>
                </a:r>
                <a:endParaRPr lang="en-US" altLang="zh-CN" sz="2400">
                  <a:latin typeface="Times New Roman" panose="02020603050405020304" charset="0"/>
                </a:endParaRPr>
              </a:p>
            </p:txBody>
          </p:sp>
          <p:cxnSp>
            <p:nvCxnSpPr>
              <p:cNvPr id="33" name="直接连接符 32"/>
              <p:cNvCxnSpPr>
                <a:stCxn id="32" idx="2"/>
                <a:endCxn id="29" idx="0"/>
              </p:cNvCxnSpPr>
              <p:nvPr/>
            </p:nvCxnSpPr>
            <p:spPr>
              <a:xfrm flipH="1">
                <a:off x="11821" y="4047"/>
                <a:ext cx="2024" cy="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endCxn id="30" idx="0"/>
              </p:cNvCxnSpPr>
              <p:nvPr/>
            </p:nvCxnSpPr>
            <p:spPr>
              <a:xfrm>
                <a:off x="13824" y="4080"/>
                <a:ext cx="21" cy="7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>
                <a:stCxn id="32" idx="2"/>
                <a:endCxn id="31" idx="0"/>
              </p:cNvCxnSpPr>
              <p:nvPr/>
            </p:nvCxnSpPr>
            <p:spPr>
              <a:xfrm>
                <a:off x="13845" y="4047"/>
                <a:ext cx="2352" cy="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文本框 35"/>
            <p:cNvSpPr txBox="1"/>
            <p:nvPr/>
          </p:nvSpPr>
          <p:spPr>
            <a:xfrm>
              <a:off x="8785" y="6776"/>
              <a:ext cx="1271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</a:rPr>
                <a:t>get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0857" y="6776"/>
              <a:ext cx="1271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</a:rPr>
                <a:t>mike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3257" y="6776"/>
              <a:ext cx="1271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</a:rPr>
                <a:t>PAS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 flipH="1">
              <a:off x="9384" y="6190"/>
              <a:ext cx="8" cy="7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11464" y="6144"/>
              <a:ext cx="8" cy="7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13837" y="6288"/>
              <a:ext cx="8" cy="7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内容占位符 2"/>
          <p:cNvSpPr>
            <a:spLocks noGrp="1"/>
          </p:cNvSpPr>
          <p:nvPr/>
        </p:nvSpPr>
        <p:spPr>
          <a:xfrm>
            <a:off x="1191260" y="1828800"/>
            <a:ext cx="9808845" cy="44608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>
                <a:latin typeface="Times New Roman" panose="02020603050405020304" charset="0"/>
                <a:sym typeface="+mn-ea"/>
              </a:rPr>
              <a:t>S2: Mike got a gift that his mother bought.</a:t>
            </a:r>
            <a:endParaRPr lang="zh-CN" altLang="en-US" sz="3200">
              <a:latin typeface="Times New Roman" panose="02020603050405020304" charset="0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3695065" y="2768600"/>
            <a:ext cx="3750945" cy="2205355"/>
            <a:chOff x="6841" y="4656"/>
            <a:chExt cx="5907" cy="3473"/>
          </a:xfrm>
        </p:grpSpPr>
        <p:sp>
          <p:nvSpPr>
            <p:cNvPr id="64" name="文本框 63"/>
            <p:cNvSpPr txBox="1"/>
            <p:nvPr/>
          </p:nvSpPr>
          <p:spPr>
            <a:xfrm>
              <a:off x="11000" y="6201"/>
              <a:ext cx="1749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</a:rPr>
                <a:t>R-Arg2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  <p:cxnSp>
          <p:nvCxnSpPr>
            <p:cNvPr id="65" name="直接连接符 64"/>
            <p:cNvCxnSpPr/>
            <p:nvPr/>
          </p:nvCxnSpPr>
          <p:spPr>
            <a:xfrm>
              <a:off x="9048" y="5376"/>
              <a:ext cx="2712" cy="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>
              <a:off x="11863" y="6823"/>
              <a:ext cx="24" cy="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组合 102"/>
            <p:cNvGrpSpPr/>
            <p:nvPr/>
          </p:nvGrpSpPr>
          <p:grpSpPr>
            <a:xfrm>
              <a:off x="6841" y="4656"/>
              <a:ext cx="4159" cy="3473"/>
              <a:chOff x="9288" y="4023"/>
              <a:chExt cx="4159" cy="3473"/>
            </a:xfrm>
          </p:grpSpPr>
          <p:grpSp>
            <p:nvGrpSpPr>
              <p:cNvPr id="104" name="组合 103"/>
              <p:cNvGrpSpPr/>
              <p:nvPr/>
            </p:nvGrpSpPr>
            <p:grpSpPr>
              <a:xfrm>
                <a:off x="9384" y="4023"/>
                <a:ext cx="4063" cy="2265"/>
                <a:chOff x="11736" y="3327"/>
                <a:chExt cx="4063" cy="2265"/>
              </a:xfrm>
            </p:grpSpPr>
            <p:sp>
              <p:nvSpPr>
                <p:cNvPr id="105" name="文本框 104"/>
                <p:cNvSpPr txBox="1"/>
                <p:nvPr/>
              </p:nvSpPr>
              <p:spPr>
                <a:xfrm>
                  <a:off x="11736" y="4872"/>
                  <a:ext cx="1175" cy="7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400">
                      <a:latin typeface="Times New Roman" panose="02020603050405020304" charset="0"/>
                    </a:rPr>
                    <a:t>rel</a:t>
                  </a:r>
                  <a:endParaRPr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106" name="文本框 105"/>
                <p:cNvSpPr txBox="1"/>
                <p:nvPr/>
              </p:nvSpPr>
              <p:spPr>
                <a:xfrm>
                  <a:off x="12928" y="4872"/>
                  <a:ext cx="1271" cy="7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400">
                      <a:latin typeface="Times New Roman" panose="02020603050405020304" charset="0"/>
                    </a:rPr>
                    <a:t>Arg1</a:t>
                  </a:r>
                  <a:endParaRPr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14432" y="4872"/>
                  <a:ext cx="1367" cy="7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400">
                      <a:latin typeface="Times New Roman" panose="02020603050405020304" charset="0"/>
                    </a:rPr>
                    <a:t>Arg2</a:t>
                  </a:r>
                  <a:endParaRPr lang="en-US" altLang="zh-CN" sz="240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108" name="文本框 107"/>
                <p:cNvSpPr txBox="1"/>
                <p:nvPr/>
              </p:nvSpPr>
              <p:spPr>
                <a:xfrm>
                  <a:off x="13257" y="3327"/>
                  <a:ext cx="1175" cy="7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400">
                      <a:latin typeface="Times New Roman" panose="02020603050405020304" charset="0"/>
                    </a:rPr>
                    <a:t>PAS</a:t>
                  </a:r>
                  <a:endParaRPr lang="en-US" altLang="zh-CN" sz="2400">
                    <a:latin typeface="Times New Roman" panose="02020603050405020304" charset="0"/>
                  </a:endParaRPr>
                </a:p>
              </p:txBody>
            </p:sp>
            <p:cxnSp>
              <p:nvCxnSpPr>
                <p:cNvPr id="109" name="直接连接符 108"/>
                <p:cNvCxnSpPr>
                  <a:endCxn id="105" idx="0"/>
                </p:cNvCxnSpPr>
                <p:nvPr/>
              </p:nvCxnSpPr>
              <p:spPr>
                <a:xfrm flipH="1">
                  <a:off x="12324" y="4071"/>
                  <a:ext cx="1475" cy="8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>
                  <a:endCxn id="106" idx="0"/>
                </p:cNvCxnSpPr>
                <p:nvPr/>
              </p:nvCxnSpPr>
              <p:spPr>
                <a:xfrm flipH="1">
                  <a:off x="13564" y="4047"/>
                  <a:ext cx="283" cy="8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>
                  <a:endCxn id="107" idx="0"/>
                </p:cNvCxnSpPr>
                <p:nvPr/>
              </p:nvCxnSpPr>
              <p:spPr>
                <a:xfrm>
                  <a:off x="13799" y="4047"/>
                  <a:ext cx="1317" cy="8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2" name="文本框 111"/>
              <p:cNvSpPr txBox="1"/>
              <p:nvPr/>
            </p:nvSpPr>
            <p:spPr>
              <a:xfrm>
                <a:off x="9288" y="6776"/>
                <a:ext cx="1271" cy="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latin typeface="Times New Roman" panose="02020603050405020304" charset="0"/>
                  </a:rPr>
                  <a:t>buy</a:t>
                </a:r>
                <a:endParaRPr lang="en-US" altLang="zh-CN" sz="2400">
                  <a:latin typeface="Times New Roman" panose="02020603050405020304" charset="0"/>
                </a:endParaRPr>
              </a:p>
            </p:txBody>
          </p:sp>
          <p:sp>
            <p:nvSpPr>
              <p:cNvPr id="113" name="文本框 112"/>
              <p:cNvSpPr txBox="1"/>
              <p:nvPr/>
            </p:nvSpPr>
            <p:spPr>
              <a:xfrm>
                <a:off x="10313" y="6776"/>
                <a:ext cx="1767" cy="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latin typeface="Times New Roman" panose="02020603050405020304" charset="0"/>
                  </a:rPr>
                  <a:t>mother</a:t>
                </a:r>
                <a:endParaRPr lang="en-US" altLang="zh-CN" sz="2400">
                  <a:latin typeface="Times New Roman" panose="02020603050405020304" charset="0"/>
                </a:endParaRPr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12176" y="6776"/>
                <a:ext cx="1271" cy="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latin typeface="Times New Roman" panose="02020603050405020304" charset="0"/>
                  </a:rPr>
                  <a:t>gift</a:t>
                </a:r>
                <a:endParaRPr lang="en-US" altLang="zh-CN" sz="2400">
                  <a:latin typeface="Times New Roman" panose="02020603050405020304" charset="0"/>
                </a:endParaRPr>
              </a:p>
            </p:txBody>
          </p:sp>
          <p:cxnSp>
            <p:nvCxnSpPr>
              <p:cNvPr id="115" name="直接连接符 114"/>
              <p:cNvCxnSpPr/>
              <p:nvPr/>
            </p:nvCxnSpPr>
            <p:spPr>
              <a:xfrm flipH="1">
                <a:off x="9801" y="6144"/>
                <a:ext cx="8" cy="7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>
                <a:stCxn id="106" idx="2"/>
                <a:endCxn id="113" idx="0"/>
              </p:cNvCxnSpPr>
              <p:nvPr/>
            </p:nvCxnSpPr>
            <p:spPr>
              <a:xfrm flipH="1">
                <a:off x="11197" y="6288"/>
                <a:ext cx="15" cy="4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>
              <a:xfrm flipH="1">
                <a:off x="12743" y="6231"/>
                <a:ext cx="24" cy="6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文本框 117"/>
            <p:cNvSpPr txBox="1"/>
            <p:nvPr/>
          </p:nvSpPr>
          <p:spPr>
            <a:xfrm>
              <a:off x="11287" y="7409"/>
              <a:ext cx="1174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</a:rPr>
                <a:t>that</a:t>
              </a:r>
              <a:endParaRPr lang="en-US" altLang="zh-CN" sz="2400">
                <a:latin typeface="Times New Roman" panose="02020603050405020304" charset="0"/>
              </a:endParaRPr>
            </a:p>
          </p:txBody>
        </p:sp>
      </p:grpSp>
      <p:sp>
        <p:nvSpPr>
          <p:cNvPr id="120" name="文本框 119"/>
          <p:cNvSpPr txBox="1"/>
          <p:nvPr/>
        </p:nvSpPr>
        <p:spPr>
          <a:xfrm>
            <a:off x="7787005" y="5065395"/>
            <a:ext cx="74612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</a:rPr>
              <a:t>rel</a:t>
            </a:r>
            <a:endParaRPr lang="en-US" altLang="zh-CN" sz="2400">
              <a:latin typeface="Times New Roman" panose="02020603050405020304" charset="0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8655050" y="5065395"/>
            <a:ext cx="80708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</a:rPr>
              <a:t>Arg1</a:t>
            </a:r>
            <a:endParaRPr lang="en-US" altLang="zh-CN" sz="2400">
              <a:latin typeface="Times New Roman" panose="02020603050405020304" charset="0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9706610" y="5065395"/>
            <a:ext cx="86804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</a:rPr>
              <a:t>Arg2</a:t>
            </a:r>
            <a:endParaRPr lang="en-US" altLang="zh-CN" sz="2400">
              <a:latin typeface="Times New Roman" panose="02020603050405020304" charset="0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10626725" y="5065395"/>
            <a:ext cx="111188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</a:rPr>
              <a:t>R-Arg2</a:t>
            </a:r>
            <a:endParaRPr lang="en-US" altLang="zh-CN" sz="2400">
              <a:latin typeface="Times New Roman" panose="02020603050405020304" charset="0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7670800" y="5923915"/>
            <a:ext cx="80708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</a:rPr>
              <a:t>buy</a:t>
            </a:r>
            <a:endParaRPr lang="en-US" altLang="zh-CN" sz="2400">
              <a:latin typeface="Times New Roman" panose="02020603050405020304" charset="0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8584565" y="5923915"/>
            <a:ext cx="112204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</a:rPr>
              <a:t>mother</a:t>
            </a:r>
            <a:endParaRPr lang="en-US" altLang="zh-CN" sz="2400">
              <a:latin typeface="Times New Roman" panose="02020603050405020304" charset="0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9789160" y="5923915"/>
            <a:ext cx="80708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</a:rPr>
              <a:t>gift</a:t>
            </a:r>
            <a:endParaRPr lang="en-US" altLang="zh-CN" sz="2400">
              <a:latin typeface="Times New Roman" panose="02020603050405020304" charset="0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10810240" y="5923915"/>
            <a:ext cx="74549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</a:rPr>
              <a:t>that</a:t>
            </a:r>
            <a:endParaRPr lang="en-US" altLang="zh-CN" sz="2400">
              <a:latin typeface="Times New Roman" panose="02020603050405020304" charset="0"/>
            </a:endParaRPr>
          </a:p>
        </p:txBody>
      </p:sp>
      <p:cxnSp>
        <p:nvCxnSpPr>
          <p:cNvPr id="130" name="直接连接符 129"/>
          <p:cNvCxnSpPr>
            <a:endCxn id="120" idx="0"/>
          </p:cNvCxnSpPr>
          <p:nvPr/>
        </p:nvCxnSpPr>
        <p:spPr>
          <a:xfrm flipH="1">
            <a:off x="8160385" y="4485005"/>
            <a:ext cx="2895600" cy="58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endCxn id="122" idx="0"/>
          </p:cNvCxnSpPr>
          <p:nvPr/>
        </p:nvCxnSpPr>
        <p:spPr>
          <a:xfrm flipH="1">
            <a:off x="9058910" y="4485005"/>
            <a:ext cx="1997075" cy="58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endCxn id="123" idx="0"/>
          </p:cNvCxnSpPr>
          <p:nvPr/>
        </p:nvCxnSpPr>
        <p:spPr>
          <a:xfrm flipH="1">
            <a:off x="10140950" y="4495800"/>
            <a:ext cx="895350" cy="569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endCxn id="124" idx="0"/>
          </p:cNvCxnSpPr>
          <p:nvPr/>
        </p:nvCxnSpPr>
        <p:spPr>
          <a:xfrm>
            <a:off x="11055985" y="4485005"/>
            <a:ext cx="127000" cy="58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flipH="1">
            <a:off x="8072120" y="5522595"/>
            <a:ext cx="5080" cy="483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 flipH="1">
            <a:off x="9058910" y="5522595"/>
            <a:ext cx="5080" cy="483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H="1">
            <a:off x="10140950" y="5522595"/>
            <a:ext cx="5080" cy="483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H="1">
            <a:off x="11182985" y="5522595"/>
            <a:ext cx="5080" cy="483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</a:rPr>
              <a:t>Feature Engineering for QA with CTKs</a:t>
            </a:r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843405"/>
            <a:ext cx="10021570" cy="4019550"/>
          </a:xfrm>
        </p:spPr>
        <p:txBody>
          <a:bodyPr/>
          <a:p>
            <a:pPr marL="0" indent="0">
              <a:buNone/>
            </a:pPr>
            <a:r>
              <a:rPr lang="en-US" altLang="zh-CN" sz="4000">
                <a:latin typeface="Times New Roman" panose="02020603050405020304" charset="0"/>
              </a:rPr>
              <a:t>1.Converting two texts into a richer structural representation based on syntactic and semantic structures (</a:t>
            </a:r>
            <a:r>
              <a:rPr lang="en-US" altLang="zh-CN" sz="4000">
                <a:solidFill>
                  <a:srgbClr val="FF0000"/>
                </a:solidFill>
                <a:latin typeface="Times New Roman" panose="02020603050405020304" charset="0"/>
              </a:rPr>
              <a:t>CH</a:t>
            </a:r>
            <a:r>
              <a:rPr lang="en-US" altLang="zh-CN" sz="4000">
                <a:latin typeface="Times New Roman" panose="02020603050405020304" charset="0"/>
              </a:rPr>
              <a:t>).</a:t>
            </a:r>
            <a:endParaRPr lang="en-US" altLang="zh-CN" sz="4000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40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4000">
                <a:latin typeface="Times New Roman" panose="02020603050405020304" charset="0"/>
              </a:rPr>
              <a:t>2.Applying CTKs.</a:t>
            </a:r>
            <a:endParaRPr lang="en-US" altLang="zh-CN" sz="4000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3600">
              <a:latin typeface="Times New Roman" panose="02020603050405020304" charset="0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514350"/>
            <a:ext cx="9808988" cy="892175"/>
          </a:xfrm>
        </p:spPr>
        <p:txBody>
          <a:bodyPr/>
          <a:p>
            <a:r>
              <a:rPr lang="zh-CN" altLang="en-US">
                <a:latin typeface="Times New Roman" panose="02020603050405020304" charset="0"/>
              </a:rPr>
              <a:t>Shallow Representation</a:t>
            </a:r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405890"/>
            <a:ext cx="9808845" cy="5202555"/>
          </a:xfrm>
        </p:spPr>
        <p:txBody>
          <a:bodyPr/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QQ图片201703281831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4790" y="2133600"/>
            <a:ext cx="10054590" cy="32302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8270" y="4815205"/>
            <a:ext cx="1219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</a:rPr>
              <a:t>Lemma</a:t>
            </a:r>
            <a:endParaRPr lang="en-US" altLang="zh-CN" sz="2400">
              <a:latin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270" y="4167505"/>
            <a:ext cx="1219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</a:rPr>
              <a:t>Pos Tag</a:t>
            </a:r>
            <a:endParaRPr lang="en-US" altLang="zh-CN" sz="2400">
              <a:latin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8270" y="3519805"/>
            <a:ext cx="1219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</a:rPr>
              <a:t>Chunk</a:t>
            </a:r>
            <a:endParaRPr lang="en-US" altLang="zh-CN" sz="2400">
              <a:latin typeface="Times New Roman" panose="02020603050405020304" charset="0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向天歌稻壳儿模板23XIN - 副本">
  <a:themeElements>
    <a:clrScheme name="自定义 19">
      <a:dk1>
        <a:srgbClr val="4B4B4B"/>
      </a:dk1>
      <a:lt1>
        <a:srgbClr val="FFFFFF"/>
      </a:lt1>
      <a:dk2>
        <a:srgbClr val="4B4B4B"/>
      </a:dk2>
      <a:lt2>
        <a:srgbClr val="FFFFFF"/>
      </a:lt2>
      <a:accent1>
        <a:srgbClr val="488493"/>
      </a:accent1>
      <a:accent2>
        <a:srgbClr val="8DA2A3"/>
      </a:accent2>
      <a:accent3>
        <a:srgbClr val="CC9F6E"/>
      </a:accent3>
      <a:accent4>
        <a:srgbClr val="B76167"/>
      </a:accent4>
      <a:accent5>
        <a:srgbClr val="CF4953"/>
      </a:accent5>
      <a:accent6>
        <a:srgbClr val="9E7A9B"/>
      </a:accent6>
      <a:hlink>
        <a:srgbClr val="5699C2"/>
      </a:hlink>
      <a:folHlink>
        <a:srgbClr val="9FCE4A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2449</Words>
  <Application>WPS 演示</Application>
  <PresentationFormat>宽屏</PresentationFormat>
  <Paragraphs>349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Arial</vt:lpstr>
      <vt:lpstr>宋体</vt:lpstr>
      <vt:lpstr>Wingdings</vt:lpstr>
      <vt:lpstr>Times New Roman</vt:lpstr>
      <vt:lpstr>黑体</vt:lpstr>
      <vt:lpstr>微软雅黑</vt:lpstr>
      <vt:lpstr>Calibri</vt:lpstr>
      <vt:lpstr>向天歌稻壳儿模板23XIN - 副本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Convolutional Neural Networks vs. Convolution Kernels: Feature Engineering for Answer Sentence Reranking</vt:lpstr>
      <vt:lpstr>MOTIVATION</vt:lpstr>
      <vt:lpstr>TASK INTRODUCTION</vt:lpstr>
      <vt:lpstr>TREE KERNEL</vt:lpstr>
      <vt:lpstr>SYNTACTIC TREE</vt:lpstr>
      <vt:lpstr>SEMANTIC TREE</vt:lpstr>
      <vt:lpstr>SEMANTIC TREE</vt:lpstr>
      <vt:lpstr>Feature Engineering for QA with CTKs</vt:lpstr>
      <vt:lpstr>Shallow Representation</vt:lpstr>
      <vt:lpstr>Shallow Representation</vt:lpstr>
      <vt:lpstr>Reranking with Tree Kernels</vt:lpstr>
      <vt:lpstr>Reranking with Tree Kernels</vt:lpstr>
      <vt:lpstr>Reranking with Tree Kernels</vt:lpstr>
      <vt:lpstr>Feature Engineering for QA with CNNs</vt:lpstr>
      <vt:lpstr>Injecting Relational Information in CNNs</vt:lpstr>
      <vt:lpstr>Experiments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lsj</cp:lastModifiedBy>
  <cp:revision>6</cp:revision>
  <dcterms:created xsi:type="dcterms:W3CDTF">2015-05-05T08:02:00Z</dcterms:created>
  <dcterms:modified xsi:type="dcterms:W3CDTF">2017-03-29T01:44:46Z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