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289" r:id="rId3"/>
    <p:sldId id="296" r:id="rId4"/>
    <p:sldId id="341" r:id="rId5"/>
    <p:sldId id="342" r:id="rId6"/>
    <p:sldId id="327" r:id="rId7"/>
    <p:sldId id="328" r:id="rId8"/>
    <p:sldId id="329" r:id="rId9"/>
    <p:sldId id="334" r:id="rId10"/>
    <p:sldId id="332" r:id="rId11"/>
    <p:sldId id="330" r:id="rId12"/>
    <p:sldId id="335" r:id="rId13"/>
    <p:sldId id="333" r:id="rId14"/>
    <p:sldId id="336" r:id="rId15"/>
    <p:sldId id="345" r:id="rId16"/>
    <p:sldId id="346" r:id="rId17"/>
    <p:sldId id="337" r:id="rId18"/>
    <p:sldId id="347" r:id="rId19"/>
    <p:sldId id="340" r:id="rId20"/>
    <p:sldId id="338" r:id="rId21"/>
    <p:sldId id="343" r:id="rId22"/>
    <p:sldId id="339" r:id="rId23"/>
    <p:sldId id="344" r:id="rId24"/>
    <p:sldId id="27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88950" autoAdjust="0"/>
  </p:normalViewPr>
  <p:slideViewPr>
    <p:cSldViewPr>
      <p:cViewPr varScale="1">
        <p:scale>
          <a:sx n="63" d="100"/>
          <a:sy n="63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0404D-A3EF-4057-B27D-A5870016E798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50A4-EBE8-47AD-A2F1-8219DCCCD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2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4FB6C-4345-4ADF-BB43-B0D424A6F8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6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Unlike 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al., 2016), we use entropy term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negative cross-entropy.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0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4FB6C-4345-4ADF-BB43-B0D424A6F8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6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0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50A4-EBE8-47AD-A2F1-8219DCCCD4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0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092B-2CA4-41B0-964D-8805B90FF2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0" y="1268760"/>
            <a:ext cx="9144000" cy="42484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2600" y="2132856"/>
            <a:ext cx="7920038" cy="122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Adversarial Multi-Criteria Learning for Chinese Word Segmentation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72" y="3501008"/>
            <a:ext cx="5472608" cy="14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Xinchi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Chen 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Fudan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University)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Advisors: Prof. </a:t>
            </a:r>
            <a:r>
              <a:rPr lang="en-US" altLang="zh-CN" b="1" noProof="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Xuanjing</a:t>
            </a:r>
            <a:r>
              <a:rPr lang="en-US" altLang="zh-CN" b="1" noProof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Huang</a:t>
            </a:r>
          </a:p>
          <a:p>
            <a:pPr eaLnBrk="1" hangingPunct="1">
              <a:defRPr/>
            </a:pPr>
            <a:r>
              <a:rPr kumimoji="0" lang="en-US" altLang="zh-CN" sz="2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	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   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Prof. </a:t>
            </a:r>
            <a:r>
              <a:rPr lang="en-US" altLang="zh-CN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Xipeng</a:t>
            </a:r>
            <a:r>
              <a:rPr lang="en-US" altLang="zh-CN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Qiu</a:t>
            </a:r>
            <a:endParaRPr lang="en-US" altLang="zh-CN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Direction: Natural Language Processing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4"/>
    </mc:Choice>
    <mc:Fallback xmlns="">
      <p:transition spd="slow" advTm="10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Unsupervised Domain Adaptation by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Backpropagation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Yaroslav</a:t>
            </a:r>
            <a:r>
              <a:rPr lang="en-US" altLang="zh-CN" sz="2700" dirty="0" smtClean="0">
                <a:solidFill>
                  <a:schemeClr val="bg1"/>
                </a:solidFill>
              </a:rPr>
              <a:t> </a:t>
            </a:r>
            <a:r>
              <a:rPr lang="en-US" altLang="zh-CN" sz="2700" dirty="0" err="1">
                <a:solidFill>
                  <a:schemeClr val="bg1"/>
                </a:solidFill>
              </a:rPr>
              <a:t>Ganin</a:t>
            </a:r>
            <a:r>
              <a:rPr lang="en-US" altLang="zh-CN" sz="2700" dirty="0">
                <a:solidFill>
                  <a:schemeClr val="bg1"/>
                </a:solidFill>
              </a:rPr>
              <a:t>, </a:t>
            </a:r>
            <a:r>
              <a:rPr lang="en-US" altLang="zh-CN" sz="2700" dirty="0" smtClean="0">
                <a:solidFill>
                  <a:schemeClr val="bg1"/>
                </a:solidFill>
              </a:rPr>
              <a:t>et al.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04963"/>
            <a:ext cx="8783637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3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Segmentation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smtClean="0">
                <a:solidFill>
                  <a:schemeClr val="bg1"/>
                </a:solidFill>
              </a:rPr>
              <a:t>X </a:t>
            </a:r>
            <a:r>
              <a:rPr lang="en-US" altLang="zh-CN" sz="2700" dirty="0">
                <a:solidFill>
                  <a:schemeClr val="bg1"/>
                </a:solidFill>
              </a:rPr>
              <a:t>Chen, </a:t>
            </a:r>
            <a:r>
              <a:rPr lang="en-US" altLang="zh-CN" sz="2700" dirty="0" smtClean="0">
                <a:solidFill>
                  <a:schemeClr val="bg1"/>
                </a:solidFill>
              </a:rPr>
              <a:t>Zhan Shi, X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Qiu</a:t>
            </a:r>
            <a:r>
              <a:rPr lang="en-US" altLang="zh-CN" sz="2700" dirty="0" smtClean="0">
                <a:solidFill>
                  <a:schemeClr val="bg1"/>
                </a:solidFill>
              </a:rPr>
              <a:t>, </a:t>
            </a:r>
            <a:r>
              <a:rPr lang="en-US" altLang="zh-CN" sz="2700" dirty="0">
                <a:solidFill>
                  <a:schemeClr val="bg1"/>
                </a:solidFill>
              </a:rPr>
              <a:t>X </a:t>
            </a:r>
            <a:r>
              <a:rPr lang="en-US" altLang="zh-CN" sz="2700" dirty="0" smtClean="0">
                <a:solidFill>
                  <a:schemeClr val="bg1"/>
                </a:solidFill>
              </a:rPr>
              <a:t>Huang; ACL 2017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6" y="1412776"/>
            <a:ext cx="6523037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loss function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5"/>
          <a:stretch/>
        </p:blipFill>
        <p:spPr bwMode="auto">
          <a:xfrm>
            <a:off x="869677" y="2060848"/>
            <a:ext cx="7872172" cy="135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772" y="1196752"/>
            <a:ext cx="8676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/>
              <a:t>The criterion discriminator maximizes the </a:t>
            </a:r>
            <a:r>
              <a:rPr lang="en-US" altLang="zh-CN" sz="2800" dirty="0" smtClean="0"/>
              <a:t>cross-entropy </a:t>
            </a:r>
            <a:r>
              <a:rPr lang="en-US" altLang="zh-CN" sz="2800" dirty="0"/>
              <a:t>of predicted criterion distribution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 |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) and </a:t>
            </a:r>
            <a:r>
              <a:rPr lang="en-US" altLang="zh-CN" sz="2800" dirty="0"/>
              <a:t>true criterion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smtClean="0"/>
              <a:t>An </a:t>
            </a:r>
            <a:r>
              <a:rPr lang="en-US" altLang="zh-CN" sz="2800" dirty="0"/>
              <a:t>adversarial loss aims to produce shared </a:t>
            </a:r>
            <a:r>
              <a:rPr lang="en-US" altLang="zh-CN" sz="2800" dirty="0" smtClean="0"/>
              <a:t>features, such </a:t>
            </a:r>
            <a:r>
              <a:rPr lang="en-US" altLang="zh-CN" sz="2800" dirty="0"/>
              <a:t>that a criterion discriminator cannot </a:t>
            </a:r>
            <a:r>
              <a:rPr lang="en-US" altLang="zh-CN" sz="2800" dirty="0" smtClean="0"/>
              <a:t>reliably predict </a:t>
            </a:r>
            <a:r>
              <a:rPr lang="en-US" altLang="zh-CN" sz="2800" dirty="0"/>
              <a:t>the criterion by using these </a:t>
            </a:r>
            <a:r>
              <a:rPr lang="en-US" altLang="zh-CN" sz="2800" dirty="0" smtClean="0"/>
              <a:t>shared features</a:t>
            </a:r>
            <a:r>
              <a:rPr lang="en-US" altLang="zh-CN" sz="2800" dirty="0"/>
              <a:t>. Therefore, we maximize the </a:t>
            </a:r>
            <a:r>
              <a:rPr lang="en-US" altLang="zh-CN" sz="2800" dirty="0" smtClean="0"/>
              <a:t>entropy of </a:t>
            </a:r>
            <a:r>
              <a:rPr lang="en-US" altLang="zh-CN" sz="2800" dirty="0"/>
              <a:t>predicted criterion distribution when </a:t>
            </a:r>
            <a:r>
              <a:rPr lang="en-US" altLang="zh-CN" sz="2800" dirty="0" smtClean="0"/>
              <a:t>training shared </a:t>
            </a:r>
            <a:r>
              <a:rPr lang="en-US" altLang="zh-CN" sz="2800" dirty="0"/>
              <a:t>parameters.</a:t>
            </a:r>
            <a:endParaRPr lang="zh-CN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61" y="5597956"/>
            <a:ext cx="7213437" cy="99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10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Training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2076"/>
            <a:ext cx="64690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94867"/>
            <a:ext cx="4922813" cy="487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9" y="1844824"/>
            <a:ext cx="8918117" cy="367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4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67"/>
          <a:stretch/>
        </p:blipFill>
        <p:spPr bwMode="auto">
          <a:xfrm>
            <a:off x="35496" y="1874520"/>
            <a:ext cx="9097773" cy="299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7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1" b="32999"/>
          <a:stretch/>
        </p:blipFill>
        <p:spPr bwMode="auto">
          <a:xfrm>
            <a:off x="35496" y="2204863"/>
            <a:ext cx="9097773" cy="290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63"/>
          <a:stretch/>
        </p:blipFill>
        <p:spPr bwMode="auto">
          <a:xfrm>
            <a:off x="35496" y="1874520"/>
            <a:ext cx="9097773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7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11"/>
          <a:stretch/>
        </p:blipFill>
        <p:spPr bwMode="auto">
          <a:xfrm>
            <a:off x="27031" y="2204864"/>
            <a:ext cx="9106237" cy="289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63"/>
          <a:stretch/>
        </p:blipFill>
        <p:spPr bwMode="auto">
          <a:xfrm>
            <a:off x="35496" y="1874520"/>
            <a:ext cx="9097773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" y="0"/>
            <a:ext cx="70905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3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Error Analysis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159" y="1049090"/>
            <a:ext cx="5577681" cy="56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What is Chinese word segmentation (CWS) ?</a:t>
            </a:r>
            <a:endParaRPr lang="zh-CN" altLang="en-US" sz="2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60884" y="1466850"/>
            <a:ext cx="840360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3600" dirty="0" smtClean="0">
                <a:ea typeface="微软雅黑" pitchFamily="34" charset="-122"/>
              </a:rPr>
              <a:t>中国官员</a:t>
            </a:r>
            <a:r>
              <a:rPr lang="zh-CN" altLang="en-US" sz="3600" dirty="0">
                <a:ea typeface="微软雅黑" pitchFamily="34" charset="-122"/>
              </a:rPr>
              <a:t>应邀到</a:t>
            </a:r>
            <a:r>
              <a:rPr lang="zh-CN" altLang="en-US" sz="3600" dirty="0" smtClean="0">
                <a:ea typeface="微软雅黑" pitchFamily="34" charset="-122"/>
              </a:rPr>
              <a:t>美国开会</a:t>
            </a:r>
            <a:endParaRPr lang="en-US" altLang="zh-CN" sz="3600" dirty="0" smtClean="0">
              <a:ea typeface="微软雅黑" pitchFamily="34" charset="-122"/>
            </a:endParaRPr>
          </a:p>
          <a:p>
            <a:r>
              <a:rPr lang="zh-CN" altLang="en-US" sz="3600" dirty="0">
                <a:ea typeface="微软雅黑" pitchFamily="34" charset="-122"/>
              </a:rPr>
              <a:t>中国/官员/应邀/到/美国/</a:t>
            </a:r>
            <a:r>
              <a:rPr lang="zh-CN" altLang="en-US" sz="3600" dirty="0" smtClean="0">
                <a:ea typeface="微软雅黑" pitchFamily="34" charset="-122"/>
              </a:rPr>
              <a:t>开会</a:t>
            </a:r>
            <a:endParaRPr lang="en-US" altLang="zh-CN" sz="3600" dirty="0" smtClean="0">
              <a:ea typeface="微软雅黑" pitchFamily="34" charset="-122"/>
            </a:endParaRPr>
          </a:p>
          <a:p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大学生活好，还是中学生活好</a:t>
            </a:r>
            <a:endParaRPr lang="en-US" altLang="zh-CN" sz="3600" dirty="0" smtClean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大学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生活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好</a:t>
            </a:r>
            <a:r>
              <a:rPr lang="zh-CN" altLang="en-US" sz="3600" dirty="0">
                <a:ea typeface="微软雅黑" pitchFamily="34" charset="-122"/>
              </a:rPr>
              <a:t>，</a:t>
            </a:r>
            <a:r>
              <a:rPr lang="zh-CN" altLang="en-US" sz="3600" dirty="0" smtClean="0">
                <a:ea typeface="微软雅黑" pitchFamily="34" charset="-122"/>
              </a:rPr>
              <a:t>还是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中学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生活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好</a:t>
            </a:r>
            <a:endParaRPr lang="zh-CN" altLang="en-US" sz="3600" dirty="0">
              <a:ea typeface="微软雅黑" pitchFamily="34" charset="-122"/>
            </a:endParaRPr>
          </a:p>
          <a:p>
            <a:endParaRPr lang="zh-CN" altLang="en-US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如果你饿了，我就下面给你吃</a:t>
            </a:r>
            <a:endParaRPr lang="en-US" altLang="zh-CN" sz="3600" dirty="0" smtClean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如果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你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饿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了</a:t>
            </a:r>
            <a:r>
              <a:rPr lang="zh-CN" altLang="en-US" sz="3600" dirty="0">
                <a:ea typeface="微软雅黑" pitchFamily="34" charset="-122"/>
              </a:rPr>
              <a:t>，</a:t>
            </a:r>
            <a:r>
              <a:rPr lang="zh-CN" altLang="en-US" sz="3600" dirty="0" smtClean="0">
                <a:ea typeface="微软雅黑" pitchFamily="34" charset="-122"/>
              </a:rPr>
              <a:t>我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就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下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面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给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你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吃</a:t>
            </a:r>
            <a:endParaRPr lang="zh-CN" altLang="en-US" sz="3600" dirty="0">
              <a:ea typeface="微软雅黑" pitchFamily="34" charset="-122"/>
            </a:endParaRPr>
          </a:p>
          <a:p>
            <a:endParaRPr lang="zh-CN" altLang="en-US" sz="3600" dirty="0"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4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3"/>
    </mc:Choice>
    <mc:Fallback xmlns="">
      <p:transition spd="slow" advTm="55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Case Study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28825"/>
            <a:ext cx="6621463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Knowledge Transfer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83568" y="2926395"/>
            <a:ext cx="74292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Simplified Chinese to Traditional </a:t>
            </a:r>
            <a:r>
              <a:rPr lang="en-US" altLang="zh-CN" sz="3200" dirty="0" smtClean="0"/>
              <a:t>Chinese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 smtClean="0"/>
              <a:t>Formal </a:t>
            </a:r>
            <a:r>
              <a:rPr lang="en-US" altLang="zh-CN" sz="3200" dirty="0"/>
              <a:t>Texts to Informal Texts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29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Simplified Chinese to Traditional Chinese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7" y="1628801"/>
            <a:ext cx="7331326" cy="442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Formal Texts to Informal Texts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484784"/>
            <a:ext cx="69262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70870"/>
            <a:ext cx="4876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0" y="1700808"/>
            <a:ext cx="9144000" cy="3384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2600" y="1700808"/>
            <a:ext cx="79200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Thank you for your attention!</a:t>
            </a:r>
            <a:endParaRPr lang="en-US" altLang="zh-CN" sz="5400" b="1" kern="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23728" y="3140968"/>
            <a:ext cx="5472608" cy="14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Xinchi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Chen 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Fudan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 University)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Advisors: Prof. </a:t>
            </a:r>
            <a:r>
              <a:rPr lang="en-US" altLang="zh-CN" b="1" noProof="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Xuanjing</a:t>
            </a:r>
            <a:r>
              <a:rPr lang="en-US" altLang="zh-CN" b="1" noProof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Huang</a:t>
            </a:r>
          </a:p>
          <a:p>
            <a:pPr eaLnBrk="1" hangingPunct="1">
              <a:defRPr/>
            </a:pPr>
            <a:r>
              <a:rPr kumimoji="0" lang="en-US" altLang="zh-CN" sz="2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	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   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Prof. </a:t>
            </a:r>
            <a:r>
              <a:rPr lang="en-US" altLang="zh-CN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Xipeng</a:t>
            </a:r>
            <a:r>
              <a:rPr lang="en-US" altLang="zh-CN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Qiu</a:t>
            </a:r>
            <a:endParaRPr lang="en-US" altLang="zh-CN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eaLnBrk="1" hangingPunct="1"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Direction: Natural Language Processing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2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0"/>
    </mc:Choice>
    <mc:Fallback xmlns="">
      <p:transition spd="slow" advTm="6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基于统计的分词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64704" y="2780928"/>
            <a:ext cx="7614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基于词的方法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 smtClean="0"/>
              <a:t>基于字的序列标注方法</a:t>
            </a:r>
            <a:r>
              <a:rPr lang="en-US" altLang="zh-CN" sz="3200" b="1" baseline="30000" dirty="0" smtClean="0"/>
              <a:t>1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基于词和基于字的方法的结合</a:t>
            </a: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95536" y="5661248"/>
            <a:ext cx="875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400" dirty="0"/>
              <a:t>N. </a:t>
            </a:r>
            <a:r>
              <a:rPr lang="en-US" altLang="zh-CN" sz="2400" dirty="0" err="1"/>
              <a:t>Xue</a:t>
            </a:r>
            <a:r>
              <a:rPr lang="en-US" altLang="zh-CN" sz="2400" dirty="0"/>
              <a:t>. 2003</a:t>
            </a:r>
            <a:r>
              <a:rPr lang="en-US" altLang="zh-CN" sz="2400" dirty="0" smtClean="0"/>
              <a:t>. Chinese </a:t>
            </a:r>
            <a:r>
              <a:rPr lang="en-US" altLang="zh-CN" sz="2400" dirty="0"/>
              <a:t>word segmentation as </a:t>
            </a:r>
            <a:r>
              <a:rPr lang="en-US" altLang="zh-CN" sz="2400" dirty="0" smtClean="0"/>
              <a:t>character tagging. </a:t>
            </a:r>
            <a:r>
              <a:rPr lang="en-US" altLang="zh-CN" sz="2400" i="1" dirty="0"/>
              <a:t>Computational Linguistics and </a:t>
            </a:r>
            <a:r>
              <a:rPr lang="en-US" altLang="zh-CN" sz="2400" i="1" dirty="0" smtClean="0"/>
              <a:t>Chinese Language </a:t>
            </a:r>
            <a:r>
              <a:rPr lang="en-US" altLang="zh-CN" sz="2400" i="1" dirty="0"/>
              <a:t>Processing </a:t>
            </a:r>
            <a:r>
              <a:rPr lang="en-US" altLang="zh-CN" sz="2400" dirty="0"/>
              <a:t>8(1):29–48.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3"/>
    </mc:Choice>
    <mc:Fallback xmlns="">
      <p:transition spd="slow" advTm="553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基于字的序列标注方法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84252" y="1466850"/>
            <a:ext cx="840360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en-US" altLang="zh-CN" sz="3600" dirty="0">
              <a:ea typeface="微软雅黑" pitchFamily="34" charset="-122"/>
            </a:endParaRPr>
          </a:p>
          <a:p>
            <a:endParaRPr lang="en-US" altLang="zh-CN" sz="3600" dirty="0" smtClean="0">
              <a:ea typeface="微软雅黑" pitchFamily="34" charset="-122"/>
            </a:endParaRPr>
          </a:p>
          <a:p>
            <a:r>
              <a:rPr lang="en-US" altLang="zh-CN" sz="3600" dirty="0" smtClean="0">
                <a:ea typeface="微软雅黑" pitchFamily="34" charset="-122"/>
              </a:rPr>
              <a:t>B  E    B   E    S     </a:t>
            </a:r>
            <a:r>
              <a:rPr lang="en-US" altLang="zh-CN" sz="3600" dirty="0" err="1" smtClean="0">
                <a:ea typeface="微软雅黑" pitchFamily="34" charset="-122"/>
              </a:rPr>
              <a:t>S</a:t>
            </a:r>
            <a:r>
              <a:rPr lang="en-US" altLang="zh-CN" sz="3600" dirty="0" smtClean="0">
                <a:ea typeface="微软雅黑" pitchFamily="34" charset="-122"/>
              </a:rPr>
              <a:t>    B E     B  E    B  E   S</a:t>
            </a:r>
            <a:endParaRPr lang="en-US" altLang="zh-CN" sz="3600" dirty="0">
              <a:ea typeface="微软雅黑" pitchFamily="34" charset="-122"/>
            </a:endParaRPr>
          </a:p>
          <a:p>
            <a:r>
              <a:rPr lang="zh-CN" altLang="en-US" sz="3600" dirty="0" smtClean="0">
                <a:ea typeface="微软雅黑" pitchFamily="34" charset="-122"/>
              </a:rPr>
              <a:t>大学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生活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好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，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还是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中学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生活</a:t>
            </a:r>
            <a:r>
              <a:rPr lang="en-US" altLang="zh-CN" sz="3600" dirty="0" smtClean="0">
                <a:ea typeface="微软雅黑" pitchFamily="34" charset="-122"/>
              </a:rPr>
              <a:t>/</a:t>
            </a:r>
            <a:r>
              <a:rPr lang="zh-CN" altLang="en-US" sz="3600" dirty="0" smtClean="0">
                <a:ea typeface="微软雅黑" pitchFamily="34" charset="-122"/>
              </a:rPr>
              <a:t>好</a:t>
            </a:r>
            <a:endParaRPr lang="zh-CN" altLang="en-US" sz="3600" dirty="0">
              <a:ea typeface="微软雅黑" pitchFamily="34" charset="-122"/>
            </a:endParaRPr>
          </a:p>
          <a:p>
            <a:endParaRPr lang="zh-CN" altLang="en-US" sz="3600" dirty="0">
              <a:ea typeface="微软雅黑" pitchFamily="34" charset="-122"/>
            </a:endParaRPr>
          </a:p>
          <a:p>
            <a:endParaRPr lang="zh-CN" altLang="en-US" sz="3600" dirty="0"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3"/>
    </mc:Choice>
    <mc:Fallback xmlns="">
      <p:transition spd="slow" advTm="553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Long Short-term Neural Network based CWS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smtClean="0">
                <a:solidFill>
                  <a:schemeClr val="bg1"/>
                </a:solidFill>
              </a:rPr>
              <a:t>X </a:t>
            </a:r>
            <a:r>
              <a:rPr lang="en-US" altLang="zh-CN" sz="2700" dirty="0">
                <a:solidFill>
                  <a:schemeClr val="bg1"/>
                </a:solidFill>
              </a:rPr>
              <a:t>Chen, X </a:t>
            </a:r>
            <a:r>
              <a:rPr lang="en-US" altLang="zh-CN" sz="2700" dirty="0" err="1">
                <a:solidFill>
                  <a:schemeClr val="bg1"/>
                </a:solidFill>
              </a:rPr>
              <a:t>Qiu</a:t>
            </a:r>
            <a:r>
              <a:rPr lang="en-US" altLang="zh-CN" sz="2700" dirty="0">
                <a:solidFill>
                  <a:schemeClr val="bg1"/>
                </a:solidFill>
              </a:rPr>
              <a:t>, C Zhu, P Liu, X </a:t>
            </a:r>
            <a:r>
              <a:rPr lang="en-US" altLang="zh-CN" sz="2700" dirty="0" smtClean="0">
                <a:solidFill>
                  <a:schemeClr val="bg1"/>
                </a:solidFill>
              </a:rPr>
              <a:t>Huang; EMNLP 2015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6"/>
          <a:stretch/>
        </p:blipFill>
        <p:spPr bwMode="auto">
          <a:xfrm>
            <a:off x="323528" y="2420888"/>
            <a:ext cx="354848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20130"/>
            <a:ext cx="48958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35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3"/>
    </mc:Choice>
    <mc:Fallback xmlns="">
      <p:transition spd="slow" advTm="84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Segmentation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smtClean="0">
                <a:solidFill>
                  <a:schemeClr val="bg1"/>
                </a:solidFill>
              </a:rPr>
              <a:t>X </a:t>
            </a:r>
            <a:r>
              <a:rPr lang="en-US" altLang="zh-CN" sz="2700" dirty="0">
                <a:solidFill>
                  <a:schemeClr val="bg1"/>
                </a:solidFill>
              </a:rPr>
              <a:t>Chen, </a:t>
            </a:r>
            <a:r>
              <a:rPr lang="en-US" altLang="zh-CN" sz="2700" dirty="0" smtClean="0">
                <a:solidFill>
                  <a:schemeClr val="bg1"/>
                </a:solidFill>
              </a:rPr>
              <a:t>Zhan Shi, X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Qiu</a:t>
            </a:r>
            <a:r>
              <a:rPr lang="en-US" altLang="zh-CN" sz="2700" dirty="0" smtClean="0">
                <a:solidFill>
                  <a:schemeClr val="bg1"/>
                </a:solidFill>
              </a:rPr>
              <a:t>, </a:t>
            </a:r>
            <a:r>
              <a:rPr lang="en-US" altLang="zh-CN" sz="2700" dirty="0">
                <a:solidFill>
                  <a:schemeClr val="bg1"/>
                </a:solidFill>
              </a:rPr>
              <a:t>X </a:t>
            </a:r>
            <a:r>
              <a:rPr lang="en-US" altLang="zh-CN" sz="2700" dirty="0" smtClean="0">
                <a:solidFill>
                  <a:schemeClr val="bg1"/>
                </a:solidFill>
              </a:rPr>
              <a:t>Huang; ACL 2017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7" y="2383916"/>
            <a:ext cx="6573837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6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Segmentation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smtClean="0">
                <a:solidFill>
                  <a:schemeClr val="bg1"/>
                </a:solidFill>
              </a:rPr>
              <a:t>X </a:t>
            </a:r>
            <a:r>
              <a:rPr lang="en-US" altLang="zh-CN" sz="2700" dirty="0">
                <a:solidFill>
                  <a:schemeClr val="bg1"/>
                </a:solidFill>
              </a:rPr>
              <a:t>Chen, </a:t>
            </a:r>
            <a:r>
              <a:rPr lang="en-US" altLang="zh-CN" sz="2700" dirty="0" smtClean="0">
                <a:solidFill>
                  <a:schemeClr val="bg1"/>
                </a:solidFill>
              </a:rPr>
              <a:t>Zhan Shi, X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Qiu</a:t>
            </a:r>
            <a:r>
              <a:rPr lang="en-US" altLang="zh-CN" sz="2700" dirty="0" smtClean="0">
                <a:solidFill>
                  <a:schemeClr val="bg1"/>
                </a:solidFill>
              </a:rPr>
              <a:t>, </a:t>
            </a:r>
            <a:r>
              <a:rPr lang="en-US" altLang="zh-CN" sz="2700" dirty="0">
                <a:solidFill>
                  <a:schemeClr val="bg1"/>
                </a:solidFill>
              </a:rPr>
              <a:t>X </a:t>
            </a:r>
            <a:r>
              <a:rPr lang="en-US" altLang="zh-CN" sz="2700" dirty="0" smtClean="0">
                <a:solidFill>
                  <a:schemeClr val="bg1"/>
                </a:solidFill>
              </a:rPr>
              <a:t>Huang; ACL 2017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8" y="1885292"/>
            <a:ext cx="8603083" cy="315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Adversarial Multi-Criteria Learning for Chinese Word 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Segmentation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2700" dirty="0" smtClean="0">
                <a:solidFill>
                  <a:schemeClr val="bg1"/>
                </a:solidFill>
              </a:rPr>
              <a:t>X </a:t>
            </a:r>
            <a:r>
              <a:rPr lang="en-US" altLang="zh-CN" sz="2700" dirty="0">
                <a:solidFill>
                  <a:schemeClr val="bg1"/>
                </a:solidFill>
              </a:rPr>
              <a:t>Chen, </a:t>
            </a:r>
            <a:r>
              <a:rPr lang="en-US" altLang="zh-CN" sz="2700" dirty="0" smtClean="0">
                <a:solidFill>
                  <a:schemeClr val="bg1"/>
                </a:solidFill>
              </a:rPr>
              <a:t>Zhan Shi, X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Qiu</a:t>
            </a:r>
            <a:r>
              <a:rPr lang="en-US" altLang="zh-CN" sz="2700" dirty="0" smtClean="0">
                <a:solidFill>
                  <a:schemeClr val="bg1"/>
                </a:solidFill>
              </a:rPr>
              <a:t>, </a:t>
            </a:r>
            <a:r>
              <a:rPr lang="en-US" altLang="zh-CN" sz="2700" dirty="0">
                <a:solidFill>
                  <a:schemeClr val="bg1"/>
                </a:solidFill>
              </a:rPr>
              <a:t>X </a:t>
            </a:r>
            <a:r>
              <a:rPr lang="en-US" altLang="zh-CN" sz="2700" dirty="0" smtClean="0">
                <a:solidFill>
                  <a:schemeClr val="bg1"/>
                </a:solidFill>
              </a:rPr>
              <a:t>Huang; ACL 2017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endParaRPr lang="zh-CN" alt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3"/>
          <p:cNvSpPr>
            <a:spLocks noGrp="1"/>
          </p:cNvSpPr>
          <p:nvPr/>
        </p:nvSpPr>
        <p:spPr>
          <a:xfrm>
            <a:off x="498376" y="1628801"/>
            <a:ext cx="8147248" cy="3672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85128"/>
            <a:ext cx="7632848" cy="57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Objective function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aidu.com/6ONWsjip0QIZ8tyhnq/it/u=175448592,3175023109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27384"/>
            <a:ext cx="908719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447800"/>
            <a:ext cx="67071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9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27885</TotalTime>
  <Words>394</Words>
  <Application>Microsoft Office PowerPoint</Application>
  <PresentationFormat>全屏显示(4:3)</PresentationFormat>
  <Paragraphs>99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What is Chinese word segmentation (CWS) ?</vt:lpstr>
      <vt:lpstr>基于统计的分词</vt:lpstr>
      <vt:lpstr>基于字的序列标注方法</vt:lpstr>
      <vt:lpstr>Long Short-term Neural Network based CWS [X Chen, X Qiu, C Zhu, P Liu, X Huang; EMNLP 2015]</vt:lpstr>
      <vt:lpstr>Adversarial Multi-Criteria Learning for Chinese Word Segmentation [X Chen, Zhan Shi, X Qiu, X Huang; ACL 2017]</vt:lpstr>
      <vt:lpstr>Adversarial Multi-Criteria Learning for Chinese Word Segmentation [X Chen, Zhan Shi, X Qiu, X Huang; ACL 2017]</vt:lpstr>
      <vt:lpstr>Adversarial Multi-Criteria Learning for Chinese Word Segmentation [X Chen, Zhan Shi, X Qiu, X Huang; ACL 2017]</vt:lpstr>
      <vt:lpstr>Objective function</vt:lpstr>
      <vt:lpstr>Unsupervised Domain Adaptation by Backpropagation [Yaroslav Ganin, et al.]</vt:lpstr>
      <vt:lpstr>Adversarial Multi-Criteria Learning for Chinese Word Segmentation [X Chen, Zhan Shi, X Qiu, X Huang; ACL 2017]</vt:lpstr>
      <vt:lpstr>Adversarial loss function</vt:lpstr>
      <vt:lpstr>Training</vt:lpstr>
      <vt:lpstr>Experiments</vt:lpstr>
      <vt:lpstr>Experiments</vt:lpstr>
      <vt:lpstr>Experiments</vt:lpstr>
      <vt:lpstr>Experiments</vt:lpstr>
      <vt:lpstr>Experiments</vt:lpstr>
      <vt:lpstr>Error Analysis</vt:lpstr>
      <vt:lpstr>Case Study</vt:lpstr>
      <vt:lpstr>Knowledge Transfer</vt:lpstr>
      <vt:lpstr>Simplified Chinese to Traditional Chinese</vt:lpstr>
      <vt:lpstr>Formal Texts to Informal Texts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Dalston</dc:creator>
  <cp:lastModifiedBy>Dalston</cp:lastModifiedBy>
  <cp:revision>97</cp:revision>
  <dcterms:created xsi:type="dcterms:W3CDTF">2016-06-07T16:37:27Z</dcterms:created>
  <dcterms:modified xsi:type="dcterms:W3CDTF">2017-04-22T04:21:50Z</dcterms:modified>
</cp:coreProperties>
</file>