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标题文本</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5000"/>
            </a:lvl1pPr>
          </a:lstStyle>
          <a:p>
            <a:pPr/>
            <a:r>
              <a:t>标题文本</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image" Target="../media/image2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4.png"/><Relationship Id="rId3" Type="http://schemas.openxmlformats.org/officeDocument/2006/relationships/image" Target="../media/image3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 Id="rId3" Type="http://schemas.openxmlformats.org/officeDocument/2006/relationships/image" Target="../media/image37.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8.png"/><Relationship Id="rId3" Type="http://schemas.openxmlformats.org/officeDocument/2006/relationships/image" Target="../media/image39.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3.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1835844"/>
            <a:ext cx="10464800" cy="2232919"/>
          </a:xfrm>
          <a:prstGeom prst="rect">
            <a:avLst/>
          </a:prstGeom>
        </p:spPr>
        <p:txBody>
          <a:bodyPr/>
          <a:lstStyle>
            <a:lvl1pPr defTabSz="514095">
              <a:defRPr sz="7040"/>
            </a:lvl1pPr>
          </a:lstStyle>
          <a:p>
            <a:pPr/>
            <a:r>
              <a:t>Transition-Based Dependency Parsing</a:t>
            </a:r>
          </a:p>
        </p:txBody>
      </p:sp>
      <p:sp>
        <p:nvSpPr>
          <p:cNvPr id="120" name="Shape 120"/>
          <p:cNvSpPr/>
          <p:nvPr>
            <p:ph type="subTitle" sz="quarter" idx="1"/>
          </p:nvPr>
        </p:nvSpPr>
        <p:spPr>
          <a:xfrm>
            <a:off x="3873500" y="5607050"/>
            <a:ext cx="10464800" cy="1130300"/>
          </a:xfrm>
          <a:prstGeom prst="rect">
            <a:avLst/>
          </a:prstGeom>
        </p:spPr>
        <p:txBody>
          <a:bodyPr/>
          <a:lstStyle/>
          <a:p>
            <a:pPr/>
            <a:r>
              <a:t>纪焘</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 name="屏幕快照 2017-03-09 下午2.47.37.png"/>
          <p:cNvPicPr>
            <a:picLocks noChangeAspect="1"/>
          </p:cNvPicPr>
          <p:nvPr/>
        </p:nvPicPr>
        <p:blipFill>
          <a:blip r:embed="rId2">
            <a:extLst/>
          </a:blip>
          <a:stretch>
            <a:fillRect/>
          </a:stretch>
        </p:blipFill>
        <p:spPr>
          <a:xfrm>
            <a:off x="1545530" y="5153743"/>
            <a:ext cx="10967939" cy="2741986"/>
          </a:xfrm>
          <a:prstGeom prst="rect">
            <a:avLst/>
          </a:prstGeom>
          <a:ln w="12700">
            <a:miter lim="400000"/>
          </a:ln>
        </p:spPr>
      </p:pic>
      <p:sp>
        <p:nvSpPr>
          <p:cNvPr id="154" name="Shape 154"/>
          <p:cNvSpPr/>
          <p:nvPr>
            <p:ph type="title" idx="4294967295"/>
          </p:nvPr>
        </p:nvSpPr>
        <p:spPr>
          <a:prstGeom prst="rect">
            <a:avLst/>
          </a:prstGeom>
        </p:spPr>
        <p:txBody>
          <a:bodyPr/>
          <a:lstStyle>
            <a:lvl1pPr>
              <a:defRPr sz="5000"/>
            </a:lvl1pPr>
          </a:lstStyle>
          <a:p>
            <a:pPr/>
            <a:r>
              <a:t>Transition-Based Dependency Parsing</a:t>
            </a:r>
          </a:p>
        </p:txBody>
      </p:sp>
      <p:sp>
        <p:nvSpPr>
          <p:cNvPr id="155" name="Shape 155"/>
          <p:cNvSpPr/>
          <p:nvPr/>
        </p:nvSpPr>
        <p:spPr>
          <a:xfrm>
            <a:off x="876300" y="2660649"/>
            <a:ext cx="659546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Example: Shift-Reduce Parsing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idx="4294967295"/>
          </p:nvPr>
        </p:nvSpPr>
        <p:spPr>
          <a:prstGeom prst="rect">
            <a:avLst/>
          </a:prstGeom>
        </p:spPr>
        <p:txBody>
          <a:bodyPr/>
          <a:lstStyle>
            <a:lvl1pPr>
              <a:defRPr sz="5000"/>
            </a:lvl1pPr>
          </a:lstStyle>
          <a:p>
            <a:pPr/>
            <a:r>
              <a:t>Transition-Based Dependency Parsing</a:t>
            </a:r>
          </a:p>
        </p:txBody>
      </p:sp>
      <p:pic>
        <p:nvPicPr>
          <p:cNvPr id="158" name="屏幕快照 2017-03-09 下午2.47.37.png"/>
          <p:cNvPicPr>
            <a:picLocks noChangeAspect="1"/>
          </p:cNvPicPr>
          <p:nvPr/>
        </p:nvPicPr>
        <p:blipFill>
          <a:blip r:embed="rId2">
            <a:extLst/>
          </a:blip>
          <a:stretch>
            <a:fillRect/>
          </a:stretch>
        </p:blipFill>
        <p:spPr>
          <a:xfrm>
            <a:off x="1545530" y="5153743"/>
            <a:ext cx="10967939" cy="2741986"/>
          </a:xfrm>
          <a:prstGeom prst="rect">
            <a:avLst/>
          </a:prstGeom>
          <a:ln w="12700">
            <a:miter lim="400000"/>
          </a:ln>
        </p:spPr>
      </p:pic>
      <p:sp>
        <p:nvSpPr>
          <p:cNvPr id="159" name="Shape 159"/>
          <p:cNvSpPr/>
          <p:nvPr/>
        </p:nvSpPr>
        <p:spPr>
          <a:xfrm>
            <a:off x="876300" y="2660649"/>
            <a:ext cx="659546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Example: Shift-Reduce Parsing</a:t>
            </a:r>
          </a:p>
        </p:txBody>
      </p:sp>
      <p:pic>
        <p:nvPicPr>
          <p:cNvPr id="160" name="屏幕快照 2017-03-09 下午2.46.32.png"/>
          <p:cNvPicPr>
            <a:picLocks noChangeAspect="1"/>
          </p:cNvPicPr>
          <p:nvPr/>
        </p:nvPicPr>
        <p:blipFill>
          <a:blip r:embed="rId3">
            <a:extLst/>
          </a:blip>
          <a:stretch>
            <a:fillRect/>
          </a:stretch>
        </p:blipFill>
        <p:spPr>
          <a:xfrm>
            <a:off x="1545530" y="4486544"/>
            <a:ext cx="10967939" cy="345495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idx="4294967295"/>
          </p:nvPr>
        </p:nvSpPr>
        <p:spPr>
          <a:prstGeom prst="rect">
            <a:avLst/>
          </a:prstGeom>
        </p:spPr>
        <p:txBody>
          <a:bodyPr/>
          <a:lstStyle>
            <a:lvl1pPr>
              <a:defRPr sz="5000"/>
            </a:lvl1pPr>
          </a:lstStyle>
          <a:p>
            <a:pPr/>
            <a:r>
              <a:t>Transition-Based Dependency Parsing</a:t>
            </a:r>
          </a:p>
        </p:txBody>
      </p:sp>
      <p:pic>
        <p:nvPicPr>
          <p:cNvPr id="163" name="屏幕快照 2017-03-09 下午2.47.37.png"/>
          <p:cNvPicPr>
            <a:picLocks noChangeAspect="1"/>
          </p:cNvPicPr>
          <p:nvPr/>
        </p:nvPicPr>
        <p:blipFill>
          <a:blip r:embed="rId2">
            <a:extLst/>
          </a:blip>
          <a:stretch>
            <a:fillRect/>
          </a:stretch>
        </p:blipFill>
        <p:spPr>
          <a:xfrm>
            <a:off x="1545530" y="5153743"/>
            <a:ext cx="10967939" cy="2741986"/>
          </a:xfrm>
          <a:prstGeom prst="rect">
            <a:avLst/>
          </a:prstGeom>
          <a:ln w="12700">
            <a:miter lim="400000"/>
          </a:ln>
        </p:spPr>
      </p:pic>
      <p:sp>
        <p:nvSpPr>
          <p:cNvPr id="164" name="Shape 164"/>
          <p:cNvSpPr/>
          <p:nvPr/>
        </p:nvSpPr>
        <p:spPr>
          <a:xfrm>
            <a:off x="876300" y="2660649"/>
            <a:ext cx="659546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Example: Shift-Reduce Parsing</a:t>
            </a:r>
          </a:p>
        </p:txBody>
      </p:sp>
      <p:pic>
        <p:nvPicPr>
          <p:cNvPr id="165" name="屏幕快照 2017-03-09 下午2.46.32.png"/>
          <p:cNvPicPr>
            <a:picLocks noChangeAspect="1"/>
          </p:cNvPicPr>
          <p:nvPr/>
        </p:nvPicPr>
        <p:blipFill>
          <a:blip r:embed="rId3">
            <a:extLst/>
          </a:blip>
          <a:stretch>
            <a:fillRect/>
          </a:stretch>
        </p:blipFill>
        <p:spPr>
          <a:xfrm>
            <a:off x="1545530" y="4486544"/>
            <a:ext cx="10967939" cy="3454953"/>
          </a:xfrm>
          <a:prstGeom prst="rect">
            <a:avLst/>
          </a:prstGeom>
          <a:ln w="12700">
            <a:miter lim="400000"/>
          </a:ln>
        </p:spPr>
      </p:pic>
      <p:pic>
        <p:nvPicPr>
          <p:cNvPr id="166" name="屏幕快照 2017-03-09 下午2.50.17.png"/>
          <p:cNvPicPr>
            <a:picLocks noChangeAspect="1"/>
          </p:cNvPicPr>
          <p:nvPr/>
        </p:nvPicPr>
        <p:blipFill>
          <a:blip r:embed="rId4">
            <a:extLst/>
          </a:blip>
          <a:stretch>
            <a:fillRect/>
          </a:stretch>
        </p:blipFill>
        <p:spPr>
          <a:xfrm>
            <a:off x="1573212" y="3912527"/>
            <a:ext cx="10912575" cy="397185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idx="4294967295"/>
          </p:nvPr>
        </p:nvSpPr>
        <p:spPr>
          <a:prstGeom prst="rect">
            <a:avLst/>
          </a:prstGeom>
        </p:spPr>
        <p:txBody>
          <a:bodyPr/>
          <a:lstStyle>
            <a:lvl1pPr>
              <a:defRPr sz="5000"/>
            </a:lvl1pPr>
          </a:lstStyle>
          <a:p>
            <a:pPr/>
            <a:r>
              <a:t>Transition-Based Dependency Parsing</a:t>
            </a:r>
          </a:p>
        </p:txBody>
      </p:sp>
      <p:sp>
        <p:nvSpPr>
          <p:cNvPr id="169" name="Shape 169"/>
          <p:cNvSpPr/>
          <p:nvPr/>
        </p:nvSpPr>
        <p:spPr>
          <a:xfrm>
            <a:off x="876300" y="2660649"/>
            <a:ext cx="659546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Stack-Based Transition Systems</a:t>
            </a:r>
          </a:p>
        </p:txBody>
      </p:sp>
      <p:pic>
        <p:nvPicPr>
          <p:cNvPr id="170" name="屏幕快照 2017-03-09 下午2.57.29.png"/>
          <p:cNvPicPr>
            <a:picLocks noChangeAspect="1"/>
          </p:cNvPicPr>
          <p:nvPr/>
        </p:nvPicPr>
        <p:blipFill>
          <a:blip r:embed="rId2">
            <a:extLst/>
          </a:blip>
          <a:stretch>
            <a:fillRect/>
          </a:stretch>
        </p:blipFill>
        <p:spPr>
          <a:xfrm>
            <a:off x="1171740" y="3470897"/>
            <a:ext cx="10661320" cy="538100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idx="4294967295"/>
          </p:nvPr>
        </p:nvSpPr>
        <p:spPr>
          <a:prstGeom prst="rect">
            <a:avLst/>
          </a:prstGeom>
        </p:spPr>
        <p:txBody>
          <a:bodyPr/>
          <a:lstStyle>
            <a:lvl1pPr>
              <a:defRPr sz="5000"/>
            </a:lvl1pPr>
          </a:lstStyle>
          <a:p>
            <a:pPr/>
            <a:r>
              <a:t>Transition-Based Dependency Parsing</a:t>
            </a:r>
          </a:p>
        </p:txBody>
      </p:sp>
      <p:sp>
        <p:nvSpPr>
          <p:cNvPr id="173" name="Shape 173"/>
          <p:cNvSpPr/>
          <p:nvPr/>
        </p:nvSpPr>
        <p:spPr>
          <a:xfrm>
            <a:off x="876300" y="2660649"/>
            <a:ext cx="6961585"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Shift-Reduce Dependency Parsing</a:t>
            </a:r>
          </a:p>
        </p:txBody>
      </p:sp>
      <p:pic>
        <p:nvPicPr>
          <p:cNvPr id="174" name="屏幕快照 2017-03-09 下午3.00.02.png"/>
          <p:cNvPicPr>
            <a:picLocks noChangeAspect="1"/>
          </p:cNvPicPr>
          <p:nvPr/>
        </p:nvPicPr>
        <p:blipFill>
          <a:blip r:embed="rId2">
            <a:extLst/>
          </a:blip>
          <a:stretch>
            <a:fillRect/>
          </a:stretch>
        </p:blipFill>
        <p:spPr>
          <a:xfrm>
            <a:off x="1309220" y="3492500"/>
            <a:ext cx="7125019" cy="592079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idx="4294967295"/>
          </p:nvPr>
        </p:nvSpPr>
        <p:spPr>
          <a:prstGeom prst="rect">
            <a:avLst/>
          </a:prstGeom>
        </p:spPr>
        <p:txBody>
          <a:bodyPr/>
          <a:lstStyle>
            <a:lvl1pPr>
              <a:defRPr sz="5000"/>
            </a:lvl1pPr>
          </a:lstStyle>
          <a:p>
            <a:pPr/>
            <a:r>
              <a:t>Transition-Based Dependency Parsing</a:t>
            </a:r>
          </a:p>
        </p:txBody>
      </p:sp>
      <p:pic>
        <p:nvPicPr>
          <p:cNvPr id="177" name="屏幕快照 2017-03-09 下午2.47.37.png"/>
          <p:cNvPicPr>
            <a:picLocks noChangeAspect="1"/>
          </p:cNvPicPr>
          <p:nvPr/>
        </p:nvPicPr>
        <p:blipFill>
          <a:blip r:embed="rId2">
            <a:extLst/>
          </a:blip>
          <a:stretch>
            <a:fillRect/>
          </a:stretch>
        </p:blipFill>
        <p:spPr>
          <a:xfrm>
            <a:off x="1545530" y="5153743"/>
            <a:ext cx="10967939" cy="2741986"/>
          </a:xfrm>
          <a:prstGeom prst="rect">
            <a:avLst/>
          </a:prstGeom>
          <a:ln w="12700">
            <a:miter lim="400000"/>
          </a:ln>
        </p:spPr>
      </p:pic>
      <p:sp>
        <p:nvSpPr>
          <p:cNvPr id="178" name="Shape 178"/>
          <p:cNvSpPr/>
          <p:nvPr/>
        </p:nvSpPr>
        <p:spPr>
          <a:xfrm>
            <a:off x="876300" y="2660649"/>
            <a:ext cx="659546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Example: Shift-Reduce Parsing</a:t>
            </a:r>
          </a:p>
        </p:txBody>
      </p:sp>
      <p:pic>
        <p:nvPicPr>
          <p:cNvPr id="179" name="屏幕快照 2017-03-09 下午2.46.32.png"/>
          <p:cNvPicPr>
            <a:picLocks noChangeAspect="1"/>
          </p:cNvPicPr>
          <p:nvPr/>
        </p:nvPicPr>
        <p:blipFill>
          <a:blip r:embed="rId3">
            <a:extLst/>
          </a:blip>
          <a:stretch>
            <a:fillRect/>
          </a:stretch>
        </p:blipFill>
        <p:spPr>
          <a:xfrm>
            <a:off x="1545530" y="4486544"/>
            <a:ext cx="10967939" cy="345495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idx="4294967295"/>
          </p:nvPr>
        </p:nvSpPr>
        <p:spPr>
          <a:prstGeom prst="rect">
            <a:avLst/>
          </a:prstGeom>
        </p:spPr>
        <p:txBody>
          <a:bodyPr/>
          <a:lstStyle>
            <a:lvl1pPr>
              <a:defRPr sz="5000"/>
            </a:lvl1pPr>
          </a:lstStyle>
          <a:p>
            <a:pPr/>
            <a:r>
              <a:t>Transition-Based Dependency Parsing</a:t>
            </a:r>
          </a:p>
        </p:txBody>
      </p:sp>
      <p:sp>
        <p:nvSpPr>
          <p:cNvPr id="182" name="Shape 182"/>
          <p:cNvSpPr/>
          <p:nvPr/>
        </p:nvSpPr>
        <p:spPr>
          <a:xfrm>
            <a:off x="4668634" y="4019550"/>
            <a:ext cx="3667532"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a:lvl1pPr>
          </a:lstStyle>
          <a:p>
            <a:pPr/>
            <a:r>
              <a:t>Q&amp;A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idx="4294967295"/>
          </p:nvPr>
        </p:nvSpPr>
        <p:spPr>
          <a:prstGeom prst="rect">
            <a:avLst/>
          </a:prstGeom>
        </p:spPr>
        <p:txBody>
          <a:bodyPr/>
          <a:lstStyle>
            <a:lvl1pPr>
              <a:defRPr sz="5000"/>
            </a:lvl1pPr>
          </a:lstStyle>
          <a:p>
            <a:pPr/>
            <a:r>
              <a:t>Transition-Based Dependency Parsing</a:t>
            </a:r>
          </a:p>
        </p:txBody>
      </p:sp>
      <p:sp>
        <p:nvSpPr>
          <p:cNvPr id="185" name="Shape 185"/>
          <p:cNvSpPr/>
          <p:nvPr/>
        </p:nvSpPr>
        <p:spPr>
          <a:xfrm>
            <a:off x="4668634" y="4019550"/>
            <a:ext cx="3667532"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a:lvl1pPr>
          </a:lstStyle>
          <a:p>
            <a:pPr/>
            <a:r>
              <a:t>Part.2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idx="4294967295"/>
          </p:nvPr>
        </p:nvSpPr>
        <p:spPr>
          <a:prstGeom prst="rect">
            <a:avLst/>
          </a:prstGeom>
        </p:spPr>
        <p:txBody>
          <a:bodyPr/>
          <a:lstStyle>
            <a:lvl1pPr>
              <a:defRPr sz="5000"/>
            </a:lvl1pPr>
          </a:lstStyle>
          <a:p>
            <a:pPr/>
            <a:r>
              <a:t>Transition-Based Dependency Parsing</a:t>
            </a:r>
          </a:p>
        </p:txBody>
      </p:sp>
      <p:pic>
        <p:nvPicPr>
          <p:cNvPr id="188" name="屏幕快照 2017-03-09 下午3.17.33.png"/>
          <p:cNvPicPr>
            <a:picLocks noChangeAspect="1"/>
          </p:cNvPicPr>
          <p:nvPr/>
        </p:nvPicPr>
        <p:blipFill>
          <a:blip r:embed="rId2">
            <a:extLst/>
          </a:blip>
          <a:stretch>
            <a:fillRect/>
          </a:stretch>
        </p:blipFill>
        <p:spPr>
          <a:xfrm>
            <a:off x="971550" y="3295302"/>
            <a:ext cx="11061700" cy="28702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idx="4294967295"/>
          </p:nvPr>
        </p:nvSpPr>
        <p:spPr>
          <a:prstGeom prst="rect">
            <a:avLst/>
          </a:prstGeom>
        </p:spPr>
        <p:txBody>
          <a:bodyPr/>
          <a:lstStyle>
            <a:lvl1pPr>
              <a:defRPr sz="5000"/>
            </a:lvl1pPr>
          </a:lstStyle>
          <a:p>
            <a:pPr/>
            <a:r>
              <a:t>Transition-Based Dependency Parsing</a:t>
            </a:r>
          </a:p>
        </p:txBody>
      </p:sp>
      <p:pic>
        <p:nvPicPr>
          <p:cNvPr id="191" name="屏幕快照 2017-03-09 下午3.19.26.png"/>
          <p:cNvPicPr>
            <a:picLocks noChangeAspect="1"/>
          </p:cNvPicPr>
          <p:nvPr/>
        </p:nvPicPr>
        <p:blipFill>
          <a:blip r:embed="rId2">
            <a:extLst/>
          </a:blip>
          <a:stretch>
            <a:fillRect/>
          </a:stretch>
        </p:blipFill>
        <p:spPr>
          <a:xfrm>
            <a:off x="1031179" y="3302000"/>
            <a:ext cx="6285709" cy="6336400"/>
          </a:xfrm>
          <a:prstGeom prst="rect">
            <a:avLst/>
          </a:prstGeom>
          <a:ln w="12700">
            <a:miter lim="400000"/>
          </a:ln>
        </p:spPr>
      </p:pic>
      <p:sp>
        <p:nvSpPr>
          <p:cNvPr id="192" name="Shape 192"/>
          <p:cNvSpPr/>
          <p:nvPr/>
        </p:nvSpPr>
        <p:spPr>
          <a:xfrm>
            <a:off x="876300" y="2660649"/>
            <a:ext cx="4280694"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Feature Templates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idx="4294967295"/>
          </p:nvPr>
        </p:nvSpPr>
        <p:spPr>
          <a:prstGeom prst="rect">
            <a:avLst/>
          </a:prstGeom>
        </p:spPr>
        <p:txBody>
          <a:bodyPr/>
          <a:lstStyle>
            <a:lvl1pPr>
              <a:defRPr sz="5000"/>
            </a:lvl1pPr>
          </a:lstStyle>
          <a:p>
            <a:pPr/>
            <a:r>
              <a:t>Transition-Based Dependency Parsing</a:t>
            </a:r>
          </a:p>
        </p:txBody>
      </p:sp>
      <p:sp>
        <p:nvSpPr>
          <p:cNvPr id="123" name="Shape 123"/>
          <p:cNvSpPr/>
          <p:nvPr/>
        </p:nvSpPr>
        <p:spPr>
          <a:xfrm>
            <a:off x="4668634" y="4019550"/>
            <a:ext cx="3667532"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a:lvl1pPr>
          </a:lstStyle>
          <a:p>
            <a:pPr/>
            <a:r>
              <a:t>Part.1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idx="4294967295"/>
          </p:nvPr>
        </p:nvSpPr>
        <p:spPr>
          <a:prstGeom prst="rect">
            <a:avLst/>
          </a:prstGeom>
        </p:spPr>
        <p:txBody>
          <a:bodyPr/>
          <a:lstStyle>
            <a:lvl1pPr>
              <a:defRPr sz="5000"/>
            </a:lvl1pPr>
          </a:lstStyle>
          <a:p>
            <a:pPr/>
            <a:r>
              <a:t>Transition-Based Dependency Parsing</a:t>
            </a:r>
          </a:p>
        </p:txBody>
      </p:sp>
      <p:sp>
        <p:nvSpPr>
          <p:cNvPr id="195" name="Shape 195"/>
          <p:cNvSpPr/>
          <p:nvPr/>
        </p:nvSpPr>
        <p:spPr>
          <a:xfrm>
            <a:off x="876300" y="2660649"/>
            <a:ext cx="4280694"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Network Architecture</a:t>
            </a:r>
          </a:p>
        </p:txBody>
      </p:sp>
      <p:pic>
        <p:nvPicPr>
          <p:cNvPr id="196" name="屏幕快照 2017-03-09 下午3.21.56.png"/>
          <p:cNvPicPr>
            <a:picLocks noChangeAspect="1"/>
          </p:cNvPicPr>
          <p:nvPr/>
        </p:nvPicPr>
        <p:blipFill>
          <a:blip r:embed="rId2">
            <a:extLst/>
          </a:blip>
          <a:stretch>
            <a:fillRect/>
          </a:stretch>
        </p:blipFill>
        <p:spPr>
          <a:xfrm>
            <a:off x="889000" y="3499346"/>
            <a:ext cx="11226800" cy="56769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idx="4294967295"/>
          </p:nvPr>
        </p:nvSpPr>
        <p:spPr>
          <a:prstGeom prst="rect">
            <a:avLst/>
          </a:prstGeom>
        </p:spPr>
        <p:txBody>
          <a:bodyPr/>
          <a:lstStyle>
            <a:lvl1pPr>
              <a:defRPr sz="5000"/>
            </a:lvl1pPr>
          </a:lstStyle>
          <a:p>
            <a:pPr/>
            <a:r>
              <a:t>Transition-Based Dependency Parsing</a:t>
            </a:r>
          </a:p>
        </p:txBody>
      </p:sp>
      <p:sp>
        <p:nvSpPr>
          <p:cNvPr id="199" name="Shape 199"/>
          <p:cNvSpPr/>
          <p:nvPr/>
        </p:nvSpPr>
        <p:spPr>
          <a:xfrm>
            <a:off x="876300" y="2660649"/>
            <a:ext cx="5015062"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Parameter Description</a:t>
            </a:r>
          </a:p>
        </p:txBody>
      </p:sp>
      <p:sp>
        <p:nvSpPr>
          <p:cNvPr id="200" name="Shape 200"/>
          <p:cNvSpPr/>
          <p:nvPr/>
        </p:nvSpPr>
        <p:spPr>
          <a:xfrm>
            <a:off x="1162992" y="3403593"/>
            <a:ext cx="11575108" cy="57023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2000"/>
              </a:spcBef>
            </a:pPr>
            <a:r>
              <a:rPr b="1">
                <a:latin typeface="Helvetica"/>
                <a:ea typeface="Helvetica"/>
                <a:cs typeface="Helvetica"/>
                <a:sym typeface="Helvetica"/>
              </a:rPr>
              <a:t>W</a:t>
            </a:r>
            <a:r>
              <a:t> contains n</a:t>
            </a:r>
            <a:r>
              <a:rPr baseline="-5999"/>
              <a:t>w</a:t>
            </a:r>
            <a:r>
              <a:t> = 18 elements: </a:t>
            </a:r>
          </a:p>
          <a:p>
            <a:pPr marL="493888" indent="-493888" algn="l">
              <a:spcBef>
                <a:spcPts val="3200"/>
              </a:spcBef>
              <a:buSzPct val="100000"/>
              <a:buAutoNum type="arabicParenBoth" startAt="1"/>
              <a:defRPr sz="2800"/>
            </a:pPr>
            <a:r>
              <a:t>The top 3 words on the stack and buffer: s1, s2, s3, b1, b2, b3; </a:t>
            </a:r>
          </a:p>
          <a:p>
            <a:pPr marL="493888" indent="-493888" algn="l">
              <a:spcBef>
                <a:spcPts val="3200"/>
              </a:spcBef>
              <a:buSzPct val="100000"/>
              <a:buAutoNum type="arabicParenBoth" startAt="1"/>
              <a:defRPr sz="2800"/>
            </a:pPr>
            <a:r>
              <a:t>The first and second leftmost / rightmost children of the top two words on the stack: lc1(s</a:t>
            </a:r>
            <a:r>
              <a:rPr baseline="-5999"/>
              <a:t>i</a:t>
            </a:r>
            <a:r>
              <a:t>), rc</a:t>
            </a:r>
            <a:r>
              <a:rPr baseline="-5999"/>
              <a:t>1</a:t>
            </a:r>
            <a:r>
              <a:t>(si), lc2(si), rc2(si), i = 1, 2. </a:t>
            </a:r>
          </a:p>
          <a:p>
            <a:pPr marL="493888" indent="-493888" algn="l">
              <a:spcBef>
                <a:spcPts val="3200"/>
              </a:spcBef>
              <a:buSzPct val="100000"/>
              <a:buAutoNum type="arabicParenBoth" startAt="1"/>
              <a:defRPr sz="2800"/>
            </a:pPr>
            <a:r>
              <a:t>The leftmost of leftmost / rightmost of right- most children of the top two words on the stack: lc1(lc1(si)), rc1(rc1(si)), i = 1, 2.</a:t>
            </a:r>
          </a:p>
          <a:p>
            <a:pPr algn="l">
              <a:spcBef>
                <a:spcPts val="3200"/>
              </a:spcBef>
              <a:defRPr b="1" sz="2800">
                <a:latin typeface="Helvetica"/>
                <a:ea typeface="Helvetica"/>
                <a:cs typeface="Helvetica"/>
                <a:sym typeface="Helvetica"/>
              </a:defRPr>
            </a:pPr>
            <a:r>
              <a:t>T~W</a:t>
            </a:r>
          </a:p>
          <a:p>
            <a:pPr algn="l">
              <a:spcBef>
                <a:spcPts val="3200"/>
              </a:spcBef>
              <a:defRPr b="1" sz="2800">
                <a:latin typeface="Helvetica"/>
                <a:ea typeface="Helvetica"/>
                <a:cs typeface="Helvetica"/>
                <a:sym typeface="Helvetica"/>
              </a:defRPr>
            </a:pPr>
            <a:r>
              <a:t>L </a:t>
            </a:r>
            <a:r>
              <a:rPr b="0">
                <a:latin typeface="+mn-lt"/>
                <a:ea typeface="+mn-ea"/>
                <a:cs typeface="+mn-cs"/>
                <a:sym typeface="Helvetica Light"/>
              </a:rPr>
              <a:t>excluding those 6 words on the stack/buffer</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idx="4294967295"/>
          </p:nvPr>
        </p:nvSpPr>
        <p:spPr>
          <a:prstGeom prst="rect">
            <a:avLst/>
          </a:prstGeom>
        </p:spPr>
        <p:txBody>
          <a:bodyPr/>
          <a:lstStyle>
            <a:lvl1pPr>
              <a:defRPr sz="5000"/>
            </a:lvl1pPr>
          </a:lstStyle>
          <a:p>
            <a:pPr/>
            <a:r>
              <a:t>Transition-Based Dependency Parsing</a:t>
            </a:r>
          </a:p>
        </p:txBody>
      </p:sp>
      <p:sp>
        <p:nvSpPr>
          <p:cNvPr id="203" name="Shape 203"/>
          <p:cNvSpPr/>
          <p:nvPr/>
        </p:nvSpPr>
        <p:spPr>
          <a:xfrm>
            <a:off x="876300" y="2660649"/>
            <a:ext cx="2109887"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Training</a:t>
            </a:r>
          </a:p>
        </p:txBody>
      </p:sp>
      <p:sp>
        <p:nvSpPr>
          <p:cNvPr id="204" name="Shape 204"/>
          <p:cNvSpPr/>
          <p:nvPr/>
        </p:nvSpPr>
        <p:spPr>
          <a:xfrm>
            <a:off x="1601266" y="6019800"/>
            <a:ext cx="601766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θ is the set of all parameters.</a:t>
            </a:r>
          </a:p>
        </p:txBody>
      </p:sp>
      <p:sp>
        <p:nvSpPr>
          <p:cNvPr id="205" name="Shape 205"/>
          <p:cNvSpPr/>
          <p:nvPr/>
        </p:nvSpPr>
        <p:spPr>
          <a:xfrm>
            <a:off x="1076496" y="3422650"/>
            <a:ext cx="11509281"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The final training objective is to minimize the cross-entropy loss, plus a l</a:t>
            </a:r>
            <a:r>
              <a:rPr baseline="-5999"/>
              <a:t>2</a:t>
            </a:r>
            <a:r>
              <a:t>-regularization term:</a:t>
            </a:r>
          </a:p>
        </p:txBody>
      </p:sp>
      <p:pic>
        <p:nvPicPr>
          <p:cNvPr id="206" name="屏幕快照 2017-03-09 下午3.44.13.png"/>
          <p:cNvPicPr>
            <a:picLocks noChangeAspect="1"/>
          </p:cNvPicPr>
          <p:nvPr/>
        </p:nvPicPr>
        <p:blipFill>
          <a:blip r:embed="rId2">
            <a:extLst/>
          </a:blip>
          <a:stretch>
            <a:fillRect/>
          </a:stretch>
        </p:blipFill>
        <p:spPr>
          <a:xfrm>
            <a:off x="2169666" y="4835087"/>
            <a:ext cx="4474450" cy="96607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idx="4294967295"/>
          </p:nvPr>
        </p:nvSpPr>
        <p:spPr>
          <a:prstGeom prst="rect">
            <a:avLst/>
          </a:prstGeom>
        </p:spPr>
        <p:txBody>
          <a:bodyPr/>
          <a:lstStyle>
            <a:lvl1pPr>
              <a:defRPr sz="5000"/>
            </a:lvl1pPr>
          </a:lstStyle>
          <a:p>
            <a:pPr/>
            <a:r>
              <a:t>Transition-Based Dependency Parsing</a:t>
            </a:r>
          </a:p>
        </p:txBody>
      </p:sp>
      <p:sp>
        <p:nvSpPr>
          <p:cNvPr id="209" name="Shape 209"/>
          <p:cNvSpPr/>
          <p:nvPr/>
        </p:nvSpPr>
        <p:spPr>
          <a:xfrm>
            <a:off x="876300" y="2660649"/>
            <a:ext cx="2838202"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Experiments</a:t>
            </a:r>
          </a:p>
        </p:txBody>
      </p:sp>
      <p:pic>
        <p:nvPicPr>
          <p:cNvPr id="210" name="屏幕快照 2017-03-09 下午3.49.22.png"/>
          <p:cNvPicPr>
            <a:picLocks noChangeAspect="1"/>
          </p:cNvPicPr>
          <p:nvPr/>
        </p:nvPicPr>
        <p:blipFill>
          <a:blip r:embed="rId2">
            <a:extLst/>
          </a:blip>
          <a:stretch>
            <a:fillRect/>
          </a:stretch>
        </p:blipFill>
        <p:spPr>
          <a:xfrm>
            <a:off x="482600" y="3302000"/>
            <a:ext cx="12039600" cy="24892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idx="4294967295"/>
          </p:nvPr>
        </p:nvSpPr>
        <p:spPr>
          <a:prstGeom prst="rect">
            <a:avLst/>
          </a:prstGeom>
        </p:spPr>
        <p:txBody>
          <a:bodyPr/>
          <a:lstStyle>
            <a:lvl1pPr>
              <a:defRPr sz="5000"/>
            </a:lvl1pPr>
          </a:lstStyle>
          <a:p>
            <a:pPr/>
            <a:r>
              <a:t>Transition-Based Dependency Parsing</a:t>
            </a:r>
          </a:p>
        </p:txBody>
      </p:sp>
      <p:sp>
        <p:nvSpPr>
          <p:cNvPr id="213" name="Shape 213"/>
          <p:cNvSpPr/>
          <p:nvPr/>
        </p:nvSpPr>
        <p:spPr>
          <a:xfrm>
            <a:off x="876300" y="2660649"/>
            <a:ext cx="2838202"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Experiments</a:t>
            </a:r>
          </a:p>
        </p:txBody>
      </p:sp>
      <p:pic>
        <p:nvPicPr>
          <p:cNvPr id="214" name="屏幕快照 2017-03-09 下午3.50.22.png"/>
          <p:cNvPicPr>
            <a:picLocks noChangeAspect="1"/>
          </p:cNvPicPr>
          <p:nvPr/>
        </p:nvPicPr>
        <p:blipFill>
          <a:blip r:embed="rId2">
            <a:extLst/>
          </a:blip>
          <a:stretch>
            <a:fillRect/>
          </a:stretch>
        </p:blipFill>
        <p:spPr>
          <a:xfrm>
            <a:off x="2081807" y="3302000"/>
            <a:ext cx="7416801" cy="4991100"/>
          </a:xfrm>
          <a:prstGeom prst="rect">
            <a:avLst/>
          </a:prstGeom>
          <a:ln w="12700">
            <a:miter lim="400000"/>
          </a:ln>
        </p:spPr>
      </p:pic>
      <p:pic>
        <p:nvPicPr>
          <p:cNvPr id="215" name="屏幕快照 2017-03-09 下午3.50.33.png"/>
          <p:cNvPicPr>
            <a:picLocks noChangeAspect="1"/>
          </p:cNvPicPr>
          <p:nvPr/>
        </p:nvPicPr>
        <p:blipFill>
          <a:blip r:embed="rId3">
            <a:extLst/>
          </a:blip>
          <a:stretch>
            <a:fillRect/>
          </a:stretch>
        </p:blipFill>
        <p:spPr>
          <a:xfrm>
            <a:off x="2188517" y="3314700"/>
            <a:ext cx="7429501" cy="4965700"/>
          </a:xfrm>
          <a:prstGeom prst="rect">
            <a:avLst/>
          </a:prstGeom>
          <a:ln w="12700">
            <a:miter lim="400000"/>
          </a:ln>
        </p:spPr>
      </p:pic>
      <p:pic>
        <p:nvPicPr>
          <p:cNvPr id="216" name="屏幕快照 2017-03-09 下午3.50.39.png"/>
          <p:cNvPicPr>
            <a:picLocks noChangeAspect="1"/>
          </p:cNvPicPr>
          <p:nvPr/>
        </p:nvPicPr>
        <p:blipFill>
          <a:blip r:embed="rId4">
            <a:extLst/>
          </a:blip>
          <a:stretch>
            <a:fillRect/>
          </a:stretch>
        </p:blipFill>
        <p:spPr>
          <a:xfrm>
            <a:off x="2037958" y="3498850"/>
            <a:ext cx="7504499" cy="466774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4"/>
                                        </p:tgtEl>
                                        <p:attrNameLst>
                                          <p:attrName>style.visibility</p:attrName>
                                        </p:attrNameLst>
                                      </p:cBhvr>
                                      <p:to>
                                        <p:strVal val="visible"/>
                                      </p:to>
                                    </p:set>
                                    <p:anim calcmode="lin" valueType="num">
                                      <p:cBhvr>
                                        <p:cTn id="7" dur="500" fill="hold"/>
                                        <p:tgtEl>
                                          <p:spTgt spid="214"/>
                                        </p:tgtEl>
                                        <p:attrNameLst>
                                          <p:attrName>ppt_x</p:attrName>
                                        </p:attrNameLst>
                                      </p:cBhvr>
                                      <p:tavLst>
                                        <p:tav tm="0">
                                          <p:val>
                                            <p:strVal val="0-#ppt_w/2"/>
                                          </p:val>
                                        </p:tav>
                                        <p:tav tm="100000">
                                          <p:val>
                                            <p:strVal val="#ppt_x"/>
                                          </p:val>
                                        </p:tav>
                                      </p:tavLst>
                                    </p:anim>
                                    <p:anim calcmode="lin" valueType="num">
                                      <p:cBhvr>
                                        <p:cTn id="8" dur="500" fill="hold"/>
                                        <p:tgtEl>
                                          <p:spTgt spid="2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15"/>
                                        </p:tgtEl>
                                        <p:attrNameLst>
                                          <p:attrName>style.visibility</p:attrName>
                                        </p:attrNameLst>
                                      </p:cBhvr>
                                      <p:to>
                                        <p:strVal val="visible"/>
                                      </p:to>
                                    </p:set>
                                    <p:anim calcmode="lin" valueType="num">
                                      <p:cBhvr>
                                        <p:cTn id="13" dur="1000" fill="hold"/>
                                        <p:tgtEl>
                                          <p:spTgt spid="215"/>
                                        </p:tgtEl>
                                        <p:attrNameLst>
                                          <p:attrName>ppt_x</p:attrName>
                                        </p:attrNameLst>
                                      </p:cBhvr>
                                      <p:tavLst>
                                        <p:tav tm="0">
                                          <p:val>
                                            <p:strVal val="0-#ppt_w/2"/>
                                          </p:val>
                                        </p:tav>
                                        <p:tav tm="100000">
                                          <p:val>
                                            <p:strVal val="#ppt_x"/>
                                          </p:val>
                                        </p:tav>
                                      </p:tavLst>
                                    </p:anim>
                                    <p:anim calcmode="lin" valueType="num">
                                      <p:cBhvr>
                                        <p:cTn id="14" dur="1000" fill="hold"/>
                                        <p:tgtEl>
                                          <p:spTgt spid="2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16"/>
                                        </p:tgtEl>
                                        <p:attrNameLst>
                                          <p:attrName>style.visibility</p:attrName>
                                        </p:attrNameLst>
                                      </p:cBhvr>
                                      <p:to>
                                        <p:strVal val="visible"/>
                                      </p:to>
                                    </p:set>
                                    <p:anim calcmode="lin" valueType="num">
                                      <p:cBhvr>
                                        <p:cTn id="19" dur="1000" fill="hold"/>
                                        <p:tgtEl>
                                          <p:spTgt spid="216"/>
                                        </p:tgtEl>
                                        <p:attrNameLst>
                                          <p:attrName>ppt_x</p:attrName>
                                        </p:attrNameLst>
                                      </p:cBhvr>
                                      <p:tavLst>
                                        <p:tav tm="0">
                                          <p:val>
                                            <p:strVal val="0-#ppt_w/2"/>
                                          </p:val>
                                        </p:tav>
                                        <p:tav tm="100000">
                                          <p:val>
                                            <p:strVal val="#ppt_x"/>
                                          </p:val>
                                        </p:tav>
                                      </p:tavLst>
                                    </p:anim>
                                    <p:anim calcmode="lin" valueType="num">
                                      <p:cBhvr>
                                        <p:cTn id="20" dur="1000" fill="hold"/>
                                        <p:tgtEl>
                                          <p:spTgt spid="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1"/>
      <p:bldP build="whole" bldLvl="1" animBg="1" rev="0" advAuto="0" spid="215" grpId="2"/>
      <p:bldP build="whole" bldLvl="1" animBg="1" rev="0" advAuto="0" spid="216" grpId="3"/>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idx="4294967295"/>
          </p:nvPr>
        </p:nvSpPr>
        <p:spPr>
          <a:prstGeom prst="rect">
            <a:avLst/>
          </a:prstGeom>
        </p:spPr>
        <p:txBody>
          <a:bodyPr/>
          <a:lstStyle>
            <a:lvl1pPr>
              <a:defRPr sz="5000"/>
            </a:lvl1pPr>
          </a:lstStyle>
          <a:p>
            <a:pPr/>
            <a:r>
              <a:t>Transition-Based Dependency Parsing</a:t>
            </a:r>
          </a:p>
        </p:txBody>
      </p:sp>
      <p:pic>
        <p:nvPicPr>
          <p:cNvPr id="219" name="屏幕快照 2017-03-09 下午3.55.15.png"/>
          <p:cNvPicPr>
            <a:picLocks noChangeAspect="1"/>
          </p:cNvPicPr>
          <p:nvPr/>
        </p:nvPicPr>
        <p:blipFill>
          <a:blip r:embed="rId2">
            <a:extLst/>
          </a:blip>
          <a:stretch>
            <a:fillRect/>
          </a:stretch>
        </p:blipFill>
        <p:spPr>
          <a:xfrm>
            <a:off x="1249713" y="3182604"/>
            <a:ext cx="10505374" cy="308359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idx="4294967295"/>
          </p:nvPr>
        </p:nvSpPr>
        <p:spPr>
          <a:prstGeom prst="rect">
            <a:avLst/>
          </a:prstGeom>
        </p:spPr>
        <p:txBody>
          <a:bodyPr/>
          <a:lstStyle>
            <a:lvl1pPr>
              <a:defRPr sz="5000"/>
            </a:lvl1pPr>
          </a:lstStyle>
          <a:p>
            <a:pPr/>
            <a:r>
              <a:t>Transition-Based Dependency Parsing</a:t>
            </a:r>
          </a:p>
        </p:txBody>
      </p:sp>
      <p:sp>
        <p:nvSpPr>
          <p:cNvPr id="222" name="Shape 222"/>
          <p:cNvSpPr/>
          <p:nvPr/>
        </p:nvSpPr>
        <p:spPr>
          <a:xfrm>
            <a:off x="876300" y="2660649"/>
            <a:ext cx="4609356"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Neural Network Model</a:t>
            </a:r>
          </a:p>
        </p:txBody>
      </p:sp>
      <p:pic>
        <p:nvPicPr>
          <p:cNvPr id="223" name="屏幕快照 2017-03-09 下午4.04.20.png"/>
          <p:cNvPicPr>
            <a:picLocks noChangeAspect="1"/>
          </p:cNvPicPr>
          <p:nvPr/>
        </p:nvPicPr>
        <p:blipFill>
          <a:blip r:embed="rId2">
            <a:extLst/>
          </a:blip>
          <a:stretch>
            <a:fillRect/>
          </a:stretch>
        </p:blipFill>
        <p:spPr>
          <a:xfrm>
            <a:off x="3126961" y="2072812"/>
            <a:ext cx="7363464" cy="778865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1"/>
      <p:bldP build="whole" bldLvl="1" animBg="1" rev="0" advAuto="0" spid="223" grpId="2"/>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idx="4294967295"/>
          </p:nvPr>
        </p:nvSpPr>
        <p:spPr>
          <a:prstGeom prst="rect">
            <a:avLst/>
          </a:prstGeom>
        </p:spPr>
        <p:txBody>
          <a:bodyPr/>
          <a:lstStyle>
            <a:lvl1pPr>
              <a:defRPr sz="5000"/>
            </a:lvl1pPr>
          </a:lstStyle>
          <a:p>
            <a:pPr/>
            <a:r>
              <a:t>Transition-Based Dependency Parsing</a:t>
            </a:r>
          </a:p>
        </p:txBody>
      </p:sp>
      <p:sp>
        <p:nvSpPr>
          <p:cNvPr id="226" name="Shape 226"/>
          <p:cNvSpPr/>
          <p:nvPr/>
        </p:nvSpPr>
        <p:spPr>
          <a:xfrm>
            <a:off x="876300" y="2660649"/>
            <a:ext cx="2506613"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Training</a:t>
            </a:r>
          </a:p>
        </p:txBody>
      </p:sp>
      <p:pic>
        <p:nvPicPr>
          <p:cNvPr id="227" name="屏幕快照 2017-03-09 下午4.31.43.png"/>
          <p:cNvPicPr>
            <a:picLocks noChangeAspect="1"/>
          </p:cNvPicPr>
          <p:nvPr/>
        </p:nvPicPr>
        <p:blipFill>
          <a:blip r:embed="rId2">
            <a:extLst/>
          </a:blip>
          <a:stretch>
            <a:fillRect/>
          </a:stretch>
        </p:blipFill>
        <p:spPr>
          <a:xfrm>
            <a:off x="2120359" y="3488238"/>
            <a:ext cx="8764082" cy="1406970"/>
          </a:xfrm>
          <a:prstGeom prst="rect">
            <a:avLst/>
          </a:prstGeom>
          <a:ln w="12700">
            <a:miter lim="400000"/>
          </a:ln>
        </p:spPr>
      </p:pic>
      <p:sp>
        <p:nvSpPr>
          <p:cNvPr id="228" name="Shape 228"/>
          <p:cNvSpPr/>
          <p:nvPr/>
        </p:nvSpPr>
        <p:spPr>
          <a:xfrm>
            <a:off x="876300" y="5138596"/>
            <a:ext cx="2506613"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Decoding</a:t>
            </a:r>
          </a:p>
        </p:txBody>
      </p:sp>
      <p:pic>
        <p:nvPicPr>
          <p:cNvPr id="229" name="屏幕快照 2017-03-09 下午4.32.36.png"/>
          <p:cNvPicPr>
            <a:picLocks noChangeAspect="1"/>
          </p:cNvPicPr>
          <p:nvPr/>
        </p:nvPicPr>
        <p:blipFill>
          <a:blip r:embed="rId3">
            <a:extLst/>
          </a:blip>
          <a:stretch>
            <a:fillRect/>
          </a:stretch>
        </p:blipFill>
        <p:spPr>
          <a:xfrm>
            <a:off x="3018755" y="5966185"/>
            <a:ext cx="6967290" cy="1697777"/>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idx="4294967295"/>
          </p:nvPr>
        </p:nvSpPr>
        <p:spPr>
          <a:prstGeom prst="rect">
            <a:avLst/>
          </a:prstGeom>
        </p:spPr>
        <p:txBody>
          <a:bodyPr/>
          <a:lstStyle>
            <a:lvl1pPr>
              <a:defRPr sz="5000"/>
            </a:lvl1pPr>
          </a:lstStyle>
          <a:p>
            <a:pPr/>
            <a:r>
              <a:t>Transition-Based Dependency Parsing</a:t>
            </a:r>
          </a:p>
        </p:txBody>
      </p:sp>
      <p:sp>
        <p:nvSpPr>
          <p:cNvPr id="232" name="Shape 232"/>
          <p:cNvSpPr/>
          <p:nvPr/>
        </p:nvSpPr>
        <p:spPr>
          <a:xfrm>
            <a:off x="876300" y="2660649"/>
            <a:ext cx="2735709"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Experiments</a:t>
            </a:r>
          </a:p>
        </p:txBody>
      </p:sp>
      <p:pic>
        <p:nvPicPr>
          <p:cNvPr id="233" name="屏幕快照 2017-03-09 下午4.43.31.png"/>
          <p:cNvPicPr>
            <a:picLocks noChangeAspect="1"/>
          </p:cNvPicPr>
          <p:nvPr/>
        </p:nvPicPr>
        <p:blipFill>
          <a:blip r:embed="rId2">
            <a:extLst/>
          </a:blip>
          <a:stretch>
            <a:fillRect/>
          </a:stretch>
        </p:blipFill>
        <p:spPr>
          <a:xfrm>
            <a:off x="2120900" y="3605708"/>
            <a:ext cx="8763000" cy="3975101"/>
          </a:xfrm>
          <a:prstGeom prst="rect">
            <a:avLst/>
          </a:prstGeom>
          <a:ln w="12700">
            <a:miter lim="400000"/>
          </a:ln>
        </p:spPr>
      </p:pic>
      <p:pic>
        <p:nvPicPr>
          <p:cNvPr id="234" name="屏幕快照 2017-03-09 下午4.43.42.png"/>
          <p:cNvPicPr>
            <a:picLocks noChangeAspect="1"/>
          </p:cNvPicPr>
          <p:nvPr/>
        </p:nvPicPr>
        <p:blipFill>
          <a:blip r:embed="rId3">
            <a:extLst/>
          </a:blip>
          <a:stretch>
            <a:fillRect/>
          </a:stretch>
        </p:blipFill>
        <p:spPr>
          <a:xfrm>
            <a:off x="2197100" y="3302000"/>
            <a:ext cx="8610600" cy="6654800"/>
          </a:xfrm>
          <a:prstGeom prst="rect">
            <a:avLst/>
          </a:prstGeom>
          <a:ln w="12700">
            <a:miter lim="400000"/>
          </a:ln>
        </p:spPr>
      </p:pic>
      <p:pic>
        <p:nvPicPr>
          <p:cNvPr id="235" name="屏幕快照 2017-03-09 下午4.43.49.png"/>
          <p:cNvPicPr>
            <a:picLocks noChangeAspect="1"/>
          </p:cNvPicPr>
          <p:nvPr/>
        </p:nvPicPr>
        <p:blipFill>
          <a:blip r:embed="rId4">
            <a:extLst/>
          </a:blip>
          <a:stretch>
            <a:fillRect/>
          </a:stretch>
        </p:blipFill>
        <p:spPr>
          <a:xfrm>
            <a:off x="2120900" y="3586658"/>
            <a:ext cx="8763000" cy="40132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3"/>
                                        </p:tgtEl>
                                        <p:attrNameLst>
                                          <p:attrName>style.visibility</p:attrName>
                                        </p:attrNameLst>
                                      </p:cBhvr>
                                      <p:to>
                                        <p:strVal val="visible"/>
                                      </p:to>
                                    </p:set>
                                    <p:anim calcmode="lin" valueType="num">
                                      <p:cBhvr>
                                        <p:cTn id="7" dur="1000" fill="hold"/>
                                        <p:tgtEl>
                                          <p:spTgt spid="233"/>
                                        </p:tgtEl>
                                        <p:attrNameLst>
                                          <p:attrName>ppt_x</p:attrName>
                                        </p:attrNameLst>
                                      </p:cBhvr>
                                      <p:tavLst>
                                        <p:tav tm="0">
                                          <p:val>
                                            <p:strVal val="0-#ppt_w/2"/>
                                          </p:val>
                                        </p:tav>
                                        <p:tav tm="100000">
                                          <p:val>
                                            <p:strVal val="#ppt_x"/>
                                          </p:val>
                                        </p:tav>
                                      </p:tavLst>
                                    </p:anim>
                                    <p:anim calcmode="lin" valueType="num">
                                      <p:cBhvr>
                                        <p:cTn id="8" dur="1000" fill="hold"/>
                                        <p:tgtEl>
                                          <p:spTgt spid="2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xit" nodeType="clickEffect" presetSubtype="2" presetID="2" grpId="2" fill="hold">
                                  <p:stCondLst>
                                    <p:cond delay="0"/>
                                  </p:stCondLst>
                                  <p:iterate type="el" backwards="0">
                                    <p:tmAbs val="0"/>
                                  </p:iterate>
                                  <p:childTnLst>
                                    <p:anim calcmode="lin" valueType="num">
                                      <p:cBhvr>
                                        <p:cTn id="12" dur="1000" fill="hold"/>
                                        <p:tgtEl>
                                          <p:spTgt spid="233"/>
                                        </p:tgtEl>
                                        <p:attrNameLst>
                                          <p:attrName>ppt_x</p:attrName>
                                        </p:attrNameLst>
                                      </p:cBhvr>
                                      <p:tavLst>
                                        <p:tav tm="0">
                                          <p:val>
                                            <p:strVal val="ppt_x"/>
                                          </p:val>
                                        </p:tav>
                                        <p:tav tm="100000">
                                          <p:val>
                                            <p:strVal val="1+ppt_w/2"/>
                                          </p:val>
                                        </p:tav>
                                      </p:tavLst>
                                    </p:anim>
                                    <p:anim calcmode="lin" valueType="num">
                                      <p:cBhvr>
                                        <p:cTn id="13" dur="1000" fill="hold"/>
                                        <p:tgtEl>
                                          <p:spTgt spid="233"/>
                                        </p:tgtEl>
                                        <p:attrNameLst>
                                          <p:attrName>ppt_y</p:attrName>
                                        </p:attrNameLst>
                                      </p:cBhvr>
                                      <p:tavLst>
                                        <p:tav tm="0">
                                          <p:val>
                                            <p:strVal val="ppt_y"/>
                                          </p:val>
                                        </p:tav>
                                        <p:tav tm="100000">
                                          <p:val>
                                            <p:strVal val="ppt_y"/>
                                          </p:val>
                                        </p:tav>
                                      </p:tavLst>
                                    </p:anim>
                                    <p:set>
                                      <p:cBhvr>
                                        <p:cTn id="14" fill="hold">
                                          <p:stCondLst>
                                            <p:cond delay="999"/>
                                          </p:stCondLst>
                                        </p:cTn>
                                        <p:tgtEl>
                                          <p:spTgt spid="23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34"/>
                                        </p:tgtEl>
                                        <p:attrNameLst>
                                          <p:attrName>style.visibility</p:attrName>
                                        </p:attrNameLst>
                                      </p:cBhvr>
                                      <p:to>
                                        <p:strVal val="visible"/>
                                      </p:to>
                                    </p:set>
                                    <p:anim calcmode="lin" valueType="num">
                                      <p:cBhvr>
                                        <p:cTn id="19" dur="1000" fill="hold"/>
                                        <p:tgtEl>
                                          <p:spTgt spid="234"/>
                                        </p:tgtEl>
                                        <p:attrNameLst>
                                          <p:attrName>ppt_x</p:attrName>
                                        </p:attrNameLst>
                                      </p:cBhvr>
                                      <p:tavLst>
                                        <p:tav tm="0">
                                          <p:val>
                                            <p:strVal val="0-#ppt_w/2"/>
                                          </p:val>
                                        </p:tav>
                                        <p:tav tm="100000">
                                          <p:val>
                                            <p:strVal val="#ppt_x"/>
                                          </p:val>
                                        </p:tav>
                                      </p:tavLst>
                                    </p:anim>
                                    <p:anim calcmode="lin" valueType="num">
                                      <p:cBhvr>
                                        <p:cTn id="20" dur="1000" fill="hold"/>
                                        <p:tgtEl>
                                          <p:spTgt spid="2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2" presetID="2" grpId="4" fill="hold">
                                  <p:stCondLst>
                                    <p:cond delay="0"/>
                                  </p:stCondLst>
                                  <p:iterate type="el" backwards="0">
                                    <p:tmAbs val="0"/>
                                  </p:iterate>
                                  <p:childTnLst>
                                    <p:anim calcmode="lin" valueType="num">
                                      <p:cBhvr>
                                        <p:cTn id="24" dur="1000" fill="hold"/>
                                        <p:tgtEl>
                                          <p:spTgt spid="234"/>
                                        </p:tgtEl>
                                        <p:attrNameLst>
                                          <p:attrName>ppt_x</p:attrName>
                                        </p:attrNameLst>
                                      </p:cBhvr>
                                      <p:tavLst>
                                        <p:tav tm="0">
                                          <p:val>
                                            <p:strVal val="ppt_x"/>
                                          </p:val>
                                        </p:tav>
                                        <p:tav tm="100000">
                                          <p:val>
                                            <p:strVal val="1+ppt_w/2"/>
                                          </p:val>
                                        </p:tav>
                                      </p:tavLst>
                                    </p:anim>
                                    <p:anim calcmode="lin" valueType="num">
                                      <p:cBhvr>
                                        <p:cTn id="25" dur="1000" fill="hold"/>
                                        <p:tgtEl>
                                          <p:spTgt spid="234"/>
                                        </p:tgtEl>
                                        <p:attrNameLst>
                                          <p:attrName>ppt_y</p:attrName>
                                        </p:attrNameLst>
                                      </p:cBhvr>
                                      <p:tavLst>
                                        <p:tav tm="0">
                                          <p:val>
                                            <p:strVal val="ppt_y"/>
                                          </p:val>
                                        </p:tav>
                                        <p:tav tm="100000">
                                          <p:val>
                                            <p:strVal val="ppt_y"/>
                                          </p:val>
                                        </p:tav>
                                      </p:tavLst>
                                    </p:anim>
                                    <p:set>
                                      <p:cBhvr>
                                        <p:cTn id="26" fill="hold">
                                          <p:stCondLst>
                                            <p:cond delay="999"/>
                                          </p:stCondLst>
                                        </p:cTn>
                                        <p:tgtEl>
                                          <p:spTgt spid="2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235"/>
                                        </p:tgtEl>
                                        <p:attrNameLst>
                                          <p:attrName>style.visibility</p:attrName>
                                        </p:attrNameLst>
                                      </p:cBhvr>
                                      <p:to>
                                        <p:strVal val="visible"/>
                                      </p:to>
                                    </p:set>
                                    <p:anim calcmode="lin" valueType="num">
                                      <p:cBhvr>
                                        <p:cTn id="31" dur="1000" fill="hold"/>
                                        <p:tgtEl>
                                          <p:spTgt spid="235"/>
                                        </p:tgtEl>
                                        <p:attrNameLst>
                                          <p:attrName>ppt_x</p:attrName>
                                        </p:attrNameLst>
                                      </p:cBhvr>
                                      <p:tavLst>
                                        <p:tav tm="0">
                                          <p:val>
                                            <p:strVal val="0-#ppt_w/2"/>
                                          </p:val>
                                        </p:tav>
                                        <p:tav tm="100000">
                                          <p:val>
                                            <p:strVal val="#ppt_x"/>
                                          </p:val>
                                        </p:tav>
                                      </p:tavLst>
                                    </p:anim>
                                    <p:anim calcmode="lin" valueType="num">
                                      <p:cBhvr>
                                        <p:cTn id="32" dur="1000" fill="hold"/>
                                        <p:tgtEl>
                                          <p:spTgt spid="2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xit" nodeType="clickEffect" presetSubtype="2" presetID="2" grpId="6" fill="hold">
                                  <p:stCondLst>
                                    <p:cond delay="0"/>
                                  </p:stCondLst>
                                  <p:iterate type="el" backwards="0">
                                    <p:tmAbs val="0"/>
                                  </p:iterate>
                                  <p:childTnLst>
                                    <p:anim calcmode="lin" valueType="num">
                                      <p:cBhvr>
                                        <p:cTn id="36" dur="1000" fill="hold"/>
                                        <p:tgtEl>
                                          <p:spTgt spid="235"/>
                                        </p:tgtEl>
                                        <p:attrNameLst>
                                          <p:attrName>ppt_x</p:attrName>
                                        </p:attrNameLst>
                                      </p:cBhvr>
                                      <p:tavLst>
                                        <p:tav tm="0">
                                          <p:val>
                                            <p:strVal val="ppt_x"/>
                                          </p:val>
                                        </p:tav>
                                        <p:tav tm="100000">
                                          <p:val>
                                            <p:strVal val="1+ppt_w/2"/>
                                          </p:val>
                                        </p:tav>
                                      </p:tavLst>
                                    </p:anim>
                                    <p:anim calcmode="lin" valueType="num">
                                      <p:cBhvr>
                                        <p:cTn id="37" dur="1000" fill="hold"/>
                                        <p:tgtEl>
                                          <p:spTgt spid="235"/>
                                        </p:tgtEl>
                                        <p:attrNameLst>
                                          <p:attrName>ppt_y</p:attrName>
                                        </p:attrNameLst>
                                      </p:cBhvr>
                                      <p:tavLst>
                                        <p:tav tm="0">
                                          <p:val>
                                            <p:strVal val="ppt_y"/>
                                          </p:val>
                                        </p:tav>
                                        <p:tav tm="100000">
                                          <p:val>
                                            <p:strVal val="ppt_y"/>
                                          </p:val>
                                        </p:tav>
                                      </p:tavLst>
                                    </p:anim>
                                    <p:set>
                                      <p:cBhvr>
                                        <p:cTn id="38" fill="hold">
                                          <p:stCondLst>
                                            <p:cond delay="999"/>
                                          </p:stCondLst>
                                        </p:cTn>
                                        <p:tgtEl>
                                          <p:spTgt spid="23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4" grpId="4"/>
      <p:bldP build="whole" bldLvl="1" animBg="1" rev="0" advAuto="0" spid="233" grpId="1"/>
      <p:bldP build="whole" bldLvl="1" animBg="1" rev="0" advAuto="0" spid="233" grpId="2"/>
      <p:bldP build="whole" bldLvl="1" animBg="1" rev="0" advAuto="0" spid="235" grpId="5"/>
      <p:bldP build="whole" bldLvl="1" animBg="1" rev="0" advAuto="0" spid="235" grpId="6"/>
      <p:bldP build="whole" bldLvl="1" animBg="1" rev="0" advAuto="0" spid="234" grpId="3"/>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idx="4294967295"/>
          </p:nvPr>
        </p:nvSpPr>
        <p:spPr>
          <a:prstGeom prst="rect">
            <a:avLst/>
          </a:prstGeom>
        </p:spPr>
        <p:txBody>
          <a:bodyPr/>
          <a:lstStyle>
            <a:lvl1pPr>
              <a:defRPr sz="5000"/>
            </a:lvl1pPr>
          </a:lstStyle>
          <a:p>
            <a:pPr/>
            <a:r>
              <a:t>Transition-Based Dependency Parsing</a:t>
            </a:r>
          </a:p>
        </p:txBody>
      </p:sp>
      <p:pic>
        <p:nvPicPr>
          <p:cNvPr id="238" name="屏幕快照 2017-03-09 下午4.47.34.png"/>
          <p:cNvPicPr>
            <a:picLocks noChangeAspect="1"/>
          </p:cNvPicPr>
          <p:nvPr/>
        </p:nvPicPr>
        <p:blipFill>
          <a:blip r:embed="rId2">
            <a:extLst/>
          </a:blip>
          <a:stretch>
            <a:fillRect/>
          </a:stretch>
        </p:blipFill>
        <p:spPr>
          <a:xfrm>
            <a:off x="80890" y="2946866"/>
            <a:ext cx="12843020" cy="343894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idx="4294967295"/>
          </p:nvPr>
        </p:nvSpPr>
        <p:spPr>
          <a:prstGeom prst="rect">
            <a:avLst/>
          </a:prstGeom>
        </p:spPr>
        <p:txBody>
          <a:bodyPr/>
          <a:lstStyle>
            <a:lvl1pPr>
              <a:defRPr sz="5000"/>
            </a:lvl1pPr>
          </a:lstStyle>
          <a:p>
            <a:pPr/>
            <a:r>
              <a:t>Transition-Based Dependency Parsing</a:t>
            </a:r>
          </a:p>
        </p:txBody>
      </p:sp>
      <p:sp>
        <p:nvSpPr>
          <p:cNvPr id="126" name="Shape 126"/>
          <p:cNvSpPr/>
          <p:nvPr/>
        </p:nvSpPr>
        <p:spPr>
          <a:xfrm>
            <a:off x="889000" y="2673349"/>
            <a:ext cx="479831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Dependency Syntax</a:t>
            </a:r>
          </a:p>
        </p:txBody>
      </p:sp>
      <p:pic>
        <p:nvPicPr>
          <p:cNvPr id="127" name="屏幕快照 2017-03-09 下午2.13.11.png"/>
          <p:cNvPicPr>
            <a:picLocks noChangeAspect="1"/>
          </p:cNvPicPr>
          <p:nvPr/>
        </p:nvPicPr>
        <p:blipFill>
          <a:blip r:embed="rId2">
            <a:extLst/>
          </a:blip>
          <a:stretch>
            <a:fillRect/>
          </a:stretch>
        </p:blipFill>
        <p:spPr>
          <a:xfrm>
            <a:off x="1850928" y="3780190"/>
            <a:ext cx="9302944" cy="3295701"/>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idx="4294967295"/>
          </p:nvPr>
        </p:nvSpPr>
        <p:spPr>
          <a:prstGeom prst="rect">
            <a:avLst/>
          </a:prstGeom>
        </p:spPr>
        <p:txBody>
          <a:bodyPr/>
          <a:lstStyle>
            <a:lvl1pPr>
              <a:defRPr sz="5000"/>
            </a:lvl1pPr>
          </a:lstStyle>
          <a:p>
            <a:pPr/>
            <a:r>
              <a:t>Transition-Based Dependency Parsing</a:t>
            </a:r>
          </a:p>
        </p:txBody>
      </p:sp>
      <p:sp>
        <p:nvSpPr>
          <p:cNvPr id="241" name="Shape 241"/>
          <p:cNvSpPr/>
          <p:nvPr/>
        </p:nvSpPr>
        <p:spPr>
          <a:xfrm>
            <a:off x="876300" y="2660649"/>
            <a:ext cx="4299992"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Training&amp;Decoding</a:t>
            </a:r>
          </a:p>
        </p:txBody>
      </p:sp>
      <p:pic>
        <p:nvPicPr>
          <p:cNvPr id="242" name="屏幕快照 2017-03-09 下午5.08.53.png"/>
          <p:cNvPicPr>
            <a:picLocks noChangeAspect="1"/>
          </p:cNvPicPr>
          <p:nvPr/>
        </p:nvPicPr>
        <p:blipFill>
          <a:blip r:embed="rId2">
            <a:extLst/>
          </a:blip>
          <a:stretch>
            <a:fillRect/>
          </a:stretch>
        </p:blipFill>
        <p:spPr>
          <a:xfrm>
            <a:off x="1993900" y="3496617"/>
            <a:ext cx="9017000" cy="46863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idx="4294967295"/>
          </p:nvPr>
        </p:nvSpPr>
        <p:spPr>
          <a:prstGeom prst="rect">
            <a:avLst/>
          </a:prstGeom>
        </p:spPr>
        <p:txBody>
          <a:bodyPr/>
          <a:lstStyle>
            <a:lvl1pPr>
              <a:defRPr sz="5000"/>
            </a:lvl1pPr>
          </a:lstStyle>
          <a:p>
            <a:pPr/>
            <a:r>
              <a:t>Transition-Based Dependency Parsing</a:t>
            </a:r>
          </a:p>
        </p:txBody>
      </p:sp>
      <p:sp>
        <p:nvSpPr>
          <p:cNvPr id="245" name="Shape 245"/>
          <p:cNvSpPr/>
          <p:nvPr/>
        </p:nvSpPr>
        <p:spPr>
          <a:xfrm>
            <a:off x="876300" y="2660649"/>
            <a:ext cx="4299992"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Training&amp;Decoding</a:t>
            </a:r>
          </a:p>
        </p:txBody>
      </p:sp>
      <p:pic>
        <p:nvPicPr>
          <p:cNvPr id="246" name="屏幕快照 2017-03-09 下午5.09.23.png"/>
          <p:cNvPicPr>
            <a:picLocks noChangeAspect="1"/>
          </p:cNvPicPr>
          <p:nvPr/>
        </p:nvPicPr>
        <p:blipFill>
          <a:blip r:embed="rId2">
            <a:extLst/>
          </a:blip>
          <a:stretch>
            <a:fillRect/>
          </a:stretch>
        </p:blipFill>
        <p:spPr>
          <a:xfrm>
            <a:off x="2812500" y="3213043"/>
            <a:ext cx="7379800" cy="6141234"/>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idx="4294967295"/>
          </p:nvPr>
        </p:nvSpPr>
        <p:spPr>
          <a:prstGeom prst="rect">
            <a:avLst/>
          </a:prstGeom>
        </p:spPr>
        <p:txBody>
          <a:bodyPr/>
          <a:lstStyle>
            <a:lvl1pPr>
              <a:defRPr sz="5000"/>
            </a:lvl1pPr>
          </a:lstStyle>
          <a:p>
            <a:pPr/>
            <a:r>
              <a:t>Transition-Based Dependency Parsing</a:t>
            </a:r>
          </a:p>
        </p:txBody>
      </p:sp>
      <p:sp>
        <p:nvSpPr>
          <p:cNvPr id="249" name="Shape 249"/>
          <p:cNvSpPr/>
          <p:nvPr/>
        </p:nvSpPr>
        <p:spPr>
          <a:xfrm>
            <a:off x="876300" y="2660649"/>
            <a:ext cx="4299992"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Training&amp;Decoding</a:t>
            </a:r>
          </a:p>
        </p:txBody>
      </p:sp>
      <p:pic>
        <p:nvPicPr>
          <p:cNvPr id="250" name="屏幕快照 2017-03-09 下午5.09.39.png"/>
          <p:cNvPicPr>
            <a:picLocks noChangeAspect="1"/>
          </p:cNvPicPr>
          <p:nvPr/>
        </p:nvPicPr>
        <p:blipFill>
          <a:blip r:embed="rId2">
            <a:extLst/>
          </a:blip>
          <a:stretch>
            <a:fillRect/>
          </a:stretch>
        </p:blipFill>
        <p:spPr>
          <a:xfrm>
            <a:off x="2633515" y="3302000"/>
            <a:ext cx="7737770" cy="593380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idx="4294967295"/>
          </p:nvPr>
        </p:nvSpPr>
        <p:spPr>
          <a:prstGeom prst="rect">
            <a:avLst/>
          </a:prstGeom>
        </p:spPr>
        <p:txBody>
          <a:bodyPr/>
          <a:lstStyle>
            <a:lvl1pPr>
              <a:defRPr sz="5000"/>
            </a:lvl1pPr>
          </a:lstStyle>
          <a:p>
            <a:pPr/>
            <a:r>
              <a:t>Transition-Based Dependency Parsing</a:t>
            </a:r>
          </a:p>
        </p:txBody>
      </p:sp>
      <p:sp>
        <p:nvSpPr>
          <p:cNvPr id="253" name="Shape 253"/>
          <p:cNvSpPr/>
          <p:nvPr/>
        </p:nvSpPr>
        <p:spPr>
          <a:xfrm>
            <a:off x="876300" y="2660649"/>
            <a:ext cx="2735709"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Experiments</a:t>
            </a:r>
          </a:p>
        </p:txBody>
      </p:sp>
      <p:pic>
        <p:nvPicPr>
          <p:cNvPr id="254" name="屏幕快照 2017-03-09 下午5.17.31.png"/>
          <p:cNvPicPr>
            <a:picLocks noChangeAspect="1"/>
          </p:cNvPicPr>
          <p:nvPr/>
        </p:nvPicPr>
        <p:blipFill>
          <a:blip r:embed="rId2">
            <a:extLst/>
          </a:blip>
          <a:stretch>
            <a:fillRect/>
          </a:stretch>
        </p:blipFill>
        <p:spPr>
          <a:xfrm>
            <a:off x="3100527" y="3098254"/>
            <a:ext cx="6803746" cy="635855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idx="4294967295"/>
          </p:nvPr>
        </p:nvSpPr>
        <p:spPr>
          <a:prstGeom prst="rect">
            <a:avLst/>
          </a:prstGeom>
        </p:spPr>
        <p:txBody>
          <a:bodyPr/>
          <a:lstStyle>
            <a:lvl1pPr>
              <a:defRPr sz="5000"/>
            </a:lvl1pPr>
          </a:lstStyle>
          <a:p>
            <a:pPr/>
            <a:r>
              <a:t>Transition-Based Dependency Parsing</a:t>
            </a:r>
          </a:p>
        </p:txBody>
      </p:sp>
      <p:pic>
        <p:nvPicPr>
          <p:cNvPr id="257" name="屏幕快照 2017-03-09 下午5.20.26.png"/>
          <p:cNvPicPr>
            <a:picLocks noChangeAspect="1"/>
          </p:cNvPicPr>
          <p:nvPr/>
        </p:nvPicPr>
        <p:blipFill>
          <a:blip r:embed="rId2">
            <a:extLst/>
          </a:blip>
          <a:stretch>
            <a:fillRect/>
          </a:stretch>
        </p:blipFill>
        <p:spPr>
          <a:xfrm>
            <a:off x="0" y="3225222"/>
            <a:ext cx="13004800" cy="3613016"/>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idx="4294967295"/>
          </p:nvPr>
        </p:nvSpPr>
        <p:spPr>
          <a:prstGeom prst="rect">
            <a:avLst/>
          </a:prstGeom>
        </p:spPr>
        <p:txBody>
          <a:bodyPr/>
          <a:lstStyle>
            <a:lvl1pPr>
              <a:defRPr sz="5000"/>
            </a:lvl1pPr>
          </a:lstStyle>
          <a:p>
            <a:pPr/>
            <a:r>
              <a:t>Transition-Based Dependency Parsing</a:t>
            </a:r>
          </a:p>
        </p:txBody>
      </p:sp>
      <p:sp>
        <p:nvSpPr>
          <p:cNvPr id="260" name="Shape 260"/>
          <p:cNvSpPr/>
          <p:nvPr/>
        </p:nvSpPr>
        <p:spPr>
          <a:xfrm>
            <a:off x="876300" y="2660649"/>
            <a:ext cx="6441877"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Global vs. Local Normalization</a:t>
            </a:r>
          </a:p>
        </p:txBody>
      </p:sp>
      <p:pic>
        <p:nvPicPr>
          <p:cNvPr id="261" name="屏幕快照 2017-03-09 下午5.20.48.png"/>
          <p:cNvPicPr>
            <a:picLocks noChangeAspect="1"/>
          </p:cNvPicPr>
          <p:nvPr/>
        </p:nvPicPr>
        <p:blipFill>
          <a:blip r:embed="rId2">
            <a:extLst/>
          </a:blip>
          <a:stretch>
            <a:fillRect/>
          </a:stretch>
        </p:blipFill>
        <p:spPr>
          <a:xfrm>
            <a:off x="2217777" y="3302000"/>
            <a:ext cx="7552055" cy="3362515"/>
          </a:xfrm>
          <a:prstGeom prst="rect">
            <a:avLst/>
          </a:prstGeom>
          <a:ln w="12700">
            <a:miter lim="400000"/>
          </a:ln>
        </p:spPr>
      </p:pic>
      <p:pic>
        <p:nvPicPr>
          <p:cNvPr id="262" name="屏幕快照 2017-03-09 下午5.21.05.png"/>
          <p:cNvPicPr>
            <a:picLocks noChangeAspect="1"/>
          </p:cNvPicPr>
          <p:nvPr/>
        </p:nvPicPr>
        <p:blipFill>
          <a:blip r:embed="rId3">
            <a:extLst/>
          </a:blip>
          <a:stretch>
            <a:fillRect/>
          </a:stretch>
        </p:blipFill>
        <p:spPr>
          <a:xfrm>
            <a:off x="2416774" y="6835269"/>
            <a:ext cx="7154062" cy="2540696"/>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idx="4294967295"/>
          </p:nvPr>
        </p:nvSpPr>
        <p:spPr>
          <a:prstGeom prst="rect">
            <a:avLst/>
          </a:prstGeom>
        </p:spPr>
        <p:txBody>
          <a:bodyPr/>
          <a:lstStyle>
            <a:lvl1pPr>
              <a:defRPr sz="5000"/>
            </a:lvl1pPr>
          </a:lstStyle>
          <a:p>
            <a:pPr/>
            <a:r>
              <a:t>Transition-Based Dependency Parsing</a:t>
            </a:r>
          </a:p>
        </p:txBody>
      </p:sp>
      <p:sp>
        <p:nvSpPr>
          <p:cNvPr id="265" name="Shape 265"/>
          <p:cNvSpPr/>
          <p:nvPr/>
        </p:nvSpPr>
        <p:spPr>
          <a:xfrm>
            <a:off x="876300" y="2660649"/>
            <a:ext cx="6441877"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Global vs. Local Normalization</a:t>
            </a:r>
          </a:p>
        </p:txBody>
      </p:sp>
      <p:pic>
        <p:nvPicPr>
          <p:cNvPr id="266" name="屏幕快照 2017-03-09 下午5.21.14.png"/>
          <p:cNvPicPr>
            <a:picLocks noChangeAspect="1"/>
          </p:cNvPicPr>
          <p:nvPr/>
        </p:nvPicPr>
        <p:blipFill>
          <a:blip r:embed="rId2">
            <a:extLst/>
          </a:blip>
          <a:stretch>
            <a:fillRect/>
          </a:stretch>
        </p:blipFill>
        <p:spPr>
          <a:xfrm>
            <a:off x="2260600" y="3556124"/>
            <a:ext cx="8483600" cy="3962401"/>
          </a:xfrm>
          <a:prstGeom prst="rect">
            <a:avLst/>
          </a:prstGeom>
          <a:ln w="12700">
            <a:miter lim="400000"/>
          </a:ln>
        </p:spPr>
      </p:pic>
      <p:pic>
        <p:nvPicPr>
          <p:cNvPr id="267" name="屏幕快照 2017-03-09 下午5.21.38.png"/>
          <p:cNvPicPr>
            <a:picLocks noChangeAspect="1"/>
          </p:cNvPicPr>
          <p:nvPr/>
        </p:nvPicPr>
        <p:blipFill>
          <a:blip r:embed="rId3">
            <a:extLst/>
          </a:blip>
          <a:stretch>
            <a:fillRect/>
          </a:stretch>
        </p:blipFill>
        <p:spPr>
          <a:xfrm>
            <a:off x="2241550" y="7950448"/>
            <a:ext cx="8521700" cy="14478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idx="4294967295"/>
          </p:nvPr>
        </p:nvSpPr>
        <p:spPr>
          <a:prstGeom prst="rect">
            <a:avLst/>
          </a:prstGeom>
        </p:spPr>
        <p:txBody>
          <a:bodyPr/>
          <a:lstStyle>
            <a:lvl1pPr>
              <a:defRPr sz="5000"/>
            </a:lvl1pPr>
          </a:lstStyle>
          <a:p>
            <a:pPr/>
            <a:r>
              <a:t>Transition-Based Dependency Parsing</a:t>
            </a:r>
          </a:p>
        </p:txBody>
      </p:sp>
      <p:sp>
        <p:nvSpPr>
          <p:cNvPr id="270" name="Shape 270"/>
          <p:cNvSpPr/>
          <p:nvPr/>
        </p:nvSpPr>
        <p:spPr>
          <a:xfrm>
            <a:off x="876300" y="2660649"/>
            <a:ext cx="2435970"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Training</a:t>
            </a:r>
          </a:p>
        </p:txBody>
      </p:sp>
      <p:pic>
        <p:nvPicPr>
          <p:cNvPr id="271" name="屏幕快照 2017-03-09 下午5.25.53.png"/>
          <p:cNvPicPr>
            <a:picLocks noChangeAspect="1"/>
          </p:cNvPicPr>
          <p:nvPr/>
        </p:nvPicPr>
        <p:blipFill>
          <a:blip r:embed="rId2">
            <a:extLst/>
          </a:blip>
          <a:stretch>
            <a:fillRect/>
          </a:stretch>
        </p:blipFill>
        <p:spPr>
          <a:xfrm>
            <a:off x="1856928" y="3676650"/>
            <a:ext cx="8686801" cy="2400300"/>
          </a:xfrm>
          <a:prstGeom prst="rect">
            <a:avLst/>
          </a:prstGeom>
          <a:ln w="12700">
            <a:miter lim="400000"/>
          </a:ln>
        </p:spPr>
      </p:pic>
      <p:pic>
        <p:nvPicPr>
          <p:cNvPr id="272" name="屏幕快照 2017-03-09 下午5.26.00.png"/>
          <p:cNvPicPr>
            <a:picLocks noChangeAspect="1"/>
          </p:cNvPicPr>
          <p:nvPr/>
        </p:nvPicPr>
        <p:blipFill>
          <a:blip r:embed="rId3">
            <a:extLst/>
          </a:blip>
          <a:stretch>
            <a:fillRect/>
          </a:stretch>
        </p:blipFill>
        <p:spPr>
          <a:xfrm>
            <a:off x="2254250" y="6952853"/>
            <a:ext cx="8496300" cy="25019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idx="4294967295"/>
          </p:nvPr>
        </p:nvSpPr>
        <p:spPr>
          <a:prstGeom prst="rect">
            <a:avLst/>
          </a:prstGeom>
        </p:spPr>
        <p:txBody>
          <a:bodyPr/>
          <a:lstStyle>
            <a:lvl1pPr>
              <a:defRPr sz="5000"/>
            </a:lvl1pPr>
          </a:lstStyle>
          <a:p>
            <a:pPr/>
            <a:r>
              <a:t>Transition-Based Dependency Parsing</a:t>
            </a:r>
          </a:p>
        </p:txBody>
      </p:sp>
      <p:sp>
        <p:nvSpPr>
          <p:cNvPr id="275" name="Shape 275"/>
          <p:cNvSpPr/>
          <p:nvPr/>
        </p:nvSpPr>
        <p:spPr>
          <a:xfrm>
            <a:off x="876300" y="2660649"/>
            <a:ext cx="2435970"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Training</a:t>
            </a:r>
          </a:p>
        </p:txBody>
      </p:sp>
      <p:pic>
        <p:nvPicPr>
          <p:cNvPr id="276" name="屏幕快照 2017-03-09 下午5.26.12.png"/>
          <p:cNvPicPr>
            <a:picLocks noChangeAspect="1"/>
          </p:cNvPicPr>
          <p:nvPr/>
        </p:nvPicPr>
        <p:blipFill>
          <a:blip r:embed="rId2">
            <a:extLst/>
          </a:blip>
          <a:stretch>
            <a:fillRect/>
          </a:stretch>
        </p:blipFill>
        <p:spPr>
          <a:xfrm>
            <a:off x="2127250" y="3998714"/>
            <a:ext cx="8750300" cy="24638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idx="4294967295"/>
          </p:nvPr>
        </p:nvSpPr>
        <p:spPr>
          <a:prstGeom prst="rect">
            <a:avLst/>
          </a:prstGeom>
        </p:spPr>
        <p:txBody>
          <a:bodyPr/>
          <a:lstStyle>
            <a:lvl1pPr>
              <a:defRPr sz="5000"/>
            </a:lvl1pPr>
          </a:lstStyle>
          <a:p>
            <a:pPr/>
            <a:r>
              <a:t>Transition-Based Dependency Parsing</a:t>
            </a:r>
          </a:p>
        </p:txBody>
      </p:sp>
      <p:sp>
        <p:nvSpPr>
          <p:cNvPr id="279" name="Shape 279"/>
          <p:cNvSpPr/>
          <p:nvPr/>
        </p:nvSpPr>
        <p:spPr>
          <a:xfrm>
            <a:off x="876300" y="2660649"/>
            <a:ext cx="2735709"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Experiments</a:t>
            </a:r>
          </a:p>
        </p:txBody>
      </p:sp>
      <p:pic>
        <p:nvPicPr>
          <p:cNvPr id="280" name="屏幕快照 2017-03-09 下午5.27.47.png"/>
          <p:cNvPicPr>
            <a:picLocks noChangeAspect="1"/>
          </p:cNvPicPr>
          <p:nvPr/>
        </p:nvPicPr>
        <p:blipFill>
          <a:blip r:embed="rId2">
            <a:extLst/>
          </a:blip>
          <a:stretch>
            <a:fillRect/>
          </a:stretch>
        </p:blipFill>
        <p:spPr>
          <a:xfrm>
            <a:off x="743818" y="3302000"/>
            <a:ext cx="11517164" cy="370752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lvl1pPr>
              <a:defRPr sz="5000"/>
            </a:lvl1pPr>
          </a:lstStyle>
          <a:p>
            <a:pPr/>
            <a:r>
              <a:t>Transition-Based Dependency Parsing</a:t>
            </a:r>
          </a:p>
        </p:txBody>
      </p:sp>
      <p:sp>
        <p:nvSpPr>
          <p:cNvPr id="130" name="Shape 130"/>
          <p:cNvSpPr/>
          <p:nvPr/>
        </p:nvSpPr>
        <p:spPr>
          <a:xfrm>
            <a:off x="889000" y="2673349"/>
            <a:ext cx="479831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Dependency Syntax</a:t>
            </a:r>
          </a:p>
        </p:txBody>
      </p:sp>
      <p:sp>
        <p:nvSpPr>
          <p:cNvPr id="131" name="Shape 131"/>
          <p:cNvSpPr/>
          <p:nvPr/>
        </p:nvSpPr>
        <p:spPr>
          <a:xfrm>
            <a:off x="1443306" y="3683000"/>
            <a:ext cx="10118188" cy="542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3888" indent="-493888" algn="l">
              <a:spcBef>
                <a:spcPts val="1500"/>
              </a:spcBef>
              <a:buSzPct val="100000"/>
              <a:buAutoNum type="arabicPeriod" startAt="1"/>
              <a:defRPr sz="2800"/>
            </a:pPr>
            <a:r>
              <a:t>The sentence is an organized whole, the constituent elements of which are words.</a:t>
            </a:r>
          </a:p>
          <a:p>
            <a:pPr marL="493888" indent="-493888" algn="l">
              <a:spcBef>
                <a:spcPts val="1500"/>
              </a:spcBef>
              <a:buSzPct val="100000"/>
              <a:buAutoNum type="arabicPeriod" startAt="1"/>
              <a:defRPr sz="2800"/>
            </a:pPr>
            <a:r>
              <a:t>Every word that belongs to a sentence ceases by itself to be isolated as in the dictionary. Between the word and its neighbors, the mind perceives connections, the totality of which forms the structure of the sentence.</a:t>
            </a:r>
          </a:p>
          <a:p>
            <a:pPr marL="493888" indent="-493888" algn="l">
              <a:spcBef>
                <a:spcPts val="1500"/>
              </a:spcBef>
              <a:buSzPct val="100000"/>
              <a:buAutoNum type="arabicPeriod" startAt="1"/>
              <a:defRPr sz="2800"/>
            </a:pPr>
            <a:r>
              <a:t>The structural connections establish dependency relations between the words. Each connection in principle unites a superior term and an inferior term.</a:t>
            </a:r>
          </a:p>
          <a:p>
            <a:pPr marL="493888" indent="-493888" algn="l">
              <a:spcBef>
                <a:spcPts val="1500"/>
              </a:spcBef>
              <a:buSzPct val="100000"/>
              <a:buAutoNum type="arabicPeriod" startAt="1"/>
              <a:defRPr sz="2800"/>
            </a:pPr>
            <a:r>
              <a:t>The superior term receives the name governor. The inferior term receives the name subordinate.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idx="4294967295"/>
          </p:nvPr>
        </p:nvSpPr>
        <p:spPr>
          <a:prstGeom prst="rect">
            <a:avLst/>
          </a:prstGeom>
        </p:spPr>
        <p:txBody>
          <a:bodyPr/>
          <a:lstStyle>
            <a:lvl1pPr>
              <a:defRPr sz="5000"/>
            </a:lvl1pPr>
          </a:lstStyle>
          <a:p>
            <a:pPr/>
            <a:r>
              <a:t>Transition-Based Dependency Parsing</a:t>
            </a:r>
          </a:p>
        </p:txBody>
      </p:sp>
      <p:sp>
        <p:nvSpPr>
          <p:cNvPr id="283" name="Shape 283"/>
          <p:cNvSpPr/>
          <p:nvPr/>
        </p:nvSpPr>
        <p:spPr>
          <a:xfrm>
            <a:off x="876300" y="2660649"/>
            <a:ext cx="2735709"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Experiments</a:t>
            </a:r>
          </a:p>
        </p:txBody>
      </p:sp>
      <p:pic>
        <p:nvPicPr>
          <p:cNvPr id="284" name="屏幕快照 2017-03-09 下午5.28.05.png"/>
          <p:cNvPicPr>
            <a:picLocks noChangeAspect="1"/>
          </p:cNvPicPr>
          <p:nvPr/>
        </p:nvPicPr>
        <p:blipFill>
          <a:blip r:embed="rId2">
            <a:extLst/>
          </a:blip>
          <a:stretch>
            <a:fillRect/>
          </a:stretch>
        </p:blipFill>
        <p:spPr>
          <a:xfrm>
            <a:off x="612617" y="3673721"/>
            <a:ext cx="11779566" cy="4647142"/>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idx="4294967295"/>
          </p:nvPr>
        </p:nvSpPr>
        <p:spPr>
          <a:prstGeom prst="rect">
            <a:avLst/>
          </a:prstGeom>
        </p:spPr>
        <p:txBody>
          <a:bodyPr/>
          <a:lstStyle>
            <a:lvl1pPr>
              <a:defRPr sz="5000"/>
            </a:lvl1pPr>
          </a:lstStyle>
          <a:p>
            <a:pPr/>
            <a:r>
              <a:t>Transition-Based Dependency Parsing</a:t>
            </a:r>
          </a:p>
        </p:txBody>
      </p:sp>
      <p:sp>
        <p:nvSpPr>
          <p:cNvPr id="287" name="Shape 287"/>
          <p:cNvSpPr/>
          <p:nvPr/>
        </p:nvSpPr>
        <p:spPr>
          <a:xfrm>
            <a:off x="876300" y="2660649"/>
            <a:ext cx="2735709"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Experiments</a:t>
            </a:r>
          </a:p>
        </p:txBody>
      </p:sp>
      <p:pic>
        <p:nvPicPr>
          <p:cNvPr id="288" name="屏幕快照 2017-03-09 下午5.28.15.png"/>
          <p:cNvPicPr>
            <a:picLocks noChangeAspect="1"/>
          </p:cNvPicPr>
          <p:nvPr/>
        </p:nvPicPr>
        <p:blipFill>
          <a:blip r:embed="rId2">
            <a:extLst/>
          </a:blip>
          <a:stretch>
            <a:fillRect/>
          </a:stretch>
        </p:blipFill>
        <p:spPr>
          <a:xfrm>
            <a:off x="700533" y="3776542"/>
            <a:ext cx="12223751" cy="3960062"/>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idx="4294967295"/>
          </p:nvPr>
        </p:nvSpPr>
        <p:spPr>
          <a:prstGeom prst="rect">
            <a:avLst/>
          </a:prstGeom>
        </p:spPr>
        <p:txBody>
          <a:bodyPr/>
          <a:lstStyle>
            <a:lvl1pPr>
              <a:defRPr sz="5000"/>
            </a:lvl1pPr>
          </a:lstStyle>
          <a:p>
            <a:pPr/>
            <a:r>
              <a:t>Transition-Based Dependency Parsing</a:t>
            </a:r>
          </a:p>
        </p:txBody>
      </p:sp>
      <p:sp>
        <p:nvSpPr>
          <p:cNvPr id="291" name="Shape 291"/>
          <p:cNvSpPr/>
          <p:nvPr/>
        </p:nvSpPr>
        <p:spPr>
          <a:xfrm>
            <a:off x="4668634" y="4019550"/>
            <a:ext cx="3667532"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8000"/>
            </a:lvl1pPr>
          </a:lstStyle>
          <a:p>
            <a:pPr/>
            <a:r>
              <a:t>Q&amp;A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idx="4294967295"/>
          </p:nvPr>
        </p:nvSpPr>
        <p:spPr>
          <a:prstGeom prst="rect">
            <a:avLst/>
          </a:prstGeom>
        </p:spPr>
        <p:txBody>
          <a:bodyPr/>
          <a:lstStyle>
            <a:lvl1pPr>
              <a:defRPr sz="5000"/>
            </a:lvl1pPr>
          </a:lstStyle>
          <a:p>
            <a:pPr/>
            <a:r>
              <a:t>Transition-Based Dependency Parsing</a:t>
            </a:r>
          </a:p>
        </p:txBody>
      </p:sp>
      <p:sp>
        <p:nvSpPr>
          <p:cNvPr id="134" name="Shape 134"/>
          <p:cNvSpPr/>
          <p:nvPr/>
        </p:nvSpPr>
        <p:spPr>
          <a:xfrm>
            <a:off x="876300" y="2660649"/>
            <a:ext cx="479831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Phrase Structure</a:t>
            </a:r>
          </a:p>
        </p:txBody>
      </p:sp>
      <p:pic>
        <p:nvPicPr>
          <p:cNvPr id="135" name="屏幕快照 2017-03-09 下午2.15.21.png"/>
          <p:cNvPicPr>
            <a:picLocks noChangeAspect="1"/>
          </p:cNvPicPr>
          <p:nvPr/>
        </p:nvPicPr>
        <p:blipFill>
          <a:blip r:embed="rId2">
            <a:extLst/>
          </a:blip>
          <a:stretch>
            <a:fillRect/>
          </a:stretch>
        </p:blipFill>
        <p:spPr>
          <a:xfrm>
            <a:off x="1830037" y="3561086"/>
            <a:ext cx="8685764" cy="436011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idx="4294967295"/>
          </p:nvPr>
        </p:nvSpPr>
        <p:spPr>
          <a:prstGeom prst="rect">
            <a:avLst/>
          </a:prstGeom>
        </p:spPr>
        <p:txBody>
          <a:bodyPr/>
          <a:lstStyle>
            <a:lvl1pPr>
              <a:defRPr sz="5000"/>
            </a:lvl1pPr>
          </a:lstStyle>
          <a:p>
            <a:pPr/>
            <a:r>
              <a:t>Transition-Based Dependency Parsing</a:t>
            </a:r>
          </a:p>
        </p:txBody>
      </p:sp>
      <p:sp>
        <p:nvSpPr>
          <p:cNvPr id="138" name="Shape 138"/>
          <p:cNvSpPr/>
          <p:nvPr/>
        </p:nvSpPr>
        <p:spPr>
          <a:xfrm>
            <a:off x="876300" y="2660649"/>
            <a:ext cx="9006731"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Connectedness, Acyclicity and Single-Head</a:t>
            </a:r>
          </a:p>
        </p:txBody>
      </p:sp>
      <p:pic>
        <p:nvPicPr>
          <p:cNvPr id="139" name="屏幕快照 2017-03-09 下午2.32.20.png"/>
          <p:cNvPicPr>
            <a:picLocks noChangeAspect="1"/>
          </p:cNvPicPr>
          <p:nvPr/>
        </p:nvPicPr>
        <p:blipFill>
          <a:blip r:embed="rId2">
            <a:extLst/>
          </a:blip>
          <a:stretch>
            <a:fillRect/>
          </a:stretch>
        </p:blipFill>
        <p:spPr>
          <a:xfrm>
            <a:off x="1280785" y="3637562"/>
            <a:ext cx="10443230" cy="521666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idx="4294967295"/>
          </p:nvPr>
        </p:nvSpPr>
        <p:spPr>
          <a:prstGeom prst="rect">
            <a:avLst/>
          </a:prstGeom>
        </p:spPr>
        <p:txBody>
          <a:bodyPr/>
          <a:lstStyle>
            <a:lvl1pPr>
              <a:defRPr sz="5000"/>
            </a:lvl1pPr>
          </a:lstStyle>
          <a:p>
            <a:pPr/>
            <a:r>
              <a:t>Transition-Based Dependency Parsing</a:t>
            </a:r>
          </a:p>
        </p:txBody>
      </p:sp>
      <p:sp>
        <p:nvSpPr>
          <p:cNvPr id="142" name="Shape 142"/>
          <p:cNvSpPr/>
          <p:nvPr/>
        </p:nvSpPr>
        <p:spPr>
          <a:xfrm>
            <a:off x="876300" y="2660649"/>
            <a:ext cx="659546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Example: Shift-Reduce Parsing</a:t>
            </a:r>
          </a:p>
        </p:txBody>
      </p:sp>
      <p:pic>
        <p:nvPicPr>
          <p:cNvPr id="143" name="屏幕快照 2017-03-09 下午2.36.34.png"/>
          <p:cNvPicPr>
            <a:picLocks noChangeAspect="1"/>
          </p:cNvPicPr>
          <p:nvPr/>
        </p:nvPicPr>
        <p:blipFill>
          <a:blip r:embed="rId2">
            <a:extLst/>
          </a:blip>
          <a:stretch>
            <a:fillRect/>
          </a:stretch>
        </p:blipFill>
        <p:spPr>
          <a:xfrm>
            <a:off x="1550392" y="6357210"/>
            <a:ext cx="11099801" cy="51868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idx="4294967295"/>
          </p:nvPr>
        </p:nvSpPr>
        <p:spPr>
          <a:prstGeom prst="rect">
            <a:avLst/>
          </a:prstGeom>
        </p:spPr>
        <p:txBody>
          <a:bodyPr/>
          <a:lstStyle>
            <a:lvl1pPr>
              <a:defRPr sz="5000"/>
            </a:lvl1pPr>
          </a:lstStyle>
          <a:p>
            <a:pPr/>
            <a:r>
              <a:t>Transition-Based Dependency Parsing</a:t>
            </a:r>
          </a:p>
        </p:txBody>
      </p:sp>
      <p:sp>
        <p:nvSpPr>
          <p:cNvPr id="146" name="Shape 146"/>
          <p:cNvSpPr/>
          <p:nvPr/>
        </p:nvSpPr>
        <p:spPr>
          <a:xfrm>
            <a:off x="876300" y="2660649"/>
            <a:ext cx="659546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Example: Shift-Reduce Parsing</a:t>
            </a:r>
          </a:p>
        </p:txBody>
      </p:sp>
      <p:pic>
        <p:nvPicPr>
          <p:cNvPr id="147" name="屏幕快照 2017-03-09 下午2.41.13.png"/>
          <p:cNvPicPr>
            <a:picLocks noChangeAspect="1"/>
          </p:cNvPicPr>
          <p:nvPr/>
        </p:nvPicPr>
        <p:blipFill>
          <a:blip r:embed="rId2">
            <a:extLst/>
          </a:blip>
          <a:stretch>
            <a:fillRect/>
          </a:stretch>
        </p:blipFill>
        <p:spPr>
          <a:xfrm>
            <a:off x="1543620" y="6276027"/>
            <a:ext cx="11099801" cy="17307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idx="4294967295"/>
          </p:nvPr>
        </p:nvSpPr>
        <p:spPr>
          <a:prstGeom prst="rect">
            <a:avLst/>
          </a:prstGeom>
        </p:spPr>
        <p:txBody>
          <a:bodyPr/>
          <a:lstStyle>
            <a:lvl1pPr>
              <a:defRPr sz="5000"/>
            </a:lvl1pPr>
          </a:lstStyle>
          <a:p>
            <a:pPr/>
            <a:r>
              <a:t>Transition-Based Dependency Parsing</a:t>
            </a:r>
          </a:p>
        </p:txBody>
      </p:sp>
      <p:sp>
        <p:nvSpPr>
          <p:cNvPr id="150" name="Shape 150"/>
          <p:cNvSpPr/>
          <p:nvPr/>
        </p:nvSpPr>
        <p:spPr>
          <a:xfrm>
            <a:off x="876300" y="2660649"/>
            <a:ext cx="659546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200">
                <a:latin typeface="Helvetica"/>
                <a:ea typeface="Helvetica"/>
                <a:cs typeface="Helvetica"/>
                <a:sym typeface="Helvetica"/>
              </a:defRPr>
            </a:lvl1pPr>
          </a:lstStyle>
          <a:p>
            <a:pPr/>
            <a:r>
              <a:t>Example: Shift-Reduce Parsing</a:t>
            </a:r>
          </a:p>
        </p:txBody>
      </p:sp>
      <p:pic>
        <p:nvPicPr>
          <p:cNvPr id="151" name="屏幕快照 2017-03-09 下午2.43.39.png"/>
          <p:cNvPicPr>
            <a:picLocks noChangeAspect="1"/>
          </p:cNvPicPr>
          <p:nvPr/>
        </p:nvPicPr>
        <p:blipFill>
          <a:blip r:embed="rId2">
            <a:extLst/>
          </a:blip>
          <a:stretch>
            <a:fillRect/>
          </a:stretch>
        </p:blipFill>
        <p:spPr>
          <a:xfrm>
            <a:off x="1543546" y="5157103"/>
            <a:ext cx="10971908" cy="2735266"/>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