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4"/>
  </p:handoutMasterIdLst>
  <p:sldIdLst>
    <p:sldId id="256" r:id="rId3"/>
    <p:sldId id="269" r:id="rId5"/>
    <p:sldId id="257" r:id="rId6"/>
    <p:sldId id="262" r:id="rId7"/>
    <p:sldId id="263" r:id="rId8"/>
    <p:sldId id="264" r:id="rId9"/>
    <p:sldId id="259" r:id="rId10"/>
    <p:sldId id="265" r:id="rId11"/>
    <p:sldId id="284" r:id="rId12"/>
    <p:sldId id="287" r:id="rId13"/>
    <p:sldId id="286" r:id="rId14"/>
    <p:sldId id="260" r:id="rId15"/>
    <p:sldId id="271" r:id="rId16"/>
    <p:sldId id="272" r:id="rId17"/>
    <p:sldId id="288" r:id="rId18"/>
    <p:sldId id="289" r:id="rId19"/>
    <p:sldId id="261" r:id="rId20"/>
    <p:sldId id="290" r:id="rId21"/>
    <p:sldId id="291" r:id="rId22"/>
    <p:sldId id="258" r:id="rId23"/>
  </p:sldIdLst>
  <p:sldSz cx="12192000" cy="6858000"/>
  <p:notesSz cx="6858000" cy="9144000"/>
  <p:embeddedFontLst>
    <p:embeddedFont>
      <p:font typeface="Calibri" panose="020F0502020204030204" charset="0"/>
      <p:regular r:id="rId28"/>
      <p:bold r:id="rId29"/>
      <p:italic r:id="rId30"/>
      <p:boldItalic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D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A98A9E76-36B9-45CB-B133-CD1952BD35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C058167-D213-4B7E-BB1B-2A5B379CF3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85E44E4-74A4-4A86-800D-1C38147716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defRPr>
            </a:lvl1pPr>
          </a:lstStyle>
          <a:p>
            <a:fld id="{585E44E4-74A4-4A86-800D-1C38147716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defRPr>
            </a:lvl1pPr>
          </a:lstStyle>
          <a:p>
            <a:fld id="{214AA330-F0FD-43B8-9DFB-A3696D951C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080533" y="3496310"/>
            <a:ext cx="6250940" cy="1014730"/>
          </a:xfrm>
          <a:prstGeom prst="rect">
            <a:avLst/>
          </a:prstGeom>
          <a:noFill/>
        </p:spPr>
        <p:txBody>
          <a:bodyPr wrap="square" rtlCol="0">
            <a:spAutoFit/>
          </a:bodyPr>
          <a:lstStyle/>
          <a:p>
            <a:pPr algn="ctr"/>
            <a:r>
              <a:rPr lang="en-US" altLang="zh-CN" sz="6000" dirty="0">
                <a:ln w="28575">
                  <a:noFill/>
                </a:ln>
                <a:solidFill>
                  <a:schemeClr val="tx1">
                    <a:lumMod val="85000"/>
                    <a:lumOff val="15000"/>
                  </a:schemeClr>
                </a:solidFill>
                <a:latin typeface="Calibri" panose="020F0502020204030204" charset="0"/>
                <a:ea typeface="Calibri" panose="020F0502020204030204" charset="0"/>
              </a:rPr>
              <a:t>Forecasting.</a:t>
            </a:r>
            <a:endParaRPr lang="en-US" altLang="zh-CN" sz="60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6" name="文本框 5"/>
          <p:cNvSpPr txBox="1"/>
          <p:nvPr/>
        </p:nvSpPr>
        <p:spPr>
          <a:xfrm>
            <a:off x="6605154" y="2671725"/>
            <a:ext cx="5196574" cy="460375"/>
          </a:xfrm>
          <a:prstGeom prst="rect">
            <a:avLst/>
          </a:prstGeom>
          <a:noFill/>
        </p:spPr>
        <p:txBody>
          <a:bodyPr wrap="square" rtlCol="0">
            <a:spAutoFit/>
          </a:bodyPr>
          <a:lstStyle/>
          <a:p>
            <a:pPr algn="ctr"/>
            <a:r>
              <a:rPr lang="en-US" altLang="zh-CN" sz="2400" b="1" dirty="0">
                <a:solidFill>
                  <a:schemeClr val="tx1">
                    <a:lumMod val="85000"/>
                    <a:lumOff val="15000"/>
                  </a:schemeClr>
                </a:solidFill>
                <a:latin typeface="Calibri" panose="020F0502020204030204" charset="0"/>
                <a:ea typeface="Calibri" panose="020F0502020204030204" charset="0"/>
              </a:rPr>
              <a:t>Let’s fly to the future with forecasting</a:t>
            </a:r>
            <a:r>
              <a:rPr lang="zh-CN" altLang="en-US" sz="2400" b="1" dirty="0">
                <a:solidFill>
                  <a:schemeClr val="tx1">
                    <a:lumMod val="85000"/>
                    <a:lumOff val="15000"/>
                  </a:schemeClr>
                </a:solidFill>
                <a:latin typeface="Calibri" panose="020F0502020204030204" charset="0"/>
                <a:ea typeface="Calibri" panose="020F0502020204030204" charset="0"/>
              </a:rPr>
              <a:t>. </a:t>
            </a:r>
            <a:endParaRPr lang="zh-CN" altLang="en-US" sz="2400" b="1" dirty="0">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6650354" y="3190890"/>
            <a:ext cx="5111297" cy="252730"/>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The overall report regarding how we forecasted.</a:t>
            </a:r>
            <a:endParaRPr lang="zh-CN" altLang="en-US" sz="1050" dirty="0">
              <a:solidFill>
                <a:schemeClr val="bg1"/>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50"/>
                                        <p:tgtEl>
                                          <p:spTgt spid="6"/>
                                        </p:tgtEl>
                                      </p:cBhvr>
                                    </p:animEffect>
                                    <p:anim calcmode="lin" valueType="num">
                                      <p:cBhvr>
                                        <p:cTn id="13" dur="1250" fill="hold"/>
                                        <p:tgtEl>
                                          <p:spTgt spid="6"/>
                                        </p:tgtEl>
                                        <p:attrNameLst>
                                          <p:attrName>ppt_x</p:attrName>
                                        </p:attrNameLst>
                                      </p:cBhvr>
                                      <p:tavLst>
                                        <p:tav tm="0">
                                          <p:val>
                                            <p:strVal val="#ppt_x"/>
                                          </p:val>
                                        </p:tav>
                                        <p:tav tm="100000">
                                          <p:val>
                                            <p:strVal val="#ppt_x"/>
                                          </p:val>
                                        </p:tav>
                                      </p:tavLst>
                                    </p:anim>
                                    <p:anim calcmode="lin" valueType="num">
                                      <p:cBhvr>
                                        <p:cTn id="14" dur="12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p:cNvPicPr>
            <a:picLocks noChangeAspect="1"/>
          </p:cNvPicPr>
          <p:nvPr/>
        </p:nvPicPr>
        <p:blipFill>
          <a:blip r:embed="rId1"/>
          <a:stretch>
            <a:fillRect/>
          </a:stretch>
        </p:blipFill>
        <p:spPr>
          <a:xfrm>
            <a:off x="197485" y="2103755"/>
            <a:ext cx="5501640" cy="4632325"/>
          </a:xfrm>
          <a:prstGeom prst="rect">
            <a:avLst/>
          </a:prstGeom>
        </p:spPr>
      </p:pic>
      <p:pic>
        <p:nvPicPr>
          <p:cNvPr id="8" name="Picture 7"/>
          <p:cNvPicPr>
            <a:picLocks noChangeAspect="1"/>
          </p:cNvPicPr>
          <p:nvPr/>
        </p:nvPicPr>
        <p:blipFill>
          <a:blip r:embed="rId2"/>
          <a:stretch>
            <a:fillRect/>
          </a:stretch>
        </p:blipFill>
        <p:spPr>
          <a:xfrm>
            <a:off x="5893435" y="2254885"/>
            <a:ext cx="5760720" cy="3857625"/>
          </a:xfrm>
          <a:prstGeom prst="rect">
            <a:avLst/>
          </a:prstGeom>
        </p:spPr>
      </p:pic>
      <p:pic>
        <p:nvPicPr>
          <p:cNvPr id="10" name="Content Placeholder 9"/>
          <p:cNvPicPr>
            <a:picLocks noChangeAspect="1"/>
          </p:cNvPicPr>
          <p:nvPr>
            <p:ph idx="1"/>
          </p:nvPr>
        </p:nvPicPr>
        <p:blipFill>
          <a:blip r:embed="rId3"/>
          <a:stretch>
            <a:fillRect/>
          </a:stretch>
        </p:blipFill>
        <p:spPr>
          <a:xfrm>
            <a:off x="505460" y="511175"/>
            <a:ext cx="10911205" cy="1282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6" name="Title 5"/>
          <p:cNvSpPr>
            <a:spLocks noGrp="1"/>
          </p:cNvSpPr>
          <p:nvPr>
            <p:ph type="title"/>
          </p:nvPr>
        </p:nvSpPr>
        <p:spPr/>
        <p:txBody>
          <a:bodyPr/>
          <a:p>
            <a:endParaRPr lang="en-US"/>
          </a:p>
        </p:txBody>
      </p:sp>
      <p:sp>
        <p:nvSpPr>
          <p:cNvPr id="4" name="矩形 1"/>
          <p:cNvSpPr/>
          <p:nvPr/>
        </p:nvSpPr>
        <p:spPr>
          <a:xfrm>
            <a:off x="23010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Picture 6"/>
          <p:cNvPicPr>
            <a:picLocks noChangeAspect="1"/>
          </p:cNvPicPr>
          <p:nvPr/>
        </p:nvPicPr>
        <p:blipFill>
          <a:blip r:embed="rId1"/>
          <a:stretch>
            <a:fillRect/>
          </a:stretch>
        </p:blipFill>
        <p:spPr>
          <a:xfrm>
            <a:off x="535940" y="1386205"/>
            <a:ext cx="4606925" cy="1160780"/>
          </a:xfrm>
          <a:prstGeom prst="rect">
            <a:avLst/>
          </a:prstGeom>
        </p:spPr>
      </p:pic>
      <p:sp>
        <p:nvSpPr>
          <p:cNvPr id="9" name="Text Box 8"/>
          <p:cNvSpPr txBox="1"/>
          <p:nvPr/>
        </p:nvSpPr>
        <p:spPr>
          <a:xfrm>
            <a:off x="805815" y="614045"/>
            <a:ext cx="3686175" cy="460375"/>
          </a:xfrm>
          <a:prstGeom prst="rect">
            <a:avLst/>
          </a:prstGeom>
          <a:noFill/>
        </p:spPr>
        <p:txBody>
          <a:bodyPr wrap="square" rtlCol="0">
            <a:spAutoFit/>
          </a:bodyPr>
          <a:p>
            <a:pPr marL="285750" indent="-285750">
              <a:buFont typeface="Arial" panose="020B0604020202020204" pitchFamily="34" charset="0"/>
              <a:buChar char="•"/>
            </a:pPr>
            <a:r>
              <a:rPr lang="en-US" sz="2400"/>
              <a:t>Checking the data.</a:t>
            </a:r>
            <a:endParaRPr lang="en-US" sz="2400"/>
          </a:p>
        </p:txBody>
      </p:sp>
      <p:pic>
        <p:nvPicPr>
          <p:cNvPr id="10" name="Picture 9"/>
          <p:cNvPicPr>
            <a:picLocks noChangeAspect="1"/>
          </p:cNvPicPr>
          <p:nvPr/>
        </p:nvPicPr>
        <p:blipFill>
          <a:blip r:embed="rId2"/>
          <a:stretch>
            <a:fillRect/>
          </a:stretch>
        </p:blipFill>
        <p:spPr>
          <a:xfrm>
            <a:off x="1306830" y="3915410"/>
            <a:ext cx="2172970" cy="2528570"/>
          </a:xfrm>
          <a:prstGeom prst="rect">
            <a:avLst/>
          </a:prstGeom>
        </p:spPr>
      </p:pic>
      <p:pic>
        <p:nvPicPr>
          <p:cNvPr id="12" name="Picture 11"/>
          <p:cNvPicPr>
            <a:picLocks noChangeAspect="1"/>
          </p:cNvPicPr>
          <p:nvPr/>
        </p:nvPicPr>
        <p:blipFill>
          <a:blip r:embed="rId3"/>
          <a:stretch>
            <a:fillRect/>
          </a:stretch>
        </p:blipFill>
        <p:spPr>
          <a:xfrm>
            <a:off x="7081520" y="1386205"/>
            <a:ext cx="4621530" cy="3058160"/>
          </a:xfrm>
          <a:prstGeom prst="rect">
            <a:avLst/>
          </a:prstGeom>
        </p:spPr>
      </p:pic>
      <p:sp>
        <p:nvSpPr>
          <p:cNvPr id="15" name="Down Arrow 14"/>
          <p:cNvSpPr/>
          <p:nvPr/>
        </p:nvSpPr>
        <p:spPr>
          <a:xfrm>
            <a:off x="2218690" y="2694305"/>
            <a:ext cx="166370" cy="982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Down Arrow 15"/>
          <p:cNvSpPr/>
          <p:nvPr/>
        </p:nvSpPr>
        <p:spPr>
          <a:xfrm rot="15180000">
            <a:off x="5207635" y="1724025"/>
            <a:ext cx="146050" cy="3650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463146" y="3429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Data analisis.</a:t>
            </a:r>
            <a:endParaRPr lang="en-US" altLang="zh-CN" sz="66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7996"/>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03</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Analisis of the data.</a:t>
            </a:r>
            <a:endParaRPr lang="en-US" sz="3600" dirty="0"/>
          </a:p>
        </p:txBody>
      </p:sp>
      <p:pic>
        <p:nvPicPr>
          <p:cNvPr id="4" name="Content Placeholder 3"/>
          <p:cNvPicPr>
            <a:picLocks noChangeAspect="1"/>
          </p:cNvPicPr>
          <p:nvPr>
            <p:ph idx="1"/>
          </p:nvPr>
        </p:nvPicPr>
        <p:blipFill>
          <a:blip r:embed="rId1"/>
          <a:srcRect l="459"/>
          <a:stretch>
            <a:fillRect/>
          </a:stretch>
        </p:blipFill>
        <p:spPr>
          <a:xfrm>
            <a:off x="838200" y="1911985"/>
            <a:ext cx="6882765" cy="4351655"/>
          </a:xfrm>
          <a:prstGeom prst="rect">
            <a:avLst/>
          </a:prstGeom>
        </p:spPr>
      </p:pic>
      <p:sp>
        <p:nvSpPr>
          <p:cNvPr id="7" name="Text Box 6"/>
          <p:cNvSpPr txBox="1"/>
          <p:nvPr/>
        </p:nvSpPr>
        <p:spPr>
          <a:xfrm>
            <a:off x="8552815" y="1838960"/>
            <a:ext cx="2489200" cy="3692525"/>
          </a:xfrm>
          <a:prstGeom prst="rect">
            <a:avLst/>
          </a:prstGeom>
          <a:noFill/>
        </p:spPr>
        <p:txBody>
          <a:bodyPr wrap="square" rtlCol="0">
            <a:spAutoFit/>
          </a:bodyPr>
          <a:p>
            <a:r>
              <a:rPr lang="en-US"/>
              <a:t>-Whic genders are busy with which stores.</a:t>
            </a:r>
            <a:endParaRPr lang="en-US"/>
          </a:p>
          <a:p>
            <a:endParaRPr lang="en-US"/>
          </a:p>
          <a:p>
            <a:r>
              <a:rPr lang="en-US"/>
              <a:t>-A bar plot is ploted using a code.</a:t>
            </a:r>
            <a:endParaRPr lang="en-US"/>
          </a:p>
          <a:p>
            <a:endParaRPr lang="en-US"/>
          </a:p>
          <a:p>
            <a:r>
              <a:rPr lang="en-US"/>
              <a:t>-The most man are busy with food and beverage, home and lifestyle.</a:t>
            </a:r>
            <a:endParaRPr lang="en-US"/>
          </a:p>
          <a:p>
            <a:endParaRPr lang="en-US"/>
          </a:p>
          <a:p>
            <a:r>
              <a:rPr lang="en-US"/>
              <a:t>-The most women are on sports and travel, health and beauty stores.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318135"/>
            <a:ext cx="10515600" cy="707390"/>
          </a:xfrm>
        </p:spPr>
        <p:txBody>
          <a:bodyPr>
            <a:normAutofit fontScale="90000"/>
          </a:bodyPr>
          <a:lstStyle/>
          <a:p>
            <a:br>
              <a:rPr lang="en-US" sz="3200" dirty="0">
                <a:highlight>
                  <a:srgbClr val="C0C0C0"/>
                </a:highlight>
              </a:rPr>
            </a:br>
            <a:r>
              <a:rPr lang="en-US" sz="2400" dirty="0"/>
              <a:t>Weekly total sales analisis</a:t>
            </a:r>
            <a:r>
              <a:rPr lang="en-US" sz="2400" dirty="0">
                <a:solidFill>
                  <a:schemeClr val="tx1"/>
                </a:solidFill>
              </a:rPr>
              <a:t>.</a:t>
            </a:r>
            <a:endParaRPr lang="en-US" sz="2400" dirty="0">
              <a:solidFill>
                <a:schemeClr val="tx1"/>
              </a:solidFill>
            </a:endParaRPr>
          </a:p>
        </p:txBody>
      </p:sp>
      <p:pic>
        <p:nvPicPr>
          <p:cNvPr id="3" name="Content Placeholder 2"/>
          <p:cNvPicPr>
            <a:picLocks noChangeAspect="1"/>
          </p:cNvPicPr>
          <p:nvPr>
            <p:ph idx="1"/>
          </p:nvPr>
        </p:nvPicPr>
        <p:blipFill>
          <a:blip r:embed="rId1"/>
          <a:stretch>
            <a:fillRect/>
          </a:stretch>
        </p:blipFill>
        <p:spPr>
          <a:xfrm>
            <a:off x="273685" y="1573530"/>
            <a:ext cx="7541260" cy="3932555"/>
          </a:xfrm>
          <a:prstGeom prst="rect">
            <a:avLst/>
          </a:prstGeom>
        </p:spPr>
      </p:pic>
      <p:sp>
        <p:nvSpPr>
          <p:cNvPr id="4" name="Text Box 3"/>
          <p:cNvSpPr txBox="1"/>
          <p:nvPr/>
        </p:nvSpPr>
        <p:spPr>
          <a:xfrm>
            <a:off x="8202930" y="1444625"/>
            <a:ext cx="3752850" cy="3969385"/>
          </a:xfrm>
          <a:prstGeom prst="rect">
            <a:avLst/>
          </a:prstGeom>
          <a:noFill/>
        </p:spPr>
        <p:txBody>
          <a:bodyPr wrap="square" rtlCol="0" anchor="t">
            <a:spAutoFit/>
          </a:bodyPr>
          <a:p>
            <a:r>
              <a:rPr lang="en-US"/>
              <a:t>-Weekly Total Sales plot help us identify any trends or patterns in the sales data. </a:t>
            </a:r>
            <a:endParaRPr lang="en-US"/>
          </a:p>
          <a:p>
            <a:endParaRPr lang="en-US"/>
          </a:p>
          <a:p>
            <a:r>
              <a:rPr lang="en-US"/>
              <a:t>-For example, if we see an increasing trend in sales over time for a particular city, we may want to investigate why this is happening and try to capitalize on it.</a:t>
            </a:r>
            <a:endParaRPr lang="en-US"/>
          </a:p>
          <a:p>
            <a:endParaRPr lang="en-US"/>
          </a:p>
          <a:p>
            <a:r>
              <a:rPr lang="en-US"/>
              <a:t> -Conversely, if we see a decreasing trend in sales over time, we may want to investigate what is causing this and try to make changes to improve sale.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56870"/>
            <a:ext cx="10515600" cy="803910"/>
          </a:xfrm>
        </p:spPr>
        <p:txBody>
          <a:bodyPr/>
          <a:p>
            <a:r>
              <a:rPr lang="en-US" sz="2800"/>
              <a:t>Comparision of sales</a:t>
            </a:r>
            <a:r>
              <a:rPr lang="en-US" sz="4000"/>
              <a:t> </a:t>
            </a:r>
            <a:r>
              <a:rPr lang="en-US" sz="2800"/>
              <a:t>income by monthe and city.</a:t>
            </a:r>
            <a:endParaRPr lang="en-US" sz="2800"/>
          </a:p>
        </p:txBody>
      </p:sp>
      <p:pic>
        <p:nvPicPr>
          <p:cNvPr id="4" name="Picture 3"/>
          <p:cNvPicPr>
            <a:picLocks noChangeAspect="1"/>
          </p:cNvPicPr>
          <p:nvPr/>
        </p:nvPicPr>
        <p:blipFill>
          <a:blip r:embed="rId1"/>
          <a:srcRect l="697"/>
          <a:stretch>
            <a:fillRect/>
          </a:stretch>
        </p:blipFill>
        <p:spPr>
          <a:xfrm>
            <a:off x="384810" y="1986280"/>
            <a:ext cx="8202930" cy="3867150"/>
          </a:xfrm>
          <a:prstGeom prst="rect">
            <a:avLst/>
          </a:prstGeom>
        </p:spPr>
      </p:pic>
      <p:sp>
        <p:nvSpPr>
          <p:cNvPr id="6" name="Text Box 5"/>
          <p:cNvSpPr txBox="1"/>
          <p:nvPr/>
        </p:nvSpPr>
        <p:spPr>
          <a:xfrm>
            <a:off x="9004935" y="2425700"/>
            <a:ext cx="2663190" cy="2861310"/>
          </a:xfrm>
          <a:prstGeom prst="rect">
            <a:avLst/>
          </a:prstGeom>
          <a:noFill/>
        </p:spPr>
        <p:txBody>
          <a:bodyPr wrap="square" rtlCol="0">
            <a:spAutoFit/>
          </a:bodyPr>
          <a:p>
            <a:r>
              <a:rPr lang="en-US"/>
              <a:t>-All cities had most sales in the first month.</a:t>
            </a:r>
            <a:endParaRPr lang="en-US"/>
          </a:p>
          <a:p>
            <a:endParaRPr lang="en-US"/>
          </a:p>
          <a:p>
            <a:r>
              <a:rPr lang="en-US"/>
              <a:t>-And Naypyitaw got most sales.</a:t>
            </a:r>
            <a:endParaRPr lang="en-US"/>
          </a:p>
          <a:p>
            <a:endParaRPr lang="en-US"/>
          </a:p>
          <a:p>
            <a:r>
              <a:rPr lang="en-US"/>
              <a:t>-Sales droped in the second month and grew up in the third month again.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893445" y="206375"/>
            <a:ext cx="10515600" cy="1325563"/>
          </a:xfrm>
        </p:spPr>
        <p:txBody>
          <a:bodyPr>
            <a:noAutofit/>
          </a:bodyPr>
          <a:p>
            <a:r>
              <a:rPr lang="en-US" sz="3600"/>
              <a:t>Calculating most contributing factors. CORRELATIONS.</a:t>
            </a:r>
            <a:endParaRPr lang="en-US" sz="3600"/>
          </a:p>
        </p:txBody>
      </p:sp>
      <p:pic>
        <p:nvPicPr>
          <p:cNvPr id="4" name="Content Placeholder 3"/>
          <p:cNvPicPr>
            <a:picLocks noChangeAspect="1"/>
          </p:cNvPicPr>
          <p:nvPr>
            <p:ph idx="1"/>
          </p:nvPr>
        </p:nvPicPr>
        <p:blipFill>
          <a:blip r:embed="rId1"/>
          <a:stretch>
            <a:fillRect/>
          </a:stretch>
        </p:blipFill>
        <p:spPr>
          <a:xfrm>
            <a:off x="645795" y="2465705"/>
            <a:ext cx="2133600" cy="2800350"/>
          </a:xfrm>
          <a:prstGeom prst="rect">
            <a:avLst/>
          </a:prstGeom>
        </p:spPr>
      </p:pic>
      <p:pic>
        <p:nvPicPr>
          <p:cNvPr id="5" name="Picture 4"/>
          <p:cNvPicPr>
            <a:picLocks noChangeAspect="1"/>
          </p:cNvPicPr>
          <p:nvPr/>
        </p:nvPicPr>
        <p:blipFill>
          <a:blip r:embed="rId2"/>
          <a:stretch>
            <a:fillRect/>
          </a:stretch>
        </p:blipFill>
        <p:spPr>
          <a:xfrm>
            <a:off x="5409565" y="1618615"/>
            <a:ext cx="5782310" cy="4767580"/>
          </a:xfrm>
          <a:prstGeom prst="rect">
            <a:avLst/>
          </a:prstGeom>
        </p:spPr>
      </p:pic>
      <p:sp>
        <p:nvSpPr>
          <p:cNvPr id="6" name="Right Arrow 5"/>
          <p:cNvSpPr/>
          <p:nvPr/>
        </p:nvSpPr>
        <p:spPr>
          <a:xfrm>
            <a:off x="3138805" y="3567430"/>
            <a:ext cx="1823085" cy="58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463146" y="3429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Testing.</a:t>
            </a:r>
            <a:endParaRPr lang="en-US" altLang="zh-CN" sz="66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7996"/>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04</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365125"/>
            <a:ext cx="7955915" cy="873760"/>
          </a:xfrm>
        </p:spPr>
        <p:txBody>
          <a:bodyPr/>
          <a:p>
            <a:r>
              <a:rPr lang="en-US" sz="3200"/>
              <a:t>Using Mean </a:t>
            </a:r>
            <a:r>
              <a:rPr lang="en-US" sz="3200">
                <a:sym typeface="+mn-ea"/>
              </a:rPr>
              <a:t>Absolute </a:t>
            </a:r>
            <a:r>
              <a:rPr lang="en-US" sz="3200"/>
              <a:t>Error to evaluate the loss.</a:t>
            </a:r>
            <a:endParaRPr lang="en-US" sz="3200"/>
          </a:p>
        </p:txBody>
      </p:sp>
      <p:pic>
        <p:nvPicPr>
          <p:cNvPr id="4" name="Picture 3"/>
          <p:cNvPicPr>
            <a:picLocks noChangeAspect="1"/>
          </p:cNvPicPr>
          <p:nvPr/>
        </p:nvPicPr>
        <p:blipFill>
          <a:blip r:embed="rId1"/>
          <a:srcRect l="886"/>
          <a:stretch>
            <a:fillRect/>
          </a:stretch>
        </p:blipFill>
        <p:spPr>
          <a:xfrm>
            <a:off x="684530" y="1571625"/>
            <a:ext cx="4474845" cy="4705350"/>
          </a:xfrm>
          <a:prstGeom prst="rect">
            <a:avLst/>
          </a:prstGeom>
        </p:spPr>
      </p:pic>
      <p:sp>
        <p:nvSpPr>
          <p:cNvPr id="5" name="Text Box 4"/>
          <p:cNvSpPr txBox="1"/>
          <p:nvPr/>
        </p:nvSpPr>
        <p:spPr>
          <a:xfrm>
            <a:off x="6246495" y="1903095"/>
            <a:ext cx="5017770" cy="3415030"/>
          </a:xfrm>
          <a:prstGeom prst="rect">
            <a:avLst/>
          </a:prstGeom>
          <a:noFill/>
        </p:spPr>
        <p:txBody>
          <a:bodyPr wrap="square" rtlCol="0">
            <a:spAutoFit/>
          </a:bodyPr>
          <a:p>
            <a:pPr marL="285750" indent="-285750">
              <a:buFont typeface="Arial" panose="020B0604020202020204" pitchFamily="34" charset="0"/>
              <a:buChar char="•"/>
            </a:pPr>
            <a:r>
              <a:rPr lang="en-US"/>
              <a:t>We used 6 powerfull algorithms from Machine Learning and Deep Learning.</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models used in our analysis include Linear Regression, Decision Tree, Random Forest, Support Vector Regression (SVR), K-Nearest Neighbors (KNN), and Neural Network (MLPRegressor).</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the calculated MAE for evaluation.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choose the one with less error.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p:cNvPicPr>
            <a:picLocks noChangeAspect="1"/>
          </p:cNvPicPr>
          <p:nvPr/>
        </p:nvPicPr>
        <p:blipFill>
          <a:blip r:embed="rId1"/>
          <a:stretch>
            <a:fillRect/>
          </a:stretch>
        </p:blipFill>
        <p:spPr>
          <a:xfrm>
            <a:off x="819785" y="1464945"/>
            <a:ext cx="9432290" cy="4728210"/>
          </a:xfrm>
          <a:prstGeom prst="rect">
            <a:avLst/>
          </a:prstGeom>
        </p:spPr>
      </p:pic>
      <p:sp>
        <p:nvSpPr>
          <p:cNvPr id="6" name="Text Box 5"/>
          <p:cNvSpPr txBox="1"/>
          <p:nvPr/>
        </p:nvSpPr>
        <p:spPr>
          <a:xfrm>
            <a:off x="1212215" y="594360"/>
            <a:ext cx="8957310" cy="460375"/>
          </a:xfrm>
          <a:prstGeom prst="rect">
            <a:avLst/>
          </a:prstGeom>
          <a:noFill/>
        </p:spPr>
        <p:txBody>
          <a:bodyPr wrap="square" rtlCol="0">
            <a:spAutoFit/>
          </a:bodyPr>
          <a:p>
            <a:r>
              <a:rPr lang="en-US" sz="2400"/>
              <a:t>Linear Regression is having the best performance here. We choose it.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8991" y="18703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6000" y="1067498"/>
            <a:ext cx="5111297" cy="276999"/>
          </a:xfrm>
          <a:prstGeom prst="rect">
            <a:avLst/>
          </a:prstGeom>
          <a:solidFill>
            <a:srgbClr val="9FD0F9"/>
          </a:solidFill>
        </p:spPr>
        <p:txBody>
          <a:bodyPr wrap="square" rtlCol="0">
            <a:spAutoFit/>
          </a:bodyPr>
          <a:lstStyle/>
          <a:p>
            <a:r>
              <a:rPr lang="en-US" altLang="zh-CN" sz="1200" b="1" dirty="0">
                <a:solidFill>
                  <a:schemeClr val="bg1"/>
                </a:solidFill>
                <a:latin typeface="Calibri" panose="020F0502020204030204" charset="0"/>
                <a:ea typeface="Calibri" panose="020F0502020204030204" charset="0"/>
              </a:rPr>
              <a:t>TEAM 3 members: </a:t>
            </a:r>
            <a:endParaRPr lang="zh-CN" altLang="en-US" sz="1200" b="1" dirty="0">
              <a:solidFill>
                <a:schemeClr val="bg1"/>
              </a:solidFill>
              <a:latin typeface="Calibri" panose="020F0502020204030204" charset="0"/>
              <a:ea typeface="Calibri" panose="020F0502020204030204" charset="0"/>
            </a:endParaRPr>
          </a:p>
        </p:txBody>
      </p:sp>
      <p:grpSp>
        <p:nvGrpSpPr>
          <p:cNvPr id="4" name="组合 3"/>
          <p:cNvGrpSpPr/>
          <p:nvPr/>
        </p:nvGrpSpPr>
        <p:grpSpPr>
          <a:xfrm>
            <a:off x="5979737" y="4511279"/>
            <a:ext cx="4785925" cy="737137"/>
            <a:chOff x="524838" y="2663609"/>
            <a:chExt cx="4785925" cy="737137"/>
          </a:xfrm>
        </p:grpSpPr>
        <p:sp>
          <p:nvSpPr>
            <p:cNvPr id="5" name="文本框 4"/>
            <p:cNvSpPr txBox="1"/>
            <p:nvPr/>
          </p:nvSpPr>
          <p:spPr>
            <a:xfrm>
              <a:off x="967170" y="2729201"/>
              <a:ext cx="3759940" cy="461665"/>
            </a:xfrm>
            <a:prstGeom prst="rect">
              <a:avLst/>
            </a:prstGeom>
            <a:noFill/>
          </p:spPr>
          <p:txBody>
            <a:bodyPr vert="horz" wrap="none" rtlCol="0">
              <a:spAutoFit/>
            </a:bodyPr>
            <a:lstStyle/>
            <a:p>
              <a:r>
                <a:rPr lang="en-US" altLang="zh-CN" sz="2400" dirty="0">
                  <a:ln w="28575">
                    <a:noFill/>
                  </a:ln>
                  <a:solidFill>
                    <a:schemeClr val="tx1">
                      <a:lumMod val="75000"/>
                      <a:lumOff val="25000"/>
                    </a:schemeClr>
                  </a:solidFill>
                  <a:latin typeface="Calibri" panose="020F0502020204030204" charset="0"/>
                  <a:ea typeface="Calibri" panose="020F0502020204030204" charset="0"/>
                </a:rPr>
                <a:t>Yakubov Zafarbek 12200337 </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6" name="文本框 5"/>
            <p:cNvSpPr txBox="1"/>
            <p:nvPr/>
          </p:nvSpPr>
          <p:spPr>
            <a:xfrm>
              <a:off x="984308" y="3148016"/>
              <a:ext cx="4326455"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8" name="文本框 7"/>
            <p:cNvSpPr txBox="1"/>
            <p:nvPr/>
          </p:nvSpPr>
          <p:spPr>
            <a:xfrm>
              <a:off x="524838" y="2663609"/>
              <a:ext cx="455574" cy="646331"/>
            </a:xfrm>
            <a:prstGeom prst="rect">
              <a:avLst/>
            </a:prstGeom>
            <a:noFill/>
          </p:spPr>
          <p:txBody>
            <a:bodyPr vert="horz" wrap="none" rtlCol="0">
              <a:spAutoFit/>
            </a:bodyPr>
            <a:lstStyle/>
            <a:p>
              <a:pPr algn="ctr"/>
              <a:r>
                <a:rPr lang="en-US" altLang="zh-CN" sz="3600" dirty="0">
                  <a:ln w="28575">
                    <a:noFill/>
                  </a:ln>
                  <a:solidFill>
                    <a:schemeClr val="tx1">
                      <a:lumMod val="75000"/>
                      <a:lumOff val="25000"/>
                    </a:schemeClr>
                  </a:solidFill>
                  <a:latin typeface="Calibri" panose="020F0502020204030204" charset="0"/>
                  <a:ea typeface="Calibri" panose="020F0502020204030204" charset="0"/>
                </a:rPr>
                <a:t>3.</a:t>
              </a:r>
              <a:endParaRPr lang="zh-CN" altLang="en-US" sz="3600" dirty="0">
                <a:ln w="28575">
                  <a:noFill/>
                </a:ln>
                <a:solidFill>
                  <a:schemeClr val="tx1">
                    <a:lumMod val="75000"/>
                    <a:lumOff val="25000"/>
                  </a:schemeClr>
                </a:solidFill>
                <a:latin typeface="Calibri" panose="020F0502020204030204" charset="0"/>
                <a:ea typeface="Calibri" panose="020F0502020204030204" charset="0"/>
              </a:endParaRPr>
            </a:p>
          </p:txBody>
        </p:sp>
      </p:grpSp>
      <p:grpSp>
        <p:nvGrpSpPr>
          <p:cNvPr id="9" name="组合 8"/>
          <p:cNvGrpSpPr/>
          <p:nvPr/>
        </p:nvGrpSpPr>
        <p:grpSpPr>
          <a:xfrm>
            <a:off x="5990157" y="1856389"/>
            <a:ext cx="5671295" cy="737137"/>
            <a:chOff x="535258" y="2663609"/>
            <a:chExt cx="5671295" cy="737137"/>
          </a:xfrm>
        </p:grpSpPr>
        <p:sp>
          <p:nvSpPr>
            <p:cNvPr id="10" name="文本框 9"/>
            <p:cNvSpPr txBox="1"/>
            <p:nvPr/>
          </p:nvSpPr>
          <p:spPr>
            <a:xfrm>
              <a:off x="967170" y="2729201"/>
              <a:ext cx="5239383" cy="461665"/>
            </a:xfrm>
            <a:prstGeom prst="rect">
              <a:avLst/>
            </a:prstGeom>
            <a:noFill/>
          </p:spPr>
          <p:txBody>
            <a:bodyPr vert="horz" wrap="none" rtlCol="0">
              <a:spAutoFit/>
            </a:bodyPr>
            <a:lstStyle/>
            <a:p>
              <a:r>
                <a:rPr lang="en-US" altLang="zh-CN" sz="2400" dirty="0" err="1">
                  <a:ln w="28575">
                    <a:noFill/>
                  </a:ln>
                  <a:solidFill>
                    <a:schemeClr val="tx1">
                      <a:lumMod val="75000"/>
                      <a:lumOff val="25000"/>
                    </a:schemeClr>
                  </a:solidFill>
                  <a:latin typeface="Calibri" panose="020F0502020204030204" charset="0"/>
                  <a:ea typeface="Calibri" panose="020F0502020204030204" charset="0"/>
                </a:rPr>
                <a:t>Yuldashev</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a:t>
              </a:r>
              <a:r>
                <a:rPr lang="en-US" altLang="zh-CN" sz="2400" dirty="0" err="1">
                  <a:ln w="28575">
                    <a:noFill/>
                  </a:ln>
                  <a:solidFill>
                    <a:schemeClr val="tx1">
                      <a:lumMod val="75000"/>
                      <a:lumOff val="25000"/>
                    </a:schemeClr>
                  </a:solidFill>
                  <a:latin typeface="Calibri" panose="020F0502020204030204" charset="0"/>
                  <a:ea typeface="Calibri" panose="020F0502020204030204" charset="0"/>
                </a:rPr>
                <a:t>Mukhammadyusuf</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12194916 </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1" name="文本框 10"/>
            <p:cNvSpPr txBox="1"/>
            <p:nvPr/>
          </p:nvSpPr>
          <p:spPr>
            <a:xfrm>
              <a:off x="984308" y="3148016"/>
              <a:ext cx="4326455"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12" name="文本框 11"/>
            <p:cNvSpPr txBox="1"/>
            <p:nvPr/>
          </p:nvSpPr>
          <p:spPr>
            <a:xfrm>
              <a:off x="535258" y="2663609"/>
              <a:ext cx="434734" cy="646331"/>
            </a:xfrm>
            <a:prstGeom prst="rect">
              <a:avLst/>
            </a:prstGeom>
            <a:noFill/>
          </p:spPr>
          <p:txBody>
            <a:bodyPr vert="horz" wrap="none" rtlCol="0">
              <a:spAutoFit/>
            </a:bodyPr>
            <a:lstStyle/>
            <a:p>
              <a:pPr algn="ctr"/>
              <a:r>
                <a:rPr lang="en-US" altLang="zh-CN" sz="3600" dirty="0">
                  <a:ln w="28575">
                    <a:noFill/>
                  </a:ln>
                  <a:solidFill>
                    <a:schemeClr val="tx1">
                      <a:lumMod val="75000"/>
                      <a:lumOff val="25000"/>
                    </a:schemeClr>
                  </a:solidFill>
                  <a:latin typeface="Calibri" panose="020F0502020204030204" charset="0"/>
                  <a:ea typeface="Calibri" panose="020F0502020204030204" charset="0"/>
                </a:rPr>
                <a:t>1.</a:t>
              </a:r>
              <a:endParaRPr lang="zh-CN" altLang="en-US" sz="3600" dirty="0">
                <a:ln w="28575">
                  <a:noFill/>
                </a:ln>
                <a:solidFill>
                  <a:schemeClr val="tx1">
                    <a:lumMod val="75000"/>
                    <a:lumOff val="25000"/>
                  </a:schemeClr>
                </a:solidFill>
                <a:latin typeface="Calibri" panose="020F0502020204030204" charset="0"/>
                <a:ea typeface="Calibri" panose="020F0502020204030204" charset="0"/>
              </a:endParaRPr>
            </a:p>
          </p:txBody>
        </p:sp>
      </p:grpSp>
      <p:grpSp>
        <p:nvGrpSpPr>
          <p:cNvPr id="13" name="组合 12"/>
          <p:cNvGrpSpPr/>
          <p:nvPr/>
        </p:nvGrpSpPr>
        <p:grpSpPr>
          <a:xfrm>
            <a:off x="5991805" y="3170454"/>
            <a:ext cx="4882346" cy="737137"/>
            <a:chOff x="529647" y="2663609"/>
            <a:chExt cx="4882346" cy="737137"/>
          </a:xfrm>
        </p:grpSpPr>
        <p:sp>
          <p:nvSpPr>
            <p:cNvPr id="14" name="文本框 13"/>
            <p:cNvSpPr txBox="1"/>
            <p:nvPr/>
          </p:nvSpPr>
          <p:spPr>
            <a:xfrm>
              <a:off x="967170" y="2729201"/>
              <a:ext cx="3941785" cy="461665"/>
            </a:xfrm>
            <a:prstGeom prst="rect">
              <a:avLst/>
            </a:prstGeom>
            <a:noFill/>
          </p:spPr>
          <p:txBody>
            <a:bodyPr vert="horz" wrap="none" rtlCol="0">
              <a:spAutoFit/>
            </a:bodyPr>
            <a:lstStyle/>
            <a:p>
              <a:r>
                <a:rPr lang="en-US" altLang="zh-CN" sz="2400" dirty="0" err="1">
                  <a:ln w="28575">
                    <a:noFill/>
                  </a:ln>
                  <a:solidFill>
                    <a:schemeClr val="tx1">
                      <a:lumMod val="75000"/>
                      <a:lumOff val="25000"/>
                    </a:schemeClr>
                  </a:solidFill>
                  <a:latin typeface="Calibri" panose="020F0502020204030204" charset="0"/>
                  <a:ea typeface="Calibri" panose="020F0502020204030204" charset="0"/>
                </a:rPr>
                <a:t>Ortikaliev</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a:t>
              </a:r>
              <a:r>
                <a:rPr lang="en-US" altLang="zh-CN" sz="2400" dirty="0" err="1">
                  <a:ln w="28575">
                    <a:noFill/>
                  </a:ln>
                  <a:solidFill>
                    <a:schemeClr val="tx1">
                      <a:lumMod val="75000"/>
                      <a:lumOff val="25000"/>
                    </a:schemeClr>
                  </a:solidFill>
                  <a:latin typeface="Calibri" panose="020F0502020204030204" charset="0"/>
                  <a:ea typeface="Calibri" panose="020F0502020204030204" charset="0"/>
                </a:rPr>
                <a:t>Eldorbek</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12194908 </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5" name="文本框 14"/>
            <p:cNvSpPr txBox="1"/>
            <p:nvPr/>
          </p:nvSpPr>
          <p:spPr>
            <a:xfrm>
              <a:off x="984309" y="3148016"/>
              <a:ext cx="4427684"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16" name="文本框 15"/>
            <p:cNvSpPr txBox="1"/>
            <p:nvPr/>
          </p:nvSpPr>
          <p:spPr>
            <a:xfrm>
              <a:off x="529647" y="2663609"/>
              <a:ext cx="445956" cy="646331"/>
            </a:xfrm>
            <a:prstGeom prst="rect">
              <a:avLst/>
            </a:prstGeom>
            <a:noFill/>
          </p:spPr>
          <p:txBody>
            <a:bodyPr vert="horz" wrap="none" rtlCol="0">
              <a:spAutoFit/>
            </a:bodyPr>
            <a:lstStyle/>
            <a:p>
              <a:pPr algn="ctr"/>
              <a:r>
                <a:rPr lang="en-US" altLang="zh-CN" sz="3600" dirty="0">
                  <a:ln w="28575">
                    <a:noFill/>
                  </a:ln>
                  <a:solidFill>
                    <a:schemeClr val="tx1">
                      <a:lumMod val="75000"/>
                      <a:lumOff val="25000"/>
                    </a:schemeClr>
                  </a:solidFill>
                  <a:latin typeface="Calibri" panose="020F0502020204030204" charset="0"/>
                  <a:ea typeface="Calibri" panose="020F0502020204030204" charset="0"/>
                </a:rPr>
                <a:t>2.</a:t>
              </a:r>
              <a:endParaRPr lang="zh-CN" altLang="en-US" sz="3600" dirty="0">
                <a:ln w="28575">
                  <a:noFill/>
                </a:ln>
                <a:solidFill>
                  <a:schemeClr val="tx1">
                    <a:lumMod val="75000"/>
                    <a:lumOff val="25000"/>
                  </a:schemeClr>
                </a:solidFill>
                <a:latin typeface="Calibri" panose="020F0502020204030204" charset="0"/>
                <a:ea typeface="Calibri" panose="020F0502020204030204" charset="0"/>
              </a:endParaRPr>
            </a:p>
          </p:txBody>
        </p:sp>
      </p:grpSp>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b="14306"/>
          <a:stretch>
            <a:fillRect/>
          </a:stretch>
        </p:blipFill>
        <p:spPr>
          <a:xfrm>
            <a:off x="734951" y="1132022"/>
            <a:ext cx="5010583" cy="429375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anim calcmode="lin" valueType="num">
                                      <p:cBhvr>
                                        <p:cTn id="8" dur="1250" fill="hold"/>
                                        <p:tgtEl>
                                          <p:spTgt spid="7"/>
                                        </p:tgtEl>
                                        <p:attrNameLst>
                                          <p:attrName>ppt_x</p:attrName>
                                        </p:attrNameLst>
                                      </p:cBhvr>
                                      <p:tavLst>
                                        <p:tav tm="0">
                                          <p:val>
                                            <p:strVal val="#ppt_x"/>
                                          </p:val>
                                        </p:tav>
                                        <p:tav tm="100000">
                                          <p:val>
                                            <p:strVal val="#ppt_x"/>
                                          </p:val>
                                        </p:tav>
                                      </p:tavLst>
                                    </p:anim>
                                    <p:anim calcmode="lin" valueType="num">
                                      <p:cBhvr>
                                        <p:cTn id="9" dur="12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22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325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4250"/>
                            </p:stCondLst>
                            <p:childTnLst>
                              <p:par>
                                <p:cTn id="23" presetID="42"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463146" y="3429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THANK YOU</a:t>
            </a:r>
            <a:endParaRPr lang="en-US" altLang="zh-CN" sz="66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6" name="文本框 5"/>
          <p:cNvSpPr txBox="1"/>
          <p:nvPr/>
        </p:nvSpPr>
        <p:spPr>
          <a:xfrm>
            <a:off x="6605154" y="2671725"/>
            <a:ext cx="5196574" cy="398780"/>
          </a:xfrm>
          <a:prstGeom prst="rect">
            <a:avLst/>
          </a:prstGeom>
          <a:noFill/>
        </p:spPr>
        <p:txBody>
          <a:bodyPr wrap="square" rtlCol="0">
            <a:spAutoFit/>
          </a:bodyPr>
          <a:lstStyle/>
          <a:p>
            <a:pPr algn="dist"/>
            <a:r>
              <a:rPr lang="zh-CN" altLang="en-US" sz="2000" dirty="0">
                <a:solidFill>
                  <a:schemeClr val="tx1">
                    <a:lumMod val="85000"/>
                    <a:lumOff val="15000"/>
                  </a:schemeClr>
                </a:solidFill>
                <a:latin typeface="Calibri" panose="020F0502020204030204" charset="0"/>
                <a:ea typeface="Calibri" panose="020F0502020204030204" charset="0"/>
              </a:rPr>
              <a:t>Enter your text here, or paste your text here. </a:t>
            </a:r>
            <a:endParaRPr lang="zh-CN" altLang="en-US" sz="2000" dirty="0">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50"/>
                                        <p:tgtEl>
                                          <p:spTgt spid="6"/>
                                        </p:tgtEl>
                                      </p:cBhvr>
                                    </p:animEffect>
                                    <p:anim calcmode="lin" valueType="num">
                                      <p:cBhvr>
                                        <p:cTn id="13" dur="1250" fill="hold"/>
                                        <p:tgtEl>
                                          <p:spTgt spid="6"/>
                                        </p:tgtEl>
                                        <p:attrNameLst>
                                          <p:attrName>ppt_x</p:attrName>
                                        </p:attrNameLst>
                                      </p:cBhvr>
                                      <p:tavLst>
                                        <p:tav tm="0">
                                          <p:val>
                                            <p:strVal val="#ppt_x"/>
                                          </p:val>
                                        </p:tav>
                                        <p:tav tm="100000">
                                          <p:val>
                                            <p:strVal val="#ppt_x"/>
                                          </p:val>
                                        </p:tav>
                                      </p:tavLst>
                                    </p:anim>
                                    <p:anim calcmode="lin" valueType="num">
                                      <p:cBhvr>
                                        <p:cTn id="14" dur="12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0736"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6413269" y="3302693"/>
            <a:ext cx="5330536" cy="829945"/>
          </a:xfrm>
          <a:prstGeom prst="rect">
            <a:avLst/>
          </a:prstGeom>
          <a:noFill/>
        </p:spPr>
        <p:txBody>
          <a:bodyPr wrap="square" rtlCol="0">
            <a:spAutoFit/>
          </a:bodyPr>
          <a:lstStyle/>
          <a:p>
            <a:pPr algn="dist"/>
            <a:r>
              <a:rPr lang="en-US" altLang="zh-CN" sz="4800" dirty="0">
                <a:ln w="28575">
                  <a:noFill/>
                </a:ln>
                <a:solidFill>
                  <a:schemeClr val="tx1">
                    <a:lumMod val="85000"/>
                    <a:lumOff val="15000"/>
                  </a:schemeClr>
                </a:solidFill>
                <a:latin typeface="Calibri" panose="020F0502020204030204" charset="0"/>
                <a:ea typeface="Calibri" panose="020F0502020204030204" charset="0"/>
              </a:rPr>
              <a:t>CONTENTS</a:t>
            </a:r>
            <a:endParaRPr lang="en-US" altLang="zh-CN" sz="80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7606665" y="2750185"/>
            <a:ext cx="2508250" cy="306705"/>
          </a:xfrm>
          <a:prstGeom prst="rect">
            <a:avLst/>
          </a:prstGeom>
          <a:solidFill>
            <a:srgbClr val="9FD0F9"/>
          </a:solidFill>
        </p:spPr>
        <p:txBody>
          <a:bodyPr wrap="square" rtlCol="0">
            <a:spAutoFit/>
          </a:bodyPr>
          <a:lstStyle/>
          <a:p>
            <a:pPr algn="dist"/>
            <a:r>
              <a:rPr lang="en-US" altLang="zh-CN" sz="1400" dirty="0">
                <a:solidFill>
                  <a:schemeClr val="bg1"/>
                </a:solidFill>
                <a:latin typeface="Calibri" panose="020F0502020204030204" charset="0"/>
                <a:ea typeface="Calibri" panose="020F0502020204030204" charset="0"/>
              </a:rPr>
              <a:t>How it all goes</a:t>
            </a:r>
            <a:endParaRPr lang="en-US" altLang="zh-CN" sz="1400" dirty="0">
              <a:solidFill>
                <a:schemeClr val="bg1"/>
              </a:solidFill>
              <a:latin typeface="Calibri" panose="020F0502020204030204" charset="0"/>
              <a:ea typeface="Calibri" panose="020F0502020204030204" charset="0"/>
            </a:endParaRPr>
          </a:p>
        </p:txBody>
      </p:sp>
      <p:grpSp>
        <p:nvGrpSpPr>
          <p:cNvPr id="9" name="组合 8"/>
          <p:cNvGrpSpPr/>
          <p:nvPr/>
        </p:nvGrpSpPr>
        <p:grpSpPr>
          <a:xfrm>
            <a:off x="1125842" y="3483250"/>
            <a:ext cx="4861669" cy="791112"/>
            <a:chOff x="449094" y="2663609"/>
            <a:chExt cx="4861669" cy="791112"/>
          </a:xfrm>
        </p:grpSpPr>
        <p:sp>
          <p:nvSpPr>
            <p:cNvPr id="10" name="文本框 9"/>
            <p:cNvSpPr txBox="1"/>
            <p:nvPr/>
          </p:nvSpPr>
          <p:spPr>
            <a:xfrm>
              <a:off x="967170" y="2729201"/>
              <a:ext cx="15265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Analisis.</a:t>
              </a:r>
              <a:endParaRPr lang="en-US" altLang="zh-CN" sz="32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1" name="文本框 10"/>
            <p:cNvSpPr txBox="1"/>
            <p:nvPr/>
          </p:nvSpPr>
          <p:spPr>
            <a:xfrm>
              <a:off x="984308" y="3148016"/>
              <a:ext cx="4326455"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To analize the data.</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12" name="文本框 11"/>
            <p:cNvSpPr txBox="1"/>
            <p:nvPr/>
          </p:nvSpPr>
          <p:spPr>
            <a:xfrm>
              <a:off x="449094" y="266360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3.</a:t>
              </a:r>
              <a:endParaRPr lang="en-US" altLang="zh-CN" sz="4400" dirty="0">
                <a:ln w="28575">
                  <a:noFill/>
                </a:ln>
                <a:solidFill>
                  <a:schemeClr val="tx1">
                    <a:lumMod val="75000"/>
                    <a:lumOff val="25000"/>
                  </a:schemeClr>
                </a:solidFill>
                <a:latin typeface="Calibri" panose="020F0502020204030204" charset="0"/>
                <a:ea typeface="Calibri" panose="020F0502020204030204" charset="0"/>
              </a:endParaRPr>
            </a:p>
          </p:txBody>
        </p:sp>
      </p:grpSp>
      <p:grpSp>
        <p:nvGrpSpPr>
          <p:cNvPr id="13" name="组合 12"/>
          <p:cNvGrpSpPr/>
          <p:nvPr/>
        </p:nvGrpSpPr>
        <p:grpSpPr>
          <a:xfrm>
            <a:off x="1133103" y="4507211"/>
            <a:ext cx="4962897" cy="791112"/>
            <a:chOff x="449096" y="2663609"/>
            <a:chExt cx="4962897" cy="791112"/>
          </a:xfrm>
        </p:grpSpPr>
        <p:sp>
          <p:nvSpPr>
            <p:cNvPr id="14" name="文本框 13"/>
            <p:cNvSpPr txBox="1"/>
            <p:nvPr/>
          </p:nvSpPr>
          <p:spPr>
            <a:xfrm>
              <a:off x="967170" y="2729201"/>
              <a:ext cx="1437005"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Testing.</a:t>
              </a:r>
              <a:endParaRPr lang="en-US" altLang="zh-CN" sz="32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5" name="文本框 14"/>
            <p:cNvSpPr txBox="1"/>
            <p:nvPr/>
          </p:nvSpPr>
          <p:spPr>
            <a:xfrm>
              <a:off x="984309" y="3148016"/>
              <a:ext cx="4427684"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We will test our model with new data</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16" name="文本框 15"/>
            <p:cNvSpPr txBox="1"/>
            <p:nvPr/>
          </p:nvSpPr>
          <p:spPr>
            <a:xfrm>
              <a:off x="449096" y="266360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4.</a:t>
              </a:r>
              <a:endParaRPr lang="en-US" altLang="zh-CN" sz="4400" dirty="0">
                <a:ln w="28575">
                  <a:noFill/>
                </a:ln>
                <a:solidFill>
                  <a:schemeClr val="tx1">
                    <a:lumMod val="75000"/>
                    <a:lumOff val="25000"/>
                  </a:schemeClr>
                </a:solidFill>
                <a:latin typeface="Calibri" panose="020F0502020204030204" charset="0"/>
                <a:ea typeface="Calibri" panose="020F0502020204030204" charset="0"/>
              </a:endParaRPr>
            </a:p>
          </p:txBody>
        </p:sp>
      </p:grpSp>
      <p:grpSp>
        <p:nvGrpSpPr>
          <p:cNvPr id="17" name="组合 16"/>
          <p:cNvGrpSpPr/>
          <p:nvPr/>
        </p:nvGrpSpPr>
        <p:grpSpPr>
          <a:xfrm>
            <a:off x="1125843" y="1283255"/>
            <a:ext cx="4861668" cy="791112"/>
            <a:chOff x="449095" y="2663609"/>
            <a:chExt cx="4861668" cy="791112"/>
          </a:xfrm>
        </p:grpSpPr>
        <p:sp>
          <p:nvSpPr>
            <p:cNvPr id="18" name="文本框 17"/>
            <p:cNvSpPr txBox="1"/>
            <p:nvPr/>
          </p:nvSpPr>
          <p:spPr>
            <a:xfrm>
              <a:off x="967170" y="2729201"/>
              <a:ext cx="32029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About the project.</a:t>
              </a:r>
              <a:endParaRPr lang="en-US" altLang="zh-CN" sz="32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9" name="文本框 18"/>
            <p:cNvSpPr txBox="1"/>
            <p:nvPr/>
          </p:nvSpPr>
          <p:spPr>
            <a:xfrm>
              <a:off x="984308" y="3148016"/>
              <a:ext cx="4326455"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what we did and what tools we have used</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20" name="文本框 19"/>
            <p:cNvSpPr txBox="1"/>
            <p:nvPr/>
          </p:nvSpPr>
          <p:spPr>
            <a:xfrm>
              <a:off x="449095" y="266360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1.</a:t>
              </a:r>
              <a:endParaRPr lang="en-US" altLang="zh-CN" sz="4400" dirty="0">
                <a:ln w="28575">
                  <a:noFill/>
                </a:ln>
                <a:solidFill>
                  <a:schemeClr val="tx1">
                    <a:lumMod val="75000"/>
                    <a:lumOff val="25000"/>
                  </a:schemeClr>
                </a:solidFill>
                <a:latin typeface="Calibri" panose="020F0502020204030204" charset="0"/>
                <a:ea typeface="Calibri" panose="020F0502020204030204" charset="0"/>
              </a:endParaRPr>
            </a:p>
          </p:txBody>
        </p:sp>
      </p:grpSp>
      <p:grpSp>
        <p:nvGrpSpPr>
          <p:cNvPr id="21" name="组合 20"/>
          <p:cNvGrpSpPr/>
          <p:nvPr/>
        </p:nvGrpSpPr>
        <p:grpSpPr>
          <a:xfrm>
            <a:off x="1133101" y="2307216"/>
            <a:ext cx="4962899" cy="791112"/>
            <a:chOff x="449094" y="2663609"/>
            <a:chExt cx="4962899" cy="791112"/>
          </a:xfrm>
        </p:grpSpPr>
        <p:sp>
          <p:nvSpPr>
            <p:cNvPr id="22" name="文本框 21"/>
            <p:cNvSpPr txBox="1"/>
            <p:nvPr/>
          </p:nvSpPr>
          <p:spPr>
            <a:xfrm>
              <a:off x="967170" y="2729201"/>
              <a:ext cx="27457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Data collection.</a:t>
              </a:r>
              <a:endParaRPr lang="en-US" altLang="zh-CN" sz="32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23" name="文本框 22"/>
            <p:cNvSpPr txBox="1"/>
            <p:nvPr/>
          </p:nvSpPr>
          <p:spPr>
            <a:xfrm>
              <a:off x="984309" y="3148016"/>
              <a:ext cx="4427684"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How data is taken and why it is needed</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24" name="文本框 23"/>
            <p:cNvSpPr txBox="1"/>
            <p:nvPr/>
          </p:nvSpPr>
          <p:spPr>
            <a:xfrm>
              <a:off x="449094" y="266360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2.</a:t>
              </a:r>
              <a:endParaRPr lang="en-US" altLang="zh-CN" sz="4400" dirty="0">
                <a:ln w="28575">
                  <a:noFill/>
                </a:ln>
                <a:solidFill>
                  <a:schemeClr val="tx1">
                    <a:lumMod val="75000"/>
                    <a:lumOff val="25000"/>
                  </a:schemeClr>
                </a:solidFill>
                <a:latin typeface="Calibri" panose="020F0502020204030204" charset="0"/>
                <a:ea typeface="Calibri" panose="020F050202020403020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355080" y="3429000"/>
            <a:ext cx="5438775" cy="1106805"/>
          </a:xfrm>
          <a:prstGeom prst="rect">
            <a:avLst/>
          </a:prstGeom>
          <a:noFill/>
        </p:spPr>
        <p:txBody>
          <a:bodyPr wrap="square" rtlCol="0">
            <a:spAutoFit/>
          </a:bodyPr>
          <a:lstStyle/>
          <a:p>
            <a:pPr algn="dist"/>
            <a:r>
              <a:rPr lang="en-US" altLang="zh-CN" sz="6000" dirty="0">
                <a:ln w="28575">
                  <a:noFill/>
                </a:ln>
                <a:solidFill>
                  <a:schemeClr val="tx1">
                    <a:lumMod val="85000"/>
                    <a:lumOff val="15000"/>
                  </a:schemeClr>
                </a:solidFill>
                <a:latin typeface="Calibri" panose="020F0502020204030204" charset="0"/>
                <a:ea typeface="Calibri" panose="020F0502020204030204" charset="0"/>
              </a:rPr>
              <a:t>What did we do?</a:t>
            </a:r>
            <a:r>
              <a:rPr lang="en-US" altLang="zh-CN" sz="6600" dirty="0">
                <a:ln w="28575">
                  <a:noFill/>
                </a:ln>
                <a:solidFill>
                  <a:schemeClr val="tx1">
                    <a:lumMod val="85000"/>
                    <a:lumOff val="15000"/>
                  </a:schemeClr>
                </a:solidFill>
                <a:latin typeface="Calibri" panose="020F0502020204030204" charset="0"/>
                <a:ea typeface="Calibri" panose="020F0502020204030204" charset="0"/>
              </a:rPr>
              <a:t> </a:t>
            </a:r>
            <a:endParaRPr lang="en-US" altLang="zh-CN" sz="66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7385685" y="3302635"/>
            <a:ext cx="3130550" cy="252730"/>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About the project</a:t>
            </a:r>
            <a:endParaRPr lang="en-US" altLang="zh-CN"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7996"/>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01</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899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887788" y="459105"/>
            <a:ext cx="3221355" cy="645160"/>
          </a:xfrm>
          <a:prstGeom prst="rect">
            <a:avLst/>
          </a:prstGeom>
          <a:noFill/>
        </p:spPr>
        <p:txBody>
          <a:bodyPr vert="horz" wrap="none" rtlCol="0">
            <a:spAutoFit/>
          </a:bodyPr>
          <a:lstStyle/>
          <a:p>
            <a:pPr algn="ctr"/>
            <a:r>
              <a:rPr lang="en-US" altLang="zh-CN" sz="3600" dirty="0">
                <a:ln w="28575">
                  <a:noFill/>
                </a:ln>
                <a:solidFill>
                  <a:schemeClr val="tx1">
                    <a:lumMod val="75000"/>
                    <a:lumOff val="25000"/>
                  </a:schemeClr>
                </a:solidFill>
                <a:latin typeface="Calibri" panose="020F0502020204030204" charset="0"/>
                <a:ea typeface="Calibri" panose="020F0502020204030204" charset="0"/>
              </a:rPr>
              <a:t>Rating methods.</a:t>
            </a:r>
            <a:endParaRPr lang="en-US" altLang="zh-CN" sz="3600" dirty="0">
              <a:ln w="28575">
                <a:noFill/>
              </a:ln>
              <a:solidFill>
                <a:schemeClr val="tx1">
                  <a:lumMod val="75000"/>
                  <a:lumOff val="25000"/>
                </a:schemeClr>
              </a:solidFill>
              <a:latin typeface="Calibri" panose="020F0502020204030204" charset="0"/>
              <a:ea typeface="Calibri" panose="020F0502020204030204" charset="0"/>
            </a:endParaRPr>
          </a:p>
        </p:txBody>
      </p:sp>
      <p:pic>
        <p:nvPicPr>
          <p:cNvPr id="4" name="Picture 3"/>
          <p:cNvPicPr>
            <a:picLocks noChangeAspect="1"/>
          </p:cNvPicPr>
          <p:nvPr/>
        </p:nvPicPr>
        <p:blipFill>
          <a:blip r:embed="rId1"/>
          <a:stretch>
            <a:fillRect/>
          </a:stretch>
        </p:blipFill>
        <p:spPr>
          <a:xfrm>
            <a:off x="6879590" y="1607185"/>
            <a:ext cx="4481830" cy="2506980"/>
          </a:xfrm>
          <a:prstGeom prst="rect">
            <a:avLst/>
          </a:prstGeom>
        </p:spPr>
      </p:pic>
      <p:pic>
        <p:nvPicPr>
          <p:cNvPr id="5" name="Picture 4"/>
          <p:cNvPicPr>
            <a:picLocks noChangeAspect="1"/>
          </p:cNvPicPr>
          <p:nvPr/>
        </p:nvPicPr>
        <p:blipFill>
          <a:blip r:embed="rId2"/>
          <a:stretch>
            <a:fillRect/>
          </a:stretch>
        </p:blipFill>
        <p:spPr>
          <a:xfrm>
            <a:off x="971550" y="1609090"/>
            <a:ext cx="4400550" cy="2505075"/>
          </a:xfrm>
          <a:prstGeom prst="rect">
            <a:avLst/>
          </a:prstGeom>
        </p:spPr>
      </p:pic>
      <p:sp>
        <p:nvSpPr>
          <p:cNvPr id="6" name="Text Box 5"/>
          <p:cNvSpPr txBox="1"/>
          <p:nvPr/>
        </p:nvSpPr>
        <p:spPr>
          <a:xfrm>
            <a:off x="1220470" y="4712970"/>
            <a:ext cx="9693910" cy="1198880"/>
          </a:xfrm>
          <a:prstGeom prst="rect">
            <a:avLst/>
          </a:prstGeom>
          <a:noFill/>
        </p:spPr>
        <p:txBody>
          <a:bodyPr wrap="square" rtlCol="0">
            <a:spAutoFit/>
          </a:bodyPr>
          <a:lstStyle/>
          <a:p>
            <a:r>
              <a:rPr lang="en-US"/>
              <a:t>-Many companies use rating methods to improve their products and services in supermarkets. By collecting feedback from customers through rating systems, companies can identify areas of their products that need improvement and make necessary changes to satisfy customer needs and preferences.</a:t>
            </a: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0736"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7540" y="695325"/>
            <a:ext cx="8020050" cy="521970"/>
          </a:xfrm>
          <a:prstGeom prst="rect">
            <a:avLst/>
          </a:prstGeom>
          <a:noFill/>
        </p:spPr>
        <p:txBody>
          <a:bodyPr vert="horz" wrap="square" rtlCol="0">
            <a:spAutoFit/>
          </a:bodyPr>
          <a:lstStyle/>
          <a:p>
            <a:pPr algn="ctr"/>
            <a:r>
              <a:rPr lang="en-US" altLang="zh-CN" sz="2800" dirty="0">
                <a:ln w="28575">
                  <a:noFill/>
                </a:ln>
                <a:solidFill>
                  <a:schemeClr val="tx1">
                    <a:lumMod val="75000"/>
                    <a:lumOff val="25000"/>
                  </a:schemeClr>
                </a:solidFill>
                <a:latin typeface="Calibri" panose="020F0502020204030204" charset="0"/>
                <a:ea typeface="Calibri" panose="020F0502020204030204" charset="0"/>
              </a:rPr>
              <a:t>Forecasting the ratings of products in supermarkets.</a:t>
            </a:r>
            <a:endParaRPr lang="en-US" altLang="zh-CN" sz="28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6" name="文本框 5"/>
          <p:cNvSpPr txBox="1"/>
          <p:nvPr/>
        </p:nvSpPr>
        <p:spPr>
          <a:xfrm>
            <a:off x="686435" y="1891030"/>
            <a:ext cx="5095875" cy="3415030"/>
          </a:xfrm>
          <a:prstGeom prst="rect">
            <a:avLst/>
          </a:prstGeom>
          <a:noFill/>
        </p:spPr>
        <p:txBody>
          <a:bodyPr vert="horz" wrap="square" rtlCol="0">
            <a:spAutoFit/>
          </a:bodyPr>
          <a:lstStyle/>
          <a:p>
            <a:pPr marL="171450" indent="-171450" algn="l">
              <a:buFont typeface="Arial" panose="020B0604020202020204" pitchFamily="34" charset="0"/>
              <a:buChar char="•"/>
            </a:pPr>
            <a:r>
              <a:rPr lang="zh-CN" altLang="en-US" dirty="0">
                <a:ln w="28575">
                  <a:noFill/>
                </a:ln>
                <a:solidFill>
                  <a:schemeClr val="tx1">
                    <a:lumMod val="85000"/>
                    <a:lumOff val="15000"/>
                  </a:schemeClr>
                </a:solidFill>
                <a:latin typeface="Calibri" panose="020F0502020204030204" charset="0"/>
                <a:ea typeface="Calibri" panose="020F0502020204030204" charset="0"/>
              </a:rPr>
              <a:t> The project aims to determine which segment of the market is receiving more ratings and how it is related to other factors.</a:t>
            </a: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indent="0" algn="l">
              <a:buFont typeface="Arial" panose="020B0604020202020204" pitchFamily="34" charset="0"/>
              <a:buNone/>
            </a:pP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marL="171450" indent="-171450" algn="l">
              <a:buFont typeface="Arial" panose="020B0604020202020204" pitchFamily="34" charset="0"/>
              <a:buChar char="•"/>
            </a:pPr>
            <a:r>
              <a:rPr lang="en-US" altLang="zh-CN" dirty="0">
                <a:ln w="28575">
                  <a:noFill/>
                </a:ln>
                <a:solidFill>
                  <a:schemeClr val="tx1">
                    <a:lumMod val="85000"/>
                    <a:lumOff val="15000"/>
                  </a:schemeClr>
                </a:solidFill>
                <a:latin typeface="Calibri" panose="020F0502020204030204" charset="0"/>
                <a:ea typeface="Calibri" panose="020F0502020204030204" charset="0"/>
              </a:rPr>
              <a:t>P</a:t>
            </a:r>
            <a:r>
              <a:rPr lang="zh-CN" altLang="en-US" dirty="0">
                <a:ln w="28575">
                  <a:noFill/>
                </a:ln>
                <a:solidFill>
                  <a:schemeClr val="tx1">
                    <a:lumMod val="85000"/>
                    <a:lumOff val="15000"/>
                  </a:schemeClr>
                </a:solidFill>
                <a:latin typeface="Calibri" panose="020F0502020204030204" charset="0"/>
                <a:ea typeface="Calibri" panose="020F0502020204030204" charset="0"/>
              </a:rPr>
              <a:t>redict</a:t>
            </a:r>
            <a:r>
              <a:rPr lang="en-US" altLang="zh-CN" dirty="0">
                <a:ln w="28575">
                  <a:noFill/>
                </a:ln>
                <a:solidFill>
                  <a:schemeClr val="tx1">
                    <a:lumMod val="85000"/>
                    <a:lumOff val="15000"/>
                  </a:schemeClr>
                </a:solidFill>
                <a:latin typeface="Calibri" panose="020F0502020204030204" charset="0"/>
                <a:ea typeface="Calibri" panose="020F0502020204030204" charset="0"/>
              </a:rPr>
              <a:t>ing </a:t>
            </a:r>
            <a:r>
              <a:rPr lang="zh-CN" altLang="en-US" dirty="0">
                <a:ln w="28575">
                  <a:noFill/>
                </a:ln>
                <a:solidFill>
                  <a:schemeClr val="tx1">
                    <a:lumMod val="85000"/>
                    <a:lumOff val="15000"/>
                  </a:schemeClr>
                </a:solidFill>
                <a:latin typeface="Calibri" panose="020F0502020204030204" charset="0"/>
                <a:ea typeface="Calibri" panose="020F0502020204030204" charset="0"/>
              </a:rPr>
              <a:t>product ratings and identify the market segment that receives the highest ratings.</a:t>
            </a: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marL="171450" indent="-171450" algn="l">
              <a:buFont typeface="Arial" panose="020B0604020202020204" pitchFamily="34" charset="0"/>
              <a:buChar char="•"/>
            </a:pP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marL="171450" indent="-171450" algn="l">
              <a:buFont typeface="Arial" panose="020B0604020202020204" pitchFamily="34" charset="0"/>
              <a:buChar char="•"/>
            </a:pPr>
            <a:r>
              <a:rPr lang="zh-CN" altLang="en-US" dirty="0">
                <a:ln w="28575">
                  <a:noFill/>
                </a:ln>
                <a:solidFill>
                  <a:schemeClr val="tx1">
                    <a:lumMod val="85000"/>
                    <a:lumOff val="15000"/>
                  </a:schemeClr>
                </a:solidFill>
                <a:latin typeface="Calibri" panose="020F0502020204030204" charset="0"/>
                <a:ea typeface="Calibri" panose="020F0502020204030204" charset="0"/>
              </a:rPr>
              <a:t> The project has potential applications in helping supermarket branches improve their product offerings and marketing strategies to increase customer satisfaction and sales.</a:t>
            </a: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algn="ct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p:txBody>
      </p:sp>
      <p:pic>
        <p:nvPicPr>
          <p:cNvPr id="4" name="Picture 3"/>
          <p:cNvPicPr>
            <a:picLocks noChangeAspect="1"/>
          </p:cNvPicPr>
          <p:nvPr/>
        </p:nvPicPr>
        <p:blipFill>
          <a:blip r:embed="rId1"/>
          <a:stretch>
            <a:fillRect/>
          </a:stretch>
        </p:blipFill>
        <p:spPr>
          <a:xfrm>
            <a:off x="6800850" y="1337310"/>
            <a:ext cx="3524250" cy="2365375"/>
          </a:xfrm>
          <a:prstGeom prst="rect">
            <a:avLst/>
          </a:prstGeom>
        </p:spPr>
      </p:pic>
      <p:pic>
        <p:nvPicPr>
          <p:cNvPr id="8" name="Picture 7"/>
          <p:cNvPicPr>
            <a:picLocks noChangeAspect="1"/>
          </p:cNvPicPr>
          <p:nvPr/>
        </p:nvPicPr>
        <p:blipFill>
          <a:blip r:embed="rId2"/>
          <a:stretch>
            <a:fillRect/>
          </a:stretch>
        </p:blipFill>
        <p:spPr>
          <a:xfrm>
            <a:off x="6704330" y="3997325"/>
            <a:ext cx="3857625" cy="220218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165215" y="3444875"/>
            <a:ext cx="6026785" cy="829945"/>
          </a:xfrm>
          <a:prstGeom prst="rect">
            <a:avLst/>
          </a:prstGeom>
          <a:noFill/>
        </p:spPr>
        <p:txBody>
          <a:bodyPr wrap="square" rtlCol="0">
            <a:spAutoFit/>
          </a:bodyPr>
          <a:lstStyle/>
          <a:p>
            <a:pPr algn="dist"/>
            <a:r>
              <a:rPr lang="en-US" altLang="zh-CN" sz="4800" dirty="0">
                <a:ln w="28575">
                  <a:noFill/>
                </a:ln>
                <a:solidFill>
                  <a:schemeClr val="tx1">
                    <a:lumMod val="85000"/>
                    <a:lumOff val="15000"/>
                  </a:schemeClr>
                </a:solidFill>
                <a:latin typeface="Calibri" panose="020F0502020204030204" charset="0"/>
                <a:ea typeface="Calibri" panose="020F0502020204030204" charset="0"/>
              </a:rPr>
              <a:t>Data Collection</a:t>
            </a:r>
            <a:endParaRPr lang="en-US" altLang="zh-CN" sz="48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7996"/>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02</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2" name="矩形 1"/>
          <p:cNvSpPr/>
          <p:nvPr/>
        </p:nvSpPr>
        <p:spPr>
          <a:xfrm>
            <a:off x="230332" y="202623"/>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12678" y="1649134"/>
            <a:ext cx="4750268" cy="1876863"/>
            <a:chOff x="967170" y="2729201"/>
            <a:chExt cx="4343593" cy="1215175"/>
          </a:xfrm>
        </p:grpSpPr>
        <p:sp>
          <p:nvSpPr>
            <p:cNvPr id="10" name="文本框 9"/>
            <p:cNvSpPr txBox="1"/>
            <p:nvPr/>
          </p:nvSpPr>
          <p:spPr>
            <a:xfrm>
              <a:off x="967170" y="2729201"/>
              <a:ext cx="2524029" cy="377829"/>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Data Collection</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1" name="文本框 10"/>
            <p:cNvSpPr txBox="1"/>
            <p:nvPr/>
          </p:nvSpPr>
          <p:spPr>
            <a:xfrm>
              <a:off x="984308" y="3148016"/>
              <a:ext cx="4326455" cy="796360"/>
            </a:xfrm>
            <a:prstGeom prst="rect">
              <a:avLst/>
            </a:prstGeom>
            <a:noFill/>
          </p:spPr>
          <p:txBody>
            <a:bodyPr vert="horz" wrap="square" rtlCol="0">
              <a:spAutoFit/>
            </a:bodyPr>
            <a:lstStyle/>
            <a:p>
              <a:r>
                <a:rPr lang="en-US" altLang="zh-CN" sz="2000" dirty="0">
                  <a:ln w="28575">
                    <a:noFill/>
                  </a:ln>
                  <a:solidFill>
                    <a:schemeClr val="tx1">
                      <a:lumMod val="85000"/>
                      <a:lumOff val="15000"/>
                    </a:schemeClr>
                  </a:solidFill>
                  <a:latin typeface="Calibri" panose="020F0502020204030204" charset="0"/>
                  <a:ea typeface="Calibri" panose="020F0502020204030204" charset="0"/>
                </a:rPr>
                <a:t>- Review of relevant examples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Checking the codes for sure</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Help of AI for Forecasting</a:t>
              </a:r>
              <a:br>
                <a:rPr lang="en-US" altLang="zh-CN" sz="1400" dirty="0">
                  <a:ln w="28575">
                    <a:noFill/>
                  </a:ln>
                  <a:solidFill>
                    <a:schemeClr val="tx1">
                      <a:lumMod val="85000"/>
                      <a:lumOff val="15000"/>
                    </a:schemeClr>
                  </a:solidFill>
                  <a:latin typeface="Calibri" panose="020F0502020204030204" charset="0"/>
                  <a:ea typeface="Calibri" panose="020F0502020204030204" charset="0"/>
                </a:rPr>
              </a:b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grpSp>
      <p:pic>
        <p:nvPicPr>
          <p:cNvPr id="4" name="Content Placeholder 3"/>
          <p:cNvPicPr>
            <a:picLocks noChangeAspect="1"/>
          </p:cNvPicPr>
          <p:nvPr>
            <p:ph idx="1"/>
          </p:nvPr>
        </p:nvPicPr>
        <p:blipFill>
          <a:blip r:embed="rId1"/>
          <a:stretch>
            <a:fillRect/>
          </a:stretch>
        </p:blipFill>
        <p:spPr>
          <a:xfrm>
            <a:off x="5193030" y="1088390"/>
            <a:ext cx="6160770" cy="4351655"/>
          </a:xfrm>
          <a:prstGeom prst="rect">
            <a:avLst/>
          </a:prstGeom>
        </p:spPr>
      </p:pic>
      <p:sp>
        <p:nvSpPr>
          <p:cNvPr id="8" name="文本框 10"/>
          <p:cNvSpPr txBox="1"/>
          <p:nvPr/>
        </p:nvSpPr>
        <p:spPr>
          <a:xfrm>
            <a:off x="931421" y="3865088"/>
            <a:ext cx="4731525" cy="1229995"/>
          </a:xfrm>
          <a:prstGeom prst="rect">
            <a:avLst/>
          </a:prstGeom>
          <a:noFill/>
        </p:spPr>
        <p:txBody>
          <a:bodyPr vert="horz" wrap="square" rtlCol="0">
            <a:spAutoFit/>
          </a:bodyPr>
          <a:p>
            <a:r>
              <a:rPr lang="en-US" altLang="zh-CN" sz="2000" dirty="0">
                <a:ln w="28575">
                  <a:noFill/>
                </a:ln>
                <a:solidFill>
                  <a:schemeClr val="tx1">
                    <a:lumMod val="85000"/>
                    <a:lumOff val="15000"/>
                  </a:schemeClr>
                </a:solidFill>
                <a:latin typeface="Calibri" panose="020F0502020204030204" charset="0"/>
                <a:ea typeface="Calibri" panose="020F0502020204030204" charset="0"/>
              </a:rPr>
              <a:t>- Free datasets of famous companies.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Easy access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All stored in a csv files.</a:t>
            </a:r>
            <a:br>
              <a:rPr lang="en-US" altLang="zh-CN" sz="1400" dirty="0">
                <a:ln w="28575">
                  <a:noFill/>
                </a:ln>
                <a:solidFill>
                  <a:schemeClr val="tx1">
                    <a:lumMod val="85000"/>
                    <a:lumOff val="15000"/>
                  </a:schemeClr>
                </a:solidFill>
                <a:latin typeface="Calibri" panose="020F0502020204030204" charset="0"/>
                <a:ea typeface="Calibri" panose="020F0502020204030204" charset="0"/>
              </a:rPr>
            </a:b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Our Data</a:t>
            </a:r>
            <a:endParaRPr lang="en-US"/>
          </a:p>
        </p:txBody>
      </p:sp>
      <p:sp>
        <p:nvSpPr>
          <p:cNvPr id="4" name="矩形 1"/>
          <p:cNvSpPr/>
          <p:nvPr/>
        </p:nvSpPr>
        <p:spPr>
          <a:xfrm>
            <a:off x="23010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414395" y="365125"/>
            <a:ext cx="3355340" cy="583565"/>
          </a:xfrm>
          <a:prstGeom prst="rect">
            <a:avLst/>
          </a:prstGeom>
          <a:noFill/>
        </p:spPr>
        <p:txBody>
          <a:bodyPr vert="horz" wrap="none" rtlCol="0">
            <a:spAutoFit/>
          </a:bodyPr>
          <a:p>
            <a:r>
              <a:rPr lang="en-US" altLang="zh-CN" sz="3200" dirty="0">
                <a:ln w="28575">
                  <a:noFill/>
                </a:ln>
                <a:solidFill>
                  <a:schemeClr val="tx1">
                    <a:lumMod val="75000"/>
                    <a:lumOff val="25000"/>
                  </a:schemeClr>
                </a:solidFill>
                <a:latin typeface="Calibri" panose="020F0502020204030204" charset="0"/>
                <a:ea typeface="Calibri" panose="020F0502020204030204" charset="0"/>
              </a:rPr>
              <a:t>The data we chose.</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pic>
        <p:nvPicPr>
          <p:cNvPr id="5" name="Content Placeholder 4"/>
          <p:cNvPicPr>
            <a:picLocks noChangeAspect="1"/>
          </p:cNvPicPr>
          <p:nvPr>
            <p:ph idx="1"/>
          </p:nvPr>
        </p:nvPicPr>
        <p:blipFill>
          <a:blip r:embed="rId1"/>
          <a:stretch>
            <a:fillRect/>
          </a:stretch>
        </p:blipFill>
        <p:spPr>
          <a:xfrm>
            <a:off x="1340485" y="1196975"/>
            <a:ext cx="8809355" cy="4832350"/>
          </a:xfrm>
          <a:prstGeom prst="rect">
            <a:avLst/>
          </a:prstGeom>
        </p:spPr>
      </p:pic>
      <p:pic>
        <p:nvPicPr>
          <p:cNvPr id="6" name="Picture 5"/>
          <p:cNvPicPr>
            <a:picLocks noChangeAspect="1"/>
          </p:cNvPicPr>
          <p:nvPr/>
        </p:nvPicPr>
        <p:blipFill>
          <a:blip r:embed="rId2"/>
          <a:stretch>
            <a:fillRect/>
          </a:stretch>
        </p:blipFill>
        <p:spPr>
          <a:xfrm>
            <a:off x="2403475" y="3729355"/>
            <a:ext cx="852805" cy="2336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3122</Words>
  <Application>WPS Presentation</Application>
  <PresentationFormat>Widescreen</PresentationFormat>
  <Paragraphs>143</Paragraphs>
  <Slides>20</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NOTE: the recent and regional data are available for premium users.</vt:lpstr>
      <vt:lpstr>PowerPoint 演示文稿</vt:lpstr>
      <vt:lpstr>PowerPoint 演示文稿</vt:lpstr>
      <vt:lpstr>PowerPoint 演示文稿</vt:lpstr>
      <vt:lpstr>PowerPoint 演示文稿</vt:lpstr>
      <vt:lpstr>The role of AI in Forecasting. By writing the below codes and entering the indeed data, the AI can tell us at what months, the performance is not good, or need to take actions. </vt:lpstr>
      <vt:lpstr>The role AI in Forecasting. Even better works for social networks.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Muhammadyusuf</cp:lastModifiedBy>
  <cp:revision>20</cp:revision>
  <dcterms:created xsi:type="dcterms:W3CDTF">2019-04-22T04:44:00Z</dcterms:created>
  <dcterms:modified xsi:type="dcterms:W3CDTF">2023-05-07T02:23:02Z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C3EA3FAF8DF64C848BC29257400921D6</vt:lpwstr>
  </property>
</Properties>
</file>