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E3khSbyXK+WPGGXwB5FfRYyeZ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CB0B29-2BA3-4CB7-9C0E-18E5A2E0D0F8}">
  <a:tblStyle styleId="{07CB0B29-2BA3-4CB7-9C0E-18E5A2E0D0F8}"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E2190CF4-8E69-4EE3-A1B7-783A473B5BB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24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1792288" y="612775"/>
            <a:ext cx="5486400" cy="4114800"/>
          </a:xfrm>
          <a:prstGeom prst="rect">
            <a:avLst/>
          </a:prstGeom>
          <a:noFill/>
          <a:ln>
            <a:noFill/>
          </a:ln>
        </p:spPr>
      </p:sp>
      <p:sp>
        <p:nvSpPr>
          <p:cNvPr id="68" name="Google Shape;68;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SRM INSTITUTE OF SCIENCE AND TECHNOLOGY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Ramapuram , Chennai – 600 089</a:t>
            </a:r>
            <a:br>
              <a:rPr lang="en-US" sz="1800" b="1">
                <a:latin typeface="Times New Roman"/>
                <a:ea typeface="Times New Roman"/>
                <a:cs typeface="Times New Roman"/>
                <a:sym typeface="Times New Roman"/>
              </a:rPr>
            </a:br>
            <a:r>
              <a:rPr lang="en-US" sz="1600" b="1">
                <a:latin typeface="Times New Roman"/>
                <a:ea typeface="Times New Roman"/>
                <a:cs typeface="Times New Roman"/>
                <a:sym typeface="Times New Roman"/>
              </a:rPr>
              <a:t>DEPARTMENT OF COMPUTER SCIENCE AND ENGINEERING</a:t>
            </a:r>
            <a:endParaRPr sz="1800"/>
          </a:p>
        </p:txBody>
      </p:sp>
      <p:sp>
        <p:nvSpPr>
          <p:cNvPr id="89" name="Google Shape;89;p1"/>
          <p:cNvSpPr txBox="1">
            <a:spLocks noGrp="1"/>
          </p:cNvSpPr>
          <p:nvPr>
            <p:ph type="subTitle" idx="1"/>
          </p:nvPr>
        </p:nvSpPr>
        <p:spPr>
          <a:xfrm>
            <a:off x="609600" y="2133600"/>
            <a:ext cx="8077200" cy="914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US">
                <a:solidFill>
                  <a:schemeClr val="dk1"/>
                </a:solidFill>
              </a:rPr>
              <a:t>18CSP106L-SEMINAR - 2</a:t>
            </a:r>
            <a:endParaRPr>
              <a:solidFill>
                <a:schemeClr val="dk1"/>
              </a:solidFill>
            </a:endParaRPr>
          </a:p>
          <a:p>
            <a:pPr marL="0" lvl="0" indent="0" algn="ctr" rtl="0">
              <a:spcBef>
                <a:spcPts val="640"/>
              </a:spcBef>
              <a:spcAft>
                <a:spcPts val="0"/>
              </a:spcAft>
              <a:buClr>
                <a:schemeClr val="dk1"/>
              </a:buClr>
              <a:buSzPts val="3200"/>
              <a:buNone/>
            </a:pPr>
            <a:r>
              <a:rPr lang="en-US" dirty="0">
                <a:solidFill>
                  <a:schemeClr val="dk1"/>
                </a:solidFill>
              </a:rPr>
              <a:t>Hate Speech Detection System</a:t>
            </a:r>
            <a:endParaRPr dirty="0"/>
          </a:p>
          <a:p>
            <a:pPr marL="0" lvl="0" indent="0" algn="ctr" rtl="0">
              <a:spcBef>
                <a:spcPts val="640"/>
              </a:spcBef>
              <a:spcAft>
                <a:spcPts val="0"/>
              </a:spcAft>
              <a:buClr>
                <a:srgbClr val="888888"/>
              </a:buClr>
              <a:buSzPts val="3200"/>
              <a:buNone/>
            </a:pPr>
            <a:endParaRPr dirty="0">
              <a:solidFill>
                <a:schemeClr val="dk1"/>
              </a:solidFill>
            </a:endParaRPr>
          </a:p>
        </p:txBody>
      </p:sp>
      <p:pic>
        <p:nvPicPr>
          <p:cNvPr id="90" name="Google Shape;90;p1"/>
          <p:cNvPicPr preferRelativeResize="0"/>
          <p:nvPr/>
        </p:nvPicPr>
        <p:blipFill rotWithShape="1">
          <a:blip r:embed="rId3">
            <a:alphaModFix/>
          </a:blip>
          <a:srcRect/>
          <a:stretch/>
        </p:blipFill>
        <p:spPr>
          <a:xfrm>
            <a:off x="-3048" y="609600"/>
            <a:ext cx="2695575" cy="1190625"/>
          </a:xfrm>
          <a:prstGeom prst="rect">
            <a:avLst/>
          </a:prstGeom>
          <a:noFill/>
          <a:ln>
            <a:noFill/>
          </a:ln>
        </p:spPr>
      </p:pic>
      <p:sp>
        <p:nvSpPr>
          <p:cNvPr id="91" name="Google Shape;91;p1"/>
          <p:cNvSpPr txBox="1"/>
          <p:nvPr/>
        </p:nvSpPr>
        <p:spPr>
          <a:xfrm>
            <a:off x="1633728" y="3276600"/>
            <a:ext cx="6400800" cy="8382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3200"/>
              <a:buFont typeface="Arial"/>
              <a:buNone/>
            </a:pPr>
            <a:r>
              <a:rPr lang="en-US" sz="3200" b="0" i="0" u="none" strike="noStrike" cap="none" dirty="0">
                <a:solidFill>
                  <a:schemeClr val="dk1"/>
                </a:solidFill>
                <a:latin typeface="Calibri"/>
                <a:ea typeface="Calibri"/>
                <a:cs typeface="Calibri"/>
                <a:sym typeface="Calibri"/>
              </a:rPr>
              <a:t>BATCH NUMBER : 10</a:t>
            </a:r>
            <a:endParaRPr sz="3200" b="0" i="0" u="none" strike="noStrike" cap="none" dirty="0">
              <a:solidFill>
                <a:schemeClr val="dk1"/>
              </a:solidFill>
              <a:latin typeface="Calibri"/>
              <a:ea typeface="Calibri"/>
              <a:cs typeface="Calibri"/>
              <a:sym typeface="Calibri"/>
            </a:endParaRPr>
          </a:p>
        </p:txBody>
      </p:sp>
      <p:graphicFrame>
        <p:nvGraphicFramePr>
          <p:cNvPr id="92" name="Google Shape;92;p1"/>
          <p:cNvGraphicFramePr/>
          <p:nvPr>
            <p:extLst>
              <p:ext uri="{D42A27DB-BD31-4B8C-83A1-F6EECF244321}">
                <p14:modId xmlns:p14="http://schemas.microsoft.com/office/powerpoint/2010/main" val="2622333009"/>
              </p:ext>
            </p:extLst>
          </p:nvPr>
        </p:nvGraphicFramePr>
        <p:xfrm>
          <a:off x="304800" y="4114800"/>
          <a:ext cx="8305800" cy="2133600"/>
        </p:xfrm>
        <a:graphic>
          <a:graphicData uri="http://schemas.openxmlformats.org/drawingml/2006/table">
            <a:tbl>
              <a:tblPr firstRow="1" bandRow="1">
                <a:noFill/>
                <a:tableStyleId>{07CB0B29-2BA3-4CB7-9C0E-18E5A2E0D0F8}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50">
                <a:tc>
                  <a:txBody>
                    <a:bodyPr/>
                    <a:lstStyle/>
                    <a:p>
                      <a:pPr marL="0" marR="0" lvl="0" indent="0" algn="l" rtl="0">
                        <a:spcBef>
                          <a:spcPts val="0"/>
                        </a:spcBef>
                        <a:spcAft>
                          <a:spcPts val="0"/>
                        </a:spcAft>
                        <a:buNone/>
                      </a:pPr>
                      <a:r>
                        <a:rPr lang="en-US" sz="1800" u="none" strike="noStrike" cap="none"/>
                        <a:t>Team Members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Supervisor</a:t>
                      </a:r>
                      <a:endParaRPr/>
                    </a:p>
                  </a:txBody>
                  <a:tcPr marL="91450" marR="91450" marT="45725" marB="45725"/>
                </a:tc>
                <a:extLst>
                  <a:ext uri="{0D108BD9-81ED-4DB2-BD59-A6C34878D82A}">
                    <a16:rowId xmlns:a16="http://schemas.microsoft.com/office/drawing/2014/main" val="10000"/>
                  </a:ext>
                </a:extLst>
              </a:tr>
              <a:tr h="1749850">
                <a:tc>
                  <a:txBody>
                    <a:bodyPr/>
                    <a:lstStyle/>
                    <a:p>
                      <a:pPr marL="0" marR="0" lvl="0" indent="0" algn="l" rtl="0">
                        <a:spcBef>
                          <a:spcPts val="0"/>
                        </a:spcBef>
                        <a:spcAft>
                          <a:spcPts val="0"/>
                        </a:spcAft>
                        <a:buNone/>
                      </a:pPr>
                      <a:r>
                        <a:rPr lang="en-US" sz="1800" dirty="0"/>
                        <a:t>T. Vikash Raj             (RA2111003020192)</a:t>
                      </a:r>
                      <a:endParaRPr dirty="0"/>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spcBef>
                          <a:spcPts val="0"/>
                        </a:spcBef>
                        <a:spcAft>
                          <a:spcPts val="0"/>
                        </a:spcAft>
                        <a:buNone/>
                      </a:pPr>
                      <a:r>
                        <a:rPr lang="en-US" sz="1800" b="0" i="0" u="none" strike="noStrike" dirty="0">
                          <a:solidFill>
                            <a:schemeClr val="dk1"/>
                          </a:solidFill>
                          <a:latin typeface="Calibri"/>
                          <a:ea typeface="Calibri"/>
                          <a:cs typeface="Calibri"/>
                          <a:sym typeface="Calibri"/>
                        </a:rPr>
                        <a:t>Dr. </a:t>
                      </a:r>
                      <a:r>
                        <a:rPr lang="en-US" sz="1800" b="0" i="0" u="none" strike="noStrike" dirty="0" err="1">
                          <a:solidFill>
                            <a:schemeClr val="dk1"/>
                          </a:solidFill>
                          <a:latin typeface="Calibri"/>
                          <a:ea typeface="Calibri"/>
                          <a:cs typeface="Calibri"/>
                          <a:sym typeface="Calibri"/>
                        </a:rPr>
                        <a:t>SATHYA.SS,M.E,Ph.D</a:t>
                      </a:r>
                      <a:r>
                        <a:rPr lang="en-US" sz="1800" b="0" i="0" u="none" strike="noStrike" dirty="0">
                          <a:solidFill>
                            <a:schemeClr val="dk1"/>
                          </a:solidFill>
                          <a:latin typeface="Calibri"/>
                          <a:ea typeface="Calibri"/>
                          <a:cs typeface="Calibri"/>
                          <a:sym typeface="Calibri"/>
                        </a:rPr>
                        <a:t>.,</a:t>
                      </a:r>
                      <a:endParaRPr sz="1800" b="0" dirty="0"/>
                    </a:p>
                    <a:p>
                      <a:pPr marL="0" marR="0" lvl="0" indent="0" algn="l" rtl="0">
                        <a:spcBef>
                          <a:spcPts val="0"/>
                        </a:spcBef>
                        <a:spcAft>
                          <a:spcPts val="0"/>
                        </a:spcAft>
                        <a:buNone/>
                      </a:pPr>
                      <a:r>
                        <a:rPr lang="en-US" sz="1800" b="0" i="0" u="none" strike="noStrike" dirty="0">
                          <a:solidFill>
                            <a:schemeClr val="dk1"/>
                          </a:solidFill>
                          <a:latin typeface="Calibri"/>
                          <a:ea typeface="Calibri"/>
                          <a:cs typeface="Calibri"/>
                          <a:sym typeface="Calibri"/>
                        </a:rPr>
                        <a:t>Dr. C. SHANMUGANATHAN, </a:t>
                      </a:r>
                      <a:r>
                        <a:rPr lang="en-US" sz="1800" b="0" i="0" u="none" strike="noStrike" dirty="0" err="1">
                          <a:solidFill>
                            <a:schemeClr val="dk1"/>
                          </a:solidFill>
                          <a:latin typeface="Calibri"/>
                          <a:ea typeface="Calibri"/>
                          <a:cs typeface="Calibri"/>
                          <a:sym typeface="Calibri"/>
                        </a:rPr>
                        <a:t>M.E,Ph.D</a:t>
                      </a:r>
                      <a:endParaRPr sz="1800" b="0" dirty="0"/>
                    </a:p>
                    <a:p>
                      <a:pPr marL="0" marR="0" lvl="0" indent="0" algn="l" rtl="0">
                        <a:spcBef>
                          <a:spcPts val="0"/>
                        </a:spcBef>
                        <a:spcAft>
                          <a:spcPts val="0"/>
                        </a:spcAft>
                        <a:buNone/>
                      </a:pPr>
                      <a:br>
                        <a:rPr lang="en-US" sz="1800" dirty="0"/>
                      </a:b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93" name="Google Shape;93;p1"/>
          <p:cNvSpPr txBox="1">
            <a:spLocks noGrp="1"/>
          </p:cNvSpPr>
          <p:nvPr>
            <p:ph type="ftr" idx="11"/>
          </p:nvPr>
        </p:nvSpPr>
        <p:spPr>
          <a:xfrm>
            <a:off x="533400" y="6356351"/>
            <a:ext cx="80772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Date							Slide Number</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Proposed Work</a:t>
            </a:r>
            <a:endParaRPr/>
          </a:p>
        </p:txBody>
      </p:sp>
      <p:sp>
        <p:nvSpPr>
          <p:cNvPr id="155" name="Google Shape;155;p10"/>
          <p:cNvSpPr txBox="1">
            <a:spLocks noGrp="1"/>
          </p:cNvSpPr>
          <p:nvPr>
            <p:ph type="body" idx="1"/>
          </p:nvPr>
        </p:nvSpPr>
        <p:spPr>
          <a:xfrm>
            <a:off x="290052" y="1265903"/>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400"/>
              <a:buChar char="•"/>
            </a:pPr>
            <a:r>
              <a:rPr lang="en-US" sz="1400"/>
              <a:t>1. Data Collection and Annotation:   - Gather a diverse dataset of text data containing instances of hate speech, non-hateful content, and ambiguous cases for training and evaluation purposes.   - Annotate the dataset with labels indicating the presence or absence of hate speech, ensuring high-quality annotations by involving human annotators and employing inter-rater reliability measures</a:t>
            </a:r>
            <a:endParaRPr/>
          </a:p>
          <a:p>
            <a:pPr marL="342900" lvl="0" indent="-342900" algn="l" rtl="0">
              <a:spcBef>
                <a:spcPts val="280"/>
              </a:spcBef>
              <a:spcAft>
                <a:spcPts val="0"/>
              </a:spcAft>
              <a:buClr>
                <a:schemeClr val="dk1"/>
              </a:buClr>
              <a:buSzPts val="1400"/>
              <a:buChar char="•"/>
            </a:pPr>
            <a:r>
              <a:rPr lang="en-US" sz="1400"/>
              <a:t>.2. Text Preprocessing and Feature Engineering:   - Preprocess the collected text data to clean and normalize the text, including tasks such as tokenization, stemming, stop word removal, and spell correction.   - Extract relevant linguistic, semantic, and contextual features from the preprocessed text data to inform hate speech detection algorithms, utilizing techniques such as word embeddings, syntactic analysis, sentiment analysis, and named entity recognition.</a:t>
            </a:r>
            <a:endParaRPr/>
          </a:p>
          <a:p>
            <a:pPr marL="342900" lvl="0" indent="-342900" algn="l" rtl="0">
              <a:spcBef>
                <a:spcPts val="280"/>
              </a:spcBef>
              <a:spcAft>
                <a:spcPts val="0"/>
              </a:spcAft>
              <a:buClr>
                <a:schemeClr val="dk1"/>
              </a:buClr>
              <a:buSzPts val="1400"/>
              <a:buChar char="•"/>
            </a:pPr>
            <a:r>
              <a:rPr lang="en-US" sz="1400"/>
              <a:t>3. Machine Learning Model Development:   - Develop and train machine learning models to classify text data into hate speech or non-hateful categories based on learned patterns and features.   - Experiment with various model architectures, including deep neural networks, convolutional neural networks, recurrent neural networks, transformers, and ensemble methods, to identify the most effective approach for hate speech detection.</a:t>
            </a:r>
            <a:endParaRPr/>
          </a:p>
          <a:p>
            <a:pPr marL="342900" lvl="0" indent="-342900" algn="l" rtl="0">
              <a:spcBef>
                <a:spcPts val="280"/>
              </a:spcBef>
              <a:spcAft>
                <a:spcPts val="0"/>
              </a:spcAft>
              <a:buClr>
                <a:schemeClr val="dk1"/>
              </a:buClr>
              <a:buSzPts val="1400"/>
              <a:buChar char="•"/>
            </a:pPr>
            <a:r>
              <a:rPr lang="en-US" sz="1400"/>
              <a:t>4. Real-Time Content Moderation System:   - Integrate the trained hate speech detection model into a real-time content moderation system capable of processing incoming text data from digital platforms.   - Develop mechanisms for automatically flagging instances of hate speech for moderation, prioritizing accuracy, efficiency, and scalability in content processing.</a:t>
            </a:r>
            <a:endParaRPr/>
          </a:p>
          <a:p>
            <a:pPr marL="342900" lvl="0" indent="-342900" algn="l" rtl="0">
              <a:spcBef>
                <a:spcPts val="280"/>
              </a:spcBef>
              <a:spcAft>
                <a:spcPts val="0"/>
              </a:spcAft>
              <a:buClr>
                <a:schemeClr val="dk1"/>
              </a:buClr>
              <a:buSzPts val="1400"/>
              <a:buChar char="•"/>
            </a:pPr>
            <a:r>
              <a:rPr lang="en-US" sz="1400"/>
              <a:t>5. Human-in-the-Loop Moderation:   - Implement human-in-the-loop moderation mechanisms to enable human moderators to review flagged instances of hate speech, assess contextual nuances, and make informed moderation decisions.   - Provide tools and interfaces for moderators to annotate, categorize, and take appropriate moderation actions on flagged content, such as removal, warning, or escalation for further review.</a:t>
            </a:r>
            <a:endParaRPr sz="1400"/>
          </a:p>
        </p:txBody>
      </p:sp>
      <p:sp>
        <p:nvSpPr>
          <p:cNvPr id="156" name="Google Shape;15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Software Requirements</a:t>
            </a:r>
            <a:endParaRPr/>
          </a:p>
        </p:txBody>
      </p:sp>
      <p:sp>
        <p:nvSpPr>
          <p:cNvPr id="162" name="Google Shape;162;p11"/>
          <p:cNvSpPr txBox="1">
            <a:spLocks noGrp="1"/>
          </p:cNvSpPr>
          <p:nvPr>
            <p:ph type="body" idx="1"/>
          </p:nvPr>
        </p:nvSpPr>
        <p:spPr>
          <a:xfrm>
            <a:off x="467032" y="1413387"/>
            <a:ext cx="8229600" cy="4525963"/>
          </a:xfrm>
          <a:prstGeom prst="rect">
            <a:avLst/>
          </a:prstGeom>
          <a:noFill/>
          <a:ln>
            <a:noFill/>
          </a:ln>
        </p:spPr>
        <p:txBody>
          <a:bodyPr spcFirstLastPara="1" wrap="square" lIns="91425" tIns="45700" rIns="91425" bIns="45700" anchor="t" anchorCtr="0">
            <a:normAutofit fontScale="70000"/>
          </a:bodyPr>
          <a:lstStyle/>
          <a:p>
            <a:pPr marL="0" marR="721995" lvl="0" indent="0" algn="just" rtl="0">
              <a:lnSpc>
                <a:spcPct val="102000"/>
              </a:lnSpc>
              <a:spcBef>
                <a:spcPts val="0"/>
              </a:spcBef>
              <a:spcAft>
                <a:spcPts val="0"/>
              </a:spcAft>
              <a:buClr>
                <a:schemeClr val="dk1"/>
              </a:buClr>
              <a:buSzPct val="1000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342900" marR="721995" lvl="0" indent="-333883" algn="just" rtl="0">
              <a:lnSpc>
                <a:spcPct val="102000"/>
              </a:lnSpc>
              <a:spcBef>
                <a:spcPts val="294"/>
              </a:spcBef>
              <a:spcAft>
                <a:spcPts val="0"/>
              </a:spcAft>
              <a:buClr>
                <a:schemeClr val="dk1"/>
              </a:buClr>
              <a:buSzPct val="100000"/>
              <a:buChar char="•"/>
            </a:pPr>
            <a:r>
              <a:rPr lang="en-US" sz="1900">
                <a:latin typeface="Times New Roman"/>
                <a:ea typeface="Times New Roman"/>
                <a:cs typeface="Times New Roman"/>
                <a:sym typeface="Times New Roman"/>
              </a:rPr>
              <a:t>1. Operating System: The hate speech detection and removal system can be developed to run on various operating systems, including Windows, macOS, or Linux. </a:t>
            </a:r>
            <a:endParaRPr sz="1900">
              <a:latin typeface="Times New Roman"/>
              <a:ea typeface="Times New Roman"/>
              <a:cs typeface="Times New Roman"/>
              <a:sym typeface="Times New Roman"/>
            </a:endParaRPr>
          </a:p>
          <a:p>
            <a:pPr marL="342900" marR="721995" lvl="0" indent="-333883" algn="just" rtl="0">
              <a:lnSpc>
                <a:spcPct val="102000"/>
              </a:lnSpc>
              <a:spcBef>
                <a:spcPts val="294"/>
              </a:spcBef>
              <a:spcAft>
                <a:spcPts val="0"/>
              </a:spcAft>
              <a:buClr>
                <a:schemeClr val="dk1"/>
              </a:buClr>
              <a:buSzPct val="100000"/>
              <a:buChar char="•"/>
            </a:pPr>
            <a:r>
              <a:rPr lang="en-US" sz="1900">
                <a:latin typeface="Times New Roman"/>
                <a:ea typeface="Times New Roman"/>
                <a:cs typeface="Times New Roman"/>
                <a:sym typeface="Times New Roman"/>
              </a:rPr>
              <a:t>2. Programming Languages: Depending on the chosen technologies and frameworks, programming languages such as Python, Java, or JavaScript may be required for system development.</a:t>
            </a:r>
            <a:endParaRPr sz="1900">
              <a:latin typeface="Times New Roman"/>
              <a:ea typeface="Times New Roman"/>
              <a:cs typeface="Times New Roman"/>
              <a:sym typeface="Times New Roman"/>
            </a:endParaRPr>
          </a:p>
          <a:p>
            <a:pPr marL="342900" marR="721995" lvl="0" indent="-333883" algn="just" rtl="0">
              <a:lnSpc>
                <a:spcPct val="102000"/>
              </a:lnSpc>
              <a:spcBef>
                <a:spcPts val="294"/>
              </a:spcBef>
              <a:spcAft>
                <a:spcPts val="0"/>
              </a:spcAft>
              <a:buClr>
                <a:schemeClr val="dk1"/>
              </a:buClr>
              <a:buSzPct val="100000"/>
              <a:buChar char="•"/>
            </a:pPr>
            <a:r>
              <a:rPr lang="en-US" sz="1900">
                <a:latin typeface="Times New Roman"/>
                <a:ea typeface="Times New Roman"/>
                <a:cs typeface="Times New Roman"/>
                <a:sym typeface="Times New Roman"/>
              </a:rPr>
              <a:t>3. Development Frameworks and Libraries: Utilize machine learning frameworks such as TensorFlow, PyTorch, or Scikit-learn for model development. Natural language processing libraries like NLTK (Natural Language Toolkit) or SpaCy may also be utilized for text processing tasks.</a:t>
            </a:r>
            <a:endParaRPr sz="1900">
              <a:latin typeface="Times New Roman"/>
              <a:ea typeface="Times New Roman"/>
              <a:cs typeface="Times New Roman"/>
              <a:sym typeface="Times New Roman"/>
            </a:endParaRPr>
          </a:p>
          <a:p>
            <a:pPr marL="342900" marR="721995" lvl="0" indent="-333883" algn="just" rtl="0">
              <a:lnSpc>
                <a:spcPct val="102000"/>
              </a:lnSpc>
              <a:spcBef>
                <a:spcPts val="294"/>
              </a:spcBef>
              <a:spcAft>
                <a:spcPts val="0"/>
              </a:spcAft>
              <a:buClr>
                <a:schemeClr val="dk1"/>
              </a:buClr>
              <a:buSzPct val="100000"/>
              <a:buChar char="•"/>
            </a:pPr>
            <a:r>
              <a:rPr lang="en-US" sz="1900">
                <a:latin typeface="Times New Roman"/>
                <a:ea typeface="Times New Roman"/>
                <a:cs typeface="Times New Roman"/>
                <a:sym typeface="Times New Roman"/>
              </a:rPr>
              <a:t>4. Database Management System: Choose a database management system (DBMS) such as MySQL, PostgreSQL, or MongoDB for storing and managing data related to content moderation, user interactions, and system logs.</a:t>
            </a:r>
            <a:endParaRPr sz="1900">
              <a:latin typeface="Times New Roman"/>
              <a:ea typeface="Times New Roman"/>
              <a:cs typeface="Times New Roman"/>
              <a:sym typeface="Times New Roman"/>
            </a:endParaRPr>
          </a:p>
          <a:p>
            <a:pPr marL="342900" marR="721995" lvl="0" indent="-333883" algn="just" rtl="0">
              <a:lnSpc>
                <a:spcPct val="102000"/>
              </a:lnSpc>
              <a:spcBef>
                <a:spcPts val="294"/>
              </a:spcBef>
              <a:spcAft>
                <a:spcPts val="0"/>
              </a:spcAft>
              <a:buClr>
                <a:schemeClr val="dk1"/>
              </a:buClr>
              <a:buSzPct val="100000"/>
              <a:buChar char="•"/>
            </a:pPr>
            <a:r>
              <a:rPr lang="en-US" sz="1900">
                <a:latin typeface="Times New Roman"/>
                <a:ea typeface="Times New Roman"/>
                <a:cs typeface="Times New Roman"/>
                <a:sym typeface="Times New Roman"/>
              </a:rPr>
              <a:t>5. Web Development Tools: If the system includes a web-based user interface for administrators and moderators, web development tools and frameworks like HTML, CSS, JavaScript, and frameworks like React, Angular, or Vue.js may be required.</a:t>
            </a:r>
            <a:endParaRPr sz="1900">
              <a:latin typeface="Times New Roman"/>
              <a:ea typeface="Times New Roman"/>
              <a:cs typeface="Times New Roman"/>
              <a:sym typeface="Times New Roman"/>
            </a:endParaRPr>
          </a:p>
          <a:p>
            <a:pPr marL="342900" marR="721995" lvl="0" indent="-333883" algn="just" rtl="0">
              <a:lnSpc>
                <a:spcPct val="102000"/>
              </a:lnSpc>
              <a:spcBef>
                <a:spcPts val="294"/>
              </a:spcBef>
              <a:spcAft>
                <a:spcPts val="0"/>
              </a:spcAft>
              <a:buClr>
                <a:schemeClr val="dk1"/>
              </a:buClr>
              <a:buSzPct val="100000"/>
              <a:buChar char="•"/>
            </a:pPr>
            <a:r>
              <a:rPr lang="en-US" sz="1900">
                <a:latin typeface="Times New Roman"/>
                <a:ea typeface="Times New Roman"/>
                <a:cs typeface="Times New Roman"/>
                <a:sym typeface="Times New Roman"/>
              </a:rPr>
              <a:t>6. Version Control: Use version control systems such as Git for managing source code repositories, enabling collaboration, and tracking changes throughout the development process.</a:t>
            </a:r>
            <a:endParaRPr sz="1900">
              <a:latin typeface="Times New Roman"/>
              <a:ea typeface="Times New Roman"/>
              <a:cs typeface="Times New Roman"/>
              <a:sym typeface="Times New Roman"/>
            </a:endParaRPr>
          </a:p>
          <a:p>
            <a:pPr marL="342900" marR="721995" lvl="0" indent="-333883" algn="just" rtl="0">
              <a:lnSpc>
                <a:spcPct val="102000"/>
              </a:lnSpc>
              <a:spcBef>
                <a:spcPts val="294"/>
              </a:spcBef>
              <a:spcAft>
                <a:spcPts val="0"/>
              </a:spcAft>
              <a:buClr>
                <a:schemeClr val="dk1"/>
              </a:buClr>
              <a:buSzPct val="100000"/>
              <a:buChar char="•"/>
            </a:pPr>
            <a:r>
              <a:rPr lang="en-US" sz="1900">
                <a:latin typeface="Times New Roman"/>
                <a:ea typeface="Times New Roman"/>
                <a:cs typeface="Times New Roman"/>
                <a:sym typeface="Times New Roman"/>
              </a:rPr>
              <a:t>7. Deployment and Hosting: Consider deployment and hosting platforms such as AWS (Amazon Web Services), Google Cloud Platform, for the system in a production environment.</a:t>
            </a:r>
            <a:endParaRPr sz="1900">
              <a:latin typeface="Times New Roman"/>
              <a:ea typeface="Times New Roman"/>
              <a:cs typeface="Times New Roman"/>
              <a:sym typeface="Times New Roman"/>
            </a:endParaRPr>
          </a:p>
          <a:p>
            <a:pPr marL="342900" lvl="0" indent="-185420" algn="l" rtl="0">
              <a:spcBef>
                <a:spcPts val="496"/>
              </a:spcBef>
              <a:spcAft>
                <a:spcPts val="0"/>
              </a:spcAft>
              <a:buClr>
                <a:schemeClr val="dk1"/>
              </a:buClr>
              <a:buSzPct val="100000"/>
              <a:buNone/>
            </a:pPr>
            <a:endParaRPr/>
          </a:p>
        </p:txBody>
      </p:sp>
      <p:sp>
        <p:nvSpPr>
          <p:cNvPr id="163" name="Google Shape;163;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Hardware Requirements</a:t>
            </a:r>
            <a:endParaRPr/>
          </a:p>
        </p:txBody>
      </p:sp>
      <p:sp>
        <p:nvSpPr>
          <p:cNvPr id="169" name="Google Shape;169;p12"/>
          <p:cNvSpPr txBox="1">
            <a:spLocks noGrp="1"/>
          </p:cNvSpPr>
          <p:nvPr>
            <p:ph type="body" idx="1"/>
          </p:nvPr>
        </p:nvSpPr>
        <p:spPr>
          <a:xfrm>
            <a:off x="467032" y="1413387"/>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marR="721995" lvl="0" indent="0" algn="just" rtl="0">
              <a:lnSpc>
                <a:spcPct val="102000"/>
              </a:lnSpc>
              <a:spcBef>
                <a:spcPts val="0"/>
              </a:spcBef>
              <a:spcAft>
                <a:spcPts val="0"/>
              </a:spcAft>
              <a:buClr>
                <a:schemeClr val="dk1"/>
              </a:buClr>
              <a:buSzPct val="1000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377190" marR="721995" lvl="0" indent="0" algn="just" rtl="0">
              <a:spcBef>
                <a:spcPts val="0"/>
              </a:spcBef>
              <a:spcAft>
                <a:spcPts val="0"/>
              </a:spcAft>
              <a:buClr>
                <a:srgbClr val="000000"/>
              </a:buClr>
              <a:buSzPct val="100000"/>
              <a:buNone/>
            </a:pPr>
            <a:r>
              <a:rPr lang="en-US" sz="1800" b="0" i="0" u="none" strike="noStrike">
                <a:solidFill>
                  <a:srgbClr val="000000"/>
                </a:solidFill>
                <a:latin typeface="Times New Roman"/>
                <a:ea typeface="Times New Roman"/>
                <a:cs typeface="Times New Roman"/>
                <a:sym typeface="Times New Roman"/>
              </a:rPr>
              <a:t>1. Computing Resources: The hardware requirements will depend on factors such as the scale of the system, the volume of data processed, and the complexity of machine learning models. Adequate CPU, memory (RAM), and storage resources are essential for training machine learning models and performing real-time content moderation.</a:t>
            </a:r>
            <a:endParaRPr b="0"/>
          </a:p>
          <a:p>
            <a:pPr marL="377190" marR="721995" lvl="0" indent="0" algn="just" rtl="0">
              <a:spcBef>
                <a:spcPts val="0"/>
              </a:spcBef>
              <a:spcAft>
                <a:spcPts val="0"/>
              </a:spcAft>
              <a:buClr>
                <a:srgbClr val="000000"/>
              </a:buClr>
              <a:buSzPct val="100000"/>
              <a:buNone/>
            </a:pPr>
            <a:r>
              <a:rPr lang="en-US" sz="1800" b="0" i="0" u="none" strike="noStrike">
                <a:solidFill>
                  <a:srgbClr val="000000"/>
                </a:solidFill>
                <a:latin typeface="Times New Roman"/>
                <a:ea typeface="Times New Roman"/>
                <a:cs typeface="Times New Roman"/>
                <a:sym typeface="Times New Roman"/>
              </a:rPr>
              <a:t>2. Graphics Processing Units (GPUs) or Accelerators: For computationally intensive tasks such as deep learning model training, GPUs or specialized accelerators (e.g., NVIDIA CUDA) may be required to accelerate processing and improve training performance.</a:t>
            </a:r>
            <a:endParaRPr/>
          </a:p>
          <a:p>
            <a:pPr marL="377190" marR="721995" lvl="0" indent="0" algn="just" rtl="0">
              <a:spcBef>
                <a:spcPts val="0"/>
              </a:spcBef>
              <a:spcAft>
                <a:spcPts val="0"/>
              </a:spcAft>
              <a:buClr>
                <a:srgbClr val="000000"/>
              </a:buClr>
              <a:buSzPct val="100000"/>
              <a:buNone/>
            </a:pPr>
            <a:r>
              <a:rPr lang="en-US" sz="1800" b="0" i="0" u="none" strike="noStrike">
                <a:solidFill>
                  <a:srgbClr val="000000"/>
                </a:solidFill>
                <a:latin typeface="Times New Roman"/>
                <a:ea typeface="Times New Roman"/>
                <a:cs typeface="Times New Roman"/>
                <a:sym typeface="Times New Roman"/>
              </a:rPr>
              <a:t>3. Network Infrastructure: Reliable network connectivity is essential for communication between system components, data transmission, and integration with digital platforms.</a:t>
            </a:r>
            <a:endParaRPr b="0"/>
          </a:p>
          <a:p>
            <a:pPr marL="377190" marR="721995" lvl="0" indent="0" algn="just" rtl="0">
              <a:spcBef>
                <a:spcPts val="0"/>
              </a:spcBef>
              <a:spcAft>
                <a:spcPts val="0"/>
              </a:spcAft>
              <a:buClr>
                <a:srgbClr val="000000"/>
              </a:buClr>
              <a:buSzPct val="100000"/>
              <a:buNone/>
            </a:pPr>
            <a:r>
              <a:rPr lang="en-US" sz="1800" b="0" i="0" u="none" strike="noStrike">
                <a:solidFill>
                  <a:srgbClr val="000000"/>
                </a:solidFill>
                <a:latin typeface="Times New Roman"/>
                <a:ea typeface="Times New Roman"/>
                <a:cs typeface="Times New Roman"/>
                <a:sym typeface="Times New Roman"/>
              </a:rPr>
              <a:t>4. Scalability Considerations: Design the system architecture with scalability in mind, allowing for horizontal scaling by adding more computing nodes or vertical scaling by upgrading hardware resources as needed to accommodate increasing user demand and data volume.</a:t>
            </a:r>
            <a:endParaRPr b="0"/>
          </a:p>
          <a:p>
            <a:pPr marL="377190" marR="721995" lvl="0" indent="0" algn="just" rtl="0">
              <a:spcBef>
                <a:spcPts val="0"/>
              </a:spcBef>
              <a:spcAft>
                <a:spcPts val="0"/>
              </a:spcAft>
              <a:buClr>
                <a:srgbClr val="000000"/>
              </a:buClr>
              <a:buSzPct val="100000"/>
              <a:buNone/>
            </a:pPr>
            <a:r>
              <a:rPr lang="en-US" sz="1800" b="0" i="0" u="none" strike="noStrike">
                <a:solidFill>
                  <a:srgbClr val="000000"/>
                </a:solidFill>
                <a:latin typeface="Times New Roman"/>
                <a:ea typeface="Times New Roman"/>
                <a:cs typeface="Times New Roman"/>
                <a:sym typeface="Times New Roman"/>
              </a:rPr>
              <a:t>5. Security Measures: Implement security measures to protect sensitive data and ensure system integrity, including encryption protocols, access controls, and firewall configurations.</a:t>
            </a:r>
            <a:endParaRPr b="0"/>
          </a:p>
        </p:txBody>
      </p:sp>
      <p:sp>
        <p:nvSpPr>
          <p:cNvPr id="170" name="Google Shape;170;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Implementation</a:t>
            </a:r>
            <a:endParaRPr/>
          </a:p>
        </p:txBody>
      </p:sp>
      <p:sp>
        <p:nvSpPr>
          <p:cNvPr id="176" name="Google Shape;17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525"/>
              <a:buChar char="•"/>
            </a:pPr>
            <a:r>
              <a:rPr lang="en-US" sz="1525"/>
              <a:t>1. Data Collection and Preprocessing:   - Collect a diverse dataset of text data containing instances of hate speech, non-hateful content, and ambiguous cases.   - Preprocess the text data to clean and normalize it, including tokenization, stemming, stop word removal, and spell correction.</a:t>
            </a:r>
            <a:endParaRPr/>
          </a:p>
          <a:p>
            <a:pPr marL="342900" lvl="0" indent="-342900" algn="just" rtl="0">
              <a:spcBef>
                <a:spcPts val="305"/>
              </a:spcBef>
              <a:spcAft>
                <a:spcPts val="0"/>
              </a:spcAft>
              <a:buClr>
                <a:schemeClr val="dk1"/>
              </a:buClr>
              <a:buSzPts val="1525"/>
              <a:buChar char="•"/>
            </a:pPr>
            <a:r>
              <a:rPr lang="en-US" sz="1525"/>
              <a:t>2. Feature Engineering:   - Extract relevant features from the preprocessed text data, such as word embeddings, sentiment scores, and syntactic patterns.   - Utilize techniques like TF-IDF (Term Frequency-Inverse Document Frequency) and word embeddings (e.g., Word2Vec, GloVe) to represent text data in numerical form.</a:t>
            </a:r>
            <a:endParaRPr/>
          </a:p>
          <a:p>
            <a:pPr marL="342900" lvl="0" indent="-342900" algn="just" rtl="0">
              <a:spcBef>
                <a:spcPts val="305"/>
              </a:spcBef>
              <a:spcAft>
                <a:spcPts val="0"/>
              </a:spcAft>
              <a:buClr>
                <a:schemeClr val="dk1"/>
              </a:buClr>
              <a:buSzPts val="1525"/>
              <a:buChar char="•"/>
            </a:pPr>
            <a:r>
              <a:rPr lang="en-US" sz="1525"/>
              <a:t>3. Machine Learning Model Development:   - Develop and train machine learning models for hate speech detection, including algorithms like logistic regression, support vector machines (SVM), and neural networks (e.g., LSTM, CNN).   - Experiment with different model architectures, hyperparameters, and feature combinations to optimize performance.</a:t>
            </a:r>
            <a:endParaRPr/>
          </a:p>
          <a:p>
            <a:pPr marL="342900" lvl="0" indent="-342900" algn="just" rtl="0">
              <a:spcBef>
                <a:spcPts val="305"/>
              </a:spcBef>
              <a:spcAft>
                <a:spcPts val="0"/>
              </a:spcAft>
              <a:buClr>
                <a:schemeClr val="dk1"/>
              </a:buClr>
              <a:buSzPts val="1525"/>
              <a:buChar char="•"/>
            </a:pPr>
            <a:r>
              <a:rPr lang="en-US" sz="1525"/>
              <a:t>4. Real-Time Content Moderation System:   - Build a real-time content moderation system capable of processing incoming text data from digital platforms.   - Integrate the trained machine learning model into the system to automatically classify text data as hate speech or non-hateful.</a:t>
            </a:r>
            <a:endParaRPr/>
          </a:p>
          <a:p>
            <a:pPr marL="342900" lvl="0" indent="-342900" algn="just" rtl="0">
              <a:spcBef>
                <a:spcPts val="305"/>
              </a:spcBef>
              <a:spcAft>
                <a:spcPts val="0"/>
              </a:spcAft>
              <a:buClr>
                <a:schemeClr val="dk1"/>
              </a:buClr>
              <a:buSzPts val="1525"/>
              <a:buChar char="•"/>
            </a:pPr>
            <a:r>
              <a:rPr lang="en-US" sz="1525"/>
              <a:t>5. Human-in-the-Loop Moderation:   - Implement a user interface for human moderators to review flagged instances of hate speech and make informed moderation decisions.   - Provide tools for moderators to annotate, categorize, and take appropriate moderation actions on flagged content.</a:t>
            </a:r>
            <a:endParaRPr/>
          </a:p>
        </p:txBody>
      </p:sp>
      <p:sp>
        <p:nvSpPr>
          <p:cNvPr id="177" name="Google Shape;17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Results and Discussion</a:t>
            </a:r>
            <a:endParaRPr/>
          </a:p>
        </p:txBody>
      </p:sp>
      <p:sp>
        <p:nvSpPr>
          <p:cNvPr id="183" name="Google Shape;18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Screenshots of Output</a:t>
            </a:r>
            <a:endParaRPr/>
          </a:p>
          <a:p>
            <a:pPr marL="342900" lvl="0" indent="-342900" algn="l" rtl="0">
              <a:spcBef>
                <a:spcPts val="640"/>
              </a:spcBef>
              <a:spcAft>
                <a:spcPts val="0"/>
              </a:spcAft>
              <a:buClr>
                <a:schemeClr val="dk1"/>
              </a:buClr>
              <a:buSzPts val="3200"/>
              <a:buChar char="•"/>
            </a:pPr>
            <a:r>
              <a:rPr lang="en-US"/>
              <a:t>Graphs</a:t>
            </a:r>
            <a:endParaRPr/>
          </a:p>
          <a:p>
            <a:pPr marL="342900" lvl="0" indent="-342900" algn="l" rtl="0">
              <a:spcBef>
                <a:spcPts val="640"/>
              </a:spcBef>
              <a:spcAft>
                <a:spcPts val="0"/>
              </a:spcAft>
              <a:buClr>
                <a:schemeClr val="dk1"/>
              </a:buClr>
              <a:buSzPts val="3200"/>
              <a:buChar char="•"/>
            </a:pPr>
            <a:r>
              <a:rPr lang="en-US"/>
              <a:t>Tabulated Results</a:t>
            </a:r>
            <a:endParaRPr/>
          </a:p>
        </p:txBody>
      </p:sp>
      <p:sp>
        <p:nvSpPr>
          <p:cNvPr id="184" name="Google Shape;184;p14"/>
          <p:cNvSpPr txBox="1">
            <a:spLocks noGrp="1"/>
          </p:cNvSpPr>
          <p:nvPr>
            <p:ph type="ftr" idx="11"/>
          </p:nvPr>
        </p:nvSpPr>
        <p:spPr>
          <a:xfrm>
            <a:off x="3124200" y="6356350"/>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Conclusion</a:t>
            </a:r>
            <a:endParaRPr/>
          </a:p>
        </p:txBody>
      </p:sp>
      <p:sp>
        <p:nvSpPr>
          <p:cNvPr id="190" name="Google Shape;19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287655" marR="721995" lvl="0" indent="0" algn="just" rtl="0">
              <a:spcBef>
                <a:spcPts val="0"/>
              </a:spcBef>
              <a:spcAft>
                <a:spcPts val="0"/>
              </a:spcAft>
              <a:buClr>
                <a:schemeClr val="dk1"/>
              </a:buClr>
              <a:buSzPct val="100000"/>
              <a:buNone/>
            </a:pPr>
            <a:r>
              <a:rPr lang="en-US" sz="1600"/>
              <a:t>In conclusion, this hate speech detection system leverages advanced natural language processing and machine learning techniques to identify instances of hate speech across various online platforms. The core of the system consists of a robust neural network model that was trained on a large dataset of annotated text examples containing hate speech as well as non-hateful content. During the evaluation phase, the system demonstrated strong performance in accurately detecting different forms of hate speech, including overt expressions of discrimination, dehumanization, and calls for violence or exclusion against protected groups based on characteristics like race, religion, gender, or sexual orientation. At the same time, the system was able to distinguish hate speech from merely offensive language or heated discussions on sensitive topics. One of the key strengths of this approach is its language-agnostic nature, allowing the core model to be adapted for hate speech detection in multiple languages and contexts through techniques like transfer learning. Additionally, the system's modularity allows components like data collection, text preprocessing, and post-processing to be customized based on the requirements of different use cases. As online hate speech remains a pressing challenge globally, systems like this have important applications in spheres like content moderation, early warning systems, and enabling counter-speech efforts. However, it is crucial that such technology is developed and deployed responsibly, with strong safeguards around data privacy, transparency, and accountability. Looking ahead, continuous learning and model updates will be necessary to keep up with the evolving landscape of online hate. Expanding multilingual support and incorporating advanced multimodal processing capabilities for multimedia content analysis are other fruitful areas for future work. Ultimately, technological solutions like robust hate speech detection systems are a key piece in the broader societal effort to foster more inclusive and responsible online discourse.</a:t>
            </a:r>
            <a:endParaRPr sz="1600"/>
          </a:p>
        </p:txBody>
      </p:sp>
      <p:sp>
        <p:nvSpPr>
          <p:cNvPr id="191" name="Google Shape;19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Future Work</a:t>
            </a:r>
            <a:endParaRPr/>
          </a:p>
        </p:txBody>
      </p:sp>
      <p:sp>
        <p:nvSpPr>
          <p:cNvPr id="197" name="Google Shape;19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720090" marR="721995" lvl="0" indent="-342900" algn="l" rtl="0">
              <a:spcBef>
                <a:spcPts val="0"/>
              </a:spcBef>
              <a:spcAft>
                <a:spcPts val="0"/>
              </a:spcAft>
              <a:buClr>
                <a:srgbClr val="000000"/>
              </a:buClr>
              <a:buSzPct val="100000"/>
              <a:buChar char="•"/>
            </a:pPr>
            <a:r>
              <a:rPr lang="en-US" sz="6200" b="0" i="0" u="none" strike="noStrike">
                <a:solidFill>
                  <a:srgbClr val="000000"/>
                </a:solidFill>
                <a:latin typeface="Times New Roman"/>
                <a:ea typeface="Times New Roman"/>
                <a:cs typeface="Times New Roman"/>
                <a:sym typeface="Times New Roman"/>
              </a:rPr>
              <a:t>Despite the system's robustness, there are several areas for future enhancements and advancements:</a:t>
            </a:r>
            <a:endParaRPr sz="6200" b="0"/>
          </a:p>
          <a:p>
            <a:pPr marL="720712" marR="721995" lvl="0" indent="-622" algn="l" rtl="0">
              <a:spcBef>
                <a:spcPts val="30"/>
              </a:spcBef>
              <a:spcAft>
                <a:spcPts val="0"/>
              </a:spcAft>
              <a:buClr>
                <a:schemeClr val="dk1"/>
              </a:buClr>
              <a:buSzPct val="100000"/>
              <a:buChar char="•"/>
            </a:pPr>
            <a:br>
              <a:rPr lang="en-US" sz="6200" b="0"/>
            </a:br>
            <a:r>
              <a:rPr lang="en-US" sz="6200" b="0" i="0" u="none" strike="noStrike">
                <a:solidFill>
                  <a:srgbClr val="000000"/>
                </a:solidFill>
                <a:latin typeface="Times New Roman"/>
                <a:ea typeface="Times New Roman"/>
                <a:cs typeface="Times New Roman"/>
                <a:sym typeface="Times New Roman"/>
              </a:rPr>
              <a:t>Multimodal Content Analysis: Expand the system's capabilities to analyze not only text but also images, videos, and audio for hate speech detection, incorporating computer vision and audio processing techniques.</a:t>
            </a:r>
            <a:endParaRPr sz="6200" b="0"/>
          </a:p>
          <a:p>
            <a:pPr marL="720090" marR="721995" lvl="0" indent="-342900" algn="l" rtl="0">
              <a:spcBef>
                <a:spcPts val="30"/>
              </a:spcBef>
              <a:spcAft>
                <a:spcPts val="0"/>
              </a:spcAft>
              <a:buClr>
                <a:schemeClr val="dk1"/>
              </a:buClr>
              <a:buSzPct val="100000"/>
              <a:buChar char="•"/>
            </a:pPr>
            <a:br>
              <a:rPr lang="en-US" sz="6200" b="0"/>
            </a:br>
            <a:r>
              <a:rPr lang="en-US" sz="6200" b="0" i="0" u="none" strike="noStrike">
                <a:solidFill>
                  <a:srgbClr val="000000"/>
                </a:solidFill>
                <a:latin typeface="Times New Roman"/>
                <a:ea typeface="Times New Roman"/>
                <a:cs typeface="Times New Roman"/>
                <a:sym typeface="Times New Roman"/>
              </a:rPr>
              <a:t>Multilingual Support: Enhance the system to detect and moderate hate speech in multiple languages, leveraging multilingual NLP models and translation technologies.</a:t>
            </a:r>
            <a:endParaRPr sz="6200" b="0"/>
          </a:p>
          <a:p>
            <a:pPr marL="720090" marR="721995" lvl="0" indent="-342900" algn="l" rtl="0">
              <a:spcBef>
                <a:spcPts val="30"/>
              </a:spcBef>
              <a:spcAft>
                <a:spcPts val="0"/>
              </a:spcAft>
              <a:buClr>
                <a:schemeClr val="dk1"/>
              </a:buClr>
              <a:buSzPct val="100000"/>
              <a:buChar char="•"/>
            </a:pPr>
            <a:br>
              <a:rPr lang="en-US" sz="6200" b="0"/>
            </a:br>
            <a:r>
              <a:rPr lang="en-US" sz="6200" b="0" i="0" u="none" strike="noStrike">
                <a:solidFill>
                  <a:srgbClr val="000000"/>
                </a:solidFill>
                <a:latin typeface="Times New Roman"/>
                <a:ea typeface="Times New Roman"/>
                <a:cs typeface="Times New Roman"/>
                <a:sym typeface="Times New Roman"/>
              </a:rPr>
              <a:t>Contextual Understanding: Develop algorithms that can understand the nuanced context of conversations and cultural sensitivities to improve the accuracy of hate speech detection.</a:t>
            </a:r>
            <a:endParaRPr sz="6200" b="0"/>
          </a:p>
          <a:p>
            <a:pPr marL="720090" marR="721995" lvl="0" indent="-342900" algn="l" rtl="0">
              <a:spcBef>
                <a:spcPts val="30"/>
              </a:spcBef>
              <a:spcAft>
                <a:spcPts val="0"/>
              </a:spcAft>
              <a:buClr>
                <a:schemeClr val="dk1"/>
              </a:buClr>
              <a:buSzPct val="100000"/>
              <a:buChar char="•"/>
            </a:pPr>
            <a:br>
              <a:rPr lang="en-US" sz="6200" b="0"/>
            </a:br>
            <a:r>
              <a:rPr lang="en-US" sz="6200" b="0" i="0" u="none" strike="noStrike">
                <a:solidFill>
                  <a:srgbClr val="000000"/>
                </a:solidFill>
                <a:latin typeface="Times New Roman"/>
                <a:ea typeface="Times New Roman"/>
                <a:cs typeface="Times New Roman"/>
                <a:sym typeface="Times New Roman"/>
              </a:rPr>
              <a:t>User Feedback Mechanisms: Implement features that allow users to provide feedback on moderation decisions, helping to refine the system's algorithms and reduce false positives.</a:t>
            </a:r>
            <a:endParaRPr sz="6200" b="0"/>
          </a:p>
          <a:p>
            <a:pPr marL="720090" marR="721995" lvl="0" indent="-342900" algn="l" rtl="0">
              <a:spcBef>
                <a:spcPts val="30"/>
              </a:spcBef>
              <a:spcAft>
                <a:spcPts val="0"/>
              </a:spcAft>
              <a:buClr>
                <a:schemeClr val="dk1"/>
              </a:buClr>
              <a:buSzPct val="100000"/>
              <a:buChar char="•"/>
            </a:pPr>
            <a:br>
              <a:rPr lang="en-US" sz="6200" b="0"/>
            </a:br>
            <a:r>
              <a:rPr lang="en-US" sz="6200" b="0" i="0" u="none" strike="noStrike">
                <a:solidFill>
                  <a:srgbClr val="000000"/>
                </a:solidFill>
                <a:latin typeface="Times New Roman"/>
                <a:ea typeface="Times New Roman"/>
                <a:cs typeface="Times New Roman"/>
                <a:sym typeface="Times New Roman"/>
              </a:rPr>
              <a:t>Dynamic Policy Adjustment: Enable administrators to dynamically adjust moderation policies and thresholds based on evolving community standards and legal regulations.</a:t>
            </a:r>
            <a:endParaRPr sz="6200" b="0"/>
          </a:p>
          <a:p>
            <a:pPr marL="720090" marR="721995" lvl="0" indent="-342900" algn="l" rtl="0">
              <a:spcBef>
                <a:spcPts val="30"/>
              </a:spcBef>
              <a:spcAft>
                <a:spcPts val="0"/>
              </a:spcAft>
              <a:buClr>
                <a:schemeClr val="dk1"/>
              </a:buClr>
              <a:buSzPct val="100000"/>
              <a:buChar char="•"/>
            </a:pPr>
            <a:br>
              <a:rPr lang="en-US" sz="6200" b="0"/>
            </a:br>
            <a:endParaRPr/>
          </a:p>
        </p:txBody>
      </p:sp>
      <p:sp>
        <p:nvSpPr>
          <p:cNvPr id="198" name="Google Shape;19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204" name="Google Shape;204;p17"/>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600"/>
              <a:buChar char="•"/>
            </a:pPr>
            <a:r>
              <a:rPr lang="en-US" sz="1600">
                <a:latin typeface="Times New Roman"/>
                <a:ea typeface="Times New Roman"/>
                <a:cs typeface="Times New Roman"/>
                <a:sym typeface="Times New Roman"/>
              </a:rPr>
              <a:t>"Automated Hate Speech Detection and the Problem of Offensive Language" by Thomas Davidson, Dana Wormsley, Michael Macy, and Ingmar Weber (2017). This paper discusses the challenges in defining and identifying hate speech automatically. "Hate Speech Detection Using Natural Language Processing Techniques" by Zizi Zhang and Lei Luo (2018). This paper proposes a hate speech detection model based on deep learning techniques. "Hate Speech Detection with Deep Learning" by Pinkesh Badgaiyan, Shashank Gupta, Manish Gupta, and Vasudeva Varma (2017). This paper explores various deep learning architectures for hate speech detection. "A Survey on Hate Speech Detection Using Natural Language Processing" by Asmaa Montasser, Hooda Bumbuna, and Daoud Tai-Kadai (2020). This survey paper provides an overview of different approaches and techniques used for hate speech detection.Resources:"hate base" (https://hatebase.org/): A crowdsourced database of hate speech terms and phrases in various languages. "Hate Speech Data Repository" (https://datasetsearch.research.google.com/search?query=hate%20speech%20data): A collection of hate speech datasets hosted by Google Dataset Search. "AI Village" (https://www.aivillage.co/hate-speech/): A platform that provides tools and resources for detecting and combating hate speech online. "Online Hate Speech" (https://www.ohchr.org/en/issues/freedomopinion/articles19-20/pages/index.aspx): A resource from the United Nations Human Rights Office of the High Commissioner (OHCHR) on addressing hate speech online.</a:t>
            </a:r>
            <a:endParaRPr/>
          </a:p>
        </p:txBody>
      </p:sp>
      <p:sp>
        <p:nvSpPr>
          <p:cNvPr id="205" name="Google Shape;205;p17"/>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body" idx="1"/>
          </p:nvPr>
        </p:nvSpPr>
        <p:spPr>
          <a:xfrm>
            <a:off x="457200" y="1219200"/>
            <a:ext cx="8229600" cy="4906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Char char="•"/>
            </a:pPr>
            <a:r>
              <a:rPr lang="en-US" sz="2000"/>
              <a:t>Proof for Paper Submission/Patent Filing</a:t>
            </a:r>
            <a:endParaRPr/>
          </a:p>
          <a:p>
            <a:pPr marL="342900" lvl="0" indent="-342900" algn="just" rtl="0">
              <a:spcBef>
                <a:spcPts val="400"/>
              </a:spcBef>
              <a:spcAft>
                <a:spcPts val="0"/>
              </a:spcAft>
              <a:buClr>
                <a:schemeClr val="dk1"/>
              </a:buClr>
              <a:buSzPts val="2000"/>
              <a:buChar char="•"/>
            </a:pPr>
            <a:r>
              <a:rPr lang="en-US" sz="2000"/>
              <a:t>Research Paper</a:t>
            </a:r>
            <a:endParaRPr/>
          </a:p>
          <a:p>
            <a:pPr marL="342900" lvl="0" indent="-215900" algn="just" rtl="0">
              <a:spcBef>
                <a:spcPts val="400"/>
              </a:spcBef>
              <a:spcAft>
                <a:spcPts val="0"/>
              </a:spcAft>
              <a:buClr>
                <a:schemeClr val="dk1"/>
              </a:buClr>
              <a:buSzPts val="2000"/>
              <a:buNone/>
            </a:pPr>
            <a:endParaRPr sz="2000"/>
          </a:p>
        </p:txBody>
      </p:sp>
      <p:sp>
        <p:nvSpPr>
          <p:cNvPr id="211" name="Google Shape;211;p18"/>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Outcome</a:t>
            </a:r>
            <a:endParaRPr/>
          </a:p>
        </p:txBody>
      </p:sp>
      <p:sp>
        <p:nvSpPr>
          <p:cNvPr id="212" name="Google Shape;212;p18"/>
          <p:cNvSpPr txBox="1">
            <a:spLocks noGrp="1"/>
          </p:cNvSpPr>
          <p:nvPr>
            <p:ph type="ftr" idx="11"/>
          </p:nvPr>
        </p:nvSpPr>
        <p:spPr>
          <a:xfrm>
            <a:off x="914400" y="6356351"/>
            <a:ext cx="76962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Agenda(Only for Reference-Modify accordingly) </a:t>
            </a:r>
            <a:endParaRPr/>
          </a:p>
        </p:txBody>
      </p:sp>
      <p:sp>
        <p:nvSpPr>
          <p:cNvPr id="99" name="Google Shape;99;p2"/>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rmAutofit fontScale="40000" lnSpcReduction="20000"/>
          </a:bodyPr>
          <a:lstStyle/>
          <a:p>
            <a:pPr marL="342900" lvl="0" indent="-342900" algn="l" rtl="0">
              <a:spcBef>
                <a:spcPts val="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Abstract</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Scope and Motivation</a:t>
            </a:r>
            <a:endParaRPr/>
          </a:p>
          <a:p>
            <a:pPr marL="342900" lvl="0" indent="-34290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Introduction</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Literature Survey ( Table)</a:t>
            </a:r>
            <a:endParaRPr/>
          </a:p>
          <a:p>
            <a:pPr marL="342900" lvl="0" indent="-34290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Objective</a:t>
            </a:r>
            <a:endParaRPr sz="2600" b="0" i="0" u="none" strike="noStrike">
              <a:solidFill>
                <a:srgbClr val="000000"/>
              </a:solidFill>
              <a:latin typeface="Times New Roman"/>
              <a:ea typeface="Times New Roman"/>
              <a:cs typeface="Times New Roman"/>
              <a:sym typeface="Times New Roman"/>
            </a:endParaRPr>
          </a:p>
          <a:p>
            <a:pPr marL="342900" lvl="0" indent="-34290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Problem Statement</a:t>
            </a:r>
            <a:endParaRPr/>
          </a:p>
          <a:p>
            <a:pPr marL="342900" lvl="0" indent="-34290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Proposed Work</a:t>
            </a:r>
            <a:endParaRPr/>
          </a:p>
          <a:p>
            <a:pPr marL="742950" lvl="1" indent="-28575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Architecture Diagram/Flow Diagram/Block Diagram</a:t>
            </a:r>
            <a:endParaRPr/>
          </a:p>
          <a:p>
            <a:pPr marL="742950" lvl="1" indent="-28575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Novel idea</a:t>
            </a:r>
            <a:endParaRPr/>
          </a:p>
          <a:p>
            <a:pPr marL="742950" lvl="1" indent="-28575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Modules</a:t>
            </a:r>
            <a:endParaRPr/>
          </a:p>
          <a:p>
            <a:pPr marL="742950" lvl="1" indent="-28575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Module Description</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Software &amp; Hardware Requirements</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Implementation (Complete Demo to be shown)</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Results and Discussion</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Conclusion</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Future Work</a:t>
            </a:r>
            <a:endParaRPr/>
          </a:p>
          <a:p>
            <a:pPr marL="342900" lvl="0" indent="-342900" algn="l" rtl="0">
              <a:spcBef>
                <a:spcPts val="1000"/>
              </a:spcBef>
              <a:spcAft>
                <a:spcPts val="0"/>
              </a:spcAft>
              <a:buClr>
                <a:srgbClr val="000000"/>
              </a:buClr>
              <a:buSzPct val="100000"/>
              <a:buFont typeface="Arial"/>
              <a:buChar char="•"/>
            </a:pPr>
            <a:r>
              <a:rPr lang="en-US" sz="2600" b="0" i="0" u="none" strike="noStrike">
                <a:solidFill>
                  <a:srgbClr val="000000"/>
                </a:solidFill>
                <a:latin typeface="Times New Roman"/>
                <a:ea typeface="Times New Roman"/>
                <a:cs typeface="Times New Roman"/>
                <a:sym typeface="Times New Roman"/>
              </a:rPr>
              <a:t>References (Min. 15 references)</a:t>
            </a:r>
            <a:endParaRPr/>
          </a:p>
          <a:p>
            <a:pPr marL="342900" lvl="0" indent="-342900" algn="l" rtl="0">
              <a:spcBef>
                <a:spcPts val="1000"/>
              </a:spcBef>
              <a:spcAft>
                <a:spcPts val="0"/>
              </a:spcAft>
              <a:buClr>
                <a:srgbClr val="000000"/>
              </a:buClr>
              <a:buSzPct val="100000"/>
              <a:buFont typeface="Arial"/>
              <a:buChar char="•"/>
            </a:pPr>
            <a:r>
              <a:rPr lang="en-US" sz="2600">
                <a:solidFill>
                  <a:srgbClr val="000000"/>
                </a:solidFill>
                <a:latin typeface="Times New Roman"/>
                <a:ea typeface="Times New Roman"/>
                <a:cs typeface="Times New Roman"/>
                <a:sym typeface="Times New Roman"/>
              </a:rPr>
              <a:t>Outcome ( Paper Submitted Proof /Patent Filing Proof)</a:t>
            </a:r>
            <a:endParaRPr/>
          </a:p>
          <a:p>
            <a:pPr marL="342900" lvl="0" indent="-261620" algn="l" rtl="0">
              <a:spcBef>
                <a:spcPts val="256"/>
              </a:spcBef>
              <a:spcAft>
                <a:spcPts val="0"/>
              </a:spcAft>
              <a:buClr>
                <a:schemeClr val="dk1"/>
              </a:buClr>
              <a:buSzPct val="100000"/>
              <a:buNone/>
            </a:pPr>
            <a:endParaRPr/>
          </a:p>
        </p:txBody>
      </p:sp>
      <p:sp>
        <p:nvSpPr>
          <p:cNvPr id="100" name="Google Shape;100;p2"/>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ABSTRACT</a:t>
            </a:r>
            <a:endParaRPr/>
          </a:p>
        </p:txBody>
      </p:sp>
      <p:sp>
        <p:nvSpPr>
          <p:cNvPr id="106" name="Google Shape;10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spcBef>
                <a:spcPts val="0"/>
              </a:spcBef>
              <a:spcAft>
                <a:spcPts val="0"/>
              </a:spcAft>
              <a:buClr>
                <a:schemeClr val="dk1"/>
              </a:buClr>
              <a:buSzPct val="100000"/>
              <a:buChar char="•"/>
            </a:pPr>
            <a:r>
              <a:rPr lang="en-US" b="0" i="0"/>
              <a:t>Hate speech has become a growing concern in online platforms, impacting individuals and communities by promoting discrimination, prejudice, and hostility. This paper presents a comprehensive approach to address the pervasive issue of hate speech by developing an advanced Hate Speech Detection and Removal System. The proposed system leverages state-of-the-art natural language processing (NLP) and machine learning techniques to analyze textual content and identify instances of hate speech.</a:t>
            </a:r>
            <a:endParaRPr/>
          </a:p>
          <a:p>
            <a:pPr marL="342900" lvl="0" indent="-342900" algn="just" rtl="0">
              <a:spcBef>
                <a:spcPts val="400"/>
              </a:spcBef>
              <a:spcAft>
                <a:spcPts val="0"/>
              </a:spcAft>
              <a:buClr>
                <a:schemeClr val="dk1"/>
              </a:buClr>
              <a:buSzPct val="100000"/>
              <a:buChar char="•"/>
            </a:pPr>
            <a:r>
              <a:rPr lang="en-US" b="0" i="0"/>
              <a:t>The system utilizes a hybrid model, combining deep learning algorithms such as recurrent neural networks (RNNs) and convolutional neural networks (CNNs) with traditional machine learning classifiers. This hybrid approach aims to capture both semantic nuances and contextual information in textual data, enhancing the accuracy and robustness of hate speech detection. A carefully curated dataset, encompassing diverse forms of hate speech, is employed for training and evaluation, ensuring the model's effectiveness across various contexts and languages</a:t>
            </a:r>
            <a:endParaRPr/>
          </a:p>
        </p:txBody>
      </p:sp>
      <p:sp>
        <p:nvSpPr>
          <p:cNvPr id="107" name="Google Shape;107;p3"/>
          <p:cNvSpPr txBox="1">
            <a:spLocks noGrp="1"/>
          </p:cNvSpPr>
          <p:nvPr>
            <p:ph type="ftr" idx="11"/>
          </p:nvPr>
        </p:nvSpPr>
        <p:spPr>
          <a:xfrm>
            <a:off x="457200" y="6356351"/>
            <a:ext cx="8229600" cy="3492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 </a:t>
            </a:r>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Scope and Motivation</a:t>
            </a:r>
            <a:endParaRPr/>
          </a:p>
        </p:txBody>
      </p:sp>
      <p:sp>
        <p:nvSpPr>
          <p:cNvPr id="113" name="Google Shape;11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700"/>
              <a:buFont typeface="Calibri"/>
              <a:buAutoNum type="arabicPeriod"/>
            </a:pPr>
            <a:r>
              <a:rPr lang="en-US" sz="1700" b="1" i="0"/>
              <a:t>Online Platforms and Social Media:</a:t>
            </a:r>
            <a:r>
              <a:rPr lang="en-US" sz="1700" b="0" i="0"/>
              <a:t> The Hate Speech Detection and Removal System primarily target online platforms and social media networks where users engage in communication. The scope includes platforms with diverse content types such as text-based posts, comments, and multimedia content.</a:t>
            </a:r>
            <a:endParaRPr/>
          </a:p>
          <a:p>
            <a:pPr marL="342900" lvl="0" indent="-342900" algn="l" rtl="0">
              <a:spcBef>
                <a:spcPts val="340"/>
              </a:spcBef>
              <a:spcAft>
                <a:spcPts val="0"/>
              </a:spcAft>
              <a:buClr>
                <a:schemeClr val="dk1"/>
              </a:buClr>
              <a:buSzPts val="1700"/>
              <a:buFont typeface="Calibri"/>
              <a:buAutoNum type="arabicPeriod"/>
            </a:pPr>
            <a:r>
              <a:rPr lang="en-US" sz="1700" b="1" i="0"/>
              <a:t>Multilingual Support:</a:t>
            </a:r>
            <a:r>
              <a:rPr lang="en-US" sz="1700" b="0" i="0"/>
              <a:t> The system is designed to address hate speech in multiple languages to ensure inclusivity and effectiveness across diverse linguistic communities. The scope extends to accommodating different cultural nuances and expressions of hate speech.</a:t>
            </a:r>
            <a:endParaRPr/>
          </a:p>
          <a:p>
            <a:pPr marL="342900" lvl="0" indent="-342900" algn="l" rtl="0">
              <a:spcBef>
                <a:spcPts val="340"/>
              </a:spcBef>
              <a:spcAft>
                <a:spcPts val="0"/>
              </a:spcAft>
              <a:buClr>
                <a:schemeClr val="dk1"/>
              </a:buClr>
              <a:buSzPts val="1700"/>
              <a:buFont typeface="Calibri"/>
              <a:buAutoNum type="arabicPeriod"/>
            </a:pPr>
            <a:r>
              <a:rPr lang="en-US" sz="1700" b="1" i="0"/>
              <a:t>Ensuring Online Safety and Well-being:</a:t>
            </a:r>
            <a:r>
              <a:rPr lang="en-US" sz="1700" b="0" i="0"/>
              <a:t> The prevalence of hate speech online has detrimental effects on individuals and communities. The primary motivation behind developing this system is to create a safer online environment, free from discrimination, harassment, and the harmful consequences associated with hate speech.</a:t>
            </a:r>
            <a:endParaRPr/>
          </a:p>
          <a:p>
            <a:pPr marL="342900" lvl="0" indent="-342900" algn="l" rtl="0">
              <a:spcBef>
                <a:spcPts val="340"/>
              </a:spcBef>
              <a:spcAft>
                <a:spcPts val="0"/>
              </a:spcAft>
              <a:buClr>
                <a:schemeClr val="dk1"/>
              </a:buClr>
              <a:buSzPts val="1700"/>
              <a:buFont typeface="Calibri"/>
              <a:buAutoNum type="arabicPeriod"/>
            </a:pPr>
            <a:r>
              <a:rPr lang="en-US" sz="1700" b="1" i="0"/>
              <a:t>Promoting Inclusivity:</a:t>
            </a:r>
            <a:r>
              <a:rPr lang="en-US" sz="1700" b="0" i="0"/>
              <a:t> Hate speech often targets specific groups based on race, ethnicity, religion, gender, or other characteristics. The motivation is to foster inclusivity by mitigating the impact of hate speech, allowing users from diverse backgrounds to participate in online discussions without fear of discrimination or abuse.</a:t>
            </a:r>
            <a:endParaRPr/>
          </a:p>
        </p:txBody>
      </p:sp>
      <p:sp>
        <p:nvSpPr>
          <p:cNvPr id="114" name="Google Shape;114;p4"/>
          <p:cNvSpPr txBox="1">
            <a:spLocks noGrp="1"/>
          </p:cNvSpPr>
          <p:nvPr>
            <p:ph type="ftr" idx="11"/>
          </p:nvPr>
        </p:nvSpPr>
        <p:spPr>
          <a:xfrm>
            <a:off x="31242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Introduction</a:t>
            </a:r>
            <a:endParaRPr/>
          </a:p>
        </p:txBody>
      </p:sp>
      <p:sp>
        <p:nvSpPr>
          <p:cNvPr id="120" name="Google Shape;120;p5"/>
          <p:cNvSpPr txBox="1">
            <a:spLocks noGrp="1"/>
          </p:cNvSpPr>
          <p:nvPr>
            <p:ph type="body" idx="1"/>
          </p:nvPr>
        </p:nvSpPr>
        <p:spPr>
          <a:xfrm>
            <a:off x="762000" y="1396180"/>
            <a:ext cx="8229600" cy="4621161"/>
          </a:xfrm>
          <a:prstGeom prst="rect">
            <a:avLst/>
          </a:prstGeom>
          <a:noFill/>
          <a:ln>
            <a:noFill/>
          </a:ln>
        </p:spPr>
        <p:txBody>
          <a:bodyPr spcFirstLastPara="1" wrap="square" lIns="91425" tIns="45700" rIns="91425" bIns="45700" anchor="t" anchorCtr="0">
            <a:noAutofit/>
          </a:bodyPr>
          <a:lstStyle/>
          <a:p>
            <a:pPr marL="265113" marR="791845" lvl="0" indent="-265113" algn="just" rtl="0">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In recent years, the proliferation of hate speech on digital platforms has posed significant challenges to online communities, threatening social cohesion, and individual well-being. Hate speech, defined as any form of communication that promotes hatred, violence, or discrimination against individuals or groups based on characteristics such as race, ethnicity, religion, gender, sexual orientation, or disability, not only undermines the principles of free expression but also perpetuates harmful ideologies and perpetuates social divisions.</a:t>
            </a:r>
            <a:endParaRPr sz="1600">
              <a:latin typeface="Times New Roman"/>
              <a:ea typeface="Times New Roman"/>
              <a:cs typeface="Times New Roman"/>
              <a:sym typeface="Times New Roman"/>
            </a:endParaRPr>
          </a:p>
          <a:p>
            <a:pPr marL="265113" marR="791845" lvl="0" indent="-265113" algn="just" rtl="0">
              <a:spcBef>
                <a:spcPts val="295"/>
              </a:spcBef>
              <a:spcAft>
                <a:spcPts val="0"/>
              </a:spcAft>
              <a:buClr>
                <a:schemeClr val="dk1"/>
              </a:buClr>
              <a:buSzPts val="1600"/>
              <a:buFont typeface="Arial"/>
              <a:buChar char="•"/>
            </a:pPr>
            <a:r>
              <a:rPr lang="en-US" sz="1600">
                <a:latin typeface="Times New Roman"/>
                <a:ea typeface="Times New Roman"/>
                <a:cs typeface="Times New Roman"/>
                <a:sym typeface="Times New Roman"/>
              </a:rPr>
              <a:t>Addressing the rampant spread of hate speech necessitates innovative and effective solutions that strike a balance between upholding freedom of speech and safeguarding against the harms inflicted by toxic discourse. In response to this pressing need, this paper introduces a comprehensive hate speech detection and removal system designed to proactively identify and mitigate the dissemination of hateful content across digital platforms. </a:t>
            </a:r>
            <a:endParaRPr/>
          </a:p>
          <a:p>
            <a:pPr marL="265113" marR="791845" lvl="0" indent="-265113" algn="just" rtl="0">
              <a:spcBef>
                <a:spcPts val="295"/>
              </a:spcBef>
              <a:spcAft>
                <a:spcPts val="0"/>
              </a:spcAft>
              <a:buClr>
                <a:schemeClr val="dk1"/>
              </a:buClr>
              <a:buSzPts val="1600"/>
              <a:buFont typeface="Arial"/>
              <a:buChar char="•"/>
            </a:pPr>
            <a:r>
              <a:rPr lang="en-US" sz="1600">
                <a:latin typeface="Times New Roman"/>
                <a:ea typeface="Times New Roman"/>
                <a:cs typeface="Times New Roman"/>
                <a:sym typeface="Times New Roman"/>
              </a:rPr>
              <a:t>Drawing upon advancements in natural language processing (NLP), machine learning, and deep neural networks, our system leverages sophisticated algorithms to analyze and classify text data, enabling the accurate detection of hate speech in various forms and contexts. By incorporating a multi-layered approach that considers linguistic cues, semantic meaning, and socio-cultural context, our system enhances the precision and reliability of hate speech detection, minimizing false positives and false negatives.</a:t>
            </a:r>
            <a:endParaRPr/>
          </a:p>
        </p:txBody>
      </p:sp>
      <p:sp>
        <p:nvSpPr>
          <p:cNvPr id="121" name="Google Shape;12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Literature Survey</a:t>
            </a:r>
            <a:endParaRPr/>
          </a:p>
        </p:txBody>
      </p:sp>
      <p:graphicFrame>
        <p:nvGraphicFramePr>
          <p:cNvPr id="127" name="Google Shape;127;p6"/>
          <p:cNvGraphicFramePr/>
          <p:nvPr/>
        </p:nvGraphicFramePr>
        <p:xfrm>
          <a:off x="545691" y="1307363"/>
          <a:ext cx="3000000" cy="3000000"/>
        </p:xfrm>
        <a:graphic>
          <a:graphicData uri="http://schemas.openxmlformats.org/drawingml/2006/table">
            <a:tbl>
              <a:tblPr firstRow="1" bandRow="1">
                <a:noFill/>
                <a:tableStyleId>{E2190CF4-8E69-4EE3-A1B7-783A473B5BBB}</a:tableStyleId>
              </a:tblPr>
              <a:tblGrid>
                <a:gridCol w="634175">
                  <a:extLst>
                    <a:ext uri="{9D8B030D-6E8A-4147-A177-3AD203B41FA5}">
                      <a16:colId xmlns:a16="http://schemas.microsoft.com/office/drawing/2014/main" val="20000"/>
                    </a:ext>
                  </a:extLst>
                </a:gridCol>
                <a:gridCol w="1995950">
                  <a:extLst>
                    <a:ext uri="{9D8B030D-6E8A-4147-A177-3AD203B41FA5}">
                      <a16:colId xmlns:a16="http://schemas.microsoft.com/office/drawing/2014/main" val="20001"/>
                    </a:ext>
                  </a:extLst>
                </a:gridCol>
                <a:gridCol w="688250">
                  <a:extLst>
                    <a:ext uri="{9D8B030D-6E8A-4147-A177-3AD203B41FA5}">
                      <a16:colId xmlns:a16="http://schemas.microsoft.com/office/drawing/2014/main" val="20002"/>
                    </a:ext>
                  </a:extLst>
                </a:gridCol>
                <a:gridCol w="1976275">
                  <a:extLst>
                    <a:ext uri="{9D8B030D-6E8A-4147-A177-3AD203B41FA5}">
                      <a16:colId xmlns:a16="http://schemas.microsoft.com/office/drawing/2014/main" val="20003"/>
                    </a:ext>
                  </a:extLst>
                </a:gridCol>
                <a:gridCol w="2934925">
                  <a:extLst>
                    <a:ext uri="{9D8B030D-6E8A-4147-A177-3AD203B41FA5}">
                      <a16:colId xmlns:a16="http://schemas.microsoft.com/office/drawing/2014/main" val="20004"/>
                    </a:ext>
                  </a:extLst>
                </a:gridCol>
              </a:tblGrid>
              <a:tr h="416300">
                <a:tc>
                  <a:txBody>
                    <a:bodyPr/>
                    <a:lstStyle/>
                    <a:p>
                      <a:pPr marL="0" marR="0" lvl="0" indent="0" algn="l" rtl="0">
                        <a:spcBef>
                          <a:spcPts val="0"/>
                        </a:spcBef>
                        <a:spcAft>
                          <a:spcPts val="0"/>
                        </a:spcAft>
                        <a:buNone/>
                      </a:pPr>
                      <a:r>
                        <a:rPr lang="en-US" sz="1800"/>
                        <a:t>S.No.</a:t>
                      </a:r>
                      <a:endParaRPr/>
                    </a:p>
                  </a:txBody>
                  <a:tcPr marL="91450" marR="91450" marT="45725" marB="45725"/>
                </a:tc>
                <a:tc>
                  <a:txBody>
                    <a:bodyPr/>
                    <a:lstStyle/>
                    <a:p>
                      <a:pPr marL="0" marR="0" lvl="0" indent="0" algn="l" rtl="0">
                        <a:spcBef>
                          <a:spcPts val="0"/>
                        </a:spcBef>
                        <a:spcAft>
                          <a:spcPts val="0"/>
                        </a:spcAft>
                        <a:buNone/>
                      </a:pPr>
                      <a:r>
                        <a:rPr lang="en-US" sz="1800"/>
                        <a:t>Title of the Paper</a:t>
                      </a:r>
                      <a:endParaRPr/>
                    </a:p>
                  </a:txBody>
                  <a:tcPr marL="91450" marR="91450" marT="45725" marB="45725"/>
                </a:tc>
                <a:tc>
                  <a:txBody>
                    <a:bodyPr/>
                    <a:lstStyle/>
                    <a:p>
                      <a:pPr marL="0" marR="0" lvl="0" indent="0" algn="l" rtl="0">
                        <a:spcBef>
                          <a:spcPts val="0"/>
                        </a:spcBef>
                        <a:spcAft>
                          <a:spcPts val="0"/>
                        </a:spcAft>
                        <a:buNone/>
                      </a:pPr>
                      <a:r>
                        <a:rPr lang="en-US" sz="1800"/>
                        <a:t>Year</a:t>
                      </a:r>
                      <a:endParaRPr/>
                    </a:p>
                  </a:txBody>
                  <a:tcPr marL="91450" marR="91450" marT="45725" marB="45725"/>
                </a:tc>
                <a:tc>
                  <a:txBody>
                    <a:bodyPr/>
                    <a:lstStyle/>
                    <a:p>
                      <a:pPr marL="0" marR="0" lvl="0" indent="0" algn="l" rtl="0">
                        <a:spcBef>
                          <a:spcPts val="0"/>
                        </a:spcBef>
                        <a:spcAft>
                          <a:spcPts val="0"/>
                        </a:spcAft>
                        <a:buNone/>
                      </a:pPr>
                      <a:r>
                        <a:rPr lang="en-US" sz="1800"/>
                        <a:t>Journal/Conference Name</a:t>
                      </a:r>
                      <a:endParaRPr/>
                    </a:p>
                  </a:txBody>
                  <a:tcPr marL="91450" marR="91450" marT="45725" marB="45725"/>
                </a:tc>
                <a:tc>
                  <a:txBody>
                    <a:bodyPr/>
                    <a:lstStyle/>
                    <a:p>
                      <a:pPr marL="0" marR="0" lvl="0" indent="0" algn="l" rtl="0">
                        <a:spcBef>
                          <a:spcPts val="0"/>
                        </a:spcBef>
                        <a:spcAft>
                          <a:spcPts val="0"/>
                        </a:spcAft>
                        <a:buNone/>
                      </a:pPr>
                      <a:r>
                        <a:rPr lang="en-US" sz="1800"/>
                        <a:t>Inferences</a:t>
                      </a:r>
                      <a:endParaRPr/>
                    </a:p>
                  </a:txBody>
                  <a:tcPr marL="91450" marR="91450" marT="45725" marB="45725"/>
                </a:tc>
                <a:extLst>
                  <a:ext uri="{0D108BD9-81ED-4DB2-BD59-A6C34878D82A}">
                    <a16:rowId xmlns:a16="http://schemas.microsoft.com/office/drawing/2014/main" val="10000"/>
                  </a:ext>
                </a:extLst>
              </a:tr>
              <a:tr h="1129950">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International AAAI Conference on Web and Social Media (ICWSM).</a:t>
                      </a:r>
                      <a:endParaRPr sz="1800" b="0"/>
                    </a:p>
                    <a:p>
                      <a:pPr marL="0" marR="0" lvl="0" indent="0" algn="l" rtl="0">
                        <a:spcBef>
                          <a:spcPts val="0"/>
                        </a:spcBef>
                        <a:spcAft>
                          <a:spcPts val="0"/>
                        </a:spcAft>
                        <a:buNone/>
                      </a:pPr>
                      <a:br>
                        <a:rPr lang="en-US" sz="1800"/>
                      </a:br>
                      <a:endParaRPr sz="1800"/>
                    </a:p>
                  </a:txBody>
                  <a:tcPr marL="91450" marR="91450" marT="45725" marB="45725"/>
                </a:tc>
                <a:tc>
                  <a:txBody>
                    <a:bodyPr/>
                    <a:lstStyle/>
                    <a:p>
                      <a:pPr marL="0" marR="0" lvl="0" indent="0" algn="l" rtl="0">
                        <a:spcBef>
                          <a:spcPts val="0"/>
                        </a:spcBef>
                        <a:spcAft>
                          <a:spcPts val="0"/>
                        </a:spcAft>
                        <a:buNone/>
                      </a:pPr>
                      <a:r>
                        <a:rPr lang="en-US" sz="1800"/>
                        <a:t>2017</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Davidson, T., Warmsley, D., Macy, M., &amp; Weber</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This study investigates the challenges of automated hate speech detection, particularly in distinguishing between offensive language and hate speech.</a:t>
                      </a:r>
                      <a:endParaRPr sz="1800"/>
                    </a:p>
                  </a:txBody>
                  <a:tcPr marL="91450" marR="91450" marT="45725" marB="45725"/>
                </a:tc>
                <a:extLst>
                  <a:ext uri="{0D108BD9-81ED-4DB2-BD59-A6C34878D82A}">
                    <a16:rowId xmlns:a16="http://schemas.microsoft.com/office/drawing/2014/main" val="10001"/>
                  </a:ext>
                </a:extLst>
              </a:tr>
              <a:tr h="1129950">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In Proceedings of the NAACL Student Research Workshop.</a:t>
                      </a:r>
                      <a:endParaRPr sz="1800"/>
                    </a:p>
                  </a:txBody>
                  <a:tcPr marL="91450" marR="91450" marT="45725" marB="45725"/>
                </a:tc>
                <a:tc>
                  <a:txBody>
                    <a:bodyPr/>
                    <a:lstStyle/>
                    <a:p>
                      <a:pPr marL="0" marR="0" lvl="0" indent="0" algn="l" rtl="0">
                        <a:spcBef>
                          <a:spcPts val="0"/>
                        </a:spcBef>
                        <a:spcAft>
                          <a:spcPts val="0"/>
                        </a:spcAft>
                        <a:buNone/>
                      </a:pPr>
                      <a:r>
                        <a:rPr lang="en-US" sz="1800"/>
                        <a:t>2016</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Waseem, Z., &amp; Hovy, D.</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Waseem and Hovy explore predictive features for hate speech detection on Twitter, focusing on both textual content and user characteristics.</a:t>
                      </a:r>
                      <a:endParaRPr sz="1800"/>
                    </a:p>
                  </a:txBody>
                  <a:tcPr marL="91450" marR="91450" marT="45725" marB="45725"/>
                </a:tc>
                <a:extLst>
                  <a:ext uri="{0D108BD9-81ED-4DB2-BD59-A6C34878D82A}">
                    <a16:rowId xmlns:a16="http://schemas.microsoft.com/office/drawing/2014/main" val="10002"/>
                  </a:ext>
                </a:extLst>
              </a:tr>
            </a:tbl>
          </a:graphicData>
        </a:graphic>
      </p:graphicFrame>
      <p:sp>
        <p:nvSpPr>
          <p:cNvPr id="128" name="Google Shape;128;p6"/>
          <p:cNvSpPr txBox="1">
            <a:spLocks noGrp="1"/>
          </p:cNvSpPr>
          <p:nvPr>
            <p:ph type="ftr" idx="11"/>
          </p:nvPr>
        </p:nvSpPr>
        <p:spPr>
          <a:xfrm>
            <a:off x="3124200" y="6400799"/>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Literature Survey</a:t>
            </a:r>
            <a:endParaRPr/>
          </a:p>
        </p:txBody>
      </p:sp>
      <p:graphicFrame>
        <p:nvGraphicFramePr>
          <p:cNvPr id="134" name="Google Shape;134;p7"/>
          <p:cNvGraphicFramePr/>
          <p:nvPr/>
        </p:nvGraphicFramePr>
        <p:xfrm>
          <a:off x="545691" y="1307363"/>
          <a:ext cx="3000000" cy="3000000"/>
        </p:xfrm>
        <a:graphic>
          <a:graphicData uri="http://schemas.openxmlformats.org/drawingml/2006/table">
            <a:tbl>
              <a:tblPr firstRow="1" bandRow="1">
                <a:noFill/>
                <a:tableStyleId>{E2190CF4-8E69-4EE3-A1B7-783A473B5BBB}</a:tableStyleId>
              </a:tblPr>
              <a:tblGrid>
                <a:gridCol w="634175">
                  <a:extLst>
                    <a:ext uri="{9D8B030D-6E8A-4147-A177-3AD203B41FA5}">
                      <a16:colId xmlns:a16="http://schemas.microsoft.com/office/drawing/2014/main" val="20000"/>
                    </a:ext>
                  </a:extLst>
                </a:gridCol>
                <a:gridCol w="1995950">
                  <a:extLst>
                    <a:ext uri="{9D8B030D-6E8A-4147-A177-3AD203B41FA5}">
                      <a16:colId xmlns:a16="http://schemas.microsoft.com/office/drawing/2014/main" val="20001"/>
                    </a:ext>
                  </a:extLst>
                </a:gridCol>
                <a:gridCol w="688250">
                  <a:extLst>
                    <a:ext uri="{9D8B030D-6E8A-4147-A177-3AD203B41FA5}">
                      <a16:colId xmlns:a16="http://schemas.microsoft.com/office/drawing/2014/main" val="20002"/>
                    </a:ext>
                  </a:extLst>
                </a:gridCol>
                <a:gridCol w="1976275">
                  <a:extLst>
                    <a:ext uri="{9D8B030D-6E8A-4147-A177-3AD203B41FA5}">
                      <a16:colId xmlns:a16="http://schemas.microsoft.com/office/drawing/2014/main" val="20003"/>
                    </a:ext>
                  </a:extLst>
                </a:gridCol>
                <a:gridCol w="2934925">
                  <a:extLst>
                    <a:ext uri="{9D8B030D-6E8A-4147-A177-3AD203B41FA5}">
                      <a16:colId xmlns:a16="http://schemas.microsoft.com/office/drawing/2014/main" val="20004"/>
                    </a:ext>
                  </a:extLst>
                </a:gridCol>
              </a:tblGrid>
              <a:tr h="416300">
                <a:tc>
                  <a:txBody>
                    <a:bodyPr/>
                    <a:lstStyle/>
                    <a:p>
                      <a:pPr marL="0" marR="0" lvl="0" indent="0" algn="l" rtl="0">
                        <a:spcBef>
                          <a:spcPts val="0"/>
                        </a:spcBef>
                        <a:spcAft>
                          <a:spcPts val="0"/>
                        </a:spcAft>
                        <a:buNone/>
                      </a:pPr>
                      <a:r>
                        <a:rPr lang="en-US" sz="1800"/>
                        <a:t>S.No.</a:t>
                      </a:r>
                      <a:endParaRPr/>
                    </a:p>
                  </a:txBody>
                  <a:tcPr marL="91450" marR="91450" marT="45725" marB="45725"/>
                </a:tc>
                <a:tc>
                  <a:txBody>
                    <a:bodyPr/>
                    <a:lstStyle/>
                    <a:p>
                      <a:pPr marL="0" marR="0" lvl="0" indent="0" algn="l" rtl="0">
                        <a:spcBef>
                          <a:spcPts val="0"/>
                        </a:spcBef>
                        <a:spcAft>
                          <a:spcPts val="0"/>
                        </a:spcAft>
                        <a:buNone/>
                      </a:pPr>
                      <a:r>
                        <a:rPr lang="en-US" sz="1800"/>
                        <a:t>Title of the Paper</a:t>
                      </a:r>
                      <a:endParaRPr/>
                    </a:p>
                  </a:txBody>
                  <a:tcPr marL="91450" marR="91450" marT="45725" marB="45725"/>
                </a:tc>
                <a:tc>
                  <a:txBody>
                    <a:bodyPr/>
                    <a:lstStyle/>
                    <a:p>
                      <a:pPr marL="0" marR="0" lvl="0" indent="0" algn="l" rtl="0">
                        <a:spcBef>
                          <a:spcPts val="0"/>
                        </a:spcBef>
                        <a:spcAft>
                          <a:spcPts val="0"/>
                        </a:spcAft>
                        <a:buNone/>
                      </a:pPr>
                      <a:r>
                        <a:rPr lang="en-US" sz="1800"/>
                        <a:t>Year</a:t>
                      </a:r>
                      <a:endParaRPr/>
                    </a:p>
                  </a:txBody>
                  <a:tcPr marL="91450" marR="91450" marT="45725" marB="45725"/>
                </a:tc>
                <a:tc>
                  <a:txBody>
                    <a:bodyPr/>
                    <a:lstStyle/>
                    <a:p>
                      <a:pPr marL="0" marR="0" lvl="0" indent="0" algn="l" rtl="0">
                        <a:spcBef>
                          <a:spcPts val="0"/>
                        </a:spcBef>
                        <a:spcAft>
                          <a:spcPts val="0"/>
                        </a:spcAft>
                        <a:buNone/>
                      </a:pPr>
                      <a:r>
                        <a:rPr lang="en-US" sz="1800"/>
                        <a:t>Journal/Conference Name</a:t>
                      </a:r>
                      <a:endParaRPr/>
                    </a:p>
                  </a:txBody>
                  <a:tcPr marL="91450" marR="91450" marT="45725" marB="45725"/>
                </a:tc>
                <a:tc>
                  <a:txBody>
                    <a:bodyPr/>
                    <a:lstStyle/>
                    <a:p>
                      <a:pPr marL="0" marR="0" lvl="0" indent="0" algn="l" rtl="0">
                        <a:spcBef>
                          <a:spcPts val="0"/>
                        </a:spcBef>
                        <a:spcAft>
                          <a:spcPts val="0"/>
                        </a:spcAft>
                        <a:buNone/>
                      </a:pPr>
                      <a:r>
                        <a:rPr lang="en-US" sz="1800"/>
                        <a:t>Inferences</a:t>
                      </a:r>
                      <a:endParaRPr/>
                    </a:p>
                  </a:txBody>
                  <a:tcPr marL="91450" marR="91450" marT="45725" marB="45725"/>
                </a:tc>
                <a:extLst>
                  <a:ext uri="{0D108BD9-81ED-4DB2-BD59-A6C34878D82A}">
                    <a16:rowId xmlns:a16="http://schemas.microsoft.com/office/drawing/2014/main" val="10000"/>
                  </a:ext>
                </a:extLst>
              </a:tr>
              <a:tr h="416300">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In Proceedings of the 28th ACM Conference on Hypertext and Social Media.</a:t>
                      </a:r>
                      <a:endParaRPr sz="1800" b="0"/>
                    </a:p>
                    <a:p>
                      <a:pPr marL="0" marR="0" lvl="0" indent="0" algn="l" rtl="0">
                        <a:spcBef>
                          <a:spcPts val="0"/>
                        </a:spcBef>
                        <a:spcAft>
                          <a:spcPts val="0"/>
                        </a:spcAft>
                        <a:buNone/>
                      </a:pPr>
                      <a:br>
                        <a:rPr lang="en-US" sz="1800"/>
                      </a:b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2017</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Chatzakou, D., Kourtellis, N., Blackburn, J., De Cristofaro, E., Stringhini, G., &amp; Vakali, A</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This research introduces context-aware models for detecting online hate speech, which consider the surrounding context of a message</a:t>
                      </a:r>
                      <a:endParaRPr sz="1800"/>
                    </a:p>
                  </a:txBody>
                  <a:tcPr marL="91450" marR="91450" marT="45725" marB="45725"/>
                </a:tc>
                <a:extLst>
                  <a:ext uri="{0D108BD9-81ED-4DB2-BD59-A6C34878D82A}">
                    <a16:rowId xmlns:a16="http://schemas.microsoft.com/office/drawing/2014/main" val="10001"/>
                  </a:ext>
                </a:extLst>
              </a:tr>
              <a:tr h="416300">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ACM Computing Surveys (CSUR), 51(4), 85.</a:t>
                      </a:r>
                      <a:endParaRPr sz="1800"/>
                    </a:p>
                  </a:txBody>
                  <a:tcPr marL="91450" marR="91450" marT="45725" marB="45725"/>
                </a:tc>
                <a:tc>
                  <a:txBody>
                    <a:bodyPr/>
                    <a:lstStyle/>
                    <a:p>
                      <a:pPr marL="0" marR="0" lvl="0" indent="0" algn="l" rtl="0">
                        <a:spcBef>
                          <a:spcPts val="0"/>
                        </a:spcBef>
                        <a:spcAft>
                          <a:spcPts val="0"/>
                        </a:spcAft>
                        <a:buNone/>
                      </a:pPr>
                      <a:r>
                        <a:rPr lang="en-US" sz="1800"/>
                        <a:t>2018</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Fortuna, P., Nunes, S., &amp; Rodrigues, R.</a:t>
                      </a:r>
                      <a:endParaRPr sz="1800"/>
                    </a:p>
                  </a:txBody>
                  <a:tcPr marL="91450" marR="91450" marT="45725" marB="45725"/>
                </a:tc>
                <a:tc>
                  <a:txBody>
                    <a:bodyPr/>
                    <a:lstStyle/>
                    <a:p>
                      <a:pPr marL="0" marR="0" lvl="0" indent="0" algn="l" rtl="0">
                        <a:spcBef>
                          <a:spcPts val="0"/>
                        </a:spcBef>
                        <a:spcAft>
                          <a:spcPts val="0"/>
                        </a:spcAft>
                        <a:buNone/>
                      </a:pPr>
                      <a:r>
                        <a:rPr lang="en-US" sz="1800" b="0" i="0" u="none" strike="noStrike">
                          <a:solidFill>
                            <a:schemeClr val="dk1"/>
                          </a:solidFill>
                          <a:latin typeface="Calibri"/>
                          <a:ea typeface="Calibri"/>
                          <a:cs typeface="Calibri"/>
                          <a:sym typeface="Calibri"/>
                        </a:rPr>
                        <a:t>This comprehensive survey provides an overview of automatic hate speech detection techniques in text data.</a:t>
                      </a:r>
                      <a:endParaRPr sz="1800"/>
                    </a:p>
                  </a:txBody>
                  <a:tcPr marL="91450" marR="91450" marT="45725" marB="45725"/>
                </a:tc>
                <a:extLst>
                  <a:ext uri="{0D108BD9-81ED-4DB2-BD59-A6C34878D82A}">
                    <a16:rowId xmlns:a16="http://schemas.microsoft.com/office/drawing/2014/main" val="10002"/>
                  </a:ext>
                </a:extLst>
              </a:tr>
            </a:tbl>
          </a:graphicData>
        </a:graphic>
      </p:graphicFrame>
      <p:sp>
        <p:nvSpPr>
          <p:cNvPr id="135" name="Google Shape;135;p7"/>
          <p:cNvSpPr txBox="1">
            <a:spLocks noGrp="1"/>
          </p:cNvSpPr>
          <p:nvPr>
            <p:ph type="ftr" idx="11"/>
          </p:nvPr>
        </p:nvSpPr>
        <p:spPr>
          <a:xfrm>
            <a:off x="3124200" y="6400799"/>
            <a:ext cx="39624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Objective</a:t>
            </a:r>
            <a:endParaRPr/>
          </a:p>
        </p:txBody>
      </p:sp>
      <p:sp>
        <p:nvSpPr>
          <p:cNvPr id="141" name="Google Shape;141;p8"/>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750"/>
              <a:buFont typeface="Calibri"/>
              <a:buAutoNum type="arabicPeriod"/>
            </a:pPr>
            <a:r>
              <a:rPr lang="en-US" sz="1750" b="1" i="0"/>
              <a:t>Accurate Detection:</a:t>
            </a:r>
            <a:r>
              <a:rPr lang="en-US" sz="1750" b="0" i="0"/>
              <a:t> Develop and implement a hate speech detection model with a high level of accuracy, minimizing false positives and false negatives. The primary objective is to reliably identify instances of hate speech within diverse forms of online content.</a:t>
            </a:r>
            <a:endParaRPr/>
          </a:p>
          <a:p>
            <a:pPr marL="342900" lvl="0" indent="-342900" algn="l" rtl="0">
              <a:spcBef>
                <a:spcPts val="350"/>
              </a:spcBef>
              <a:spcAft>
                <a:spcPts val="0"/>
              </a:spcAft>
              <a:buClr>
                <a:schemeClr val="dk1"/>
              </a:buClr>
              <a:buSzPts val="1750"/>
              <a:buFont typeface="Calibri"/>
              <a:buAutoNum type="arabicPeriod"/>
            </a:pPr>
            <a:r>
              <a:rPr lang="en-US" sz="1750" b="1" i="0"/>
              <a:t>Multilingual Capabilities:</a:t>
            </a:r>
            <a:r>
              <a:rPr lang="en-US" sz="1750" b="0" i="0"/>
              <a:t> Ensure the system's effectiveness across various languages and linguistic nuances, expanding its applicability to a global user base and diverse online communities.</a:t>
            </a:r>
            <a:endParaRPr/>
          </a:p>
          <a:p>
            <a:pPr marL="342900" lvl="0" indent="-342900" algn="l" rtl="0">
              <a:spcBef>
                <a:spcPts val="350"/>
              </a:spcBef>
              <a:spcAft>
                <a:spcPts val="0"/>
              </a:spcAft>
              <a:buClr>
                <a:schemeClr val="dk1"/>
              </a:buClr>
              <a:buSzPts val="1750"/>
              <a:buFont typeface="Calibri"/>
              <a:buAutoNum type="arabicPeriod"/>
            </a:pPr>
            <a:r>
              <a:rPr lang="en-US" sz="1750" b="1" i="0"/>
              <a:t>Real-time Monitoring:</a:t>
            </a:r>
            <a:r>
              <a:rPr lang="en-US" sz="1750" b="0" i="0"/>
              <a:t> Establish a real-time monitoring mechanism to promptly identify and respond to emerging instances of hate speech, enabling timely intervention and content moderation.</a:t>
            </a:r>
            <a:endParaRPr/>
          </a:p>
          <a:p>
            <a:pPr marL="342900" lvl="0" indent="-342900" algn="l" rtl="0">
              <a:spcBef>
                <a:spcPts val="350"/>
              </a:spcBef>
              <a:spcAft>
                <a:spcPts val="0"/>
              </a:spcAft>
              <a:buClr>
                <a:schemeClr val="dk1"/>
              </a:buClr>
              <a:buSzPts val="1750"/>
              <a:buFont typeface="Calibri"/>
              <a:buAutoNum type="arabicPeriod"/>
            </a:pPr>
            <a:r>
              <a:rPr lang="en-US" sz="1750" b="1" i="0"/>
              <a:t>Adaptability and Continuous Learning:</a:t>
            </a:r>
            <a:r>
              <a:rPr lang="en-US" sz="1750" b="0" i="0"/>
              <a:t> Create a system that can adapt to evolving patterns of hate speech by incorporating continuous learning mechanisms. This objective aims to ensure the system remains effective against new tactics employed by those spreading hate speech.</a:t>
            </a:r>
            <a:endParaRPr/>
          </a:p>
          <a:p>
            <a:pPr marL="342900" lvl="0" indent="-342900" algn="l" rtl="0">
              <a:spcBef>
                <a:spcPts val="350"/>
              </a:spcBef>
              <a:spcAft>
                <a:spcPts val="0"/>
              </a:spcAft>
              <a:buClr>
                <a:schemeClr val="dk1"/>
              </a:buClr>
              <a:buSzPts val="1750"/>
              <a:buFont typeface="Calibri"/>
              <a:buAutoNum type="arabicPeriod"/>
            </a:pPr>
            <a:r>
              <a:rPr lang="en-US" sz="1750" b="1" i="0"/>
              <a:t>Transparency and Explainability:</a:t>
            </a:r>
            <a:r>
              <a:rPr lang="en-US" sz="1750" b="0" i="0"/>
              <a:t> Incorporate features that provide users and platform administrators with insights into the decision-making process of hate speech identification. The objective is to enhance transparency and accountability in content moderation actions.</a:t>
            </a:r>
            <a:endParaRPr/>
          </a:p>
          <a:p>
            <a:pPr marL="342900" lvl="0" indent="-215900" algn="just" rtl="0">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142" name="Google Shape;142;p8"/>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Problem Statement</a:t>
            </a:r>
            <a:endParaRPr/>
          </a:p>
        </p:txBody>
      </p:sp>
      <p:sp>
        <p:nvSpPr>
          <p:cNvPr id="148" name="Google Shape;148;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spcBef>
                <a:spcPts val="0"/>
              </a:spcBef>
              <a:spcAft>
                <a:spcPts val="0"/>
              </a:spcAft>
              <a:buClr>
                <a:schemeClr val="dk1"/>
              </a:buClr>
              <a:buSzPct val="100000"/>
              <a:buNone/>
            </a:pPr>
            <a:r>
              <a:rPr lang="en-US"/>
              <a:t>The proliferation of hate speech in online platforms poses significant challenges to maintaining safe and inclusive digital environments. Hate speech, defined as speech that attacks or discriminates against individuals or groups based on characteristics such as race, ethnicity, religion, gender, or sexual orientation, not only undermines social cohesion and individual well-being but also perpetuates discrimination and prejudice. Traditional methods of content moderation are often insufficient to address the scale and complexity of hate speech online, leading to harmful consequences for users and communities. Therefore, there is a pressing need for effective hate speech detection and removal systems that can accurately identify and mitigate instances of hate speech in real-time, thereby fostering a more respectful and tolerant online discourse. The problem statement for the hate speech detection and removal system revolves around developing and implementing robust, scalable, and ethically sound solutions to combat hate speech and promote a safer and more inclusive digital environment for all users.</a:t>
            </a:r>
            <a:endParaRPr/>
          </a:p>
        </p:txBody>
      </p:sp>
      <p:sp>
        <p:nvSpPr>
          <p:cNvPr id="149" name="Google Shape;14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AND ENGINEERING</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3245</Words>
  <Application>Microsoft Office PowerPoint</Application>
  <PresentationFormat>On-screen Show (4:3)</PresentationFormat>
  <Paragraphs>148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SRM INSTITUTE OF SCIENCE AND TECHNOLOGY Ramapuram , Chennai – 600 089 DEPARTMENT OF COMPUTER SCIENCE AND ENGINEERING</vt:lpstr>
      <vt:lpstr>Agenda(Only for Reference-Modify accordingly) </vt:lpstr>
      <vt:lpstr>ABSTRACT</vt:lpstr>
      <vt:lpstr>Scope and Motivation</vt:lpstr>
      <vt:lpstr>Introduction</vt:lpstr>
      <vt:lpstr>Literature Survey</vt:lpstr>
      <vt:lpstr>Literature Survey</vt:lpstr>
      <vt:lpstr>Objective</vt:lpstr>
      <vt:lpstr>Problem Statement</vt:lpstr>
      <vt:lpstr>Proposed Work</vt:lpstr>
      <vt:lpstr>Software Requirements</vt:lpstr>
      <vt:lpstr>Hardware Requirements</vt:lpstr>
      <vt:lpstr>Implementation</vt:lpstr>
      <vt:lpstr>Results and Discussion</vt:lpstr>
      <vt:lpstr>Conclusion</vt:lpstr>
      <vt:lpstr>Future Work</vt:lpstr>
      <vt:lpstr>References</vt:lpstr>
      <vt:lpstr>Outcome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Vikash raj Tangudu</dc:creator>
  <cp:lastModifiedBy>Vikash Raj Tangudu</cp:lastModifiedBy>
  <cp:revision>1</cp:revision>
  <dcterms:modified xsi:type="dcterms:W3CDTF">2024-07-01T03:31:03Z</dcterms:modified>
</cp:coreProperties>
</file>