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5" r:id="rId8"/>
    <p:sldId id="261" r:id="rId9"/>
    <p:sldId id="263" r:id="rId10"/>
    <p:sldId id="262" r:id="rId11"/>
    <p:sldId id="264" r:id="rId12"/>
    <p:sldId id="272" r:id="rId13"/>
    <p:sldId id="273" r:id="rId14"/>
    <p:sldId id="278" r:id="rId15"/>
    <p:sldId id="266" r:id="rId16"/>
    <p:sldId id="277" r:id="rId17"/>
    <p:sldId id="279" r:id="rId18"/>
    <p:sldId id="280" r:id="rId19"/>
    <p:sldId id="281" r:id="rId20"/>
    <p:sldId id="282" r:id="rId21"/>
    <p:sldId id="283" r:id="rId22"/>
    <p:sldId id="26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2878D-0533-4042-B6A0-8C79694D10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20" y="-1"/>
            <a:ext cx="6066580" cy="68534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25420" y="0"/>
            <a:ext cx="6066580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800" y="3683000"/>
            <a:ext cx="2540000" cy="341632"/>
          </a:xfrm>
        </p:spPr>
        <p:txBody>
          <a:bodyPr wrap="square" anchor="b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01800" y="4091307"/>
            <a:ext cx="2540000" cy="313932"/>
          </a:xfrm>
        </p:spPr>
        <p:txBody>
          <a:bodyPr wrap="square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D8B-3C69-4561-A271-C681229A9E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6DD-EBAB-4EDA-B3E5-49238F2822B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53F7-6298-46F8-9A8B-1D2D4A0900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4109811" y="3198392"/>
            <a:ext cx="808218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wrap="square"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DD44-CB8B-4612-A28C-4C228BE49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94B-9EA8-461E-BD3C-F885B2C9878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428-0D91-4B50-A761-EED9E7B1B72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0"/>
            <a:ext cx="60706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08700" y="0"/>
            <a:ext cx="6096000" cy="6889988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1016" y="3567384"/>
            <a:ext cx="2620880" cy="590931"/>
          </a:xfrm>
        </p:spPr>
        <p:txBody>
          <a:bodyPr wrap="square" anchor="b" anchorCtr="0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0AC4-C816-4C7D-A28A-801A46FE84F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703-0B69-4E3B-8FC2-566497E096B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80E1-D74C-4047-ACD7-39EB22CE88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1440-44DA-49AB-AA4E-96B1644C6C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525383C-2A7A-4313-A596-1A234F510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9.xml"/><Relationship Id="rId5" Type="http://schemas.openxmlformats.org/officeDocument/2006/relationships/image" Target="../media/image3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5.xml"/><Relationship Id="rId5" Type="http://schemas.openxmlformats.org/officeDocument/2006/relationships/image" Target="../media/image3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8.xml"/><Relationship Id="rId5" Type="http://schemas.openxmlformats.org/officeDocument/2006/relationships/image" Target="../media/image3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1.xml"/><Relationship Id="rId5" Type="http://schemas.openxmlformats.org/officeDocument/2006/relationships/image" Target="../media/image3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4.xml"/><Relationship Id="rId5" Type="http://schemas.openxmlformats.org/officeDocument/2006/relationships/image" Target="../media/image3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tags" Target="../tags/tag96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3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4588" y="6083248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240280" y="2384452"/>
            <a:ext cx="12337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atlab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833031" y="984808"/>
            <a:ext cx="123370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Impact" panose="020B0806030902050204" pitchFamily="34" charset="0"/>
              </a:rPr>
              <a:t>M</a:t>
            </a:r>
            <a:endParaRPr lang="en-US" altLang="zh-CN" sz="13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9349950" y="2318683"/>
            <a:ext cx="10156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8781449" y="2994979"/>
            <a:ext cx="0" cy="112725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 rot="5400000">
            <a:off x="7087962" y="3799073"/>
            <a:ext cx="25552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9144000" y="3499560"/>
            <a:ext cx="461665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898525" y="1949450"/>
            <a:ext cx="4486909" cy="2307590"/>
            <a:chOff x="1784552" y="1968658"/>
            <a:chExt cx="2628748" cy="2307173"/>
          </a:xfrm>
        </p:grpSpPr>
        <p:sp>
          <p:nvSpPr>
            <p:cNvPr id="3" name="矩形 2"/>
            <p:cNvSpPr/>
            <p:nvPr>
              <p:custDataLst>
                <p:tags r:id="rId9"/>
              </p:custDataLst>
            </p:nvPr>
          </p:nvSpPr>
          <p:spPr>
            <a:xfrm>
              <a:off x="1918110" y="1968658"/>
              <a:ext cx="2075543" cy="160943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2" name="文本框 1"/>
            <p:cNvSpPr txBox="1"/>
            <p:nvPr>
              <p:custDataLst>
                <p:tags r:id="rId10"/>
              </p:custDataLst>
            </p:nvPr>
          </p:nvSpPr>
          <p:spPr>
            <a:xfrm>
              <a:off x="1784552" y="2338161"/>
              <a:ext cx="2628748" cy="19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Optimization</a:t>
              </a:r>
              <a:endPara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  <a:p>
              <a:pPr algn="ctr"/>
              <a:r>
                <a:rPr lang="en-US" altLang="zh-CN" sz="6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Toolbox</a:t>
              </a:r>
              <a:endPara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ctrTitle"/>
            <p:custDataLst>
              <p:tags r:id="rId11"/>
            </p:custDataLst>
          </p:nvPr>
        </p:nvSpPr>
        <p:spPr>
          <a:xfrm>
            <a:off x="1871980" y="4404995"/>
            <a:ext cx="2540000" cy="341632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>
                <a:solidFill>
                  <a:srgbClr val="E0545D"/>
                </a:solidFill>
              </a:rPr>
              <a:t>member</a:t>
            </a:r>
            <a:r>
              <a:rPr lang="zh-CN" altLang="en-US">
                <a:solidFill>
                  <a:srgbClr val="E0545D"/>
                </a:solidFill>
              </a:rPr>
              <a:t>：</a:t>
            </a:r>
            <a:endParaRPr lang="zh-CN" altLang="en-US">
              <a:solidFill>
                <a:srgbClr val="E0545D"/>
              </a:solidFill>
            </a:endParaRPr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1752600" y="4894582"/>
            <a:ext cx="2540000" cy="313932"/>
          </a:xfrm>
        </p:spPr>
        <p:txBody>
          <a:bodyPr lIns="90000" tIns="46800" rIns="90000" bIns="46800">
            <a:normAutofit fontScale="70000"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方利翔、吴鑫杰、屠嘉骏、胡明贵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How do we use Optimization tool</a:t>
            </a:r>
            <a:endParaRPr lang="en-US" altLang="zh-CN" b="1">
              <a:latin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683760" y="1805305"/>
            <a:ext cx="6527165" cy="835025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This toolbox just be used by two steps which like to put the elephant in the ice box.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87290" y="2947670"/>
            <a:ext cx="6223000" cy="37191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8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命令行输入</a:t>
            </a:r>
            <a:r>
              <a:rPr lang="en-US"/>
              <a:t>:</a:t>
            </a:r>
            <a:r>
              <a:t>optimtool</a:t>
            </a:r>
            <a:r>
              <a:rPr lang="en-US"/>
              <a:t>;</a:t>
            </a:r>
            <a:endParaRPr lang="en-US"/>
          </a:p>
          <a:p>
            <a:r>
              <a:rPr lang="en-US"/>
              <a:t>OR</a:t>
            </a:r>
          </a:p>
          <a:p>
            <a:r>
              <a:t> Start-&gt;Toolboxes-&gt;Optimization-&gt;Optimization tool(optimtool)</a:t>
            </a:r>
          </a:p>
          <a:p/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" y="1805305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How do we use Optimization tool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168900" y="1933575"/>
          <a:ext cx="6163945" cy="439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887075" imgH="6715125" progId="Paint.Picture">
                  <p:embed/>
                </p:oleObj>
              </mc:Choice>
              <mc:Fallback>
                <p:oleObj name="" r:id="rId3" imgW="10887075" imgH="67151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8900" y="1933575"/>
                        <a:ext cx="6163945" cy="439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1929130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How do we use Optimization tool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063615" y="1896745"/>
          <a:ext cx="4747260" cy="463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724900" imgH="6667500" progId="Paint.Picture">
                  <p:embed/>
                </p:oleObj>
              </mc:Choice>
              <mc:Fallback>
                <p:oleObj name="" r:id="rId3" imgW="8724900" imgH="6667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3615" y="1896745"/>
                        <a:ext cx="4747260" cy="463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1929130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14588" y="6068733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举个栗子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931437" y="2153068"/>
            <a:ext cx="1968759" cy="18620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en-US" altLang="zh-CN" sz="11500" b="1">
                <a:solidFill>
                  <a:schemeClr val="tx2"/>
                </a:solidFill>
              </a:rPr>
              <a:t>04</a:t>
            </a:r>
            <a:endParaRPr lang="en-US" altLang="zh-CN" sz="11500" b="1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</a:t>
            </a:r>
            <a:endParaRPr lang="zh-CN" altLang="zh-CN" b="1">
              <a:latin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6080" y="3870325"/>
            <a:ext cx="9119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ASK</a:t>
            </a:r>
            <a:r>
              <a:rPr lang="zh-CN" altLang="en-US"/>
              <a:t>：</a:t>
            </a:r>
            <a:r>
              <a:t>Money in P2P should not exceed </a:t>
            </a:r>
            <a:r>
              <a:rPr lang="en-US"/>
              <a:t>25</a:t>
            </a:r>
            <a:r>
              <a:t>%</a:t>
            </a:r>
            <a:r>
              <a:rPr lang="zh-CN" altLang="en-US"/>
              <a:t>，</a:t>
            </a:r>
            <a:r>
              <a:rPr lang="en-US" altLang="zh-CN"/>
              <a:t>money in fixed deposit  should more than</a:t>
            </a:r>
            <a:endParaRPr lang="en-US" altLang="zh-CN"/>
          </a:p>
          <a:p>
            <a:pPr algn="l"/>
            <a:r>
              <a:rPr lang="zh-CN" altLang="en-US"/>
              <a:t>           </a:t>
            </a:r>
            <a:r>
              <a:rPr lang="en-US" altLang="zh-CN"/>
              <a:t>the sum of the money in P2P and fund. So how much interest I can get a year?</a:t>
            </a:r>
            <a:endParaRPr lang="zh-CN" altLang="en-US"/>
          </a:p>
        </p:txBody>
      </p:sp>
      <p:graphicFrame>
        <p:nvGraphicFramePr>
          <p:cNvPr id="14" name="对象 13"/>
          <p:cNvGraphicFramePr/>
          <p:nvPr/>
        </p:nvGraphicFramePr>
        <p:xfrm>
          <a:off x="1276985" y="2116455"/>
          <a:ext cx="9637395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9629775" imgH="1228725" progId="Paint.Picture">
                  <p:embed/>
                </p:oleObj>
              </mc:Choice>
              <mc:Fallback>
                <p:oleObj name="" r:id="rId3" imgW="9629775" imgH="12287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985" y="2116455"/>
                        <a:ext cx="9637395" cy="122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</a:t>
            </a:r>
            <a:endParaRPr lang="zh-CN" altLang="zh-CN" b="1">
              <a:latin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4155" y="2114550"/>
            <a:ext cx="615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First: </a:t>
            </a:r>
            <a:r>
              <a:rPr>
                <a:sym typeface="+mn-ea"/>
              </a:rPr>
              <a:t>Establish </a:t>
            </a:r>
            <a:r>
              <a:rPr lang="en-US">
                <a:sym typeface="+mn-ea"/>
              </a:rPr>
              <a:t>the</a:t>
            </a:r>
            <a:r>
              <a:rPr>
                <a:sym typeface="+mn-ea"/>
              </a:rPr>
              <a:t> mathematical models </a:t>
            </a:r>
            <a:r>
              <a:rPr lang="en-US">
                <a:sym typeface="+mn-ea"/>
              </a:rPr>
              <a:t>which we need</a:t>
            </a:r>
            <a:r>
              <a:rPr>
                <a:sym typeface="+mn-ea"/>
              </a:rPr>
              <a:t>；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41855" y="2482850"/>
            <a:ext cx="29705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x1+x2+x3 = 1</a:t>
            </a:r>
            <a:endParaRPr lang="en-US" altLang="zh-CN"/>
          </a:p>
          <a:p>
            <a:r>
              <a:rPr lang="en-US" altLang="zh-CN"/>
              <a:t>x1&lt;= 0.3</a:t>
            </a:r>
            <a:endParaRPr lang="en-US" altLang="zh-CN"/>
          </a:p>
          <a:p>
            <a:r>
              <a:rPr lang="en-US" altLang="zh-CN"/>
              <a:t>x3-x1-x2&lt;=0</a:t>
            </a:r>
            <a:endParaRPr lang="en-US" altLang="zh-CN"/>
          </a:p>
          <a:p>
            <a:r>
              <a:rPr lang="en-US" altLang="zh-CN"/>
              <a:t>0.4&lt;=x3</a:t>
            </a:r>
            <a:endParaRPr lang="en-US" altLang="zh-CN"/>
          </a:p>
          <a:p>
            <a:r>
              <a:rPr lang="en-US" altLang="zh-CN"/>
              <a:t>x1&lt;=0.25</a:t>
            </a:r>
            <a:endParaRPr lang="en-US" altLang="zh-CN"/>
          </a:p>
          <a:p>
            <a:r>
              <a:rPr lang="en-US" altLang="zh-CN"/>
              <a:t>f=0.2*x1 + 0.1*x2 + 0.05*x3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94155" y="4169410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Sencod:</a:t>
            </a:r>
            <a:r>
              <a:rPr>
                <a:sym typeface="+mn-ea"/>
              </a:rPr>
              <a:t>Mathematical solution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 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338445" y="1721485"/>
          <a:ext cx="5661660" cy="498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943600" imgH="5105400" progId="Paint.Picture">
                  <p:embed/>
                </p:oleObj>
              </mc:Choice>
              <mc:Fallback>
                <p:oleObj name="" r:id="rId3" imgW="5943600" imgH="5105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8445" y="1721485"/>
                        <a:ext cx="5661660" cy="498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1929130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656705" y="1721485"/>
          <a:ext cx="3660775" cy="50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657600" imgH="5048250" progId="Paint.Picture">
                  <p:embed/>
                </p:oleObj>
              </mc:Choice>
              <mc:Fallback>
                <p:oleObj name="" r:id="rId3" imgW="3657600" imgH="5048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6705" y="1721485"/>
                        <a:ext cx="3660775" cy="505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1929130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 4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944235" y="1908175"/>
          <a:ext cx="4551045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715375" imgH="6715125" progId="Paint.Picture">
                  <p:embed/>
                </p:oleObj>
              </mc:Choice>
              <mc:Fallback>
                <p:oleObj name="" r:id="rId3" imgW="8715375" imgH="6715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4235" y="1908175"/>
                        <a:ext cx="4551045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1929130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>
                <a:sym typeface="+mn-ea"/>
              </a:rPr>
              <a:t>An example 4</a:t>
            </a:r>
            <a:endParaRPr lang="zh-CN" altLang="zh-CN" b="1">
              <a:latin typeface="+mn-lt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032500" y="1721485"/>
          <a:ext cx="4551045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715375" imgH="6715125" progId="Paint.Picture">
                  <p:embed/>
                </p:oleObj>
              </mc:Choice>
              <mc:Fallback>
                <p:oleObj name="" r:id="rId3" imgW="8715375" imgH="6715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0" y="1721485"/>
                        <a:ext cx="4551045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55980" y="1721485"/>
          <a:ext cx="4281170" cy="461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943600" imgH="5105400" progId="Paint.Picture">
                  <p:embed/>
                </p:oleObj>
              </mc:Choice>
              <mc:Fallback>
                <p:oleObj name="" r:id="rId5" imgW="5943600" imgH="5105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5980" y="1721485"/>
                        <a:ext cx="4281170" cy="461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565399" y="1981200"/>
            <a:ext cx="2286001" cy="253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7030" y="2371901"/>
            <a:ext cx="1582738" cy="1758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7430533" y="1457330"/>
            <a:ext cx="0" cy="6941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 flipV="1">
            <a:off x="7430533" y="2590485"/>
            <a:ext cx="0" cy="6941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flipV="1">
            <a:off x="7430533" y="4119879"/>
            <a:ext cx="0" cy="6941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6"/>
            </p:custDataLst>
          </p:nvPr>
        </p:nvSpPr>
        <p:spPr>
          <a:xfrm>
            <a:off x="314588" y="6068733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2355215" y="2989580"/>
            <a:ext cx="2727960" cy="5232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000" b="1">
                <a:latin typeface="+mj-lt"/>
                <a:ea typeface="+mj-ea"/>
                <a:cs typeface="+mj-cs"/>
              </a:rPr>
              <a:t>Introduction</a:t>
            </a:r>
            <a:endParaRPr lang="en-US" altLang="zh-CN" sz="2000" b="1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598410" y="4130040"/>
            <a:ext cx="2468245" cy="792480"/>
          </a:xfrm>
          <a:prstGeom prst="rect">
            <a:avLst/>
          </a:prstGeom>
        </p:spPr>
        <p:txBody>
          <a:bodyPr wrap="non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/>
              <a:t>How do we use Optimization tool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598273" y="2989728"/>
            <a:ext cx="1338828" cy="369332"/>
          </a:xfrm>
          <a:prstGeom prst="rect">
            <a:avLst/>
          </a:prstGeom>
        </p:spPr>
        <p:txBody>
          <a:bodyPr wrap="non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/>
              <a:t>Why do we need Optimization tool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598410" y="1862455"/>
            <a:ext cx="1650365" cy="369570"/>
          </a:xfrm>
          <a:prstGeom prst="rect">
            <a:avLst/>
          </a:prstGeom>
        </p:spPr>
        <p:txBody>
          <a:bodyPr wrap="non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/>
              <a:t>What is Optimization tool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7004569" y="1825112"/>
            <a:ext cx="482595" cy="36933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004685" y="2872740"/>
            <a:ext cx="482600" cy="33401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 lnSpcReduction="10000"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7004569" y="4282556"/>
            <a:ext cx="482595" cy="36933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7004685" y="5444490"/>
            <a:ext cx="609600" cy="45339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5"/>
            </p:custDataLst>
          </p:nvPr>
        </p:nvCxnSpPr>
        <p:spPr>
          <a:xfrm flipV="1">
            <a:off x="7430533" y="5324474"/>
            <a:ext cx="0" cy="6941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7614285" y="5324475"/>
            <a:ext cx="2468245" cy="792480"/>
          </a:xfrm>
          <a:prstGeom prst="rect">
            <a:avLst/>
          </a:prstGeom>
        </p:spPr>
        <p:txBody>
          <a:bodyPr wrap="non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/>
              <a:t>An example</a:t>
            </a:r>
            <a:endParaRPr lang="en-US" altLang="zh-CN"/>
          </a:p>
          <a:p>
            <a:pPr algn="l"/>
            <a:endParaRPr lang="en-US" altLang="zh-CN"/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4588" y="6083248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527300" y="1966595"/>
            <a:ext cx="1360805" cy="105537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240280" y="2384452"/>
            <a:ext cx="12337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atlab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833031" y="984808"/>
            <a:ext cx="123370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 dirty="0">
                <a:solidFill>
                  <a:schemeClr val="bg1"/>
                </a:solidFill>
                <a:latin typeface="Impact" panose="020B0806030902050204" pitchFamily="34" charset="0"/>
              </a:rPr>
              <a:t>M</a:t>
            </a:r>
            <a:endParaRPr lang="en-US" altLang="zh-CN" sz="13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9349950" y="2318683"/>
            <a:ext cx="101563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8781449" y="2994979"/>
            <a:ext cx="0" cy="112725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9144000" y="3499560"/>
            <a:ext cx="461665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14588" y="6068733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97111" y="2899886"/>
            <a:ext cx="7904390" cy="701731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What is Optimization tool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931437" y="2153068"/>
            <a:ext cx="1968759" cy="18620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en-US" altLang="zh-CN" sz="11500" b="1">
                <a:solidFill>
                  <a:schemeClr val="tx2"/>
                </a:solidFill>
              </a:rPr>
              <a:t>01</a:t>
            </a:r>
            <a:endParaRPr lang="en-US" altLang="zh-CN" sz="11500" b="1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4027170" cy="523240"/>
          </a:xfrm>
          <a:prstGeom prst="rect">
            <a:avLst/>
          </a:prstGeom>
        </p:spPr>
        <p:txBody>
          <a:bodyPr wrap="square" anchor="b" anchorCtr="0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What is Optimization Toolbox</a:t>
            </a:r>
            <a:endParaRPr lang="en-US" altLang="zh-CN" b="1">
              <a:latin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683760" y="1805305"/>
            <a:ext cx="6527165" cy="922655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ym typeface="+mn-ea"/>
              </a:rPr>
              <a:t>Optimization Toolbox is a kind of toolbox to extract the best solution from multiple solutions.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87290" y="2947670"/>
            <a:ext cx="6223000" cy="3719195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8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（1）</a:t>
            </a:r>
            <a:r>
              <a:rPr lang="zh-CN"/>
              <a:t>可</a:t>
            </a:r>
            <a:r>
              <a:t>求解无约束条件非线性极小值；</a:t>
            </a:r>
          </a:p>
          <a:p>
            <a:r>
              <a:t>（2）</a:t>
            </a:r>
            <a:r>
              <a:rPr lang="zh-CN"/>
              <a:t>可</a:t>
            </a:r>
            <a:r>
              <a:t>求解约束条件下非线性极小值，包括目标逼近问题、极大</a:t>
            </a:r>
            <a:r>
              <a:rPr lang="zh-CN"/>
              <a:t>、</a:t>
            </a:r>
            <a:r>
              <a:t>极小值  问题和半无限极小值问题；</a:t>
            </a:r>
          </a:p>
          <a:p>
            <a:r>
              <a:t>（3）</a:t>
            </a:r>
            <a:r>
              <a:rPr lang="zh-CN"/>
              <a:t>可</a:t>
            </a:r>
            <a:r>
              <a:t>求解二次规划和线性规划问题；</a:t>
            </a:r>
          </a:p>
          <a:p>
            <a:r>
              <a:t>（4）</a:t>
            </a:r>
            <a:r>
              <a:rPr lang="zh-CN"/>
              <a:t>可求解</a:t>
            </a:r>
            <a:r>
              <a:t>非线性最小二乘逼近和曲线拟合；</a:t>
            </a:r>
          </a:p>
          <a:p>
            <a:r>
              <a:t>（5）</a:t>
            </a:r>
            <a:r>
              <a:rPr lang="zh-CN"/>
              <a:t>可求解</a:t>
            </a:r>
            <a:r>
              <a:t>非线性系统的方程；</a:t>
            </a:r>
          </a:p>
          <a:p>
            <a:r>
              <a:t>（6）</a:t>
            </a:r>
            <a:r>
              <a:rPr lang="zh-CN"/>
              <a:t>可求解</a:t>
            </a:r>
            <a:r>
              <a:t>约束条件下的线性最小二乘优化；</a:t>
            </a:r>
          </a:p>
          <a:p>
            <a:r>
              <a:t>（7）</a:t>
            </a:r>
            <a:r>
              <a:rPr lang="zh-CN"/>
              <a:t>可</a:t>
            </a:r>
            <a:r>
              <a:t>求解复杂结构的大规模优化问题。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" y="1805305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40271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Some common function</a:t>
            </a:r>
            <a:endParaRPr lang="en-US" altLang="zh-CN" b="1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35" y="2029460"/>
            <a:ext cx="9504680" cy="4168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14588" y="6068733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97111" y="2969736"/>
            <a:ext cx="7904390" cy="701731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Why do we need Optimization tool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931437" y="2153068"/>
            <a:ext cx="1968759" cy="18620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en-US" altLang="zh-CN" sz="11500" b="1">
                <a:solidFill>
                  <a:schemeClr val="tx2"/>
                </a:solidFill>
              </a:rPr>
              <a:t>02</a:t>
            </a:r>
            <a:endParaRPr lang="en-US" altLang="zh-CN" sz="11500" b="1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4778309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671820" y="1198245"/>
            <a:ext cx="578358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Why do we need Optimization tool</a:t>
            </a:r>
            <a:endParaRPr lang="en-US" altLang="zh-CN" b="1">
              <a:latin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987290" y="3092450"/>
            <a:ext cx="6223000" cy="673735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sz="8000">
                <a:latin typeface="+mj-lt"/>
                <a:ea typeface="+mj-ea"/>
                <a:cs typeface="+mj-cs"/>
              </a:rPr>
              <a:t>偷懒</a:t>
            </a:r>
            <a:endParaRPr lang="zh-CN" altLang="en-US" sz="800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" y="1805305"/>
            <a:ext cx="4644390" cy="29997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207000" y="3766185"/>
            <a:ext cx="5783580" cy="1195705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can help us to do much calulation which we dislike to.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14588" y="6068733"/>
            <a:ext cx="377112" cy="377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How do we use Optimization tool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931437" y="2153068"/>
            <a:ext cx="1968759" cy="18620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en-US" altLang="zh-CN" sz="11500" b="1">
                <a:solidFill>
                  <a:schemeClr val="tx2"/>
                </a:solidFill>
              </a:rPr>
              <a:t>03</a:t>
            </a:r>
            <a:endParaRPr lang="en-US" altLang="zh-CN" sz="11500" b="1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968684" y="1460012"/>
            <a:ext cx="59566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75200" y="1198245"/>
            <a:ext cx="5347335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zh-CN">
                <a:sym typeface="+mn-ea"/>
              </a:rPr>
              <a:t>How do we use Optimization tool</a:t>
            </a:r>
            <a:endParaRPr lang="en-US" altLang="zh-CN" b="1">
              <a:latin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683760" y="1805305"/>
            <a:ext cx="6527165" cy="835025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This toolbox would be used with two steps which like to put the elephant in the ice box.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87290" y="2947670"/>
            <a:ext cx="6223000" cy="37191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8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（1）Establish </a:t>
            </a:r>
            <a:r>
              <a:rPr lang="en-US"/>
              <a:t>the</a:t>
            </a:r>
            <a:r>
              <a:t> mathematical models </a:t>
            </a:r>
            <a:r>
              <a:rPr lang="en-US"/>
              <a:t>which we need</a:t>
            </a:r>
            <a:r>
              <a:t>；</a:t>
            </a:r>
          </a:p>
          <a:p>
            <a:r>
              <a:t>（2）Mathematical solution；</a:t>
            </a:r>
          </a:p>
          <a:p/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" y="1805305"/>
            <a:ext cx="4644390" cy="29997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01_20*i*1"/>
  <p:tag name="KSO_WM_TEMPLATE_CATEGORY" val="custom"/>
  <p:tag name="KSO_WM_TEMPLATE_INDEX" val="20185101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6"/>
  <p:tag name="KSO_WM_TEMPLATE_CATEGORY" val="custom"/>
  <p:tag name="KSO_WM_TEMPLATE_INDEX" val="20189028"/>
  <p:tag name="KSO_WM_UNIT_INDEX" val="6"/>
</p:tagLst>
</file>

<file path=ppt/tags/tag100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10*a*1"/>
  <p:tag name="KSO_WM_UNIT_PRESET_TEXT" val="THANKS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2"/>
  <p:tag name="KSO_WM_TEMPLATE_CATEGORY" val="custom"/>
  <p:tag name="KSO_WM_TEMPLATE_INDEX" val="20189028"/>
  <p:tag name="KSO_WM_UNIT_INDEX" val="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3"/>
  <p:tag name="KSO_WM_TEMPLATE_CATEGORY" val="custom"/>
  <p:tag name="KSO_WM_TEMPLATE_INDEX" val="20189028"/>
  <p:tag name="KSO_WM_UNIT_INDEX" val="3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4"/>
  <p:tag name="KSO_WM_TEMPLATE_CATEGORY" val="custom"/>
  <p:tag name="KSO_WM_TEMPLATE_INDEX" val="20189028"/>
  <p:tag name="KSO_WM_UNIT_INDEX" val="4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5"/>
  <p:tag name="KSO_WM_TEMPLATE_CATEGORY" val="custom"/>
  <p:tag name="KSO_WM_TEMPLATE_INDEX" val="20189028"/>
  <p:tag name="KSO_WM_UNIT_INDEX" val="5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7"/>
  <p:tag name="KSO_WM_TEMPLATE_CATEGORY" val="custom"/>
  <p:tag name="KSO_WM_TEMPLATE_INDEX" val="20189028"/>
  <p:tag name="KSO_WM_UNIT_INDEX" val="7"/>
</p:tagLst>
</file>

<file path=ppt/tags/tag106.xml><?xml version="1.0" encoding="utf-8"?>
<p:tagLst xmlns:p="http://schemas.openxmlformats.org/presentationml/2006/main">
  <p:tag name="KSO_WM_TAG_VERSION" val="1.0"/>
  <p:tag name="KSO_WM_SLIDE_ITEM_CNT" val="1"/>
  <p:tag name="KSO_WM_SLIDE_LAYOUT" val="a_j"/>
  <p:tag name="KSO_WM_SLIDE_LAYOUT_CNT" val="1_1"/>
  <p:tag name="KSO_WM_SLIDE_TYPE" val="endPage"/>
  <p:tag name="KSO_WM_SLIDE_SUBTYPE" val="picTxt"/>
  <p:tag name="KSO_WM_BEAUTIFY_FLAG" val="#wm#"/>
  <p:tag name="KSO_WM_COMBINE_RELATE_SLIDE_ID" val="background20185109_10"/>
  <p:tag name="KSO_WM_TEMPLATE_CATEGORY" val="custom"/>
  <p:tag name="KSO_WM_TEMPLATE_INDEX" val="20189028"/>
  <p:tag name="KSO_WM_SLIDE_ID" val="custom20189028_10"/>
  <p:tag name="KSO_WM_SLIDE_INDEX" val="10"/>
  <p:tag name="KSO_WM_TEMPLATE_SUBCATEGORY" val="combine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7"/>
  <p:tag name="KSO_WM_TEMPLATE_CATEGORY" val="custom"/>
  <p:tag name="KSO_WM_TEMPLATE_INDEX" val="20189028"/>
  <p:tag name="KSO_WM_UNIT_INDEX" val="7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8"/>
  <p:tag name="KSO_WM_UNIT_TYPE" val="j"/>
  <p:tag name="KSO_WM_UNIT_INDEX" val="1"/>
  <p:tag name="KSO_WM_UNIT_LAYERLEVEL" val="1"/>
  <p:tag name="KSO_WM_UNIT_VALUE" val="447*576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28_1*j*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11"/>
  <p:tag name="KSO_WM_TEMPLATE_CATEGORY" val="custom"/>
  <p:tag name="KSO_WM_TEMPLATE_INDEX" val="20189028"/>
  <p:tag name="KSO_WM_UNIT_INDEX" val="1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12"/>
  <p:tag name="KSO_WM_TEMPLATE_CATEGORY" val="custom"/>
  <p:tag name="KSO_WM_TEMPLATE_INDEX" val="20189028"/>
  <p:tag name="KSO_WM_UNIT_INDEX" val="12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1*a*1"/>
  <p:tag name="KSO_WM_UNIT_PRESET_TEXT" val="Add Your Slogan Here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1*b*1"/>
  <p:tag name="KSO_WM_UNIT_PRESET_TEXT" val="公司介绍丨品牌宣讲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b_j"/>
  <p:tag name="KSO_WM_SLIDE_LAYOUT_CNT" val="1_1_1"/>
  <p:tag name="KSO_WM_SLIDE_TYPE" val="title"/>
  <p:tag name="KSO_WM_SLIDE_SUBTYPE" val="picTxt"/>
  <p:tag name="KSO_WM_BEAUTIFY_FLAG" val="#wm#"/>
  <p:tag name="KSO_WM_COMBINE_RELATE_SLIDE_ID" val="background20185109_1"/>
  <p:tag name="KSO_WM_TEMPLATE_CATEGORY" val="custom"/>
  <p:tag name="KSO_WM_TEMPLATE_INDEX" val="20189028"/>
  <p:tag name="KSO_WM_SLIDE_ID" val="custom20189028_1"/>
  <p:tag name="KSO_WM_SLIDE_INDEX" val="1"/>
  <p:tag name="KSO_WM_TEMPLATE_SUBCATEGORY" val="combine"/>
  <p:tag name="KSO_WM_TEMPLATE_THUMBS_INDEX" val="1、2、3、4、6、8、9、10、"/>
</p:tagLst>
</file>

<file path=ppt/tags/tag1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</p:tagLst>
</file>

<file path=ppt/tags/tag1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1"/>
  <p:tag name="KSO_WM_TEMPLATE_CATEGORY" val="custom"/>
  <p:tag name="KSO_WM_TEMPLATE_INDEX" val="20189028"/>
  <p:tag name="KSO_WM_UNIT_INDEX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8_2*l_h_i*1_1_1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8_2*l_h_i*1_2_1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28_2*l_h_i*1_3_1"/>
</p:tagLst>
</file>

<file path=ppt/tags/tag2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5"/>
  <p:tag name="KSO_WM_TEMPLATE_CATEGORY" val="custom"/>
  <p:tag name="KSO_WM_TEMPLATE_INDEX" val="20189028"/>
  <p:tag name="KSO_WM_UNIT_INDEX" val="5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</p:tagLst>
</file>

<file path=ppt/tags/tag25.xml><?xml version="1.0" encoding="utf-8"?>
<p:tagLst xmlns:p="http://schemas.openxmlformats.org/presentationml/2006/main">
  <p:tag name="KSO_WM_TEMPLATE_CATEGORY" val="custom"/>
  <p:tag name="KSO_WM_TEMPLATE_INDEX" val="20189028"/>
  <p:tag name="KSO_WM_UNIT_TYPE" val="l_h_f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3_1"/>
  <p:tag name="KSO_WM_UNIT_PRESET_TEXT" val="产品和服务"/>
</p:tagLst>
</file>

<file path=ppt/tags/tag26.xml><?xml version="1.0" encoding="utf-8"?>
<p:tagLst xmlns:p="http://schemas.openxmlformats.org/presentationml/2006/main">
  <p:tag name="KSO_WM_TEMPLATE_CATEGORY" val="custom"/>
  <p:tag name="KSO_WM_TEMPLATE_INDEX" val="20189028"/>
  <p:tag name="KSO_WM_UNIT_TYPE" val="l_h_f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2_1"/>
  <p:tag name="KSO_WM_UNIT_PRESET_TEXT" val="文化价值观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</p:tagLst>
</file>

<file path=ppt/tags/tag28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8_2*l_h_i*1_1_2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8_2*l_h_i*1_2_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9028"/>
</p:tagLst>
</file>

<file path=ppt/tags/tag30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28_2*l_h_i*1_3_2"/>
</p:tagLst>
</file>

<file path=ppt/tags/tag31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28_2*l_h_i*1_3_2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28_2*l_h_i*1_3_1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8"/>
  <p:tag name="KSO_WM_UNIT_TYPE" val="l_h_f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3_1"/>
  <p:tag name="KSO_WM_UNIT_PRESET_TEXT" val="产品和服务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9_2"/>
  <p:tag name="KSO_WM_TEMPLATE_CATEGORY" val="custom"/>
  <p:tag name="KSO_WM_TEMPLATE_INDEX" val="20189028"/>
  <p:tag name="KSO_WM_SLIDE_ID" val="custom20189028_2"/>
  <p:tag name="KSO_WM_SLIDE_INDEX" val="2"/>
  <p:tag name="KSO_WM_DIAGRAM_GROUP_CODE" val="l1-1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3*i*0"/>
  <p:tag name="KSO_WM_TEMPLATE_CATEGORY" val="custom"/>
  <p:tag name="KSO_WM_TEMPLATE_INDEX" val="20189028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3*a*1"/>
  <p:tag name="KSO_WM_UNIT_PRESET_TEXT" val="公司概况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38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0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8"/>
  <p:tag name="KSO_WM_UNIT_TYPE" val="h_a"/>
  <p:tag name="KSO_WM_UNIT_INDEX" val="1_1"/>
  <p:tag name="KSO_WM_UNIT_LAYERLEVEL" val="1_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a*1_1"/>
  <p:tag name="KSO_WM_UNIT_PRESET_TEXT" val="Power Point Introduction Words"/>
</p:tagLst>
</file>

<file path=ppt/tags/tag42.xml><?xml version="1.0" encoding="utf-8"?>
<p:tagLst xmlns:p="http://schemas.openxmlformats.org/presentationml/2006/main">
  <p:tag name="KSO_WM_TEMPLATE_CATEGORY" val="custom"/>
  <p:tag name="KSO_WM_TEMPLATE_INDEX" val="20189028"/>
  <p:tag name="KSO_WM_UNIT_TYPE" val="h_f"/>
  <p:tag name="KSO_WM_UNIT_INDEX" val="1_1"/>
  <p:tag name="KSO_WM_UNIT_LAYERLEVEL" val="1_1"/>
  <p:tag name="KSO_WM_UNIT_VALUE" val="23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f*1_1"/>
  <p:tag name="KSO_WM_UNIT_PRESET_TEXT" val="Adjust the spacing to adapt to Chinese typesetting, use the reference line in PPT. Adjust the spacing to adapt to Chinese typesetting, use the reference line in PPT.&#13;Unified fonts make reading more fluent.Theme color makes PPT more convenient to change.Adjust the spacing to adapt to Chinese typesetting, use the reference line in PPT."/>
</p:tagLst>
</file>

<file path=ppt/tags/tag43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46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3*i*0"/>
  <p:tag name="KSO_WM_TEMPLATE_CATEGORY" val="custom"/>
  <p:tag name="KSO_WM_TEMPLATE_INDEX" val="20189028"/>
  <p:tag name="KSO_WM_UNIT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3*a*1"/>
  <p:tag name="KSO_WM_UNIT_PRESET_TEXT" val="公司概况"/>
</p:tagLst>
</file>

<file path=ppt/tags/tag49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0"/>
  <p:tag name="KSO_WM_TEMPLATE_CATEGORY" val="custom"/>
  <p:tag name="KSO_WM_TEMPLATE_INDEX" val="20189028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53.xml><?xml version="1.0" encoding="utf-8"?>
<p:tagLst xmlns:p="http://schemas.openxmlformats.org/presentationml/2006/main">
  <p:tag name="KSO_WM_TEMPLATE_CATEGORY" val="custom"/>
  <p:tag name="KSO_WM_TEMPLATE_INDEX" val="20189028"/>
  <p:tag name="KSO_WM_UNIT_TYPE" val="h_a"/>
  <p:tag name="KSO_WM_UNIT_INDEX" val="1_1"/>
  <p:tag name="KSO_WM_UNIT_LAYERLEVEL" val="1_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a*1_1"/>
  <p:tag name="KSO_WM_UNIT_PRESET_TEXT" val="Power Point Introduction Words"/>
</p:tagLst>
</file>

<file path=ppt/tags/tag54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55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3*i*0"/>
  <p:tag name="KSO_WM_TEMPLATE_CATEGORY" val="custom"/>
  <p:tag name="KSO_WM_TEMPLATE_INDEX" val="20189028"/>
  <p:tag name="KSO_WM_UNIT_INDEX" val="0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3*a*1"/>
  <p:tag name="KSO_WM_UNIT_PRESET_TEXT" val="公司概况"/>
</p:tagLst>
</file>

<file path=ppt/tags/tag58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9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2"/>
  <p:tag name="KSO_WM_TEMPLATE_CATEGORY" val="custom"/>
  <p:tag name="KSO_WM_TEMPLATE_INDEX" val="20189028"/>
  <p:tag name="KSO_WM_UNIT_INDEX" val="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62.xml><?xml version="1.0" encoding="utf-8"?>
<p:tagLst xmlns:p="http://schemas.openxmlformats.org/presentationml/2006/main">
  <p:tag name="KSO_WM_TEMPLATE_CATEGORY" val="custom"/>
  <p:tag name="KSO_WM_TEMPLATE_INDEX" val="20189028"/>
  <p:tag name="KSO_WM_UNIT_TYPE" val="h_a"/>
  <p:tag name="KSO_WM_UNIT_INDEX" val="1_1"/>
  <p:tag name="KSO_WM_UNIT_LAYERLEVEL" val="1_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a*1_1"/>
  <p:tag name="KSO_WM_UNIT_PRESET_TEXT" val="Power Point Introduction Words"/>
</p:tagLst>
</file>

<file path=ppt/tags/tag63.xml><?xml version="1.0" encoding="utf-8"?>
<p:tagLst xmlns:p="http://schemas.openxmlformats.org/presentationml/2006/main">
  <p:tag name="KSO_WM_TEMPLATE_CATEGORY" val="custom"/>
  <p:tag name="KSO_WM_TEMPLATE_INDEX" val="20189028"/>
  <p:tag name="KSO_WM_UNIT_TYPE" val="h_f"/>
  <p:tag name="KSO_WM_UNIT_INDEX" val="1_1"/>
  <p:tag name="KSO_WM_UNIT_LAYERLEVEL" val="1_1"/>
  <p:tag name="KSO_WM_UNIT_VALUE" val="23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f*1_1"/>
  <p:tag name="KSO_WM_UNIT_PRESET_TEXT" val="Adjust the spacing to adapt to Chinese typesetting, use the reference line in PPT. Adjust the spacing to adapt to Chinese typesetting, use the reference line in PPT.&#13;Unified fonts make reading more fluent.Theme color makes PPT more convenient to change.Adjust the spacing to adapt to Chinese typesetting, use the reference line in PPT."/>
</p:tagLst>
</file>

<file path=ppt/tags/tag64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67.xml><?xml version="1.0" encoding="utf-8"?>
<p:tagLst xmlns:p="http://schemas.openxmlformats.org/presentationml/2006/main">
  <p:tag name="KSO_WM_TEMPLATE_CATEGORY" val="custom"/>
  <p:tag name="KSO_WM_TEMPLATE_INDEX" val="20189028"/>
  <p:tag name="KSO_WM_UNIT_TYPE" val="h_a"/>
  <p:tag name="KSO_WM_UNIT_INDEX" val="1_1"/>
  <p:tag name="KSO_WM_UNIT_LAYERLEVEL" val="1_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a*1_1"/>
  <p:tag name="KSO_WM_UNIT_PRESET_TEXT" val="Power Point Introduction Words"/>
</p:tagLst>
</file>

<file path=ppt/tags/tag68.xml><?xml version="1.0" encoding="utf-8"?>
<p:tagLst xmlns:p="http://schemas.openxmlformats.org/presentationml/2006/main">
  <p:tag name="KSO_WM_TEMPLATE_CATEGORY" val="custom"/>
  <p:tag name="KSO_WM_TEMPLATE_INDEX" val="20189028"/>
  <p:tag name="KSO_WM_UNIT_TYPE" val="h_f"/>
  <p:tag name="KSO_WM_UNIT_INDEX" val="1_1"/>
  <p:tag name="KSO_WM_UNIT_LAYERLEVEL" val="1_1"/>
  <p:tag name="KSO_WM_UNIT_VALUE" val="232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h_f*1_1"/>
  <p:tag name="KSO_WM_UNIT_PRESET_TEXT" val="Adjust the spacing to adapt to Chinese typesetting, use the reference line in PPT. Adjust the spacing to adapt to Chinese typesetting, use the reference line in PPT.&#13;Unified fonts make reading more fluent.Theme color makes PPT more convenient to change.Adjust the spacing to adapt to Chinese typesetting, use the reference line in PPT."/>
</p:tagLst>
</file>

<file path=ppt/tags/tag69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3"/>
  <p:tag name="KSO_WM_TEMPLATE_CATEGORY" val="custom"/>
  <p:tag name="KSO_WM_TEMPLATE_INDEX" val="20189028"/>
  <p:tag name="KSO_WM_UNIT_INDEX" val="3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72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75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3*i*0"/>
  <p:tag name="KSO_WM_TEMPLATE_CATEGORY" val="custom"/>
  <p:tag name="KSO_WM_TEMPLATE_INDEX" val="20189028"/>
  <p:tag name="KSO_WM_UNIT_INDEX" val="0"/>
</p:tagLst>
</file>

<file path=ppt/tags/tag77.xml><?xml version="1.0" encoding="utf-8"?>
<p:tagLst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3*a*1"/>
  <p:tag name="KSO_WM_UNIT_PRESET_TEXT" val="公司概况"/>
</p:tagLst>
</file>

<file path=ppt/tags/tag78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79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4"/>
  <p:tag name="KSO_WM_TEMPLATE_CATEGORY" val="custom"/>
  <p:tag name="KSO_WM_TEMPLATE_INDEX" val="20189028"/>
  <p:tag name="KSO_WM_UNIT_INDEX" val="4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82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85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88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*i*5"/>
  <p:tag name="KSO_WM_TEMPLATE_CATEGORY" val="custom"/>
  <p:tag name="KSO_WM_TEMPLATE_INDEX" val="20189028"/>
  <p:tag name="KSO_WM_UNIT_INDEX" val="5"/>
</p:tagLst>
</file>

<file path=ppt/tags/tag90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91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94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4*i*1"/>
  <p:tag name="KSO_WM_TEMPLATE_CATEGORY" val="custom"/>
  <p:tag name="KSO_WM_TEMPLATE_INDEX" val="20189028"/>
  <p:tag name="KSO_WM_UNIT_INDEX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20189028"/>
  <p:tag name="KSO_WM_UNIT_TYPE" val="b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8_4*b*1"/>
  <p:tag name="KSO_WM_UNIT_PRESET_TEXT" val="Introduction"/>
</p:tagLst>
</file>

<file path=ppt/tags/tag97.xml><?xml version="1.0" encoding="utf-8"?>
<p:tagLst xmlns:p="http://schemas.openxmlformats.org/presentationml/2006/main">
  <p:tag name="KSO_WM_TAG_VERSION" val="1.0"/>
  <p:tag name="KSO_WM_SLIDE_ITEM_CNT" val="1"/>
  <p:tag name="KSO_WM_SLIDE_LAYOUT" val="a_h_b"/>
  <p:tag name="KSO_WM_SLIDE_LAYOUT_CNT" val="1_1_1"/>
  <p:tag name="KSO_WM_SLIDE_TYPE" val="text"/>
  <p:tag name="KSO_WM_SLIDE_SUBTYPE" val="picTxt"/>
  <p:tag name="KSO_WM_BEAUTIFY_FLAG" val="#wm#"/>
  <p:tag name="KSO_WM_SLIDE_POSITION" val="0*0"/>
  <p:tag name="KSO_WM_SLIDE_SIZE" val="865*540"/>
  <p:tag name="KSO_WM_COMBINE_RELATE_SLIDE_ID" val="background20185109_4"/>
  <p:tag name="KSO_WM_TEMPLATE_CATEGORY" val="custom"/>
  <p:tag name="KSO_WM_TEMPLATE_INDEX" val="20189028"/>
  <p:tag name="KSO_WM_SLIDE_ID" val="custom20189028_4"/>
  <p:tag name="KSO_WM_SLIDE_INDEX" val="4"/>
  <p:tag name="KSO_WM_TEMPLATE_SUBCATEGORY" val="combine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0*i*0"/>
  <p:tag name="KSO_WM_TEMPLATE_CATEGORY" val="custom"/>
  <p:tag name="KSO_WM_TEMPLATE_INDEX" val="20189028"/>
  <p:tag name="KSO_WM_UNIT_INDEX" val="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8_10*i*12"/>
  <p:tag name="KSO_WM_TEMPLATE_CATEGORY" val="custom"/>
  <p:tag name="KSO_WM_TEMPLATE_INDEX" val="20189028"/>
  <p:tag name="KSO_WM_UNIT_INDEX" val="12"/>
</p:tagLst>
</file>

<file path=ppt/theme/theme1.xml><?xml version="1.0" encoding="utf-8"?>
<a:theme xmlns:a="http://schemas.openxmlformats.org/drawingml/2006/main" name="1_Office 主题​​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演示</Application>
  <PresentationFormat>宽屏</PresentationFormat>
  <Paragraphs>123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1_Office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member：</vt:lpstr>
      <vt:lpstr>PowerPoint 演示文稿</vt:lpstr>
      <vt:lpstr>What is Optimization tool </vt:lpstr>
      <vt:lpstr>PowerPoint 演示文稿</vt:lpstr>
      <vt:lpstr>PowerPoint 演示文稿</vt:lpstr>
      <vt:lpstr>Why do we need Optimization tool </vt:lpstr>
      <vt:lpstr>PowerPoint 演示文稿</vt:lpstr>
      <vt:lpstr>How do we use Optimization tool</vt:lpstr>
      <vt:lpstr>PowerPoint 演示文稿</vt:lpstr>
      <vt:lpstr>PowerPoint 演示文稿</vt:lpstr>
      <vt:lpstr>PowerPoint 演示文稿</vt:lpstr>
      <vt:lpstr>PowerPoint 演示文稿</vt:lpstr>
      <vt:lpstr>How do we use Optimization tool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∞覆水年华 喣色韶光°</cp:lastModifiedBy>
  <cp:revision>19</cp:revision>
  <dcterms:created xsi:type="dcterms:W3CDTF">2018-05-19T09:08:00Z</dcterms:created>
  <dcterms:modified xsi:type="dcterms:W3CDTF">2018-12-06T11:16:54Z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