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31"/>
  </p:notesMasterIdLst>
  <p:handoutMasterIdLst>
    <p:handoutMasterId r:id="rId32"/>
  </p:handoutMasterIdLst>
  <p:sldIdLst>
    <p:sldId id="333" r:id="rId5"/>
    <p:sldId id="347" r:id="rId6"/>
    <p:sldId id="332" r:id="rId7"/>
    <p:sldId id="334" r:id="rId8"/>
    <p:sldId id="336" r:id="rId9"/>
    <p:sldId id="337" r:id="rId10"/>
    <p:sldId id="338" r:id="rId11"/>
    <p:sldId id="339" r:id="rId12"/>
    <p:sldId id="340" r:id="rId13"/>
    <p:sldId id="341" r:id="rId14"/>
    <p:sldId id="342" r:id="rId15"/>
    <p:sldId id="343" r:id="rId16"/>
    <p:sldId id="356" r:id="rId17"/>
    <p:sldId id="357" r:id="rId18"/>
    <p:sldId id="358" r:id="rId19"/>
    <p:sldId id="348" r:id="rId20"/>
    <p:sldId id="349" r:id="rId21"/>
    <p:sldId id="350" r:id="rId22"/>
    <p:sldId id="351" r:id="rId23"/>
    <p:sldId id="262" r:id="rId24"/>
    <p:sldId id="256" r:id="rId25"/>
    <p:sldId id="281" r:id="rId26"/>
    <p:sldId id="354" r:id="rId27"/>
    <p:sldId id="355" r:id="rId28"/>
    <p:sldId id="353" r:id="rId29"/>
    <p:sldId id="34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DCE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0B81D-344C-44EE-97AD-BCFCEBC2975B}" v="98" dt="2024-11-08T09:54:12.633"/>
  </p1510:revLst>
</p1510:revInfo>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5388" autoAdjust="0"/>
  </p:normalViewPr>
  <p:slideViewPr>
    <p:cSldViewPr snapToGrid="0">
      <p:cViewPr varScale="1">
        <p:scale>
          <a:sx n="42" d="100"/>
          <a:sy n="42" d="100"/>
        </p:scale>
        <p:origin x="48" y="984"/>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11/8/2024</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155880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12</a:t>
            </a:fld>
            <a:endParaRPr lang="en-US" dirty="0"/>
          </a:p>
        </p:txBody>
      </p:sp>
    </p:spTree>
    <p:extLst>
      <p:ext uri="{BB962C8B-B14F-4D97-AF65-F5344CB8AC3E}">
        <p14:creationId xmlns:p14="http://schemas.microsoft.com/office/powerpoint/2010/main" val="151628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EBBDE-4639-460E-08BC-FEB5F82AE1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441689-D7B3-8C67-8217-E8F1A0F0C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49EB25-9650-40C3-C7B3-11AA0DDFEB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CA4609-9E19-42F5-1FD7-F4E9D3C9A3EE}"/>
              </a:ext>
            </a:extLst>
          </p:cNvPr>
          <p:cNvSpPr>
            <a:spLocks noGrp="1"/>
          </p:cNvSpPr>
          <p:nvPr>
            <p:ph type="sldNum" sz="quarter" idx="5"/>
          </p:nvPr>
        </p:nvSpPr>
        <p:spPr/>
        <p:txBody>
          <a:bodyPr/>
          <a:lstStyle/>
          <a:p>
            <a:fld id="{115A580F-E35D-42E1-AF82-E41CC201EA91}" type="slidenum">
              <a:rPr lang="en-US" smtClean="0"/>
              <a:t>13</a:t>
            </a:fld>
            <a:endParaRPr lang="en-US" dirty="0"/>
          </a:p>
        </p:txBody>
      </p:sp>
    </p:spTree>
    <p:extLst>
      <p:ext uri="{BB962C8B-B14F-4D97-AF65-F5344CB8AC3E}">
        <p14:creationId xmlns:p14="http://schemas.microsoft.com/office/powerpoint/2010/main" val="33282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D0000-EBA5-5D83-79A7-02E857B26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78C098-CD16-943A-337B-A9A96CE1F8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833DB-1989-85D1-5835-717CE38B40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A4BAB1-2D59-958B-BE7A-7BC953D4622A}"/>
              </a:ext>
            </a:extLst>
          </p:cNvPr>
          <p:cNvSpPr>
            <a:spLocks noGrp="1"/>
          </p:cNvSpPr>
          <p:nvPr>
            <p:ph type="sldNum" sz="quarter" idx="5"/>
          </p:nvPr>
        </p:nvSpPr>
        <p:spPr/>
        <p:txBody>
          <a:bodyPr/>
          <a:lstStyle/>
          <a:p>
            <a:fld id="{115A580F-E35D-42E1-AF82-E41CC201EA91}" type="slidenum">
              <a:rPr lang="en-US" smtClean="0"/>
              <a:t>14</a:t>
            </a:fld>
            <a:endParaRPr lang="en-US" dirty="0"/>
          </a:p>
        </p:txBody>
      </p:sp>
    </p:spTree>
    <p:extLst>
      <p:ext uri="{BB962C8B-B14F-4D97-AF65-F5344CB8AC3E}">
        <p14:creationId xmlns:p14="http://schemas.microsoft.com/office/powerpoint/2010/main" val="183376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CE2AA-4BB9-7A80-1956-A3F745A452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B25BA-E569-3376-034F-03585B0C7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1F235A-E15F-9D97-394C-83429B1F60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E0340-3752-A9E3-2EBA-F1BFEF217EDF}"/>
              </a:ext>
            </a:extLst>
          </p:cNvPr>
          <p:cNvSpPr>
            <a:spLocks noGrp="1"/>
          </p:cNvSpPr>
          <p:nvPr>
            <p:ph type="sldNum" sz="quarter" idx="5"/>
          </p:nvPr>
        </p:nvSpPr>
        <p:spPr/>
        <p:txBody>
          <a:bodyPr/>
          <a:lstStyle/>
          <a:p>
            <a:fld id="{115A580F-E35D-42E1-AF82-E41CC201EA91}" type="slidenum">
              <a:rPr lang="en-US" smtClean="0"/>
              <a:t>15</a:t>
            </a:fld>
            <a:endParaRPr lang="en-US" dirty="0"/>
          </a:p>
        </p:txBody>
      </p:sp>
    </p:spTree>
    <p:extLst>
      <p:ext uri="{BB962C8B-B14F-4D97-AF65-F5344CB8AC3E}">
        <p14:creationId xmlns:p14="http://schemas.microsoft.com/office/powerpoint/2010/main" val="511559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3C432-12D9-A6E3-8093-60AA0A92DE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D40DD-0727-E386-7D57-EB1F153C03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31435-5924-BD24-6FC3-DB41CB7533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13B220-C090-54A0-6172-1D223F5B2EEB}"/>
              </a:ext>
            </a:extLst>
          </p:cNvPr>
          <p:cNvSpPr>
            <a:spLocks noGrp="1"/>
          </p:cNvSpPr>
          <p:nvPr>
            <p:ph type="sldNum" sz="quarter" idx="5"/>
          </p:nvPr>
        </p:nvSpPr>
        <p:spPr/>
        <p:txBody>
          <a:bodyPr/>
          <a:lstStyle/>
          <a:p>
            <a:fld id="{115A580F-E35D-42E1-AF82-E41CC201EA91}" type="slidenum">
              <a:rPr lang="en-US" smtClean="0"/>
              <a:t>16</a:t>
            </a:fld>
            <a:endParaRPr lang="en-US" dirty="0"/>
          </a:p>
        </p:txBody>
      </p:sp>
    </p:spTree>
    <p:extLst>
      <p:ext uri="{BB962C8B-B14F-4D97-AF65-F5344CB8AC3E}">
        <p14:creationId xmlns:p14="http://schemas.microsoft.com/office/powerpoint/2010/main" val="283875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C6156-66C6-A344-ABEC-51ABF5903E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6C6D5D-B68E-3190-014C-274553034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28ED59-6846-379D-3949-552849856B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CA3893-ECCD-41A7-2D25-D008DE3CAABB}"/>
              </a:ext>
            </a:extLst>
          </p:cNvPr>
          <p:cNvSpPr>
            <a:spLocks noGrp="1"/>
          </p:cNvSpPr>
          <p:nvPr>
            <p:ph type="sldNum" sz="quarter" idx="5"/>
          </p:nvPr>
        </p:nvSpPr>
        <p:spPr/>
        <p:txBody>
          <a:bodyPr/>
          <a:lstStyle/>
          <a:p>
            <a:fld id="{115A580F-E35D-42E1-AF82-E41CC201EA91}" type="slidenum">
              <a:rPr lang="en-US" smtClean="0"/>
              <a:t>17</a:t>
            </a:fld>
            <a:endParaRPr lang="en-US" dirty="0"/>
          </a:p>
        </p:txBody>
      </p:sp>
    </p:spTree>
    <p:extLst>
      <p:ext uri="{BB962C8B-B14F-4D97-AF65-F5344CB8AC3E}">
        <p14:creationId xmlns:p14="http://schemas.microsoft.com/office/powerpoint/2010/main" val="1636932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4E3BA-4E40-EBFB-DF99-7C01DE3C98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6D1A2C-8627-7406-3B99-F19D2271F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9A76B6-CCE0-37A7-615D-404F81BD8C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D5C0A8-E266-5E06-05BE-F27BD6B92F4E}"/>
              </a:ext>
            </a:extLst>
          </p:cNvPr>
          <p:cNvSpPr>
            <a:spLocks noGrp="1"/>
          </p:cNvSpPr>
          <p:nvPr>
            <p:ph type="sldNum" sz="quarter" idx="5"/>
          </p:nvPr>
        </p:nvSpPr>
        <p:spPr/>
        <p:txBody>
          <a:bodyPr/>
          <a:lstStyle/>
          <a:p>
            <a:fld id="{115A580F-E35D-42E1-AF82-E41CC201EA91}" type="slidenum">
              <a:rPr lang="en-US" smtClean="0"/>
              <a:t>18</a:t>
            </a:fld>
            <a:endParaRPr lang="en-US" dirty="0"/>
          </a:p>
        </p:txBody>
      </p:sp>
    </p:spTree>
    <p:extLst>
      <p:ext uri="{BB962C8B-B14F-4D97-AF65-F5344CB8AC3E}">
        <p14:creationId xmlns:p14="http://schemas.microsoft.com/office/powerpoint/2010/main" val="4107571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461C9-A24C-67A9-3AC7-9A0AAAEDA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3B17F2-5F09-4E83-6F11-E289A0E34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5D44E-0C5B-7E08-7076-D61BEDA11E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910950-08A7-D953-9153-887601AB4E0C}"/>
              </a:ext>
            </a:extLst>
          </p:cNvPr>
          <p:cNvSpPr>
            <a:spLocks noGrp="1"/>
          </p:cNvSpPr>
          <p:nvPr>
            <p:ph type="sldNum" sz="quarter" idx="5"/>
          </p:nvPr>
        </p:nvSpPr>
        <p:spPr/>
        <p:txBody>
          <a:bodyPr/>
          <a:lstStyle/>
          <a:p>
            <a:fld id="{115A580F-E35D-42E1-AF82-E41CC201EA91}" type="slidenum">
              <a:rPr lang="en-US" smtClean="0"/>
              <a:t>19</a:t>
            </a:fld>
            <a:endParaRPr lang="en-US" dirty="0"/>
          </a:p>
        </p:txBody>
      </p:sp>
    </p:spTree>
    <p:extLst>
      <p:ext uri="{BB962C8B-B14F-4D97-AF65-F5344CB8AC3E}">
        <p14:creationId xmlns:p14="http://schemas.microsoft.com/office/powerpoint/2010/main" val="182777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DDBCA-58EA-6987-7E4D-88C63DE90D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20AD44-6F24-03C3-40B0-1AD8104FB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702642-D717-84E0-9E80-9C9C80BEFD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B2AC0F-998A-D9A2-6AE3-69A1629F6280}"/>
              </a:ext>
            </a:extLst>
          </p:cNvPr>
          <p:cNvSpPr>
            <a:spLocks noGrp="1"/>
          </p:cNvSpPr>
          <p:nvPr>
            <p:ph type="sldNum" sz="quarter" idx="5"/>
          </p:nvPr>
        </p:nvSpPr>
        <p:spPr/>
        <p:txBody>
          <a:bodyPr/>
          <a:lstStyle/>
          <a:p>
            <a:fld id="{115A580F-E35D-42E1-AF82-E41CC201EA91}" type="slidenum">
              <a:rPr lang="en-US" smtClean="0"/>
              <a:t>25</a:t>
            </a:fld>
            <a:endParaRPr lang="en-US" dirty="0"/>
          </a:p>
        </p:txBody>
      </p:sp>
    </p:spTree>
    <p:extLst>
      <p:ext uri="{BB962C8B-B14F-4D97-AF65-F5344CB8AC3E}">
        <p14:creationId xmlns:p14="http://schemas.microsoft.com/office/powerpoint/2010/main" val="4124345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26</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289812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Tree>
    <p:extLst>
      <p:ext uri="{BB962C8B-B14F-4D97-AF65-F5344CB8AC3E}">
        <p14:creationId xmlns:p14="http://schemas.microsoft.com/office/powerpoint/2010/main" val="155038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186735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Tree>
    <p:extLst>
      <p:ext uri="{BB962C8B-B14F-4D97-AF65-F5344CB8AC3E}">
        <p14:creationId xmlns:p14="http://schemas.microsoft.com/office/powerpoint/2010/main" val="3717194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10</a:t>
            </a:fld>
            <a:endParaRPr lang="en-US" dirty="0"/>
          </a:p>
        </p:txBody>
      </p:sp>
    </p:spTree>
    <p:extLst>
      <p:ext uri="{BB962C8B-B14F-4D97-AF65-F5344CB8AC3E}">
        <p14:creationId xmlns:p14="http://schemas.microsoft.com/office/powerpoint/2010/main" val="337767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anchor="ctr" anchorCtr="0">
            <a:noAutofit/>
          </a:bodyPr>
          <a:lstStyle>
            <a:lvl1pPr>
              <a:defRPr sz="3200"/>
            </a:lvl1pPr>
          </a:lstStyle>
          <a:p>
            <a:r>
              <a:rPr lang="en-US" dirty="0"/>
              <a:t>Click to add title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750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0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05375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anchor="t">
            <a:normAutofit/>
          </a:bodyPr>
          <a:lstStyle>
            <a:lvl1pPr>
              <a:defRPr sz="3200"/>
            </a:lvl1pPr>
          </a:lstStyle>
          <a:p>
            <a:r>
              <a:rPr lang="en-US" dirty="0"/>
              <a:t>Click to add title</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4" name="Straight Connector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85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30" r:id="rId23"/>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moef.gov.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743577" y="755326"/>
            <a:ext cx="10610445" cy="1351887"/>
          </a:xfrm>
        </p:spPr>
        <p:txBody>
          <a:bodyPr>
            <a:normAutofit fontScale="90000"/>
          </a:bodyPr>
          <a:lstStyle/>
          <a:p>
            <a:r>
              <a:rPr lang="en-US" sz="3200" b="1" cap="all" spc="30" dirty="0">
                <a:latin typeface="+mj-lt"/>
                <a:ea typeface="+mj-ea"/>
                <a:cs typeface="+mj-cs"/>
              </a:rPr>
              <a:t>Project Title </a:t>
            </a:r>
            <a:r>
              <a:rPr lang="en-US" sz="3200" cap="all" spc="30" dirty="0">
                <a:latin typeface="+mj-lt"/>
                <a:ea typeface="+mj-ea"/>
                <a:cs typeface="+mj-cs"/>
              </a:rPr>
              <a:t>- Reducing Single-Use Plastic(Usage of Plastic Spoons)</a:t>
            </a:r>
            <a:br>
              <a:rPr lang="en-US" sz="3200" u="sng" cap="all" spc="30" dirty="0">
                <a:latin typeface="+mj-lt"/>
                <a:ea typeface="+mj-ea"/>
                <a:cs typeface="+mj-cs"/>
              </a:rPr>
            </a:br>
            <a:endParaRPr lang="en-US" u="sng"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p:txBody>
          <a:bodyPr/>
          <a:lstStyle/>
          <a:p>
            <a:fld id="{C3DB2ADC-AF19-4574-8C10-79B5B04FCA27}" type="slidenum">
              <a:rPr lang="en-US" smtClean="0"/>
              <a:pPr/>
              <a:t>1</a:t>
            </a:fld>
            <a:endParaRPr lang="en-US" dirty="0"/>
          </a:p>
        </p:txBody>
      </p:sp>
      <p:graphicFrame>
        <p:nvGraphicFramePr>
          <p:cNvPr id="5" name="Table 4">
            <a:extLst>
              <a:ext uri="{FF2B5EF4-FFF2-40B4-BE49-F238E27FC236}">
                <a16:creationId xmlns:a16="http://schemas.microsoft.com/office/drawing/2014/main" id="{24A512F4-5B16-E034-8A40-83D6C3481B46}"/>
              </a:ext>
            </a:extLst>
          </p:cNvPr>
          <p:cNvGraphicFramePr>
            <a:graphicFrameLocks noGrp="1"/>
          </p:cNvGraphicFramePr>
          <p:nvPr>
            <p:extLst>
              <p:ext uri="{D42A27DB-BD31-4B8C-83A1-F6EECF244321}">
                <p14:modId xmlns:p14="http://schemas.microsoft.com/office/powerpoint/2010/main" val="1293923521"/>
              </p:ext>
            </p:extLst>
          </p:nvPr>
        </p:nvGraphicFramePr>
        <p:xfrm>
          <a:off x="921677" y="2625104"/>
          <a:ext cx="4914348" cy="1478280"/>
        </p:xfrm>
        <a:graphic>
          <a:graphicData uri="http://schemas.openxmlformats.org/drawingml/2006/table">
            <a:tbl>
              <a:tblPr firstRow="1" bandRow="1">
                <a:tableStyleId>{69CF1AB2-1976-4502-BF36-3FF5EA218861}</a:tableStyleId>
              </a:tblPr>
              <a:tblGrid>
                <a:gridCol w="1638116">
                  <a:extLst>
                    <a:ext uri="{9D8B030D-6E8A-4147-A177-3AD203B41FA5}">
                      <a16:colId xmlns:a16="http://schemas.microsoft.com/office/drawing/2014/main" val="3527314115"/>
                    </a:ext>
                  </a:extLst>
                </a:gridCol>
                <a:gridCol w="1638116">
                  <a:extLst>
                    <a:ext uri="{9D8B030D-6E8A-4147-A177-3AD203B41FA5}">
                      <a16:colId xmlns:a16="http://schemas.microsoft.com/office/drawing/2014/main" val="3357904329"/>
                    </a:ext>
                  </a:extLst>
                </a:gridCol>
                <a:gridCol w="1638116">
                  <a:extLst>
                    <a:ext uri="{9D8B030D-6E8A-4147-A177-3AD203B41FA5}">
                      <a16:colId xmlns:a16="http://schemas.microsoft.com/office/drawing/2014/main" val="796458944"/>
                    </a:ext>
                  </a:extLst>
                </a:gridCol>
              </a:tblGrid>
              <a:tr h="0">
                <a:tc>
                  <a:txBody>
                    <a:bodyPr/>
                    <a:lstStyle/>
                    <a:p>
                      <a:r>
                        <a:rPr lang="en-US" b="0" dirty="0">
                          <a:solidFill>
                            <a:schemeClr val="bg1"/>
                          </a:solidFill>
                        </a:rPr>
                        <a:t>Shiva Sai</a:t>
                      </a:r>
                    </a:p>
                  </a:txBody>
                  <a:tcPr/>
                </a:tc>
                <a:tc>
                  <a:txBody>
                    <a:bodyPr/>
                    <a:lstStyle/>
                    <a:p>
                      <a:r>
                        <a:rPr lang="en-US" b="0" dirty="0"/>
                        <a:t>12212497</a:t>
                      </a:r>
                    </a:p>
                  </a:txBody>
                  <a:tcPr/>
                </a:tc>
                <a:tc>
                  <a:txBody>
                    <a:bodyPr/>
                    <a:lstStyle/>
                    <a:p>
                      <a:r>
                        <a:rPr lang="en-US" b="0" dirty="0"/>
                        <a:t>K22GT36</a:t>
                      </a:r>
                    </a:p>
                  </a:txBody>
                  <a:tcPr/>
                </a:tc>
                <a:extLst>
                  <a:ext uri="{0D108BD9-81ED-4DB2-BD59-A6C34878D82A}">
                    <a16:rowId xmlns:a16="http://schemas.microsoft.com/office/drawing/2014/main" val="2446849398"/>
                  </a:ext>
                </a:extLst>
              </a:tr>
              <a:tr h="370840">
                <a:tc>
                  <a:txBody>
                    <a:bodyPr/>
                    <a:lstStyle/>
                    <a:p>
                      <a:r>
                        <a:rPr lang="en-US" dirty="0"/>
                        <a:t>Bilal</a:t>
                      </a:r>
                    </a:p>
                  </a:txBody>
                  <a:tcPr/>
                </a:tc>
                <a:tc>
                  <a:txBody>
                    <a:bodyPr/>
                    <a:lstStyle/>
                    <a:p>
                      <a:r>
                        <a:rPr lang="en-US" dirty="0"/>
                        <a:t>12203781</a:t>
                      </a:r>
                    </a:p>
                  </a:txBody>
                  <a:tcPr/>
                </a:tc>
                <a:tc>
                  <a:txBody>
                    <a:bodyPr/>
                    <a:lstStyle/>
                    <a:p>
                      <a:r>
                        <a:rPr lang="en-US" dirty="0"/>
                        <a:t>K22GT15</a:t>
                      </a:r>
                    </a:p>
                  </a:txBody>
                  <a:tcPr/>
                </a:tc>
                <a:extLst>
                  <a:ext uri="{0D108BD9-81ED-4DB2-BD59-A6C34878D82A}">
                    <a16:rowId xmlns:a16="http://schemas.microsoft.com/office/drawing/2014/main" val="3144700420"/>
                  </a:ext>
                </a:extLst>
              </a:tr>
              <a:tr h="370840">
                <a:tc>
                  <a:txBody>
                    <a:bodyPr/>
                    <a:lstStyle/>
                    <a:p>
                      <a:r>
                        <a:rPr lang="en-US" dirty="0"/>
                        <a:t>Nandu</a:t>
                      </a:r>
                    </a:p>
                  </a:txBody>
                  <a:tcPr/>
                </a:tc>
                <a:tc>
                  <a:txBody>
                    <a:bodyPr/>
                    <a:lstStyle/>
                    <a:p>
                      <a:r>
                        <a:rPr lang="en-US" dirty="0"/>
                        <a:t>12203167</a:t>
                      </a:r>
                    </a:p>
                  </a:txBody>
                  <a:tcPr/>
                </a:tc>
                <a:tc>
                  <a:txBody>
                    <a:bodyPr/>
                    <a:lstStyle/>
                    <a:p>
                      <a:r>
                        <a:rPr lang="en-US" dirty="0"/>
                        <a:t>K22GT29</a:t>
                      </a:r>
                    </a:p>
                  </a:txBody>
                  <a:tcPr/>
                </a:tc>
                <a:extLst>
                  <a:ext uri="{0D108BD9-81ED-4DB2-BD59-A6C34878D82A}">
                    <a16:rowId xmlns:a16="http://schemas.microsoft.com/office/drawing/2014/main" val="1919936744"/>
                  </a:ext>
                </a:extLst>
              </a:tr>
              <a:tr h="370840">
                <a:tc>
                  <a:txBody>
                    <a:bodyPr/>
                    <a:lstStyle/>
                    <a:p>
                      <a:r>
                        <a:rPr lang="en-US" dirty="0"/>
                        <a:t>Bharath</a:t>
                      </a:r>
                    </a:p>
                  </a:txBody>
                  <a:tcPr/>
                </a:tc>
                <a:tc>
                  <a:txBody>
                    <a:bodyPr/>
                    <a:lstStyle/>
                    <a:p>
                      <a:r>
                        <a:rPr lang="en-US" dirty="0"/>
                        <a:t>12205425</a:t>
                      </a:r>
                    </a:p>
                  </a:txBody>
                  <a:tcPr/>
                </a:tc>
                <a:tc>
                  <a:txBody>
                    <a:bodyPr/>
                    <a:lstStyle/>
                    <a:p>
                      <a:r>
                        <a:rPr lang="en-US" dirty="0"/>
                        <a:t>K22GT25</a:t>
                      </a:r>
                    </a:p>
                  </a:txBody>
                  <a:tcPr/>
                </a:tc>
                <a:extLst>
                  <a:ext uri="{0D108BD9-81ED-4DB2-BD59-A6C34878D82A}">
                    <a16:rowId xmlns:a16="http://schemas.microsoft.com/office/drawing/2014/main" val="1386988046"/>
                  </a:ext>
                </a:extLst>
              </a:tr>
            </a:tbl>
          </a:graphicData>
        </a:graphic>
      </p:graphicFrame>
      <p:sp>
        <p:nvSpPr>
          <p:cNvPr id="10" name="TextBox 9">
            <a:extLst>
              <a:ext uri="{FF2B5EF4-FFF2-40B4-BE49-F238E27FC236}">
                <a16:creationId xmlns:a16="http://schemas.microsoft.com/office/drawing/2014/main" id="{63E6F5DF-5309-975B-8DAB-388A58C78689}"/>
              </a:ext>
            </a:extLst>
          </p:cNvPr>
          <p:cNvSpPr txBox="1"/>
          <p:nvPr/>
        </p:nvSpPr>
        <p:spPr>
          <a:xfrm>
            <a:off x="837978" y="2085562"/>
            <a:ext cx="2800190" cy="369332"/>
          </a:xfrm>
          <a:prstGeom prst="rect">
            <a:avLst/>
          </a:prstGeom>
          <a:noFill/>
        </p:spPr>
        <p:txBody>
          <a:bodyPr wrap="none" rtlCol="0">
            <a:spAutoFit/>
          </a:bodyPr>
          <a:lstStyle/>
          <a:p>
            <a:r>
              <a:rPr lang="en-US" dirty="0"/>
              <a:t>Submitted by: Team Starks</a:t>
            </a:r>
          </a:p>
        </p:txBody>
      </p:sp>
      <p:sp>
        <p:nvSpPr>
          <p:cNvPr id="12" name="TextBox 11">
            <a:extLst>
              <a:ext uri="{FF2B5EF4-FFF2-40B4-BE49-F238E27FC236}">
                <a16:creationId xmlns:a16="http://schemas.microsoft.com/office/drawing/2014/main" id="{429A5D10-5F8D-37B9-E303-35B82E3BB03B}"/>
              </a:ext>
            </a:extLst>
          </p:cNvPr>
          <p:cNvSpPr txBox="1"/>
          <p:nvPr/>
        </p:nvSpPr>
        <p:spPr>
          <a:xfrm>
            <a:off x="921677" y="4324812"/>
            <a:ext cx="2741135" cy="646331"/>
          </a:xfrm>
          <a:prstGeom prst="rect">
            <a:avLst/>
          </a:prstGeom>
          <a:noFill/>
        </p:spPr>
        <p:txBody>
          <a:bodyPr wrap="none" rtlCol="0">
            <a:spAutoFit/>
          </a:bodyPr>
          <a:lstStyle/>
          <a:p>
            <a:r>
              <a:rPr lang="en-US" dirty="0"/>
              <a:t>Submitted to: Pooja  mam</a:t>
            </a:r>
          </a:p>
          <a:p>
            <a:r>
              <a:rPr lang="en-US" dirty="0"/>
              <a:t>Course Code: CSD-233</a:t>
            </a:r>
          </a:p>
        </p:txBody>
      </p:sp>
      <p:pic>
        <p:nvPicPr>
          <p:cNvPr id="14" name="Picture 13">
            <a:extLst>
              <a:ext uri="{FF2B5EF4-FFF2-40B4-BE49-F238E27FC236}">
                <a16:creationId xmlns:a16="http://schemas.microsoft.com/office/drawing/2014/main" id="{A2C9E30F-FB54-08F4-E95B-8F372DC6909D}"/>
              </a:ext>
            </a:extLst>
          </p:cNvPr>
          <p:cNvPicPr>
            <a:picLocks noChangeAspect="1"/>
          </p:cNvPicPr>
          <p:nvPr/>
        </p:nvPicPr>
        <p:blipFill>
          <a:blip r:embed="rId3"/>
          <a:stretch>
            <a:fillRect/>
          </a:stretch>
        </p:blipFill>
        <p:spPr>
          <a:xfrm>
            <a:off x="6158753" y="1416818"/>
            <a:ext cx="5479123" cy="4456130"/>
          </a:xfrm>
          <a:prstGeom prst="rect">
            <a:avLst/>
          </a:prstGeom>
        </p:spPr>
      </p:pic>
    </p:spTree>
    <p:extLst>
      <p:ext uri="{BB962C8B-B14F-4D97-AF65-F5344CB8AC3E}">
        <p14:creationId xmlns:p14="http://schemas.microsoft.com/office/powerpoint/2010/main" val="91881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p:txBody>
          <a:bodyPr/>
          <a:lstStyle/>
          <a:p>
            <a:fld id="{C3DB2ADC-AF19-4574-8C10-79B5B04FCA27}" type="slidenum">
              <a:rPr lang="en-US" smtClean="0"/>
              <a:pPr/>
              <a:t>10</a:t>
            </a:fld>
            <a:endParaRPr lang="en-US" dirty="0"/>
          </a:p>
        </p:txBody>
      </p:sp>
      <p:graphicFrame>
        <p:nvGraphicFramePr>
          <p:cNvPr id="13" name="Table 12">
            <a:extLst>
              <a:ext uri="{FF2B5EF4-FFF2-40B4-BE49-F238E27FC236}">
                <a16:creationId xmlns:a16="http://schemas.microsoft.com/office/drawing/2014/main" id="{E9E9DD0F-1C42-19CC-EDBE-9B37518C7856}"/>
              </a:ext>
            </a:extLst>
          </p:cNvPr>
          <p:cNvGraphicFramePr>
            <a:graphicFrameLocks noGrp="1"/>
          </p:cNvGraphicFramePr>
          <p:nvPr>
            <p:extLst>
              <p:ext uri="{D42A27DB-BD31-4B8C-83A1-F6EECF244321}">
                <p14:modId xmlns:p14="http://schemas.microsoft.com/office/powerpoint/2010/main" val="461743608"/>
              </p:ext>
            </p:extLst>
          </p:nvPr>
        </p:nvGraphicFramePr>
        <p:xfrm>
          <a:off x="600635" y="896472"/>
          <a:ext cx="10676966" cy="4953254"/>
        </p:xfrm>
        <a:graphic>
          <a:graphicData uri="http://schemas.openxmlformats.org/drawingml/2006/table">
            <a:tbl>
              <a:tblPr firstRow="1" firstCol="1" bandRow="1">
                <a:tableStyleId>{9D7B26C5-4107-4FEC-AEDC-1716B250A1EF}</a:tableStyleId>
              </a:tblPr>
              <a:tblGrid>
                <a:gridCol w="2228939">
                  <a:extLst>
                    <a:ext uri="{9D8B030D-6E8A-4147-A177-3AD203B41FA5}">
                      <a16:colId xmlns:a16="http://schemas.microsoft.com/office/drawing/2014/main" val="745670127"/>
                    </a:ext>
                  </a:extLst>
                </a:gridCol>
                <a:gridCol w="2174076">
                  <a:extLst>
                    <a:ext uri="{9D8B030D-6E8A-4147-A177-3AD203B41FA5}">
                      <a16:colId xmlns:a16="http://schemas.microsoft.com/office/drawing/2014/main" val="1980482197"/>
                    </a:ext>
                  </a:extLst>
                </a:gridCol>
                <a:gridCol w="2173147">
                  <a:extLst>
                    <a:ext uri="{9D8B030D-6E8A-4147-A177-3AD203B41FA5}">
                      <a16:colId xmlns:a16="http://schemas.microsoft.com/office/drawing/2014/main" val="2747281501"/>
                    </a:ext>
                  </a:extLst>
                </a:gridCol>
                <a:gridCol w="2120143">
                  <a:extLst>
                    <a:ext uri="{9D8B030D-6E8A-4147-A177-3AD203B41FA5}">
                      <a16:colId xmlns:a16="http://schemas.microsoft.com/office/drawing/2014/main" val="1659310481"/>
                    </a:ext>
                  </a:extLst>
                </a:gridCol>
                <a:gridCol w="1980661">
                  <a:extLst>
                    <a:ext uri="{9D8B030D-6E8A-4147-A177-3AD203B41FA5}">
                      <a16:colId xmlns:a16="http://schemas.microsoft.com/office/drawing/2014/main" val="2726560488"/>
                    </a:ext>
                  </a:extLst>
                </a:gridCol>
              </a:tblGrid>
              <a:tr h="1333096">
                <a:tc>
                  <a:txBody>
                    <a:bodyPr/>
                    <a:lstStyle/>
                    <a:p>
                      <a:pPr>
                        <a:lnSpc>
                          <a:spcPct val="107000"/>
                        </a:lnSpc>
                        <a:spcAft>
                          <a:spcPts val="800"/>
                        </a:spcAft>
                      </a:pPr>
                      <a:r>
                        <a:rPr lang="en-IN" sz="1800" dirty="0">
                          <a:effectLst/>
                        </a:rPr>
                        <a:t>Office lunches: To complete meal in a given period especially during lunch breaks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Households uses plastic spoons for convenience during casual gatherings and for kid’s parties.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 </a:t>
                      </a:r>
                      <a:r>
                        <a:rPr lang="en-IN" sz="1800" b="1" kern="1200" dirty="0">
                          <a:solidFill>
                            <a:schemeClr val="tx1"/>
                          </a:solidFill>
                          <a:effectLst/>
                          <a:latin typeface="+mn-lt"/>
                          <a:ea typeface="+mn-ea"/>
                          <a:cs typeface="+mn-cs"/>
                        </a:rPr>
                        <a:t>Used for painting or craft and art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Teachers uses plastic spoons for classroom activities allowing students to engage in hands-on learning experiences.</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2362121"/>
                  </a:ext>
                </a:extLst>
              </a:tr>
              <a:tr h="1074267">
                <a:tc>
                  <a:txBody>
                    <a:bodyPr/>
                    <a:lstStyle/>
                    <a:p>
                      <a:pPr>
                        <a:lnSpc>
                          <a:spcPct val="107000"/>
                        </a:lnSpc>
                        <a:spcAft>
                          <a:spcPts val="800"/>
                        </a:spcAft>
                      </a:pPr>
                      <a:r>
                        <a:rPr lang="en-IN" sz="1800" dirty="0">
                          <a:effectLst/>
                        </a:rPr>
                        <a:t>Fast-food </a:t>
                      </a:r>
                      <a:r>
                        <a:rPr lang="en-IN" sz="1800" dirty="0" err="1">
                          <a:effectLst/>
                        </a:rPr>
                        <a:t>center</a:t>
                      </a:r>
                      <a:r>
                        <a:rPr lang="en-IN" sz="1800" dirty="0">
                          <a:effectLst/>
                        </a:rPr>
                        <a:t>: Primary location for single-use plastic spoons, especially for takeout orders.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 </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 </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 </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003380"/>
                  </a:ext>
                </a:extLst>
              </a:tr>
              <a:tr h="841735">
                <a:tc>
                  <a:txBody>
                    <a:bodyPr/>
                    <a:lstStyle/>
                    <a:p>
                      <a:pPr>
                        <a:lnSpc>
                          <a:spcPct val="107000"/>
                        </a:lnSpc>
                        <a:spcAft>
                          <a:spcPts val="800"/>
                        </a:spcAft>
                      </a:pPr>
                      <a:r>
                        <a:rPr lang="en-IN" sz="1800" dirty="0">
                          <a:effectLst/>
                        </a:rPr>
                        <a:t>Events: used at events, parties, and picnics for convenience.</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 </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 </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3410204"/>
                  </a:ext>
                </a:extLst>
              </a:tr>
            </a:tbl>
          </a:graphicData>
        </a:graphic>
      </p:graphicFrame>
      <p:graphicFrame>
        <p:nvGraphicFramePr>
          <p:cNvPr id="14" name="Table 13">
            <a:extLst>
              <a:ext uri="{FF2B5EF4-FFF2-40B4-BE49-F238E27FC236}">
                <a16:creationId xmlns:a16="http://schemas.microsoft.com/office/drawing/2014/main" id="{BBE79F1B-6F30-230F-243F-80D8820FA055}"/>
              </a:ext>
            </a:extLst>
          </p:cNvPr>
          <p:cNvGraphicFramePr>
            <a:graphicFrameLocks noGrp="1"/>
          </p:cNvGraphicFramePr>
          <p:nvPr>
            <p:extLst>
              <p:ext uri="{D42A27DB-BD31-4B8C-83A1-F6EECF244321}">
                <p14:modId xmlns:p14="http://schemas.microsoft.com/office/powerpoint/2010/main" val="931130087"/>
              </p:ext>
            </p:extLst>
          </p:nvPr>
        </p:nvGraphicFramePr>
        <p:xfrm>
          <a:off x="664229" y="419044"/>
          <a:ext cx="11125201" cy="281432"/>
        </p:xfrm>
        <a:graphic>
          <a:graphicData uri="http://schemas.openxmlformats.org/drawingml/2006/table">
            <a:tbl>
              <a:tblPr firstRow="1" firstCol="1" bandRow="1">
                <a:tableStyleId>{C083E6E3-FA7D-4D7B-A595-EF9225AFEA82}</a:tableStyleId>
              </a:tblPr>
              <a:tblGrid>
                <a:gridCol w="2502620">
                  <a:extLst>
                    <a:ext uri="{9D8B030D-6E8A-4147-A177-3AD203B41FA5}">
                      <a16:colId xmlns:a16="http://schemas.microsoft.com/office/drawing/2014/main" val="2183052304"/>
                    </a:ext>
                  </a:extLst>
                </a:gridCol>
                <a:gridCol w="2218998">
                  <a:extLst>
                    <a:ext uri="{9D8B030D-6E8A-4147-A177-3AD203B41FA5}">
                      <a16:colId xmlns:a16="http://schemas.microsoft.com/office/drawing/2014/main" val="1457565800"/>
                    </a:ext>
                  </a:extLst>
                </a:gridCol>
                <a:gridCol w="2218048">
                  <a:extLst>
                    <a:ext uri="{9D8B030D-6E8A-4147-A177-3AD203B41FA5}">
                      <a16:colId xmlns:a16="http://schemas.microsoft.com/office/drawing/2014/main" val="1749498474"/>
                    </a:ext>
                  </a:extLst>
                </a:gridCol>
                <a:gridCol w="2163950">
                  <a:extLst>
                    <a:ext uri="{9D8B030D-6E8A-4147-A177-3AD203B41FA5}">
                      <a16:colId xmlns:a16="http://schemas.microsoft.com/office/drawing/2014/main" val="4089033085"/>
                    </a:ext>
                  </a:extLst>
                </a:gridCol>
                <a:gridCol w="2021585">
                  <a:extLst>
                    <a:ext uri="{9D8B030D-6E8A-4147-A177-3AD203B41FA5}">
                      <a16:colId xmlns:a16="http://schemas.microsoft.com/office/drawing/2014/main" val="3005254090"/>
                    </a:ext>
                  </a:extLst>
                </a:gridCol>
              </a:tblGrid>
              <a:tr h="264844">
                <a:tc>
                  <a:txBody>
                    <a:bodyPr/>
                    <a:lstStyle/>
                    <a:p>
                      <a:pPr>
                        <a:lnSpc>
                          <a:spcPct val="107000"/>
                        </a:lnSpc>
                        <a:spcAft>
                          <a:spcPts val="800"/>
                        </a:spcAft>
                      </a:pPr>
                      <a:r>
                        <a:rPr lang="en-IN" sz="1800" dirty="0">
                          <a:effectLst/>
                        </a:rPr>
                        <a:t>ACTIVITIES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ENVIRONMENT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INTERACTIONS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OBJECTS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USERS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extLst>
                  <a:ext uri="{0D108BD9-81ED-4DB2-BD59-A6C34878D82A}">
                    <a16:rowId xmlns:a16="http://schemas.microsoft.com/office/drawing/2014/main" val="3188397255"/>
                  </a:ext>
                </a:extLst>
              </a:tr>
            </a:tbl>
          </a:graphicData>
        </a:graphic>
      </p:graphicFrame>
    </p:spTree>
    <p:extLst>
      <p:ext uri="{BB962C8B-B14F-4D97-AF65-F5344CB8AC3E}">
        <p14:creationId xmlns:p14="http://schemas.microsoft.com/office/powerpoint/2010/main" val="315315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1E30B14-E471-5A25-E4E2-E53B17F9898C}"/>
              </a:ext>
            </a:extLst>
          </p:cNvPr>
          <p:cNvSpPr txBox="1"/>
          <p:nvPr/>
        </p:nvSpPr>
        <p:spPr>
          <a:xfrm>
            <a:off x="3762711" y="5857012"/>
            <a:ext cx="5965190" cy="74685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b="1" cap="all" spc="30" dirty="0">
                <a:latin typeface="+mj-lt"/>
                <a:ea typeface="+mj-ea"/>
                <a:cs typeface="+mj-cs"/>
              </a:rPr>
              <a:t>ETHNOGRAPHIC RESEARCH PLAN</a:t>
            </a:r>
          </a:p>
          <a:p>
            <a:pPr>
              <a:lnSpc>
                <a:spcPct val="90000"/>
              </a:lnSpc>
              <a:spcBef>
                <a:spcPct val="0"/>
              </a:spcBef>
              <a:spcAft>
                <a:spcPts val="600"/>
              </a:spcAft>
            </a:pPr>
            <a:endParaRPr lang="en-US" sz="2400" cap="all" spc="30" dirty="0">
              <a:latin typeface="+mj-lt"/>
              <a:ea typeface="+mj-ea"/>
              <a:cs typeface="+mj-cs"/>
            </a:endParaRPr>
          </a:p>
        </p:txBody>
      </p:sp>
      <p:pic>
        <p:nvPicPr>
          <p:cNvPr id="14" name="Picture 13">
            <a:extLst>
              <a:ext uri="{FF2B5EF4-FFF2-40B4-BE49-F238E27FC236}">
                <a16:creationId xmlns:a16="http://schemas.microsoft.com/office/drawing/2014/main" id="{B04071EB-A404-2A3A-F568-C7DB98C1452D}"/>
              </a:ext>
            </a:extLst>
          </p:cNvPr>
          <p:cNvPicPr>
            <a:picLocks noChangeAspect="1"/>
          </p:cNvPicPr>
          <p:nvPr/>
        </p:nvPicPr>
        <p:blipFill>
          <a:blip r:embed="rId3"/>
          <a:stretch>
            <a:fillRect/>
          </a:stretch>
        </p:blipFill>
        <p:spPr>
          <a:xfrm>
            <a:off x="1708513" y="1443969"/>
            <a:ext cx="8252460" cy="3692975"/>
          </a:xfrm>
          <a:prstGeom prst="rect">
            <a:avLst/>
          </a:prstGeom>
        </p:spPr>
      </p:pic>
      <p:cxnSp>
        <p:nvCxnSpPr>
          <p:cNvPr id="43" name="Straight Connector 4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11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4E7476-5623-B049-A438-FC057ABDB8B7}"/>
              </a:ext>
            </a:extLst>
          </p:cNvPr>
          <p:cNvSpPr>
            <a:spLocks noGrp="1"/>
          </p:cNvSpPr>
          <p:nvPr>
            <p:ph type="sldNum" sz="quarter" idx="4"/>
          </p:nvPr>
        </p:nvSpPr>
        <p:spPr/>
        <p:txBody>
          <a:bodyPr/>
          <a:lstStyle/>
          <a:p>
            <a:fld id="{C3DB2ADC-AF19-4574-8C10-79B5B04FCA27}" type="slidenum">
              <a:rPr lang="en-US" smtClean="0"/>
              <a:pPr/>
              <a:t>12</a:t>
            </a:fld>
            <a:endParaRPr lang="en-US" dirty="0"/>
          </a:p>
        </p:txBody>
      </p:sp>
      <p:sp>
        <p:nvSpPr>
          <p:cNvPr id="3" name="TextBox 2">
            <a:extLst>
              <a:ext uri="{FF2B5EF4-FFF2-40B4-BE49-F238E27FC236}">
                <a16:creationId xmlns:a16="http://schemas.microsoft.com/office/drawing/2014/main" id="{978BFE47-8FDE-B410-ADD4-66D56B0261BA}"/>
              </a:ext>
            </a:extLst>
          </p:cNvPr>
          <p:cNvSpPr txBox="1"/>
          <p:nvPr/>
        </p:nvSpPr>
        <p:spPr>
          <a:xfrm>
            <a:off x="479611" y="779364"/>
            <a:ext cx="11232778" cy="5299271"/>
          </a:xfrm>
          <a:prstGeom prst="rect">
            <a:avLst/>
          </a:prstGeom>
          <a:noFill/>
        </p:spPr>
        <p:txBody>
          <a:bodyPr wrap="square">
            <a:spAutoFit/>
          </a:bodyPr>
          <a:lstStyle/>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What are the sights/people that you are planning to study?</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-Manufacturers</a:t>
            </a:r>
            <a:r>
              <a:rPr lang="en-IN" sz="1600" dirty="0">
                <a:effectLst/>
                <a:latin typeface="Aptos" panose="020B0004020202020204" pitchFamily="34" charset="0"/>
                <a:ea typeface="Aptos" panose="020B0004020202020204" pitchFamily="34" charset="0"/>
                <a:cs typeface="Times New Roman" panose="02020603050405020304" pitchFamily="18" charset="0"/>
              </a:rPr>
              <a:t>: Companies such as RATAN IMPLEX and MR.PLAST manufactures single use plastic spoons. They may need to do something new alternatives by exploring sustainable materials that do not affect the environment.(ex wooden spoons)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-Food Outlets</a:t>
            </a:r>
            <a:r>
              <a:rPr lang="en-IN" sz="1600" dirty="0">
                <a:effectLst/>
                <a:latin typeface="Aptos" panose="020B0004020202020204" pitchFamily="34" charset="0"/>
                <a:ea typeface="Aptos" panose="020B0004020202020204" pitchFamily="34" charset="0"/>
                <a:cs typeface="Times New Roman" panose="02020603050405020304" pitchFamily="18" charset="0"/>
              </a:rPr>
              <a:t>: Fast-food </a:t>
            </a:r>
            <a:r>
              <a:rPr lang="en-IN" sz="1600" dirty="0" err="1">
                <a:effectLst/>
                <a:latin typeface="Aptos" panose="020B0004020202020204" pitchFamily="34" charset="0"/>
                <a:ea typeface="Aptos" panose="020B0004020202020204" pitchFamily="34" charset="0"/>
                <a:cs typeface="Times New Roman" panose="02020603050405020304" pitchFamily="18" charset="0"/>
              </a:rPr>
              <a:t>centers</a:t>
            </a:r>
            <a:r>
              <a:rPr lang="en-IN" sz="1600" dirty="0">
                <a:effectLst/>
                <a:latin typeface="Aptos" panose="020B0004020202020204" pitchFamily="34" charset="0"/>
                <a:ea typeface="Aptos" panose="020B0004020202020204" pitchFamily="34" charset="0"/>
                <a:cs typeface="Times New Roman" panose="02020603050405020304" pitchFamily="18" charset="0"/>
              </a:rPr>
              <a:t> and cafés provide plastic spoons along with the order. Consumer habits may influence how demand affects choices to use eco-friendly products. (ex: price)</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-Consumers</a:t>
            </a:r>
            <a:r>
              <a:rPr lang="en-IN" sz="1600" dirty="0">
                <a:effectLst/>
                <a:latin typeface="Aptos" panose="020B0004020202020204" pitchFamily="34" charset="0"/>
                <a:ea typeface="Aptos" panose="020B0004020202020204" pitchFamily="34" charset="0"/>
                <a:cs typeface="Times New Roman" panose="02020603050405020304" pitchFamily="18" charset="0"/>
              </a:rPr>
              <a:t>: Regular use of plastic spoons in takeaways and delivery. We will explore their preferences for convenience, awareness of environment and ways for alternative materials.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-Waste Collection Workers</a:t>
            </a:r>
            <a:r>
              <a:rPr lang="en-IN" sz="1600" dirty="0">
                <a:effectLst/>
                <a:latin typeface="Aptos" panose="020B0004020202020204" pitchFamily="34" charset="0"/>
                <a:ea typeface="Aptos" panose="020B0004020202020204" pitchFamily="34" charset="0"/>
                <a:cs typeface="Times New Roman" panose="02020603050405020304" pitchFamily="18" charset="0"/>
              </a:rPr>
              <a:t>: -Members involved in collection and storing of waste(mainly plastic) . They explain the challenges of recycling plastic spoons and where most of the waste end up. (separation of different kinds of plastic)</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r>
              <a:rPr lang="en-IN" sz="1600" b="1" dirty="0">
                <a:effectLst/>
                <a:latin typeface="Aptos" panose="020B0004020202020204" pitchFamily="34" charset="0"/>
                <a:ea typeface="Aptos" panose="020B0004020202020204" pitchFamily="34" charset="0"/>
                <a:cs typeface="Times New Roman" panose="02020603050405020304" pitchFamily="18" charset="0"/>
              </a:rPr>
              <a:t>-  Environmental Activities and Organizations</a:t>
            </a:r>
            <a:r>
              <a:rPr lang="en-IN" sz="1600" dirty="0">
                <a:effectLst/>
                <a:latin typeface="Aptos" panose="020B0004020202020204" pitchFamily="34" charset="0"/>
                <a:ea typeface="Aptos" panose="020B0004020202020204" pitchFamily="34" charset="0"/>
                <a:cs typeface="Times New Roman" panose="02020603050405020304" pitchFamily="18" charset="0"/>
              </a:rPr>
              <a:t>: Groups working to make environmental sustainable by various methods. They advocate public to use reusable/eco-friendly products and make them aware how single-use plastic affect the environment.</a:t>
            </a:r>
            <a:endParaRPr lang="en-US" sz="1600" dirty="0"/>
          </a:p>
        </p:txBody>
      </p:sp>
    </p:spTree>
    <p:extLst>
      <p:ext uri="{BB962C8B-B14F-4D97-AF65-F5344CB8AC3E}">
        <p14:creationId xmlns:p14="http://schemas.microsoft.com/office/powerpoint/2010/main" val="418019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5C952-5568-A3FE-DE39-DDD2583F92E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D17216-7A87-34B9-A760-F1538257745D}"/>
              </a:ext>
            </a:extLst>
          </p:cNvPr>
          <p:cNvSpPr>
            <a:spLocks noGrp="1"/>
          </p:cNvSpPr>
          <p:nvPr>
            <p:ph type="sldNum" sz="quarter" idx="4"/>
          </p:nvPr>
        </p:nvSpPr>
        <p:spPr/>
        <p:txBody>
          <a:bodyPr/>
          <a:lstStyle/>
          <a:p>
            <a:fld id="{C3DB2ADC-AF19-4574-8C10-79B5B04FCA27}" type="slidenum">
              <a:rPr lang="en-US" smtClean="0"/>
              <a:pPr/>
              <a:t>13</a:t>
            </a:fld>
            <a:endParaRPr lang="en-US" dirty="0"/>
          </a:p>
        </p:txBody>
      </p:sp>
      <p:sp>
        <p:nvSpPr>
          <p:cNvPr id="3" name="TextBox 2">
            <a:extLst>
              <a:ext uri="{FF2B5EF4-FFF2-40B4-BE49-F238E27FC236}">
                <a16:creationId xmlns:a16="http://schemas.microsoft.com/office/drawing/2014/main" id="{F41051EF-B788-698C-F662-C13E13626850}"/>
              </a:ext>
            </a:extLst>
          </p:cNvPr>
          <p:cNvSpPr txBox="1"/>
          <p:nvPr/>
        </p:nvSpPr>
        <p:spPr>
          <a:xfrm>
            <a:off x="407894" y="1000931"/>
            <a:ext cx="11663082" cy="4856138"/>
          </a:xfrm>
          <a:prstGeom prst="rect">
            <a:avLst/>
          </a:prstGeom>
          <a:noFill/>
        </p:spPr>
        <p:txBody>
          <a:bodyPr wrap="square">
            <a:spAutoFit/>
          </a:bodyPr>
          <a:lstStyle/>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How do the sites you have chosen(or have access to) impact your research questions?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These people can provide best inputs of entire life-cycle of single use plastic</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a:t>
            </a:r>
            <a:r>
              <a:rPr lang="en-IN" sz="1600" dirty="0">
                <a:effectLst/>
                <a:latin typeface="Aptos" panose="020B0004020202020204" pitchFamily="34" charset="0"/>
                <a:ea typeface="Aptos" panose="020B0004020202020204" pitchFamily="34" charset="0"/>
                <a:cs typeface="Times New Roman" panose="02020603050405020304" pitchFamily="18" charset="0"/>
              </a:rPr>
              <a:t>Spoon manufacture companies understand challenges they faced while adopting eco-friendly products. This shows why plastic spoons are still in demand even availability of sustainable products is more.</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-Observing and interviewing food outlets shows how often customers use plastic spoons. we can understand  if they allow sustainable products how importantly these are presented to influence customers for eco-friendly materials.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-waste collection</a:t>
            </a:r>
            <a:r>
              <a:rPr lang="en-IN" sz="1600" b="1"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members who involved in collection and storing plastic helps us to understand and explain the challenges of recycling plastic (separation of different kinds of plastic)</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-Environmental activities and organizations share insights of the challenges they face in promoting to use sustainable practices. Their ideas helps us to shift for eco-friendly alternatives.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What kind of relationship did you hope/plan to establish with your research subjects?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Our aim is to maintain collaborative and respectful relationship and ensure they feel comfortable to share their honest reviews. We plan to have trust and empathy when discussing environmental impacts on using plastic spoons. We will approach each conversation with more focused by respecting their perspectives and thought process.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9019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0771E-4695-BC9C-B33A-10EE14373D0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AF5BBE-9E58-2A50-8B68-E49EDC8E49C6}"/>
              </a:ext>
            </a:extLst>
          </p:cNvPr>
          <p:cNvSpPr>
            <a:spLocks noGrp="1"/>
          </p:cNvSpPr>
          <p:nvPr>
            <p:ph type="sldNum" sz="quarter" idx="4"/>
          </p:nvPr>
        </p:nvSpPr>
        <p:spPr/>
        <p:txBody>
          <a:bodyPr/>
          <a:lstStyle/>
          <a:p>
            <a:fld id="{C3DB2ADC-AF19-4574-8C10-79B5B04FCA27}" type="slidenum">
              <a:rPr lang="en-US" smtClean="0"/>
              <a:pPr/>
              <a:t>14</a:t>
            </a:fld>
            <a:endParaRPr lang="en-US" dirty="0"/>
          </a:p>
        </p:txBody>
      </p:sp>
      <p:sp>
        <p:nvSpPr>
          <p:cNvPr id="3" name="TextBox 2">
            <a:extLst>
              <a:ext uri="{FF2B5EF4-FFF2-40B4-BE49-F238E27FC236}">
                <a16:creationId xmlns:a16="http://schemas.microsoft.com/office/drawing/2014/main" id="{8C707C57-CC78-0A42-1694-8D422E83FF6C}"/>
              </a:ext>
            </a:extLst>
          </p:cNvPr>
          <p:cNvSpPr txBox="1"/>
          <p:nvPr/>
        </p:nvSpPr>
        <p:spPr>
          <a:xfrm>
            <a:off x="304798" y="840054"/>
            <a:ext cx="11170025" cy="5177892"/>
          </a:xfrm>
          <a:prstGeom prst="rect">
            <a:avLst/>
          </a:prstGeom>
          <a:noFill/>
        </p:spPr>
        <p:txBody>
          <a:bodyPr wrap="square">
            <a:spAutoFit/>
          </a:bodyPr>
          <a:lstStyle/>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How did you plan to collect and organise data?</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We like to collect data through</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600" b="1" dirty="0">
                <a:effectLst/>
                <a:latin typeface="Aptos" panose="020B0004020202020204" pitchFamily="34" charset="0"/>
                <a:ea typeface="Aptos" panose="020B0004020202020204" pitchFamily="34" charset="0"/>
                <a:cs typeface="Times New Roman" panose="02020603050405020304" pitchFamily="18" charset="0"/>
              </a:rPr>
              <a:t>Observations</a:t>
            </a:r>
            <a:r>
              <a:rPr lang="en-IN" sz="1600" dirty="0">
                <a:effectLst/>
                <a:latin typeface="Aptos" panose="020B0004020202020204" pitchFamily="34" charset="0"/>
                <a:ea typeface="Aptos" panose="020B0004020202020204" pitchFamily="34" charset="0"/>
                <a:cs typeface="Times New Roman" panose="02020603050405020304" pitchFamily="18" charset="0"/>
              </a:rPr>
              <a:t>: visit food outlets to observe how spoons are provided to customers and if possible sustainable alternatives are available and how customers reactions to these options</a:t>
            </a:r>
            <a:r>
              <a:rPr lang="en-IN" sz="1600" b="1" dirty="0">
                <a:effectLst/>
                <a:latin typeface="Aptos" panose="020B0004020202020204" pitchFamily="34" charset="0"/>
                <a:ea typeface="Aptos" panose="020B0004020202020204" pitchFamily="34" charset="0"/>
                <a:cs typeface="Times New Roman" panose="02020603050405020304" pitchFamily="18" charset="0"/>
              </a:rPr>
              <a:t>.</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600" b="1" dirty="0">
                <a:effectLst/>
                <a:latin typeface="Aptos" panose="020B0004020202020204" pitchFamily="34" charset="0"/>
                <a:ea typeface="Aptos" panose="020B0004020202020204" pitchFamily="34" charset="0"/>
                <a:cs typeface="Times New Roman" panose="02020603050405020304" pitchFamily="18" charset="0"/>
              </a:rPr>
              <a:t>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600" b="1" dirty="0">
                <a:effectLst/>
                <a:latin typeface="Aptos" panose="020B0004020202020204" pitchFamily="34" charset="0"/>
                <a:ea typeface="Aptos" panose="020B0004020202020204" pitchFamily="34" charset="0"/>
                <a:cs typeface="Times New Roman" panose="02020603050405020304" pitchFamily="18" charset="0"/>
              </a:rPr>
              <a:t>Interviews</a:t>
            </a:r>
            <a:r>
              <a:rPr lang="en-IN" sz="1600" dirty="0">
                <a:effectLst/>
                <a:latin typeface="Aptos" panose="020B0004020202020204" pitchFamily="34" charset="0"/>
                <a:ea typeface="Aptos" panose="020B0004020202020204" pitchFamily="34" charset="0"/>
                <a:cs typeface="Times New Roman" panose="02020603050405020304" pitchFamily="18" charset="0"/>
              </a:rPr>
              <a:t>: conducting interviews with food outlets/cafe managers, consumers. This will help to focus on challenges that are facing to adopt eco-friendly materials and motives for choosing sustainable products.</a:t>
            </a:r>
            <a:endParaRPr lang="en-US" sz="1600" dirty="0">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endParaRPr lang="en-US" sz="1600" b="1"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600" b="1" dirty="0">
                <a:effectLst/>
                <a:latin typeface="Aptos" panose="020B0004020202020204" pitchFamily="34" charset="0"/>
                <a:ea typeface="Aptos" panose="020B0004020202020204" pitchFamily="34" charset="0"/>
                <a:cs typeface="Times New Roman" panose="02020603050405020304" pitchFamily="18" charset="0"/>
              </a:rPr>
              <a:t>Surveys: </a:t>
            </a:r>
            <a:r>
              <a:rPr lang="en-IN" sz="1600" dirty="0">
                <a:effectLst/>
                <a:latin typeface="Aptos" panose="020B0004020202020204" pitchFamily="34" charset="0"/>
                <a:ea typeface="Aptos" panose="020B0004020202020204" pitchFamily="34" charset="0"/>
                <a:cs typeface="Times New Roman" panose="02020603050405020304" pitchFamily="18" charset="0"/>
              </a:rPr>
              <a:t>conducting surveys with the large number of consumers to identify the usage and the awareness on the environment</a:t>
            </a:r>
            <a:r>
              <a:rPr lang="en-IN" sz="1600" b="1" dirty="0">
                <a:effectLst/>
                <a:latin typeface="Aptos" panose="020B0004020202020204" pitchFamily="34" charset="0"/>
                <a:ea typeface="Aptos" panose="020B0004020202020204" pitchFamily="34" charset="0"/>
                <a:cs typeface="Times New Roman" panose="02020603050405020304" pitchFamily="18" charset="0"/>
              </a:rPr>
              <a:t>.</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What do you learn from your ethnographic research?</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Consumers: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-I learned that consumers who are convenience of using plastic spoons without thinking much about the environmental impact even they are aware of the impact.</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-Even who aware of sustainable products still favour to use quick and disposable option mainly in food outlets.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-price of sustainable products will play major role. As the cost of plastic spoons are cheaper compared to sustainable one so they prefer to use plastic over eco-friendly.</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6995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069E4-A2B0-B657-220A-8ABC42A84FC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F01E9B1-810D-8284-652A-2CEC45AA6866}"/>
              </a:ext>
            </a:extLst>
          </p:cNvPr>
          <p:cNvSpPr>
            <a:spLocks noGrp="1"/>
          </p:cNvSpPr>
          <p:nvPr>
            <p:ph type="sldNum" sz="quarter" idx="4"/>
          </p:nvPr>
        </p:nvSpPr>
        <p:spPr/>
        <p:txBody>
          <a:bodyPr/>
          <a:lstStyle/>
          <a:p>
            <a:fld id="{C3DB2ADC-AF19-4574-8C10-79B5B04FCA27}" type="slidenum">
              <a:rPr lang="en-US" smtClean="0"/>
              <a:pPr/>
              <a:t>15</a:t>
            </a:fld>
            <a:endParaRPr lang="en-US" dirty="0"/>
          </a:p>
        </p:txBody>
      </p:sp>
      <p:sp>
        <p:nvSpPr>
          <p:cNvPr id="3" name="TextBox 2">
            <a:extLst>
              <a:ext uri="{FF2B5EF4-FFF2-40B4-BE49-F238E27FC236}">
                <a16:creationId xmlns:a16="http://schemas.microsoft.com/office/drawing/2014/main" id="{63C978A0-8B8A-73AB-81C4-959D65425319}"/>
              </a:ext>
            </a:extLst>
          </p:cNvPr>
          <p:cNvSpPr txBox="1"/>
          <p:nvPr/>
        </p:nvSpPr>
        <p:spPr>
          <a:xfrm>
            <a:off x="717175" y="936930"/>
            <a:ext cx="10578353" cy="4065728"/>
          </a:xfrm>
          <a:prstGeom prst="rect">
            <a:avLst/>
          </a:prstGeom>
          <a:noFill/>
        </p:spPr>
        <p:txBody>
          <a:bodyPr wrap="square">
            <a:spAutoFit/>
          </a:bodyPr>
          <a:lstStyle/>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What do you need to be aware of when writing about your findings?</a:t>
            </a:r>
          </a:p>
          <a:p>
            <a:pPr>
              <a:lnSpc>
                <a:spcPct val="107000"/>
              </a:lnSpc>
              <a:spcAft>
                <a:spcPts val="800"/>
              </a:spcAft>
            </a:pP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Context: </a:t>
            </a:r>
            <a:r>
              <a:rPr lang="en-IN" sz="1600" dirty="0">
                <a:effectLst/>
                <a:latin typeface="Aptos" panose="020B0004020202020204" pitchFamily="34" charset="0"/>
                <a:ea typeface="Aptos" panose="020B0004020202020204" pitchFamily="34" charset="0"/>
                <a:cs typeface="Times New Roman" panose="02020603050405020304" pitchFamily="18" charset="0"/>
              </a:rPr>
              <a:t>need to communicate about environmental issues of using single-use plastic, framing the findings and need to explain how this matter for both consumer and environment.</a:t>
            </a:r>
          </a:p>
          <a:p>
            <a:pPr>
              <a:lnSpc>
                <a:spcPct val="107000"/>
              </a:lnSpc>
              <a:spcAft>
                <a:spcPts val="800"/>
              </a:spcAft>
            </a:pP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Confidentiality</a:t>
            </a:r>
            <a:r>
              <a:rPr lang="en-IN" sz="1600" dirty="0">
                <a:effectLst/>
                <a:latin typeface="Aptos" panose="020B0004020202020204" pitchFamily="34" charset="0"/>
                <a:ea typeface="Aptos" panose="020B0004020202020204" pitchFamily="34" charset="0"/>
                <a:cs typeface="Times New Roman" panose="02020603050405020304" pitchFamily="18" charset="0"/>
              </a:rPr>
              <a:t>: respecting the privacy of interviewer mainly who likely to share their personal opinion.</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Balance: mention both challenges and opportunities for eco-friendly practices by taking acknowledgement </a:t>
            </a:r>
            <a:r>
              <a:rPr lang="en-IN" sz="1600">
                <a:effectLst/>
                <a:latin typeface="Aptos" panose="020B0004020202020204" pitchFamily="34" charset="0"/>
                <a:ea typeface="Aptos" panose="020B0004020202020204" pitchFamily="34" charset="0"/>
                <a:cs typeface="Times New Roman" panose="02020603050405020304" pitchFamily="18" charset="0"/>
              </a:rPr>
              <a:t>from manufacturers, </a:t>
            </a:r>
            <a:r>
              <a:rPr lang="en-IN" sz="1600" dirty="0">
                <a:effectLst/>
                <a:latin typeface="Aptos" panose="020B0004020202020204" pitchFamily="34" charset="0"/>
                <a:ea typeface="Aptos" panose="020B0004020202020204" pitchFamily="34" charset="0"/>
                <a:cs typeface="Times New Roman" panose="02020603050405020304" pitchFamily="18" charset="0"/>
              </a:rPr>
              <a:t>food outlets, consumers</a:t>
            </a:r>
          </a:p>
          <a:p>
            <a:pPr>
              <a:lnSpc>
                <a:spcPct val="107000"/>
              </a:lnSpc>
              <a:spcAft>
                <a:spcPts val="800"/>
              </a:spcAft>
            </a:pP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What academic materials were relevant to this process?</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Study on environmental sustainability and consumer behaviour related to single use plastic which provide information why people show interest to choose convenience over sustainability.</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5825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9826D-271C-F7A4-9F12-B3791D8C4B8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3C1946-A8F1-ADF2-C267-FF7FF801A2FD}"/>
              </a:ext>
            </a:extLst>
          </p:cNvPr>
          <p:cNvSpPr>
            <a:spLocks noGrp="1"/>
          </p:cNvSpPr>
          <p:nvPr>
            <p:ph type="sldNum" sz="quarter" idx="4"/>
          </p:nvPr>
        </p:nvSpPr>
        <p:spPr/>
        <p:txBody>
          <a:bodyPr/>
          <a:lstStyle/>
          <a:p>
            <a:fld id="{C3DB2ADC-AF19-4574-8C10-79B5B04FCA27}" type="slidenum">
              <a:rPr lang="en-US" smtClean="0"/>
              <a:pPr/>
              <a:t>16</a:t>
            </a:fld>
            <a:endParaRPr lang="en-US" dirty="0"/>
          </a:p>
        </p:txBody>
      </p:sp>
      <p:pic>
        <p:nvPicPr>
          <p:cNvPr id="3" name="Picture 2">
            <a:extLst>
              <a:ext uri="{FF2B5EF4-FFF2-40B4-BE49-F238E27FC236}">
                <a16:creationId xmlns:a16="http://schemas.microsoft.com/office/drawing/2014/main" id="{CDE525CC-59F5-7752-3680-507DE756EAB1}"/>
              </a:ext>
            </a:extLst>
          </p:cNvPr>
          <p:cNvPicPr>
            <a:picLocks noChangeAspect="1"/>
          </p:cNvPicPr>
          <p:nvPr/>
        </p:nvPicPr>
        <p:blipFill>
          <a:blip r:embed="rId3"/>
          <a:stretch>
            <a:fillRect/>
          </a:stretch>
        </p:blipFill>
        <p:spPr>
          <a:xfrm>
            <a:off x="3071390" y="1419189"/>
            <a:ext cx="6049219" cy="3800993"/>
          </a:xfrm>
          <a:prstGeom prst="rect">
            <a:avLst/>
          </a:prstGeom>
        </p:spPr>
      </p:pic>
      <p:sp>
        <p:nvSpPr>
          <p:cNvPr id="6" name="TextBox 5">
            <a:extLst>
              <a:ext uri="{FF2B5EF4-FFF2-40B4-BE49-F238E27FC236}">
                <a16:creationId xmlns:a16="http://schemas.microsoft.com/office/drawing/2014/main" id="{2EEB70FE-E982-9CC3-1EB7-6DABA7B9A462}"/>
              </a:ext>
            </a:extLst>
          </p:cNvPr>
          <p:cNvSpPr txBox="1"/>
          <p:nvPr/>
        </p:nvSpPr>
        <p:spPr>
          <a:xfrm>
            <a:off x="2715342" y="324733"/>
            <a:ext cx="6094070" cy="369332"/>
          </a:xfrm>
          <a:prstGeom prst="rect">
            <a:avLst/>
          </a:prstGeom>
          <a:noFill/>
        </p:spPr>
        <p:txBody>
          <a:bodyPr wrap="square">
            <a:spAutoFit/>
          </a:bodyPr>
          <a:lstStyle/>
          <a:p>
            <a:pPr algn="ctr"/>
            <a:r>
              <a:rPr lang="en-AU" sz="1800" b="1" dirty="0">
                <a:latin typeface="+mn-lt"/>
              </a:rPr>
              <a:t>INTERVIEW PLAN </a:t>
            </a:r>
          </a:p>
        </p:txBody>
      </p:sp>
    </p:spTree>
    <p:extLst>
      <p:ext uri="{BB962C8B-B14F-4D97-AF65-F5344CB8AC3E}">
        <p14:creationId xmlns:p14="http://schemas.microsoft.com/office/powerpoint/2010/main" val="153737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A3D15-63FF-9747-4C21-1F69CC84093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467159-A396-F495-2C5B-CB6B48BC5EBA}"/>
              </a:ext>
            </a:extLst>
          </p:cNvPr>
          <p:cNvSpPr>
            <a:spLocks noGrp="1"/>
          </p:cNvSpPr>
          <p:nvPr>
            <p:ph type="sldNum" sz="quarter" idx="4"/>
          </p:nvPr>
        </p:nvSpPr>
        <p:spPr/>
        <p:txBody>
          <a:bodyPr/>
          <a:lstStyle/>
          <a:p>
            <a:fld id="{C3DB2ADC-AF19-4574-8C10-79B5B04FCA27}" type="slidenum">
              <a:rPr lang="en-US" smtClean="0"/>
              <a:pPr/>
              <a:t>17</a:t>
            </a:fld>
            <a:endParaRPr lang="en-US" dirty="0"/>
          </a:p>
        </p:txBody>
      </p:sp>
      <p:sp>
        <p:nvSpPr>
          <p:cNvPr id="3" name="TextBox 2">
            <a:extLst>
              <a:ext uri="{FF2B5EF4-FFF2-40B4-BE49-F238E27FC236}">
                <a16:creationId xmlns:a16="http://schemas.microsoft.com/office/drawing/2014/main" id="{14EDEED3-3CD3-7177-EF66-2C353A366378}"/>
              </a:ext>
            </a:extLst>
          </p:cNvPr>
          <p:cNvSpPr txBox="1"/>
          <p:nvPr/>
        </p:nvSpPr>
        <p:spPr>
          <a:xfrm>
            <a:off x="703729" y="403986"/>
            <a:ext cx="10784542" cy="5716052"/>
          </a:xfrm>
          <a:prstGeom prst="rect">
            <a:avLst/>
          </a:prstGeom>
          <a:noFill/>
        </p:spPr>
        <p:txBody>
          <a:bodyPr wrap="square">
            <a:spAutoFit/>
          </a:bodyPr>
          <a:lstStyle/>
          <a:p>
            <a:pPr>
              <a:lnSpc>
                <a:spcPct val="107000"/>
              </a:lnSpc>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During what situations do you tend to use plastic spoons, for instance, are they used during parties, take out food, have a picnic?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What makes it easy to use plastic spoons when there are other options that are reusable. What are the considerations (e.g., convenience, cost, availability)?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Do you know that plastic cheeseburgers are a textbook example of using disposable plastic spoons? Do you think this affects your actions in any way?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What problems do you encounter when you try to use greener options (shock price, inconvenience, hard to find)?</a:t>
            </a:r>
          </a:p>
          <a:p>
            <a:pPr marL="342900" lvl="0" indent="-342900">
              <a:lnSpc>
                <a:spcPct val="107000"/>
              </a:lnSpc>
              <a:buFont typeface="+mj-lt"/>
              <a:buAutoNum type="arabicParen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What would you use in place of plastic spoons if they were no longer in use?</a:t>
            </a: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 a typical day, how often do your customers purchase disposable plastic spoons compared to wooden or reusable ones?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Do you feel that there has been any change in the purchase of plastic single use items over time?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 your opinion, how do the costs, availability, or desire for an eco-friendly replacement of plastic spoons impact sales or promotion of such products?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Could you reduce sales of the plastic spoons if the demand for the substitutes was greater and provided there was enough market competition?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How in your opinion do you see the sales of the single-use plastic spoons progressing over the years?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 your transition towards utilizing more eco-friendly products, what constraints do you face, such as cost or technology. How about market demand?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What, if anything, is your company doing to lessen the ecological consequences of your products?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 your opinion what innovations practical or technological would have to evolve to make the eco-friendly options more practical in the market?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79CC4B1-698E-1C9A-2E9C-2A9FB416B43F}"/>
              </a:ext>
            </a:extLst>
          </p:cNvPr>
          <p:cNvSpPr txBox="1"/>
          <p:nvPr/>
        </p:nvSpPr>
        <p:spPr>
          <a:xfrm>
            <a:off x="4437529" y="313873"/>
            <a:ext cx="609600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INTERVIEW QUESTIONS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928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6E292-2BD5-08AA-FB28-B1519F6DEDA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C4ABC7F-AD6A-6EE3-0FB0-8DEC1FD9F80C}"/>
              </a:ext>
            </a:extLst>
          </p:cNvPr>
          <p:cNvSpPr>
            <a:spLocks noGrp="1"/>
          </p:cNvSpPr>
          <p:nvPr>
            <p:ph type="sldNum" sz="quarter" idx="4"/>
          </p:nvPr>
        </p:nvSpPr>
        <p:spPr/>
        <p:txBody>
          <a:bodyPr/>
          <a:lstStyle/>
          <a:p>
            <a:fld id="{C3DB2ADC-AF19-4574-8C10-79B5B04FCA27}" type="slidenum">
              <a:rPr lang="en-US" smtClean="0"/>
              <a:pPr/>
              <a:t>18</a:t>
            </a:fld>
            <a:endParaRPr lang="en-US" dirty="0"/>
          </a:p>
        </p:txBody>
      </p:sp>
    </p:spTree>
    <p:extLst>
      <p:ext uri="{BB962C8B-B14F-4D97-AF65-F5344CB8AC3E}">
        <p14:creationId xmlns:p14="http://schemas.microsoft.com/office/powerpoint/2010/main" val="398835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8BAAE-9998-D5DF-9309-B785F13ACF1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69049DB-F22F-42E6-902A-0A8CB9E6A9CD}"/>
              </a:ext>
            </a:extLst>
          </p:cNvPr>
          <p:cNvSpPr>
            <a:spLocks noGrp="1"/>
          </p:cNvSpPr>
          <p:nvPr>
            <p:ph type="sldNum" sz="quarter" idx="4"/>
          </p:nvPr>
        </p:nvSpPr>
        <p:spPr/>
        <p:txBody>
          <a:bodyPr/>
          <a:lstStyle/>
          <a:p>
            <a:fld id="{C3DB2ADC-AF19-4574-8C10-79B5B04FCA27}" type="slidenum">
              <a:rPr lang="en-US" smtClean="0"/>
              <a:pPr/>
              <a:t>19</a:t>
            </a:fld>
            <a:endParaRPr lang="en-US" dirty="0"/>
          </a:p>
        </p:txBody>
      </p:sp>
    </p:spTree>
    <p:extLst>
      <p:ext uri="{BB962C8B-B14F-4D97-AF65-F5344CB8AC3E}">
        <p14:creationId xmlns:p14="http://schemas.microsoft.com/office/powerpoint/2010/main" val="345104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4480F65-6D00-6124-2C75-2C34E19A3D2E}"/>
              </a:ext>
            </a:extLst>
          </p:cNvPr>
          <p:cNvGraphicFramePr>
            <a:graphicFrameLocks noGrp="1"/>
          </p:cNvGraphicFramePr>
          <p:nvPr>
            <p:ph idx="1"/>
            <p:extLst>
              <p:ext uri="{D42A27DB-BD31-4B8C-83A1-F6EECF244321}">
                <p14:modId xmlns:p14="http://schemas.microsoft.com/office/powerpoint/2010/main" val="542104107"/>
              </p:ext>
            </p:extLst>
          </p:nvPr>
        </p:nvGraphicFramePr>
        <p:xfrm>
          <a:off x="600634" y="902170"/>
          <a:ext cx="10691812" cy="5774661"/>
        </p:xfrm>
        <a:graphic>
          <a:graphicData uri="http://schemas.openxmlformats.org/drawingml/2006/table">
            <a:tbl>
              <a:tblPr firstRow="1" bandRow="1">
                <a:tableStyleId>{9D7B26C5-4107-4FEC-AEDC-1716B250A1EF}</a:tableStyleId>
              </a:tblPr>
              <a:tblGrid>
                <a:gridCol w="5345906">
                  <a:extLst>
                    <a:ext uri="{9D8B030D-6E8A-4147-A177-3AD203B41FA5}">
                      <a16:colId xmlns:a16="http://schemas.microsoft.com/office/drawing/2014/main" val="1162074542"/>
                    </a:ext>
                  </a:extLst>
                </a:gridCol>
                <a:gridCol w="5345906">
                  <a:extLst>
                    <a:ext uri="{9D8B030D-6E8A-4147-A177-3AD203B41FA5}">
                      <a16:colId xmlns:a16="http://schemas.microsoft.com/office/drawing/2014/main" val="2455146341"/>
                    </a:ext>
                  </a:extLst>
                </a:gridCol>
              </a:tblGrid>
              <a:tr h="626409">
                <a:tc>
                  <a:txBody>
                    <a:bodyPr/>
                    <a:lstStyle/>
                    <a:p>
                      <a:r>
                        <a:rPr lang="en-US" dirty="0"/>
                        <a:t>                               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SLIDE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114731"/>
                  </a:ext>
                </a:extLst>
              </a:tr>
              <a:tr h="626409">
                <a:tc>
                  <a:txBody>
                    <a:bodyPr/>
                    <a:lstStyle/>
                    <a:p>
                      <a:r>
                        <a:rPr lang="en-AU" sz="1800" b="0" dirty="0">
                          <a:latin typeface="+mn-lt"/>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373138"/>
                  </a:ext>
                </a:extLst>
              </a:tr>
              <a:tr h="626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WICKED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 to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147390"/>
                  </a:ext>
                </a:extLst>
              </a:tr>
              <a:tr h="626409">
                <a:tc>
                  <a:txBody>
                    <a:bodyPr/>
                    <a:lstStyle/>
                    <a:p>
                      <a:pPr>
                        <a:spcBef>
                          <a:spcPct val="0"/>
                        </a:spcBef>
                        <a:spcAft>
                          <a:spcPts val="600"/>
                        </a:spcAft>
                      </a:pPr>
                      <a:r>
                        <a:rPr lang="en-US" sz="1800" b="0" kern="1200" cap="all" spc="30" dirty="0">
                          <a:solidFill>
                            <a:schemeClr val="tx1"/>
                          </a:solidFill>
                          <a:latin typeface="+mn-lt"/>
                          <a:ea typeface="+mn-ea"/>
                          <a:cs typeface="+mn-cs"/>
                        </a:rPr>
                        <a:t>PROBLEM FRAME</a:t>
                      </a:r>
                    </a:p>
                    <a:p>
                      <a:pPr>
                        <a:spcBef>
                          <a:spcPct val="0"/>
                        </a:spcBef>
                        <a:spcAft>
                          <a:spcPts val="600"/>
                        </a:spcAft>
                      </a:pPr>
                      <a:endParaRPr lang="en-US" sz="1800" kern="1200" cap="all" spc="3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 to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968149"/>
                  </a:ext>
                </a:extLst>
              </a:tr>
              <a:tr h="626409">
                <a:tc>
                  <a:txBody>
                    <a:bodyPr/>
                    <a:lstStyle/>
                    <a:p>
                      <a:r>
                        <a:rPr lang="en-AU" sz="1800" b="0" dirty="0">
                          <a:latin typeface="+mn-lt"/>
                        </a:rPr>
                        <a:t>AEIOU FRAMEWORK</a:t>
                      </a:r>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 to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755249"/>
                  </a:ext>
                </a:extLst>
              </a:tr>
              <a:tr h="626409">
                <a:tc>
                  <a:txBody>
                    <a:bodyPr/>
                    <a:lstStyle/>
                    <a:p>
                      <a:pPr>
                        <a:lnSpc>
                          <a:spcPct val="90000"/>
                        </a:lnSpc>
                        <a:spcBef>
                          <a:spcPct val="0"/>
                        </a:spcBef>
                        <a:spcAft>
                          <a:spcPts val="600"/>
                        </a:spcAft>
                      </a:pPr>
                      <a:r>
                        <a:rPr lang="en-US" sz="1800" b="0" kern="1200" cap="all" spc="30" dirty="0">
                          <a:solidFill>
                            <a:schemeClr val="tx1"/>
                          </a:solidFill>
                          <a:latin typeface="+mn-lt"/>
                          <a:ea typeface="+mn-ea"/>
                          <a:cs typeface="+mn-cs"/>
                        </a:rPr>
                        <a:t>ETHNOGRAPHIC RESEARCH PLAN</a:t>
                      </a:r>
                    </a:p>
                    <a:p>
                      <a:pPr>
                        <a:lnSpc>
                          <a:spcPct val="90000"/>
                        </a:lnSpc>
                        <a:spcBef>
                          <a:spcPct val="0"/>
                        </a:spcBef>
                        <a:spcAft>
                          <a:spcPts val="600"/>
                        </a:spcAft>
                      </a:pPr>
                      <a:endParaRPr lang="en-US" sz="1800" kern="1200" cap="all" spc="30" dirty="0">
                        <a:solidFill>
                          <a:schemeClr val="tx1"/>
                        </a:solidFill>
                        <a:latin typeface="+mn-lt"/>
                        <a:ea typeface="+mn-ea"/>
                        <a:cs typeface="+mn-cs"/>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362778"/>
                  </a:ext>
                </a:extLst>
              </a:tr>
              <a:tr h="6264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381106"/>
                  </a:ext>
                </a:extLst>
              </a:tr>
              <a:tr h="6264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758430"/>
                  </a:ext>
                </a:extLst>
              </a:tr>
            </a:tbl>
          </a:graphicData>
        </a:graphic>
      </p:graphicFrame>
      <p:sp>
        <p:nvSpPr>
          <p:cNvPr id="4" name="Slide Number Placeholder 3">
            <a:extLst>
              <a:ext uri="{FF2B5EF4-FFF2-40B4-BE49-F238E27FC236}">
                <a16:creationId xmlns:a16="http://schemas.microsoft.com/office/drawing/2014/main" id="{74FB73BC-3ACB-1649-F41A-746998347CE7}"/>
              </a:ext>
            </a:extLst>
          </p:cNvPr>
          <p:cNvSpPr>
            <a:spLocks noGrp="1"/>
          </p:cNvSpPr>
          <p:nvPr>
            <p:ph type="sldNum" sz="quarter" idx="12"/>
          </p:nvPr>
        </p:nvSpPr>
        <p:spPr/>
        <p:txBody>
          <a:bodyPr/>
          <a:lstStyle/>
          <a:p>
            <a:fld id="{C3DB2ADC-AF19-4574-8C10-79B5B04FCA27}" type="slidenum">
              <a:rPr lang="en-US" smtClean="0"/>
              <a:pPr/>
              <a:t>2</a:t>
            </a:fld>
            <a:endParaRPr lang="en-US" dirty="0"/>
          </a:p>
        </p:txBody>
      </p:sp>
      <p:sp>
        <p:nvSpPr>
          <p:cNvPr id="6" name="TextBox 5">
            <a:extLst>
              <a:ext uri="{FF2B5EF4-FFF2-40B4-BE49-F238E27FC236}">
                <a16:creationId xmlns:a16="http://schemas.microsoft.com/office/drawing/2014/main" id="{8DE1ECEB-7941-B27A-48C1-B604011BF573}"/>
              </a:ext>
            </a:extLst>
          </p:cNvPr>
          <p:cNvSpPr txBox="1"/>
          <p:nvPr/>
        </p:nvSpPr>
        <p:spPr>
          <a:xfrm>
            <a:off x="4186518" y="181169"/>
            <a:ext cx="3383875" cy="461665"/>
          </a:xfrm>
          <a:prstGeom prst="rect">
            <a:avLst/>
          </a:prstGeom>
          <a:noFill/>
        </p:spPr>
        <p:txBody>
          <a:bodyPr wrap="none" rtlCol="0">
            <a:spAutoFit/>
          </a:bodyPr>
          <a:lstStyle/>
          <a:p>
            <a:r>
              <a:rPr lang="en-US" sz="2400" dirty="0"/>
              <a:t>TABLE OF CONTENT</a:t>
            </a:r>
          </a:p>
        </p:txBody>
      </p:sp>
    </p:spTree>
    <p:extLst>
      <p:ext uri="{BB962C8B-B14F-4D97-AF65-F5344CB8AC3E}">
        <p14:creationId xmlns:p14="http://schemas.microsoft.com/office/powerpoint/2010/main" val="371330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pSp>
        <p:nvGrpSpPr>
          <p:cNvPr id="198" name="Google Shape;198;p15"/>
          <p:cNvGrpSpPr/>
          <p:nvPr/>
        </p:nvGrpSpPr>
        <p:grpSpPr>
          <a:xfrm>
            <a:off x="-108282" y="-13891"/>
            <a:ext cx="12408564" cy="3055347"/>
            <a:chOff x="0" y="-5488"/>
            <a:chExt cx="4902149" cy="995456"/>
          </a:xfrm>
        </p:grpSpPr>
        <p:sp>
          <p:nvSpPr>
            <p:cNvPr id="199" name="Google Shape;199;p15"/>
            <p:cNvSpPr/>
            <p:nvPr/>
          </p:nvSpPr>
          <p:spPr>
            <a:xfrm>
              <a:off x="0" y="0"/>
              <a:ext cx="4902149" cy="989968"/>
            </a:xfrm>
            <a:custGeom>
              <a:avLst/>
              <a:gdLst/>
              <a:ahLst/>
              <a:cxnLst/>
              <a:rect l="l" t="t" r="r" b="b"/>
              <a:pathLst>
                <a:path w="4902149" h="989968" extrusionOk="0">
                  <a:moveTo>
                    <a:pt x="2451074" y="989968"/>
                  </a:moveTo>
                  <a:lnTo>
                    <a:pt x="4902149" y="0"/>
                  </a:lnTo>
                  <a:lnTo>
                    <a:pt x="0" y="0"/>
                  </a:lnTo>
                  <a:lnTo>
                    <a:pt x="2451074" y="989968"/>
                  </a:lnTo>
                  <a:close/>
                </a:path>
              </a:pathLst>
            </a:custGeom>
            <a:solidFill>
              <a:srgbClr val="A6DCE4"/>
            </a:solidFill>
            <a:ln>
              <a:noFill/>
            </a:ln>
          </p:spPr>
          <p:txBody>
            <a:bodyPr/>
            <a:lstStyle/>
            <a:p>
              <a:endParaRPr lang="en-US"/>
            </a:p>
          </p:txBody>
        </p:sp>
        <p:sp>
          <p:nvSpPr>
            <p:cNvPr id="200" name="Google Shape;200;p15"/>
            <p:cNvSpPr txBox="1"/>
            <p:nvPr/>
          </p:nvSpPr>
          <p:spPr>
            <a:xfrm>
              <a:off x="765961" y="-5488"/>
              <a:ext cx="3370227" cy="535828"/>
            </a:xfrm>
            <a:prstGeom prst="rect">
              <a:avLst/>
            </a:prstGeom>
            <a:noFill/>
            <a:ln>
              <a:noFill/>
            </a:ln>
          </p:spPr>
          <p:txBody>
            <a:bodyPr spcFirstLastPara="1" wrap="square" lIns="33867" tIns="33867" rIns="33867" bIns="33867" anchor="ctr" anchorCtr="0">
              <a:noAutofit/>
            </a:bodyPr>
            <a:lstStyle/>
            <a:p>
              <a:pPr algn="ctr">
                <a:lnSpc>
                  <a:spcPct val="177777"/>
                </a:lnSpc>
              </a:pPr>
              <a:endParaRPr sz="1200">
                <a:solidFill>
                  <a:schemeClr val="dk1"/>
                </a:solidFill>
                <a:latin typeface="Calibri"/>
                <a:ea typeface="Calibri"/>
                <a:cs typeface="Calibri"/>
                <a:sym typeface="Calibri"/>
              </a:endParaRPr>
            </a:p>
          </p:txBody>
        </p:sp>
      </p:grpSp>
      <p:sp>
        <p:nvSpPr>
          <p:cNvPr id="202" name="Google Shape;202;p15"/>
          <p:cNvSpPr/>
          <p:nvPr/>
        </p:nvSpPr>
        <p:spPr>
          <a:xfrm rot="10800000">
            <a:off x="-23408" y="2255682"/>
            <a:ext cx="12215408" cy="2729082"/>
          </a:xfrm>
          <a:custGeom>
            <a:avLst/>
            <a:gdLst/>
            <a:ahLst/>
            <a:cxnLst/>
            <a:rect l="l" t="t" r="r" b="b"/>
            <a:pathLst>
              <a:path w="4902149" h="989968" extrusionOk="0">
                <a:moveTo>
                  <a:pt x="2451074" y="989968"/>
                </a:moveTo>
                <a:lnTo>
                  <a:pt x="4902149" y="0"/>
                </a:lnTo>
                <a:lnTo>
                  <a:pt x="0" y="0"/>
                </a:lnTo>
                <a:lnTo>
                  <a:pt x="2451074" y="989968"/>
                </a:lnTo>
                <a:close/>
              </a:path>
            </a:pathLst>
          </a:custGeom>
          <a:solidFill>
            <a:srgbClr val="A6DCE4"/>
          </a:solidFill>
          <a:ln>
            <a:noFill/>
          </a:ln>
        </p:spPr>
        <p:txBody>
          <a:bodyPr/>
          <a:lstStyle/>
          <a:p>
            <a:endParaRPr lang="en-US" dirty="0"/>
          </a:p>
        </p:txBody>
      </p:sp>
      <p:grpSp>
        <p:nvGrpSpPr>
          <p:cNvPr id="204" name="Google Shape;204;p15"/>
          <p:cNvGrpSpPr/>
          <p:nvPr/>
        </p:nvGrpSpPr>
        <p:grpSpPr>
          <a:xfrm>
            <a:off x="0" y="4785414"/>
            <a:ext cx="6096000" cy="2250281"/>
            <a:chOff x="0" y="-76200"/>
            <a:chExt cx="2408296" cy="889000"/>
          </a:xfrm>
        </p:grpSpPr>
        <p:sp>
          <p:nvSpPr>
            <p:cNvPr id="205" name="Google Shape;205;p15"/>
            <p:cNvSpPr/>
            <p:nvPr/>
          </p:nvSpPr>
          <p:spPr>
            <a:xfrm>
              <a:off x="0" y="0"/>
              <a:ext cx="2408296" cy="812800"/>
            </a:xfrm>
            <a:custGeom>
              <a:avLst/>
              <a:gdLst/>
              <a:ahLst/>
              <a:cxnLst/>
              <a:rect l="l" t="t" r="r" b="b"/>
              <a:pathLst>
                <a:path w="2408296" h="812800" extrusionOk="0">
                  <a:moveTo>
                    <a:pt x="0" y="0"/>
                  </a:moveTo>
                  <a:lnTo>
                    <a:pt x="2408296" y="0"/>
                  </a:lnTo>
                  <a:lnTo>
                    <a:pt x="2408296" y="812800"/>
                  </a:lnTo>
                  <a:lnTo>
                    <a:pt x="0" y="812800"/>
                  </a:lnTo>
                  <a:close/>
                </a:path>
              </a:pathLst>
            </a:custGeom>
            <a:solidFill>
              <a:srgbClr val="FFFFFF"/>
            </a:solidFill>
            <a:ln>
              <a:noFill/>
            </a:ln>
          </p:spPr>
          <p:txBody>
            <a:bodyPr/>
            <a:lstStyle/>
            <a:p>
              <a:endParaRPr lang="en-US"/>
            </a:p>
          </p:txBody>
        </p:sp>
        <p:sp>
          <p:nvSpPr>
            <p:cNvPr id="206" name="Google Shape;206;p15"/>
            <p:cNvSpPr txBox="1"/>
            <p:nvPr/>
          </p:nvSpPr>
          <p:spPr>
            <a:xfrm>
              <a:off x="0" y="-76200"/>
              <a:ext cx="2408296" cy="889000"/>
            </a:xfrm>
            <a:prstGeom prst="rect">
              <a:avLst/>
            </a:prstGeom>
            <a:noFill/>
            <a:ln>
              <a:noFill/>
            </a:ln>
          </p:spPr>
          <p:txBody>
            <a:bodyPr spcFirstLastPara="1" wrap="square" lIns="33867" tIns="33867" rIns="33867" bIns="33867" anchor="ctr" anchorCtr="0">
              <a:noAutofit/>
            </a:bodyPr>
            <a:lstStyle/>
            <a:p>
              <a:pPr algn="ctr">
                <a:lnSpc>
                  <a:spcPct val="177777"/>
                </a:lnSpc>
              </a:pPr>
              <a:endParaRPr sz="1200">
                <a:solidFill>
                  <a:schemeClr val="dk1"/>
                </a:solidFill>
                <a:latin typeface="Calibri"/>
                <a:ea typeface="Calibri"/>
                <a:cs typeface="Calibri"/>
                <a:sym typeface="Calibri"/>
              </a:endParaRPr>
            </a:p>
          </p:txBody>
        </p:sp>
      </p:grpSp>
      <p:grpSp>
        <p:nvGrpSpPr>
          <p:cNvPr id="207" name="Google Shape;207;p15"/>
          <p:cNvGrpSpPr/>
          <p:nvPr/>
        </p:nvGrpSpPr>
        <p:grpSpPr>
          <a:xfrm>
            <a:off x="6096000" y="4991313"/>
            <a:ext cx="6096000" cy="2057400"/>
            <a:chOff x="0" y="-76200"/>
            <a:chExt cx="2408296" cy="889000"/>
          </a:xfrm>
          <a:solidFill>
            <a:schemeClr val="bg1"/>
          </a:solidFill>
        </p:grpSpPr>
        <p:sp>
          <p:nvSpPr>
            <p:cNvPr id="208" name="Google Shape;208;p15"/>
            <p:cNvSpPr/>
            <p:nvPr/>
          </p:nvSpPr>
          <p:spPr>
            <a:xfrm>
              <a:off x="0" y="0"/>
              <a:ext cx="2408296" cy="812800"/>
            </a:xfrm>
            <a:custGeom>
              <a:avLst/>
              <a:gdLst/>
              <a:ahLst/>
              <a:cxnLst/>
              <a:rect l="l" t="t" r="r" b="b"/>
              <a:pathLst>
                <a:path w="2408296" h="812800" extrusionOk="0">
                  <a:moveTo>
                    <a:pt x="0" y="0"/>
                  </a:moveTo>
                  <a:lnTo>
                    <a:pt x="2408296" y="0"/>
                  </a:lnTo>
                  <a:lnTo>
                    <a:pt x="2408296" y="812800"/>
                  </a:lnTo>
                  <a:lnTo>
                    <a:pt x="0" y="812800"/>
                  </a:lnTo>
                  <a:close/>
                </a:path>
              </a:pathLst>
            </a:custGeom>
            <a:grpFill/>
            <a:ln>
              <a:noFill/>
            </a:ln>
          </p:spPr>
          <p:txBody>
            <a:bodyPr/>
            <a:lstStyle/>
            <a:p>
              <a:endParaRPr lang="en-US"/>
            </a:p>
          </p:txBody>
        </p:sp>
        <p:sp>
          <p:nvSpPr>
            <p:cNvPr id="209" name="Google Shape;209;p15"/>
            <p:cNvSpPr txBox="1"/>
            <p:nvPr/>
          </p:nvSpPr>
          <p:spPr>
            <a:xfrm>
              <a:off x="0" y="-76200"/>
              <a:ext cx="2408296" cy="889000"/>
            </a:xfrm>
            <a:prstGeom prst="rect">
              <a:avLst/>
            </a:prstGeom>
            <a:grpFill/>
            <a:ln>
              <a:noFill/>
            </a:ln>
          </p:spPr>
          <p:txBody>
            <a:bodyPr spcFirstLastPara="1" wrap="square" lIns="33867" tIns="33867" rIns="33867" bIns="33867" anchor="ctr" anchorCtr="0">
              <a:noAutofit/>
            </a:bodyPr>
            <a:lstStyle/>
            <a:p>
              <a:pPr algn="ctr">
                <a:lnSpc>
                  <a:spcPct val="177777"/>
                </a:lnSpc>
              </a:pPr>
              <a:endParaRPr sz="1200">
                <a:solidFill>
                  <a:schemeClr val="dk1"/>
                </a:solidFill>
                <a:latin typeface="Calibri"/>
                <a:ea typeface="Calibri"/>
                <a:cs typeface="Calibri"/>
                <a:sym typeface="Calibri"/>
              </a:endParaRPr>
            </a:p>
          </p:txBody>
        </p:sp>
      </p:grpSp>
      <p:sp>
        <p:nvSpPr>
          <p:cNvPr id="212" name="Google Shape;212;p15"/>
          <p:cNvSpPr txBox="1"/>
          <p:nvPr/>
        </p:nvSpPr>
        <p:spPr>
          <a:xfrm>
            <a:off x="359417" y="1931272"/>
            <a:ext cx="3983193" cy="449931"/>
          </a:xfrm>
          <a:prstGeom prst="rect">
            <a:avLst/>
          </a:prstGeom>
          <a:noFill/>
          <a:ln>
            <a:noFill/>
          </a:ln>
        </p:spPr>
        <p:txBody>
          <a:bodyPr spcFirstLastPara="1" wrap="square" lIns="0" tIns="0" rIns="0" bIns="0" anchor="t" anchorCtr="0">
            <a:spAutoFit/>
          </a:bodyPr>
          <a:lstStyle/>
          <a:p>
            <a:pPr algn="ctr">
              <a:lnSpc>
                <a:spcPct val="123022"/>
              </a:lnSpc>
            </a:pPr>
            <a:r>
              <a:rPr lang="en-US" sz="2377">
                <a:solidFill>
                  <a:srgbClr val="FFFFFF"/>
                </a:solidFill>
                <a:latin typeface="Staatliches"/>
                <a:ea typeface="Staatliches"/>
                <a:cs typeface="Staatliches"/>
                <a:sym typeface="Staatliches"/>
              </a:rPr>
              <a:t>Hearing</a:t>
            </a:r>
            <a:endParaRPr sz="1200"/>
          </a:p>
        </p:txBody>
      </p:sp>
      <p:sp>
        <p:nvSpPr>
          <p:cNvPr id="213" name="Google Shape;213;p15"/>
          <p:cNvSpPr txBox="1"/>
          <p:nvPr/>
        </p:nvSpPr>
        <p:spPr>
          <a:xfrm>
            <a:off x="7803306" y="1931272"/>
            <a:ext cx="3983193" cy="449931"/>
          </a:xfrm>
          <a:prstGeom prst="rect">
            <a:avLst/>
          </a:prstGeom>
          <a:noFill/>
          <a:ln>
            <a:noFill/>
          </a:ln>
        </p:spPr>
        <p:txBody>
          <a:bodyPr spcFirstLastPara="1" wrap="square" lIns="0" tIns="0" rIns="0" bIns="0" anchor="t" anchorCtr="0">
            <a:spAutoFit/>
          </a:bodyPr>
          <a:lstStyle/>
          <a:p>
            <a:pPr algn="ctr">
              <a:lnSpc>
                <a:spcPct val="123022"/>
              </a:lnSpc>
            </a:pPr>
            <a:r>
              <a:rPr lang="en-US" sz="2377">
                <a:solidFill>
                  <a:srgbClr val="FFFFFF"/>
                </a:solidFill>
                <a:latin typeface="Staatliches"/>
                <a:ea typeface="Staatliches"/>
                <a:cs typeface="Staatliches"/>
                <a:sym typeface="Staatliches"/>
              </a:rPr>
              <a:t>Seeing</a:t>
            </a:r>
            <a:endParaRPr sz="1200"/>
          </a:p>
        </p:txBody>
      </p:sp>
      <p:sp>
        <p:nvSpPr>
          <p:cNvPr id="214" name="Google Shape;214;p15"/>
          <p:cNvSpPr txBox="1"/>
          <p:nvPr/>
        </p:nvSpPr>
        <p:spPr>
          <a:xfrm>
            <a:off x="9063600" y="1709400"/>
            <a:ext cx="3128400" cy="1703030"/>
          </a:xfrm>
          <a:prstGeom prst="rect">
            <a:avLst/>
          </a:prstGeom>
          <a:noFill/>
          <a:ln>
            <a:noFill/>
          </a:ln>
        </p:spPr>
        <p:txBody>
          <a:bodyPr spcFirstLastPara="1" wrap="square" lIns="0" tIns="0" rIns="0" bIns="0" anchor="t" anchorCtr="0">
            <a:spAutoFit/>
          </a:bodyPr>
          <a:lstStyle/>
          <a:p>
            <a:pPr>
              <a:spcAft>
                <a:spcPts val="800"/>
              </a:spcAft>
            </a:pPr>
            <a:r>
              <a:rPr lang="en-IN" sz="1200" b="1" dirty="0">
                <a:effectLst/>
                <a:latin typeface="Aptos" panose="020B0004020202020204" pitchFamily="34" charset="0"/>
                <a:ea typeface="Aptos" panose="020B0004020202020204" pitchFamily="34" charset="0"/>
                <a:cs typeface="Times New Roman" panose="02020603050405020304" pitchFamily="18" charset="0"/>
              </a:rPr>
              <a:t>What do they need to DO?</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-make easy and quick decisions that fit into their busy lifestyle.</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-considering reducing single-use plastic consumption if alternatives are available</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-choose products that benefit from both convenience and environmental needs</a:t>
            </a:r>
          </a:p>
        </p:txBody>
      </p:sp>
      <p:sp>
        <p:nvSpPr>
          <p:cNvPr id="215" name="Google Shape;215;p15"/>
          <p:cNvSpPr txBox="1"/>
          <p:nvPr/>
        </p:nvSpPr>
        <p:spPr>
          <a:xfrm>
            <a:off x="186778" y="1194733"/>
            <a:ext cx="2818000" cy="2868478"/>
          </a:xfrm>
          <a:prstGeom prst="rect">
            <a:avLst/>
          </a:prstGeom>
          <a:noFill/>
          <a:ln>
            <a:noFill/>
          </a:ln>
        </p:spPr>
        <p:txBody>
          <a:bodyPr spcFirstLastPara="1" wrap="square" lIns="0" tIns="0" rIns="0" bIns="0" anchor="t" anchorCtr="0">
            <a:spAutoFit/>
          </a:bodyPr>
          <a:lstStyle/>
          <a:p>
            <a:pPr>
              <a:spcAft>
                <a:spcPts val="800"/>
              </a:spcAft>
            </a:pPr>
            <a:r>
              <a:rPr lang="en-IN" sz="1200" b="1" dirty="0">
                <a:effectLst/>
                <a:latin typeface="Aptos" panose="020B0004020202020204" pitchFamily="34" charset="0"/>
                <a:ea typeface="Aptos" panose="020B0004020202020204" pitchFamily="34" charset="0"/>
                <a:cs typeface="Times New Roman" panose="02020603050405020304" pitchFamily="18" charset="0"/>
              </a:rPr>
              <a:t>Who are we empathizing with:</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People who prefer priority to use convenience and ease such as dinners, takeaway customers, and events.</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GOAL:</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-aim to minimize their environmental cause</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-seek alternatives that balance convenience and sustainability.</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-quick and disposable utensils without the need for cleaning.</a:t>
            </a:r>
          </a:p>
          <a:p>
            <a:pPr algn="ctr">
              <a:lnSpc>
                <a:spcPct val="120000"/>
              </a:lnSpc>
            </a:pPr>
            <a:endParaRPr sz="1200" dirty="0"/>
          </a:p>
        </p:txBody>
      </p:sp>
      <p:sp>
        <p:nvSpPr>
          <p:cNvPr id="216" name="Google Shape;216;p15"/>
          <p:cNvSpPr txBox="1"/>
          <p:nvPr/>
        </p:nvSpPr>
        <p:spPr>
          <a:xfrm>
            <a:off x="852656" y="4971747"/>
            <a:ext cx="3983193" cy="340734"/>
          </a:xfrm>
          <a:prstGeom prst="rect">
            <a:avLst/>
          </a:prstGeom>
          <a:noFill/>
          <a:ln>
            <a:noFill/>
          </a:ln>
        </p:spPr>
        <p:txBody>
          <a:bodyPr spcFirstLastPara="1" wrap="square" lIns="0" tIns="0" rIns="0" bIns="0" anchor="t" anchorCtr="0">
            <a:spAutoFit/>
          </a:bodyPr>
          <a:lstStyle/>
          <a:p>
            <a:pPr algn="ctr">
              <a:lnSpc>
                <a:spcPct val="123022"/>
              </a:lnSpc>
            </a:pPr>
            <a:r>
              <a:rPr lang="en-US" dirty="0" err="1">
                <a:latin typeface="Staatliches"/>
                <a:ea typeface="Staatliches"/>
                <a:cs typeface="Staatliches"/>
                <a:sym typeface="Staatliches"/>
              </a:rPr>
              <a:t>pAINS</a:t>
            </a:r>
            <a:endParaRPr dirty="0"/>
          </a:p>
        </p:txBody>
      </p:sp>
      <p:sp>
        <p:nvSpPr>
          <p:cNvPr id="217" name="Google Shape;217;p15"/>
          <p:cNvSpPr txBox="1"/>
          <p:nvPr/>
        </p:nvSpPr>
        <p:spPr>
          <a:xfrm>
            <a:off x="6893768" y="4970351"/>
            <a:ext cx="3983193" cy="340734"/>
          </a:xfrm>
          <a:prstGeom prst="rect">
            <a:avLst/>
          </a:prstGeom>
          <a:noFill/>
          <a:ln>
            <a:noFill/>
          </a:ln>
        </p:spPr>
        <p:txBody>
          <a:bodyPr spcFirstLastPara="1" wrap="square" lIns="0" tIns="0" rIns="0" bIns="0" anchor="t" anchorCtr="0">
            <a:spAutoFit/>
          </a:bodyPr>
          <a:lstStyle/>
          <a:p>
            <a:pPr algn="ctr">
              <a:lnSpc>
                <a:spcPct val="123022"/>
              </a:lnSpc>
            </a:pPr>
            <a:r>
              <a:rPr lang="en-US" dirty="0" err="1">
                <a:latin typeface="Staatliches"/>
                <a:ea typeface="Staatliches"/>
                <a:cs typeface="Staatliches"/>
                <a:sym typeface="Staatliches"/>
              </a:rPr>
              <a:t>gAINS</a:t>
            </a:r>
            <a:endParaRPr dirty="0"/>
          </a:p>
        </p:txBody>
      </p:sp>
      <p:sp>
        <p:nvSpPr>
          <p:cNvPr id="218" name="Google Shape;218;p15"/>
          <p:cNvSpPr txBox="1"/>
          <p:nvPr/>
        </p:nvSpPr>
        <p:spPr>
          <a:xfrm>
            <a:off x="6981416" y="5612530"/>
            <a:ext cx="4094600" cy="900631"/>
          </a:xfrm>
          <a:prstGeom prst="rect">
            <a:avLst/>
          </a:prstGeom>
          <a:noFill/>
          <a:ln>
            <a:noFill/>
          </a:ln>
        </p:spPr>
        <p:txBody>
          <a:bodyPr spcFirstLastPara="1" wrap="square" lIns="0" tIns="0" rIns="0" bIns="0" anchor="t" anchorCtr="0">
            <a:spAutoFit/>
          </a:bodyPr>
          <a:lstStyle/>
          <a:p>
            <a:pPr marL="0" algn="l" rtl="0" eaLnBrk="1" fontAlgn="t" latinLnBrk="0" hangingPunct="1">
              <a:lnSpc>
                <a:spcPct val="107000"/>
              </a:lnSpc>
              <a:spcAft>
                <a:spcPts val="800"/>
              </a:spcAft>
            </a:pPr>
            <a:r>
              <a:rPr lang="en-IN" sz="1200" i="0" u="none" strike="noStrike" kern="1200" dirty="0">
                <a:solidFill>
                  <a:srgbClr val="000000"/>
                </a:solidFill>
                <a:effectLst/>
                <a:latin typeface="Calisto MT" panose="02040603050505030304" pitchFamily="18" charset="0"/>
              </a:rPr>
              <a:t>Convenience to use and no need to wash and carry</a:t>
            </a:r>
            <a:endParaRPr lang="en-US" sz="1200" i="0" u="none" strike="noStrike" dirty="0">
              <a:effectLst/>
              <a:latin typeface="Arial" panose="020B0604020202020204" pitchFamily="34" charset="0"/>
            </a:endParaRPr>
          </a:p>
          <a:p>
            <a:pPr marL="0" algn="l" rtl="0" eaLnBrk="1" fontAlgn="t" latinLnBrk="0" hangingPunct="1">
              <a:lnSpc>
                <a:spcPct val="107000"/>
              </a:lnSpc>
              <a:spcAft>
                <a:spcPts val="800"/>
              </a:spcAft>
            </a:pPr>
            <a:r>
              <a:rPr lang="en-IN" sz="1200" i="0" u="none" strike="noStrike" kern="1200" dirty="0">
                <a:solidFill>
                  <a:srgbClr val="000000"/>
                </a:solidFill>
                <a:effectLst/>
                <a:latin typeface="Calisto MT" panose="02040603050505030304" pitchFamily="18" charset="0"/>
              </a:rPr>
              <a:t>Relief when they find products that are eco friendly</a:t>
            </a:r>
            <a:endParaRPr lang="en-US" sz="1200" i="0" u="none" strike="noStrike" dirty="0">
              <a:effectLst/>
              <a:latin typeface="Arial" panose="020B0604020202020204" pitchFamily="34" charset="0"/>
            </a:endParaRPr>
          </a:p>
          <a:p>
            <a:pPr marL="0" algn="l" rtl="0" eaLnBrk="1" fontAlgn="t" latinLnBrk="0" hangingPunct="1">
              <a:lnSpc>
                <a:spcPct val="107000"/>
              </a:lnSpc>
              <a:spcAft>
                <a:spcPts val="800"/>
              </a:spcAft>
            </a:pPr>
            <a:r>
              <a:rPr lang="en-IN" sz="1200" i="0" u="none" strike="noStrike" kern="1200" dirty="0">
                <a:solidFill>
                  <a:srgbClr val="000000"/>
                </a:solidFill>
                <a:effectLst/>
                <a:latin typeface="Calisto MT" panose="02040603050505030304" pitchFamily="18" charset="0"/>
              </a:rPr>
              <a:t>Reduce guilt as they feel responsibility got fulfilled</a:t>
            </a:r>
            <a:endParaRPr lang="en-US" sz="1200" i="0" u="none" strike="noStrike" dirty="0">
              <a:effectLst/>
              <a:latin typeface="Arial" panose="020B0604020202020204" pitchFamily="34" charset="0"/>
            </a:endParaRPr>
          </a:p>
        </p:txBody>
      </p:sp>
      <p:sp>
        <p:nvSpPr>
          <p:cNvPr id="219" name="Google Shape;219;p15"/>
          <p:cNvSpPr txBox="1"/>
          <p:nvPr/>
        </p:nvSpPr>
        <p:spPr>
          <a:xfrm>
            <a:off x="538152" y="5612530"/>
            <a:ext cx="4612200" cy="1098249"/>
          </a:xfrm>
          <a:prstGeom prst="rect">
            <a:avLst/>
          </a:prstGeom>
          <a:noFill/>
          <a:ln>
            <a:noFill/>
          </a:ln>
        </p:spPr>
        <p:txBody>
          <a:bodyPr spcFirstLastPara="1" wrap="square" lIns="0" tIns="0" rIns="0" bIns="0" anchor="t" anchorCtr="0">
            <a:spAutoFit/>
          </a:bodyPr>
          <a:lstStyle/>
          <a:p>
            <a:pPr marL="0" algn="l" rtl="0" eaLnBrk="1" fontAlgn="t" latinLnBrk="0" hangingPunct="1">
              <a:lnSpc>
                <a:spcPct val="107000"/>
              </a:lnSpc>
              <a:spcAft>
                <a:spcPts val="800"/>
              </a:spcAft>
            </a:pPr>
            <a:r>
              <a:rPr lang="en-IN" sz="1200" i="0" u="none" strike="noStrike" kern="1200" dirty="0">
                <a:solidFill>
                  <a:srgbClr val="000000"/>
                </a:solidFill>
                <a:effectLst/>
                <a:latin typeface="Calisto MT" panose="02040603050505030304" pitchFamily="18" charset="0"/>
              </a:rPr>
              <a:t>Worry about contributing for plastic waste and environmental harm</a:t>
            </a:r>
            <a:endParaRPr lang="en-US" sz="1200" i="0" u="none" strike="noStrike" dirty="0">
              <a:effectLst/>
              <a:latin typeface="Arial" panose="020B0604020202020204" pitchFamily="34" charset="0"/>
            </a:endParaRPr>
          </a:p>
          <a:p>
            <a:pPr marL="0" algn="l" rtl="0" eaLnBrk="1" fontAlgn="t" latinLnBrk="0" hangingPunct="1">
              <a:lnSpc>
                <a:spcPct val="107000"/>
              </a:lnSpc>
              <a:spcAft>
                <a:spcPts val="800"/>
              </a:spcAft>
            </a:pPr>
            <a:r>
              <a:rPr lang="en-IN" sz="1200" i="0" u="none" strike="noStrike" kern="1200" dirty="0">
                <a:solidFill>
                  <a:srgbClr val="000000"/>
                </a:solidFill>
                <a:effectLst/>
                <a:latin typeface="Calisto MT" panose="02040603050505030304" pitchFamily="18" charset="0"/>
              </a:rPr>
              <a:t>Frustration when sustainable materials are expensive or unable to find/get</a:t>
            </a:r>
            <a:endParaRPr lang="en-US" sz="1200" i="0" u="none" strike="noStrike" dirty="0">
              <a:effectLst/>
              <a:latin typeface="Arial" panose="020B0604020202020204" pitchFamily="34" charset="0"/>
            </a:endParaRPr>
          </a:p>
          <a:p>
            <a:pPr marL="0" algn="l" rtl="0" eaLnBrk="1" fontAlgn="t" latinLnBrk="0" hangingPunct="1">
              <a:lnSpc>
                <a:spcPct val="107000"/>
              </a:lnSpc>
              <a:spcAft>
                <a:spcPts val="800"/>
              </a:spcAft>
            </a:pPr>
            <a:r>
              <a:rPr lang="en-IN" sz="1200" i="0" u="none" strike="noStrike" kern="1200" dirty="0">
                <a:solidFill>
                  <a:srgbClr val="000000"/>
                </a:solidFill>
                <a:effectLst/>
                <a:latin typeface="Calisto MT" panose="02040603050505030304" pitchFamily="18" charset="0"/>
              </a:rPr>
              <a:t>Worry about long term impact on marine life and the Earth</a:t>
            </a:r>
            <a:endParaRPr lang="en-US" sz="1200" i="0" u="none" strike="noStrike" dirty="0">
              <a:effectLst/>
              <a:latin typeface="Arial" panose="020B0604020202020204" pitchFamily="34" charset="0"/>
            </a:endParaRPr>
          </a:p>
        </p:txBody>
      </p:sp>
      <p:sp>
        <p:nvSpPr>
          <p:cNvPr id="220" name="Google Shape;220;p15"/>
          <p:cNvSpPr txBox="1"/>
          <p:nvPr/>
        </p:nvSpPr>
        <p:spPr>
          <a:xfrm>
            <a:off x="4104403" y="117805"/>
            <a:ext cx="3749600" cy="1804725"/>
          </a:xfrm>
          <a:prstGeom prst="rect">
            <a:avLst/>
          </a:prstGeom>
          <a:noFill/>
          <a:ln>
            <a:noFill/>
          </a:ln>
        </p:spPr>
        <p:txBody>
          <a:bodyPr spcFirstLastPara="1" wrap="square" lIns="0" tIns="0" rIns="0" bIns="0" anchor="t" anchorCtr="0">
            <a:spAutoFit/>
          </a:bodyPr>
          <a:lstStyle/>
          <a:p>
            <a:pPr>
              <a:spcAft>
                <a:spcPts val="800"/>
              </a:spcAft>
            </a:pPr>
            <a:endParaRPr lang="en-IN" sz="12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200" b="1" dirty="0">
                <a:effectLst/>
                <a:latin typeface="Aptos" panose="020B0004020202020204" pitchFamily="34" charset="0"/>
                <a:ea typeface="Aptos" panose="020B0004020202020204" pitchFamily="34" charset="0"/>
                <a:cs typeface="Times New Roman" panose="02020603050405020304" pitchFamily="18" charset="0"/>
              </a:rPr>
              <a:t>What do they HEAR?</a:t>
            </a: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-warning about the environmental impacts of plastic by media and environmental advocates</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-marketing messages from businesses that encourage sustainable choices.</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20000"/>
              </a:lnSpc>
            </a:pPr>
            <a:endParaRPr sz="1200" dirty="0"/>
          </a:p>
        </p:txBody>
      </p:sp>
      <p:sp>
        <p:nvSpPr>
          <p:cNvPr id="222" name="Google Shape;222;p15"/>
          <p:cNvSpPr/>
          <p:nvPr/>
        </p:nvSpPr>
        <p:spPr>
          <a:xfrm>
            <a:off x="5256379" y="1589091"/>
            <a:ext cx="1725037" cy="1725037"/>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60950" tIns="60950" rIns="60950" bIns="60950" anchor="ctr" anchorCtr="0">
            <a:prstTxWarp prst="textArchUp">
              <a:avLst/>
            </a:prstTxWarp>
            <a:noAutofit/>
          </a:bodyPr>
          <a:lstStyle/>
          <a:p>
            <a:r>
              <a:rPr lang="en-IN" sz="2700" b="1" dirty="0">
                <a:effectLst/>
                <a:latin typeface="Aptos" panose="020B0004020202020204" pitchFamily="34" charset="0"/>
                <a:ea typeface="Aptos" panose="020B0004020202020204" pitchFamily="34" charset="0"/>
                <a:cs typeface="Times New Roman" panose="02020603050405020304" pitchFamily="18" charset="0"/>
              </a:rPr>
              <a:t>                                  </a:t>
            </a:r>
            <a:endParaRPr lang="en-US" sz="27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700" dirty="0"/>
          </a:p>
          <a:p>
            <a:endParaRPr sz="2700" dirty="0"/>
          </a:p>
        </p:txBody>
      </p:sp>
      <p:pic>
        <p:nvPicPr>
          <p:cNvPr id="2" name="Graphic 1" descr="Brain in head with solid fill">
            <a:extLst>
              <a:ext uri="{FF2B5EF4-FFF2-40B4-BE49-F238E27FC236}">
                <a16:creationId xmlns:a16="http://schemas.microsoft.com/office/drawing/2014/main" id="{F13B1900-EFDB-62DD-2542-B760D0953F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1891" y="1984327"/>
            <a:ext cx="914400" cy="914400"/>
          </a:xfrm>
          <a:prstGeom prst="rect">
            <a:avLst/>
          </a:prstGeom>
        </p:spPr>
      </p:pic>
      <p:sp>
        <p:nvSpPr>
          <p:cNvPr id="4" name="TextBox 3">
            <a:extLst>
              <a:ext uri="{FF2B5EF4-FFF2-40B4-BE49-F238E27FC236}">
                <a16:creationId xmlns:a16="http://schemas.microsoft.com/office/drawing/2014/main" id="{1DE4A29C-8FFB-03D5-6BC6-97E4413F4F6F}"/>
              </a:ext>
            </a:extLst>
          </p:cNvPr>
          <p:cNvSpPr txBox="1"/>
          <p:nvPr/>
        </p:nvSpPr>
        <p:spPr>
          <a:xfrm>
            <a:off x="3555552" y="3299649"/>
            <a:ext cx="6203576" cy="1713290"/>
          </a:xfrm>
          <a:prstGeom prst="rect">
            <a:avLst/>
          </a:prstGeom>
          <a:noFill/>
        </p:spPr>
        <p:txBody>
          <a:bodyPr wrap="square">
            <a:spAutoFit/>
          </a:bodyPr>
          <a:lstStyle/>
          <a:p>
            <a:pPr>
              <a:spcAft>
                <a:spcPts val="800"/>
              </a:spcAft>
            </a:pPr>
            <a:r>
              <a:rPr lang="en-IN" sz="1200" b="1" dirty="0">
                <a:effectLst/>
                <a:latin typeface="Aptos" panose="020B0004020202020204" pitchFamily="34" charset="0"/>
                <a:ea typeface="Aptos" panose="020B0004020202020204" pitchFamily="34" charset="0"/>
                <a:cs typeface="Times New Roman" panose="02020603050405020304" pitchFamily="18" charset="0"/>
              </a:rPr>
              <a:t>What do they SEE?</a:t>
            </a:r>
            <a:endParaRPr lang="en-US" sz="1200" b="1" dirty="0">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-limited options for eco-friendly products, depending on location and price.</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a:t>
            </a:r>
            <a:r>
              <a:rPr lang="en-US" sz="1200" dirty="0">
                <a:effectLst/>
                <a:latin typeface="Aptos" panose="020B0004020202020204" pitchFamily="34" charset="0"/>
                <a:ea typeface="Aptos" panose="020B0004020202020204" pitchFamily="34" charset="0"/>
                <a:cs typeface="Times New Roman" panose="02020603050405020304" pitchFamily="18" charset="0"/>
              </a:rPr>
              <a:t>Awareness and signs in certain places promote</a:t>
            </a:r>
            <a:r>
              <a:rPr lang="en-IN" sz="1200" dirty="0">
                <a:effectLst/>
                <a:latin typeface="Aptos" panose="020B0004020202020204" pitchFamily="34" charset="0"/>
                <a:ea typeface="Aptos" panose="020B0004020202020204" pitchFamily="34" charset="0"/>
                <a:cs typeface="Times New Roman" panose="02020603050405020304" pitchFamily="18" charset="0"/>
              </a:rPr>
              <a:t> sustainable choices.</a:t>
            </a:r>
            <a:endParaRPr lang="en-US" sz="1200" dirty="0">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b="1" dirty="0">
                <a:effectLst/>
                <a:latin typeface="Aptos" panose="020B0004020202020204" pitchFamily="34" charset="0"/>
                <a:ea typeface="Aptos" panose="020B0004020202020204" pitchFamily="34" charset="0"/>
                <a:cs typeface="Times New Roman" panose="02020603050405020304" pitchFamily="18" charset="0"/>
              </a:rPr>
              <a:t>What do they SAY?</a:t>
            </a: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-just one spoon, how much impact does it have on the environment</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200" dirty="0">
                <a:effectLst/>
                <a:latin typeface="Aptos" panose="020B0004020202020204" pitchFamily="34" charset="0"/>
                <a:ea typeface="Aptos" panose="020B0004020202020204" pitchFamily="34" charset="0"/>
                <a:cs typeface="Times New Roman" panose="02020603050405020304" pitchFamily="18" charset="0"/>
              </a:rPr>
              <a:t>-It is convenient but I don’t feel what impact it has on the environment</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534AF30-962E-E19A-D308-C0E9BFACE473}"/>
              </a:ext>
            </a:extLst>
          </p:cNvPr>
          <p:cNvSpPr txBox="1"/>
          <p:nvPr/>
        </p:nvSpPr>
        <p:spPr>
          <a:xfrm rot="2571788">
            <a:off x="5043275" y="1878733"/>
            <a:ext cx="2358000" cy="2359135"/>
          </a:xfrm>
          <a:prstGeom prst="rect">
            <a:avLst/>
          </a:prstGeom>
          <a:noFill/>
        </p:spPr>
        <p:txBody>
          <a:bodyPr wrap="none" rtlCol="0">
            <a:prstTxWarp prst="textCircle">
              <a:avLst>
                <a:gd name="adj" fmla="val 10989569"/>
              </a:avLst>
            </a:prstTxWarp>
            <a:spAutoFit/>
          </a:bodyPr>
          <a:lstStyle/>
          <a:p>
            <a:r>
              <a:rPr lang="en-US" b="1" dirty="0"/>
              <a:t> Empathy Map</a:t>
            </a:r>
          </a:p>
        </p:txBody>
      </p:sp>
      <p:cxnSp>
        <p:nvCxnSpPr>
          <p:cNvPr id="9" name="Straight Connector 8">
            <a:extLst>
              <a:ext uri="{FF2B5EF4-FFF2-40B4-BE49-F238E27FC236}">
                <a16:creationId xmlns:a16="http://schemas.microsoft.com/office/drawing/2014/main" id="{78CE322B-C50A-9005-9544-876587397017}"/>
              </a:ext>
            </a:extLst>
          </p:cNvPr>
          <p:cNvCxnSpPr>
            <a:cxnSpLocks/>
          </p:cNvCxnSpPr>
          <p:nvPr/>
        </p:nvCxnSpPr>
        <p:spPr>
          <a:xfrm>
            <a:off x="5997388" y="4991313"/>
            <a:ext cx="0" cy="204438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B0A8EEC-D641-4682-B0D7-E03C6B3C4EE5}"/>
              </a:ext>
            </a:extLst>
          </p:cNvPr>
          <p:cNvGrpSpPr/>
          <p:nvPr/>
        </p:nvGrpSpPr>
        <p:grpSpPr>
          <a:xfrm>
            <a:off x="251013" y="1100886"/>
            <a:ext cx="12030634" cy="4959150"/>
            <a:chOff x="1306576" y="3092633"/>
            <a:chExt cx="8446314" cy="3235969"/>
          </a:xfrm>
        </p:grpSpPr>
        <p:sp>
          <p:nvSpPr>
            <p:cNvPr id="4" name="Forma libre 350">
              <a:extLst>
                <a:ext uri="{FF2B5EF4-FFF2-40B4-BE49-F238E27FC236}">
                  <a16:creationId xmlns:a16="http://schemas.microsoft.com/office/drawing/2014/main" id="{105884B3-9199-4A84-A972-46B6836FBE5D}"/>
                </a:ext>
              </a:extLst>
            </p:cNvPr>
            <p:cNvSpPr/>
            <p:nvPr/>
          </p:nvSpPr>
          <p:spPr>
            <a:xfrm>
              <a:off x="1337100" y="3380933"/>
              <a:ext cx="1941139" cy="459862"/>
            </a:xfrm>
            <a:custGeom>
              <a:avLst/>
              <a:gdLst>
                <a:gd name="connsiteX0" fmla="*/ 46 w 336913"/>
                <a:gd name="connsiteY0" fmla="*/ 46 h 79815"/>
                <a:gd name="connsiteX1" fmla="*/ 337052 w 336913"/>
                <a:gd name="connsiteY1" fmla="*/ 46 h 79815"/>
                <a:gd name="connsiteX2" fmla="*/ 337052 w 336913"/>
                <a:gd name="connsiteY2" fmla="*/ 79785 h 79815"/>
                <a:gd name="connsiteX3" fmla="*/ 46 w 336913"/>
                <a:gd name="connsiteY3" fmla="*/ 79785 h 79815"/>
              </a:gdLst>
              <a:ahLst/>
              <a:cxnLst>
                <a:cxn ang="0">
                  <a:pos x="connsiteX0" y="connsiteY0"/>
                </a:cxn>
                <a:cxn ang="0">
                  <a:pos x="connsiteX1" y="connsiteY1"/>
                </a:cxn>
                <a:cxn ang="0">
                  <a:pos x="connsiteX2" y="connsiteY2"/>
                </a:cxn>
                <a:cxn ang="0">
                  <a:pos x="connsiteX3" y="connsiteY3"/>
                </a:cxn>
              </a:cxnLst>
              <a:rect l="l" t="t" r="r" b="b"/>
              <a:pathLst>
                <a:path w="336913" h="79815">
                  <a:moveTo>
                    <a:pt x="46" y="46"/>
                  </a:moveTo>
                  <a:lnTo>
                    <a:pt x="337052" y="46"/>
                  </a:lnTo>
                  <a:lnTo>
                    <a:pt x="337052" y="79785"/>
                  </a:lnTo>
                  <a:lnTo>
                    <a:pt x="46" y="79785"/>
                  </a:lnTo>
                  <a:close/>
                </a:path>
              </a:pathLst>
            </a:custGeom>
            <a:solidFill>
              <a:schemeClr val="accent1"/>
            </a:solidFill>
            <a:ln w="767" cap="flat">
              <a:noFill/>
              <a:prstDash val="solid"/>
              <a:miter/>
            </a:ln>
          </p:spPr>
          <p:txBody>
            <a:bodyPr rtlCol="0" anchor="ctr"/>
            <a:lstStyle/>
            <a:p>
              <a:endParaRPr lang="es-MX" sz="900"/>
            </a:p>
          </p:txBody>
        </p:sp>
        <p:sp>
          <p:nvSpPr>
            <p:cNvPr id="5" name="Forma libre 354">
              <a:extLst>
                <a:ext uri="{FF2B5EF4-FFF2-40B4-BE49-F238E27FC236}">
                  <a16:creationId xmlns:a16="http://schemas.microsoft.com/office/drawing/2014/main" id="{1536B2C5-3131-488D-AF58-022839859827}"/>
                </a:ext>
              </a:extLst>
            </p:cNvPr>
            <p:cNvSpPr/>
            <p:nvPr/>
          </p:nvSpPr>
          <p:spPr>
            <a:xfrm>
              <a:off x="3278815" y="3380933"/>
              <a:ext cx="1998622" cy="459862"/>
            </a:xfrm>
            <a:custGeom>
              <a:avLst/>
              <a:gdLst>
                <a:gd name="connsiteX0" fmla="*/ 46 w 346890"/>
                <a:gd name="connsiteY0" fmla="*/ 46 h 79815"/>
                <a:gd name="connsiteX1" fmla="*/ 347520 w 346890"/>
                <a:gd name="connsiteY1" fmla="*/ 46 h 79815"/>
                <a:gd name="connsiteX2" fmla="*/ 347520 w 346890"/>
                <a:gd name="connsiteY2" fmla="*/ 79785 h 79815"/>
                <a:gd name="connsiteX3" fmla="*/ 46 w 346890"/>
                <a:gd name="connsiteY3" fmla="*/ 79785 h 79815"/>
              </a:gdLst>
              <a:ahLst/>
              <a:cxnLst>
                <a:cxn ang="0">
                  <a:pos x="connsiteX0" y="connsiteY0"/>
                </a:cxn>
                <a:cxn ang="0">
                  <a:pos x="connsiteX1" y="connsiteY1"/>
                </a:cxn>
                <a:cxn ang="0">
                  <a:pos x="connsiteX2" y="connsiteY2"/>
                </a:cxn>
                <a:cxn ang="0">
                  <a:pos x="connsiteX3" y="connsiteY3"/>
                </a:cxn>
              </a:cxnLst>
              <a:rect l="l" t="t" r="r" b="b"/>
              <a:pathLst>
                <a:path w="346890" h="79815">
                  <a:moveTo>
                    <a:pt x="46" y="46"/>
                  </a:moveTo>
                  <a:lnTo>
                    <a:pt x="347520" y="46"/>
                  </a:lnTo>
                  <a:lnTo>
                    <a:pt x="347520" y="79785"/>
                  </a:lnTo>
                  <a:lnTo>
                    <a:pt x="46" y="79785"/>
                  </a:lnTo>
                  <a:close/>
                </a:path>
              </a:pathLst>
            </a:custGeom>
            <a:solidFill>
              <a:schemeClr val="accent2"/>
            </a:solidFill>
            <a:ln w="767" cap="flat">
              <a:noFill/>
              <a:prstDash val="solid"/>
              <a:miter/>
            </a:ln>
          </p:spPr>
          <p:txBody>
            <a:bodyPr rtlCol="0" anchor="ctr"/>
            <a:lstStyle/>
            <a:p>
              <a:endParaRPr lang="es-MX" sz="900"/>
            </a:p>
          </p:txBody>
        </p:sp>
        <p:sp>
          <p:nvSpPr>
            <p:cNvPr id="6" name="Forma libre 358">
              <a:extLst>
                <a:ext uri="{FF2B5EF4-FFF2-40B4-BE49-F238E27FC236}">
                  <a16:creationId xmlns:a16="http://schemas.microsoft.com/office/drawing/2014/main" id="{F627DC1B-7353-45C6-BE8C-91FF72A2DC5A}"/>
                </a:ext>
              </a:extLst>
            </p:cNvPr>
            <p:cNvSpPr/>
            <p:nvPr/>
          </p:nvSpPr>
          <p:spPr>
            <a:xfrm>
              <a:off x="5280749" y="3380933"/>
              <a:ext cx="2051680" cy="459862"/>
            </a:xfrm>
            <a:custGeom>
              <a:avLst/>
              <a:gdLst>
                <a:gd name="connsiteX0" fmla="*/ 46 w 356100"/>
                <a:gd name="connsiteY0" fmla="*/ 46 h 79815"/>
                <a:gd name="connsiteX1" fmla="*/ 356462 w 356100"/>
                <a:gd name="connsiteY1" fmla="*/ 46 h 79815"/>
                <a:gd name="connsiteX2" fmla="*/ 356462 w 356100"/>
                <a:gd name="connsiteY2" fmla="*/ 79785 h 79815"/>
                <a:gd name="connsiteX3" fmla="*/ 46 w 356100"/>
                <a:gd name="connsiteY3" fmla="*/ 79785 h 79815"/>
              </a:gdLst>
              <a:ahLst/>
              <a:cxnLst>
                <a:cxn ang="0">
                  <a:pos x="connsiteX0" y="connsiteY0"/>
                </a:cxn>
                <a:cxn ang="0">
                  <a:pos x="connsiteX1" y="connsiteY1"/>
                </a:cxn>
                <a:cxn ang="0">
                  <a:pos x="connsiteX2" y="connsiteY2"/>
                </a:cxn>
                <a:cxn ang="0">
                  <a:pos x="connsiteX3" y="connsiteY3"/>
                </a:cxn>
              </a:cxnLst>
              <a:rect l="l" t="t" r="r" b="b"/>
              <a:pathLst>
                <a:path w="356100" h="79815">
                  <a:moveTo>
                    <a:pt x="46" y="46"/>
                  </a:moveTo>
                  <a:lnTo>
                    <a:pt x="356462" y="46"/>
                  </a:lnTo>
                  <a:lnTo>
                    <a:pt x="356462" y="79785"/>
                  </a:lnTo>
                  <a:lnTo>
                    <a:pt x="46" y="79785"/>
                  </a:lnTo>
                  <a:close/>
                </a:path>
              </a:pathLst>
            </a:custGeom>
            <a:solidFill>
              <a:schemeClr val="accent3"/>
            </a:solidFill>
            <a:ln w="767" cap="flat">
              <a:noFill/>
              <a:prstDash val="solid"/>
              <a:miter/>
            </a:ln>
          </p:spPr>
          <p:txBody>
            <a:bodyPr rtlCol="0" anchor="ctr"/>
            <a:lstStyle/>
            <a:p>
              <a:endParaRPr lang="es-MX" sz="900"/>
            </a:p>
          </p:txBody>
        </p:sp>
        <p:sp>
          <p:nvSpPr>
            <p:cNvPr id="7" name="Forma libre 362">
              <a:extLst>
                <a:ext uri="{FF2B5EF4-FFF2-40B4-BE49-F238E27FC236}">
                  <a16:creationId xmlns:a16="http://schemas.microsoft.com/office/drawing/2014/main" id="{2D4E9874-BE5F-4EF7-A0E2-DD510E304A06}"/>
                </a:ext>
              </a:extLst>
            </p:cNvPr>
            <p:cNvSpPr/>
            <p:nvPr/>
          </p:nvSpPr>
          <p:spPr>
            <a:xfrm>
              <a:off x="7334244" y="3380933"/>
              <a:ext cx="1941139" cy="459862"/>
            </a:xfrm>
            <a:custGeom>
              <a:avLst/>
              <a:gdLst>
                <a:gd name="connsiteX0" fmla="*/ 46 w 336913"/>
                <a:gd name="connsiteY0" fmla="*/ 46 h 79815"/>
                <a:gd name="connsiteX1" fmla="*/ 337052 w 336913"/>
                <a:gd name="connsiteY1" fmla="*/ 46 h 79815"/>
                <a:gd name="connsiteX2" fmla="*/ 337052 w 336913"/>
                <a:gd name="connsiteY2" fmla="*/ 79785 h 79815"/>
                <a:gd name="connsiteX3" fmla="*/ 46 w 336913"/>
                <a:gd name="connsiteY3" fmla="*/ 79785 h 79815"/>
              </a:gdLst>
              <a:ahLst/>
              <a:cxnLst>
                <a:cxn ang="0">
                  <a:pos x="connsiteX0" y="connsiteY0"/>
                </a:cxn>
                <a:cxn ang="0">
                  <a:pos x="connsiteX1" y="connsiteY1"/>
                </a:cxn>
                <a:cxn ang="0">
                  <a:pos x="connsiteX2" y="connsiteY2"/>
                </a:cxn>
                <a:cxn ang="0">
                  <a:pos x="connsiteX3" y="connsiteY3"/>
                </a:cxn>
              </a:cxnLst>
              <a:rect l="l" t="t" r="r" b="b"/>
              <a:pathLst>
                <a:path w="336913" h="79815">
                  <a:moveTo>
                    <a:pt x="46" y="46"/>
                  </a:moveTo>
                  <a:lnTo>
                    <a:pt x="337052" y="46"/>
                  </a:lnTo>
                  <a:lnTo>
                    <a:pt x="337052" y="79785"/>
                  </a:lnTo>
                  <a:lnTo>
                    <a:pt x="46" y="79785"/>
                  </a:lnTo>
                  <a:close/>
                </a:path>
              </a:pathLst>
            </a:custGeom>
            <a:solidFill>
              <a:schemeClr val="accent4"/>
            </a:solidFill>
            <a:ln w="767" cap="flat">
              <a:noFill/>
              <a:prstDash val="solid"/>
              <a:miter/>
            </a:ln>
          </p:spPr>
          <p:txBody>
            <a:bodyPr rtlCol="0" anchor="ctr"/>
            <a:lstStyle/>
            <a:p>
              <a:endParaRPr lang="es-MX" sz="900"/>
            </a:p>
          </p:txBody>
        </p:sp>
        <p:sp>
          <p:nvSpPr>
            <p:cNvPr id="9" name="Forma libre 351">
              <a:extLst>
                <a:ext uri="{FF2B5EF4-FFF2-40B4-BE49-F238E27FC236}">
                  <a16:creationId xmlns:a16="http://schemas.microsoft.com/office/drawing/2014/main" id="{FC798D79-BBDE-4F91-9551-66AF8F5E68DB}"/>
                </a:ext>
              </a:extLst>
            </p:cNvPr>
            <p:cNvSpPr/>
            <p:nvPr/>
          </p:nvSpPr>
          <p:spPr>
            <a:xfrm>
              <a:off x="1306576" y="3092633"/>
              <a:ext cx="756114" cy="2662203"/>
            </a:xfrm>
            <a:custGeom>
              <a:avLst/>
              <a:gdLst>
                <a:gd name="connsiteX0" fmla="*/ 232 w 131235"/>
                <a:gd name="connsiteY0" fmla="*/ 580529 h 580197"/>
                <a:gd name="connsiteX1" fmla="*/ 232 w 131235"/>
                <a:gd name="connsiteY1" fmla="*/ 232 h 580197"/>
                <a:gd name="connsiteX2" fmla="*/ 131344 w 131235"/>
                <a:gd name="connsiteY2" fmla="*/ 232 h 580197"/>
              </a:gdLst>
              <a:ahLst/>
              <a:cxnLst>
                <a:cxn ang="0">
                  <a:pos x="connsiteX0" y="connsiteY0"/>
                </a:cxn>
                <a:cxn ang="0">
                  <a:pos x="connsiteX1" y="connsiteY1"/>
                </a:cxn>
                <a:cxn ang="0">
                  <a:pos x="connsiteX2" y="connsiteY2"/>
                </a:cxn>
              </a:cxnLst>
              <a:rect l="l" t="t" r="r" b="b"/>
              <a:pathLst>
                <a:path w="131235" h="580197">
                  <a:moveTo>
                    <a:pt x="232" y="580529"/>
                  </a:moveTo>
                  <a:lnTo>
                    <a:pt x="232" y="232"/>
                  </a:lnTo>
                  <a:lnTo>
                    <a:pt x="131344" y="232"/>
                  </a:lnTo>
                </a:path>
              </a:pathLst>
            </a:custGeom>
            <a:noFill/>
            <a:ln w="38100" cap="rnd">
              <a:solidFill>
                <a:schemeClr val="bg1">
                  <a:lumMod val="85000"/>
                </a:schemeClr>
              </a:solidFill>
              <a:prstDash val="solid"/>
              <a:round/>
              <a:headEnd type="triangle"/>
              <a:tailEnd type="triangle"/>
            </a:ln>
          </p:spPr>
          <p:txBody>
            <a:bodyPr rtlCol="0" anchor="ctr"/>
            <a:lstStyle/>
            <a:p>
              <a:endParaRPr lang="es-MX" sz="900"/>
            </a:p>
          </p:txBody>
        </p:sp>
        <p:sp>
          <p:nvSpPr>
            <p:cNvPr id="10" name="Forma libre 355">
              <a:extLst>
                <a:ext uri="{FF2B5EF4-FFF2-40B4-BE49-F238E27FC236}">
                  <a16:creationId xmlns:a16="http://schemas.microsoft.com/office/drawing/2014/main" id="{A60D36C5-722C-415D-9D92-4B32850BCEE0}"/>
                </a:ext>
              </a:extLst>
            </p:cNvPr>
            <p:cNvSpPr/>
            <p:nvPr/>
          </p:nvSpPr>
          <p:spPr>
            <a:xfrm>
              <a:off x="3263456" y="3092633"/>
              <a:ext cx="756114" cy="2662203"/>
            </a:xfrm>
            <a:custGeom>
              <a:avLst/>
              <a:gdLst>
                <a:gd name="connsiteX0" fmla="*/ 232 w 131235"/>
                <a:gd name="connsiteY0" fmla="*/ 580529 h 580197"/>
                <a:gd name="connsiteX1" fmla="*/ 232 w 131235"/>
                <a:gd name="connsiteY1" fmla="*/ 232 h 580197"/>
                <a:gd name="connsiteX2" fmla="*/ 131337 w 131235"/>
                <a:gd name="connsiteY2" fmla="*/ 232 h 580197"/>
              </a:gdLst>
              <a:ahLst/>
              <a:cxnLst>
                <a:cxn ang="0">
                  <a:pos x="connsiteX0" y="connsiteY0"/>
                </a:cxn>
                <a:cxn ang="0">
                  <a:pos x="connsiteX1" y="connsiteY1"/>
                </a:cxn>
                <a:cxn ang="0">
                  <a:pos x="connsiteX2" y="connsiteY2"/>
                </a:cxn>
              </a:cxnLst>
              <a:rect l="l" t="t" r="r" b="b"/>
              <a:pathLst>
                <a:path w="131235" h="580197">
                  <a:moveTo>
                    <a:pt x="232" y="580529"/>
                  </a:moveTo>
                  <a:lnTo>
                    <a:pt x="232" y="232"/>
                  </a:lnTo>
                  <a:lnTo>
                    <a:pt x="131337" y="232"/>
                  </a:lnTo>
                </a:path>
              </a:pathLst>
            </a:custGeom>
            <a:noFill/>
            <a:ln w="38100" cap="rnd">
              <a:solidFill>
                <a:schemeClr val="bg1">
                  <a:lumMod val="85000"/>
                </a:schemeClr>
              </a:solidFill>
              <a:prstDash val="solid"/>
              <a:round/>
              <a:headEnd type="triangle"/>
              <a:tailEnd type="triangle"/>
            </a:ln>
          </p:spPr>
          <p:txBody>
            <a:bodyPr rtlCol="0" anchor="ctr"/>
            <a:lstStyle/>
            <a:p>
              <a:endParaRPr lang="es-MX" sz="900"/>
            </a:p>
          </p:txBody>
        </p:sp>
        <p:sp>
          <p:nvSpPr>
            <p:cNvPr id="11" name="Forma libre 359">
              <a:extLst>
                <a:ext uri="{FF2B5EF4-FFF2-40B4-BE49-F238E27FC236}">
                  <a16:creationId xmlns:a16="http://schemas.microsoft.com/office/drawing/2014/main" id="{7138DE1F-B817-4E07-9516-E224968F1C43}"/>
                </a:ext>
              </a:extLst>
            </p:cNvPr>
            <p:cNvSpPr/>
            <p:nvPr/>
          </p:nvSpPr>
          <p:spPr>
            <a:xfrm>
              <a:off x="5267297" y="3092633"/>
              <a:ext cx="756114" cy="2662203"/>
            </a:xfrm>
            <a:custGeom>
              <a:avLst/>
              <a:gdLst>
                <a:gd name="connsiteX0" fmla="*/ 232 w 131235"/>
                <a:gd name="connsiteY0" fmla="*/ 580529 h 580197"/>
                <a:gd name="connsiteX1" fmla="*/ 232 w 131235"/>
                <a:gd name="connsiteY1" fmla="*/ 232 h 580197"/>
                <a:gd name="connsiteX2" fmla="*/ 131344 w 131235"/>
                <a:gd name="connsiteY2" fmla="*/ 232 h 580197"/>
              </a:gdLst>
              <a:ahLst/>
              <a:cxnLst>
                <a:cxn ang="0">
                  <a:pos x="connsiteX0" y="connsiteY0"/>
                </a:cxn>
                <a:cxn ang="0">
                  <a:pos x="connsiteX1" y="connsiteY1"/>
                </a:cxn>
                <a:cxn ang="0">
                  <a:pos x="connsiteX2" y="connsiteY2"/>
                </a:cxn>
              </a:cxnLst>
              <a:rect l="l" t="t" r="r" b="b"/>
              <a:pathLst>
                <a:path w="131235" h="580197">
                  <a:moveTo>
                    <a:pt x="232" y="580529"/>
                  </a:moveTo>
                  <a:lnTo>
                    <a:pt x="232" y="232"/>
                  </a:lnTo>
                  <a:lnTo>
                    <a:pt x="131344" y="232"/>
                  </a:lnTo>
                </a:path>
              </a:pathLst>
            </a:custGeom>
            <a:noFill/>
            <a:ln w="38100" cap="rnd">
              <a:solidFill>
                <a:schemeClr val="bg1">
                  <a:lumMod val="85000"/>
                </a:schemeClr>
              </a:solidFill>
              <a:prstDash val="solid"/>
              <a:round/>
              <a:headEnd type="triangle"/>
              <a:tailEnd type="triangle"/>
            </a:ln>
          </p:spPr>
          <p:txBody>
            <a:bodyPr rtlCol="0" anchor="ctr"/>
            <a:lstStyle/>
            <a:p>
              <a:endParaRPr lang="es-MX" sz="900"/>
            </a:p>
          </p:txBody>
        </p:sp>
        <p:sp>
          <p:nvSpPr>
            <p:cNvPr id="12" name="Forma libre 363">
              <a:extLst>
                <a:ext uri="{FF2B5EF4-FFF2-40B4-BE49-F238E27FC236}">
                  <a16:creationId xmlns:a16="http://schemas.microsoft.com/office/drawing/2014/main" id="{0D1631C8-19D3-44A4-8B6D-5D6055064C0A}"/>
                </a:ext>
              </a:extLst>
            </p:cNvPr>
            <p:cNvSpPr/>
            <p:nvPr/>
          </p:nvSpPr>
          <p:spPr>
            <a:xfrm>
              <a:off x="7320083" y="3092633"/>
              <a:ext cx="756114" cy="2662203"/>
            </a:xfrm>
            <a:custGeom>
              <a:avLst/>
              <a:gdLst>
                <a:gd name="connsiteX0" fmla="*/ 232 w 131235"/>
                <a:gd name="connsiteY0" fmla="*/ 580529 h 580197"/>
                <a:gd name="connsiteX1" fmla="*/ 232 w 131235"/>
                <a:gd name="connsiteY1" fmla="*/ 232 h 580197"/>
                <a:gd name="connsiteX2" fmla="*/ 131344 w 131235"/>
                <a:gd name="connsiteY2" fmla="*/ 232 h 580197"/>
              </a:gdLst>
              <a:ahLst/>
              <a:cxnLst>
                <a:cxn ang="0">
                  <a:pos x="connsiteX0" y="connsiteY0"/>
                </a:cxn>
                <a:cxn ang="0">
                  <a:pos x="connsiteX1" y="connsiteY1"/>
                </a:cxn>
                <a:cxn ang="0">
                  <a:pos x="connsiteX2" y="connsiteY2"/>
                </a:cxn>
              </a:cxnLst>
              <a:rect l="l" t="t" r="r" b="b"/>
              <a:pathLst>
                <a:path w="131235" h="580197">
                  <a:moveTo>
                    <a:pt x="232" y="580529"/>
                  </a:moveTo>
                  <a:lnTo>
                    <a:pt x="232" y="232"/>
                  </a:lnTo>
                  <a:lnTo>
                    <a:pt x="131344" y="232"/>
                  </a:lnTo>
                </a:path>
              </a:pathLst>
            </a:custGeom>
            <a:noFill/>
            <a:ln w="38100" cap="rnd">
              <a:solidFill>
                <a:schemeClr val="bg1">
                  <a:lumMod val="85000"/>
                </a:schemeClr>
              </a:solidFill>
              <a:prstDash val="solid"/>
              <a:round/>
              <a:headEnd type="triangle"/>
              <a:tailEnd type="triangle"/>
            </a:ln>
          </p:spPr>
          <p:txBody>
            <a:bodyPr rtlCol="0" anchor="ctr"/>
            <a:lstStyle/>
            <a:p>
              <a:endParaRPr lang="es-MX" sz="900"/>
            </a:p>
          </p:txBody>
        </p:sp>
        <p:sp>
          <p:nvSpPr>
            <p:cNvPr id="14" name="CuadroTexto 395">
              <a:extLst>
                <a:ext uri="{FF2B5EF4-FFF2-40B4-BE49-F238E27FC236}">
                  <a16:creationId xmlns:a16="http://schemas.microsoft.com/office/drawing/2014/main" id="{0E929DE9-512A-4994-BE1A-F3BBE74783CC}"/>
                </a:ext>
              </a:extLst>
            </p:cNvPr>
            <p:cNvSpPr txBox="1"/>
            <p:nvPr/>
          </p:nvSpPr>
          <p:spPr>
            <a:xfrm>
              <a:off x="1335879" y="3394816"/>
              <a:ext cx="1939624" cy="355975"/>
            </a:xfrm>
            <a:prstGeom prst="rect">
              <a:avLst/>
            </a:prstGeom>
            <a:noFill/>
          </p:spPr>
          <p:txBody>
            <a:bodyPr wrap="square" rtlCol="0">
              <a:spAutoFit/>
            </a:bodyPr>
            <a:lstStyle/>
            <a:p>
              <a:pPr>
                <a:lnSpc>
                  <a:spcPct val="107000"/>
                </a:lnSpc>
                <a:spcAft>
                  <a:spcPts val="800"/>
                </a:spcAft>
              </a:pPr>
              <a:r>
                <a:rPr lang="en-IN"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take convenient utensils to enjoy his meal</a:t>
              </a:r>
              <a:endPar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5" name="CuadroTexto 395">
              <a:extLst>
                <a:ext uri="{FF2B5EF4-FFF2-40B4-BE49-F238E27FC236}">
                  <a16:creationId xmlns:a16="http://schemas.microsoft.com/office/drawing/2014/main" id="{7469EF31-5925-4BC9-B5DD-2C75719452AB}"/>
                </a:ext>
              </a:extLst>
            </p:cNvPr>
            <p:cNvSpPr txBox="1"/>
            <p:nvPr/>
          </p:nvSpPr>
          <p:spPr>
            <a:xfrm>
              <a:off x="3373404" y="3467196"/>
              <a:ext cx="1710815" cy="200832"/>
            </a:xfrm>
            <a:prstGeom prst="rect">
              <a:avLst/>
            </a:prstGeom>
            <a:noFill/>
          </p:spPr>
          <p:txBody>
            <a:bodyPr wrap="square" rtlCol="0">
              <a:spAutoFit/>
            </a:bodyPr>
            <a:lstStyle/>
            <a:p>
              <a:r>
                <a:rPr lang="en-IN"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Decide to eat lunch</a:t>
              </a:r>
              <a:endParaRPr lang="en-US" sz="14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6" name="CuadroTexto 395">
              <a:extLst>
                <a:ext uri="{FF2B5EF4-FFF2-40B4-BE49-F238E27FC236}">
                  <a16:creationId xmlns:a16="http://schemas.microsoft.com/office/drawing/2014/main" id="{2F316925-49D0-47CA-AEC3-FB53BEEDFF56}"/>
                </a:ext>
              </a:extLst>
            </p:cNvPr>
            <p:cNvSpPr txBox="1"/>
            <p:nvPr/>
          </p:nvSpPr>
          <p:spPr>
            <a:xfrm>
              <a:off x="4944403" y="3399739"/>
              <a:ext cx="2293306" cy="355975"/>
            </a:xfrm>
            <a:prstGeom prst="rect">
              <a:avLst/>
            </a:prstGeom>
            <a:noFill/>
          </p:spPr>
          <p:txBody>
            <a:bodyPr wrap="square" rtlCol="0">
              <a:spAutoFit/>
            </a:bodyPr>
            <a:lstStyle/>
            <a:p>
              <a:pPr marL="457200">
                <a:lnSpc>
                  <a:spcPct val="107000"/>
                </a:lnSpc>
                <a:spcAft>
                  <a:spcPts val="800"/>
                </a:spcAft>
              </a:pPr>
              <a:r>
                <a:rPr lang="en-IN"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Employee finishes meal and looks to dispose of them.</a:t>
              </a:r>
              <a:endPar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7" name="CuadroTexto 395">
              <a:extLst>
                <a:ext uri="{FF2B5EF4-FFF2-40B4-BE49-F238E27FC236}">
                  <a16:creationId xmlns:a16="http://schemas.microsoft.com/office/drawing/2014/main" id="{59E779FC-8978-4FB7-A4B4-3BA1FD10425F}"/>
                </a:ext>
              </a:extLst>
            </p:cNvPr>
            <p:cNvSpPr txBox="1"/>
            <p:nvPr/>
          </p:nvSpPr>
          <p:spPr>
            <a:xfrm>
              <a:off x="7358271" y="3406960"/>
              <a:ext cx="1600599" cy="341414"/>
            </a:xfrm>
            <a:prstGeom prst="rect">
              <a:avLst/>
            </a:prstGeom>
            <a:noFill/>
          </p:spPr>
          <p:txBody>
            <a:bodyPr wrap="square" rtlCol="0">
              <a:spAutoFit/>
            </a:bodyPr>
            <a:lstStyle/>
            <a:p>
              <a:r>
                <a:rPr lang="en-IN"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Employee reflets on lunch experience</a:t>
              </a:r>
              <a:endParaRPr lang="en-US" sz="14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9" name="Rectangle 56">
              <a:extLst>
                <a:ext uri="{FF2B5EF4-FFF2-40B4-BE49-F238E27FC236}">
                  <a16:creationId xmlns:a16="http://schemas.microsoft.com/office/drawing/2014/main" id="{1830A5F3-F87D-4151-96BD-3AE4C91B3037}"/>
                </a:ext>
              </a:extLst>
            </p:cNvPr>
            <p:cNvSpPr/>
            <p:nvPr/>
          </p:nvSpPr>
          <p:spPr>
            <a:xfrm>
              <a:off x="1306576" y="3840795"/>
              <a:ext cx="1953566" cy="2160951"/>
            </a:xfrm>
            <a:prstGeom prst="rect">
              <a:avLst/>
            </a:prstGeom>
          </p:spPr>
          <p:txBody>
            <a:bodyPr wrap="square">
              <a:spAutoFit/>
            </a:bodyPr>
            <a:lstStyle/>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GOAL: to get a meal during break without hassle.</a:t>
              </a:r>
              <a:endParaRPr lang="en-US" sz="1400" dirty="0">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DOES: -receive take order along with the plastic spoon</a:t>
              </a:r>
              <a:endParaRPr lang="en-US" sz="1400" dirty="0">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-consider the convenience of having a meal with plastic.</a:t>
              </a:r>
              <a:endParaRPr lang="en-US" sz="1400" dirty="0">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-feel confident to use plastic but do not want to waste his time</a:t>
              </a:r>
            </a:p>
            <a:p>
              <a:pPr lvl="0">
                <a:lnSpc>
                  <a:spcPct val="107000"/>
                </a:lnSpc>
              </a:pPr>
              <a:endParaRPr lang="en-IN" sz="14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OPPORTUNITIES:</a:t>
              </a:r>
              <a:endParaRPr lang="en-US" sz="1400" dirty="0">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-encourage restaurants to provide sustainable utensils</a:t>
              </a:r>
              <a:endParaRPr lang="en-US" sz="1400" dirty="0">
                <a:latin typeface="Aptos" panose="020B0004020202020204" pitchFamily="34" charset="0"/>
                <a:ea typeface="Aptos" panose="020B0004020202020204" pitchFamily="34" charset="0"/>
                <a:cs typeface="Times New Roman" panose="02020603050405020304" pitchFamily="18" charset="0"/>
              </a:endParaRPr>
            </a:p>
            <a:p>
              <a:pPr lvl="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-offer reusable utensils to people to use</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Rectangle 56">
              <a:extLst>
                <a:ext uri="{FF2B5EF4-FFF2-40B4-BE49-F238E27FC236}">
                  <a16:creationId xmlns:a16="http://schemas.microsoft.com/office/drawing/2014/main" id="{68545CF6-429D-48F4-9894-B7BA9D5DF111}"/>
                </a:ext>
              </a:extLst>
            </p:cNvPr>
            <p:cNvSpPr/>
            <p:nvPr/>
          </p:nvSpPr>
          <p:spPr>
            <a:xfrm>
              <a:off x="2985598" y="3837055"/>
              <a:ext cx="2223087" cy="2160951"/>
            </a:xfrm>
            <a:prstGeom prst="rect">
              <a:avLst/>
            </a:prstGeom>
          </p:spPr>
          <p:txBody>
            <a:bodyPr wrap="square">
              <a:spAutoFit/>
            </a:bodyPr>
            <a:lstStyle/>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GOAL: enjoy a meal during break comfortably.</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DOES: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-use a plastic spoon to eat</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-consider to bring own reusable utensils next time</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-guilt on environmental impact.</a:t>
              </a:r>
            </a:p>
            <a:p>
              <a:pPr marL="457200">
                <a:lnSpc>
                  <a:spcPct val="107000"/>
                </a:lnSpc>
              </a:pP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OPPORTUNITIES: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-provide a spot for reusable utensils in the office</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-can distribute reusable utensils as part of the employee welcome kit.</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1" name="Rectangle 56">
              <a:extLst>
                <a:ext uri="{FF2B5EF4-FFF2-40B4-BE49-F238E27FC236}">
                  <a16:creationId xmlns:a16="http://schemas.microsoft.com/office/drawing/2014/main" id="{C54D8887-4828-4E58-8F64-6FA6A4A0B8C7}"/>
                </a:ext>
              </a:extLst>
            </p:cNvPr>
            <p:cNvSpPr/>
            <p:nvPr/>
          </p:nvSpPr>
          <p:spPr>
            <a:xfrm>
              <a:off x="4936322" y="3841977"/>
              <a:ext cx="2381945" cy="1860122"/>
            </a:xfrm>
            <a:prstGeom prst="rect">
              <a:avLst/>
            </a:prstGeom>
          </p:spPr>
          <p:txBody>
            <a:bodyPr wrap="square">
              <a:spAutoFit/>
            </a:bodyPr>
            <a:lstStyle/>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Goal: dispose of utensils without causing harm to the environment.</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DOES: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-look for the trash bin.</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-frustration if no proper disposal is available</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endParaRPr lang="en-IN"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OPPORTUNITIES: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-can set </a:t>
              </a:r>
              <a:r>
                <a:rPr lang="en-IN" sz="1400" dirty="0" err="1">
                  <a:effectLst/>
                  <a:latin typeface="Aptos" panose="020B0004020202020204" pitchFamily="34" charset="0"/>
                  <a:ea typeface="Aptos" panose="020B0004020202020204" pitchFamily="34" charset="0"/>
                  <a:cs typeface="Times New Roman" panose="02020603050405020304" pitchFamily="18" charset="0"/>
                </a:rPr>
                <a:t>labeled</a:t>
              </a:r>
              <a:r>
                <a:rPr lang="en-IN" sz="1400" dirty="0">
                  <a:effectLst/>
                  <a:latin typeface="Aptos" panose="020B0004020202020204" pitchFamily="34" charset="0"/>
                  <a:ea typeface="Aptos" panose="020B0004020202020204" pitchFamily="34" charset="0"/>
                  <a:cs typeface="Times New Roman" panose="02020603050405020304" pitchFamily="18" charset="0"/>
                </a:rPr>
                <a:t> recycling and compost bins in the office.</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-option for employees to return reusable utensils for cleaning.</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2" name="Rectangle 56">
              <a:extLst>
                <a:ext uri="{FF2B5EF4-FFF2-40B4-BE49-F238E27FC236}">
                  <a16:creationId xmlns:a16="http://schemas.microsoft.com/office/drawing/2014/main" id="{77D24759-E750-43D7-B61D-76A882809DB9}"/>
                </a:ext>
              </a:extLst>
            </p:cNvPr>
            <p:cNvSpPr/>
            <p:nvPr/>
          </p:nvSpPr>
          <p:spPr>
            <a:xfrm>
              <a:off x="6983316" y="3866822"/>
              <a:ext cx="2769574" cy="2461780"/>
            </a:xfrm>
            <a:prstGeom prst="rect">
              <a:avLst/>
            </a:prstGeom>
          </p:spPr>
          <p:txBody>
            <a:bodyPr wrap="square">
              <a:spAutoFit/>
            </a:bodyPr>
            <a:lstStyle/>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GOAL: feel positive about their break time</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DOES: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-leave the place by feeling guilty of using plastic spoons.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-think thoughts about sustainability about their colleagues.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-worry about making eco-friendly in the future.</a:t>
              </a:r>
            </a:p>
            <a:p>
              <a:pPr marL="457200">
                <a:lnSpc>
                  <a:spcPct val="107000"/>
                </a:lnSpc>
              </a:pP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OPPORTUNITIES: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-implement feedback for employees to share experiences.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400" dirty="0">
                  <a:effectLst/>
                  <a:latin typeface="Aptos" panose="020B0004020202020204" pitchFamily="34" charset="0"/>
                  <a:ea typeface="Aptos" panose="020B0004020202020204" pitchFamily="34" charset="0"/>
                  <a:cs typeface="Times New Roman" panose="02020603050405020304" pitchFamily="18" charset="0"/>
                </a:rPr>
                <a:t>-reward options for employees for consistent use odd sustainable options</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-Share success stories who made eco-friendly</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p:txBody>
        </p:sp>
      </p:grpSp>
      <p:sp>
        <p:nvSpPr>
          <p:cNvPr id="40" name="TextBox 39">
            <a:extLst>
              <a:ext uri="{FF2B5EF4-FFF2-40B4-BE49-F238E27FC236}">
                <a16:creationId xmlns:a16="http://schemas.microsoft.com/office/drawing/2014/main" id="{414D5B35-F94B-4425-AF45-F4A094DBD7FA}"/>
              </a:ext>
            </a:extLst>
          </p:cNvPr>
          <p:cNvSpPr txBox="1"/>
          <p:nvPr/>
        </p:nvSpPr>
        <p:spPr>
          <a:xfrm>
            <a:off x="-189032" y="269965"/>
            <a:ext cx="12192000" cy="461665"/>
          </a:xfrm>
          <a:prstGeom prst="rect">
            <a:avLst/>
          </a:prstGeom>
          <a:noFill/>
        </p:spPr>
        <p:txBody>
          <a:bodyPr wrap="square" rtlCol="0">
            <a:spAutoFit/>
          </a:bodyPr>
          <a:lstStyle/>
          <a:p>
            <a:pPr algn="ctr"/>
            <a:r>
              <a:rPr lang="en-US" sz="2400" dirty="0">
                <a:latin typeface="Georgia" panose="02040502050405020303" pitchFamily="18" charset="0"/>
                <a:ea typeface="Cambria" panose="02040503050406030204" pitchFamily="18" charset="0"/>
                <a:cs typeface="+mj-cs"/>
              </a:rPr>
              <a:t>Journey Map </a:t>
            </a:r>
          </a:p>
        </p:txBody>
      </p:sp>
      <p:sp>
        <p:nvSpPr>
          <p:cNvPr id="2" name="TextBox 1">
            <a:extLst>
              <a:ext uri="{FF2B5EF4-FFF2-40B4-BE49-F238E27FC236}">
                <a16:creationId xmlns:a16="http://schemas.microsoft.com/office/drawing/2014/main" id="{600875B1-DF8C-CE0A-7B46-5C49A4FF300B}"/>
              </a:ext>
            </a:extLst>
          </p:cNvPr>
          <p:cNvSpPr txBox="1"/>
          <p:nvPr/>
        </p:nvSpPr>
        <p:spPr>
          <a:xfrm>
            <a:off x="801182" y="714786"/>
            <a:ext cx="10765896" cy="923330"/>
          </a:xfrm>
          <a:prstGeom prst="rect">
            <a:avLst/>
          </a:prstGeom>
          <a:noFill/>
        </p:spPr>
        <p:txBody>
          <a:bodyPr wrap="none" rtlCol="0">
            <a:sp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Scenario</a:t>
            </a:r>
            <a:r>
              <a:rPr lang="en-IN" sz="1800" dirty="0">
                <a:effectLst/>
                <a:latin typeface="Aptos" panose="020B0004020202020204" pitchFamily="34" charset="0"/>
                <a:ea typeface="Aptos" panose="020B0004020202020204" pitchFamily="34" charset="0"/>
                <a:cs typeface="Times New Roman" panose="02020603050405020304" pitchFamily="18" charset="0"/>
              </a:rPr>
              <a:t>: An employee orders lunch at the office canteen that comes along with a single-use plastic spoon</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sp>
        <p:nvSpPr>
          <p:cNvPr id="3" name="TextBox 2">
            <a:extLst>
              <a:ext uri="{FF2B5EF4-FFF2-40B4-BE49-F238E27FC236}">
                <a16:creationId xmlns:a16="http://schemas.microsoft.com/office/drawing/2014/main" id="{900CDF8E-8C33-D723-D7D3-08745202F087}"/>
              </a:ext>
            </a:extLst>
          </p:cNvPr>
          <p:cNvSpPr txBox="1"/>
          <p:nvPr/>
        </p:nvSpPr>
        <p:spPr>
          <a:xfrm>
            <a:off x="4283604" y="1038997"/>
            <a:ext cx="728148" cy="369332"/>
          </a:xfrm>
          <a:prstGeom prst="rect">
            <a:avLst/>
          </a:prstGeom>
          <a:noFill/>
        </p:spPr>
        <p:txBody>
          <a:bodyPr wrap="none" rtlCol="0">
            <a:spAutoFit/>
          </a:bodyPr>
          <a:lstStyle/>
          <a:p>
            <a:r>
              <a:rPr lang="en-US" dirty="0"/>
              <a:t>Step2</a:t>
            </a:r>
          </a:p>
        </p:txBody>
      </p:sp>
      <p:sp>
        <p:nvSpPr>
          <p:cNvPr id="25" name="TextBox 24">
            <a:extLst>
              <a:ext uri="{FF2B5EF4-FFF2-40B4-BE49-F238E27FC236}">
                <a16:creationId xmlns:a16="http://schemas.microsoft.com/office/drawing/2014/main" id="{3CB8A427-EE95-749A-EAD6-BF5171942652}"/>
              </a:ext>
            </a:extLst>
          </p:cNvPr>
          <p:cNvSpPr txBox="1"/>
          <p:nvPr/>
        </p:nvSpPr>
        <p:spPr>
          <a:xfrm>
            <a:off x="1463458" y="1056241"/>
            <a:ext cx="742457" cy="369332"/>
          </a:xfrm>
          <a:prstGeom prst="rect">
            <a:avLst/>
          </a:prstGeom>
          <a:noFill/>
        </p:spPr>
        <p:txBody>
          <a:bodyPr wrap="square">
            <a:spAutoFit/>
          </a:bodyPr>
          <a:lstStyle/>
          <a:p>
            <a:r>
              <a:rPr lang="en-US" dirty="0"/>
              <a:t>Step1</a:t>
            </a:r>
          </a:p>
        </p:txBody>
      </p:sp>
      <p:sp>
        <p:nvSpPr>
          <p:cNvPr id="27" name="TextBox 26">
            <a:extLst>
              <a:ext uri="{FF2B5EF4-FFF2-40B4-BE49-F238E27FC236}">
                <a16:creationId xmlns:a16="http://schemas.microsoft.com/office/drawing/2014/main" id="{16083946-7DEF-27C4-7E14-6EB727C0B24E}"/>
              </a:ext>
            </a:extLst>
          </p:cNvPr>
          <p:cNvSpPr txBox="1"/>
          <p:nvPr/>
        </p:nvSpPr>
        <p:spPr>
          <a:xfrm>
            <a:off x="7005006" y="1056241"/>
            <a:ext cx="845274" cy="369332"/>
          </a:xfrm>
          <a:prstGeom prst="rect">
            <a:avLst/>
          </a:prstGeom>
          <a:noFill/>
        </p:spPr>
        <p:txBody>
          <a:bodyPr wrap="square">
            <a:spAutoFit/>
          </a:bodyPr>
          <a:lstStyle/>
          <a:p>
            <a:r>
              <a:rPr lang="en-US" dirty="0"/>
              <a:t>Step3</a:t>
            </a:r>
          </a:p>
        </p:txBody>
      </p:sp>
      <p:sp>
        <p:nvSpPr>
          <p:cNvPr id="29" name="TextBox 28">
            <a:extLst>
              <a:ext uri="{FF2B5EF4-FFF2-40B4-BE49-F238E27FC236}">
                <a16:creationId xmlns:a16="http://schemas.microsoft.com/office/drawing/2014/main" id="{1A247F92-FE45-D1D0-C7B3-EA0109AAB9AC}"/>
              </a:ext>
            </a:extLst>
          </p:cNvPr>
          <p:cNvSpPr txBox="1"/>
          <p:nvPr/>
        </p:nvSpPr>
        <p:spPr>
          <a:xfrm>
            <a:off x="9931948" y="1038997"/>
            <a:ext cx="936336" cy="369332"/>
          </a:xfrm>
          <a:prstGeom prst="rect">
            <a:avLst/>
          </a:prstGeom>
          <a:noFill/>
        </p:spPr>
        <p:txBody>
          <a:bodyPr wrap="square">
            <a:spAutoFit/>
          </a:bodyPr>
          <a:lstStyle/>
          <a:p>
            <a:r>
              <a:rPr lang="en-US" dirty="0"/>
              <a:t>Step4</a:t>
            </a:r>
          </a:p>
        </p:txBody>
      </p:sp>
    </p:spTree>
    <p:extLst>
      <p:ext uri="{BB962C8B-B14F-4D97-AF65-F5344CB8AC3E}">
        <p14:creationId xmlns:p14="http://schemas.microsoft.com/office/powerpoint/2010/main" val="97353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90D01833-70CB-1C35-D13F-9C43595622B2}"/>
              </a:ext>
            </a:extLst>
          </p:cNvPr>
          <p:cNvSpPr txBox="1">
            <a:spLocks/>
          </p:cNvSpPr>
          <p:nvPr/>
        </p:nvSpPr>
        <p:spPr>
          <a:xfrm>
            <a:off x="284988" y="996696"/>
            <a:ext cx="11622023" cy="5696633"/>
          </a:xfrm>
          <a:prstGeom prst="rect">
            <a:avLst/>
          </a:prstGeom>
          <a:ln>
            <a:solidFill>
              <a:schemeClr val="tx1"/>
            </a:solidFill>
          </a:ln>
        </p:spPr>
        <p:txBody>
          <a:bodyPr vert="horz" lIns="91440" tIns="45720" rIns="91440" bIns="45720" rtlCol="0" anchor="t"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1800" dirty="0">
                <a:solidFill>
                  <a:schemeClr val="tx1"/>
                </a:solidFill>
              </a:rPr>
              <a:t>Persona name:</a:t>
            </a:r>
          </a:p>
          <a:p>
            <a:pPr algn="l"/>
            <a:endParaRPr lang="en-AU" sz="1800" dirty="0">
              <a:solidFill>
                <a:schemeClr val="tx1"/>
              </a:solidFill>
            </a:endParaRPr>
          </a:p>
          <a:p>
            <a:pPr algn="l"/>
            <a:r>
              <a:rPr lang="en-AU" sz="1800" dirty="0">
                <a:solidFill>
                  <a:schemeClr val="tx1"/>
                </a:solidFill>
              </a:rPr>
              <a:t>Age:</a:t>
            </a:r>
          </a:p>
          <a:p>
            <a:pPr algn="l"/>
            <a:endParaRPr lang="en-AU" sz="1800" dirty="0">
              <a:solidFill>
                <a:schemeClr val="tx1"/>
              </a:solidFill>
            </a:endParaRPr>
          </a:p>
          <a:p>
            <a:pPr algn="l"/>
            <a:r>
              <a:rPr lang="en-AU" sz="1800" dirty="0">
                <a:solidFill>
                  <a:schemeClr val="tx1"/>
                </a:solidFill>
              </a:rPr>
              <a:t>Job:</a:t>
            </a:r>
          </a:p>
          <a:p>
            <a:pPr algn="l"/>
            <a:endParaRPr lang="en-AU" sz="1800" dirty="0">
              <a:solidFill>
                <a:schemeClr val="tx1"/>
              </a:solidFill>
            </a:endParaRPr>
          </a:p>
          <a:p>
            <a:pPr algn="l"/>
            <a:r>
              <a:rPr lang="en-AU" sz="1800" dirty="0">
                <a:solidFill>
                  <a:schemeClr val="tx1"/>
                </a:solidFill>
              </a:rPr>
              <a:t>Personality:</a:t>
            </a:r>
          </a:p>
          <a:p>
            <a:pPr algn="l"/>
            <a:endParaRPr lang="en-AU" sz="1800" dirty="0">
              <a:solidFill>
                <a:schemeClr val="tx1"/>
              </a:solidFill>
            </a:endParaRPr>
          </a:p>
          <a:p>
            <a:pPr algn="l"/>
            <a:r>
              <a:rPr lang="en-AU" sz="1800" dirty="0">
                <a:solidFill>
                  <a:schemeClr val="tx1"/>
                </a:solidFill>
              </a:rPr>
              <a:t>Goals / Motivations:</a:t>
            </a:r>
          </a:p>
          <a:p>
            <a:pPr algn="l"/>
            <a:endParaRPr lang="en-AU" sz="1800" dirty="0">
              <a:solidFill>
                <a:schemeClr val="tx1"/>
              </a:solidFill>
            </a:endParaRPr>
          </a:p>
          <a:p>
            <a:pPr algn="l"/>
            <a:r>
              <a:rPr lang="en-AU" sz="1800" dirty="0">
                <a:solidFill>
                  <a:schemeClr val="tx1"/>
                </a:solidFill>
              </a:rPr>
              <a:t>Wants/Needs:</a:t>
            </a:r>
          </a:p>
        </p:txBody>
      </p:sp>
      <p:sp>
        <p:nvSpPr>
          <p:cNvPr id="5" name="Rectangle 4">
            <a:extLst>
              <a:ext uri="{FF2B5EF4-FFF2-40B4-BE49-F238E27FC236}">
                <a16:creationId xmlns:a16="http://schemas.microsoft.com/office/drawing/2014/main" id="{41DECF86-85E4-6CCE-9901-5CF7031ABFF2}"/>
              </a:ext>
            </a:extLst>
          </p:cNvPr>
          <p:cNvSpPr/>
          <p:nvPr/>
        </p:nvSpPr>
        <p:spPr>
          <a:xfrm>
            <a:off x="9865114" y="1182889"/>
            <a:ext cx="1864659" cy="1828800"/>
          </a:xfrm>
          <a:prstGeom prst="rect">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solidFill>
                  <a:schemeClr val="tx1"/>
                </a:solidFill>
              </a:rPr>
              <a:t>Picture</a:t>
            </a:r>
          </a:p>
        </p:txBody>
      </p:sp>
      <p:sp>
        <p:nvSpPr>
          <p:cNvPr id="7" name="TextBox 6">
            <a:extLst>
              <a:ext uri="{FF2B5EF4-FFF2-40B4-BE49-F238E27FC236}">
                <a16:creationId xmlns:a16="http://schemas.microsoft.com/office/drawing/2014/main" id="{BE4F55A1-3F8D-A841-46D1-3F043A108081}"/>
              </a:ext>
            </a:extLst>
          </p:cNvPr>
          <p:cNvSpPr txBox="1"/>
          <p:nvPr/>
        </p:nvSpPr>
        <p:spPr>
          <a:xfrm>
            <a:off x="2922494" y="339769"/>
            <a:ext cx="6096000" cy="369332"/>
          </a:xfrm>
          <a:prstGeom prst="rect">
            <a:avLst/>
          </a:prstGeom>
          <a:noFill/>
        </p:spPr>
        <p:txBody>
          <a:bodyPr wrap="square">
            <a:spAutoFit/>
          </a:bodyPr>
          <a:lstStyle/>
          <a:p>
            <a:pPr algn="ctr"/>
            <a:r>
              <a:rPr lang="en-AU" sz="1800" b="1" dirty="0">
                <a:latin typeface="+mn-lt"/>
              </a:rPr>
              <a:t>USER PERSONA 1</a:t>
            </a:r>
          </a:p>
        </p:txBody>
      </p:sp>
    </p:spTree>
    <p:extLst>
      <p:ext uri="{BB962C8B-B14F-4D97-AF65-F5344CB8AC3E}">
        <p14:creationId xmlns:p14="http://schemas.microsoft.com/office/powerpoint/2010/main" val="255428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44E68-A390-35C4-00AD-3100D3715C8A}"/>
            </a:ext>
          </a:extLst>
        </p:cNvPr>
        <p:cNvGrpSpPr/>
        <p:nvPr/>
      </p:nvGrpSpPr>
      <p:grpSpPr>
        <a:xfrm>
          <a:off x="0" y="0"/>
          <a:ext cx="0" cy="0"/>
          <a:chOff x="0" y="0"/>
          <a:chExt cx="0" cy="0"/>
        </a:xfrm>
      </p:grpSpPr>
      <p:sp>
        <p:nvSpPr>
          <p:cNvPr id="4" name="Content Placeholder 6">
            <a:extLst>
              <a:ext uri="{FF2B5EF4-FFF2-40B4-BE49-F238E27FC236}">
                <a16:creationId xmlns:a16="http://schemas.microsoft.com/office/drawing/2014/main" id="{46234CFB-9163-1D1E-AB38-3CBD7D7613EE}"/>
              </a:ext>
            </a:extLst>
          </p:cNvPr>
          <p:cNvSpPr txBox="1">
            <a:spLocks/>
          </p:cNvSpPr>
          <p:nvPr/>
        </p:nvSpPr>
        <p:spPr>
          <a:xfrm>
            <a:off x="284988" y="996696"/>
            <a:ext cx="11622023" cy="5696633"/>
          </a:xfrm>
          <a:prstGeom prst="rect">
            <a:avLst/>
          </a:prstGeom>
          <a:ln>
            <a:solidFill>
              <a:schemeClr val="tx1"/>
            </a:solidFill>
          </a:ln>
        </p:spPr>
        <p:txBody>
          <a:bodyPr vert="horz" lIns="91440" tIns="45720" rIns="91440" bIns="45720" rtlCol="0" anchor="t"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1800" dirty="0">
                <a:solidFill>
                  <a:schemeClr val="tx1"/>
                </a:solidFill>
              </a:rPr>
              <a:t>Persona name:</a:t>
            </a:r>
          </a:p>
          <a:p>
            <a:pPr algn="l"/>
            <a:endParaRPr lang="en-AU" sz="1800" dirty="0">
              <a:solidFill>
                <a:schemeClr val="tx1"/>
              </a:solidFill>
            </a:endParaRPr>
          </a:p>
          <a:p>
            <a:pPr algn="l"/>
            <a:r>
              <a:rPr lang="en-AU" sz="1800" dirty="0">
                <a:solidFill>
                  <a:schemeClr val="tx1"/>
                </a:solidFill>
              </a:rPr>
              <a:t>Age:</a:t>
            </a:r>
          </a:p>
          <a:p>
            <a:pPr algn="l"/>
            <a:endParaRPr lang="en-AU" sz="1800" dirty="0">
              <a:solidFill>
                <a:schemeClr val="tx1"/>
              </a:solidFill>
            </a:endParaRPr>
          </a:p>
          <a:p>
            <a:pPr algn="l"/>
            <a:r>
              <a:rPr lang="en-AU" sz="1800" dirty="0">
                <a:solidFill>
                  <a:schemeClr val="tx1"/>
                </a:solidFill>
              </a:rPr>
              <a:t>Job:</a:t>
            </a:r>
          </a:p>
          <a:p>
            <a:pPr algn="l"/>
            <a:endParaRPr lang="en-AU" sz="1800" dirty="0">
              <a:solidFill>
                <a:schemeClr val="tx1"/>
              </a:solidFill>
            </a:endParaRPr>
          </a:p>
          <a:p>
            <a:pPr algn="l"/>
            <a:r>
              <a:rPr lang="en-AU" sz="1800" dirty="0">
                <a:solidFill>
                  <a:schemeClr val="tx1"/>
                </a:solidFill>
              </a:rPr>
              <a:t>Personality:</a:t>
            </a:r>
          </a:p>
          <a:p>
            <a:pPr algn="l"/>
            <a:endParaRPr lang="en-AU" sz="1800" dirty="0">
              <a:solidFill>
                <a:schemeClr val="tx1"/>
              </a:solidFill>
            </a:endParaRPr>
          </a:p>
          <a:p>
            <a:pPr algn="l"/>
            <a:r>
              <a:rPr lang="en-AU" sz="1800" dirty="0">
                <a:solidFill>
                  <a:schemeClr val="tx1"/>
                </a:solidFill>
              </a:rPr>
              <a:t>Goals / Motivations:</a:t>
            </a:r>
          </a:p>
          <a:p>
            <a:pPr algn="l"/>
            <a:endParaRPr lang="en-AU" sz="1800" dirty="0">
              <a:solidFill>
                <a:schemeClr val="tx1"/>
              </a:solidFill>
            </a:endParaRPr>
          </a:p>
          <a:p>
            <a:pPr algn="l"/>
            <a:r>
              <a:rPr lang="en-AU" sz="1800" dirty="0">
                <a:solidFill>
                  <a:schemeClr val="tx1"/>
                </a:solidFill>
              </a:rPr>
              <a:t>Wants/Needs:</a:t>
            </a:r>
          </a:p>
        </p:txBody>
      </p:sp>
      <p:sp>
        <p:nvSpPr>
          <p:cNvPr id="5" name="Rectangle 4">
            <a:extLst>
              <a:ext uri="{FF2B5EF4-FFF2-40B4-BE49-F238E27FC236}">
                <a16:creationId xmlns:a16="http://schemas.microsoft.com/office/drawing/2014/main" id="{527D01DF-EE25-A4D4-F37D-C05939086A62}"/>
              </a:ext>
            </a:extLst>
          </p:cNvPr>
          <p:cNvSpPr/>
          <p:nvPr/>
        </p:nvSpPr>
        <p:spPr>
          <a:xfrm>
            <a:off x="9865114" y="1182889"/>
            <a:ext cx="1864659" cy="1828800"/>
          </a:xfrm>
          <a:prstGeom prst="rect">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solidFill>
                  <a:schemeClr val="tx1"/>
                </a:solidFill>
              </a:rPr>
              <a:t>Picture</a:t>
            </a:r>
          </a:p>
        </p:txBody>
      </p:sp>
      <p:sp>
        <p:nvSpPr>
          <p:cNvPr id="7" name="TextBox 6">
            <a:extLst>
              <a:ext uri="{FF2B5EF4-FFF2-40B4-BE49-F238E27FC236}">
                <a16:creationId xmlns:a16="http://schemas.microsoft.com/office/drawing/2014/main" id="{E6C7B00C-EF33-41BA-CDCC-7C2F769C28E1}"/>
              </a:ext>
            </a:extLst>
          </p:cNvPr>
          <p:cNvSpPr txBox="1"/>
          <p:nvPr/>
        </p:nvSpPr>
        <p:spPr>
          <a:xfrm>
            <a:off x="2922494" y="339769"/>
            <a:ext cx="6096000" cy="369332"/>
          </a:xfrm>
          <a:prstGeom prst="rect">
            <a:avLst/>
          </a:prstGeom>
          <a:noFill/>
        </p:spPr>
        <p:txBody>
          <a:bodyPr wrap="square">
            <a:spAutoFit/>
          </a:bodyPr>
          <a:lstStyle/>
          <a:p>
            <a:pPr algn="ctr"/>
            <a:r>
              <a:rPr lang="en-AU" sz="1800" b="1" dirty="0">
                <a:latin typeface="+mn-lt"/>
              </a:rPr>
              <a:t>USER PERSONA 2</a:t>
            </a:r>
          </a:p>
        </p:txBody>
      </p:sp>
    </p:spTree>
    <p:extLst>
      <p:ext uri="{BB962C8B-B14F-4D97-AF65-F5344CB8AC3E}">
        <p14:creationId xmlns:p14="http://schemas.microsoft.com/office/powerpoint/2010/main" val="115970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15C5D-53AD-EF06-E319-0F333F439E2C}"/>
            </a:ext>
          </a:extLst>
        </p:cNvPr>
        <p:cNvGrpSpPr/>
        <p:nvPr/>
      </p:nvGrpSpPr>
      <p:grpSpPr>
        <a:xfrm>
          <a:off x="0" y="0"/>
          <a:ext cx="0" cy="0"/>
          <a:chOff x="0" y="0"/>
          <a:chExt cx="0" cy="0"/>
        </a:xfrm>
      </p:grpSpPr>
      <p:sp>
        <p:nvSpPr>
          <p:cNvPr id="4" name="Content Placeholder 6">
            <a:extLst>
              <a:ext uri="{FF2B5EF4-FFF2-40B4-BE49-F238E27FC236}">
                <a16:creationId xmlns:a16="http://schemas.microsoft.com/office/drawing/2014/main" id="{B2714C8E-F05F-9FC6-1947-F8F9C227C21C}"/>
              </a:ext>
            </a:extLst>
          </p:cNvPr>
          <p:cNvSpPr txBox="1">
            <a:spLocks/>
          </p:cNvSpPr>
          <p:nvPr/>
        </p:nvSpPr>
        <p:spPr>
          <a:xfrm>
            <a:off x="284988" y="996696"/>
            <a:ext cx="11622023" cy="5696633"/>
          </a:xfrm>
          <a:prstGeom prst="rect">
            <a:avLst/>
          </a:prstGeom>
          <a:ln>
            <a:solidFill>
              <a:schemeClr val="tx1"/>
            </a:solidFill>
          </a:ln>
        </p:spPr>
        <p:txBody>
          <a:bodyPr vert="horz" lIns="91440" tIns="45720" rIns="91440" bIns="45720" rtlCol="0" anchor="t"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1800" dirty="0">
                <a:solidFill>
                  <a:schemeClr val="tx1"/>
                </a:solidFill>
              </a:rPr>
              <a:t>Persona name:</a:t>
            </a:r>
          </a:p>
          <a:p>
            <a:pPr algn="l"/>
            <a:endParaRPr lang="en-AU" sz="1800" dirty="0">
              <a:solidFill>
                <a:schemeClr val="tx1"/>
              </a:solidFill>
            </a:endParaRPr>
          </a:p>
          <a:p>
            <a:pPr algn="l"/>
            <a:r>
              <a:rPr lang="en-AU" sz="1800" dirty="0">
                <a:solidFill>
                  <a:schemeClr val="tx1"/>
                </a:solidFill>
              </a:rPr>
              <a:t>Age:</a:t>
            </a:r>
          </a:p>
          <a:p>
            <a:pPr algn="l"/>
            <a:endParaRPr lang="en-AU" sz="1800" dirty="0">
              <a:solidFill>
                <a:schemeClr val="tx1"/>
              </a:solidFill>
            </a:endParaRPr>
          </a:p>
          <a:p>
            <a:pPr algn="l"/>
            <a:r>
              <a:rPr lang="en-AU" sz="1800" dirty="0">
                <a:solidFill>
                  <a:schemeClr val="tx1"/>
                </a:solidFill>
              </a:rPr>
              <a:t>Job:</a:t>
            </a:r>
          </a:p>
          <a:p>
            <a:pPr algn="l"/>
            <a:endParaRPr lang="en-AU" sz="1800" dirty="0">
              <a:solidFill>
                <a:schemeClr val="tx1"/>
              </a:solidFill>
            </a:endParaRPr>
          </a:p>
          <a:p>
            <a:pPr algn="l"/>
            <a:r>
              <a:rPr lang="en-AU" sz="1800" dirty="0">
                <a:solidFill>
                  <a:schemeClr val="tx1"/>
                </a:solidFill>
              </a:rPr>
              <a:t>Personality:</a:t>
            </a:r>
          </a:p>
          <a:p>
            <a:pPr algn="l"/>
            <a:endParaRPr lang="en-AU" sz="1800" dirty="0">
              <a:solidFill>
                <a:schemeClr val="tx1"/>
              </a:solidFill>
            </a:endParaRPr>
          </a:p>
          <a:p>
            <a:pPr algn="l"/>
            <a:r>
              <a:rPr lang="en-AU" sz="1800" dirty="0">
                <a:solidFill>
                  <a:schemeClr val="tx1"/>
                </a:solidFill>
              </a:rPr>
              <a:t>Goals / Motivations:</a:t>
            </a:r>
          </a:p>
          <a:p>
            <a:pPr algn="l"/>
            <a:endParaRPr lang="en-AU" sz="1800" dirty="0">
              <a:solidFill>
                <a:schemeClr val="tx1"/>
              </a:solidFill>
            </a:endParaRPr>
          </a:p>
          <a:p>
            <a:pPr algn="l"/>
            <a:r>
              <a:rPr lang="en-AU" sz="1800" dirty="0">
                <a:solidFill>
                  <a:schemeClr val="tx1"/>
                </a:solidFill>
              </a:rPr>
              <a:t>Wants/Needs:</a:t>
            </a:r>
          </a:p>
        </p:txBody>
      </p:sp>
      <p:sp>
        <p:nvSpPr>
          <p:cNvPr id="5" name="Rectangle 4">
            <a:extLst>
              <a:ext uri="{FF2B5EF4-FFF2-40B4-BE49-F238E27FC236}">
                <a16:creationId xmlns:a16="http://schemas.microsoft.com/office/drawing/2014/main" id="{4334A83D-E9E5-A6A5-6659-8B9735E98B93}"/>
              </a:ext>
            </a:extLst>
          </p:cNvPr>
          <p:cNvSpPr/>
          <p:nvPr/>
        </p:nvSpPr>
        <p:spPr>
          <a:xfrm>
            <a:off x="9865114" y="1182889"/>
            <a:ext cx="1864659" cy="1828800"/>
          </a:xfrm>
          <a:prstGeom prst="rect">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solidFill>
                  <a:schemeClr val="tx1"/>
                </a:solidFill>
              </a:rPr>
              <a:t>Picture</a:t>
            </a:r>
          </a:p>
        </p:txBody>
      </p:sp>
      <p:sp>
        <p:nvSpPr>
          <p:cNvPr id="7" name="TextBox 6">
            <a:extLst>
              <a:ext uri="{FF2B5EF4-FFF2-40B4-BE49-F238E27FC236}">
                <a16:creationId xmlns:a16="http://schemas.microsoft.com/office/drawing/2014/main" id="{BF42019F-DE9D-8E99-EADD-B9E008CE9EE8}"/>
              </a:ext>
            </a:extLst>
          </p:cNvPr>
          <p:cNvSpPr txBox="1"/>
          <p:nvPr/>
        </p:nvSpPr>
        <p:spPr>
          <a:xfrm>
            <a:off x="2922494" y="339769"/>
            <a:ext cx="6096000" cy="369332"/>
          </a:xfrm>
          <a:prstGeom prst="rect">
            <a:avLst/>
          </a:prstGeom>
          <a:noFill/>
        </p:spPr>
        <p:txBody>
          <a:bodyPr wrap="square">
            <a:spAutoFit/>
          </a:bodyPr>
          <a:lstStyle/>
          <a:p>
            <a:pPr algn="ctr"/>
            <a:r>
              <a:rPr lang="en-AU" sz="1800" b="1" dirty="0">
                <a:latin typeface="+mn-lt"/>
              </a:rPr>
              <a:t>USER PERSONA 3</a:t>
            </a:r>
          </a:p>
        </p:txBody>
      </p:sp>
    </p:spTree>
    <p:extLst>
      <p:ext uri="{BB962C8B-B14F-4D97-AF65-F5344CB8AC3E}">
        <p14:creationId xmlns:p14="http://schemas.microsoft.com/office/powerpoint/2010/main" val="204190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1A2B7-3070-4FBF-49DE-F09D3A91D83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6E1712-3A2A-E4A8-31C1-9810BE22FEA7}"/>
              </a:ext>
            </a:extLst>
          </p:cNvPr>
          <p:cNvSpPr>
            <a:spLocks noGrp="1"/>
          </p:cNvSpPr>
          <p:nvPr>
            <p:ph type="sldNum" sz="quarter" idx="4"/>
          </p:nvPr>
        </p:nvSpPr>
        <p:spPr/>
        <p:txBody>
          <a:bodyPr/>
          <a:lstStyle/>
          <a:p>
            <a:fld id="{C3DB2ADC-AF19-4574-8C10-79B5B04FCA27}" type="slidenum">
              <a:rPr lang="en-US" smtClean="0"/>
              <a:pPr/>
              <a:t>25</a:t>
            </a:fld>
            <a:endParaRPr lang="en-US" dirty="0"/>
          </a:p>
        </p:txBody>
      </p:sp>
      <p:sp>
        <p:nvSpPr>
          <p:cNvPr id="3" name="TextBox 2">
            <a:extLst>
              <a:ext uri="{FF2B5EF4-FFF2-40B4-BE49-F238E27FC236}">
                <a16:creationId xmlns:a16="http://schemas.microsoft.com/office/drawing/2014/main" id="{4C467548-37B8-9DFF-5E25-DF70365E71F1}"/>
              </a:ext>
            </a:extLst>
          </p:cNvPr>
          <p:cNvSpPr txBox="1"/>
          <p:nvPr/>
        </p:nvSpPr>
        <p:spPr>
          <a:xfrm>
            <a:off x="2832847" y="277016"/>
            <a:ext cx="6096000" cy="369332"/>
          </a:xfrm>
          <a:prstGeom prst="rect">
            <a:avLst/>
          </a:prstGeom>
          <a:noFill/>
        </p:spPr>
        <p:txBody>
          <a:bodyPr wrap="square">
            <a:spAutoFit/>
          </a:bodyPr>
          <a:lstStyle/>
          <a:p>
            <a:pPr algn="ctr"/>
            <a:r>
              <a:rPr lang="en-AU" sz="1800" b="1" dirty="0">
                <a:latin typeface="+mn-lt"/>
              </a:rPr>
              <a:t>5-Whys TECHNIQUE</a:t>
            </a:r>
          </a:p>
        </p:txBody>
      </p:sp>
      <p:graphicFrame>
        <p:nvGraphicFramePr>
          <p:cNvPr id="4" name="Table 3">
            <a:extLst>
              <a:ext uri="{FF2B5EF4-FFF2-40B4-BE49-F238E27FC236}">
                <a16:creationId xmlns:a16="http://schemas.microsoft.com/office/drawing/2014/main" id="{A2BBF3DD-27AF-FC0D-B340-9D6605ED4B9C}"/>
              </a:ext>
            </a:extLst>
          </p:cNvPr>
          <p:cNvGraphicFramePr>
            <a:graphicFrameLocks noGrp="1"/>
          </p:cNvGraphicFramePr>
          <p:nvPr>
            <p:extLst>
              <p:ext uri="{D42A27DB-BD31-4B8C-83A1-F6EECF244321}">
                <p14:modId xmlns:p14="http://schemas.microsoft.com/office/powerpoint/2010/main" val="2502909304"/>
              </p:ext>
            </p:extLst>
          </p:nvPr>
        </p:nvGraphicFramePr>
        <p:xfrm>
          <a:off x="394448" y="719665"/>
          <a:ext cx="11367246" cy="5348280"/>
        </p:xfrm>
        <a:graphic>
          <a:graphicData uri="http://schemas.openxmlformats.org/drawingml/2006/table">
            <a:tbl>
              <a:tblPr firstRow="1" bandRow="1">
                <a:tableStyleId>{7E9639D4-E3E2-4D34-9284-5A2195B3D0D7}</a:tableStyleId>
              </a:tblPr>
              <a:tblGrid>
                <a:gridCol w="1326776">
                  <a:extLst>
                    <a:ext uri="{9D8B030D-6E8A-4147-A177-3AD203B41FA5}">
                      <a16:colId xmlns:a16="http://schemas.microsoft.com/office/drawing/2014/main" val="4027630132"/>
                    </a:ext>
                  </a:extLst>
                </a:gridCol>
                <a:gridCol w="5477435">
                  <a:extLst>
                    <a:ext uri="{9D8B030D-6E8A-4147-A177-3AD203B41FA5}">
                      <a16:colId xmlns:a16="http://schemas.microsoft.com/office/drawing/2014/main" val="3331143902"/>
                    </a:ext>
                  </a:extLst>
                </a:gridCol>
                <a:gridCol w="4563035">
                  <a:extLst>
                    <a:ext uri="{9D8B030D-6E8A-4147-A177-3AD203B41FA5}">
                      <a16:colId xmlns:a16="http://schemas.microsoft.com/office/drawing/2014/main" val="92532284"/>
                    </a:ext>
                  </a:extLst>
                </a:gridCol>
              </a:tblGrid>
              <a:tr h="623312">
                <a:tc>
                  <a:txBody>
                    <a:bodyPr/>
                    <a:lstStyle/>
                    <a:p>
                      <a:r>
                        <a:rPr lang="en-US" dirty="0"/>
                        <a:t>                      WHY</a:t>
                      </a:r>
                    </a:p>
                  </a:txBody>
                  <a:tcPr>
                    <a:lnB w="12700" cap="flat" cmpd="sng" algn="ctr">
                      <a:solidFill>
                        <a:schemeClr val="tx1"/>
                      </a:solidFill>
                      <a:prstDash val="solid"/>
                      <a:round/>
                      <a:headEnd type="none" w="med" len="med"/>
                      <a:tailEnd type="none" w="med" len="med"/>
                    </a:lnB>
                  </a:tcPr>
                </a:tc>
                <a:tc>
                  <a:txBody>
                    <a:bodyPr/>
                    <a:lstStyle/>
                    <a:p>
                      <a:r>
                        <a:rPr lang="en-US" dirty="0"/>
                        <a:t>             Question</a:t>
                      </a:r>
                    </a:p>
                  </a:txBody>
                  <a:tcPr>
                    <a:lnB w="12700" cap="flat" cmpd="sng" algn="ctr">
                      <a:solidFill>
                        <a:schemeClr val="tx1"/>
                      </a:solidFill>
                      <a:prstDash val="solid"/>
                      <a:round/>
                      <a:headEnd type="none" w="med" len="med"/>
                      <a:tailEnd type="none" w="med" len="med"/>
                    </a:lnB>
                  </a:tcPr>
                </a:tc>
                <a:tc>
                  <a:txBody>
                    <a:bodyPr/>
                    <a:lstStyle/>
                    <a:p>
                      <a:r>
                        <a:rPr lang="en-US"/>
                        <a:t>                    Response</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72590"/>
                  </a:ext>
                </a:extLst>
              </a:tr>
              <a:tr h="9416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why do you usually go for plastic spoons instead of, like, a reusable 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its comfortable to use and low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5613016"/>
                  </a:ext>
                </a:extLst>
              </a:tr>
              <a:tr h="9416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Why do you think being green is less important than convenience and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reusables or biodegradable spoons feel like  too pricey to use compared to plastic 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8135900"/>
                  </a:ext>
                </a:extLst>
              </a:tr>
              <a:tr h="9416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Why its cheap compared to 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Compared to wooden or biodegradable spoons it is cheap because of materials they use in manufacturing.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4779333"/>
                  </a:ext>
                </a:extLst>
              </a:tr>
              <a:tr h="9416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Why is it that biodegradable spoons are so much more expensive to produce?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Biodegradable products require certain processes and materials, so its expensive compared to plastic 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0206423"/>
                  </a:ext>
                </a:extLst>
              </a:tr>
              <a:tr h="94164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Why don’t you consider wooden spoons or alternatives?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It is not available everywhere and higher in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5957606"/>
                  </a:ext>
                </a:extLst>
              </a:tr>
            </a:tbl>
          </a:graphicData>
        </a:graphic>
      </p:graphicFrame>
    </p:spTree>
    <p:extLst>
      <p:ext uri="{BB962C8B-B14F-4D97-AF65-F5344CB8AC3E}">
        <p14:creationId xmlns:p14="http://schemas.microsoft.com/office/powerpoint/2010/main" val="193142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p:txBody>
          <a:bodyPr/>
          <a:lstStyle/>
          <a:p>
            <a:r>
              <a:rPr lang="en-US" dirty="0"/>
              <a:t>Brita Tamm </a:t>
            </a:r>
          </a:p>
          <a:p>
            <a:r>
              <a:rPr lang="en-US" dirty="0"/>
              <a:t>502-555-0152 </a:t>
            </a:r>
          </a:p>
          <a:p>
            <a:r>
              <a:rPr lang="en-US" dirty="0"/>
              <a:t>brita@firstupconsultants.com </a:t>
            </a:r>
          </a:p>
          <a:p>
            <a:r>
              <a:rPr lang="en-US" dirty="0"/>
              <a:t>www.firstupconsultants.com</a:t>
            </a:r>
          </a:p>
        </p:txBody>
      </p:sp>
    </p:spTree>
    <p:extLst>
      <p:ext uri="{BB962C8B-B14F-4D97-AF65-F5344CB8AC3E}">
        <p14:creationId xmlns:p14="http://schemas.microsoft.com/office/powerpoint/2010/main" val="171689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5E90E6-B9FF-9F5D-7A98-20310E3E0D41}"/>
              </a:ext>
            </a:extLst>
          </p:cNvPr>
          <p:cNvPicPr>
            <a:picLocks noChangeAspect="1"/>
          </p:cNvPicPr>
          <p:nvPr/>
        </p:nvPicPr>
        <p:blipFill>
          <a:blip r:embed="rId3"/>
          <a:srcRect l="18980" r="14920"/>
          <a:stretch/>
        </p:blipFill>
        <p:spPr>
          <a:xfrm>
            <a:off x="20" y="10"/>
            <a:ext cx="6095980" cy="6857990"/>
          </a:xfrm>
          <a:prstGeom prst="rect">
            <a:avLst/>
          </a:prstGeom>
        </p:spPr>
      </p:pic>
      <p:sp>
        <p:nvSpPr>
          <p:cNvPr id="5" name="TextBox 4">
            <a:extLst>
              <a:ext uri="{FF2B5EF4-FFF2-40B4-BE49-F238E27FC236}">
                <a16:creationId xmlns:a16="http://schemas.microsoft.com/office/drawing/2014/main" id="{553A0366-C25D-311D-66E7-DCBE540139F0}"/>
              </a:ext>
            </a:extLst>
          </p:cNvPr>
          <p:cNvSpPr txBox="1"/>
          <p:nvPr/>
        </p:nvSpPr>
        <p:spPr>
          <a:xfrm>
            <a:off x="6696186" y="909637"/>
            <a:ext cx="4800600" cy="1307592"/>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en-US" sz="2800" cap="all" spc="30" dirty="0">
              <a:latin typeface="+mj-lt"/>
              <a:ea typeface="+mj-ea"/>
              <a:cs typeface="+mj-cs"/>
            </a:endParaRPr>
          </a:p>
        </p:txBody>
      </p:sp>
      <p:sp>
        <p:nvSpPr>
          <p:cNvPr id="12" name="TextBox 11">
            <a:extLst>
              <a:ext uri="{FF2B5EF4-FFF2-40B4-BE49-F238E27FC236}">
                <a16:creationId xmlns:a16="http://schemas.microsoft.com/office/drawing/2014/main" id="{9B6B560B-EFCF-00D8-A18A-576562449BF7}"/>
              </a:ext>
            </a:extLst>
          </p:cNvPr>
          <p:cNvSpPr txBox="1"/>
          <p:nvPr/>
        </p:nvSpPr>
        <p:spPr>
          <a:xfrm>
            <a:off x="6342529" y="694477"/>
            <a:ext cx="5602941" cy="4859226"/>
          </a:xfrm>
          <a:prstGeom prst="rect">
            <a:avLst/>
          </a:prstGeom>
        </p:spPr>
        <p:txBody>
          <a:bodyPr vert="horz" lIns="91440" tIns="45720" rIns="91440" bIns="45720" rtlCol="0">
            <a:noAutofit/>
          </a:bodyPr>
          <a:lstStyle/>
          <a:p>
            <a:pPr>
              <a:spcAft>
                <a:spcPts val="600"/>
              </a:spcAft>
            </a:pPr>
            <a:r>
              <a:rPr lang="en-US" dirty="0"/>
              <a:t>Single-use plastics comprise over 40% of total plastic consumption in India. The country is generating 3.5 million tons of plastic waste every year. Shockingly, only 40% of it is collected, resulting in severe pollution in rivers and urban areas. According to various research studies, plastic pollution affects more than 1,000 species. On the Indian coast alone, up to 20,000 metric tons of plastic waste are collected annually. This growing dependence on plastic has a lot more impact than just the pollution of the ecosystems. People are also exposed to increased health risks because microplastics are increasingly found in food and water supplies.</a:t>
            </a:r>
          </a:p>
          <a:p>
            <a:pPr>
              <a:spcAft>
                <a:spcPts val="600"/>
              </a:spcAft>
            </a:pPr>
            <a:r>
              <a:rPr lang="en-US" dirty="0"/>
              <a:t>Source - Ministry of Environment, Forest and Climate Change (</a:t>
            </a:r>
            <a:r>
              <a:rPr lang="en-US" dirty="0" err="1"/>
              <a:t>MoEFCC</a:t>
            </a:r>
            <a:r>
              <a:rPr lang="en-US" dirty="0"/>
              <a:t>), Government of India - Regularly publishes reports and data on plastic waste management, including initiatives to reduce single-use plastics</a:t>
            </a:r>
          </a:p>
          <a:p>
            <a:pPr>
              <a:spcAft>
                <a:spcPts val="600"/>
              </a:spcAft>
            </a:pPr>
            <a:r>
              <a:rPr lang="en-US" dirty="0"/>
              <a:t>Website: </a:t>
            </a:r>
            <a:r>
              <a:rPr lang="en-US" dirty="0">
                <a:hlinkClick r:id="rId4"/>
              </a:rPr>
              <a:t>moef.gov.in </a:t>
            </a:r>
            <a:endParaRPr lang="en-US" dirty="0"/>
          </a:p>
        </p:txBody>
      </p:sp>
      <p:cxnSp>
        <p:nvCxnSpPr>
          <p:cNvPr id="23" name="Straight Connector 22">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424F5E-C984-2739-1117-84DBA66D5577}"/>
              </a:ext>
            </a:extLst>
          </p:cNvPr>
          <p:cNvSpPr txBox="1"/>
          <p:nvPr/>
        </p:nvSpPr>
        <p:spPr>
          <a:xfrm>
            <a:off x="6417215" y="253553"/>
            <a:ext cx="1972015" cy="461665"/>
          </a:xfrm>
          <a:prstGeom prst="rect">
            <a:avLst/>
          </a:prstGeom>
          <a:noFill/>
        </p:spPr>
        <p:txBody>
          <a:bodyPr wrap="none" rtlCol="0">
            <a:spAutoFit/>
          </a:bodyPr>
          <a:lstStyle/>
          <a:p>
            <a:r>
              <a:rPr lang="en-US" sz="2400" dirty="0"/>
              <a:t>Introduction </a:t>
            </a:r>
            <a:r>
              <a:rPr lang="en-US" sz="1800" dirty="0"/>
              <a:t>-</a:t>
            </a:r>
            <a:endParaRPr lang="en-US" dirty="0"/>
          </a:p>
        </p:txBody>
      </p:sp>
    </p:spTree>
    <p:extLst>
      <p:ext uri="{BB962C8B-B14F-4D97-AF65-F5344CB8AC3E}">
        <p14:creationId xmlns:p14="http://schemas.microsoft.com/office/powerpoint/2010/main" val="292228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7B672C-EEFD-4DF9-9E54-3AE7D973A1AD}"/>
              </a:ext>
            </a:extLst>
          </p:cNvPr>
          <p:cNvPicPr>
            <a:picLocks noChangeAspect="1"/>
          </p:cNvPicPr>
          <p:nvPr/>
        </p:nvPicPr>
        <p:blipFill>
          <a:blip r:embed="rId3"/>
          <a:stretch>
            <a:fillRect/>
          </a:stretch>
        </p:blipFill>
        <p:spPr>
          <a:xfrm>
            <a:off x="804549" y="861508"/>
            <a:ext cx="4486901" cy="5134984"/>
          </a:xfrm>
          <a:prstGeom prst="rect">
            <a:avLst/>
          </a:prstGeom>
        </p:spPr>
      </p:pic>
      <p:sp>
        <p:nvSpPr>
          <p:cNvPr id="10" name="TextBox 9">
            <a:extLst>
              <a:ext uri="{FF2B5EF4-FFF2-40B4-BE49-F238E27FC236}">
                <a16:creationId xmlns:a16="http://schemas.microsoft.com/office/drawing/2014/main" id="{5C3FA660-232B-198D-CA6F-C08192C7E905}"/>
              </a:ext>
            </a:extLst>
          </p:cNvPr>
          <p:cNvSpPr txBox="1"/>
          <p:nvPr/>
        </p:nvSpPr>
        <p:spPr>
          <a:xfrm>
            <a:off x="6095999" y="1074117"/>
            <a:ext cx="5466641" cy="4247317"/>
          </a:xfrm>
          <a:prstGeom prst="rect">
            <a:avLst/>
          </a:prstGeom>
          <a:noFill/>
        </p:spPr>
        <p:txBody>
          <a:bodyPr wrap="square" rtlCol="0">
            <a:spAutoFit/>
          </a:bodyPr>
          <a:lstStyle/>
          <a:p>
            <a:r>
              <a:rPr lang="en-US" dirty="0"/>
              <a:t>Wicked Problem is something that is not clearly defined. </a:t>
            </a:r>
          </a:p>
          <a:p>
            <a:r>
              <a:rPr lang="en-US" dirty="0"/>
              <a:t>It is difficult to control or stop the usage of single-use plastic</a:t>
            </a:r>
          </a:p>
          <a:p>
            <a:r>
              <a:rPr lang="en-US" dirty="0"/>
              <a:t>It is a wicked problem because single-use plastic is difficult to handle and impacts everything: from the environment to human health. It is cheap and convenient, so people and industries use it heavily, but it's tough to recycle and often ends up as waste. This waste pollutes land and oceans, harming wildlife and ecosystems. Because plastic takes hundreds of years to break down, it builds up over time. It would require big changes in production, habits, and waste management, thus making the issue very complex and difficult.</a:t>
            </a:r>
          </a:p>
        </p:txBody>
      </p:sp>
      <p:sp>
        <p:nvSpPr>
          <p:cNvPr id="2" name="TextBox 1">
            <a:extLst>
              <a:ext uri="{FF2B5EF4-FFF2-40B4-BE49-F238E27FC236}">
                <a16:creationId xmlns:a16="http://schemas.microsoft.com/office/drawing/2014/main" id="{62693122-8379-1188-ABA3-E93FD1B059A7}"/>
              </a:ext>
            </a:extLst>
          </p:cNvPr>
          <p:cNvSpPr txBox="1"/>
          <p:nvPr/>
        </p:nvSpPr>
        <p:spPr>
          <a:xfrm>
            <a:off x="4509247" y="313764"/>
            <a:ext cx="2370329" cy="461665"/>
          </a:xfrm>
          <a:prstGeom prst="rect">
            <a:avLst/>
          </a:prstGeom>
          <a:noFill/>
        </p:spPr>
        <p:txBody>
          <a:bodyPr wrap="none" rtlCol="0">
            <a:spAutoFit/>
          </a:bodyPr>
          <a:lstStyle/>
          <a:p>
            <a:r>
              <a:rPr lang="en-US" sz="2400" dirty="0"/>
              <a:t>Wicked Problem</a:t>
            </a:r>
          </a:p>
        </p:txBody>
      </p:sp>
    </p:spTree>
    <p:extLst>
      <p:ext uri="{BB962C8B-B14F-4D97-AF65-F5344CB8AC3E}">
        <p14:creationId xmlns:p14="http://schemas.microsoft.com/office/powerpoint/2010/main" val="325056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4CB9C3-D434-66B4-7794-809A1291E833}"/>
              </a:ext>
            </a:extLst>
          </p:cNvPr>
          <p:cNvSpPr txBox="1"/>
          <p:nvPr/>
        </p:nvSpPr>
        <p:spPr>
          <a:xfrm>
            <a:off x="2962035" y="179295"/>
            <a:ext cx="6017096" cy="830997"/>
          </a:xfrm>
          <a:prstGeom prst="rect">
            <a:avLst/>
          </a:prstGeom>
          <a:noFill/>
        </p:spPr>
        <p:txBody>
          <a:bodyPr wrap="none" rtlCol="0">
            <a:spAutoFit/>
          </a:bodyPr>
          <a:lstStyle/>
          <a:p>
            <a:r>
              <a:rPr lang="en-AU" sz="2400" b="1" dirty="0">
                <a:latin typeface="+mn-lt"/>
              </a:rPr>
              <a:t>INDICATORS OF WICKED PROBLEMS</a:t>
            </a:r>
          </a:p>
          <a:p>
            <a:endParaRPr lang="en-US" sz="2400" dirty="0"/>
          </a:p>
        </p:txBody>
      </p:sp>
      <p:graphicFrame>
        <p:nvGraphicFramePr>
          <p:cNvPr id="10" name="Table 10">
            <a:extLst>
              <a:ext uri="{FF2B5EF4-FFF2-40B4-BE49-F238E27FC236}">
                <a16:creationId xmlns:a16="http://schemas.microsoft.com/office/drawing/2014/main" id="{A146945A-754D-82BE-9064-E4814524FA30}"/>
              </a:ext>
            </a:extLst>
          </p:cNvPr>
          <p:cNvGraphicFramePr>
            <a:graphicFrameLocks/>
          </p:cNvGraphicFramePr>
          <p:nvPr>
            <p:extLst>
              <p:ext uri="{D42A27DB-BD31-4B8C-83A1-F6EECF244321}">
                <p14:modId xmlns:p14="http://schemas.microsoft.com/office/powerpoint/2010/main" val="4034048101"/>
              </p:ext>
            </p:extLst>
          </p:nvPr>
        </p:nvGraphicFramePr>
        <p:xfrm>
          <a:off x="775447" y="787851"/>
          <a:ext cx="10641106" cy="5282298"/>
        </p:xfrm>
        <a:graphic>
          <a:graphicData uri="http://schemas.openxmlformats.org/drawingml/2006/table">
            <a:tbl>
              <a:tblPr firstRow="1" bandRow="1">
                <a:tableStyleId>{B301B821-A1FF-4177-AEE7-76D212191A09}</a:tableStyleId>
              </a:tblPr>
              <a:tblGrid>
                <a:gridCol w="3329987">
                  <a:extLst>
                    <a:ext uri="{9D8B030D-6E8A-4147-A177-3AD203B41FA5}">
                      <a16:colId xmlns:a16="http://schemas.microsoft.com/office/drawing/2014/main" val="595031573"/>
                    </a:ext>
                  </a:extLst>
                </a:gridCol>
                <a:gridCol w="7311119">
                  <a:extLst>
                    <a:ext uri="{9D8B030D-6E8A-4147-A177-3AD203B41FA5}">
                      <a16:colId xmlns:a16="http://schemas.microsoft.com/office/drawing/2014/main" val="3294099063"/>
                    </a:ext>
                  </a:extLst>
                </a:gridCol>
              </a:tblGrid>
              <a:tr h="899207">
                <a:tc>
                  <a:txBody>
                    <a:bodyPr/>
                    <a:lstStyle/>
                    <a:p>
                      <a:r>
                        <a:rPr lang="en-AU" sz="2400" dirty="0"/>
                        <a:t>Indicator of wicked problem…</a:t>
                      </a:r>
                    </a:p>
                  </a:txBody>
                  <a:tcPr>
                    <a:lnR w="12700" cap="flat" cmpd="sng" algn="ctr">
                      <a:solidFill>
                        <a:schemeClr val="tx1"/>
                      </a:solidFill>
                      <a:prstDash val="solid"/>
                      <a:round/>
                      <a:headEnd type="none" w="med" len="med"/>
                      <a:tailEnd type="none" w="med" len="med"/>
                    </a:lnR>
                  </a:tcPr>
                </a:tc>
                <a:tc>
                  <a:txBody>
                    <a:bodyPr/>
                    <a:lstStyle/>
                    <a:p>
                      <a:r>
                        <a:rPr lang="en-AU" sz="2400" dirty="0"/>
                        <a:t>How/where we see this for the industry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116023"/>
                  </a:ext>
                </a:extLst>
              </a:tr>
              <a:tr h="996157">
                <a:tc>
                  <a:txBody>
                    <a:bodyPr/>
                    <a:lstStyle/>
                    <a:p>
                      <a:r>
                        <a:rPr lang="en-AU" sz="1800" dirty="0"/>
                        <a:t>1) No definitive formulation</a:t>
                      </a:r>
                    </a:p>
                  </a:txBody>
                  <a:tcPr>
                    <a:lnR w="12700" cap="flat" cmpd="sng" algn="ctr">
                      <a:solidFill>
                        <a:schemeClr val="tx1"/>
                      </a:solidFill>
                      <a:prstDash val="solid"/>
                      <a:round/>
                      <a:headEnd type="none" w="med" len="med"/>
                      <a:tailEnd type="none" w="med" len="med"/>
                    </a:lnR>
                  </a:tcPr>
                </a:tc>
                <a:tc>
                  <a:txBody>
                    <a:bodyPr/>
                    <a:lstStyle/>
                    <a:p>
                      <a:r>
                        <a:rPr lang="en-US" sz="1800" b="0" i="0" kern="1200" dirty="0">
                          <a:solidFill>
                            <a:schemeClr val="dk1"/>
                          </a:solidFill>
                          <a:effectLst/>
                          <a:latin typeface="+mn-lt"/>
                          <a:ea typeface="+mn-ea"/>
                          <a:cs typeface="+mn-cs"/>
                        </a:rPr>
                        <a:t>There are many ways to look at the problem of single-use plastics, including that of production, consumer demand, and recycling, which causes a struggle as to which approach to go with.</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088340"/>
                  </a:ext>
                </a:extLst>
              </a:tr>
              <a:tr h="697310">
                <a:tc>
                  <a:txBody>
                    <a:bodyPr/>
                    <a:lstStyle/>
                    <a:p>
                      <a:r>
                        <a:rPr lang="en-AU" sz="1800" dirty="0"/>
                        <a:t>2) No Stopping Rule</a:t>
                      </a:r>
                    </a:p>
                  </a:txBody>
                  <a:tcPr>
                    <a:lnR w="12700" cap="flat" cmpd="sng" algn="ctr">
                      <a:solidFill>
                        <a:schemeClr val="tx1"/>
                      </a:solidFill>
                      <a:prstDash val="solid"/>
                      <a:round/>
                      <a:headEnd type="none" w="med" len="med"/>
                      <a:tailEnd type="none" w="med" len="med"/>
                    </a:lnR>
                  </a:tcPr>
                </a:tc>
                <a:tc>
                  <a:txBody>
                    <a:bodyPr/>
                    <a:lstStyle/>
                    <a:p>
                      <a:r>
                        <a:rPr lang="en-AU" sz="1800" dirty="0"/>
                        <a:t>There are huge number of products so we can control many at maximum but not all so no end for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046691"/>
                  </a:ext>
                </a:extLst>
              </a:tr>
              <a:tr h="996157">
                <a:tc>
                  <a:txBody>
                    <a:bodyPr/>
                    <a:lstStyle/>
                    <a:p>
                      <a:r>
                        <a:rPr lang="en-AU" sz="1800" dirty="0"/>
                        <a:t>3) Solutions are not true or false, but good or bad</a:t>
                      </a:r>
                    </a:p>
                  </a:txBody>
                  <a:tcPr>
                    <a:lnR w="12700" cap="flat" cmpd="sng" algn="ctr">
                      <a:solidFill>
                        <a:schemeClr val="tx1"/>
                      </a:solidFill>
                      <a:prstDash val="solid"/>
                      <a:round/>
                      <a:headEnd type="none" w="med" len="med"/>
                      <a:tailEnd type="none" w="med" len="med"/>
                    </a:lnR>
                  </a:tcPr>
                </a:tc>
                <a:tc>
                  <a:txBody>
                    <a:bodyPr/>
                    <a:lstStyle/>
                    <a:p>
                      <a:r>
                        <a:rPr lang="en-US" sz="1800" b="0" i="0" kern="1200" dirty="0">
                          <a:solidFill>
                            <a:schemeClr val="dk1"/>
                          </a:solidFill>
                          <a:effectLst/>
                          <a:latin typeface="+mn-lt"/>
                          <a:ea typeface="+mn-ea"/>
                          <a:cs typeface="+mn-cs"/>
                        </a:rPr>
                        <a:t>We will relace it with other materials like paper, might sound looking good at a first glance, but may lead to other environmental harm in increased forestation thereby showing not all solutions are equally good.</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756443"/>
                  </a:ext>
                </a:extLst>
              </a:tr>
              <a:tr h="697310">
                <a:tc>
                  <a:txBody>
                    <a:bodyPr/>
                    <a:lstStyle/>
                    <a:p>
                      <a:r>
                        <a:rPr lang="en-AU" sz="1800" dirty="0"/>
                        <a:t>4) No immediate/ultimate test of a solution</a:t>
                      </a:r>
                    </a:p>
                  </a:txBody>
                  <a:tcPr>
                    <a:lnR w="12700" cap="flat" cmpd="sng" algn="ctr">
                      <a:solidFill>
                        <a:schemeClr val="tx1"/>
                      </a:solidFill>
                      <a:prstDash val="solid"/>
                      <a:round/>
                      <a:headEnd type="none" w="med" len="med"/>
                      <a:tailEnd type="none" w="med" len="med"/>
                    </a:lnR>
                  </a:tcPr>
                </a:tc>
                <a:tc>
                  <a:txBody>
                    <a:bodyPr/>
                    <a:lstStyle/>
                    <a:p>
                      <a:r>
                        <a:rPr lang="en-AU" sz="1800" dirty="0"/>
                        <a:t>It takes much time and quite challenging to measure its success after implementation to get better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346158"/>
                  </a:ext>
                </a:extLst>
              </a:tr>
              <a:tr h="996157">
                <a:tc>
                  <a:txBody>
                    <a:bodyPr/>
                    <a:lstStyle/>
                    <a:p>
                      <a:r>
                        <a:rPr lang="en-AU" sz="1800" dirty="0"/>
                        <a:t>5) Every solution is a one-shot operation</a:t>
                      </a:r>
                    </a:p>
                  </a:txBody>
                  <a:tcPr>
                    <a:lnR w="12700" cap="flat" cmpd="sng" algn="ctr">
                      <a:solidFill>
                        <a:schemeClr val="tx1"/>
                      </a:solidFill>
                      <a:prstDash val="solid"/>
                      <a:round/>
                      <a:headEnd type="none" w="med" len="med"/>
                      <a:tailEnd type="none" w="med" len="med"/>
                    </a:lnR>
                  </a:tcPr>
                </a:tc>
                <a:tc>
                  <a:txBody>
                    <a:bodyPr/>
                    <a:lstStyle/>
                    <a:p>
                      <a:r>
                        <a:rPr lang="en-US" sz="1800" b="0" i="0" kern="1200" dirty="0">
                          <a:solidFill>
                            <a:schemeClr val="dk1"/>
                          </a:solidFill>
                          <a:effectLst/>
                          <a:latin typeface="+mn-lt"/>
                          <a:ea typeface="+mn-ea"/>
                          <a:cs typeface="+mn-cs"/>
                        </a:rPr>
                        <a:t>While going with alternatives, if the consumer is not favorable to this solution, they might never use it again which stresses the problems of one-time approaches toward solutions</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333583"/>
                  </a:ext>
                </a:extLst>
              </a:tr>
            </a:tbl>
          </a:graphicData>
        </a:graphic>
      </p:graphicFrame>
    </p:spTree>
    <p:extLst>
      <p:ext uri="{BB962C8B-B14F-4D97-AF65-F5344CB8AC3E}">
        <p14:creationId xmlns:p14="http://schemas.microsoft.com/office/powerpoint/2010/main" val="188956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6</a:t>
            </a:fld>
            <a:endParaRPr lang="en-US" dirty="0"/>
          </a:p>
        </p:txBody>
      </p:sp>
      <p:graphicFrame>
        <p:nvGraphicFramePr>
          <p:cNvPr id="9" name="Table 8">
            <a:extLst>
              <a:ext uri="{FF2B5EF4-FFF2-40B4-BE49-F238E27FC236}">
                <a16:creationId xmlns:a16="http://schemas.microsoft.com/office/drawing/2014/main" id="{CADF7E33-77C3-8727-661A-2D383A75BF28}"/>
              </a:ext>
            </a:extLst>
          </p:cNvPr>
          <p:cNvGraphicFramePr>
            <a:graphicFrameLocks noGrp="1"/>
          </p:cNvGraphicFramePr>
          <p:nvPr>
            <p:extLst>
              <p:ext uri="{D42A27DB-BD31-4B8C-83A1-F6EECF244321}">
                <p14:modId xmlns:p14="http://schemas.microsoft.com/office/powerpoint/2010/main" val="4168126929"/>
              </p:ext>
            </p:extLst>
          </p:nvPr>
        </p:nvGraphicFramePr>
        <p:xfrm>
          <a:off x="726141" y="842682"/>
          <a:ext cx="10999694" cy="5118846"/>
        </p:xfrm>
        <a:graphic>
          <a:graphicData uri="http://schemas.openxmlformats.org/drawingml/2006/table">
            <a:tbl>
              <a:tblPr firstRow="1" bandRow="1">
                <a:tableStyleId>{B301B821-A1FF-4177-AEE7-76D212191A09}</a:tableStyleId>
              </a:tblPr>
              <a:tblGrid>
                <a:gridCol w="3442202">
                  <a:extLst>
                    <a:ext uri="{9D8B030D-6E8A-4147-A177-3AD203B41FA5}">
                      <a16:colId xmlns:a16="http://schemas.microsoft.com/office/drawing/2014/main" val="144991357"/>
                    </a:ext>
                  </a:extLst>
                </a:gridCol>
                <a:gridCol w="7557492">
                  <a:extLst>
                    <a:ext uri="{9D8B030D-6E8A-4147-A177-3AD203B41FA5}">
                      <a16:colId xmlns:a16="http://schemas.microsoft.com/office/drawing/2014/main" val="1631708708"/>
                    </a:ext>
                  </a:extLst>
                </a:gridCol>
              </a:tblGrid>
              <a:tr h="762382">
                <a:tc>
                  <a:txBody>
                    <a:bodyPr/>
                    <a:lstStyle/>
                    <a:p>
                      <a:r>
                        <a:rPr lang="en-AU" sz="1800" dirty="0"/>
                        <a:t>6) No enumerable set of potential solutions</a:t>
                      </a:r>
                    </a:p>
                  </a:txBody>
                  <a:tcPr>
                    <a:lnR w="12700" cap="flat" cmpd="sng" algn="ctr">
                      <a:solidFill>
                        <a:schemeClr val="tx1"/>
                      </a:solidFill>
                      <a:prstDash val="solid"/>
                      <a:round/>
                      <a:headEnd type="none" w="med" len="med"/>
                      <a:tailEnd type="none" w="med" len="med"/>
                    </a:lnR>
                  </a:tcPr>
                </a:tc>
                <a:tc>
                  <a:txBody>
                    <a:bodyPr/>
                    <a:lstStyle/>
                    <a:p>
                      <a:r>
                        <a:rPr lang="en-US" sz="1800" b="0" i="0" kern="1200" dirty="0">
                          <a:solidFill>
                            <a:schemeClr val="bg1"/>
                          </a:solidFill>
                          <a:effectLst/>
                          <a:latin typeface="+mn-lt"/>
                          <a:ea typeface="+mn-ea"/>
                          <a:cs typeface="+mn-cs"/>
                        </a:rPr>
                        <a:t>There are various strategies to address but all can be controlled up to a certain amount or stage only but all completely</a:t>
                      </a:r>
                      <a:endParaRPr lang="en-AU" sz="11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1487947"/>
                  </a:ext>
                </a:extLst>
              </a:tr>
              <a:tr h="1089116">
                <a:tc>
                  <a:txBody>
                    <a:bodyPr/>
                    <a:lstStyle/>
                    <a:p>
                      <a:r>
                        <a:rPr lang="en-AU" sz="1800" dirty="0"/>
                        <a:t>7) The problem is unique</a:t>
                      </a:r>
                    </a:p>
                  </a:txBody>
                  <a:tcPr>
                    <a:lnR w="12700" cap="flat" cmpd="sng" algn="ctr">
                      <a:solidFill>
                        <a:schemeClr val="tx1"/>
                      </a:solidFill>
                      <a:prstDash val="solid"/>
                      <a:round/>
                      <a:headEnd type="none" w="med" len="med"/>
                      <a:tailEnd type="none" w="med" len="med"/>
                    </a:lnR>
                  </a:tcPr>
                </a:tc>
                <a:tc>
                  <a:txBody>
                    <a:bodyPr/>
                    <a:lstStyle/>
                    <a:p>
                      <a:r>
                        <a:rPr lang="en-US" sz="1800" b="0" i="0" kern="1200" dirty="0">
                          <a:solidFill>
                            <a:schemeClr val="dk1"/>
                          </a:solidFill>
                          <a:effectLst/>
                          <a:latin typeface="+mn-lt"/>
                          <a:ea typeface="+mn-ea"/>
                          <a:cs typeface="+mn-cs"/>
                        </a:rPr>
                        <a:t>The challenge faced by a beach town with tourists using single-use plastics is different from that of an urban area with better recycling facilities, highlighting how specific circumstances can influence the issue</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4275045"/>
                  </a:ext>
                </a:extLst>
              </a:tr>
              <a:tr h="1089116">
                <a:tc>
                  <a:txBody>
                    <a:bodyPr/>
                    <a:lstStyle/>
                    <a:p>
                      <a:r>
                        <a:rPr lang="en-AU" sz="1800" dirty="0"/>
                        <a:t>8) The problem can be considered the symptom of another problem</a:t>
                      </a:r>
                    </a:p>
                  </a:txBody>
                  <a:tcPr>
                    <a:lnR w="12700" cap="flat" cmpd="sng" algn="ctr">
                      <a:solidFill>
                        <a:schemeClr val="tx1"/>
                      </a:solidFill>
                      <a:prstDash val="solid"/>
                      <a:round/>
                      <a:headEnd type="none" w="med" len="med"/>
                      <a:tailEnd type="none" w="med" len="med"/>
                    </a:lnR>
                  </a:tcPr>
                </a:tc>
                <a:tc>
                  <a:txBody>
                    <a:bodyPr/>
                    <a:lstStyle/>
                    <a:p>
                      <a:r>
                        <a:rPr lang="en-US" sz="1800" dirty="0"/>
                        <a:t>This reliance on convenience can overshadow the need for more eco-friendly choices, as individuals may opt for single-use products for their simplicity rather than considering their long-term environmental impact.</a:t>
                      </a:r>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029259"/>
                  </a:ext>
                </a:extLst>
              </a:tr>
              <a:tr h="1089116">
                <a:tc>
                  <a:txBody>
                    <a:bodyPr/>
                    <a:lstStyle/>
                    <a:p>
                      <a:r>
                        <a:rPr lang="en-AU" sz="1800" dirty="0"/>
                        <a:t>9) The existence of discrepancies</a:t>
                      </a:r>
                    </a:p>
                  </a:txBody>
                  <a:tcPr>
                    <a:lnR w="12700" cap="flat" cmpd="sng" algn="ctr">
                      <a:solidFill>
                        <a:schemeClr val="tx1"/>
                      </a:solidFill>
                      <a:prstDash val="solid"/>
                      <a:round/>
                      <a:headEnd type="none" w="med" len="med"/>
                      <a:tailEnd type="none" w="med" len="med"/>
                    </a:lnR>
                  </a:tcPr>
                </a:tc>
                <a:tc>
                  <a:txBody>
                    <a:bodyPr/>
                    <a:lstStyle/>
                    <a:p>
                      <a:r>
                        <a:rPr lang="en-US" sz="1800" dirty="0"/>
                        <a:t>Businesses may support reducing single-use plastics for marketing purposes while resisting changes due to cost, leading to conflicting views on the best approach to tackle plastic waste.</a:t>
                      </a:r>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695725"/>
                  </a:ext>
                </a:extLst>
              </a:tr>
              <a:tr h="1089116">
                <a:tc>
                  <a:txBody>
                    <a:bodyPr/>
                    <a:lstStyle/>
                    <a:p>
                      <a:r>
                        <a:rPr lang="en-AU" sz="1800" dirty="0"/>
                        <a:t>10) The planner has no right to be wrong</a:t>
                      </a:r>
                    </a:p>
                  </a:txBody>
                  <a:tcPr>
                    <a:lnR w="12700" cap="flat" cmpd="sng" algn="ctr">
                      <a:solidFill>
                        <a:schemeClr val="tx1"/>
                      </a:solidFill>
                      <a:prstDash val="solid"/>
                      <a:round/>
                      <a:headEnd type="none" w="med" len="med"/>
                      <a:tailEnd type="none" w="med" len="med"/>
                    </a:lnR>
                  </a:tcPr>
                </a:tc>
                <a:tc>
                  <a:txBody>
                    <a:bodyPr/>
                    <a:lstStyle/>
                    <a:p>
                      <a:r>
                        <a:rPr lang="en-US" sz="1800" dirty="0"/>
                        <a:t>If a city council implements a plastic ban and it results in higher costs or issues for local businesses, the decision-makers face pressure to avoid mistakes, knowing that failures can have significant consequences.</a:t>
                      </a:r>
                      <a:endParaRPr lang="en-A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253397"/>
                  </a:ext>
                </a:extLst>
              </a:tr>
            </a:tbl>
          </a:graphicData>
        </a:graphic>
      </p:graphicFrame>
    </p:spTree>
    <p:extLst>
      <p:ext uri="{BB962C8B-B14F-4D97-AF65-F5344CB8AC3E}">
        <p14:creationId xmlns:p14="http://schemas.microsoft.com/office/powerpoint/2010/main" val="155330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hand holding a cube&#10;&#10;Description automatically generated">
            <a:extLst>
              <a:ext uri="{FF2B5EF4-FFF2-40B4-BE49-F238E27FC236}">
                <a16:creationId xmlns:a16="http://schemas.microsoft.com/office/drawing/2014/main" id="{0F42BF94-4D40-EA44-B068-82250024D95A}"/>
              </a:ext>
            </a:extLst>
          </p:cNvPr>
          <p:cNvPicPr>
            <a:picLocks noChangeAspect="1"/>
          </p:cNvPicPr>
          <p:nvPr/>
        </p:nvPicPr>
        <p:blipFill>
          <a:blip r:embed="rId3"/>
          <a:srcRect l="21607" r="20667" b="2"/>
          <a:stretch/>
        </p:blipFill>
        <p:spPr>
          <a:xfrm>
            <a:off x="20" y="10"/>
            <a:ext cx="6044164" cy="6857990"/>
          </a:xfrm>
          <a:prstGeom prst="rect">
            <a:avLst/>
          </a:prstGeom>
        </p:spPr>
      </p:pic>
      <p:sp>
        <p:nvSpPr>
          <p:cNvPr id="5" name="TextBox 4">
            <a:extLst>
              <a:ext uri="{FF2B5EF4-FFF2-40B4-BE49-F238E27FC236}">
                <a16:creationId xmlns:a16="http://schemas.microsoft.com/office/drawing/2014/main" id="{049A5F11-9E41-EC6A-C19D-2EDA929869CE}"/>
              </a:ext>
            </a:extLst>
          </p:cNvPr>
          <p:cNvSpPr txBox="1"/>
          <p:nvPr/>
        </p:nvSpPr>
        <p:spPr>
          <a:xfrm>
            <a:off x="6696186" y="909637"/>
            <a:ext cx="4800600" cy="1307592"/>
          </a:xfrm>
          <a:prstGeom prst="rect">
            <a:avLst/>
          </a:prstGeom>
        </p:spPr>
        <p:txBody>
          <a:bodyPr vert="horz" lIns="91440" tIns="45720" rIns="91440" bIns="45720" rtlCol="0" anchor="t">
            <a:normAutofit/>
          </a:bodyPr>
          <a:lstStyle/>
          <a:p>
            <a:pPr>
              <a:spcBef>
                <a:spcPct val="0"/>
              </a:spcBef>
              <a:spcAft>
                <a:spcPts val="600"/>
              </a:spcAft>
            </a:pPr>
            <a:r>
              <a:rPr lang="en-US" sz="4000" b="1" cap="all" spc="30" dirty="0">
                <a:latin typeface="+mj-lt"/>
                <a:ea typeface="+mj-ea"/>
                <a:cs typeface="+mj-cs"/>
              </a:rPr>
              <a:t>PROBLEM FRAME</a:t>
            </a:r>
          </a:p>
          <a:p>
            <a:pPr>
              <a:spcBef>
                <a:spcPct val="0"/>
              </a:spcBef>
              <a:spcAft>
                <a:spcPts val="600"/>
              </a:spcAft>
            </a:pPr>
            <a:endParaRPr lang="en-US" sz="4000" cap="all" spc="30" dirty="0">
              <a:latin typeface="+mj-lt"/>
              <a:ea typeface="+mj-ea"/>
              <a:cs typeface="+mj-cs"/>
            </a:endParaRPr>
          </a:p>
        </p:txBody>
      </p:sp>
      <p:sp>
        <p:nvSpPr>
          <p:cNvPr id="6" name="TextBox 5">
            <a:extLst>
              <a:ext uri="{FF2B5EF4-FFF2-40B4-BE49-F238E27FC236}">
                <a16:creationId xmlns:a16="http://schemas.microsoft.com/office/drawing/2014/main" id="{044A12AF-6D42-2F51-4258-BA041FC8741A}"/>
              </a:ext>
            </a:extLst>
          </p:cNvPr>
          <p:cNvSpPr txBox="1"/>
          <p:nvPr/>
        </p:nvSpPr>
        <p:spPr>
          <a:xfrm>
            <a:off x="6590774" y="1881333"/>
            <a:ext cx="5224707" cy="3739896"/>
          </a:xfrm>
          <a:prstGeom prst="rect">
            <a:avLst/>
          </a:prstGeom>
        </p:spPr>
        <p:txBody>
          <a:bodyPr vert="horz" lIns="91440" tIns="45720" rIns="91440" bIns="45720" rtlCol="0">
            <a:noAutofit/>
          </a:bodyPr>
          <a:lstStyle/>
          <a:p>
            <a:pPr>
              <a:lnSpc>
                <a:spcPct val="110000"/>
              </a:lnSpc>
              <a:spcAft>
                <a:spcPts val="600"/>
              </a:spcAft>
            </a:pPr>
            <a:r>
              <a:rPr lang="en-US" b="1" dirty="0"/>
              <a:t>What is your initial problem ‘frame’?  Who’s eyes are looking at the problem through?</a:t>
            </a:r>
          </a:p>
          <a:p>
            <a:pPr>
              <a:lnSpc>
                <a:spcPct val="110000"/>
              </a:lnSpc>
              <a:spcAft>
                <a:spcPts val="600"/>
              </a:spcAft>
            </a:pPr>
            <a:endParaRPr lang="en-US" b="1" dirty="0"/>
          </a:p>
          <a:p>
            <a:pPr>
              <a:lnSpc>
                <a:spcPct val="110000"/>
              </a:lnSpc>
              <a:spcAft>
                <a:spcPts val="600"/>
              </a:spcAft>
            </a:pPr>
            <a:r>
              <a:rPr lang="en-US" b="0" i="0" dirty="0">
                <a:effectLst/>
              </a:rPr>
              <a:t>How might we decrease or completely eliminate the single-use plastic spoon from entering the environment, taking into consideration both the functional needs of consumers and the ecological footprint of production and waste?</a:t>
            </a:r>
          </a:p>
          <a:p>
            <a:pPr>
              <a:lnSpc>
                <a:spcPct val="110000"/>
              </a:lnSpc>
              <a:spcAft>
                <a:spcPts val="600"/>
              </a:spcAft>
            </a:pPr>
            <a:r>
              <a:rPr lang="en-US" dirty="0"/>
              <a:t>The consumers, businessmen, vendors, and manufacturers are part of this.</a:t>
            </a:r>
            <a:endParaRPr lang="en-US" b="1" i="1" dirty="0"/>
          </a:p>
          <a:p>
            <a:pPr>
              <a:lnSpc>
                <a:spcPct val="110000"/>
              </a:lnSpc>
              <a:spcAft>
                <a:spcPts val="600"/>
              </a:spcAft>
            </a:pPr>
            <a:endParaRPr lang="en-US" b="1" i="1" dirty="0"/>
          </a:p>
          <a:p>
            <a:pPr>
              <a:lnSpc>
                <a:spcPct val="110000"/>
              </a:lnSpc>
              <a:spcAft>
                <a:spcPts val="600"/>
              </a:spcAft>
            </a:pPr>
            <a:endParaRPr lang="en-US" dirty="0"/>
          </a:p>
        </p:txBody>
      </p:sp>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6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8</a:t>
            </a:fld>
            <a:endParaRPr lang="en-US" dirty="0"/>
          </a:p>
        </p:txBody>
      </p:sp>
      <p:sp>
        <p:nvSpPr>
          <p:cNvPr id="12" name="TextBox 11">
            <a:extLst>
              <a:ext uri="{FF2B5EF4-FFF2-40B4-BE49-F238E27FC236}">
                <a16:creationId xmlns:a16="http://schemas.microsoft.com/office/drawing/2014/main" id="{53127F30-0990-4B97-2B7B-92D99E7774A7}"/>
              </a:ext>
            </a:extLst>
          </p:cNvPr>
          <p:cNvSpPr txBox="1"/>
          <p:nvPr/>
        </p:nvSpPr>
        <p:spPr>
          <a:xfrm>
            <a:off x="1044388" y="839059"/>
            <a:ext cx="10103223" cy="5632311"/>
          </a:xfrm>
          <a:prstGeom prst="rect">
            <a:avLst/>
          </a:prstGeom>
          <a:noFill/>
        </p:spPr>
        <p:txBody>
          <a:bodyPr wrap="square" rtlCol="0">
            <a:spAutoFit/>
          </a:bodyPr>
          <a:lstStyle/>
          <a:p>
            <a:pPr algn="l"/>
            <a:r>
              <a:rPr lang="en-AU" sz="1800" b="1" dirty="0">
                <a:solidFill>
                  <a:schemeClr val="tx1"/>
                </a:solidFill>
              </a:rPr>
              <a:t>                     What other possible frames might there be for this problem?</a:t>
            </a:r>
          </a:p>
          <a:p>
            <a:pPr algn="l"/>
            <a:endParaRPr lang="en-AU" sz="1800" b="1" dirty="0">
              <a:solidFill>
                <a:schemeClr val="tx1"/>
              </a:solidFill>
            </a:endParaRPr>
          </a:p>
          <a:p>
            <a:pPr marL="342900" indent="-342900" algn="l">
              <a:buAutoNum type="arabicPeriod"/>
            </a:pPr>
            <a:r>
              <a:rPr lang="en-US" b="0" i="0" dirty="0">
                <a:solidFill>
                  <a:srgbClr val="000000"/>
                </a:solidFill>
                <a:effectLst/>
                <a:latin typeface="Inter"/>
              </a:rPr>
              <a:t>Health and Safety Frame Focuses on ensuring hygiene and safety standards that are usually linked to single-use plastics. Aims to create alternatives that uphold these essential qualities.</a:t>
            </a:r>
          </a:p>
          <a:p>
            <a:pPr marL="342900" indent="-342900" algn="l">
              <a:buAutoNum type="arabicPeriod"/>
            </a:pPr>
            <a:r>
              <a:rPr lang="en-US" b="0" i="0" dirty="0">
                <a:solidFill>
                  <a:srgbClr val="000000"/>
                </a:solidFill>
                <a:effectLst/>
                <a:latin typeface="Inter"/>
              </a:rPr>
              <a:t>Cultural and Social Norms Frame Explores how single-use items are ingrained in the fast-paced dining culture. Seeks to change attitudes and behaviors towards more sustainable choices.</a:t>
            </a:r>
          </a:p>
          <a:p>
            <a:pPr marL="342900" indent="-342900" algn="l">
              <a:buAutoNum type="arabicPeriod"/>
            </a:pPr>
            <a:r>
              <a:rPr lang="en-US" b="0" i="0" dirty="0">
                <a:solidFill>
                  <a:srgbClr val="000000"/>
                </a:solidFill>
                <a:effectLst/>
                <a:latin typeface="Inter"/>
              </a:rPr>
              <a:t>Waste Management and Recycling Infrastructure Frame Addresses the challenges of disposal and recycling for single-use plastics and their alternatives. Emphasizes the need for compatibility with current waste management systems. </a:t>
            </a:r>
          </a:p>
          <a:p>
            <a:pPr marL="342900" indent="-342900" algn="l">
              <a:buAutoNum type="arabicPeriod"/>
            </a:pPr>
            <a:r>
              <a:rPr lang="en-US" b="0" i="0" dirty="0">
                <a:solidFill>
                  <a:srgbClr val="000000"/>
                </a:solidFill>
                <a:effectLst/>
                <a:latin typeface="Inter"/>
              </a:rPr>
              <a:t>Educational and Awareness Frame Increases awareness about the environmental effects of plastic spoons. Promotes behavioral changes through campaigns and informative labeling. </a:t>
            </a:r>
          </a:p>
          <a:p>
            <a:pPr marL="342900" indent="-342900" algn="l">
              <a:buAutoNum type="arabicPeriod"/>
            </a:pPr>
            <a:r>
              <a:rPr lang="en-US" b="0" i="0" dirty="0">
                <a:solidFill>
                  <a:srgbClr val="000000"/>
                </a:solidFill>
                <a:effectLst/>
                <a:latin typeface="Inter"/>
              </a:rPr>
              <a:t>Lifecycle and Material Innovation Frame Looks at sustainable materials and the complete lifecycle of the spoon. Concentrates on production methods, durability, and the impact of disposal. </a:t>
            </a:r>
          </a:p>
          <a:p>
            <a:pPr marL="342900" indent="-342900" algn="l">
              <a:buAutoNum type="arabicPeriod"/>
            </a:pPr>
            <a:r>
              <a:rPr lang="en-US" b="0" i="0" dirty="0">
                <a:solidFill>
                  <a:srgbClr val="000000"/>
                </a:solidFill>
                <a:effectLst/>
                <a:latin typeface="Inter"/>
              </a:rPr>
              <a:t>Economic Accessibility Frame Focuses on overcoming the cost barriers associated with sustainable alternatives. Strives to make eco-friendly spoons affordable for all consumers and businesses. </a:t>
            </a:r>
          </a:p>
          <a:p>
            <a:pPr marL="342900" indent="-342900" algn="l">
              <a:buAutoNum type="arabicPeriod"/>
            </a:pPr>
            <a:r>
              <a:rPr lang="en-US" b="0" i="0" dirty="0">
                <a:solidFill>
                  <a:srgbClr val="000000"/>
                </a:solidFill>
                <a:effectLst/>
                <a:latin typeface="Inter"/>
              </a:rPr>
              <a:t>Convenience and Functionality Frame Ensures that the convenience and practicality of single-use plastic spoons are preserved. Works on developing functional, sustainable options suitable for on-the-go use.</a:t>
            </a:r>
            <a:endParaRPr lang="en-AU" sz="1800" i="1" dirty="0">
              <a:solidFill>
                <a:schemeClr val="tx1"/>
              </a:solidFill>
            </a:endParaRPr>
          </a:p>
          <a:p>
            <a:pPr algn="l"/>
            <a:endParaRPr lang="en-AU" i="1" dirty="0"/>
          </a:p>
          <a:p>
            <a:endParaRPr lang="en-US" dirty="0"/>
          </a:p>
        </p:txBody>
      </p:sp>
    </p:spTree>
    <p:extLst>
      <p:ext uri="{BB962C8B-B14F-4D97-AF65-F5344CB8AC3E}">
        <p14:creationId xmlns:p14="http://schemas.microsoft.com/office/powerpoint/2010/main" val="265619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p:txBody>
          <a:bodyPr/>
          <a:lstStyle/>
          <a:p>
            <a:fld id="{C3DB2ADC-AF19-4574-8C10-79B5B04FCA27}" type="slidenum">
              <a:rPr lang="en-US" smtClean="0"/>
              <a:pPr/>
              <a:t>9</a:t>
            </a:fld>
            <a:endParaRPr lang="en-US" dirty="0"/>
          </a:p>
        </p:txBody>
      </p:sp>
      <p:graphicFrame>
        <p:nvGraphicFramePr>
          <p:cNvPr id="11" name="Table 10">
            <a:extLst>
              <a:ext uri="{FF2B5EF4-FFF2-40B4-BE49-F238E27FC236}">
                <a16:creationId xmlns:a16="http://schemas.microsoft.com/office/drawing/2014/main" id="{20A22DE5-C27A-AF0F-0375-57CC9C885D51}"/>
              </a:ext>
            </a:extLst>
          </p:cNvPr>
          <p:cNvGraphicFramePr>
            <a:graphicFrameLocks noGrp="1"/>
          </p:cNvGraphicFramePr>
          <p:nvPr>
            <p:extLst>
              <p:ext uri="{D42A27DB-BD31-4B8C-83A1-F6EECF244321}">
                <p14:modId xmlns:p14="http://schemas.microsoft.com/office/powerpoint/2010/main" val="347138007"/>
              </p:ext>
            </p:extLst>
          </p:nvPr>
        </p:nvGraphicFramePr>
        <p:xfrm>
          <a:off x="690282" y="457202"/>
          <a:ext cx="11125201" cy="5629975"/>
        </p:xfrm>
        <a:graphic>
          <a:graphicData uri="http://schemas.openxmlformats.org/drawingml/2006/table">
            <a:tbl>
              <a:tblPr firstRow="1" firstCol="1" bandRow="1">
                <a:tableStyleId>{C083E6E3-FA7D-4D7B-A595-EF9225AFEA82}</a:tableStyleId>
              </a:tblPr>
              <a:tblGrid>
                <a:gridCol w="2502620">
                  <a:extLst>
                    <a:ext uri="{9D8B030D-6E8A-4147-A177-3AD203B41FA5}">
                      <a16:colId xmlns:a16="http://schemas.microsoft.com/office/drawing/2014/main" val="2610303744"/>
                    </a:ext>
                  </a:extLst>
                </a:gridCol>
                <a:gridCol w="2218998">
                  <a:extLst>
                    <a:ext uri="{9D8B030D-6E8A-4147-A177-3AD203B41FA5}">
                      <a16:colId xmlns:a16="http://schemas.microsoft.com/office/drawing/2014/main" val="176580779"/>
                    </a:ext>
                  </a:extLst>
                </a:gridCol>
                <a:gridCol w="2218048">
                  <a:extLst>
                    <a:ext uri="{9D8B030D-6E8A-4147-A177-3AD203B41FA5}">
                      <a16:colId xmlns:a16="http://schemas.microsoft.com/office/drawing/2014/main" val="75320092"/>
                    </a:ext>
                  </a:extLst>
                </a:gridCol>
                <a:gridCol w="2163950">
                  <a:extLst>
                    <a:ext uri="{9D8B030D-6E8A-4147-A177-3AD203B41FA5}">
                      <a16:colId xmlns:a16="http://schemas.microsoft.com/office/drawing/2014/main" val="3512633965"/>
                    </a:ext>
                  </a:extLst>
                </a:gridCol>
                <a:gridCol w="2021585">
                  <a:extLst>
                    <a:ext uri="{9D8B030D-6E8A-4147-A177-3AD203B41FA5}">
                      <a16:colId xmlns:a16="http://schemas.microsoft.com/office/drawing/2014/main" val="1699657812"/>
                    </a:ext>
                  </a:extLst>
                </a:gridCol>
              </a:tblGrid>
              <a:tr h="264844">
                <a:tc>
                  <a:txBody>
                    <a:bodyPr/>
                    <a:lstStyle/>
                    <a:p>
                      <a:pPr>
                        <a:lnSpc>
                          <a:spcPct val="107000"/>
                        </a:lnSpc>
                        <a:spcAft>
                          <a:spcPts val="800"/>
                        </a:spcAft>
                      </a:pPr>
                      <a:r>
                        <a:rPr lang="en-IN" sz="1800" dirty="0">
                          <a:effectLst/>
                        </a:rPr>
                        <a:t>ACTIVITIES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ENVIRONMENT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INTERACTIONS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OBJECTS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USERS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extLst>
                  <a:ext uri="{0D108BD9-81ED-4DB2-BD59-A6C34878D82A}">
                    <a16:rowId xmlns:a16="http://schemas.microsoft.com/office/drawing/2014/main" val="1959646905"/>
                  </a:ext>
                </a:extLst>
              </a:tr>
              <a:tr h="2017704">
                <a:tc>
                  <a:txBody>
                    <a:bodyPr/>
                    <a:lstStyle/>
                    <a:p>
                      <a:pPr>
                        <a:lnSpc>
                          <a:spcPct val="107000"/>
                        </a:lnSpc>
                        <a:spcAft>
                          <a:spcPts val="800"/>
                        </a:spcAft>
                      </a:pPr>
                      <a:r>
                        <a:rPr lang="en-IN" sz="1800" dirty="0">
                          <a:effectLst/>
                        </a:rPr>
                        <a:t>Cafes and Bakeries: preferred to eat deserts and consuming soups.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Plastic spoons are mainly found in fast-food chains where they are provide them with takeaway meals</a:t>
                      </a:r>
                      <a:endParaRPr lang="en-US" sz="1800" dirty="0">
                        <a:effectLst/>
                      </a:endParaRPr>
                    </a:p>
                    <a:p>
                      <a:pPr>
                        <a:lnSpc>
                          <a:spcPct val="107000"/>
                        </a:lnSpc>
                        <a:spcAft>
                          <a:spcPts val="800"/>
                        </a:spcAft>
                      </a:pPr>
                      <a:r>
                        <a:rPr lang="en-IN" sz="1800" dirty="0">
                          <a:effectLst/>
                        </a:rPr>
                        <a:t>(Ex: McDonald's, KFC)</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Industries interact with food service industries to produce large number of spoons according to the demand.</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Kitchen Utensils for mixing up of small ingredients.</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Consumers who are comfortable to use and free of cost at fast food </a:t>
                      </a:r>
                      <a:r>
                        <a:rPr lang="en-IN" sz="1800" dirty="0" err="1">
                          <a:effectLst/>
                        </a:rPr>
                        <a:t>center</a:t>
                      </a:r>
                      <a:r>
                        <a:rPr lang="en-IN" sz="1800" dirty="0">
                          <a:effectLst/>
                        </a:rPr>
                        <a: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extLst>
                  <a:ext uri="{0D108BD9-81ED-4DB2-BD59-A6C34878D82A}">
                    <a16:rowId xmlns:a16="http://schemas.microsoft.com/office/drawing/2014/main" val="3490133345"/>
                  </a:ext>
                </a:extLst>
              </a:tr>
              <a:tr h="1645895">
                <a:tc>
                  <a:txBody>
                    <a:bodyPr/>
                    <a:lstStyle/>
                    <a:p>
                      <a:pPr>
                        <a:lnSpc>
                          <a:spcPct val="107000"/>
                        </a:lnSpc>
                        <a:spcAft>
                          <a:spcPts val="800"/>
                        </a:spcAft>
                      </a:pPr>
                      <a:r>
                        <a:rPr lang="en-IN" sz="1800" dirty="0">
                          <a:effectLst/>
                        </a:rPr>
                        <a:t>Flight &amp; Railway Meals: provided by airlines and railway services to enjoy the meals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Widely used at large public gatherings such as marathons, sports games where catering services rely on plastic spoons.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suppliers provide plastic utensils in bulk to restaurants, event organizers with low cost.</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Gardening Tools for labelling a plant or a seed.</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Event organizers who consider to be easy to use and not to make place unclean with water.</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extLst>
                  <a:ext uri="{0D108BD9-81ED-4DB2-BD59-A6C34878D82A}">
                    <a16:rowId xmlns:a16="http://schemas.microsoft.com/office/drawing/2014/main" val="4219409281"/>
                  </a:ext>
                </a:extLst>
              </a:tr>
              <a:tr h="1369697">
                <a:tc>
                  <a:txBody>
                    <a:bodyPr/>
                    <a:lstStyle/>
                    <a:p>
                      <a:pPr>
                        <a:lnSpc>
                          <a:spcPct val="107000"/>
                        </a:lnSpc>
                        <a:spcAft>
                          <a:spcPts val="800"/>
                        </a:spcAft>
                      </a:pPr>
                      <a:r>
                        <a:rPr lang="en-IN" sz="1800" dirty="0">
                          <a:effectLst/>
                        </a:rPr>
                        <a:t>Household Backups: when dishwash is not preferred to wash and to make it easy</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packaged food include plastic spoons for customer convenience.</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people participate in awareness campaigns which describes negative impacts of single-use plastic</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a:effectLst/>
                        </a:rPr>
                        <a:t>Creative material for </a:t>
                      </a:r>
                      <a:endParaRPr lang="en-US" sz="1800">
                        <a:effectLst/>
                      </a:endParaRPr>
                    </a:p>
                    <a:p>
                      <a:pPr>
                        <a:lnSpc>
                          <a:spcPct val="107000"/>
                        </a:lnSpc>
                        <a:spcAft>
                          <a:spcPts val="800"/>
                        </a:spcAft>
                      </a:pPr>
                      <a:r>
                        <a:rPr lang="en-IN" sz="1800">
                          <a:effectLst/>
                        </a:rPr>
                        <a:t>Sculptures and decorations.</a:t>
                      </a:r>
                      <a:endParaRPr lang="en-US" sz="180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tc>
                  <a:txBody>
                    <a:bodyPr/>
                    <a:lstStyle/>
                    <a:p>
                      <a:pPr>
                        <a:lnSpc>
                          <a:spcPct val="107000"/>
                        </a:lnSpc>
                        <a:spcAft>
                          <a:spcPts val="800"/>
                        </a:spcAft>
                      </a:pPr>
                      <a:r>
                        <a:rPr lang="en-IN" sz="1800" dirty="0">
                          <a:effectLst/>
                        </a:rPr>
                        <a:t>Employees/ workers who are working in companies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txBody>
                  <a:tcPr marL="41143" marR="41143" marT="0" marB="0"/>
                </a:tc>
                <a:extLst>
                  <a:ext uri="{0D108BD9-81ED-4DB2-BD59-A6C34878D82A}">
                    <a16:rowId xmlns:a16="http://schemas.microsoft.com/office/drawing/2014/main" val="3533022362"/>
                  </a:ext>
                </a:extLst>
              </a:tr>
            </a:tbl>
          </a:graphicData>
        </a:graphic>
      </p:graphicFrame>
      <p:sp>
        <p:nvSpPr>
          <p:cNvPr id="12" name="TextBox 11">
            <a:extLst>
              <a:ext uri="{FF2B5EF4-FFF2-40B4-BE49-F238E27FC236}">
                <a16:creationId xmlns:a16="http://schemas.microsoft.com/office/drawing/2014/main" id="{2FD62DEB-F2B4-8B9A-BB0F-46E115B1F483}"/>
              </a:ext>
            </a:extLst>
          </p:cNvPr>
          <p:cNvSpPr txBox="1"/>
          <p:nvPr/>
        </p:nvSpPr>
        <p:spPr>
          <a:xfrm>
            <a:off x="3998259" y="0"/>
            <a:ext cx="5091951" cy="738664"/>
          </a:xfrm>
          <a:prstGeom prst="rect">
            <a:avLst/>
          </a:prstGeom>
          <a:noFill/>
        </p:spPr>
        <p:txBody>
          <a:bodyPr wrap="square" rtlCol="0">
            <a:spAutoFit/>
          </a:bodyPr>
          <a:lstStyle/>
          <a:p>
            <a:r>
              <a:rPr lang="en-AU" sz="2400" b="1" dirty="0">
                <a:latin typeface="+mn-lt"/>
              </a:rPr>
              <a:t>AEIOU FRAMEWORK</a:t>
            </a:r>
          </a:p>
          <a:p>
            <a:endParaRPr lang="en-US" dirty="0"/>
          </a:p>
        </p:txBody>
      </p:sp>
    </p:spTree>
    <p:extLst>
      <p:ext uri="{BB962C8B-B14F-4D97-AF65-F5344CB8AC3E}">
        <p14:creationId xmlns:p14="http://schemas.microsoft.com/office/powerpoint/2010/main" val="147523696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916DD8-9028-41F0-AB19-FE384D2009A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{B63B29C5-747B-4A1E-86B3-240FA374D322}tf67498733_win32</Template>
  <TotalTime>318</TotalTime>
  <Words>3169</Words>
  <Application>Microsoft Office PowerPoint</Application>
  <PresentationFormat>Widescreen</PresentationFormat>
  <Paragraphs>349</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Aptos</vt:lpstr>
      <vt:lpstr>Arial</vt:lpstr>
      <vt:lpstr>Calibri</vt:lpstr>
      <vt:lpstr>Calisto MT</vt:lpstr>
      <vt:lpstr>Georgia</vt:lpstr>
      <vt:lpstr>Georgia Pro</vt:lpstr>
      <vt:lpstr>Inter</vt:lpstr>
      <vt:lpstr>Staatliches</vt:lpstr>
      <vt:lpstr>Univers Condensed</vt:lpstr>
      <vt:lpstr>ChronicleVTI</vt:lpstr>
      <vt:lpstr>Project Title - Reducing Single-Use Plastic(Usage of Plastic Spoons)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bilal</dc:creator>
  <cp:lastModifiedBy>mohammed bilal</cp:lastModifiedBy>
  <cp:revision>2</cp:revision>
  <dcterms:created xsi:type="dcterms:W3CDTF">2024-11-06T05:07:45Z</dcterms:created>
  <dcterms:modified xsi:type="dcterms:W3CDTF">2024-11-08T13:54:50Z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