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Lst>
  <p:notesMasterIdLst>
    <p:notesMasterId r:id="rId22"/>
  </p:notesMasterIdLst>
  <p:sldIdLst>
    <p:sldId id="256" r:id="rId5"/>
    <p:sldId id="284" r:id="rId6"/>
    <p:sldId id="285" r:id="rId7"/>
    <p:sldId id="277" r:id="rId8"/>
    <p:sldId id="257" r:id="rId9"/>
    <p:sldId id="259" r:id="rId10"/>
    <p:sldId id="261" r:id="rId11"/>
    <p:sldId id="260" r:id="rId12"/>
    <p:sldId id="264" r:id="rId13"/>
    <p:sldId id="283" r:id="rId14"/>
    <p:sldId id="270" r:id="rId15"/>
    <p:sldId id="265" r:id="rId16"/>
    <p:sldId id="266" r:id="rId17"/>
    <p:sldId id="278" r:id="rId18"/>
    <p:sldId id="286" r:id="rId19"/>
    <p:sldId id="267"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0" d="100"/>
          <a:sy n="80" d="100"/>
        </p:scale>
        <p:origin x="53" y="110"/>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5" qsCatId="simple" csTypeId="urn:microsoft.com/office/officeart/2005/8/colors/accent2_5" csCatId="accent2" phldr="1"/>
      <dgm:spPr/>
      <dgm:t>
        <a:bodyPr/>
        <a:lstStyle/>
        <a:p>
          <a:endParaRPr lang="en-US"/>
        </a:p>
      </dgm:t>
    </dgm:pt>
    <dgm:pt modelId="{DF1ABFB3-B399-406F-91BD-DCDF9A38526B}">
      <dgm:prSet phldrT="[Text]" phldr="0" custT="1"/>
      <dgm:spPr/>
      <dgm:t>
        <a:bodyPr/>
        <a:lstStyle/>
        <a:p>
          <a:r>
            <a:rPr lang="en-US" sz="1600" dirty="0"/>
            <a:t>Implementing the startup</a:t>
          </a:r>
          <a:r>
            <a:rPr lang="en-US" sz="1200" dirty="0"/>
            <a:t>	</a:t>
          </a:r>
          <a:endParaRPr lang="en-US" sz="1200" b="1" dirty="0">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dirty="0">
              <a:solidFill>
                <a:schemeClr val="tx1"/>
              </a:solidFill>
              <a:latin typeface="+mn-lt"/>
              <a:ea typeface="+mn-ea"/>
              <a:cs typeface="+mn-cs"/>
            </a:rPr>
            <a:t>01-02-2024</a:t>
          </a:r>
          <a:endParaRPr lang="en-US" b="1" dirty="0">
            <a:latin typeface="Tenorite" pitchFamily="2" charset="0"/>
          </a:endParaRP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endParaRPr lang="en-US" b="0" dirty="0">
            <a:latin typeface="Tenorite" pitchFamily="2" charset="0"/>
          </a:endParaRP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latin typeface="Tenorite" pitchFamily="2" charset="0"/>
            </a:rPr>
            <a:t>10-02-2024</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custT="1"/>
      <dgm:spPr/>
      <dgm:t>
        <a:bodyPr/>
        <a:lstStyle/>
        <a:p>
          <a:r>
            <a:rPr lang="en-US" sz="1600" dirty="0"/>
            <a:t>Designing the user interface	</a:t>
          </a:r>
          <a:endParaRPr lang="en-US" sz="1600" b="0" dirty="0">
            <a:latin typeface="Tenorite" pitchFamily="2" charset="0"/>
          </a:endParaRP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defRPr b="1"/>
          </a:pPr>
          <a:r>
            <a:rPr lang="en-US" dirty="0"/>
            <a:t>01-03-2024</a:t>
          </a:r>
          <a:endParaRPr lang="en-US" b="1" dirty="0">
            <a:latin typeface="Tenorite" pitchFamily="2" charset="0"/>
          </a:endParaRP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custT="1"/>
      <dgm:spPr/>
      <dgm:t>
        <a:bodyPr/>
        <a:lstStyle/>
        <a:p>
          <a:endParaRPr lang="en-US" sz="1000" dirty="0"/>
        </a:p>
        <a:p>
          <a:r>
            <a:rPr lang="en-US" sz="1000" dirty="0"/>
            <a:t> </a:t>
          </a:r>
          <a:r>
            <a:rPr lang="en-US" sz="1600" dirty="0"/>
            <a:t>Integrating the </a:t>
          </a:r>
          <a:r>
            <a:rPr lang="en-US" sz="1600" dirty="0" err="1"/>
            <a:t>WhatsApp,GPS</a:t>
          </a:r>
          <a:r>
            <a:rPr lang="en-US" sz="1600" dirty="0"/>
            <a:t> and payment modules to the website.</a:t>
          </a:r>
          <a:r>
            <a:rPr lang="en-US" sz="1000" dirty="0"/>
            <a:t>	4</a:t>
          </a:r>
          <a:endParaRPr lang="en-US" sz="1000" b="0" dirty="0">
            <a:latin typeface="Tenorite" pitchFamily="2" charset="0"/>
          </a:endParaRP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latin typeface="Tenorite" pitchFamily="2" charset="0"/>
            </a:rPr>
            <a:t>20-03-2024</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custT="1"/>
      <dgm:spPr/>
      <dgm:t>
        <a:bodyPr/>
        <a:lstStyle/>
        <a:p>
          <a:r>
            <a:rPr lang="en-US" sz="1500" dirty="0"/>
            <a:t>                            </a:t>
          </a:r>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r>
            <a:rPr lang="en-US" sz="1600" dirty="0"/>
            <a:t>Tie-up with the vendors	</a:t>
          </a:r>
          <a:endParaRPr lang="en-US" sz="1600" b="0" dirty="0">
            <a:latin typeface="Tenorite" pitchFamily="2" charset="0"/>
          </a:endParaRP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dirty="0"/>
            <a:t>15-04-2024</a:t>
          </a:r>
          <a:endParaRPr lang="en-US" b="1" dirty="0">
            <a:latin typeface="Tenorite" pitchFamily="2" charset="0"/>
          </a:endParaRP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DC95C3EC-4F85-4560-A97C-A0086442319D}">
      <dgm:prSet phldr="0"/>
      <dgm:spPr/>
      <dgm:t>
        <a:bodyPr/>
        <a:lstStyle/>
        <a:p>
          <a:endParaRPr lang="en-US" sz="1000" b="0" dirty="0">
            <a:latin typeface="Tenorite" pitchFamily="2" charset="0"/>
          </a:endParaRPr>
        </a:p>
      </dgm:t>
    </dgm:pt>
    <dgm:pt modelId="{03F68CD3-BB57-440C-A91F-F8ABB406D7CF}" type="parTrans" cxnId="{01336563-4ED6-4333-B6F8-A185227CB5DD}">
      <dgm:prSet/>
      <dgm:spPr/>
      <dgm:t>
        <a:bodyPr/>
        <a:lstStyle/>
        <a:p>
          <a:endParaRPr lang="en-IN"/>
        </a:p>
      </dgm:t>
    </dgm:pt>
    <dgm:pt modelId="{995D1924-4718-44C3-AE5E-47D2DA3E316D}" type="sibTrans" cxnId="{01336563-4ED6-4333-B6F8-A185227CB5DD}">
      <dgm:prSet/>
      <dgm:spPr/>
      <dgm:t>
        <a:bodyPr/>
        <a:lstStyle/>
        <a:p>
          <a:endParaRPr lang="en-IN"/>
        </a:p>
      </dgm:t>
    </dgm:pt>
    <dgm:pt modelId="{516105C0-6F04-4D8C-901D-71C43D9A9E92}">
      <dgm:prSet/>
      <dgm:spPr/>
      <dgm:t>
        <a:bodyPr/>
        <a:lstStyle/>
        <a:p>
          <a:endParaRPr lang="en-US" sz="1500" dirty="0"/>
        </a:p>
      </dgm:t>
    </dgm:pt>
    <dgm:pt modelId="{33AB5B03-266C-411D-9790-D89DA0C85533}" type="parTrans" cxnId="{EBED0C9A-9E4F-4922-9888-08F078DE4DA1}">
      <dgm:prSet/>
      <dgm:spPr/>
      <dgm:t>
        <a:bodyPr/>
        <a:lstStyle/>
        <a:p>
          <a:endParaRPr lang="en-IN"/>
        </a:p>
      </dgm:t>
    </dgm:pt>
    <dgm:pt modelId="{7F113E27-819D-4F15-83EB-44D2EB61F62A}" type="sibTrans" cxnId="{EBED0C9A-9E4F-4922-9888-08F078DE4DA1}">
      <dgm:prSet/>
      <dgm:spPr/>
      <dgm:t>
        <a:bodyPr/>
        <a:lstStyle/>
        <a:p>
          <a:endParaRPr lang="en-IN"/>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rnd" cmpd="sng" algn="ctr">
          <a:solidFill>
            <a:schemeClr val="accent2">
              <a:alpha val="90000"/>
              <a:hueOff val="0"/>
              <a:satOff val="0"/>
              <a:lumOff val="0"/>
              <a:alphaOff val="0"/>
            </a:schemeClr>
          </a:solidFill>
          <a:prstDash val="solid"/>
          <a:tailEnd type="triangle" w="lg" len="lg"/>
        </a:ln>
        <a:effectLst>
          <a:outerShdw blurRad="38100" dist="25400" dir="5400000" rotWithShape="0">
            <a:srgbClr val="000000">
              <a:alpha val="35000"/>
            </a:srgbClr>
          </a:outerShdw>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gradFill rotWithShape="0">
          <a:gsLst>
            <a:gs pos="0">
              <a:schemeClr val="accent2">
                <a:tint val="96000"/>
                <a:lumMod val="100000"/>
              </a:schemeClr>
            </a:gs>
            <a:gs pos="78000">
              <a:schemeClr val="accent2">
                <a:shade val="94000"/>
                <a:lumMod val="94000"/>
              </a:schemeClr>
            </a:gs>
          </a:gsLst>
          <a:lin ang="5400000" scaled="0"/>
        </a:gradFill>
        <a:ln w="6350">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dgm:pt>
    <dgm:pt modelId="{5B7FC7CF-F58D-48D5-8BCC-38D6EE87890B}" type="pres">
      <dgm:prSet presAssocID="{58FF46FB-368D-4E9C-A650-0513B8879DA8}" presName="Ellipse" presStyleLbl="fgAcc1" presStyleIdx="1" presStyleCnt="6"/>
      <dgm:spPr>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rnd" cmpd="sng" algn="ctr">
          <a:solidFill>
            <a:schemeClr val="accent2">
              <a:shade val="90000"/>
              <a:hueOff val="0"/>
              <a:satOff val="0"/>
              <a:lumOff val="0"/>
              <a:alphaOff val="0"/>
            </a:schemeClr>
          </a:solidFill>
          <a:prstDash val="dash"/>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gradFill rotWithShape="0">
          <a:gsLst>
            <a:gs pos="0">
              <a:schemeClr val="accent2">
                <a:tint val="96000"/>
                <a:lumMod val="100000"/>
              </a:schemeClr>
            </a:gs>
            <a:gs pos="78000">
              <a:schemeClr val="accent2">
                <a:shade val="94000"/>
                <a:lumMod val="94000"/>
              </a:schemeClr>
            </a:gs>
          </a:gsLst>
          <a:lin ang="5400000" scaled="0"/>
        </a:gradFill>
        <a:ln w="6350">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dgm:pt>
    <dgm:pt modelId="{B1A1A837-F261-404B-A808-B2F4154CE8A2}" type="pres">
      <dgm:prSet presAssocID="{D05E1923-5021-40F7-B4EF-E582E23A699D}" presName="Ellipse" presStyleLbl="fgAcc1" presStyleIdx="2" presStyleCnt="6"/>
      <dgm:spPr>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rnd" cmpd="sng" algn="ctr">
          <a:solidFill>
            <a:schemeClr val="accent2">
              <a:shade val="90000"/>
              <a:hueOff val="151511"/>
              <a:satOff val="-10544"/>
              <a:lumOff val="10772"/>
              <a:alphaOff val="0"/>
            </a:schemeClr>
          </a:solidFill>
          <a:prstDash val="dash"/>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gradFill rotWithShape="0">
          <a:gsLst>
            <a:gs pos="0">
              <a:schemeClr val="accent2">
                <a:tint val="96000"/>
                <a:lumMod val="100000"/>
              </a:schemeClr>
            </a:gs>
            <a:gs pos="78000">
              <a:schemeClr val="accent2">
                <a:shade val="94000"/>
                <a:lumMod val="94000"/>
              </a:schemeClr>
            </a:gs>
          </a:gsLst>
          <a:lin ang="5400000" scaled="0"/>
        </a:gradFill>
        <a:ln w="6350">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dgm:pt>
    <dgm:pt modelId="{5D519322-C1DD-47AE-92C0-13575134BC76}" type="pres">
      <dgm:prSet presAssocID="{FA8F44BD-C8C7-462C-9756-1EC498E86842}" presName="Ellipse" presStyleLbl="fgAcc1" presStyleIdx="3" presStyleCnt="6"/>
      <dgm:spPr>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ScaleY="13736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rnd" cmpd="sng" algn="ctr">
          <a:solidFill>
            <a:schemeClr val="accent2">
              <a:shade val="90000"/>
              <a:hueOff val="303022"/>
              <a:satOff val="-21088"/>
              <a:lumOff val="21544"/>
              <a:alphaOff val="0"/>
            </a:schemeClr>
          </a:solidFill>
          <a:prstDash val="dash"/>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gradFill rotWithShape="0">
          <a:gsLst>
            <a:gs pos="0">
              <a:schemeClr val="accent2">
                <a:tint val="96000"/>
                <a:lumMod val="100000"/>
              </a:schemeClr>
            </a:gs>
            <a:gs pos="78000">
              <a:schemeClr val="accent2">
                <a:shade val="94000"/>
                <a:lumMod val="94000"/>
              </a:schemeClr>
            </a:gs>
          </a:gsLst>
          <a:lin ang="5400000" scaled="0"/>
        </a:gradFill>
        <a:ln w="6350">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dgm:pt>
    <dgm:pt modelId="{515AAB83-BD07-4B9E-9A3B-858C0B126F9C}" type="pres">
      <dgm:prSet presAssocID="{8BAB5E6F-A65E-41DB-A296-0818B0E49F7C}" presName="Ellipse" presStyleLbl="fgAcc1" presStyleIdx="4" presStyleCnt="6"/>
      <dgm:spPr>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rnd" cmpd="sng" algn="ctr">
          <a:solidFill>
            <a:schemeClr val="accent2">
              <a:shade val="90000"/>
              <a:hueOff val="454534"/>
              <a:satOff val="-31631"/>
              <a:lumOff val="32316"/>
              <a:alphaOff val="0"/>
            </a:schemeClr>
          </a:solidFill>
          <a:prstDash val="dash"/>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gradFill rotWithShape="0">
          <a:gsLst>
            <a:gs pos="0">
              <a:schemeClr val="accent2">
                <a:tint val="96000"/>
                <a:lumMod val="100000"/>
              </a:schemeClr>
            </a:gs>
            <a:gs pos="78000">
              <a:schemeClr val="accent2">
                <a:shade val="94000"/>
                <a:lumMod val="94000"/>
              </a:schemeClr>
            </a:gs>
          </a:gsLst>
          <a:lin ang="5400000" scaled="0"/>
        </a:gradFill>
        <a:ln w="6350">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dgm:pt>
    <dgm:pt modelId="{A22B1C16-7FF0-4DBE-B32E-E43FEB1E2EAC}" type="pres">
      <dgm:prSet presAssocID="{8B9AF88A-E1F7-4D3A-905F-87228D6A8655}" presName="Ellipse" presStyleLbl="fgAcc1" presStyleIdx="5" presStyleCnt="6"/>
      <dgm:spPr>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rnd" cmpd="sng" algn="ctr">
          <a:solidFill>
            <a:schemeClr val="accent2">
              <a:shade val="90000"/>
              <a:hueOff val="606045"/>
              <a:satOff val="-42175"/>
              <a:lumOff val="43088"/>
              <a:alphaOff val="0"/>
            </a:schemeClr>
          </a:solidFill>
          <a:prstDash val="dash"/>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01336563-4ED6-4333-B6F8-A185227CB5DD}" srcId="{FA8F44BD-C8C7-462C-9756-1EC498E86842}" destId="{DC95C3EC-4F85-4560-A97C-A0086442319D}" srcOrd="1" destOrd="0" parTransId="{03F68CD3-BB57-440C-A91F-F8ABB406D7CF}" sibTransId="{995D1924-4718-44C3-AE5E-47D2DA3E316D}"/>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EDD2027B-A823-4345-A4F3-BAAA6BAABBE6}" type="presOf" srcId="{516105C0-6F04-4D8C-901D-71C43D9A9E92}" destId="{08CB2D5A-F46A-4E0E-9575-15F31D04AAC6}" srcOrd="0" destOrd="1" presId="urn:microsoft.com/office/officeart/2017/3/layout/DropPinTimeline"/>
    <dgm:cxn modelId="{B9F0B583-D02F-4EF4-83A8-DFD7B32B9433}" type="presOf" srcId="{9A875394-CA1E-4432-AEEB-9054FCFF5E0E}" destId="{D2143A46-815A-49BF-9455-C0385022444F}" srcOrd="0" destOrd="0" presId="urn:microsoft.com/office/officeart/2017/3/layout/DropPinTimeline"/>
    <dgm:cxn modelId="{EBED0C9A-9E4F-4922-9888-08F078DE4DA1}" srcId="{8BAB5E6F-A65E-41DB-A296-0818B0E49F7C}" destId="{516105C0-6F04-4D8C-901D-71C43D9A9E92}" srcOrd="1" destOrd="0" parTransId="{33AB5B03-266C-411D-9790-D89DA0C85533}" sibTransId="{7F113E27-819D-4F15-83EB-44D2EB61F62A}"/>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B841CDF7-FC0D-4440-8C7E-FCD948C889BF}" type="presOf" srcId="{DC95C3EC-4F85-4560-A97C-A0086442319D}" destId="{96DDA0FE-83E2-423C-9F13-58A61EB68487}" srcOrd="0" destOrd="1"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Planning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1801597"/>
          <a:ext cx="8076147" cy="0"/>
        </a:xfrm>
        <a:prstGeom prst="line">
          <a:avLst/>
        </a:prstGeom>
        <a:solidFill>
          <a:schemeClr val="lt1">
            <a:alpha val="90000"/>
            <a:hueOff val="0"/>
            <a:satOff val="0"/>
            <a:lumOff val="0"/>
            <a:alphaOff val="0"/>
          </a:schemeClr>
        </a:solidFill>
        <a:ln w="19050" cap="rnd" cmpd="sng" algn="ctr">
          <a:solidFill>
            <a:schemeClr val="accent2">
              <a:alpha val="90000"/>
              <a:hueOff val="0"/>
              <a:satOff val="0"/>
              <a:lumOff val="0"/>
              <a:alphaOff val="0"/>
            </a:schemeClr>
          </a:solidFill>
          <a:prstDash val="solid"/>
          <a:tailEnd type="triangle" w="lg" len="lg"/>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0ED6E8D6-BD44-4400-BC14-1BC75CB979A3}">
      <dsp:nvSpPr>
        <dsp:cNvPr id="0" name=""/>
        <dsp:cNvSpPr/>
      </dsp:nvSpPr>
      <dsp:spPr>
        <a:xfrm rot="8100000">
          <a:off x="57660" y="415197"/>
          <a:ext cx="264975" cy="264975"/>
        </a:xfrm>
        <a:prstGeom prst="teardrop">
          <a:avLst>
            <a:gd name="adj" fmla="val 115000"/>
          </a:avLst>
        </a:prstGeom>
        <a:gradFill rotWithShape="0">
          <a:gsLst>
            <a:gs pos="0">
              <a:schemeClr val="accent2">
                <a:alpha val="90000"/>
                <a:hueOff val="0"/>
                <a:satOff val="0"/>
                <a:lumOff val="0"/>
                <a:alphaOff val="0"/>
                <a:tint val="96000"/>
                <a:lumMod val="100000"/>
              </a:schemeClr>
            </a:gs>
            <a:gs pos="78000">
              <a:schemeClr val="accent2">
                <a:alpha val="90000"/>
                <a:hueOff val="0"/>
                <a:satOff val="0"/>
                <a:lumOff val="0"/>
                <a:alphaOff val="0"/>
                <a:shade val="94000"/>
                <a:lumMod val="94000"/>
              </a:schemeClr>
            </a:gs>
          </a:gsLst>
          <a:lin ang="5400000" scaled="0"/>
        </a:gradFill>
        <a:ln w="12700" cap="rnd" cmpd="sng" algn="ctr">
          <a:solidFill>
            <a:schemeClr val="accent2">
              <a:alpha val="9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B7FC7CF-F58D-48D5-8BCC-38D6EE87890B}">
      <dsp:nvSpPr>
        <dsp:cNvPr id="0" name=""/>
        <dsp:cNvSpPr/>
      </dsp:nvSpPr>
      <dsp:spPr>
        <a:xfrm>
          <a:off x="87097" y="444634"/>
          <a:ext cx="206102" cy="206102"/>
        </a:xfrm>
        <a:prstGeom prst="ellipse">
          <a:avLst/>
        </a:prstGeom>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D2143A46-815A-49BF-9455-C0385022444F}">
      <dsp:nvSpPr>
        <dsp:cNvPr id="0" name=""/>
        <dsp:cNvSpPr/>
      </dsp:nvSpPr>
      <dsp:spPr>
        <a:xfrm>
          <a:off x="541568" y="735051"/>
          <a:ext cx="1917203" cy="106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endParaRPr lang="en-US" sz="1500" b="0" kern="1200" dirty="0">
            <a:latin typeface="Tenorite" pitchFamily="2" charset="0"/>
          </a:endParaRPr>
        </a:p>
      </dsp:txBody>
      <dsp:txXfrm>
        <a:off x="541568" y="735051"/>
        <a:ext cx="1917203" cy="1066545"/>
      </dsp:txXfrm>
    </dsp:sp>
    <dsp:sp modelId="{8E3FB235-DF38-476B-9A0E-B1E583D50944}">
      <dsp:nvSpPr>
        <dsp:cNvPr id="0" name=""/>
        <dsp:cNvSpPr/>
      </dsp:nvSpPr>
      <dsp:spPr>
        <a:xfrm>
          <a:off x="541568" y="360319"/>
          <a:ext cx="1917203" cy="374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solidFill>
                <a:schemeClr val="tx1"/>
              </a:solidFill>
              <a:latin typeface="+mn-lt"/>
              <a:ea typeface="+mn-ea"/>
              <a:cs typeface="+mn-cs"/>
            </a:rPr>
            <a:t>01-02-2024</a:t>
          </a:r>
          <a:endParaRPr lang="en-US" sz="2000" b="1" kern="1200" dirty="0">
            <a:latin typeface="Tenorite" pitchFamily="2" charset="0"/>
          </a:endParaRPr>
        </a:p>
      </dsp:txBody>
      <dsp:txXfrm>
        <a:off x="541568" y="360319"/>
        <a:ext cx="1917203" cy="374732"/>
      </dsp:txXfrm>
    </dsp:sp>
    <dsp:sp modelId="{9AA05CE5-209F-4AD9-BE2C-2A69F76DA8F4}">
      <dsp:nvSpPr>
        <dsp:cNvPr id="0" name=""/>
        <dsp:cNvSpPr/>
      </dsp:nvSpPr>
      <dsp:spPr>
        <a:xfrm>
          <a:off x="190148" y="735051"/>
          <a:ext cx="0" cy="1066545"/>
        </a:xfrm>
        <a:prstGeom prst="line">
          <a:avLst/>
        </a:prstGeom>
        <a:noFill/>
        <a:ln w="12700" cap="rnd" cmpd="sng" algn="ctr">
          <a:solidFill>
            <a:schemeClr val="accent2">
              <a:shade val="90000"/>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56422" y="1767871"/>
          <a:ext cx="67451" cy="67451"/>
        </a:xfrm>
        <a:prstGeom prst="ellipse">
          <a:avLst/>
        </a:prstGeom>
        <a:gradFill rotWithShape="0">
          <a:gsLst>
            <a:gs pos="0">
              <a:schemeClr val="accent2">
                <a:tint val="96000"/>
                <a:lumMod val="100000"/>
              </a:schemeClr>
            </a:gs>
            <a:gs pos="78000">
              <a:schemeClr val="accent2">
                <a:shade val="94000"/>
                <a:lumMod val="94000"/>
              </a:schemeClr>
            </a:gs>
          </a:gsLst>
          <a:lin ang="5400000" scaled="0"/>
        </a:gradFill>
        <a:ln w="6350">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358CAA11-0A87-4861-8B4E-913B1EAD1334}">
      <dsp:nvSpPr>
        <dsp:cNvPr id="0" name=""/>
        <dsp:cNvSpPr/>
      </dsp:nvSpPr>
      <dsp:spPr>
        <a:xfrm rot="18900000">
          <a:off x="1410257" y="2923021"/>
          <a:ext cx="264975" cy="264975"/>
        </a:xfrm>
        <a:prstGeom prst="teardrop">
          <a:avLst>
            <a:gd name="adj" fmla="val 115000"/>
          </a:avLst>
        </a:prstGeom>
        <a:gradFill rotWithShape="0">
          <a:gsLst>
            <a:gs pos="0">
              <a:schemeClr val="accent2">
                <a:alpha val="90000"/>
                <a:hueOff val="0"/>
                <a:satOff val="0"/>
                <a:lumOff val="0"/>
                <a:alphaOff val="-10000"/>
                <a:tint val="96000"/>
                <a:lumMod val="100000"/>
              </a:schemeClr>
            </a:gs>
            <a:gs pos="78000">
              <a:schemeClr val="accent2">
                <a:alpha val="90000"/>
                <a:hueOff val="0"/>
                <a:satOff val="0"/>
                <a:lumOff val="0"/>
                <a:alphaOff val="-10000"/>
                <a:shade val="94000"/>
                <a:lumMod val="94000"/>
              </a:schemeClr>
            </a:gs>
          </a:gsLst>
          <a:lin ang="5400000" scaled="0"/>
        </a:gradFill>
        <a:ln w="12700" cap="rnd" cmpd="sng" algn="ctr">
          <a:solidFill>
            <a:schemeClr val="accent2">
              <a:alpha val="90000"/>
              <a:hueOff val="0"/>
              <a:satOff val="0"/>
              <a:lumOff val="0"/>
              <a:alphaOff val="-1000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B1A1A837-F261-404B-A808-B2F4154CE8A2}">
      <dsp:nvSpPr>
        <dsp:cNvPr id="0" name=""/>
        <dsp:cNvSpPr/>
      </dsp:nvSpPr>
      <dsp:spPr>
        <a:xfrm>
          <a:off x="1439694" y="2952457"/>
          <a:ext cx="206102" cy="206102"/>
        </a:xfrm>
        <a:prstGeom prst="ellipse">
          <a:avLst/>
        </a:prstGeom>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5F3F650-2E42-488A-AD4F-C4BD47D19A84}">
      <dsp:nvSpPr>
        <dsp:cNvPr id="0" name=""/>
        <dsp:cNvSpPr/>
      </dsp:nvSpPr>
      <dsp:spPr>
        <a:xfrm>
          <a:off x="1893483" y="1801597"/>
          <a:ext cx="1909230" cy="106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kern="1200" dirty="0"/>
            <a:t>Designing the user interface	</a:t>
          </a:r>
          <a:endParaRPr lang="en-US" sz="1600" b="0" kern="1200" dirty="0">
            <a:latin typeface="Tenorite" pitchFamily="2" charset="0"/>
          </a:endParaRPr>
        </a:p>
      </dsp:txBody>
      <dsp:txXfrm>
        <a:off x="1893483" y="1801597"/>
        <a:ext cx="1909230" cy="1066545"/>
      </dsp:txXfrm>
    </dsp:sp>
    <dsp:sp modelId="{223C5207-4FA2-4A6C-8F43-20BD55767C99}">
      <dsp:nvSpPr>
        <dsp:cNvPr id="0" name=""/>
        <dsp:cNvSpPr/>
      </dsp:nvSpPr>
      <dsp:spPr>
        <a:xfrm>
          <a:off x="1893483" y="2868143"/>
          <a:ext cx="1909230" cy="374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latin typeface="Tenorite" pitchFamily="2" charset="0"/>
            </a:rPr>
            <a:t>10-02-2024</a:t>
          </a:r>
        </a:p>
      </dsp:txBody>
      <dsp:txXfrm>
        <a:off x="1893483" y="2868143"/>
        <a:ext cx="1909230" cy="374732"/>
      </dsp:txXfrm>
    </dsp:sp>
    <dsp:sp modelId="{4FE5EB5D-4CEF-4D0D-9394-0534E61844BE}">
      <dsp:nvSpPr>
        <dsp:cNvPr id="0" name=""/>
        <dsp:cNvSpPr/>
      </dsp:nvSpPr>
      <dsp:spPr>
        <a:xfrm>
          <a:off x="1542745" y="1801597"/>
          <a:ext cx="0" cy="1066545"/>
        </a:xfrm>
        <a:prstGeom prst="line">
          <a:avLst/>
        </a:prstGeom>
        <a:noFill/>
        <a:ln w="12700" cap="rnd" cmpd="sng" algn="ctr">
          <a:solidFill>
            <a:schemeClr val="accent2">
              <a:shade val="90000"/>
              <a:hueOff val="151511"/>
              <a:satOff val="-10544"/>
              <a:lumOff val="10772"/>
              <a:alphaOff val="0"/>
            </a:schemeClr>
          </a:solidFill>
          <a:prstDash val="dash"/>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509019" y="1767871"/>
          <a:ext cx="67451" cy="67451"/>
        </a:xfrm>
        <a:prstGeom prst="ellipse">
          <a:avLst/>
        </a:prstGeom>
        <a:gradFill rotWithShape="0">
          <a:gsLst>
            <a:gs pos="0">
              <a:schemeClr val="accent2">
                <a:tint val="96000"/>
                <a:lumMod val="100000"/>
              </a:schemeClr>
            </a:gs>
            <a:gs pos="78000">
              <a:schemeClr val="accent2">
                <a:shade val="94000"/>
                <a:lumMod val="94000"/>
              </a:schemeClr>
            </a:gs>
          </a:gsLst>
          <a:lin ang="5400000" scaled="0"/>
        </a:gradFill>
        <a:ln w="6350">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72C82E90-F103-439C-8371-CFFB0927B9DE}">
      <dsp:nvSpPr>
        <dsp:cNvPr id="0" name=""/>
        <dsp:cNvSpPr/>
      </dsp:nvSpPr>
      <dsp:spPr>
        <a:xfrm rot="8100000">
          <a:off x="2751604" y="450204"/>
          <a:ext cx="264975" cy="264975"/>
        </a:xfrm>
        <a:prstGeom prst="teardrop">
          <a:avLst>
            <a:gd name="adj" fmla="val 115000"/>
          </a:avLst>
        </a:prstGeom>
        <a:gradFill rotWithShape="0">
          <a:gsLst>
            <a:gs pos="0">
              <a:schemeClr val="accent2">
                <a:alpha val="90000"/>
                <a:hueOff val="0"/>
                <a:satOff val="0"/>
                <a:lumOff val="0"/>
                <a:alphaOff val="-20000"/>
                <a:tint val="96000"/>
                <a:lumMod val="100000"/>
              </a:schemeClr>
            </a:gs>
            <a:gs pos="78000">
              <a:schemeClr val="accent2">
                <a:alpha val="90000"/>
                <a:hueOff val="0"/>
                <a:satOff val="0"/>
                <a:lumOff val="0"/>
                <a:alphaOff val="-20000"/>
                <a:shade val="94000"/>
                <a:lumMod val="94000"/>
              </a:schemeClr>
            </a:gs>
          </a:gsLst>
          <a:lin ang="5400000" scaled="0"/>
        </a:gradFill>
        <a:ln w="12700" cap="rnd" cmpd="sng" algn="ctr">
          <a:solidFill>
            <a:schemeClr val="accent2">
              <a:alpha val="90000"/>
              <a:hueOff val="0"/>
              <a:satOff val="0"/>
              <a:lumOff val="0"/>
              <a:alphaOff val="-2000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D519322-C1DD-47AE-92C0-13575134BC76}">
      <dsp:nvSpPr>
        <dsp:cNvPr id="0" name=""/>
        <dsp:cNvSpPr/>
      </dsp:nvSpPr>
      <dsp:spPr>
        <a:xfrm>
          <a:off x="2781041" y="479640"/>
          <a:ext cx="206102" cy="206102"/>
        </a:xfrm>
        <a:prstGeom prst="ellipse">
          <a:avLst/>
        </a:prstGeom>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96DDA0FE-83E2-423C-9F13-58A61EB68487}">
      <dsp:nvSpPr>
        <dsp:cNvPr id="0" name=""/>
        <dsp:cNvSpPr/>
      </dsp:nvSpPr>
      <dsp:spPr>
        <a:xfrm>
          <a:off x="3234830" y="570790"/>
          <a:ext cx="1909230" cy="1465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0" rIns="63500" bIns="95250" numCol="1" spcCol="1270" anchor="t" anchorCtr="0">
          <a:noAutofit/>
        </a:bodyPr>
        <a:lstStyle/>
        <a:p>
          <a:pPr marL="0" lvl="0" indent="0" algn="l" defTabSz="444500">
            <a:lnSpc>
              <a:spcPct val="90000"/>
            </a:lnSpc>
            <a:spcBef>
              <a:spcPct val="0"/>
            </a:spcBef>
            <a:spcAft>
              <a:spcPct val="35000"/>
            </a:spcAft>
            <a:buNone/>
          </a:pPr>
          <a:endParaRPr lang="en-US" sz="1000" kern="1200" dirty="0"/>
        </a:p>
        <a:p>
          <a:pPr marL="0" lvl="0" indent="0" algn="l" defTabSz="444500">
            <a:lnSpc>
              <a:spcPct val="90000"/>
            </a:lnSpc>
            <a:spcBef>
              <a:spcPct val="0"/>
            </a:spcBef>
            <a:spcAft>
              <a:spcPct val="35000"/>
            </a:spcAft>
            <a:buNone/>
          </a:pPr>
          <a:r>
            <a:rPr lang="en-US" sz="1000" kern="1200" dirty="0"/>
            <a:t> </a:t>
          </a:r>
          <a:r>
            <a:rPr lang="en-US" sz="1600" kern="1200" dirty="0"/>
            <a:t>Integrating the </a:t>
          </a:r>
          <a:r>
            <a:rPr lang="en-US" sz="1600" kern="1200" dirty="0" err="1"/>
            <a:t>WhatsApp,GPS</a:t>
          </a:r>
          <a:r>
            <a:rPr lang="en-US" sz="1600" kern="1200" dirty="0"/>
            <a:t> and payment modules to the website.</a:t>
          </a:r>
          <a:r>
            <a:rPr lang="en-US" sz="1000" kern="1200" dirty="0"/>
            <a:t>	4</a:t>
          </a:r>
          <a:endParaRPr lang="en-US" sz="1000" b="0" kern="1200" dirty="0">
            <a:latin typeface="Tenorite" pitchFamily="2" charset="0"/>
          </a:endParaRPr>
        </a:p>
        <a:p>
          <a:pPr marL="0" lvl="0" indent="0" algn="l" defTabSz="444500">
            <a:lnSpc>
              <a:spcPct val="90000"/>
            </a:lnSpc>
            <a:spcBef>
              <a:spcPct val="0"/>
            </a:spcBef>
            <a:spcAft>
              <a:spcPct val="35000"/>
            </a:spcAft>
            <a:buNone/>
          </a:pPr>
          <a:endParaRPr lang="en-US" sz="1000" b="0" kern="1200" dirty="0">
            <a:latin typeface="Tenorite" pitchFamily="2" charset="0"/>
          </a:endParaRPr>
        </a:p>
      </dsp:txBody>
      <dsp:txXfrm>
        <a:off x="3234830" y="570790"/>
        <a:ext cx="1909230" cy="1465081"/>
      </dsp:txXfrm>
    </dsp:sp>
    <dsp:sp modelId="{2D6C7916-1130-46A8-833B-A6278CBD2192}">
      <dsp:nvSpPr>
        <dsp:cNvPr id="0" name=""/>
        <dsp:cNvSpPr/>
      </dsp:nvSpPr>
      <dsp:spPr>
        <a:xfrm>
          <a:off x="3234830" y="325312"/>
          <a:ext cx="1909230" cy="514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01-03-2024</a:t>
          </a:r>
          <a:endParaRPr lang="en-US" sz="2000" b="1" kern="1200" dirty="0">
            <a:latin typeface="Tenorite" pitchFamily="2" charset="0"/>
          </a:endParaRPr>
        </a:p>
      </dsp:txBody>
      <dsp:txXfrm>
        <a:off x="3234830" y="325312"/>
        <a:ext cx="1909230" cy="514758"/>
      </dsp:txXfrm>
    </dsp:sp>
    <dsp:sp modelId="{4D953791-5C2F-4A75-A8F4-6ED7EAB5E015}">
      <dsp:nvSpPr>
        <dsp:cNvPr id="0" name=""/>
        <dsp:cNvSpPr/>
      </dsp:nvSpPr>
      <dsp:spPr>
        <a:xfrm>
          <a:off x="2884092" y="770058"/>
          <a:ext cx="0" cy="1066545"/>
        </a:xfrm>
        <a:prstGeom prst="line">
          <a:avLst/>
        </a:prstGeom>
        <a:noFill/>
        <a:ln w="12700" cap="rnd" cmpd="sng" algn="ctr">
          <a:solidFill>
            <a:schemeClr val="accent2">
              <a:shade val="90000"/>
              <a:hueOff val="303022"/>
              <a:satOff val="-21088"/>
              <a:lumOff val="21544"/>
              <a:alphaOff val="0"/>
            </a:schemeClr>
          </a:solidFill>
          <a:prstDash val="dash"/>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2850366" y="1802878"/>
          <a:ext cx="67451" cy="67451"/>
        </a:xfrm>
        <a:prstGeom prst="ellipse">
          <a:avLst/>
        </a:prstGeom>
        <a:gradFill rotWithShape="0">
          <a:gsLst>
            <a:gs pos="0">
              <a:schemeClr val="accent2">
                <a:tint val="96000"/>
                <a:lumMod val="100000"/>
              </a:schemeClr>
            </a:gs>
            <a:gs pos="78000">
              <a:schemeClr val="accent2">
                <a:shade val="94000"/>
                <a:lumMod val="94000"/>
              </a:schemeClr>
            </a:gs>
          </a:gsLst>
          <a:lin ang="5400000" scaled="0"/>
        </a:gradFill>
        <a:ln w="6350">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7331DD9-74CF-4A3A-86BA-F4B9DBEAB944}">
      <dsp:nvSpPr>
        <dsp:cNvPr id="0" name=""/>
        <dsp:cNvSpPr/>
      </dsp:nvSpPr>
      <dsp:spPr>
        <a:xfrm rot="18900000">
          <a:off x="4092951" y="2923021"/>
          <a:ext cx="264975" cy="264975"/>
        </a:xfrm>
        <a:prstGeom prst="teardrop">
          <a:avLst>
            <a:gd name="adj" fmla="val 115000"/>
          </a:avLst>
        </a:prstGeom>
        <a:gradFill rotWithShape="0">
          <a:gsLst>
            <a:gs pos="0">
              <a:schemeClr val="accent2">
                <a:alpha val="90000"/>
                <a:hueOff val="0"/>
                <a:satOff val="0"/>
                <a:lumOff val="0"/>
                <a:alphaOff val="-30000"/>
                <a:tint val="96000"/>
                <a:lumMod val="100000"/>
              </a:schemeClr>
            </a:gs>
            <a:gs pos="78000">
              <a:schemeClr val="accent2">
                <a:alpha val="90000"/>
                <a:hueOff val="0"/>
                <a:satOff val="0"/>
                <a:lumOff val="0"/>
                <a:alphaOff val="-30000"/>
                <a:shade val="94000"/>
                <a:lumMod val="94000"/>
              </a:schemeClr>
            </a:gs>
          </a:gsLst>
          <a:lin ang="5400000" scaled="0"/>
        </a:gradFill>
        <a:ln w="12700" cap="rnd" cmpd="sng" algn="ctr">
          <a:solidFill>
            <a:schemeClr val="accent2">
              <a:alpha val="90000"/>
              <a:hueOff val="0"/>
              <a:satOff val="0"/>
              <a:lumOff val="0"/>
              <a:alphaOff val="-3000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15AAB83-BD07-4B9E-9A3B-858C0B126F9C}">
      <dsp:nvSpPr>
        <dsp:cNvPr id="0" name=""/>
        <dsp:cNvSpPr/>
      </dsp:nvSpPr>
      <dsp:spPr>
        <a:xfrm>
          <a:off x="4122388" y="2952457"/>
          <a:ext cx="206102" cy="206102"/>
        </a:xfrm>
        <a:prstGeom prst="ellipse">
          <a:avLst/>
        </a:prstGeom>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08CB2D5A-F46A-4E0E-9575-15F31D04AAC6}">
      <dsp:nvSpPr>
        <dsp:cNvPr id="0" name=""/>
        <dsp:cNvSpPr/>
      </dsp:nvSpPr>
      <dsp:spPr>
        <a:xfrm>
          <a:off x="4576177" y="1801597"/>
          <a:ext cx="1909230" cy="106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                            </a:t>
          </a:r>
        </a:p>
        <a:p>
          <a:pPr marL="0" lvl="0" indent="0" algn="l" defTabSz="666750">
            <a:lnSpc>
              <a:spcPct val="90000"/>
            </a:lnSpc>
            <a:spcBef>
              <a:spcPct val="0"/>
            </a:spcBef>
            <a:spcAft>
              <a:spcPct val="35000"/>
            </a:spcAft>
            <a:buNone/>
          </a:pPr>
          <a:endParaRPr lang="en-US" sz="1500" kern="1200" dirty="0"/>
        </a:p>
        <a:p>
          <a:pPr marL="0" lvl="0" indent="0" algn="l" defTabSz="666750">
            <a:lnSpc>
              <a:spcPct val="90000"/>
            </a:lnSpc>
            <a:spcBef>
              <a:spcPct val="0"/>
            </a:spcBef>
            <a:spcAft>
              <a:spcPct val="35000"/>
            </a:spcAft>
            <a:buNone/>
          </a:pPr>
          <a:endParaRPr lang="en-US" sz="1500" kern="1200" dirty="0"/>
        </a:p>
        <a:p>
          <a:pPr marL="0" lvl="0" indent="0" algn="l" defTabSz="666750">
            <a:lnSpc>
              <a:spcPct val="90000"/>
            </a:lnSpc>
            <a:spcBef>
              <a:spcPct val="0"/>
            </a:spcBef>
            <a:spcAft>
              <a:spcPct val="35000"/>
            </a:spcAft>
            <a:buNone/>
          </a:pPr>
          <a:endParaRPr lang="en-US" sz="1500" kern="1200" dirty="0"/>
        </a:p>
        <a:p>
          <a:pPr marL="0" lvl="0" indent="0" algn="l" defTabSz="666750">
            <a:lnSpc>
              <a:spcPct val="90000"/>
            </a:lnSpc>
            <a:spcBef>
              <a:spcPct val="0"/>
            </a:spcBef>
            <a:spcAft>
              <a:spcPct val="35000"/>
            </a:spcAft>
            <a:buNone/>
          </a:pPr>
          <a:endParaRPr lang="en-US" sz="1500" kern="1200" dirty="0"/>
        </a:p>
        <a:p>
          <a:pPr marL="0" lvl="0" indent="0" algn="l" defTabSz="666750">
            <a:lnSpc>
              <a:spcPct val="90000"/>
            </a:lnSpc>
            <a:spcBef>
              <a:spcPct val="0"/>
            </a:spcBef>
            <a:spcAft>
              <a:spcPct val="35000"/>
            </a:spcAft>
            <a:buNone/>
          </a:pPr>
          <a:endParaRPr lang="en-US" sz="1500" kern="1200" dirty="0"/>
        </a:p>
        <a:p>
          <a:pPr marL="0" lvl="0" indent="0" algn="l" defTabSz="666750">
            <a:lnSpc>
              <a:spcPct val="90000"/>
            </a:lnSpc>
            <a:spcBef>
              <a:spcPct val="0"/>
            </a:spcBef>
            <a:spcAft>
              <a:spcPct val="35000"/>
            </a:spcAft>
            <a:buNone/>
          </a:pPr>
          <a:endParaRPr lang="en-US" sz="1500" kern="1200" dirty="0"/>
        </a:p>
        <a:p>
          <a:pPr marL="0" lvl="0" indent="0" algn="l" defTabSz="666750">
            <a:lnSpc>
              <a:spcPct val="90000"/>
            </a:lnSpc>
            <a:spcBef>
              <a:spcPct val="0"/>
            </a:spcBef>
            <a:spcAft>
              <a:spcPct val="35000"/>
            </a:spcAft>
            <a:buNone/>
          </a:pPr>
          <a:endParaRPr lang="en-US" sz="1500" kern="1200" dirty="0"/>
        </a:p>
        <a:p>
          <a:pPr marL="0" lvl="0" indent="0" algn="l" defTabSz="666750">
            <a:lnSpc>
              <a:spcPct val="90000"/>
            </a:lnSpc>
            <a:spcBef>
              <a:spcPct val="0"/>
            </a:spcBef>
            <a:spcAft>
              <a:spcPct val="35000"/>
            </a:spcAft>
            <a:buNone/>
          </a:pPr>
          <a:endParaRPr lang="en-US" sz="1500" kern="1200" dirty="0"/>
        </a:p>
        <a:p>
          <a:pPr marL="0" lvl="0" indent="0" algn="l" defTabSz="666750">
            <a:lnSpc>
              <a:spcPct val="90000"/>
            </a:lnSpc>
            <a:spcBef>
              <a:spcPct val="0"/>
            </a:spcBef>
            <a:spcAft>
              <a:spcPct val="35000"/>
            </a:spcAft>
            <a:buNone/>
          </a:pPr>
          <a:endParaRPr lang="en-US" sz="1500" kern="1200" dirty="0"/>
        </a:p>
        <a:p>
          <a:pPr marL="0" lvl="0" indent="0" algn="l" defTabSz="666750">
            <a:lnSpc>
              <a:spcPct val="90000"/>
            </a:lnSpc>
            <a:spcBef>
              <a:spcPct val="0"/>
            </a:spcBef>
            <a:spcAft>
              <a:spcPct val="35000"/>
            </a:spcAft>
            <a:buNone/>
          </a:pPr>
          <a:r>
            <a:rPr lang="en-US" sz="1600" kern="1200" dirty="0"/>
            <a:t>Tie-up with the vendors	</a:t>
          </a:r>
          <a:endParaRPr lang="en-US" sz="1600" b="0" kern="1200" dirty="0">
            <a:latin typeface="Tenorite" pitchFamily="2" charset="0"/>
          </a:endParaRPr>
        </a:p>
        <a:p>
          <a:pPr marL="0" lvl="0" indent="0" algn="l" defTabSz="666750">
            <a:lnSpc>
              <a:spcPct val="90000"/>
            </a:lnSpc>
            <a:spcBef>
              <a:spcPct val="0"/>
            </a:spcBef>
            <a:spcAft>
              <a:spcPct val="35000"/>
            </a:spcAft>
            <a:buNone/>
          </a:pPr>
          <a:endParaRPr lang="en-US" sz="1500" kern="1200" dirty="0"/>
        </a:p>
      </dsp:txBody>
      <dsp:txXfrm>
        <a:off x="4576177" y="1801597"/>
        <a:ext cx="1909230" cy="1066545"/>
      </dsp:txXfrm>
    </dsp:sp>
    <dsp:sp modelId="{7C1E6B4A-59F7-4018-A403-E1CCAEE78BA1}">
      <dsp:nvSpPr>
        <dsp:cNvPr id="0" name=""/>
        <dsp:cNvSpPr/>
      </dsp:nvSpPr>
      <dsp:spPr>
        <a:xfrm>
          <a:off x="4576177" y="2868143"/>
          <a:ext cx="1909230" cy="374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latin typeface="Tenorite" pitchFamily="2" charset="0"/>
            </a:rPr>
            <a:t>20-03-2024</a:t>
          </a:r>
        </a:p>
      </dsp:txBody>
      <dsp:txXfrm>
        <a:off x="4576177" y="2868143"/>
        <a:ext cx="1909230" cy="374732"/>
      </dsp:txXfrm>
    </dsp:sp>
    <dsp:sp modelId="{A03C5372-D306-43AC-B406-6F8183849431}">
      <dsp:nvSpPr>
        <dsp:cNvPr id="0" name=""/>
        <dsp:cNvSpPr/>
      </dsp:nvSpPr>
      <dsp:spPr>
        <a:xfrm>
          <a:off x="4225439" y="1801597"/>
          <a:ext cx="0" cy="1066545"/>
        </a:xfrm>
        <a:prstGeom prst="line">
          <a:avLst/>
        </a:prstGeom>
        <a:noFill/>
        <a:ln w="12700" cap="rnd" cmpd="sng" algn="ctr">
          <a:solidFill>
            <a:schemeClr val="accent2">
              <a:shade val="90000"/>
              <a:hueOff val="454534"/>
              <a:satOff val="-31631"/>
              <a:lumOff val="32316"/>
              <a:alphaOff val="0"/>
            </a:schemeClr>
          </a:solidFill>
          <a:prstDash val="dash"/>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4191713" y="1767871"/>
          <a:ext cx="67451" cy="67451"/>
        </a:xfrm>
        <a:prstGeom prst="ellipse">
          <a:avLst/>
        </a:prstGeom>
        <a:gradFill rotWithShape="0">
          <a:gsLst>
            <a:gs pos="0">
              <a:schemeClr val="accent2">
                <a:tint val="96000"/>
                <a:lumMod val="100000"/>
              </a:schemeClr>
            </a:gs>
            <a:gs pos="78000">
              <a:schemeClr val="accent2">
                <a:shade val="94000"/>
                <a:lumMod val="94000"/>
              </a:schemeClr>
            </a:gs>
          </a:gsLst>
          <a:lin ang="5400000" scaled="0"/>
        </a:gradFill>
        <a:ln w="6350">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A55439AF-6893-479D-8B57-31FBC13C553F}">
      <dsp:nvSpPr>
        <dsp:cNvPr id="0" name=""/>
        <dsp:cNvSpPr/>
      </dsp:nvSpPr>
      <dsp:spPr>
        <a:xfrm rot="8100000">
          <a:off x="5434298" y="415197"/>
          <a:ext cx="264975" cy="264975"/>
        </a:xfrm>
        <a:prstGeom prst="teardrop">
          <a:avLst>
            <a:gd name="adj" fmla="val 115000"/>
          </a:avLst>
        </a:prstGeom>
        <a:gradFill rotWithShape="0">
          <a:gsLst>
            <a:gs pos="0">
              <a:schemeClr val="accent2">
                <a:alpha val="90000"/>
                <a:hueOff val="0"/>
                <a:satOff val="0"/>
                <a:lumOff val="0"/>
                <a:alphaOff val="-40000"/>
                <a:tint val="96000"/>
                <a:lumMod val="100000"/>
              </a:schemeClr>
            </a:gs>
            <a:gs pos="78000">
              <a:schemeClr val="accent2">
                <a:alpha val="90000"/>
                <a:hueOff val="0"/>
                <a:satOff val="0"/>
                <a:lumOff val="0"/>
                <a:alphaOff val="-40000"/>
                <a:shade val="94000"/>
                <a:lumMod val="94000"/>
              </a:schemeClr>
            </a:gs>
          </a:gsLst>
          <a:lin ang="5400000" scaled="0"/>
        </a:gradFill>
        <a:ln w="12700" cap="rnd" cmpd="sng" algn="ctr">
          <a:solidFill>
            <a:schemeClr val="accent2">
              <a:alpha val="90000"/>
              <a:hueOff val="0"/>
              <a:satOff val="0"/>
              <a:lumOff val="0"/>
              <a:alphaOff val="-4000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22B1C16-7FF0-4DBE-B32E-E43FEB1E2EAC}">
      <dsp:nvSpPr>
        <dsp:cNvPr id="0" name=""/>
        <dsp:cNvSpPr/>
      </dsp:nvSpPr>
      <dsp:spPr>
        <a:xfrm>
          <a:off x="5463735" y="444634"/>
          <a:ext cx="206102" cy="206102"/>
        </a:xfrm>
        <a:prstGeom prst="ellipse">
          <a:avLst/>
        </a:prstGeom>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B55AA6D-649D-4145-93EB-08B866A4D4E5}">
      <dsp:nvSpPr>
        <dsp:cNvPr id="0" name=""/>
        <dsp:cNvSpPr/>
      </dsp:nvSpPr>
      <dsp:spPr>
        <a:xfrm>
          <a:off x="5917524" y="735051"/>
          <a:ext cx="1909230" cy="106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kern="1200" dirty="0"/>
            <a:t>Implementing the startup</a:t>
          </a:r>
          <a:r>
            <a:rPr lang="en-US" sz="1200" kern="1200" dirty="0"/>
            <a:t>	</a:t>
          </a:r>
          <a:endParaRPr lang="en-US" sz="1200" b="1" kern="1200" dirty="0">
            <a:latin typeface="Tenorite" pitchFamily="2" charset="0"/>
          </a:endParaRPr>
        </a:p>
      </dsp:txBody>
      <dsp:txXfrm>
        <a:off x="5917524" y="735051"/>
        <a:ext cx="1909230" cy="1066545"/>
      </dsp:txXfrm>
    </dsp:sp>
    <dsp:sp modelId="{3FA5D5AE-9CAE-4D19-9765-BCEE62095312}">
      <dsp:nvSpPr>
        <dsp:cNvPr id="0" name=""/>
        <dsp:cNvSpPr/>
      </dsp:nvSpPr>
      <dsp:spPr>
        <a:xfrm>
          <a:off x="5917524" y="360319"/>
          <a:ext cx="1909230" cy="374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15-04-2024</a:t>
          </a:r>
          <a:endParaRPr lang="en-US" sz="2000" b="1" kern="1200" dirty="0">
            <a:latin typeface="Tenorite" pitchFamily="2" charset="0"/>
          </a:endParaRPr>
        </a:p>
      </dsp:txBody>
      <dsp:txXfrm>
        <a:off x="5917524" y="360319"/>
        <a:ext cx="1909230" cy="374732"/>
      </dsp:txXfrm>
    </dsp:sp>
    <dsp:sp modelId="{FE6CA7EB-68EC-4E76-9051-08C4CF370101}">
      <dsp:nvSpPr>
        <dsp:cNvPr id="0" name=""/>
        <dsp:cNvSpPr/>
      </dsp:nvSpPr>
      <dsp:spPr>
        <a:xfrm>
          <a:off x="5566786" y="735051"/>
          <a:ext cx="0" cy="1066545"/>
        </a:xfrm>
        <a:prstGeom prst="line">
          <a:avLst/>
        </a:prstGeom>
        <a:noFill/>
        <a:ln w="12700" cap="rnd" cmpd="sng" algn="ctr">
          <a:solidFill>
            <a:schemeClr val="accent2">
              <a:shade val="90000"/>
              <a:hueOff val="606045"/>
              <a:satOff val="-42175"/>
              <a:lumOff val="43088"/>
              <a:alphaOff val="0"/>
            </a:schemeClr>
          </a:solidFill>
          <a:prstDash val="dash"/>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5533060" y="1767871"/>
          <a:ext cx="67451" cy="67451"/>
        </a:xfrm>
        <a:prstGeom prst="ellipse">
          <a:avLst/>
        </a:prstGeom>
        <a:gradFill rotWithShape="0">
          <a:gsLst>
            <a:gs pos="0">
              <a:schemeClr val="accent2">
                <a:tint val="96000"/>
                <a:lumMod val="100000"/>
              </a:schemeClr>
            </a:gs>
            <a:gs pos="78000">
              <a:schemeClr val="accent2">
                <a:shade val="94000"/>
                <a:lumMod val="94000"/>
              </a:schemeClr>
            </a:gs>
          </a:gsLst>
          <a:lin ang="5400000" scaled="0"/>
        </a:gradFill>
        <a:ln w="6350">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Rectangle 7">
            <a:extLst>
              <a:ext uri="{FF2B5EF4-FFF2-40B4-BE49-F238E27FC236}">
                <a16:creationId xmlns:a16="http://schemas.microsoft.com/office/drawing/2014/main" id="{CA240361-EC0D-F38B-1FDB-A811BD09C962}"/>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2AEC175-7E64-58BE-C563-DF6782107806}"/>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0">
            <a:extLst>
              <a:ext uri="{FF2B5EF4-FFF2-40B4-BE49-F238E27FC236}">
                <a16:creationId xmlns:a16="http://schemas.microsoft.com/office/drawing/2014/main" id="{00F05FED-F2DA-BC1D-C7B9-F80B42910B6E}"/>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8">
            <a:extLst>
              <a:ext uri="{FF2B5EF4-FFF2-40B4-BE49-F238E27FC236}">
                <a16:creationId xmlns:a16="http://schemas.microsoft.com/office/drawing/2014/main" id="{CCF06882-1D99-D8A2-A16E-96B2A4EAD1BA}"/>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A9E5CADD-6C4A-5517-1039-9D2E343B84D1}"/>
              </a:ext>
            </a:extLst>
          </p:cNvPr>
          <p:cNvGrpSpPr/>
          <p:nvPr userDrawn="1"/>
        </p:nvGrpSpPr>
        <p:grpSpPr>
          <a:xfrm>
            <a:off x="8264427" y="-3419"/>
            <a:ext cx="3927573" cy="3165022"/>
            <a:chOff x="9857014" y="13834"/>
            <a:chExt cx="2334986" cy="1881641"/>
          </a:xfrm>
        </p:grpSpPr>
        <p:sp>
          <p:nvSpPr>
            <p:cNvPr id="13" name="Freeform 14">
              <a:extLst>
                <a:ext uri="{FF2B5EF4-FFF2-40B4-BE49-F238E27FC236}">
                  <a16:creationId xmlns:a16="http://schemas.microsoft.com/office/drawing/2014/main" id="{8EABFF48-5852-6A5F-CC16-723F955B77EB}"/>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5">
              <a:extLst>
                <a:ext uri="{FF2B5EF4-FFF2-40B4-BE49-F238E27FC236}">
                  <a16:creationId xmlns:a16="http://schemas.microsoft.com/office/drawing/2014/main" id="{FF4089BB-24ED-000C-39C2-24554FA43BFB}"/>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5" name="Freeform 21">
            <a:extLst>
              <a:ext uri="{FF2B5EF4-FFF2-40B4-BE49-F238E27FC236}">
                <a16:creationId xmlns:a16="http://schemas.microsoft.com/office/drawing/2014/main" id="{13F64FC2-CECE-4FD7-45EA-533B6F1722FE}"/>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27">
            <a:extLst>
              <a:ext uri="{FF2B5EF4-FFF2-40B4-BE49-F238E27FC236}">
                <a16:creationId xmlns:a16="http://schemas.microsoft.com/office/drawing/2014/main" id="{0DE26036-63E4-DD05-68A7-55A2E89A4C76}"/>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53167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62DF68-3089-814D-8A14-C651FE91885E}" type="datetime1">
              <a:rPr lang="en-US" smtClean="0"/>
              <a:pPr/>
              <a:t>1/29/2024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3697266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62DF68-3089-814D-8A14-C651FE91885E}" type="datetime1">
              <a:rPr lang="en-US" smtClean="0"/>
              <a:pPr/>
              <a:t>1/29/2024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5328656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62DF68-3089-814D-8A14-C651FE91885E}" type="datetime1">
              <a:rPr lang="en-US" smtClean="0"/>
              <a:pPr/>
              <a:t>1/29/2024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964128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62DF68-3089-814D-8A14-C651FE91885E}" type="datetime1">
              <a:rPr lang="en-US" smtClean="0"/>
              <a:pPr/>
              <a:t>1/29/2024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09815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62DF68-3089-814D-8A14-C651FE91885E}" type="datetime1">
              <a:rPr lang="en-US" smtClean="0"/>
              <a:pPr/>
              <a:t>1/29/2024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8695120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1/29/2024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7242299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1/29/2024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110112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1/29/2024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207134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458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21728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C8446-696E-6942-B6C8-CC9CAD0B34E0}" type="datetime1">
              <a:rPr lang="en-US" smtClean="0"/>
              <a:pPr/>
              <a:t>1/29/2024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3">
            <a:extLst>
              <a:ext uri="{FF2B5EF4-FFF2-40B4-BE49-F238E27FC236}">
                <a16:creationId xmlns:a16="http://schemas.microsoft.com/office/drawing/2014/main" id="{3082A220-9798-4607-0289-248C2BD43F19}"/>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
            <a:extLst>
              <a:ext uri="{FF2B5EF4-FFF2-40B4-BE49-F238E27FC236}">
                <a16:creationId xmlns:a16="http://schemas.microsoft.com/office/drawing/2014/main" id="{7214A2A4-4FA0-29BF-C249-72DB0A9B0D2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9" name="Freeform 5">
            <a:extLst>
              <a:ext uri="{FF2B5EF4-FFF2-40B4-BE49-F238E27FC236}">
                <a16:creationId xmlns:a16="http://schemas.microsoft.com/office/drawing/2014/main" id="{B2DFF6CA-7DDB-440E-4923-20E18F8F47B4}"/>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5C804EA4-0FB9-BCDF-2B25-B58EFF486756}"/>
              </a:ext>
            </a:extLst>
          </p:cNvPr>
          <p:cNvGrpSpPr/>
          <p:nvPr userDrawn="1"/>
        </p:nvGrpSpPr>
        <p:grpSpPr>
          <a:xfrm>
            <a:off x="8082092" y="5590903"/>
            <a:ext cx="1572380" cy="1267097"/>
            <a:chOff x="7413403" y="4976359"/>
            <a:chExt cx="2334986" cy="1881641"/>
          </a:xfrm>
        </p:grpSpPr>
        <p:sp>
          <p:nvSpPr>
            <p:cNvPr id="11" name="Freeform 6">
              <a:extLst>
                <a:ext uri="{FF2B5EF4-FFF2-40B4-BE49-F238E27FC236}">
                  <a16:creationId xmlns:a16="http://schemas.microsoft.com/office/drawing/2014/main" id="{17E3B0E3-4931-75C9-E3B8-0A936719335A}"/>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2" name="Freeform 7">
              <a:extLst>
                <a:ext uri="{FF2B5EF4-FFF2-40B4-BE49-F238E27FC236}">
                  <a16:creationId xmlns:a16="http://schemas.microsoft.com/office/drawing/2014/main" id="{6AA84E0A-841E-FA01-063F-861556FDF53C}"/>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Tree>
    <p:extLst>
      <p:ext uri="{BB962C8B-B14F-4D97-AF65-F5344CB8AC3E}">
        <p14:creationId xmlns:p14="http://schemas.microsoft.com/office/powerpoint/2010/main" val="35674240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1/29/2024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2931-05C6-8543-8B6E-A8BD29BD5C2B}" type="datetime1">
              <a:rPr lang="en-US" smtClean="0"/>
              <a:pPr/>
              <a:t>1/29/2024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Rectangle 6">
            <a:extLst>
              <a:ext uri="{FF2B5EF4-FFF2-40B4-BE49-F238E27FC236}">
                <a16:creationId xmlns:a16="http://schemas.microsoft.com/office/drawing/2014/main" id="{F66B385D-F42A-BD5F-C0E7-5B2BB975054B}"/>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11">
            <a:extLst>
              <a:ext uri="{FF2B5EF4-FFF2-40B4-BE49-F238E27FC236}">
                <a16:creationId xmlns:a16="http://schemas.microsoft.com/office/drawing/2014/main" id="{B6077CBF-33FF-3008-9CAF-78F81711A672}"/>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3">
            <a:extLst>
              <a:ext uri="{FF2B5EF4-FFF2-40B4-BE49-F238E27FC236}">
                <a16:creationId xmlns:a16="http://schemas.microsoft.com/office/drawing/2014/main" id="{8ED53FB3-9919-A9DF-8904-81D0E4DE5213}"/>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4">
            <a:extLst>
              <a:ext uri="{FF2B5EF4-FFF2-40B4-BE49-F238E27FC236}">
                <a16:creationId xmlns:a16="http://schemas.microsoft.com/office/drawing/2014/main" id="{4DFA5330-0B96-D1F4-11AD-6E3A86737009}"/>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247111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62DF68-3089-814D-8A14-C651FE91885E}" type="datetime1">
              <a:rPr lang="en-US" smtClean="0"/>
              <a:pPr/>
              <a:t>1/29/2024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7347139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62DF68-3089-814D-8A14-C651FE91885E}" type="datetime1">
              <a:rPr lang="en-US" smtClean="0"/>
              <a:pPr/>
              <a:t>1/29/2024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7676310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62DF68-3089-814D-8A14-C651FE91885E}" type="datetime1">
              <a:rPr lang="en-US" smtClean="0"/>
              <a:pPr/>
              <a:t>1/29/2024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0677941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2DF68-3089-814D-8A14-C651FE91885E}" type="datetime1">
              <a:rPr lang="en-US" smtClean="0"/>
              <a:pPr/>
              <a:t>1/29/2024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3927832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1/29/2024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3081477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1/29/2024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78426074"/>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62DF68-3089-814D-8A14-C651FE91885E}" type="datetime1">
              <a:rPr lang="en-US" smtClean="0"/>
              <a:pPr/>
              <a:t>1/29/2024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6031426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3" r:id="rId18"/>
    <p:sldLayoutId id="2147483764" r:id="rId19"/>
    <p:sldLayoutId id="2147483651" r:id="rId20"/>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thinkingthefuture.com/2021/02/10/a3239-10-impressive-government-buildings-in-india/" TargetMode="External"/><Relationship Id="rId2" Type="http://schemas.openxmlformats.org/officeDocument/2006/relationships/hyperlink" Target="https://archello.com/products/construction" TargetMode="Externa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homematerials.in/"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7" name="Straight Connector 76">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0" name="Isosceles Triangle 11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4" name="Isosceles Triangle 12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5" name="Isosceles Triangle 12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126" name="Rectangle 125">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1" name="Straight Connector 9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8"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4" name="Isosceles Triangle 9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8" name="Isosceles Triangle 9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9" name="Isosceles Triangle 9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129" name="Rectangle 128">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for a home materials company&#10;&#10;Description automatically generated">
            <a:extLst>
              <a:ext uri="{FF2B5EF4-FFF2-40B4-BE49-F238E27FC236}">
                <a16:creationId xmlns:a16="http://schemas.microsoft.com/office/drawing/2014/main" id="{4423C014-01C6-E9F9-71C9-9A76B33DE3AD}"/>
              </a:ext>
            </a:extLst>
          </p:cNvPr>
          <p:cNvPicPr>
            <a:picLocks noChangeAspect="1"/>
          </p:cNvPicPr>
          <p:nvPr/>
        </p:nvPicPr>
        <p:blipFill>
          <a:blip r:embed="rId2"/>
          <a:stretch>
            <a:fillRect/>
          </a:stretch>
        </p:blipFill>
        <p:spPr>
          <a:xfrm>
            <a:off x="3280751" y="1131994"/>
            <a:ext cx="5632375" cy="4590386"/>
          </a:xfrm>
          <a:prstGeom prst="rect">
            <a:avLst/>
          </a:prstGeom>
          <a:noFill/>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53958-9871-B735-747C-18CD4F831B47}"/>
              </a:ext>
            </a:extLst>
          </p:cNvPr>
          <p:cNvSpPr>
            <a:spLocks noGrp="1"/>
          </p:cNvSpPr>
          <p:nvPr>
            <p:ph type="dt" sz="half" idx="10"/>
          </p:nvPr>
        </p:nvSpPr>
        <p:spPr/>
        <p:txBody>
          <a:bodyPr/>
          <a:lstStyle/>
          <a:p>
            <a:fld id="{B562DF68-3089-814D-8A14-C651FE91885E}" type="datetime1">
              <a:rPr lang="en-US" smtClean="0"/>
              <a:pPr/>
              <a:t>1/29/2024</a:t>
            </a:fld>
            <a:endParaRPr lang="en-US" dirty="0"/>
          </a:p>
        </p:txBody>
      </p:sp>
      <p:sp>
        <p:nvSpPr>
          <p:cNvPr id="3" name="Footer Placeholder 2">
            <a:extLst>
              <a:ext uri="{FF2B5EF4-FFF2-40B4-BE49-F238E27FC236}">
                <a16:creationId xmlns:a16="http://schemas.microsoft.com/office/drawing/2014/main" id="{1770F44A-B730-700C-35BA-A329A35ADD1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31A9F51-BACD-E2C9-D8A1-F90D6BF1F51C}"/>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906353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normAutofit/>
          </a:bodyPr>
          <a:lstStyle/>
          <a:p>
            <a:r>
              <a:rPr lang="en-US" sz="4800" dirty="0"/>
              <a:t>Milestones</a:t>
            </a:r>
          </a:p>
        </p:txBody>
      </p:sp>
      <p:sp>
        <p:nvSpPr>
          <p:cNvPr id="4" name="Date Placeholder 3">
            <a:extLst>
              <a:ext uri="{FF2B5EF4-FFF2-40B4-BE49-F238E27FC236}">
                <a16:creationId xmlns:a16="http://schemas.microsoft.com/office/drawing/2014/main" id="{374915C9-579A-6644-A782-7D56C8F5561E}"/>
              </a:ext>
            </a:extLst>
          </p:cNvPr>
          <p:cNvSpPr>
            <a:spLocks/>
          </p:cNvSpPr>
          <p:nvPr/>
        </p:nvSpPr>
        <p:spPr>
          <a:xfrm>
            <a:off x="6094396" y="5740486"/>
            <a:ext cx="753126" cy="301539"/>
          </a:xfrm>
          <a:prstGeom prst="rect">
            <a:avLst/>
          </a:prstGeom>
        </p:spPr>
        <p:txBody>
          <a:bodyPr/>
          <a:lstStyle/>
          <a:p>
            <a:pPr defTabSz="374904">
              <a:spcAft>
                <a:spcPts val="600"/>
              </a:spcAft>
            </a:pPr>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p:cNvSpPr>
          <p:nvPr/>
        </p:nvSpPr>
        <p:spPr>
          <a:xfrm>
            <a:off x="7238638" y="5740486"/>
            <a:ext cx="564336" cy="301539"/>
          </a:xfrm>
          <a:prstGeom prst="rect">
            <a:avLst/>
          </a:prstGeom>
        </p:spPr>
        <p:txBody>
          <a:bodyPr/>
          <a:lstStyle/>
          <a:p>
            <a:pPr defTabSz="374904">
              <a:spcAft>
                <a:spcPts val="600"/>
              </a:spcAft>
            </a:pPr>
            <a:fld id="{294A09A9-5501-47C1-A89A-A340965A2BE2}" type="slidenum">
              <a:rPr lang="en-US" sz="1476" kern="1200">
                <a:solidFill>
                  <a:schemeClr val="tx1"/>
                </a:solidFill>
                <a:latin typeface="+mn-lt"/>
                <a:ea typeface="+mn-ea"/>
                <a:cs typeface="+mn-cs"/>
              </a:rPr>
              <a:pPr defTabSz="374904">
                <a:spcAft>
                  <a:spcPts val="600"/>
                </a:spcAft>
              </a:pPr>
              <a:t>11</a:t>
            </a:fld>
            <a:endParaRPr lang="en-US"/>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386724222"/>
              </p:ext>
            </p:extLst>
          </p:nvPr>
        </p:nvGraphicFramePr>
        <p:xfrm>
          <a:off x="1172483" y="2160588"/>
          <a:ext cx="8076147" cy="3603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9E4BD685-394D-C9DE-1F57-FFE73220C4A5}"/>
              </a:ext>
            </a:extLst>
          </p:cNvPr>
          <p:cNvSpPr txBox="1"/>
          <p:nvPr/>
        </p:nvSpPr>
        <p:spPr>
          <a:xfrm>
            <a:off x="1638776" y="2993341"/>
            <a:ext cx="1673804" cy="830997"/>
          </a:xfrm>
          <a:prstGeom prst="rect">
            <a:avLst/>
          </a:prstGeom>
          <a:noFill/>
        </p:spPr>
        <p:txBody>
          <a:bodyPr wrap="square" rtlCol="0">
            <a:spAutoFit/>
          </a:bodyPr>
          <a:lstStyle/>
          <a:p>
            <a:pPr defTabSz="374904">
              <a:spcAft>
                <a:spcPts val="600"/>
              </a:spcAft>
            </a:pPr>
            <a:r>
              <a:rPr lang="en-US" sz="1600" kern="1200" dirty="0">
                <a:solidFill>
                  <a:schemeClr val="tx1"/>
                </a:solidFill>
                <a:latin typeface="+mn-lt"/>
                <a:ea typeface="+mn-ea"/>
                <a:cs typeface="+mn-cs"/>
              </a:rPr>
              <a:t>Research and survey of the project	</a:t>
            </a:r>
            <a:endParaRPr lang="en-IN" sz="1600" dirty="0"/>
          </a:p>
        </p:txBody>
      </p:sp>
    </p:spTree>
    <p:extLst>
      <p:ext uri="{BB962C8B-B14F-4D97-AF65-F5344CB8AC3E}">
        <p14:creationId xmlns:p14="http://schemas.microsoft.com/office/powerpoint/2010/main" val="9324984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Areas of focus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p:txBody>
          <a:bodyPr vert="horz" lIns="91440" tIns="45720" rIns="91440" bIns="45720" rtlCol="0" anchor="t">
            <a:normAutofit fontScale="85000" lnSpcReduction="10000"/>
          </a:bodyPr>
          <a:lstStyle/>
          <a:p>
            <a:pPr marL="342900" indent="-342900">
              <a:buFont typeface="Wingdings" panose="05000000000000000000" pitchFamily="2" charset="2"/>
              <a:buChar char="ü"/>
            </a:pPr>
            <a:r>
              <a:rPr lang="en-US" dirty="0"/>
              <a:t>Key trends include increased demand for eco-friendly materials, digitalization of procurement processes, and a focus on supply chain resilience</a:t>
            </a:r>
          </a:p>
          <a:p>
            <a:pPr marL="342900" indent="-342900">
              <a:buFont typeface="Wingdings" panose="05000000000000000000" pitchFamily="2" charset="2"/>
              <a:buChar char="ü"/>
            </a:pPr>
            <a:r>
              <a:rPr lang="en-US" b="0" i="0" dirty="0">
                <a:solidFill>
                  <a:srgbClr val="000000"/>
                </a:solidFill>
                <a:effectLst/>
                <a:latin typeface="PT Sans" panose="020F0502020204030204" pitchFamily="34" charset="0"/>
              </a:rPr>
              <a:t>we provide a wide range of construction material and we are hear to supply material all over </a:t>
            </a:r>
            <a:r>
              <a:rPr lang="en-US" b="0" i="0" dirty="0" err="1">
                <a:solidFill>
                  <a:srgbClr val="000000"/>
                </a:solidFill>
                <a:effectLst/>
                <a:latin typeface="PT Sans" panose="020F0502020204030204" pitchFamily="34" charset="0"/>
              </a:rPr>
              <a:t>hyderabad</a:t>
            </a:r>
            <a:r>
              <a:rPr lang="en-US" b="0" i="0" dirty="0">
                <a:solidFill>
                  <a:srgbClr val="000000"/>
                </a:solidFill>
                <a:effectLst/>
                <a:latin typeface="PT Sans" panose="020F0502020204030204" pitchFamily="34" charset="0"/>
              </a:rPr>
              <a:t> and we more less price from our vendors so that we can target and attract customers easily and in early process</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p:txBody>
          <a:bodyPr/>
          <a:lstStyle/>
          <a:p>
            <a:fld id="{0B931EDA-BCF8-BB4B-B4D1-2CFE062FA080}" type="datetime1">
              <a:rPr lang="en-US" smtClean="0"/>
              <a:pPr/>
              <a:t>1/29/2024</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p:txBody>
          <a:bodyPr vert="horz" lIns="91440" tIns="45720" rIns="91440" bIns="45720" rtlCol="0" anchor="t">
            <a:normAutofit/>
          </a:bodyPr>
          <a:lstStyle/>
          <a:p>
            <a:pPr marL="342900" indent="-342900">
              <a:buFont typeface="Wingdings" panose="05000000000000000000" pitchFamily="2" charset="2"/>
              <a:buChar char="ü"/>
            </a:pPr>
            <a:r>
              <a:rPr lang="en-US" dirty="0"/>
              <a:t>leveraging cloud data of users can offer numerous advantages. This data can include preferences, purchase history, browsing behavior, and more.</a:t>
            </a:r>
          </a:p>
          <a:p>
            <a:pPr marL="342900" indent="-342900">
              <a:buFont typeface="Wingdings" panose="05000000000000000000" pitchFamily="2" charset="2"/>
              <a:buChar char="ü"/>
            </a:pPr>
            <a:r>
              <a:rPr lang="en-US" dirty="0"/>
              <a:t>analyzing this data, companies can personalize the user experience for best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p:txBody>
          <a:bodyPr/>
          <a:lstStyle/>
          <a:p>
            <a:r>
              <a:rPr lang="en-US" dirty="0"/>
              <a:t>B2B market scenarios</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p:txBody>
          <a:bodyPr/>
          <a:lstStyle/>
          <a:p>
            <a:r>
              <a:rPr lang="en-US" dirty="0"/>
              <a:t>Cloud-based opportunities</a:t>
            </a:r>
          </a:p>
        </p:txBody>
      </p:sp>
    </p:spTree>
    <p:extLst>
      <p:ext uri="{BB962C8B-B14F-4D97-AF65-F5344CB8AC3E}">
        <p14:creationId xmlns:p14="http://schemas.microsoft.com/office/powerpoint/2010/main" val="25631196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p:txBody>
          <a:bodyPr/>
          <a:lstStyle/>
          <a:p>
            <a:r>
              <a:rPr lang="en-US" dirty="0"/>
              <a:t>How we get there</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p:txBody>
          <a:bodyPr vert="horz" lIns="91440" tIns="45720" rIns="91440" bIns="45720" rtlCol="0" anchor="t">
            <a:noAutofit/>
          </a:bodyPr>
          <a:lstStyle/>
          <a:p>
            <a:endParaRPr lang="en-US" dirty="0"/>
          </a:p>
          <a:p>
            <a:endParaRPr lang="en-US" dirty="0"/>
          </a:p>
          <a:p>
            <a:endParaRPr lang="en-US" dirty="0"/>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p:txBody>
          <a:bodyPr/>
          <a:lstStyle/>
          <a:p>
            <a:fld id="{A42FF1E2-60E5-C540-AA54-7072D5406B0B}" type="datetime1">
              <a:rPr lang="en-US" smtClean="0"/>
              <a:pPr/>
              <a:t>1/29/2024</a:t>
            </a:fld>
            <a:endParaRPr lang="en-US" dirty="0"/>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p:txBody>
          <a:bodyPr vert="horz" lIns="91440" tIns="45720" rIns="91440" bIns="45720" rtlCol="0" anchor="t">
            <a:normAutofit/>
          </a:bodyPr>
          <a:lstStyle/>
          <a:p>
            <a:pPr marL="342900" indent="-342900">
              <a:buFont typeface="Arial" panose="020B0604020202020204" pitchFamily="34" charset="0"/>
              <a:buChar char="•"/>
            </a:pPr>
            <a:r>
              <a:rPr lang="en-US" dirty="0"/>
              <a:t>Pursue scalable customer service through sustainable strategies</a:t>
            </a:r>
          </a:p>
          <a:p>
            <a:pPr marL="342900" indent="-342900">
              <a:buFont typeface="Arial" panose="020B0604020202020204" pitchFamily="34" charset="0"/>
              <a:buChar char="•"/>
            </a:pPr>
            <a:r>
              <a:rPr lang="en-US" dirty="0"/>
              <a:t> Engage top-line web services with cutting-edge deliverables</a:t>
            </a:r>
          </a:p>
          <a:p>
            <a:endParaRPr lang="en-US" dirty="0"/>
          </a:p>
          <a:p>
            <a:endParaRPr lang="en-US" dirty="0"/>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p:txBody>
          <a:bodyPr/>
          <a:lstStyle/>
          <a:p>
            <a:r>
              <a:rPr lang="en-US" dirty="0"/>
              <a:t>SCOPE</a:t>
            </a:r>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509361" y="1777592"/>
            <a:ext cx="3173278" cy="522514"/>
          </a:xfrm>
        </p:spPr>
        <p:txBody>
          <a:bodyPr/>
          <a:lstStyle/>
          <a:p>
            <a:r>
              <a:rPr lang="en-US" dirty="0"/>
              <a:t>Follow markets trends </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p:txBody>
          <a:bodyPr/>
          <a:lstStyle/>
          <a:p>
            <a:pPr marL="342900" indent="-342900">
              <a:buFont typeface="Courier New" panose="02070309020205020404" pitchFamily="49" charset="0"/>
              <a:buChar char="o"/>
            </a:pPr>
            <a:r>
              <a:rPr lang="en-US" dirty="0"/>
              <a:t>Cultivate one-to-one customer service with robust ideas</a:t>
            </a:r>
          </a:p>
          <a:p>
            <a:pPr marL="342900" indent="-342900">
              <a:buFont typeface="Courier New" panose="02070309020205020404" pitchFamily="49" charset="0"/>
              <a:buChar char="o"/>
            </a:pPr>
            <a:r>
              <a:rPr lang="en-US" dirty="0"/>
              <a:t> Maximize timely deliverables for real-time schemas</a:t>
            </a:r>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p:txBody>
          <a:bodyPr/>
          <a:lstStyle/>
          <a:p>
            <a:r>
              <a:rPr lang="en-US" dirty="0"/>
              <a:t>Supply chains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6" name="TextBox 5">
            <a:extLst>
              <a:ext uri="{FF2B5EF4-FFF2-40B4-BE49-F238E27FC236}">
                <a16:creationId xmlns:a16="http://schemas.microsoft.com/office/drawing/2014/main" id="{B3DCF6BE-68CE-4F1A-FA09-BCD1CC0AEF59}"/>
              </a:ext>
            </a:extLst>
          </p:cNvPr>
          <p:cNvSpPr txBox="1"/>
          <p:nvPr/>
        </p:nvSpPr>
        <p:spPr>
          <a:xfrm>
            <a:off x="1026367" y="2388637"/>
            <a:ext cx="2528596" cy="2523768"/>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374151"/>
                </a:solidFill>
                <a:effectLst/>
                <a:latin typeface="Söhne"/>
              </a:rPr>
              <a:t>User-friendly design</a:t>
            </a:r>
          </a:p>
          <a:p>
            <a:pPr algn="l">
              <a:buFont typeface="Arial" panose="020B0604020202020204" pitchFamily="34" charset="0"/>
              <a:buChar char="•"/>
            </a:pPr>
            <a:r>
              <a:rPr lang="en-US" sz="2000" b="0" i="0" dirty="0">
                <a:solidFill>
                  <a:srgbClr val="374151"/>
                </a:solidFill>
                <a:effectLst/>
                <a:latin typeface="Söhne"/>
              </a:rPr>
              <a:t>Easy navigation</a:t>
            </a:r>
          </a:p>
          <a:p>
            <a:pPr algn="l">
              <a:buFont typeface="Arial" panose="020B0604020202020204" pitchFamily="34" charset="0"/>
              <a:buChar char="•"/>
            </a:pPr>
            <a:r>
              <a:rPr lang="en-US" sz="2000" b="0" i="0" dirty="0">
                <a:solidFill>
                  <a:srgbClr val="374151"/>
                </a:solidFill>
                <a:effectLst/>
                <a:latin typeface="Söhne"/>
              </a:rPr>
              <a:t>Comprehensive product listings</a:t>
            </a:r>
          </a:p>
          <a:p>
            <a:pPr algn="l">
              <a:buFont typeface="Arial" panose="020B0604020202020204" pitchFamily="34" charset="0"/>
              <a:buChar char="•"/>
            </a:pPr>
            <a:r>
              <a:rPr lang="en-US" sz="2000" b="0" i="0" dirty="0">
                <a:solidFill>
                  <a:srgbClr val="374151"/>
                </a:solidFill>
                <a:effectLst/>
                <a:latin typeface="Söhne"/>
              </a:rPr>
              <a:t>Secure payment options</a:t>
            </a:r>
          </a:p>
          <a:p>
            <a:pPr algn="l">
              <a:buFont typeface="Arial" panose="020B0604020202020204" pitchFamily="34" charset="0"/>
              <a:buChar char="•"/>
            </a:pPr>
            <a:r>
              <a:rPr lang="en-US" sz="2000" b="0" i="0" dirty="0">
                <a:solidFill>
                  <a:srgbClr val="374151"/>
                </a:solidFill>
                <a:effectLst/>
                <a:latin typeface="Söhne"/>
              </a:rPr>
              <a:t>Quick delivery</a:t>
            </a:r>
          </a:p>
          <a:p>
            <a:endParaRPr lang="en-IN" dirty="0"/>
          </a:p>
        </p:txBody>
      </p:sp>
    </p:spTree>
    <p:extLst>
      <p:ext uri="{BB962C8B-B14F-4D97-AF65-F5344CB8AC3E}">
        <p14:creationId xmlns:p14="http://schemas.microsoft.com/office/powerpoint/2010/main" val="272150859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8" name="Straight Connector 3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Isosceles Triangle 4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Isosceles Triangle 4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Isosceles Triangle 4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5" name="TextBox 4">
            <a:extLst>
              <a:ext uri="{FF2B5EF4-FFF2-40B4-BE49-F238E27FC236}">
                <a16:creationId xmlns:a16="http://schemas.microsoft.com/office/drawing/2014/main" id="{6A9FA82C-2471-85B2-1700-A535FF67B0DE}"/>
              </a:ext>
            </a:extLst>
          </p:cNvPr>
          <p:cNvSpPr txBox="1"/>
          <p:nvPr/>
        </p:nvSpPr>
        <p:spPr>
          <a:xfrm>
            <a:off x="985969" y="4553712"/>
            <a:ext cx="8288032" cy="109631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000" b="1" i="0" kern="1200" dirty="0">
                <a:solidFill>
                  <a:schemeClr val="accent1"/>
                </a:solidFill>
                <a:effectLst/>
                <a:latin typeface="+mj-lt"/>
                <a:ea typeface="+mj-ea"/>
                <a:cs typeface="+mj-cs"/>
              </a:rPr>
              <a:t>four Ps are product, price, place, and promotion</a:t>
            </a:r>
          </a:p>
          <a:p>
            <a:pPr algn="ctr">
              <a:lnSpc>
                <a:spcPct val="90000"/>
              </a:lnSpc>
              <a:spcBef>
                <a:spcPct val="0"/>
              </a:spcBef>
              <a:spcAft>
                <a:spcPts val="600"/>
              </a:spcAft>
            </a:pPr>
            <a:endParaRPr lang="en-US" sz="3000" b="1" kern="1200" dirty="0">
              <a:solidFill>
                <a:schemeClr val="accent1"/>
              </a:solidFill>
              <a:latin typeface="+mj-lt"/>
              <a:ea typeface="+mj-ea"/>
              <a:cs typeface="+mj-cs"/>
            </a:endParaRPr>
          </a:p>
          <a:p>
            <a:pPr algn="ctr">
              <a:lnSpc>
                <a:spcPct val="90000"/>
              </a:lnSpc>
              <a:spcBef>
                <a:spcPct val="0"/>
              </a:spcBef>
              <a:spcAft>
                <a:spcPts val="600"/>
              </a:spcAft>
            </a:pPr>
            <a:endParaRPr lang="en-US" sz="3000" b="1" kern="1200" dirty="0">
              <a:solidFill>
                <a:schemeClr val="accent1"/>
              </a:solidFill>
              <a:latin typeface="+mj-lt"/>
              <a:ea typeface="+mj-ea"/>
              <a:cs typeface="+mj-cs"/>
            </a:endParaRPr>
          </a:p>
          <a:p>
            <a:pPr algn="ctr">
              <a:lnSpc>
                <a:spcPct val="90000"/>
              </a:lnSpc>
              <a:spcBef>
                <a:spcPct val="0"/>
              </a:spcBef>
              <a:spcAft>
                <a:spcPts val="600"/>
              </a:spcAft>
            </a:pPr>
            <a:endParaRPr lang="en-US" sz="3000" b="1" kern="1200" dirty="0">
              <a:solidFill>
                <a:schemeClr val="accent1"/>
              </a:solidFill>
              <a:latin typeface="+mj-lt"/>
              <a:ea typeface="+mj-ea"/>
              <a:cs typeface="+mj-cs"/>
            </a:endParaRPr>
          </a:p>
        </p:txBody>
      </p:sp>
      <p:pic>
        <p:nvPicPr>
          <p:cNvPr id="7" name="Picture 6" descr="A diagram of a diagram of a tree&#10;&#10;Description automatically generated">
            <a:extLst>
              <a:ext uri="{FF2B5EF4-FFF2-40B4-BE49-F238E27FC236}">
                <a16:creationId xmlns:a16="http://schemas.microsoft.com/office/drawing/2014/main" id="{ECDBB7EF-0F80-5797-987F-D21E4119DEBB}"/>
              </a:ext>
            </a:extLst>
          </p:cNvPr>
          <p:cNvPicPr>
            <a:picLocks noChangeAspect="1"/>
          </p:cNvPicPr>
          <p:nvPr/>
        </p:nvPicPr>
        <p:blipFill>
          <a:blip r:embed="rId2"/>
          <a:stretch>
            <a:fillRect/>
          </a:stretch>
        </p:blipFill>
        <p:spPr>
          <a:xfrm>
            <a:off x="2137885" y="-122863"/>
            <a:ext cx="6225377" cy="3299450"/>
          </a:xfrm>
          <a:prstGeom prst="rect">
            <a:avLst/>
          </a:prstGeom>
        </p:spPr>
      </p:pic>
      <p:sp>
        <p:nvSpPr>
          <p:cNvPr id="3" name="Footer Placeholder 2">
            <a:extLst>
              <a:ext uri="{FF2B5EF4-FFF2-40B4-BE49-F238E27FC236}">
                <a16:creationId xmlns:a16="http://schemas.microsoft.com/office/drawing/2014/main" id="{A8B5A067-513E-2BB4-A8C5-D05A4CC56CF5}"/>
              </a:ext>
            </a:extLst>
          </p:cNvPr>
          <p:cNvSpPr>
            <a:spLocks noGrp="1"/>
          </p:cNvSpPr>
          <p:nvPr>
            <p:ph type="ftr" sz="quarter" idx="11"/>
          </p:nvPr>
        </p:nvSpPr>
        <p:spPr>
          <a:xfrm>
            <a:off x="677334" y="6352651"/>
            <a:ext cx="6297612"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PRESENTATION TITLE</a:t>
            </a:r>
          </a:p>
        </p:txBody>
      </p:sp>
      <p:sp>
        <p:nvSpPr>
          <p:cNvPr id="2" name="Date Placeholder 1">
            <a:extLst>
              <a:ext uri="{FF2B5EF4-FFF2-40B4-BE49-F238E27FC236}">
                <a16:creationId xmlns:a16="http://schemas.microsoft.com/office/drawing/2014/main" id="{DE293CFD-0382-E030-2E87-38BB703A00F3}"/>
              </a:ext>
            </a:extLst>
          </p:cNvPr>
          <p:cNvSpPr>
            <a:spLocks noGrp="1"/>
          </p:cNvSpPr>
          <p:nvPr>
            <p:ph type="dt" sz="half" idx="10"/>
          </p:nvPr>
        </p:nvSpPr>
        <p:spPr>
          <a:xfrm>
            <a:off x="7205133" y="6352651"/>
            <a:ext cx="911939" cy="365125"/>
          </a:xfrm>
        </p:spPr>
        <p:txBody>
          <a:bodyPr vert="horz" lIns="91440" tIns="45720" rIns="91440" bIns="45720" rtlCol="0" anchor="ctr">
            <a:normAutofit/>
          </a:bodyPr>
          <a:lstStyle/>
          <a:p>
            <a:pPr defTabSz="914400">
              <a:spcAft>
                <a:spcPts val="600"/>
              </a:spcAft>
            </a:pPr>
            <a:fld id="{B562DF68-3089-814D-8A14-C651FE91885E}" type="datetime1">
              <a:rPr lang="en-US" smtClean="0"/>
              <a:pPr defTabSz="914400">
                <a:spcAft>
                  <a:spcPts val="600"/>
                </a:spcAft>
              </a:pPr>
              <a:t>1/29/2024</a:t>
            </a:fld>
            <a:endParaRPr lang="en-US"/>
          </a:p>
        </p:txBody>
      </p:sp>
      <p:sp>
        <p:nvSpPr>
          <p:cNvPr id="4" name="Slide Number Placeholder 3">
            <a:extLst>
              <a:ext uri="{FF2B5EF4-FFF2-40B4-BE49-F238E27FC236}">
                <a16:creationId xmlns:a16="http://schemas.microsoft.com/office/drawing/2014/main" id="{3A062542-F3B8-06AA-D7C5-E4CF0C282DF4}"/>
              </a:ext>
            </a:extLst>
          </p:cNvPr>
          <p:cNvSpPr>
            <a:spLocks noGrp="1"/>
          </p:cNvSpPr>
          <p:nvPr>
            <p:ph type="sldNum" sz="quarter" idx="12"/>
          </p:nvPr>
        </p:nvSpPr>
        <p:spPr>
          <a:xfrm>
            <a:off x="8542023" y="6352651"/>
            <a:ext cx="683339"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14</a:t>
            </a:fld>
            <a:endParaRPr lang="en-US"/>
          </a:p>
        </p:txBody>
      </p:sp>
    </p:spTree>
    <p:extLst>
      <p:ext uri="{BB962C8B-B14F-4D97-AF65-F5344CB8AC3E}">
        <p14:creationId xmlns:p14="http://schemas.microsoft.com/office/powerpoint/2010/main" val="1806466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1DC778F-EF1A-4C1B-B1AD-BA37A74E5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931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613FCDB4-670C-4568-96EE-093382A9E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E7A02D"/>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onstruction site with yellow and green tape&#10;&#10;Description automatically generated">
            <a:extLst>
              <a:ext uri="{FF2B5EF4-FFF2-40B4-BE49-F238E27FC236}">
                <a16:creationId xmlns:a16="http://schemas.microsoft.com/office/drawing/2014/main" id="{69BFB419-C0F6-448A-89FF-A931C9CE7C7A}"/>
              </a:ext>
            </a:extLst>
          </p:cNvPr>
          <p:cNvPicPr>
            <a:picLocks noChangeAspect="1"/>
          </p:cNvPicPr>
          <p:nvPr/>
        </p:nvPicPr>
        <p:blipFill rotWithShape="1">
          <a:blip r:embed="rId2"/>
          <a:srcRect l="7971" r="28" b="-1"/>
          <a:stretch/>
        </p:blipFill>
        <p:spPr>
          <a:xfrm>
            <a:off x="643467" y="643467"/>
            <a:ext cx="10905066" cy="5571066"/>
          </a:xfrm>
          <a:prstGeom prst="rect">
            <a:avLst/>
          </a:prstGeom>
        </p:spPr>
      </p:pic>
      <p:sp>
        <p:nvSpPr>
          <p:cNvPr id="3" name="Footer Placeholder 2">
            <a:extLst>
              <a:ext uri="{FF2B5EF4-FFF2-40B4-BE49-F238E27FC236}">
                <a16:creationId xmlns:a16="http://schemas.microsoft.com/office/drawing/2014/main" id="{2750D8B1-DDE6-4889-7E0C-1BE990C27D8B}"/>
              </a:ext>
            </a:extLst>
          </p:cNvPr>
          <p:cNvSpPr>
            <a:spLocks noGrp="1"/>
          </p:cNvSpPr>
          <p:nvPr>
            <p:ph type="ftr" sz="quarter" idx="11"/>
          </p:nvPr>
        </p:nvSpPr>
        <p:spPr>
          <a:xfrm>
            <a:off x="643467" y="6437288"/>
            <a:ext cx="6297612" cy="365125"/>
          </a:xfrm>
        </p:spPr>
        <p:txBody>
          <a:bodyPr>
            <a:normAutofit/>
          </a:bodyPr>
          <a:lstStyle/>
          <a:p>
            <a:pPr>
              <a:spcAft>
                <a:spcPts val="600"/>
              </a:spcAft>
            </a:pPr>
            <a:r>
              <a:rPr lang="en-US">
                <a:solidFill>
                  <a:srgbClr val="FFFFFF"/>
                </a:solidFill>
              </a:rPr>
              <a:t>PRESENTATION TITLE</a:t>
            </a:r>
          </a:p>
        </p:txBody>
      </p:sp>
      <p:sp>
        <p:nvSpPr>
          <p:cNvPr id="2" name="Date Placeholder 1">
            <a:extLst>
              <a:ext uri="{FF2B5EF4-FFF2-40B4-BE49-F238E27FC236}">
                <a16:creationId xmlns:a16="http://schemas.microsoft.com/office/drawing/2014/main" id="{DE64D1C2-B5E8-3DF3-5C9B-34369EDA9063}"/>
              </a:ext>
            </a:extLst>
          </p:cNvPr>
          <p:cNvSpPr>
            <a:spLocks noGrp="1"/>
          </p:cNvSpPr>
          <p:nvPr>
            <p:ph type="dt" sz="half" idx="10"/>
          </p:nvPr>
        </p:nvSpPr>
        <p:spPr>
          <a:xfrm>
            <a:off x="7812912" y="6437288"/>
            <a:ext cx="2408816" cy="365125"/>
          </a:xfrm>
        </p:spPr>
        <p:txBody>
          <a:bodyPr>
            <a:normAutofit/>
          </a:bodyPr>
          <a:lstStyle/>
          <a:p>
            <a:pPr>
              <a:spcAft>
                <a:spcPts val="600"/>
              </a:spcAft>
            </a:pPr>
            <a:fld id="{B562DF68-3089-814D-8A14-C651FE91885E}" type="datetime1">
              <a:rPr lang="en-US">
                <a:solidFill>
                  <a:srgbClr val="FFFFFF"/>
                </a:solidFill>
              </a:rPr>
              <a:pPr>
                <a:spcAft>
                  <a:spcPts val="600"/>
                </a:spcAft>
              </a:pPr>
              <a:t>1/29/2024</a:t>
            </a:fld>
            <a:endParaRPr lang="en-US">
              <a:solidFill>
                <a:srgbClr val="FFFFFF"/>
              </a:solidFill>
            </a:endParaRPr>
          </a:p>
        </p:txBody>
      </p:sp>
      <p:sp>
        <p:nvSpPr>
          <p:cNvPr id="4" name="Slide Number Placeholder 3">
            <a:extLst>
              <a:ext uri="{FF2B5EF4-FFF2-40B4-BE49-F238E27FC236}">
                <a16:creationId xmlns:a16="http://schemas.microsoft.com/office/drawing/2014/main" id="{371B2957-AEBE-0946-4910-2BBD810CBDB9}"/>
              </a:ext>
            </a:extLst>
          </p:cNvPr>
          <p:cNvSpPr>
            <a:spLocks noGrp="1"/>
          </p:cNvSpPr>
          <p:nvPr>
            <p:ph type="sldNum" sz="quarter" idx="12"/>
          </p:nvPr>
        </p:nvSpPr>
        <p:spPr>
          <a:xfrm>
            <a:off x="10865194" y="6437288"/>
            <a:ext cx="683339" cy="365125"/>
          </a:xfrm>
        </p:spPr>
        <p:txBody>
          <a:bodyPr>
            <a:normAutofit/>
          </a:bodyPr>
          <a:lstStyle/>
          <a:p>
            <a:pPr>
              <a:spcAft>
                <a:spcPts val="600"/>
              </a:spcAft>
            </a:pPr>
            <a:fld id="{294A09A9-5501-47C1-A89A-A340965A2BE2}" type="slidenum">
              <a:rPr lang="en-US">
                <a:solidFill>
                  <a:srgbClr val="FFFFFF"/>
                </a:solidFill>
              </a:rPr>
              <a:pPr>
                <a:spcAft>
                  <a:spcPts val="600"/>
                </a:spcAft>
              </a:pPr>
              <a:t>15</a:t>
            </a:fld>
            <a:endParaRPr lang="en-US">
              <a:solidFill>
                <a:srgbClr val="FFFFFF"/>
              </a:solidFill>
            </a:endParaRPr>
          </a:p>
        </p:txBody>
      </p:sp>
      <p:pic>
        <p:nvPicPr>
          <p:cNvPr id="23" name="Picture 22" descr="A qr code on a white background&#10;&#10;Description automatically generated">
            <a:extLst>
              <a:ext uri="{FF2B5EF4-FFF2-40B4-BE49-F238E27FC236}">
                <a16:creationId xmlns:a16="http://schemas.microsoft.com/office/drawing/2014/main" id="{19DE2E3A-6F6C-35F1-9A09-75B914A957AE}"/>
              </a:ext>
            </a:extLst>
          </p:cNvPr>
          <p:cNvPicPr>
            <a:picLocks noChangeAspect="1"/>
          </p:cNvPicPr>
          <p:nvPr/>
        </p:nvPicPr>
        <p:blipFill>
          <a:blip r:embed="rId3">
            <a:alphaModFix/>
          </a:blip>
          <a:stretch>
            <a:fillRect/>
          </a:stretch>
        </p:blipFill>
        <p:spPr>
          <a:xfrm>
            <a:off x="643467" y="717469"/>
            <a:ext cx="2619375" cy="2140031"/>
          </a:xfrm>
          <a:prstGeom prst="rect">
            <a:avLst/>
          </a:prstGeom>
        </p:spPr>
      </p:pic>
    </p:spTree>
    <p:extLst>
      <p:ext uri="{BB962C8B-B14F-4D97-AF65-F5344CB8AC3E}">
        <p14:creationId xmlns:p14="http://schemas.microsoft.com/office/powerpoint/2010/main" val="387907566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1">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B9D678C9-1C1A-21E4-68E6-79412BA96874}"/>
              </a:ext>
            </a:extLst>
          </p:cNvPr>
          <p:cNvSpPr>
            <a:spLocks noGrp="1"/>
          </p:cNvSpPr>
          <p:nvPr>
            <p:ph type="body" idx="1"/>
          </p:nvPr>
        </p:nvSpPr>
        <p:spPr>
          <a:xfrm>
            <a:off x="950712" y="3358523"/>
            <a:ext cx="8596668" cy="2448387"/>
          </a:xfrm>
        </p:spPr>
        <p:txBody>
          <a:bodyPr vert="horz" lIns="91440" tIns="45720" rIns="91440" bIns="45720" rtlCol="0" anchor="t">
            <a:noAutofit/>
          </a:bodyPr>
          <a:lstStyle/>
          <a:p>
            <a:r>
              <a:rPr lang="en-US" b="1" dirty="0">
                <a:solidFill>
                  <a:schemeClr val="tx1"/>
                </a:solidFill>
              </a:rPr>
              <a:t> A reliable and timely supply of high-quality construction materials is crucial for the success of any home building project. Ensuring a consistent flow of materials not only accelerates the construction process but also contributes to the overall efficiency, cost-effectiveness, and successful completion of the project. Clear communication, strategic sourcing, and collaboration with reputable suppliers are key factors in maintaining a smooth supply chain for home building construction.</a:t>
            </a:r>
          </a:p>
        </p:txBody>
      </p:sp>
      <p:sp>
        <p:nvSpPr>
          <p:cNvPr id="14" name="TextBox 13">
            <a:extLst>
              <a:ext uri="{FF2B5EF4-FFF2-40B4-BE49-F238E27FC236}">
                <a16:creationId xmlns:a16="http://schemas.microsoft.com/office/drawing/2014/main" id="{70263AD8-E87B-7F5E-D5C8-23392F6EA0E9}"/>
              </a:ext>
            </a:extLst>
          </p:cNvPr>
          <p:cNvSpPr txBox="1"/>
          <p:nvPr/>
        </p:nvSpPr>
        <p:spPr>
          <a:xfrm>
            <a:off x="1611984" y="509047"/>
            <a:ext cx="6325385" cy="830997"/>
          </a:xfrm>
          <a:prstGeom prst="rect">
            <a:avLst/>
          </a:prstGeom>
          <a:noFill/>
        </p:spPr>
        <p:txBody>
          <a:bodyPr wrap="square" rtlCol="0">
            <a:spAutoFit/>
          </a:bodyPr>
          <a:lstStyle/>
          <a:p>
            <a:r>
              <a:rPr lang="en-IN" sz="4800" dirty="0"/>
              <a:t>CONCLUSION</a:t>
            </a:r>
          </a:p>
        </p:txBody>
      </p:sp>
    </p:spTree>
    <p:extLst>
      <p:ext uri="{BB962C8B-B14F-4D97-AF65-F5344CB8AC3E}">
        <p14:creationId xmlns:p14="http://schemas.microsoft.com/office/powerpoint/2010/main" val="44507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600199" y="4571999"/>
            <a:ext cx="7673801" cy="1087656"/>
          </a:xfrm>
        </p:spPr>
        <p:txBody>
          <a:bodyPr>
            <a:normAutofit/>
          </a:bodyPr>
          <a:lstStyle/>
          <a:p>
            <a:pPr algn="l"/>
            <a:r>
              <a:rPr lang="en-US" sz="480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674795" y="5659655"/>
            <a:ext cx="7599205" cy="611896"/>
          </a:xfrm>
        </p:spPr>
        <p:txBody>
          <a:bodyPr>
            <a:normAutofit/>
          </a:bodyPr>
          <a:lstStyle/>
          <a:p>
            <a:pPr algn="l">
              <a:lnSpc>
                <a:spcPct val="90000"/>
              </a:lnSpc>
            </a:pPr>
            <a:r>
              <a:rPr lang="en-US" sz="600"/>
              <a:t>Mirjam Nilsson​</a:t>
            </a:r>
          </a:p>
          <a:p>
            <a:pPr algn="l">
              <a:lnSpc>
                <a:spcPct val="90000"/>
              </a:lnSpc>
            </a:pPr>
            <a:r>
              <a:rPr lang="en-US" sz="600"/>
              <a:t>mirjam@contoso.com</a:t>
            </a:r>
          </a:p>
          <a:p>
            <a:pPr algn="l">
              <a:lnSpc>
                <a:spcPct val="90000"/>
              </a:lnSpc>
            </a:pPr>
            <a:r>
              <a:rPr lang="en-US" sz="600"/>
              <a:t>www.contoso.com</a:t>
            </a:r>
          </a:p>
        </p:txBody>
      </p:sp>
      <p:pic>
        <p:nvPicPr>
          <p:cNvPr id="7" name="Graphic 6" descr="Smiling Face with No Fill">
            <a:extLst>
              <a:ext uri="{FF2B5EF4-FFF2-40B4-BE49-F238E27FC236}">
                <a16:creationId xmlns:a16="http://schemas.microsoft.com/office/drawing/2014/main" id="{19AFA804-3343-7BD2-C4B5-E3D08E59B2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0201" y="609600"/>
            <a:ext cx="3642357" cy="3642357"/>
          </a:xfrm>
          <a:prstGeom prst="rect">
            <a:avLst/>
          </a:prstGeom>
        </p:spPr>
      </p:pic>
    </p:spTree>
    <p:extLst>
      <p:ext uri="{BB962C8B-B14F-4D97-AF65-F5344CB8AC3E}">
        <p14:creationId xmlns:p14="http://schemas.microsoft.com/office/powerpoint/2010/main" val="92618457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5B97239-2685-48C8-8104-1D4E4E383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A screenshot of a graph&#10;&#10;Description automatically generated">
            <a:extLst>
              <a:ext uri="{FF2B5EF4-FFF2-40B4-BE49-F238E27FC236}">
                <a16:creationId xmlns:a16="http://schemas.microsoft.com/office/drawing/2014/main" id="{C8BB3347-B295-9680-2DD7-A39133E513FA}"/>
              </a:ext>
            </a:extLst>
          </p:cNvPr>
          <p:cNvPicPr>
            <a:picLocks noChangeAspect="1"/>
          </p:cNvPicPr>
          <p:nvPr/>
        </p:nvPicPr>
        <p:blipFill rotWithShape="1">
          <a:blip r:embed="rId2"/>
          <a:srcRect t="48595"/>
          <a:stretch/>
        </p:blipFill>
        <p:spPr>
          <a:xfrm>
            <a:off x="321734" y="321733"/>
            <a:ext cx="5674894" cy="3030842"/>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C9D14286-E791-BF11-FBAA-A8BFF73E708A}"/>
              </a:ext>
            </a:extLst>
          </p:cNvPr>
          <p:cNvPicPr>
            <a:picLocks noChangeAspect="1"/>
          </p:cNvPicPr>
          <p:nvPr/>
        </p:nvPicPr>
        <p:blipFill rotWithShape="1">
          <a:blip r:embed="rId3"/>
          <a:srcRect r="1878" b="-4"/>
          <a:stretch/>
        </p:blipFill>
        <p:spPr>
          <a:xfrm>
            <a:off x="321735" y="3524289"/>
            <a:ext cx="2676579" cy="2776517"/>
          </a:xfrm>
          <a:prstGeom prst="rect">
            <a:avLst/>
          </a:prstGeom>
        </p:spPr>
      </p:pic>
      <p:pic>
        <p:nvPicPr>
          <p:cNvPr id="8" name="Picture 7" descr="A screenshot of a graph&#10;&#10;Description automatically generated">
            <a:extLst>
              <a:ext uri="{FF2B5EF4-FFF2-40B4-BE49-F238E27FC236}">
                <a16:creationId xmlns:a16="http://schemas.microsoft.com/office/drawing/2014/main" id="{172B56BA-0E28-07B2-C30B-6B55FAB31522}"/>
              </a:ext>
            </a:extLst>
          </p:cNvPr>
          <p:cNvPicPr>
            <a:picLocks noChangeAspect="1"/>
          </p:cNvPicPr>
          <p:nvPr/>
        </p:nvPicPr>
        <p:blipFill rotWithShape="1">
          <a:blip r:embed="rId4"/>
          <a:srcRect t="2539" r="-4" b="-4"/>
          <a:stretch/>
        </p:blipFill>
        <p:spPr>
          <a:xfrm>
            <a:off x="3159553" y="3514855"/>
            <a:ext cx="2837076" cy="2785951"/>
          </a:xfrm>
          <a:prstGeom prst="rect">
            <a:avLst/>
          </a:prstGeom>
        </p:spPr>
      </p:pic>
      <p:pic>
        <p:nvPicPr>
          <p:cNvPr id="12" name="Picture 11" descr="A screenshot of a graph&#10;&#10;Description automatically generated">
            <a:extLst>
              <a:ext uri="{FF2B5EF4-FFF2-40B4-BE49-F238E27FC236}">
                <a16:creationId xmlns:a16="http://schemas.microsoft.com/office/drawing/2014/main" id="{9CB235B2-98AA-C02F-949E-51603D755396}"/>
              </a:ext>
            </a:extLst>
          </p:cNvPr>
          <p:cNvPicPr>
            <a:picLocks noChangeAspect="1"/>
          </p:cNvPicPr>
          <p:nvPr/>
        </p:nvPicPr>
        <p:blipFill rotWithShape="1">
          <a:blip r:embed="rId5"/>
          <a:srcRect l="3397" r="2" b="2"/>
          <a:stretch/>
        </p:blipFill>
        <p:spPr>
          <a:xfrm>
            <a:off x="6195373" y="321733"/>
            <a:ext cx="5674892" cy="5979074"/>
          </a:xfrm>
          <a:prstGeom prst="rect">
            <a:avLst/>
          </a:prstGeom>
        </p:spPr>
      </p:pic>
      <p:sp>
        <p:nvSpPr>
          <p:cNvPr id="2" name="Date Placeholder 1">
            <a:extLst>
              <a:ext uri="{FF2B5EF4-FFF2-40B4-BE49-F238E27FC236}">
                <a16:creationId xmlns:a16="http://schemas.microsoft.com/office/drawing/2014/main" id="{3BE77524-9699-E87B-BA7F-F1D87934ABE6}"/>
              </a:ext>
            </a:extLst>
          </p:cNvPr>
          <p:cNvSpPr>
            <a:spLocks noGrp="1"/>
          </p:cNvSpPr>
          <p:nvPr>
            <p:ph type="dt" sz="half" idx="10"/>
          </p:nvPr>
        </p:nvSpPr>
        <p:spPr>
          <a:xfrm>
            <a:off x="838200" y="6356350"/>
            <a:ext cx="2743200" cy="365125"/>
          </a:xfrm>
        </p:spPr>
        <p:txBody>
          <a:bodyPr>
            <a:normAutofit/>
          </a:bodyPr>
          <a:lstStyle/>
          <a:p>
            <a:pPr>
              <a:spcAft>
                <a:spcPts val="600"/>
              </a:spcAft>
            </a:pPr>
            <a:fld id="{B562DF68-3089-814D-8A14-C651FE91885E}" type="datetime1">
              <a:rPr lang="en-US" smtClean="0"/>
              <a:pPr>
                <a:spcAft>
                  <a:spcPts val="600"/>
                </a:spcAft>
              </a:pPr>
              <a:t>1/29/2024</a:t>
            </a:fld>
            <a:endParaRPr lang="en-US"/>
          </a:p>
        </p:txBody>
      </p:sp>
      <p:sp>
        <p:nvSpPr>
          <p:cNvPr id="3" name="Footer Placeholder 2">
            <a:extLst>
              <a:ext uri="{FF2B5EF4-FFF2-40B4-BE49-F238E27FC236}">
                <a16:creationId xmlns:a16="http://schemas.microsoft.com/office/drawing/2014/main" id="{6DC47C4E-3762-1DA1-271C-DD50AF9B0AE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PRESENTATION TITLE</a:t>
            </a:r>
          </a:p>
        </p:txBody>
      </p:sp>
      <p:sp>
        <p:nvSpPr>
          <p:cNvPr id="4" name="Slide Number Placeholder 3">
            <a:extLst>
              <a:ext uri="{FF2B5EF4-FFF2-40B4-BE49-F238E27FC236}">
                <a16:creationId xmlns:a16="http://schemas.microsoft.com/office/drawing/2014/main" id="{F3C51FA9-A125-B51E-8C1A-27CEF042348A}"/>
              </a:ext>
            </a:extLst>
          </p:cNvPr>
          <p:cNvSpPr>
            <a:spLocks noGrp="1"/>
          </p:cNvSpPr>
          <p:nvPr>
            <p:ph type="sldNum" sz="quarter" idx="12"/>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2</a:t>
            </a:fld>
            <a:endParaRPr lang="en-US"/>
          </a:p>
        </p:txBody>
      </p:sp>
    </p:spTree>
    <p:extLst>
      <p:ext uri="{BB962C8B-B14F-4D97-AF65-F5344CB8AC3E}">
        <p14:creationId xmlns:p14="http://schemas.microsoft.com/office/powerpoint/2010/main" val="15875435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78EDDD3-C548-48EF-B3CA-B290B1719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A pie chart with text overlay&#10;&#10;Description automatically generated">
            <a:extLst>
              <a:ext uri="{FF2B5EF4-FFF2-40B4-BE49-F238E27FC236}">
                <a16:creationId xmlns:a16="http://schemas.microsoft.com/office/drawing/2014/main" id="{788317DC-8FE0-48D8-5F11-605BE1F28CA0}"/>
              </a:ext>
            </a:extLst>
          </p:cNvPr>
          <p:cNvPicPr>
            <a:picLocks noChangeAspect="1"/>
          </p:cNvPicPr>
          <p:nvPr/>
        </p:nvPicPr>
        <p:blipFill rotWithShape="1">
          <a:blip r:embed="rId2"/>
          <a:srcRect l="8072" r="40257"/>
          <a:stretch/>
        </p:blipFill>
        <p:spPr>
          <a:xfrm>
            <a:off x="196731" y="166533"/>
            <a:ext cx="3809612" cy="6524936"/>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67D97DFC-6BAA-F48F-09C8-2499117BA141}"/>
              </a:ext>
            </a:extLst>
          </p:cNvPr>
          <p:cNvPicPr>
            <a:picLocks noChangeAspect="1"/>
          </p:cNvPicPr>
          <p:nvPr/>
        </p:nvPicPr>
        <p:blipFill rotWithShape="1">
          <a:blip r:embed="rId3"/>
          <a:srcRect l="4265" r="34469" b="-2"/>
          <a:stretch/>
        </p:blipFill>
        <p:spPr>
          <a:xfrm>
            <a:off x="4196497" y="166533"/>
            <a:ext cx="3797618" cy="6524936"/>
          </a:xfrm>
          <a:prstGeom prst="rect">
            <a:avLst/>
          </a:prstGeom>
        </p:spPr>
      </p:pic>
      <p:pic>
        <p:nvPicPr>
          <p:cNvPr id="8" name="Picture 7" descr="A screenshot of a graph&#10;&#10;Description automatically generated">
            <a:extLst>
              <a:ext uri="{FF2B5EF4-FFF2-40B4-BE49-F238E27FC236}">
                <a16:creationId xmlns:a16="http://schemas.microsoft.com/office/drawing/2014/main" id="{7E151397-58EA-8646-1F13-38E782F36BFE}"/>
              </a:ext>
            </a:extLst>
          </p:cNvPr>
          <p:cNvPicPr>
            <a:picLocks noChangeAspect="1"/>
          </p:cNvPicPr>
          <p:nvPr/>
        </p:nvPicPr>
        <p:blipFill rotWithShape="1">
          <a:blip r:embed="rId4"/>
          <a:srcRect t="15849"/>
          <a:stretch/>
        </p:blipFill>
        <p:spPr>
          <a:xfrm>
            <a:off x="8183346" y="166533"/>
            <a:ext cx="3822808" cy="3160653"/>
          </a:xfrm>
          <a:prstGeom prst="rect">
            <a:avLst/>
          </a:prstGeom>
        </p:spPr>
      </p:pic>
      <p:sp>
        <p:nvSpPr>
          <p:cNvPr id="2" name="Date Placeholder 1">
            <a:extLst>
              <a:ext uri="{FF2B5EF4-FFF2-40B4-BE49-F238E27FC236}">
                <a16:creationId xmlns:a16="http://schemas.microsoft.com/office/drawing/2014/main" id="{E960682D-8E63-0CDD-A289-350503E81C6A}"/>
              </a:ext>
            </a:extLst>
          </p:cNvPr>
          <p:cNvSpPr>
            <a:spLocks noGrp="1"/>
          </p:cNvSpPr>
          <p:nvPr>
            <p:ph type="dt" sz="half" idx="10"/>
          </p:nvPr>
        </p:nvSpPr>
        <p:spPr>
          <a:xfrm>
            <a:off x="838200" y="6356350"/>
            <a:ext cx="2743200" cy="365125"/>
          </a:xfrm>
        </p:spPr>
        <p:txBody>
          <a:bodyPr>
            <a:normAutofit/>
          </a:bodyPr>
          <a:lstStyle/>
          <a:p>
            <a:pPr>
              <a:spcAft>
                <a:spcPts val="600"/>
              </a:spcAft>
            </a:pPr>
            <a:fld id="{B562DF68-3089-814D-8A14-C651FE91885E}" type="datetime1">
              <a:rPr lang="en-US">
                <a:solidFill>
                  <a:srgbClr val="FFFFFF"/>
                </a:solidFill>
              </a:rPr>
              <a:pPr>
                <a:spcAft>
                  <a:spcPts val="600"/>
                </a:spcAft>
              </a:pPr>
              <a:t>1/29/2024</a:t>
            </a:fld>
            <a:endParaRPr lang="en-US">
              <a:solidFill>
                <a:srgbClr val="FFFFFF"/>
              </a:solidFill>
            </a:endParaRPr>
          </a:p>
        </p:txBody>
      </p:sp>
      <p:sp>
        <p:nvSpPr>
          <p:cNvPr id="3" name="Footer Placeholder 2">
            <a:extLst>
              <a:ext uri="{FF2B5EF4-FFF2-40B4-BE49-F238E27FC236}">
                <a16:creationId xmlns:a16="http://schemas.microsoft.com/office/drawing/2014/main" id="{F21D50C8-E332-368D-6883-C8CC421B37E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PRESENTATION TITLE</a:t>
            </a:r>
          </a:p>
        </p:txBody>
      </p:sp>
      <p:pic>
        <p:nvPicPr>
          <p:cNvPr id="12" name="Picture 11" descr="A pie chart with text below&#10;&#10;Description automatically generated">
            <a:extLst>
              <a:ext uri="{FF2B5EF4-FFF2-40B4-BE49-F238E27FC236}">
                <a16:creationId xmlns:a16="http://schemas.microsoft.com/office/drawing/2014/main" id="{9389AB8B-9423-A5F7-874C-6045904AC726}"/>
              </a:ext>
            </a:extLst>
          </p:cNvPr>
          <p:cNvPicPr>
            <a:picLocks noChangeAspect="1"/>
          </p:cNvPicPr>
          <p:nvPr/>
        </p:nvPicPr>
        <p:blipFill rotWithShape="1">
          <a:blip r:embed="rId5"/>
          <a:srcRect t="8200"/>
          <a:stretch/>
        </p:blipFill>
        <p:spPr>
          <a:xfrm>
            <a:off x="8183346" y="3506741"/>
            <a:ext cx="3822808" cy="3184727"/>
          </a:xfrm>
          <a:prstGeom prst="rect">
            <a:avLst/>
          </a:prstGeom>
        </p:spPr>
      </p:pic>
      <p:sp>
        <p:nvSpPr>
          <p:cNvPr id="4" name="Slide Number Placeholder 3">
            <a:extLst>
              <a:ext uri="{FF2B5EF4-FFF2-40B4-BE49-F238E27FC236}">
                <a16:creationId xmlns:a16="http://schemas.microsoft.com/office/drawing/2014/main" id="{A71EDAB5-C65F-2227-8E6E-D5F5AE9F702E}"/>
              </a:ext>
            </a:extLst>
          </p:cNvPr>
          <p:cNvSpPr>
            <a:spLocks noGrp="1"/>
          </p:cNvSpPr>
          <p:nvPr>
            <p:ph type="sldNum" sz="quarter" idx="12"/>
          </p:nvPr>
        </p:nvSpPr>
        <p:spPr>
          <a:xfrm>
            <a:off x="8610600" y="6356350"/>
            <a:ext cx="2743200" cy="365125"/>
          </a:xfrm>
        </p:spPr>
        <p:txBody>
          <a:bodyPr>
            <a:normAutofit/>
          </a:bodyPr>
          <a:lstStyle/>
          <a:p>
            <a:pPr>
              <a:spcAft>
                <a:spcPts val="600"/>
              </a:spcAft>
            </a:pPr>
            <a:fld id="{294A09A9-5501-47C1-A89A-A340965A2BE2}"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42175613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17" name="Picture 116">
            <a:extLst>
              <a:ext uri="{FF2B5EF4-FFF2-40B4-BE49-F238E27FC236}">
                <a16:creationId xmlns:a16="http://schemas.microsoft.com/office/drawing/2014/main" id="{D4BECDE3-3018-F3D8-9E4A-19BA6ED8E6EA}"/>
              </a:ext>
            </a:extLst>
          </p:cNvPr>
          <p:cNvPicPr>
            <a:picLocks noChangeAspect="1"/>
          </p:cNvPicPr>
          <p:nvPr/>
        </p:nvPicPr>
        <p:blipFill rotWithShape="1">
          <a:blip r:embed="rId2">
            <a:duotone>
              <a:prstClr val="black"/>
              <a:schemeClr val="tx2">
                <a:tint val="45000"/>
                <a:satMod val="400000"/>
              </a:schemeClr>
            </a:duotone>
            <a:alphaModFix amt="40000"/>
          </a:blip>
          <a:srcRect t="16667"/>
          <a:stretch/>
        </p:blipFill>
        <p:spPr>
          <a:xfrm>
            <a:off x="20" y="10"/>
            <a:ext cx="12191980" cy="6857990"/>
          </a:xfrm>
          <a:prstGeom prst="rect">
            <a:avLst/>
          </a:prstGeom>
        </p:spPr>
      </p:pic>
      <p:sp>
        <p:nvSpPr>
          <p:cNvPr id="118" name="TextBox 117">
            <a:extLst>
              <a:ext uri="{FF2B5EF4-FFF2-40B4-BE49-F238E27FC236}">
                <a16:creationId xmlns:a16="http://schemas.microsoft.com/office/drawing/2014/main" id="{EF2F51DA-425E-4CD9-3A89-FCE58AEC7735}"/>
              </a:ext>
            </a:extLst>
          </p:cNvPr>
          <p:cNvSpPr txBox="1"/>
          <p:nvPr/>
        </p:nvSpPr>
        <p:spPr>
          <a:xfrm>
            <a:off x="677334" y="2160589"/>
            <a:ext cx="8596668"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b="1" cap="all" dirty="0">
                <a:solidFill>
                  <a:srgbClr val="FFFFFF"/>
                </a:solidFill>
              </a:rPr>
              <a:t>I</a:t>
            </a:r>
            <a:r>
              <a:rPr lang="en-US" b="1" i="0" cap="all" dirty="0">
                <a:solidFill>
                  <a:srgbClr val="FFFFFF"/>
                </a:solidFill>
                <a:effectLst/>
              </a:rPr>
              <a:t>NTRODUCTION</a:t>
            </a:r>
          </a:p>
          <a:p>
            <a:pPr marL="342900" indent="-342900">
              <a:spcBef>
                <a:spcPts val="1000"/>
              </a:spcBef>
              <a:buClr>
                <a:schemeClr val="accent1"/>
              </a:buClr>
              <a:buSzPct val="80000"/>
              <a:buFont typeface="Wingdings 3" charset="2"/>
              <a:buChar char=""/>
            </a:pPr>
            <a:endParaRPr lang="en-US" b="1" i="0" cap="all" dirty="0">
              <a:solidFill>
                <a:srgbClr val="FFFFFF"/>
              </a:solidFill>
              <a:effectLst/>
            </a:endParaRPr>
          </a:p>
          <a:p>
            <a:pPr marL="342900" indent="-342900">
              <a:spcBef>
                <a:spcPts val="1000"/>
              </a:spcBef>
              <a:buClr>
                <a:schemeClr val="accent1"/>
              </a:buClr>
              <a:buSzPct val="80000"/>
              <a:buFont typeface="Wingdings 3" charset="2"/>
              <a:buChar char=""/>
            </a:pPr>
            <a:r>
              <a:rPr lang="en-US" b="0" i="0" dirty="0">
                <a:solidFill>
                  <a:srgbClr val="FFFFFF"/>
                </a:solidFill>
                <a:effectLst/>
              </a:rPr>
              <a:t>The real estate sector is one of the most globally recognized sectors.</a:t>
            </a:r>
          </a:p>
          <a:p>
            <a:pPr marL="342900" indent="-342900">
              <a:spcBef>
                <a:spcPts val="1000"/>
              </a:spcBef>
              <a:buClr>
                <a:schemeClr val="accent1"/>
              </a:buClr>
              <a:buSzPct val="80000"/>
              <a:buFont typeface="Wingdings 3" charset="2"/>
              <a:buChar char=""/>
            </a:pPr>
            <a:r>
              <a:rPr lang="en-US" b="0" i="0" dirty="0">
                <a:solidFill>
                  <a:srgbClr val="FFFFFF"/>
                </a:solidFill>
                <a:effectLst/>
              </a:rPr>
              <a:t> It comprises of four sub-sectors - housing, retail, hospitality, and commercial. </a:t>
            </a:r>
          </a:p>
          <a:p>
            <a:pPr marL="342900" indent="-342900">
              <a:spcBef>
                <a:spcPts val="1000"/>
              </a:spcBef>
              <a:buClr>
                <a:schemeClr val="accent1"/>
              </a:buClr>
              <a:buSzPct val="80000"/>
              <a:buFont typeface="Wingdings 3" charset="2"/>
              <a:buChar char=""/>
            </a:pPr>
            <a:r>
              <a:rPr lang="en-US" b="0" i="0" dirty="0">
                <a:solidFill>
                  <a:srgbClr val="FFFFFF"/>
                </a:solidFill>
                <a:effectLst/>
              </a:rPr>
              <a:t> The growth of this sector is well complemented by the growth in the corporate environment and the demand for office space as well as urban and semi-urban accommodation. </a:t>
            </a:r>
          </a:p>
          <a:p>
            <a:pPr marL="342900" indent="-342900">
              <a:spcBef>
                <a:spcPts val="1000"/>
              </a:spcBef>
              <a:buClr>
                <a:schemeClr val="accent1"/>
              </a:buClr>
              <a:buSzPct val="80000"/>
              <a:buFont typeface="Wingdings 3" charset="2"/>
              <a:buChar char=""/>
            </a:pPr>
            <a:r>
              <a:rPr lang="en-US" dirty="0">
                <a:solidFill>
                  <a:srgbClr val="FFFFFF"/>
                </a:solidFill>
              </a:rPr>
              <a:t> </a:t>
            </a:r>
            <a:r>
              <a:rPr lang="en-US" b="0" i="0" dirty="0">
                <a:solidFill>
                  <a:srgbClr val="FFFFFF"/>
                </a:solidFill>
                <a:effectLst/>
              </a:rPr>
              <a:t>The construction industry ranks third among the 14 major sectors in terms of direct, indirect and induced effects in all sectors of the economy.</a:t>
            </a:r>
          </a:p>
          <a:p>
            <a:pPr marL="342900" indent="-342900">
              <a:spcBef>
                <a:spcPts val="1000"/>
              </a:spcBef>
              <a:buClr>
                <a:schemeClr val="accent1"/>
              </a:buClr>
              <a:buSzPct val="80000"/>
              <a:buFont typeface="Wingdings 3" charset="2"/>
              <a:buChar char=""/>
            </a:pPr>
            <a:r>
              <a:rPr lang="en-US" b="0" i="0" dirty="0">
                <a:solidFill>
                  <a:srgbClr val="FFFFFF"/>
                </a:solidFill>
                <a:effectLst/>
              </a:rPr>
              <a:t> In India, the real estate sector is the second-highest employment generator, after the agriculture sector..</a:t>
            </a:r>
          </a:p>
          <a:p>
            <a:pPr marL="571500" indent="-571500">
              <a:spcBef>
                <a:spcPts val="1000"/>
              </a:spcBef>
              <a:buClr>
                <a:schemeClr val="accent1"/>
              </a:buClr>
              <a:buSzPct val="80000"/>
              <a:buFont typeface="Wingdings 3" charset="2"/>
              <a:buChar char=""/>
            </a:pPr>
            <a:endParaRPr lang="en-US" b="1" i="0" cap="all" dirty="0">
              <a:solidFill>
                <a:srgbClr val="FFFFFF"/>
              </a:solidFill>
              <a:effectLst/>
            </a:endParaRPr>
          </a:p>
          <a:p>
            <a:pPr>
              <a:spcBef>
                <a:spcPts val="1000"/>
              </a:spcBef>
              <a:buClr>
                <a:schemeClr val="accent1"/>
              </a:buClr>
              <a:buSzPct val="80000"/>
              <a:buFont typeface="Wingdings 3" charset="2"/>
              <a:buChar char=""/>
            </a:pPr>
            <a:endParaRPr lang="en-US" dirty="0">
              <a:solidFill>
                <a:srgbClr val="FFFFFF"/>
              </a:solidFill>
            </a:endParaRPr>
          </a:p>
        </p:txBody>
      </p:sp>
      <p:sp>
        <p:nvSpPr>
          <p:cNvPr id="2" name="Date Placeholder 1">
            <a:extLst>
              <a:ext uri="{FF2B5EF4-FFF2-40B4-BE49-F238E27FC236}">
                <a16:creationId xmlns:a16="http://schemas.microsoft.com/office/drawing/2014/main" id="{4B1C45E4-29F9-79C5-5726-45D6C7BFD712}"/>
              </a:ext>
            </a:extLst>
          </p:cNvPr>
          <p:cNvSpPr>
            <a:spLocks noGrp="1"/>
          </p:cNvSpPr>
          <p:nvPr>
            <p:ph type="dt" sz="half" idx="10"/>
          </p:nvPr>
        </p:nvSpPr>
        <p:spPr/>
        <p:txBody>
          <a:bodyPr vert="horz" lIns="91440" tIns="45720" rIns="91440" bIns="45720" rtlCol="0" anchor="ctr">
            <a:normAutofit/>
          </a:bodyPr>
          <a:lstStyle/>
          <a:p>
            <a:pPr defTabSz="914400">
              <a:spcAft>
                <a:spcPts val="600"/>
              </a:spcAft>
            </a:pPr>
            <a:fld id="{B562DF68-3089-814D-8A14-C651FE91885E}" type="datetime1">
              <a:rPr lang="en-US">
                <a:solidFill>
                  <a:srgbClr val="FFFFFF"/>
                </a:solidFill>
              </a:rPr>
              <a:pPr defTabSz="914400">
                <a:spcAft>
                  <a:spcPts val="600"/>
                </a:spcAft>
              </a:pPr>
              <a:t>1/29/2024</a:t>
            </a:fld>
            <a:endParaRPr lang="en-US">
              <a:solidFill>
                <a:srgbClr val="FFFFFF"/>
              </a:solidFill>
            </a:endParaRPr>
          </a:p>
        </p:txBody>
      </p:sp>
      <p:sp>
        <p:nvSpPr>
          <p:cNvPr id="3" name="Footer Placeholder 2">
            <a:extLst>
              <a:ext uri="{FF2B5EF4-FFF2-40B4-BE49-F238E27FC236}">
                <a16:creationId xmlns:a16="http://schemas.microsoft.com/office/drawing/2014/main" id="{CE5A6860-EF87-D9BA-151C-4BC1C75FCBB6}"/>
              </a:ext>
            </a:extLst>
          </p:cNvPr>
          <p:cNvSpPr>
            <a:spLocks noGrp="1"/>
          </p:cNvSpPr>
          <p:nvPr>
            <p:ph type="ftr" sz="quarter" idx="11"/>
          </p:nvPr>
        </p:nvSpPr>
        <p:spPr/>
        <p:txBody>
          <a:bodyPr vert="horz" lIns="91440" tIns="45720" rIns="91440" bIns="45720" rtlCol="0" anchor="ctr">
            <a:normAutofit/>
          </a:bodyPr>
          <a:lstStyle/>
          <a:p>
            <a:pPr defTabSz="914400">
              <a:spcAft>
                <a:spcPts val="600"/>
              </a:spcAft>
            </a:pPr>
            <a:r>
              <a:rPr lang="en-US" kern="1200">
                <a:solidFill>
                  <a:srgbClr val="FFFFFF"/>
                </a:solidFill>
                <a:latin typeface="+mn-lt"/>
                <a:ea typeface="+mn-ea"/>
                <a:cs typeface="+mn-cs"/>
              </a:rPr>
              <a:t>PRESENTATION TITLE</a:t>
            </a:r>
          </a:p>
        </p:txBody>
      </p:sp>
      <p:sp>
        <p:nvSpPr>
          <p:cNvPr id="4" name="Slide Number Placeholder 3">
            <a:extLst>
              <a:ext uri="{FF2B5EF4-FFF2-40B4-BE49-F238E27FC236}">
                <a16:creationId xmlns:a16="http://schemas.microsoft.com/office/drawing/2014/main" id="{CB3AE287-E9E0-551A-099E-7E5D8A92720B}"/>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4</a:t>
            </a:fld>
            <a:endParaRPr lang="en-US"/>
          </a:p>
        </p:txBody>
      </p:sp>
    </p:spTree>
    <p:extLst>
      <p:ext uri="{BB962C8B-B14F-4D97-AF65-F5344CB8AC3E}">
        <p14:creationId xmlns:p14="http://schemas.microsoft.com/office/powerpoint/2010/main" val="1452620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536734" y="609600"/>
            <a:ext cx="3737268" cy="1320800"/>
          </a:xfrm>
        </p:spPr>
        <p:txBody>
          <a:bodyPr>
            <a:normAutofit/>
          </a:bodyPr>
          <a:lstStyle/>
          <a:p>
            <a:r>
              <a:rPr lang="en-US" dirty="0"/>
              <a:t>Agenda</a:t>
            </a:r>
          </a:p>
        </p:txBody>
      </p:sp>
      <p:sp>
        <p:nvSpPr>
          <p:cNvPr id="60"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209563" y="2160589"/>
            <a:ext cx="4064439" cy="3880773"/>
          </a:xfrm>
        </p:spPr>
        <p:txBody>
          <a:bodyPr vert="horz" lIns="91440" tIns="45720" rIns="91440" bIns="45720" rtlCol="0">
            <a:normAutofit/>
          </a:bodyPr>
          <a:lstStyle/>
          <a:p>
            <a:endParaRPr lang="en-US" dirty="0"/>
          </a:p>
          <a:p>
            <a:r>
              <a:rPr lang="en-US" dirty="0"/>
              <a:t>Primary goals</a:t>
            </a:r>
          </a:p>
          <a:p>
            <a:r>
              <a:rPr lang="en-US" dirty="0"/>
              <a:t>Report</a:t>
            </a:r>
          </a:p>
          <a:p>
            <a:r>
              <a:rPr lang="en-US" dirty="0"/>
              <a:t>Economic factors</a:t>
            </a:r>
          </a:p>
          <a:p>
            <a:r>
              <a:rPr lang="en-US" dirty="0"/>
              <a:t>Areas of growth</a:t>
            </a:r>
          </a:p>
          <a:p>
            <a:r>
              <a:rPr lang="en-US" dirty="0"/>
              <a:t>Timeline</a:t>
            </a:r>
          </a:p>
          <a:p>
            <a:r>
              <a:rPr lang="en-US" dirty="0"/>
              <a:t>Summary</a:t>
            </a:r>
          </a:p>
          <a:p>
            <a:r>
              <a:rPr lang="en-US" dirty="0"/>
              <a:t>conclusion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10"/>
          </p:nvPr>
        </p:nvSpPr>
        <p:spPr>
          <a:xfrm>
            <a:off x="7692706" y="6041362"/>
            <a:ext cx="1073790" cy="365125"/>
          </a:xfrm>
        </p:spPr>
        <p:txBody>
          <a:bodyPr>
            <a:normAutofit/>
          </a:bodyPr>
          <a:lstStyle/>
          <a:p>
            <a:pPr>
              <a:spcAft>
                <a:spcPts val="600"/>
              </a:spcAft>
            </a:pPr>
            <a:fld id="{495D8227-9DE4-4D42-8C1B-E10C828BC634}" type="datetime1">
              <a:rPr lang="en-US" smtClean="0"/>
              <a:pPr>
                <a:spcAft>
                  <a:spcPts val="600"/>
                </a:spcAft>
              </a:pPr>
              <a:t>1/29/2024</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a:xfrm>
            <a:off x="5209563" y="6041362"/>
            <a:ext cx="2332140" cy="365125"/>
          </a:xfrm>
        </p:spPr>
        <p:txBody>
          <a:bodyP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a:xfrm>
            <a:off x="8841996" y="6041362"/>
            <a:ext cx="432006" cy="365125"/>
          </a:xfrm>
        </p:spPr>
        <p:txBody>
          <a:bodyPr>
            <a:normAutofit/>
          </a:bodyPr>
          <a:lstStyle/>
          <a:p>
            <a:pPr>
              <a:spcAft>
                <a:spcPts val="600"/>
              </a:spcAft>
            </a:pPr>
            <a:fld id="{294A09A9-5501-47C1-A89A-A340965A2BE2}" type="slidenum">
              <a:rPr lang="en-US" smtClean="0"/>
              <a:pPr>
                <a:spcAft>
                  <a:spcPts val="600"/>
                </a:spcAft>
              </a:pPr>
              <a:t>5</a:t>
            </a:fld>
            <a:endParaRPr lang="en-US"/>
          </a:p>
        </p:txBody>
      </p:sp>
      <p:pic>
        <p:nvPicPr>
          <p:cNvPr id="61" name="Picture 60" descr="Person writing on a notepad">
            <a:extLst>
              <a:ext uri="{FF2B5EF4-FFF2-40B4-BE49-F238E27FC236}">
                <a16:creationId xmlns:a16="http://schemas.microsoft.com/office/drawing/2014/main" id="{684FF10C-BD0A-885C-A32C-24BD86507004}"/>
              </a:ext>
            </a:extLst>
          </p:cNvPr>
          <p:cNvPicPr>
            <a:picLocks noChangeAspect="1"/>
          </p:cNvPicPr>
          <p:nvPr/>
        </p:nvPicPr>
        <p:blipFill rotWithShape="1">
          <a:blip r:embed="rId2"/>
          <a:srcRect l="22521" r="15136"/>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Picture 133" descr="Shanghai skyline">
            <a:extLst>
              <a:ext uri="{FF2B5EF4-FFF2-40B4-BE49-F238E27FC236}">
                <a16:creationId xmlns:a16="http://schemas.microsoft.com/office/drawing/2014/main" id="{DE596BD6-BE69-7F43-AA58-295F45E53441}"/>
              </a:ext>
            </a:extLst>
          </p:cNvPr>
          <p:cNvPicPr>
            <a:picLocks noChangeAspect="1"/>
          </p:cNvPicPr>
          <p:nvPr/>
        </p:nvPicPr>
        <p:blipFill rotWithShape="1">
          <a:blip r:embed="rId2"/>
          <a:srcRect l="12758" r="10424"/>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677333" y="609600"/>
            <a:ext cx="3851123" cy="1320800"/>
          </a:xfrm>
        </p:spPr>
        <p:txBody>
          <a:bodyPr vert="horz" lIns="91440" tIns="45720" rIns="91440" bIns="45720" rtlCol="0" anchor="t">
            <a:normAutofit/>
          </a:bodyPr>
          <a:lstStyle/>
          <a:p>
            <a:pPr algn="l"/>
            <a:r>
              <a:rPr lang="en-US" sz="3600" dirty="0"/>
              <a:t>Primary goals</a:t>
            </a:r>
          </a:p>
        </p:txBody>
      </p:sp>
      <p:sp>
        <p:nvSpPr>
          <p:cNvPr id="3" name="TextBox 2">
            <a:extLst>
              <a:ext uri="{FF2B5EF4-FFF2-40B4-BE49-F238E27FC236}">
                <a16:creationId xmlns:a16="http://schemas.microsoft.com/office/drawing/2014/main" id="{46AE0666-D0ED-7EF0-5E0A-0483D98EDD0C}"/>
              </a:ext>
            </a:extLst>
          </p:cNvPr>
          <p:cNvSpPr txBox="1"/>
          <p:nvPr/>
        </p:nvSpPr>
        <p:spPr>
          <a:xfrm>
            <a:off x="677334" y="1270000"/>
            <a:ext cx="3851122" cy="3880773"/>
          </a:xfrm>
          <a:prstGeom prst="rect">
            <a:avLst/>
          </a:prstGeom>
        </p:spPr>
        <p:txBody>
          <a:bodyPr vert="horz" lIns="91440" tIns="45720" rIns="91440" bIns="45720" rtlCol="0">
            <a:normAutofit/>
          </a:bodyPr>
          <a:lstStyle/>
          <a:p>
            <a:pPr marL="285750" indent="-285750">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rPr>
              <a:t> Coronavirus pandemic, there has been a major shift of the workforce towards tier 2 cities in India.</a:t>
            </a:r>
          </a:p>
          <a:p>
            <a:pPr marL="285750" indent="-285750">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rPr>
              <a:t> In these tier 2 cities, the cost of living is less, the work-life balance is better and housing remains affordable, as compared to mega cities in spite of a huge jump in values in the past one decade, backed by infrastructure development. </a:t>
            </a:r>
          </a:p>
          <a:p>
            <a:pPr marL="285750" indent="-285750">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rPr>
              <a:t>This has inspired Indian real estate developers, as well as state governments, to focus more on these tier 2 cities in India which are high-potential and yet, neglected markets.</a:t>
            </a:r>
          </a:p>
          <a:p>
            <a:pPr marL="285750" indent="-285750">
              <a:lnSpc>
                <a:spcPct val="90000"/>
              </a:lnSpc>
              <a:spcBef>
                <a:spcPts val="1000"/>
              </a:spcBef>
              <a:buClr>
                <a:schemeClr val="accent1"/>
              </a:buClr>
              <a:buSzPct val="80000"/>
              <a:buFont typeface="Wingdings 3" charset="2"/>
              <a:buChar char=""/>
            </a:pPr>
            <a:r>
              <a:rPr lang="en-US" sz="1400" b="1" i="0" dirty="0">
                <a:solidFill>
                  <a:schemeClr val="tx1">
                    <a:lumMod val="75000"/>
                    <a:lumOff val="25000"/>
                  </a:schemeClr>
                </a:solidFill>
                <a:effectLst/>
              </a:rPr>
              <a:t>Property prices rising but yet far lesser than top 10 cities.</a:t>
            </a:r>
          </a:p>
          <a:p>
            <a:pPr marL="285750" indent="-285750">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p:txBody>
      </p:sp>
    </p:spTree>
    <p:extLst>
      <p:ext uri="{BB962C8B-B14F-4D97-AF65-F5344CB8AC3E}">
        <p14:creationId xmlns:p14="http://schemas.microsoft.com/office/powerpoint/2010/main" val="34467973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circle(in)">
                                      <p:cBhvr>
                                        <p:cTn id="7" dur="20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circle(in)">
                                      <p:cBhvr>
                                        <p:cTn id="22" dur="20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heel(1)">
                                      <p:cBhvr>
                                        <p:cTn id="27" dur="20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dirty="0">
                <a:solidFill>
                  <a:schemeClr val="accent1"/>
                </a:solidFill>
                <a:latin typeface="+mj-lt"/>
                <a:ea typeface="+mj-ea"/>
                <a:cs typeface="+mj-cs"/>
              </a:rPr>
              <a:t>Real Estate </a:t>
            </a:r>
            <a:r>
              <a:rPr lang="en-US" sz="4800" kern="1200" dirty="0" err="1">
                <a:solidFill>
                  <a:schemeClr val="accent1"/>
                </a:solidFill>
                <a:latin typeface="+mj-lt"/>
                <a:ea typeface="+mj-ea"/>
                <a:cs typeface="+mj-cs"/>
              </a:rPr>
              <a:t>Perfomance</a:t>
            </a:r>
            <a:endParaRPr lang="en-US" sz="4800" kern="1200" dirty="0">
              <a:solidFill>
                <a:schemeClr val="accent1"/>
              </a:solidFill>
              <a:latin typeface="+mj-lt"/>
              <a:ea typeface="+mj-ea"/>
              <a:cs typeface="+mj-cs"/>
            </a:endParaRP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a:xfrm>
            <a:off x="7205133" y="6352651"/>
            <a:ext cx="911939" cy="365125"/>
          </a:xfrm>
        </p:spPr>
        <p:txBody>
          <a:bodyPr vert="horz" lIns="91440" tIns="45720" rIns="91440" bIns="45720" rtlCol="0" anchor="ctr">
            <a:normAutofit/>
          </a:bodyPr>
          <a:lstStyle/>
          <a:p>
            <a:pPr defTabSz="914400">
              <a:spcAft>
                <a:spcPts val="600"/>
              </a:spcAft>
            </a:pPr>
            <a:fld id="{C098A06B-52D8-C143-AE54-C8C950480C5A}" type="datetime1">
              <a:rPr lang="en-US" smtClean="0"/>
              <a:pPr defTabSz="914400">
                <a:spcAft>
                  <a:spcPts val="600"/>
                </a:spcAft>
              </a:pPr>
              <a:t>1/29/2024</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a:xfrm>
            <a:off x="677334" y="6352651"/>
            <a:ext cx="6297612"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a:xfrm>
            <a:off x="8542023" y="6352651"/>
            <a:ext cx="683339"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7</a:t>
            </a:fld>
            <a:endParaRPr lang="en-US"/>
          </a:p>
        </p:txBody>
      </p:sp>
      <p:pic>
        <p:nvPicPr>
          <p:cNvPr id="12" name="Picture 11" descr="A screenshot of a graph&#10;&#10;Description automatically generated">
            <a:extLst>
              <a:ext uri="{FF2B5EF4-FFF2-40B4-BE49-F238E27FC236}">
                <a16:creationId xmlns:a16="http://schemas.microsoft.com/office/drawing/2014/main" id="{E77374A3-3F2F-C6B6-97D5-9F0156B47A3B}"/>
              </a:ext>
            </a:extLst>
          </p:cNvPr>
          <p:cNvPicPr>
            <a:picLocks noChangeAspect="1"/>
          </p:cNvPicPr>
          <p:nvPr/>
        </p:nvPicPr>
        <p:blipFill>
          <a:blip r:embed="rId2"/>
          <a:stretch>
            <a:fillRect/>
          </a:stretch>
        </p:blipFill>
        <p:spPr>
          <a:xfrm>
            <a:off x="1895230" y="934222"/>
            <a:ext cx="6469508" cy="3299450"/>
          </a:xfrm>
          <a:prstGeom prst="rect">
            <a:avLst/>
          </a:prstGeom>
        </p:spPr>
      </p:pic>
    </p:spTree>
    <p:extLst>
      <p:ext uri="{BB962C8B-B14F-4D97-AF65-F5344CB8AC3E}">
        <p14:creationId xmlns:p14="http://schemas.microsoft.com/office/powerpoint/2010/main" val="1527386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5536734" y="609600"/>
            <a:ext cx="3737268" cy="1320800"/>
          </a:xfrm>
        </p:spPr>
        <p:txBody>
          <a:bodyPr>
            <a:normAutofit/>
          </a:bodyPr>
          <a:lstStyle/>
          <a:p>
            <a:r>
              <a:rPr lang="en-IN" b="1" kern="0" dirty="0">
                <a:effectLst/>
                <a:latin typeface="inherit"/>
                <a:ea typeface="Times New Roman" panose="02020603050405020304" pitchFamily="18" charset="0"/>
                <a:cs typeface="Open Sans" panose="020B0606030504020204" pitchFamily="34" charset="0"/>
              </a:rPr>
              <a:t>Economic Factors </a:t>
            </a:r>
            <a:endParaRPr lang="en-US" dirty="0"/>
          </a:p>
        </p:txBody>
      </p:sp>
      <p:sp>
        <p:nvSpPr>
          <p:cNvPr id="42" name="Content Placeholder 7">
            <a:extLst>
              <a:ext uri="{FF2B5EF4-FFF2-40B4-BE49-F238E27FC236}">
                <a16:creationId xmlns:a16="http://schemas.microsoft.com/office/drawing/2014/main" id="{95C2DC09-BF5E-20D7-965E-3D3298A9F429}"/>
              </a:ext>
            </a:extLst>
          </p:cNvPr>
          <p:cNvSpPr>
            <a:spLocks noGrp="1"/>
          </p:cNvSpPr>
          <p:nvPr>
            <p:ph idx="1"/>
          </p:nvPr>
        </p:nvSpPr>
        <p:spPr>
          <a:xfrm>
            <a:off x="5209563" y="2160589"/>
            <a:ext cx="4064439" cy="3880773"/>
          </a:xfrm>
        </p:spPr>
        <p:txBody>
          <a:bodyPr>
            <a:normAutofit/>
          </a:bodyPr>
          <a:lstStyle/>
          <a:p>
            <a:pPr fontAlgn="base">
              <a:lnSpc>
                <a:spcPct val="90000"/>
              </a:lnSpc>
              <a:spcAft>
                <a:spcPts val="800"/>
              </a:spcAft>
            </a:pPr>
            <a:r>
              <a:rPr lang="en-IN" sz="1100" kern="0" dirty="0">
                <a:effectLst/>
                <a:latin typeface="inherit"/>
                <a:ea typeface="Times New Roman" panose="02020603050405020304" pitchFamily="18" charset="0"/>
                <a:cs typeface="Open Sans" panose="020B0606030504020204" pitchFamily="34" charset="0"/>
              </a:rPr>
              <a:t>The</a:t>
            </a:r>
            <a:r>
              <a:rPr lang="en-IN" sz="1100" u="sng" kern="0" dirty="0">
                <a:effectLst/>
                <a:latin typeface="inherit"/>
                <a:ea typeface="Times New Roman" panose="02020603050405020304" pitchFamily="18" charset="0"/>
                <a:cs typeface="Open Sans" panose="020B0606030504020204" pitchFamily="34" charset="0"/>
                <a:hlinkClick r:id="rId2"/>
              </a:rPr>
              <a:t> construction</a:t>
            </a:r>
            <a:r>
              <a:rPr lang="en-IN" sz="1100" kern="0" dirty="0">
                <a:effectLst/>
                <a:latin typeface="inherit"/>
                <a:ea typeface="Times New Roman" panose="02020603050405020304" pitchFamily="18" charset="0"/>
                <a:cs typeface="Open Sans" panose="020B0606030504020204" pitchFamily="34" charset="0"/>
              </a:rPr>
              <a:t> industry is equally operational in all three economic sectors. The procurement of natural resources falls in the primary sector, manufacturing building components in the secondary and the tertiary sector includes the many consultation services it offers. </a:t>
            </a:r>
          </a:p>
          <a:p>
            <a:pPr fontAlgn="base">
              <a:lnSpc>
                <a:spcPct val="90000"/>
              </a:lnSpc>
              <a:spcAft>
                <a:spcPts val="800"/>
              </a:spcAft>
            </a:pPr>
            <a:r>
              <a:rPr lang="en-IN" sz="1100" kern="0" dirty="0">
                <a:effectLst/>
                <a:latin typeface="inherit"/>
                <a:ea typeface="Times New Roman" panose="02020603050405020304" pitchFamily="18" charset="0"/>
                <a:cs typeface="Open Sans" panose="020B0606030504020204" pitchFamily="34" charset="0"/>
              </a:rPr>
              <a:t>While the process of construction officially begins at excavation, the preceding steps are taken in advance, requiring both time and capital. Recessions in the economy can often sink prices of properties.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r>
              <a:rPr lang="en-IN" sz="1100" kern="0" dirty="0">
                <a:effectLst/>
                <a:latin typeface="inherit"/>
                <a:ea typeface="Times New Roman" panose="02020603050405020304" pitchFamily="18" charset="0"/>
                <a:cs typeface="Open Sans" panose="020B0606030504020204" pitchFamily="34" charset="0"/>
              </a:rPr>
              <a:t>The prices of building materials, equipment and labour are likely to follow the downward trend in such a scenario and balance the construction costs. Hence, the ability to absorb certain fluctuations in the economy makes the construction industry relatively steady on the overall front. </a:t>
            </a:r>
          </a:p>
          <a:p>
            <a:pPr>
              <a:lnSpc>
                <a:spcPct val="90000"/>
              </a:lnSpc>
            </a:pPr>
            <a:r>
              <a:rPr lang="en-IN" sz="1100" kern="0" dirty="0">
                <a:effectLst/>
                <a:latin typeface="inherit"/>
                <a:ea typeface="Times New Roman" panose="02020603050405020304" pitchFamily="18" charset="0"/>
                <a:cs typeface="Open Sans" panose="020B0606030504020204" pitchFamily="34" charset="0"/>
              </a:rPr>
              <a:t>The</a:t>
            </a:r>
            <a:r>
              <a:rPr lang="en-IN" sz="1100" u="sng" kern="0" dirty="0">
                <a:effectLst/>
                <a:latin typeface="inherit"/>
                <a:ea typeface="Times New Roman" panose="02020603050405020304" pitchFamily="18" charset="0"/>
                <a:cs typeface="Open Sans" panose="020B0606030504020204" pitchFamily="34" charset="0"/>
                <a:hlinkClick r:id="rId3"/>
              </a:rPr>
              <a:t> government</a:t>
            </a:r>
            <a:r>
              <a:rPr lang="en-IN" sz="1100" kern="0" dirty="0">
                <a:effectLst/>
                <a:latin typeface="inherit"/>
                <a:ea typeface="Times New Roman" panose="02020603050405020304" pitchFamily="18" charset="0"/>
                <a:cs typeface="Open Sans" panose="020B0606030504020204" pitchFamily="34" charset="0"/>
              </a:rPr>
              <a:t> policies can leverage the construction industry to stabilise employment in a volatile market by boosting labour creation during low-demand spells. Similarly, in times of market saturation, large-scale projects may be postponed to maintain the balance</a:t>
            </a:r>
            <a:endParaRPr lang="en-IN" sz="1100" dirty="0"/>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10"/>
          </p:nvPr>
        </p:nvSpPr>
        <p:spPr>
          <a:xfrm>
            <a:off x="7692706" y="6041362"/>
            <a:ext cx="1073790" cy="365125"/>
          </a:xfrm>
        </p:spPr>
        <p:txBody>
          <a:bodyPr>
            <a:normAutofit/>
          </a:bodyPr>
          <a:lstStyle/>
          <a:p>
            <a:pPr>
              <a:spcAft>
                <a:spcPts val="600"/>
              </a:spcAft>
            </a:pPr>
            <a:fld id="{7699C8CE-7534-A244-ABE9-5BED2DFEFBDF}" type="datetime1">
              <a:rPr lang="en-US" smtClean="0"/>
              <a:pPr>
                <a:spcAft>
                  <a:spcPts val="600"/>
                </a:spcAft>
              </a:pPr>
              <a:t>1/29/2024</a:t>
            </a:fld>
            <a:endParaRPr lang="en-US"/>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a:xfrm>
            <a:off x="5209563" y="6041362"/>
            <a:ext cx="2332140" cy="365125"/>
          </a:xfrm>
        </p:spPr>
        <p:txBody>
          <a:bodyP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a:xfrm>
            <a:off x="8841996" y="6041362"/>
            <a:ext cx="432006" cy="365125"/>
          </a:xfrm>
        </p:spPr>
        <p:txBody>
          <a:bodyPr>
            <a:normAutofit/>
          </a:bodyPr>
          <a:lstStyle/>
          <a:p>
            <a:pPr>
              <a:spcAft>
                <a:spcPts val="600"/>
              </a:spcAft>
            </a:pPr>
            <a:fld id="{294A09A9-5501-47C1-A89A-A340965A2BE2}" type="slidenum">
              <a:rPr lang="en-US" smtClean="0"/>
              <a:pPr>
                <a:spcAft>
                  <a:spcPts val="600"/>
                </a:spcAft>
              </a:pPr>
              <a:t>8</a:t>
            </a:fld>
            <a:endParaRPr lang="en-US"/>
          </a:p>
        </p:txBody>
      </p:sp>
      <p:pic>
        <p:nvPicPr>
          <p:cNvPr id="43" name="Picture 42" descr="Sunset silhouette of scaffolding in construction site">
            <a:extLst>
              <a:ext uri="{FF2B5EF4-FFF2-40B4-BE49-F238E27FC236}">
                <a16:creationId xmlns:a16="http://schemas.microsoft.com/office/drawing/2014/main" id="{45773D91-A808-885B-E591-B69D23DEE556}"/>
              </a:ext>
            </a:extLst>
          </p:cNvPr>
          <p:cNvPicPr>
            <a:picLocks noChangeAspect="1"/>
          </p:cNvPicPr>
          <p:nvPr/>
        </p:nvPicPr>
        <p:blipFill rotWithShape="1">
          <a:blip r:embed="rId4"/>
          <a:srcRect l="25673" r="21817"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42129174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p:txBody>
          <a:bodyPr>
            <a:normAutofit/>
          </a:bodyPr>
          <a:lstStyle/>
          <a:p>
            <a:r>
              <a:rPr lang="en-US" dirty="0"/>
              <a:t>Plan for  launch  </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10"/>
          </p:nvPr>
        </p:nvSpPr>
        <p:spPr/>
        <p:txBody>
          <a:bodyPr/>
          <a:lstStyle/>
          <a:p>
            <a:fld id="{D5E2F4D9-1A6B-894D-9E7D-8548C879BC04}" type="datetime1">
              <a:rPr lang="en-US" smtClean="0"/>
              <a:pPr/>
              <a:t>1/29/2024</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11"/>
          </p:nvPr>
        </p:nvSpPr>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12"/>
          </p:nvPr>
        </p:nvSpPr>
        <p:spPr/>
        <p:txBody>
          <a:bodyPr/>
          <a:lstStyle/>
          <a:p>
            <a:fld id="{294A09A9-5501-47C1-A89A-A340965A2BE2}" type="slidenum">
              <a:rPr lang="en-US" smtClean="0"/>
              <a:pPr/>
              <a:t>9</a:t>
            </a:fld>
            <a:endParaRPr lang="en-US" dirty="0"/>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3941047725"/>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5" name="TextBox 4">
            <a:extLst>
              <a:ext uri="{FF2B5EF4-FFF2-40B4-BE49-F238E27FC236}">
                <a16:creationId xmlns:a16="http://schemas.microsoft.com/office/drawing/2014/main" id="{B43D58B5-1774-555E-5CB3-ECE49E221C1A}"/>
              </a:ext>
            </a:extLst>
          </p:cNvPr>
          <p:cNvSpPr txBox="1"/>
          <p:nvPr/>
        </p:nvSpPr>
        <p:spPr>
          <a:xfrm>
            <a:off x="2166007" y="6175580"/>
            <a:ext cx="5039126" cy="369332"/>
          </a:xfrm>
          <a:prstGeom prst="rect">
            <a:avLst/>
          </a:prstGeom>
          <a:noFill/>
        </p:spPr>
        <p:txBody>
          <a:bodyPr wrap="square" rtlCol="0">
            <a:spAutoFit/>
          </a:bodyPr>
          <a:lstStyle/>
          <a:p>
            <a:r>
              <a:rPr lang="en-IN" dirty="0">
                <a:hlinkClick r:id="rId7"/>
              </a:rPr>
              <a:t>https://homematerials.in/</a:t>
            </a:r>
            <a:r>
              <a:rPr lang="en-IN" dirty="0"/>
              <a:t>   </a:t>
            </a:r>
          </a:p>
        </p:txBody>
      </p:sp>
    </p:spTree>
    <p:extLst>
      <p:ext uri="{BB962C8B-B14F-4D97-AF65-F5344CB8AC3E}">
        <p14:creationId xmlns:p14="http://schemas.microsoft.com/office/powerpoint/2010/main" val="700209266"/>
      </p:ext>
    </p:extLst>
  </p:cSld>
  <p:clrMapOvr>
    <a:masterClrMapping/>
  </p:clrMapOvr>
  <p:transition spd="med">
    <p:pull/>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Facet</Template>
  <TotalTime>297</TotalTime>
  <Words>791</Words>
  <Application>Microsoft Office PowerPoint</Application>
  <PresentationFormat>Widescreen</PresentationFormat>
  <Paragraphs>132</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Courier New</vt:lpstr>
      <vt:lpstr>inherit</vt:lpstr>
      <vt:lpstr>PT Sans</vt:lpstr>
      <vt:lpstr>Söhne</vt:lpstr>
      <vt:lpstr>Tenorite</vt:lpstr>
      <vt:lpstr>Trebuchet MS</vt:lpstr>
      <vt:lpstr>Wingdings</vt:lpstr>
      <vt:lpstr>Wingdings 3</vt:lpstr>
      <vt:lpstr>Facet</vt:lpstr>
      <vt:lpstr>PowerPoint Presentation</vt:lpstr>
      <vt:lpstr>PowerPoint Presentation</vt:lpstr>
      <vt:lpstr>PowerPoint Presentation</vt:lpstr>
      <vt:lpstr>PowerPoint Presentation</vt:lpstr>
      <vt:lpstr>Agenda</vt:lpstr>
      <vt:lpstr>Primary goals</vt:lpstr>
      <vt:lpstr>Real Estate Perfomance</vt:lpstr>
      <vt:lpstr>Economic Factors </vt:lpstr>
      <vt:lpstr>Plan for  launch  </vt:lpstr>
      <vt:lpstr>PowerPoint Presentation</vt:lpstr>
      <vt:lpstr>Milestones</vt:lpstr>
      <vt:lpstr>Areas of focus</vt:lpstr>
      <vt:lpstr>How we get there</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Venu Krishna</dc:creator>
  <cp:lastModifiedBy>Venu Krishna</cp:lastModifiedBy>
  <cp:revision>9</cp:revision>
  <dcterms:created xsi:type="dcterms:W3CDTF">2024-01-28T15:29:03Z</dcterms:created>
  <dcterms:modified xsi:type="dcterms:W3CDTF">2024-01-29T05:28:06Z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