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118" r:id="rId1"/>
  </p:sldMasterIdLst>
  <p:sldIdLst>
    <p:sldId id="256" r:id="rId2"/>
    <p:sldId id="257" r:id="rId3"/>
    <p:sldId id="258" r:id="rId4"/>
    <p:sldId id="259" r:id="rId5"/>
    <p:sldId id="260" r:id="rId6"/>
    <p:sldId id="261" r:id="rId7"/>
    <p:sldId id="264" r:id="rId8"/>
    <p:sldId id="265" r:id="rId9"/>
  </p:sldIdLst>
  <p:sldSz cx="18288000" cy="10287000"/>
  <p:notesSz cx="6858000" cy="9144000"/>
  <p:embeddedFontLst>
    <p:embeddedFont>
      <p:font typeface="Quicksand Bold" panose="020B0604020202020204" charset="0"/>
      <p:regular r:id="rId10"/>
    </p:embeddedFont>
    <p:embeddedFont>
      <p:font typeface="Quicksand" panose="020B0604020202020204" charset="0"/>
      <p:regular r:id="rId11"/>
    </p:embeddedFont>
    <p:embeddedFont>
      <p:font typeface="Wingdings 3" panose="05040102010807070707" pitchFamily="18" charset="2"/>
      <p:regular r:id="rId12"/>
    </p:embeddedFont>
    <p:embeddedFont>
      <p:font typeface="Century Gothic" panose="020B0502020202020204" pitchFamily="34" charset="0"/>
      <p:regular r:id="rId13"/>
      <p:bold r:id="rId14"/>
      <p:italic r:id="rId15"/>
      <p:boldItalic r:id="rId16"/>
    </p:embeddedFont>
    <p:embeddedFont>
      <p:font typeface="Agrandir Bold" panose="020B0604020202020204" charset="0"/>
      <p:regular r:id="rId17"/>
    </p:embeddedFont>
    <p:embeddedFont>
      <p:font typeface="Glacial Indifference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83820" y="3771901"/>
            <a:ext cx="13373099" cy="3394172"/>
          </a:xfrm>
        </p:spPr>
        <p:txBody>
          <a:bodyPr anchor="b">
            <a:normAutofit/>
          </a:bodyPr>
          <a:lstStyle>
            <a:lvl1pPr>
              <a:defRPr sz="8100"/>
            </a:lvl1pPr>
          </a:lstStyle>
          <a:p>
            <a:r>
              <a:rPr lang="en-US" smtClean="0"/>
              <a:t>Click to edit Master title style</a:t>
            </a:r>
            <a:endParaRPr lang="en-US" dirty="0"/>
          </a:p>
        </p:txBody>
      </p:sp>
      <p:sp>
        <p:nvSpPr>
          <p:cNvPr id="3" name="Subtitle 2"/>
          <p:cNvSpPr>
            <a:spLocks noGrp="1"/>
          </p:cNvSpPr>
          <p:nvPr>
            <p:ph type="subTitle" idx="1"/>
          </p:nvPr>
        </p:nvSpPr>
        <p:spPr>
          <a:xfrm>
            <a:off x="3883820" y="7166069"/>
            <a:ext cx="13373099" cy="1689425"/>
          </a:xfrm>
        </p:spPr>
        <p:txBody>
          <a:bodyPr anchor="t"/>
          <a:lstStyle>
            <a:lvl1pPr marL="0" indent="0" algn="l">
              <a:buNone/>
              <a:defRPr>
                <a:solidFill>
                  <a:schemeClr val="tx1">
                    <a:lumMod val="65000"/>
                    <a:lumOff val="3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6485716"/>
            <a:ext cx="2616978" cy="1167884"/>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797719" y="679431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857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19" y="914400"/>
            <a:ext cx="13373099" cy="4675560"/>
          </a:xfrm>
        </p:spPr>
        <p:txBody>
          <a:bodyPr anchor="ctr">
            <a:normAutofit/>
          </a:bodyPr>
          <a:lstStyle>
            <a:lvl1pPr algn="l">
              <a:defRPr sz="7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883819" y="6531069"/>
            <a:ext cx="13373099" cy="2333796"/>
          </a:xfrm>
        </p:spPr>
        <p:txBody>
          <a:bodyPr anchor="ctr">
            <a:normAutofit/>
          </a:bodyPr>
          <a:lstStyle>
            <a:lvl1pPr marL="0" indent="0" algn="l">
              <a:buNone/>
              <a:defRPr sz="27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70351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74924" y="914400"/>
            <a:ext cx="12590889" cy="4343400"/>
          </a:xfrm>
        </p:spPr>
        <p:txBody>
          <a:bodyPr anchor="ctr">
            <a:normAutofit/>
          </a:bodyPr>
          <a:lstStyle>
            <a:lvl1pPr algn="l">
              <a:defRPr sz="72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4912518" y="5257800"/>
            <a:ext cx="11304831"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smtClean="0"/>
              <a:t>Edit Master text styles</a:t>
            </a:r>
          </a:p>
        </p:txBody>
      </p:sp>
      <p:sp>
        <p:nvSpPr>
          <p:cNvPr id="3" name="Text Placeholder 2"/>
          <p:cNvSpPr>
            <a:spLocks noGrp="1"/>
          </p:cNvSpPr>
          <p:nvPr>
            <p:ph type="body" idx="1"/>
          </p:nvPr>
        </p:nvSpPr>
        <p:spPr>
          <a:xfrm>
            <a:off x="3883819" y="6531069"/>
            <a:ext cx="13373099" cy="2333796"/>
          </a:xfrm>
        </p:spPr>
        <p:txBody>
          <a:bodyPr anchor="ctr">
            <a:normAutofit/>
          </a:bodyPr>
          <a:lstStyle>
            <a:lvl1pPr marL="0" indent="0" algn="l">
              <a:buNone/>
              <a:defRPr sz="27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US" smtClean="0"/>
              <a:pPr/>
              <a:t>‹#›</a:t>
            </a:fld>
            <a:endParaRPr lang="en-US"/>
          </a:p>
        </p:txBody>
      </p:sp>
      <p:sp>
        <p:nvSpPr>
          <p:cNvPr id="14" name="TextBox 13"/>
          <p:cNvSpPr txBox="1"/>
          <p:nvPr/>
        </p:nvSpPr>
        <p:spPr>
          <a:xfrm>
            <a:off x="3701478" y="972008"/>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
        <p:nvSpPr>
          <p:cNvPr id="15" name="TextBox 14"/>
          <p:cNvSpPr txBox="1"/>
          <p:nvPr/>
        </p:nvSpPr>
        <p:spPr>
          <a:xfrm>
            <a:off x="16672278" y="4357959"/>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3739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883820" y="3657601"/>
            <a:ext cx="13373100" cy="4087268"/>
          </a:xfrm>
        </p:spPr>
        <p:txBody>
          <a:bodyPr anchor="b">
            <a:normAutofit/>
          </a:bodyPr>
          <a:lstStyle>
            <a:lvl1pPr algn="l">
              <a:defRPr sz="72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6830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4274924" y="914400"/>
            <a:ext cx="12590889" cy="4343400"/>
          </a:xfrm>
        </p:spPr>
        <p:txBody>
          <a:bodyPr anchor="ctr">
            <a:normAutofit/>
          </a:bodyPr>
          <a:lstStyle>
            <a:lvl1pPr algn="l">
              <a:defRPr sz="72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3883818" y="6515100"/>
            <a:ext cx="13373100" cy="1257300"/>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
        <p:nvSpPr>
          <p:cNvPr id="17" name="TextBox 16"/>
          <p:cNvSpPr txBox="1"/>
          <p:nvPr/>
        </p:nvSpPr>
        <p:spPr>
          <a:xfrm>
            <a:off x="3701478" y="972008"/>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
        <p:nvSpPr>
          <p:cNvPr id="18" name="TextBox 17"/>
          <p:cNvSpPr txBox="1"/>
          <p:nvPr/>
        </p:nvSpPr>
        <p:spPr>
          <a:xfrm>
            <a:off x="16672278" y="4357959"/>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076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883819" y="941111"/>
            <a:ext cx="13373099" cy="4320030"/>
          </a:xfrm>
        </p:spPr>
        <p:txBody>
          <a:bodyPr anchor="ctr">
            <a:normAutofit/>
          </a:bodyPr>
          <a:lstStyle>
            <a:lvl1pPr algn="l">
              <a:defRPr sz="72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3883818" y="6515100"/>
            <a:ext cx="13373100" cy="1257300"/>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4458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0250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42219" y="941108"/>
            <a:ext cx="3311402" cy="7925726"/>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83818" y="941108"/>
            <a:ext cx="9715500" cy="792572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703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89388" y="936165"/>
            <a:ext cx="13367531" cy="1921335"/>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883818" y="3200400"/>
            <a:ext cx="13373100" cy="566643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299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83819" y="3088125"/>
            <a:ext cx="13373099" cy="2203200"/>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883819" y="5295194"/>
            <a:ext cx="13373099" cy="1290600"/>
          </a:xfrm>
        </p:spPr>
        <p:txBody>
          <a:bodyPr anchor="t"/>
          <a:lstStyle>
            <a:lvl1pPr marL="0" indent="0" algn="l">
              <a:buNone/>
              <a:defRPr sz="30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062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83818" y="3200400"/>
            <a:ext cx="6470796" cy="56664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786121" y="3189333"/>
            <a:ext cx="6470796" cy="56664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797719" y="1181674"/>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2238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409060" y="2959055"/>
            <a:ext cx="5989098"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4" name="Content Placeholder 3"/>
          <p:cNvSpPr>
            <a:spLocks noGrp="1"/>
          </p:cNvSpPr>
          <p:nvPr>
            <p:ph sz="half" idx="2"/>
          </p:nvPr>
        </p:nvSpPr>
        <p:spPr>
          <a:xfrm>
            <a:off x="3883819" y="3823449"/>
            <a:ext cx="6514340" cy="503109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259944" y="2954213"/>
            <a:ext cx="5998502"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6" name="Content Placeholder 5"/>
          <p:cNvSpPr>
            <a:spLocks noGrp="1"/>
          </p:cNvSpPr>
          <p:nvPr>
            <p:ph sz="quarter" idx="4"/>
          </p:nvPr>
        </p:nvSpPr>
        <p:spPr>
          <a:xfrm>
            <a:off x="10750436" y="3818607"/>
            <a:ext cx="6508011" cy="503109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797719" y="1181674"/>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9370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7692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662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19" y="669132"/>
            <a:ext cx="5257799" cy="1464468"/>
          </a:xfrm>
        </p:spPr>
        <p:txBody>
          <a:bodyPr anchor="b"/>
          <a:lstStyle>
            <a:lvl1pPr algn="l">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9484518" y="669133"/>
            <a:ext cx="7772400" cy="812244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883819" y="2397920"/>
            <a:ext cx="5257799" cy="6393654"/>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382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20" y="7200900"/>
            <a:ext cx="13373100" cy="85010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3818" y="952448"/>
            <a:ext cx="13373100" cy="5782455"/>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3883820" y="8051007"/>
            <a:ext cx="13373100"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036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342900"/>
            <a:ext cx="4277274" cy="99579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40832" y="-1179"/>
            <a:ext cx="3535011" cy="1028105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74320" cy="10287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889387" y="936165"/>
            <a:ext cx="13367531" cy="19213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83818" y="3200400"/>
            <a:ext cx="13373100" cy="5829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542419" y="9195656"/>
            <a:ext cx="1719425" cy="555594"/>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11/9/2023</a:t>
            </a:fld>
            <a:endParaRPr lang="en-US"/>
          </a:p>
        </p:txBody>
      </p:sp>
      <p:sp>
        <p:nvSpPr>
          <p:cNvPr id="5" name="Footer Placeholder 4"/>
          <p:cNvSpPr>
            <a:spLocks noGrp="1"/>
          </p:cNvSpPr>
          <p:nvPr>
            <p:ph type="ftr" sz="quarter" idx="3"/>
          </p:nvPr>
        </p:nvSpPr>
        <p:spPr>
          <a:xfrm>
            <a:off x="3883819" y="9203713"/>
            <a:ext cx="11429999"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797719" y="1181674"/>
            <a:ext cx="1169651" cy="547688"/>
          </a:xfrm>
          <a:prstGeom prst="rect">
            <a:avLst/>
          </a:prstGeom>
        </p:spPr>
        <p:txBody>
          <a:bodyPr vert="horz" lIns="91440" tIns="45720" rIns="91440" bIns="45720" rtlCol="0" anchor="ctr"/>
          <a:lstStyle>
            <a:lvl1pPr algn="r">
              <a:defRPr sz="3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24982097"/>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 id="2147484130" r:id="rId12"/>
    <p:sldLayoutId id="2147484131" r:id="rId13"/>
    <p:sldLayoutId id="2147484132" r:id="rId14"/>
    <p:sldLayoutId id="2147484133" r:id="rId15"/>
    <p:sldLayoutId id="2147484134" r:id="rId16"/>
  </p:sldLayoutIdLst>
  <p:txStyles>
    <p:titleStyle>
      <a:lvl1pPr algn="l" defTabSz="6858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6.svg"/></Relationships>
</file>

<file path=ppt/slides/_rels/slide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2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grpSp>
        <p:nvGrpSpPr>
          <p:cNvPr id="2" name="Group 2"/>
          <p:cNvGrpSpPr/>
          <p:nvPr/>
        </p:nvGrpSpPr>
        <p:grpSpPr>
          <a:xfrm>
            <a:off x="982515" y="2100798"/>
            <a:ext cx="8771085" cy="2805061"/>
            <a:chOff x="0" y="0"/>
            <a:chExt cx="1806222" cy="903111"/>
          </a:xfrm>
        </p:grpSpPr>
        <p:sp>
          <p:nvSpPr>
            <p:cNvPr id="3" name="Freeform 3"/>
            <p:cNvSpPr/>
            <p:nvPr/>
          </p:nvSpPr>
          <p:spPr>
            <a:xfrm>
              <a:off x="0" y="0"/>
              <a:ext cx="1806222" cy="903111"/>
            </a:xfrm>
            <a:custGeom>
              <a:avLst/>
              <a:gdLst/>
              <a:ahLst/>
              <a:cxnLst/>
              <a:rect l="l" t="t" r="r" b="b"/>
              <a:pathLst>
                <a:path w="1806222" h="903111">
                  <a:moveTo>
                    <a:pt x="0" y="0"/>
                  </a:moveTo>
                  <a:lnTo>
                    <a:pt x="1806222" y="0"/>
                  </a:lnTo>
                  <a:lnTo>
                    <a:pt x="1806222" y="903111"/>
                  </a:lnTo>
                  <a:lnTo>
                    <a:pt x="0" y="903111"/>
                  </a:lnTo>
                  <a:close/>
                </a:path>
              </a:pathLst>
            </a:custGeom>
            <a:solidFill>
              <a:srgbClr val="4672F4"/>
            </a:solidFill>
          </p:spPr>
        </p:sp>
        <p:sp>
          <p:nvSpPr>
            <p:cNvPr id="4" name="TextBox 4"/>
            <p:cNvSpPr txBox="1"/>
            <p:nvPr/>
          </p:nvSpPr>
          <p:spPr>
            <a:xfrm>
              <a:off x="0" y="38100"/>
              <a:ext cx="1806222" cy="865011"/>
            </a:xfrm>
            <a:prstGeom prst="rect">
              <a:avLst/>
            </a:prstGeom>
          </p:spPr>
          <p:txBody>
            <a:bodyPr lIns="50800" tIns="50800" rIns="50800" bIns="50800" rtlCol="0" anchor="ctr"/>
            <a:lstStyle/>
            <a:p>
              <a:pPr algn="ctr">
                <a:lnSpc>
                  <a:spcPts val="2186"/>
                </a:lnSpc>
              </a:pPr>
              <a:endParaRPr/>
            </a:p>
          </p:txBody>
        </p:sp>
      </p:grpSp>
      <p:grpSp>
        <p:nvGrpSpPr>
          <p:cNvPr id="8" name="Group 8"/>
          <p:cNvGrpSpPr/>
          <p:nvPr/>
        </p:nvGrpSpPr>
        <p:grpSpPr>
          <a:xfrm>
            <a:off x="11649177" y="6638823"/>
            <a:ext cx="5610123" cy="2805061"/>
            <a:chOff x="0" y="0"/>
            <a:chExt cx="1806222" cy="903111"/>
          </a:xfrm>
        </p:grpSpPr>
        <p:sp>
          <p:nvSpPr>
            <p:cNvPr id="9" name="Freeform 9"/>
            <p:cNvSpPr/>
            <p:nvPr/>
          </p:nvSpPr>
          <p:spPr>
            <a:xfrm>
              <a:off x="0" y="0"/>
              <a:ext cx="1806222" cy="903111"/>
            </a:xfrm>
            <a:custGeom>
              <a:avLst/>
              <a:gdLst/>
              <a:ahLst/>
              <a:cxnLst/>
              <a:rect l="l" t="t" r="r" b="b"/>
              <a:pathLst>
                <a:path w="1806222" h="903111">
                  <a:moveTo>
                    <a:pt x="0" y="0"/>
                  </a:moveTo>
                  <a:lnTo>
                    <a:pt x="1806222" y="0"/>
                  </a:lnTo>
                  <a:lnTo>
                    <a:pt x="1806222" y="903111"/>
                  </a:lnTo>
                  <a:lnTo>
                    <a:pt x="0" y="903111"/>
                  </a:lnTo>
                  <a:close/>
                </a:path>
              </a:pathLst>
            </a:custGeom>
            <a:solidFill>
              <a:srgbClr val="4672F4"/>
            </a:solidFill>
          </p:spPr>
        </p:sp>
        <p:sp>
          <p:nvSpPr>
            <p:cNvPr id="10" name="TextBox 10"/>
            <p:cNvSpPr txBox="1"/>
            <p:nvPr/>
          </p:nvSpPr>
          <p:spPr>
            <a:xfrm>
              <a:off x="0" y="38100"/>
              <a:ext cx="1806222" cy="865011"/>
            </a:xfrm>
            <a:prstGeom prst="rect">
              <a:avLst/>
            </a:prstGeom>
          </p:spPr>
          <p:txBody>
            <a:bodyPr lIns="50800" tIns="50800" rIns="50800" bIns="50800" rtlCol="0" anchor="ctr"/>
            <a:lstStyle/>
            <a:p>
              <a:pPr algn="ctr">
                <a:lnSpc>
                  <a:spcPts val="2186"/>
                </a:lnSpc>
              </a:pPr>
              <a:endParaRPr/>
            </a:p>
          </p:txBody>
        </p:sp>
      </p:grpSp>
      <p:sp>
        <p:nvSpPr>
          <p:cNvPr id="11" name="Freeform 11"/>
          <p:cNvSpPr/>
          <p:nvPr/>
        </p:nvSpPr>
        <p:spPr>
          <a:xfrm>
            <a:off x="14417397" y="3820735"/>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2" name="Freeform 12"/>
          <p:cNvSpPr/>
          <p:nvPr/>
        </p:nvSpPr>
        <p:spPr>
          <a:xfrm>
            <a:off x="13650871" y="3834589"/>
            <a:ext cx="1483056" cy="1761729"/>
          </a:xfrm>
          <a:custGeom>
            <a:avLst/>
            <a:gdLst/>
            <a:ahLst/>
            <a:cxnLst/>
            <a:rect l="l" t="t" r="r" b="b"/>
            <a:pathLst>
              <a:path w="1483056" h="1761729">
                <a:moveTo>
                  <a:pt x="0" y="0"/>
                </a:moveTo>
                <a:lnTo>
                  <a:pt x="1483056" y="0"/>
                </a:lnTo>
                <a:lnTo>
                  <a:pt x="1483056" y="1761729"/>
                </a:lnTo>
                <a:lnTo>
                  <a:pt x="0" y="17617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3" name="Freeform 13"/>
          <p:cNvSpPr/>
          <p:nvPr/>
        </p:nvSpPr>
        <p:spPr>
          <a:xfrm>
            <a:off x="2286000" y="7429500"/>
            <a:ext cx="1483056" cy="1888149"/>
          </a:xfrm>
          <a:custGeom>
            <a:avLst/>
            <a:gdLst/>
            <a:ahLst/>
            <a:cxnLst/>
            <a:rect l="l" t="t" r="r" b="b"/>
            <a:pathLst>
              <a:path w="1483056" h="1888149">
                <a:moveTo>
                  <a:pt x="0" y="0"/>
                </a:moveTo>
                <a:lnTo>
                  <a:pt x="1483056" y="0"/>
                </a:lnTo>
                <a:lnTo>
                  <a:pt x="1483056" y="1888149"/>
                </a:lnTo>
                <a:lnTo>
                  <a:pt x="0" y="188814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4" name="Freeform 14"/>
          <p:cNvSpPr/>
          <p:nvPr/>
        </p:nvSpPr>
        <p:spPr>
          <a:xfrm rot="1431716">
            <a:off x="7273084" y="2075158"/>
            <a:ext cx="1194559" cy="2488664"/>
          </a:xfrm>
          <a:custGeom>
            <a:avLst/>
            <a:gdLst/>
            <a:ahLst/>
            <a:cxnLst/>
            <a:rect l="l" t="t" r="r" b="b"/>
            <a:pathLst>
              <a:path w="1194559" h="2488664">
                <a:moveTo>
                  <a:pt x="0" y="0"/>
                </a:moveTo>
                <a:lnTo>
                  <a:pt x="1194559" y="0"/>
                </a:lnTo>
                <a:lnTo>
                  <a:pt x="1194559" y="2488664"/>
                </a:lnTo>
                <a:lnTo>
                  <a:pt x="0" y="2488664"/>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grpSp>
        <p:nvGrpSpPr>
          <p:cNvPr id="15" name="Group 15"/>
          <p:cNvGrpSpPr/>
          <p:nvPr/>
        </p:nvGrpSpPr>
        <p:grpSpPr>
          <a:xfrm>
            <a:off x="7140779" y="2212560"/>
            <a:ext cx="729584" cy="729584"/>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sp>
        <p:sp>
          <p:nvSpPr>
            <p:cNvPr id="17" name="TextBox 17"/>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grpSp>
        <p:nvGrpSpPr>
          <p:cNvPr id="18" name="Group 18"/>
          <p:cNvGrpSpPr/>
          <p:nvPr/>
        </p:nvGrpSpPr>
        <p:grpSpPr>
          <a:xfrm>
            <a:off x="7712513" y="3864194"/>
            <a:ext cx="489462" cy="48946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sp>
        <p:sp>
          <p:nvSpPr>
            <p:cNvPr id="20" name="TextBox 20"/>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sp>
        <p:nvSpPr>
          <p:cNvPr id="21" name="TextBox 21"/>
          <p:cNvSpPr txBox="1"/>
          <p:nvPr/>
        </p:nvSpPr>
        <p:spPr>
          <a:xfrm>
            <a:off x="1028700" y="2086012"/>
            <a:ext cx="9439790" cy="1651634"/>
          </a:xfrm>
          <a:prstGeom prst="rect">
            <a:avLst/>
          </a:prstGeom>
        </p:spPr>
        <p:txBody>
          <a:bodyPr lIns="0" tIns="0" rIns="0" bIns="0" rtlCol="0" anchor="t">
            <a:spAutoFit/>
          </a:bodyPr>
          <a:lstStyle/>
          <a:p>
            <a:pPr>
              <a:lnSpc>
                <a:spcPts val="11310"/>
              </a:lnSpc>
            </a:pPr>
            <a:r>
              <a:rPr lang="en-US" sz="8700" dirty="0">
                <a:solidFill>
                  <a:srgbClr val="ABD7FF"/>
                </a:solidFill>
                <a:latin typeface="Agrandir Bold"/>
              </a:rPr>
              <a:t>CSD-103</a:t>
            </a:r>
          </a:p>
        </p:txBody>
      </p:sp>
      <p:sp>
        <p:nvSpPr>
          <p:cNvPr id="22" name="TextBox 22"/>
          <p:cNvSpPr txBox="1"/>
          <p:nvPr/>
        </p:nvSpPr>
        <p:spPr>
          <a:xfrm>
            <a:off x="533401" y="5335119"/>
            <a:ext cx="11115776" cy="1013354"/>
          </a:xfrm>
          <a:prstGeom prst="rect">
            <a:avLst/>
          </a:prstGeom>
        </p:spPr>
        <p:txBody>
          <a:bodyPr wrap="square" lIns="0" tIns="0" rIns="0" bIns="0" rtlCol="0" anchor="t">
            <a:spAutoFit/>
          </a:bodyPr>
          <a:lstStyle/>
          <a:p>
            <a:pPr>
              <a:lnSpc>
                <a:spcPts val="4199"/>
              </a:lnSpc>
            </a:pPr>
            <a:r>
              <a:rPr lang="en-US" sz="3499" dirty="0">
                <a:solidFill>
                  <a:srgbClr val="F8F6F1"/>
                </a:solidFill>
                <a:latin typeface="Quicksand Bold"/>
              </a:rPr>
              <a:t>By:- T</a:t>
            </a:r>
            <a:r>
              <a:rPr lang="en-US" sz="3499" dirty="0" smtClean="0">
                <a:solidFill>
                  <a:srgbClr val="F8F6F1"/>
                </a:solidFill>
                <a:latin typeface="Quicksand Bold"/>
              </a:rPr>
              <a:t>roops </a:t>
            </a:r>
          </a:p>
          <a:p>
            <a:pPr>
              <a:lnSpc>
                <a:spcPts val="4199"/>
              </a:lnSpc>
            </a:pPr>
            <a:r>
              <a:rPr lang="en-US" sz="2300" dirty="0" smtClean="0">
                <a:solidFill>
                  <a:srgbClr val="F8F6F1"/>
                </a:solidFill>
                <a:latin typeface="Quicksand Bold"/>
              </a:rPr>
              <a:t>Mohammed </a:t>
            </a:r>
            <a:r>
              <a:rPr lang="en-US" sz="2300" dirty="0" err="1" smtClean="0">
                <a:solidFill>
                  <a:srgbClr val="F8F6F1"/>
                </a:solidFill>
                <a:latin typeface="Quicksand Bold"/>
              </a:rPr>
              <a:t>Bilal,Shiva</a:t>
            </a:r>
            <a:r>
              <a:rPr lang="en-US" sz="2300" dirty="0" smtClean="0">
                <a:solidFill>
                  <a:srgbClr val="F8F6F1"/>
                </a:solidFill>
                <a:latin typeface="Quicksand Bold"/>
              </a:rPr>
              <a:t> </a:t>
            </a:r>
            <a:r>
              <a:rPr lang="en-US" sz="2300" dirty="0" err="1" smtClean="0">
                <a:solidFill>
                  <a:srgbClr val="F8F6F1"/>
                </a:solidFill>
                <a:latin typeface="Quicksand Bold"/>
              </a:rPr>
              <a:t>Sai,Bharath</a:t>
            </a:r>
            <a:r>
              <a:rPr lang="en-US" sz="2300" dirty="0" smtClean="0">
                <a:solidFill>
                  <a:srgbClr val="F8F6F1"/>
                </a:solidFill>
                <a:latin typeface="Quicksand Bold"/>
              </a:rPr>
              <a:t> </a:t>
            </a:r>
            <a:r>
              <a:rPr lang="en-US" sz="2300" dirty="0" err="1" smtClean="0">
                <a:solidFill>
                  <a:srgbClr val="F8F6F1"/>
                </a:solidFill>
                <a:latin typeface="Quicksand Bold"/>
              </a:rPr>
              <a:t>Reddy,Nandu</a:t>
            </a:r>
            <a:r>
              <a:rPr lang="en-US" sz="2300" dirty="0" smtClean="0">
                <a:solidFill>
                  <a:srgbClr val="F8F6F1"/>
                </a:solidFill>
                <a:latin typeface="Quicksand Bold"/>
              </a:rPr>
              <a:t> </a:t>
            </a:r>
            <a:r>
              <a:rPr lang="en-US" sz="2300" dirty="0" err="1" smtClean="0">
                <a:solidFill>
                  <a:srgbClr val="F8F6F1"/>
                </a:solidFill>
                <a:latin typeface="Quicksand Bold"/>
              </a:rPr>
              <a:t>Penchala,Venu</a:t>
            </a:r>
            <a:r>
              <a:rPr lang="en-US" sz="2300" dirty="0" smtClean="0">
                <a:solidFill>
                  <a:srgbClr val="F8F6F1"/>
                </a:solidFill>
                <a:latin typeface="Quicksand Bold"/>
              </a:rPr>
              <a:t> Krishna</a:t>
            </a:r>
            <a:endParaRPr lang="en-US" sz="2300" dirty="0">
              <a:solidFill>
                <a:srgbClr val="F8F6F1"/>
              </a:solidFill>
              <a:latin typeface="Quicksand Bold"/>
            </a:endParaRPr>
          </a:p>
        </p:txBody>
      </p:sp>
      <p:sp>
        <p:nvSpPr>
          <p:cNvPr id="23" name="Freeform 11"/>
          <p:cNvSpPr/>
          <p:nvPr/>
        </p:nvSpPr>
        <p:spPr>
          <a:xfrm rot="5400000">
            <a:off x="11610949" y="3840583"/>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2" name="Freeform 2"/>
          <p:cNvSpPr/>
          <p:nvPr/>
        </p:nvSpPr>
        <p:spPr>
          <a:xfrm>
            <a:off x="6212932" y="2588427"/>
            <a:ext cx="1235693" cy="546390"/>
          </a:xfrm>
          <a:custGeom>
            <a:avLst/>
            <a:gdLst/>
            <a:ahLst/>
            <a:cxnLst/>
            <a:rect l="l" t="t" r="r" b="b"/>
            <a:pathLst>
              <a:path w="1235693" h="617846">
                <a:moveTo>
                  <a:pt x="0" y="0"/>
                </a:moveTo>
                <a:lnTo>
                  <a:pt x="1235693" y="0"/>
                </a:lnTo>
                <a:lnTo>
                  <a:pt x="1235693" y="617846"/>
                </a:lnTo>
                <a:lnTo>
                  <a:pt x="0" y="61784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6108232" y="6059682"/>
            <a:ext cx="619395" cy="617846"/>
          </a:xfrm>
          <a:custGeom>
            <a:avLst/>
            <a:gdLst/>
            <a:ahLst/>
            <a:cxnLst/>
            <a:rect l="l" t="t" r="r" b="b"/>
            <a:pathLst>
              <a:path w="619395" h="617846">
                <a:moveTo>
                  <a:pt x="0" y="0"/>
                </a:moveTo>
                <a:lnTo>
                  <a:pt x="619394" y="0"/>
                </a:lnTo>
                <a:lnTo>
                  <a:pt x="619394" y="617846"/>
                </a:lnTo>
                <a:lnTo>
                  <a:pt x="0" y="61784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4" name="Group 4"/>
          <p:cNvGrpSpPr/>
          <p:nvPr/>
        </p:nvGrpSpPr>
        <p:grpSpPr>
          <a:xfrm>
            <a:off x="3591939" y="2743284"/>
            <a:ext cx="2219724" cy="2257733"/>
            <a:chOff x="0" y="0"/>
            <a:chExt cx="714657" cy="726895"/>
          </a:xfrm>
        </p:grpSpPr>
        <p:sp>
          <p:nvSpPr>
            <p:cNvPr id="5" name="Freeform 5"/>
            <p:cNvSpPr/>
            <p:nvPr/>
          </p:nvSpPr>
          <p:spPr>
            <a:xfrm>
              <a:off x="0" y="0"/>
              <a:ext cx="714657" cy="726895"/>
            </a:xfrm>
            <a:custGeom>
              <a:avLst/>
              <a:gdLst/>
              <a:ahLst/>
              <a:cxnLst/>
              <a:rect l="l" t="t" r="r" b="b"/>
              <a:pathLst>
                <a:path w="714657" h="726895">
                  <a:moveTo>
                    <a:pt x="0" y="0"/>
                  </a:moveTo>
                  <a:lnTo>
                    <a:pt x="714657" y="0"/>
                  </a:lnTo>
                  <a:lnTo>
                    <a:pt x="714657" y="726895"/>
                  </a:lnTo>
                  <a:lnTo>
                    <a:pt x="0" y="726895"/>
                  </a:lnTo>
                  <a:close/>
                </a:path>
              </a:pathLst>
            </a:custGeom>
            <a:solidFill>
              <a:srgbClr val="FFC610"/>
            </a:solidFill>
          </p:spPr>
        </p:sp>
        <p:sp>
          <p:nvSpPr>
            <p:cNvPr id="6" name="TextBox 6"/>
            <p:cNvSpPr txBox="1"/>
            <p:nvPr/>
          </p:nvSpPr>
          <p:spPr>
            <a:xfrm>
              <a:off x="0" y="38100"/>
              <a:ext cx="714657" cy="688795"/>
            </a:xfrm>
            <a:prstGeom prst="rect">
              <a:avLst/>
            </a:prstGeom>
          </p:spPr>
          <p:txBody>
            <a:bodyPr lIns="50800" tIns="50800" rIns="50800" bIns="50800" rtlCol="0" anchor="ctr"/>
            <a:lstStyle/>
            <a:p>
              <a:pPr algn="ctr">
                <a:lnSpc>
                  <a:spcPts val="2186"/>
                </a:lnSpc>
              </a:pPr>
              <a:endParaRPr/>
            </a:p>
          </p:txBody>
        </p:sp>
      </p:grpSp>
      <p:sp>
        <p:nvSpPr>
          <p:cNvPr id="7" name="Freeform 7"/>
          <p:cNvSpPr/>
          <p:nvPr/>
        </p:nvSpPr>
        <p:spPr>
          <a:xfrm flipH="1">
            <a:off x="3599561" y="2743284"/>
            <a:ext cx="2219724" cy="2257733"/>
          </a:xfrm>
          <a:custGeom>
            <a:avLst/>
            <a:gdLst/>
            <a:ahLst/>
            <a:cxnLst/>
            <a:rect l="l" t="t" r="r" b="b"/>
            <a:pathLst>
              <a:path w="2219724" h="2257733">
                <a:moveTo>
                  <a:pt x="2219724" y="0"/>
                </a:moveTo>
                <a:lnTo>
                  <a:pt x="0" y="0"/>
                </a:lnTo>
                <a:lnTo>
                  <a:pt x="0" y="2257733"/>
                </a:lnTo>
                <a:lnTo>
                  <a:pt x="2219724" y="2257733"/>
                </a:lnTo>
                <a:lnTo>
                  <a:pt x="2219724"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8" name="Freeform 8"/>
          <p:cNvSpPr/>
          <p:nvPr/>
        </p:nvSpPr>
        <p:spPr>
          <a:xfrm>
            <a:off x="2484807" y="4602059"/>
            <a:ext cx="2199020" cy="1766546"/>
          </a:xfrm>
          <a:custGeom>
            <a:avLst/>
            <a:gdLst/>
            <a:ahLst/>
            <a:cxnLst/>
            <a:rect l="l" t="t" r="r" b="b"/>
            <a:pathLst>
              <a:path w="2199020" h="1766546">
                <a:moveTo>
                  <a:pt x="0" y="0"/>
                </a:moveTo>
                <a:lnTo>
                  <a:pt x="2199020" y="0"/>
                </a:lnTo>
                <a:lnTo>
                  <a:pt x="2199020" y="1766546"/>
                </a:lnTo>
                <a:lnTo>
                  <a:pt x="0" y="176654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grpSp>
        <p:nvGrpSpPr>
          <p:cNvPr id="9" name="Group 9"/>
          <p:cNvGrpSpPr/>
          <p:nvPr/>
        </p:nvGrpSpPr>
        <p:grpSpPr>
          <a:xfrm>
            <a:off x="1379837" y="2743284"/>
            <a:ext cx="2219724" cy="2257733"/>
            <a:chOff x="0" y="0"/>
            <a:chExt cx="714657" cy="726895"/>
          </a:xfrm>
        </p:grpSpPr>
        <p:sp>
          <p:nvSpPr>
            <p:cNvPr id="10" name="Freeform 10"/>
            <p:cNvSpPr/>
            <p:nvPr/>
          </p:nvSpPr>
          <p:spPr>
            <a:xfrm>
              <a:off x="0" y="0"/>
              <a:ext cx="714657" cy="726895"/>
            </a:xfrm>
            <a:custGeom>
              <a:avLst/>
              <a:gdLst/>
              <a:ahLst/>
              <a:cxnLst/>
              <a:rect l="l" t="t" r="r" b="b"/>
              <a:pathLst>
                <a:path w="714657" h="726895">
                  <a:moveTo>
                    <a:pt x="0" y="0"/>
                  </a:moveTo>
                  <a:lnTo>
                    <a:pt x="714657" y="0"/>
                  </a:lnTo>
                  <a:lnTo>
                    <a:pt x="714657" y="726895"/>
                  </a:lnTo>
                  <a:lnTo>
                    <a:pt x="0" y="726895"/>
                  </a:lnTo>
                  <a:close/>
                </a:path>
              </a:pathLst>
            </a:custGeom>
            <a:solidFill>
              <a:srgbClr val="4672F4"/>
            </a:solidFill>
          </p:spPr>
        </p:sp>
        <p:sp>
          <p:nvSpPr>
            <p:cNvPr id="11" name="TextBox 11"/>
            <p:cNvSpPr txBox="1"/>
            <p:nvPr/>
          </p:nvSpPr>
          <p:spPr>
            <a:xfrm>
              <a:off x="0" y="38100"/>
              <a:ext cx="714657" cy="688795"/>
            </a:xfrm>
            <a:prstGeom prst="rect">
              <a:avLst/>
            </a:prstGeom>
          </p:spPr>
          <p:txBody>
            <a:bodyPr lIns="50800" tIns="50800" rIns="50800" bIns="50800" rtlCol="0" anchor="ctr"/>
            <a:lstStyle/>
            <a:p>
              <a:pPr algn="ctr">
                <a:lnSpc>
                  <a:spcPts val="2186"/>
                </a:lnSpc>
              </a:pPr>
              <a:endParaRPr/>
            </a:p>
          </p:txBody>
        </p:sp>
      </p:grpSp>
      <p:sp>
        <p:nvSpPr>
          <p:cNvPr id="12" name="Freeform 12"/>
          <p:cNvSpPr/>
          <p:nvPr/>
        </p:nvSpPr>
        <p:spPr>
          <a:xfrm>
            <a:off x="1830214" y="2988523"/>
            <a:ext cx="1339674" cy="1612299"/>
          </a:xfrm>
          <a:custGeom>
            <a:avLst/>
            <a:gdLst/>
            <a:ahLst/>
            <a:cxnLst/>
            <a:rect l="l" t="t" r="r" b="b"/>
            <a:pathLst>
              <a:path w="1339674" h="1612299">
                <a:moveTo>
                  <a:pt x="0" y="0"/>
                </a:moveTo>
                <a:lnTo>
                  <a:pt x="1339674" y="0"/>
                </a:lnTo>
                <a:lnTo>
                  <a:pt x="1339674" y="1612299"/>
                </a:lnTo>
                <a:lnTo>
                  <a:pt x="0" y="1612299"/>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13" name="TextBox 13"/>
          <p:cNvSpPr txBox="1"/>
          <p:nvPr/>
        </p:nvSpPr>
        <p:spPr>
          <a:xfrm>
            <a:off x="6142975" y="7764915"/>
            <a:ext cx="4241369" cy="1654299"/>
          </a:xfrm>
          <a:prstGeom prst="rect">
            <a:avLst/>
          </a:prstGeom>
        </p:spPr>
        <p:txBody>
          <a:bodyPr lIns="0" tIns="0" rIns="0" bIns="0" rtlCol="0" anchor="t">
            <a:spAutoFit/>
          </a:bodyPr>
          <a:lstStyle/>
          <a:p>
            <a:pPr algn="just">
              <a:lnSpc>
                <a:spcPts val="4320"/>
              </a:lnSpc>
            </a:pP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Quicksand Bold"/>
              </a:rPr>
              <a:t>• Scenarios</a:t>
            </a:r>
          </a:p>
          <a:p>
            <a:pPr algn="just">
              <a:lnSpc>
                <a:spcPts val="4320"/>
              </a:lnSpc>
            </a:pP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Quicksand Bold"/>
              </a:rPr>
              <a:t>• Conclusion</a:t>
            </a:r>
          </a:p>
          <a:p>
            <a:pPr algn="just">
              <a:lnSpc>
                <a:spcPts val="4320"/>
              </a:lnSpc>
            </a:pPr>
            <a:endParaRPr lang="en-US" sz="3600" dirty="0">
              <a:solidFill>
                <a:srgbClr val="F8F6F1"/>
              </a:solidFill>
              <a:latin typeface="Quicksand Bold"/>
            </a:endParaRPr>
          </a:p>
        </p:txBody>
      </p:sp>
      <p:sp>
        <p:nvSpPr>
          <p:cNvPr id="14" name="TextBox 14"/>
          <p:cNvSpPr txBox="1"/>
          <p:nvPr/>
        </p:nvSpPr>
        <p:spPr>
          <a:xfrm>
            <a:off x="6199076" y="3794672"/>
            <a:ext cx="9040924" cy="1102866"/>
          </a:xfrm>
          <a:prstGeom prst="rect">
            <a:avLst/>
          </a:prstGeom>
        </p:spPr>
        <p:txBody>
          <a:bodyPr wrap="square" lIns="0" tIns="0" rIns="0" bIns="0" rtlCol="0" anchor="t">
            <a:spAutoFit/>
          </a:bodyPr>
          <a:lstStyle/>
          <a:p>
            <a:pPr algn="just">
              <a:lnSpc>
                <a:spcPts val="4320"/>
              </a:lnSpc>
            </a:pPr>
            <a:r>
              <a:rPr lang="en-US" sz="3600" dirty="0">
                <a:solidFill>
                  <a:srgbClr val="F8F6F1"/>
                </a:solidFill>
                <a:latin typeface="Quicksand Bold"/>
              </a:rPr>
              <a:t>• </a:t>
            </a: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Quicksand Bold"/>
              </a:rPr>
              <a:t>Introduction</a:t>
            </a:r>
            <a:endParaRPr lang="en-US" sz="3600" dirty="0">
              <a:solidFill>
                <a:srgbClr val="F8F6F1"/>
              </a:solidFill>
              <a:latin typeface="Quicksand Bold"/>
            </a:endParaRPr>
          </a:p>
          <a:p>
            <a:pPr>
              <a:lnSpc>
                <a:spcPts val="4320"/>
              </a:lnSpc>
            </a:pPr>
            <a:r>
              <a:rPr lang="en-US" sz="3600" dirty="0">
                <a:solidFill>
                  <a:srgbClr val="F8F6F1"/>
                </a:solidFill>
                <a:latin typeface="Quicksand Bold"/>
              </a:rPr>
              <a:t>• </a:t>
            </a: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Quicksand Bold"/>
              </a:rPr>
              <a:t>Exploratory</a:t>
            </a:r>
            <a:r>
              <a:rPr lang="en-US" sz="3600" dirty="0">
                <a:solidFill>
                  <a:srgbClr val="F8F6F1"/>
                </a:solidFill>
                <a:latin typeface="Quicksand Bold"/>
              </a:rPr>
              <a:t> </a:t>
            </a: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Quicksand Bold"/>
              </a:rPr>
              <a:t>Data </a:t>
            </a:r>
            <a:r>
              <a:rPr lang="en-US" sz="36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Quicksand Bold"/>
              </a:rPr>
              <a:t>Analysis</a:t>
            </a:r>
            <a:endPar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Quicksand Bold"/>
            </a:endParaRPr>
          </a:p>
        </p:txBody>
      </p:sp>
      <p:sp>
        <p:nvSpPr>
          <p:cNvPr id="15" name="TextBox 15"/>
          <p:cNvSpPr txBox="1"/>
          <p:nvPr/>
        </p:nvSpPr>
        <p:spPr>
          <a:xfrm>
            <a:off x="6014803" y="3356393"/>
            <a:ext cx="4840058" cy="551433"/>
          </a:xfrm>
          <a:prstGeom prst="rect">
            <a:avLst/>
          </a:prstGeom>
        </p:spPr>
        <p:txBody>
          <a:bodyPr lIns="0" tIns="0" rIns="0" bIns="0" rtlCol="0" anchor="t">
            <a:spAutoFit/>
            <a:scene3d>
              <a:camera prst="orthographicFront"/>
              <a:lightRig rig="soft" dir="t">
                <a:rot lat="0" lon="0" rev="15600000"/>
              </a:lightRig>
            </a:scene3d>
            <a:sp3d extrusionH="57150" prstMaterial="softEdge">
              <a:bevelT w="25400" h="38100"/>
            </a:sp3d>
          </a:bodyPr>
          <a:lstStyle/>
          <a:p>
            <a:pPr>
              <a:lnSpc>
                <a:spcPts val="4320"/>
              </a:lnSpc>
            </a:pPr>
            <a:r>
              <a:rPr lang="en-US" sz="3600" b="1" dirty="0">
                <a:ln/>
                <a:solidFill>
                  <a:schemeClr val="accent4"/>
                </a:solidFill>
                <a:latin typeface="Quicksand Bold"/>
              </a:rPr>
              <a:t>Presenting</a:t>
            </a:r>
          </a:p>
        </p:txBody>
      </p:sp>
      <p:sp>
        <p:nvSpPr>
          <p:cNvPr id="16" name="TextBox 16"/>
          <p:cNvSpPr txBox="1"/>
          <p:nvPr/>
        </p:nvSpPr>
        <p:spPr>
          <a:xfrm>
            <a:off x="5974935" y="7050411"/>
            <a:ext cx="5419435" cy="551433"/>
          </a:xfrm>
          <a:prstGeom prst="rect">
            <a:avLst/>
          </a:prstGeom>
        </p:spPr>
        <p:txBody>
          <a:bodyPr lIns="0" tIns="0" rIns="0" bIns="0" rtlCol="0" anchor="t">
            <a:spAutoFit/>
            <a:scene3d>
              <a:camera prst="orthographicFront"/>
              <a:lightRig rig="soft" dir="t">
                <a:rot lat="0" lon="0" rev="15600000"/>
              </a:lightRig>
            </a:scene3d>
            <a:sp3d extrusionH="57150" prstMaterial="softEdge">
              <a:bevelT w="25400" h="38100"/>
            </a:sp3d>
          </a:bodyPr>
          <a:lstStyle/>
          <a:p>
            <a:pPr>
              <a:lnSpc>
                <a:spcPts val="4320"/>
              </a:lnSpc>
            </a:pPr>
            <a:r>
              <a:rPr lang="en-US" sz="3600" b="1" dirty="0">
                <a:ln/>
                <a:solidFill>
                  <a:schemeClr val="accent4"/>
                </a:solidFill>
                <a:latin typeface="Quicksand Bold"/>
              </a:rPr>
              <a:t>Summarizing Results</a:t>
            </a:r>
          </a:p>
        </p:txBody>
      </p:sp>
      <p:sp>
        <p:nvSpPr>
          <p:cNvPr id="17" name="TextBox 17"/>
          <p:cNvSpPr txBox="1"/>
          <p:nvPr/>
        </p:nvSpPr>
        <p:spPr>
          <a:xfrm>
            <a:off x="2607397" y="1593181"/>
            <a:ext cx="7621066" cy="1110817"/>
          </a:xfrm>
          <a:prstGeom prst="rect">
            <a:avLst/>
          </a:prstGeom>
        </p:spPr>
        <p:txBody>
          <a:bodyPr lIns="0" tIns="0" rIns="0" bIns="0" rtlCol="0" anchor="t">
            <a:spAutoFit/>
          </a:bodyPr>
          <a:lstStyle/>
          <a:p>
            <a:pPr marL="0" lvl="0" indent="0" algn="l">
              <a:lnSpc>
                <a:spcPts val="8876"/>
              </a:lnSpc>
              <a:spcBef>
                <a:spcPct val="0"/>
              </a:spcBef>
            </a:pPr>
            <a:r>
              <a:rPr lang="en-US" sz="7396" b="1" dirty="0">
                <a:ln w="22225">
                  <a:solidFill>
                    <a:schemeClr val="accent2"/>
                  </a:solidFill>
                  <a:prstDash val="solid"/>
                </a:ln>
                <a:solidFill>
                  <a:schemeClr val="accent2">
                    <a:lumMod val="40000"/>
                    <a:lumOff val="60000"/>
                  </a:schemeClr>
                </a:solidFill>
                <a:latin typeface="Agrandir Bold"/>
              </a:rPr>
              <a:t>Outline</a:t>
            </a:r>
            <a:endParaRPr lang="en-US" sz="7396" dirty="0">
              <a:solidFill>
                <a:srgbClr val="ABD7FF"/>
              </a:solidFill>
              <a:latin typeface="Agrandir Bold"/>
            </a:endParaRPr>
          </a:p>
        </p:txBody>
      </p:sp>
    </p:spTree>
  </p:cSld>
  <p:clrMapOvr>
    <a:masterClrMapping/>
  </p:clrMapOvr>
  <p:transition>
    <p:cover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5" name="Freeform 5"/>
          <p:cNvSpPr/>
          <p:nvPr/>
        </p:nvSpPr>
        <p:spPr>
          <a:xfrm rot="5400000">
            <a:off x="2142928" y="738664"/>
            <a:ext cx="1962543" cy="1371599"/>
          </a:xfrm>
          <a:custGeom>
            <a:avLst/>
            <a:gdLst/>
            <a:ahLst/>
            <a:cxnLst/>
            <a:rect l="l" t="t" r="r" b="b"/>
            <a:pathLst>
              <a:path w="1962543" h="1576576">
                <a:moveTo>
                  <a:pt x="0" y="0"/>
                </a:moveTo>
                <a:lnTo>
                  <a:pt x="1962542" y="0"/>
                </a:lnTo>
                <a:lnTo>
                  <a:pt x="1962542" y="1576575"/>
                </a:lnTo>
                <a:lnTo>
                  <a:pt x="0" y="157657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6" name="Group 6"/>
          <p:cNvGrpSpPr/>
          <p:nvPr/>
        </p:nvGrpSpPr>
        <p:grpSpPr>
          <a:xfrm>
            <a:off x="14302120" y="4686300"/>
            <a:ext cx="1557290" cy="155729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A28D"/>
            </a:solidFill>
          </p:spPr>
        </p:sp>
        <p:sp>
          <p:nvSpPr>
            <p:cNvPr id="8" name="TextBox 8"/>
            <p:cNvSpPr txBox="1"/>
            <p:nvPr/>
          </p:nvSpPr>
          <p:spPr>
            <a:xfrm>
              <a:off x="76200" y="114300"/>
              <a:ext cx="660400" cy="622300"/>
            </a:xfrm>
            <a:prstGeom prst="rect">
              <a:avLst/>
            </a:prstGeom>
          </p:spPr>
          <p:txBody>
            <a:bodyPr lIns="50800" tIns="50800" rIns="50800" bIns="50800" rtlCol="0" anchor="ctr"/>
            <a:lstStyle/>
            <a:p>
              <a:pPr algn="ctr">
                <a:lnSpc>
                  <a:spcPts val="2186"/>
                </a:lnSpc>
              </a:pPr>
              <a:endParaRPr/>
            </a:p>
          </p:txBody>
        </p:sp>
      </p:grpSp>
      <p:sp>
        <p:nvSpPr>
          <p:cNvPr id="12" name="Freeform 12"/>
          <p:cNvSpPr/>
          <p:nvPr/>
        </p:nvSpPr>
        <p:spPr>
          <a:xfrm>
            <a:off x="14646982" y="4962090"/>
            <a:ext cx="847275" cy="1078707"/>
          </a:xfrm>
          <a:custGeom>
            <a:avLst/>
            <a:gdLst/>
            <a:ahLst/>
            <a:cxnLst/>
            <a:rect l="l" t="t" r="r" b="b"/>
            <a:pathLst>
              <a:path w="847275" h="1078707">
                <a:moveTo>
                  <a:pt x="0" y="0"/>
                </a:moveTo>
                <a:lnTo>
                  <a:pt x="847275" y="0"/>
                </a:lnTo>
                <a:lnTo>
                  <a:pt x="847275" y="1078706"/>
                </a:lnTo>
                <a:lnTo>
                  <a:pt x="0" y="107870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3" name="TextBox 13"/>
          <p:cNvSpPr txBox="1"/>
          <p:nvPr/>
        </p:nvSpPr>
        <p:spPr>
          <a:xfrm>
            <a:off x="-141295" y="899560"/>
            <a:ext cx="14029741" cy="966627"/>
          </a:xfrm>
          <a:prstGeom prst="rect">
            <a:avLst/>
          </a:prstGeom>
        </p:spPr>
        <p:txBody>
          <a:bodyPr lIns="0" tIns="0" rIns="0" bIns="0" rtlCol="0" anchor="t">
            <a:spAutoFit/>
          </a:bodyPr>
          <a:lstStyle/>
          <a:p>
            <a:pPr algn="ctr">
              <a:lnSpc>
                <a:spcPts val="7211"/>
              </a:lnSpc>
              <a:spcBef>
                <a:spcPct val="0"/>
              </a:spcBef>
            </a:pPr>
            <a:r>
              <a:rPr lang="en-US" sz="7140" dirty="0">
                <a:solidFill>
                  <a:srgbClr val="FFFFFF"/>
                </a:solidFill>
                <a:latin typeface="Glacial Indifference Bold"/>
              </a:rPr>
              <a:t>Introduction</a:t>
            </a:r>
          </a:p>
        </p:txBody>
      </p:sp>
      <p:sp>
        <p:nvSpPr>
          <p:cNvPr id="14" name="TextBox 14"/>
          <p:cNvSpPr txBox="1"/>
          <p:nvPr/>
        </p:nvSpPr>
        <p:spPr>
          <a:xfrm>
            <a:off x="1866899" y="2409199"/>
            <a:ext cx="16116301" cy="8079135"/>
          </a:xfrm>
          <a:prstGeom prst="rect">
            <a:avLst/>
          </a:prstGeom>
        </p:spPr>
        <p:txBody>
          <a:bodyPr wrap="square" lIns="0" tIns="0" rIns="0" bIns="0" rtlCol="0" anchor="t">
            <a:spAutoFit/>
          </a:bodyPr>
          <a:lstStyle/>
          <a:p>
            <a:pPr marL="647702" lvl="1" indent="-323851">
              <a:lnSpc>
                <a:spcPts val="3030"/>
              </a:lnSpc>
              <a:buFont typeface="Arial"/>
              <a:buChar char="•"/>
            </a:pPr>
            <a:r>
              <a:rPr lang="en-US" sz="3000" dirty="0">
                <a:solidFill>
                  <a:srgbClr val="FFFFFF"/>
                </a:solidFill>
                <a:latin typeface="Glacial Indifference Bold"/>
              </a:rPr>
              <a:t>The dataset under consideration encompasses a myriad of variables, including sales information </a:t>
            </a:r>
            <a:r>
              <a:rPr lang="en-US" sz="3000" dirty="0" err="1">
                <a:solidFill>
                  <a:srgbClr val="FFFFFF"/>
                </a:solidFill>
                <a:latin typeface="Glacial Indifference Bold"/>
              </a:rPr>
              <a:t>numerical_data</a:t>
            </a:r>
            <a:r>
              <a:rPr lang="en-US" sz="3000" dirty="0">
                <a:solidFill>
                  <a:srgbClr val="FFFFFF"/>
                </a:solidFill>
                <a:latin typeface="Glacial Indifference Bold"/>
              </a:rPr>
              <a:t> = data[['Revenue', 'Unit Price', 'Order quantity', 'Freight expense'] ]</a:t>
            </a:r>
          </a:p>
          <a:p>
            <a:pPr marL="647702" lvl="1" indent="-323851">
              <a:lnSpc>
                <a:spcPts val="3030"/>
              </a:lnSpc>
              <a:buFont typeface="Arial"/>
              <a:buChar char="•"/>
            </a:pPr>
            <a:r>
              <a:rPr lang="en-US" sz="3000" dirty="0">
                <a:solidFill>
                  <a:srgbClr val="FFFFFF"/>
                </a:solidFill>
                <a:latin typeface="Glacial Indifference Bold"/>
              </a:rPr>
              <a:t>statistics = </a:t>
            </a:r>
            <a:r>
              <a:rPr lang="en-US" sz="3000" dirty="0" err="1">
                <a:solidFill>
                  <a:srgbClr val="FFFFFF"/>
                </a:solidFill>
                <a:latin typeface="Glacial Indifference Bold"/>
              </a:rPr>
              <a:t>numerical_data.describe</a:t>
            </a:r>
            <a:r>
              <a:rPr lang="en-US" sz="3000" dirty="0">
                <a:solidFill>
                  <a:srgbClr val="FFFFFF"/>
                </a:solidFill>
                <a:latin typeface="Glacial Indifference Bold"/>
              </a:rPr>
              <a:t>()</a:t>
            </a:r>
          </a:p>
          <a:p>
            <a:pPr marL="647702" lvl="1" indent="-323851">
              <a:lnSpc>
                <a:spcPts val="3030"/>
              </a:lnSpc>
              <a:buFont typeface="Arial"/>
              <a:buChar char="•"/>
            </a:pPr>
            <a:r>
              <a:rPr lang="en-US" sz="3000" dirty="0" err="1">
                <a:solidFill>
                  <a:srgbClr val="FFFFFF"/>
                </a:solidFill>
                <a:latin typeface="Glacial Indifference Bold"/>
              </a:rPr>
              <a:t>range_values</a:t>
            </a:r>
            <a:r>
              <a:rPr lang="en-US" sz="3000" dirty="0">
                <a:solidFill>
                  <a:srgbClr val="FFFFFF"/>
                </a:solidFill>
                <a:latin typeface="Glacial Indifference Bold"/>
              </a:rPr>
              <a:t> = </a:t>
            </a:r>
            <a:r>
              <a:rPr lang="en-US" sz="3000" dirty="0" err="1">
                <a:solidFill>
                  <a:srgbClr val="FFFFFF"/>
                </a:solidFill>
                <a:latin typeface="Glacial Indifference Bold"/>
              </a:rPr>
              <a:t>numerical_data.max</a:t>
            </a:r>
            <a:r>
              <a:rPr lang="en-US" sz="3000" dirty="0">
                <a:solidFill>
                  <a:srgbClr val="FFFFFF"/>
                </a:solidFill>
                <a:latin typeface="Glacial Indifference Bold"/>
              </a:rPr>
              <a:t>() - </a:t>
            </a:r>
            <a:r>
              <a:rPr lang="en-US" sz="3000" dirty="0" err="1">
                <a:solidFill>
                  <a:srgbClr val="FFFFFF"/>
                </a:solidFill>
                <a:latin typeface="Glacial Indifference Bold"/>
              </a:rPr>
              <a:t>numerical_data.min</a:t>
            </a:r>
            <a:r>
              <a:rPr lang="en-US" sz="3000" dirty="0">
                <a:solidFill>
                  <a:srgbClr val="FFFFFF"/>
                </a:solidFill>
                <a:latin typeface="Glacial Indifference Bold"/>
              </a:rPr>
              <a:t>()</a:t>
            </a:r>
          </a:p>
          <a:p>
            <a:pPr marL="647702" lvl="1" indent="-323851">
              <a:lnSpc>
                <a:spcPts val="3030"/>
              </a:lnSpc>
              <a:buFont typeface="Arial"/>
              <a:buChar char="•"/>
            </a:pPr>
            <a:r>
              <a:rPr lang="en-US" sz="3000" dirty="0">
                <a:solidFill>
                  <a:srgbClr val="FFFFFF"/>
                </a:solidFill>
                <a:latin typeface="Glacial Indifference Bold"/>
              </a:rPr>
              <a:t>variance = </a:t>
            </a:r>
            <a:r>
              <a:rPr lang="en-US" sz="3000" dirty="0" err="1">
                <a:solidFill>
                  <a:srgbClr val="FFFFFF"/>
                </a:solidFill>
                <a:latin typeface="Glacial Indifference Bold"/>
              </a:rPr>
              <a:t>numerical_data.var</a:t>
            </a:r>
            <a:r>
              <a:rPr lang="en-US" sz="3000" dirty="0">
                <a:solidFill>
                  <a:srgbClr val="FFFFFF"/>
                </a:solidFill>
                <a:latin typeface="Glacial Indifference Bold"/>
              </a:rPr>
              <a:t>()</a:t>
            </a:r>
          </a:p>
          <a:p>
            <a:pPr marL="647702" lvl="1" indent="-323851">
              <a:lnSpc>
                <a:spcPts val="3030"/>
              </a:lnSpc>
              <a:buFont typeface="Arial"/>
              <a:buChar char="•"/>
            </a:pPr>
            <a:r>
              <a:rPr lang="en-US" sz="3000" dirty="0" err="1">
                <a:solidFill>
                  <a:srgbClr val="FFFFFF"/>
                </a:solidFill>
                <a:latin typeface="Glacial Indifference Bold"/>
              </a:rPr>
              <a:t>standard_deviation</a:t>
            </a:r>
            <a:r>
              <a:rPr lang="en-US" sz="3000" dirty="0">
                <a:solidFill>
                  <a:srgbClr val="FFFFFF"/>
                </a:solidFill>
                <a:latin typeface="Glacial Indifference Bold"/>
              </a:rPr>
              <a:t> = </a:t>
            </a:r>
            <a:r>
              <a:rPr lang="en-US" sz="3000" dirty="0" err="1">
                <a:solidFill>
                  <a:srgbClr val="FFFFFF"/>
                </a:solidFill>
                <a:latin typeface="Glacial Indifference Bold"/>
              </a:rPr>
              <a:t>numerical_data.std</a:t>
            </a:r>
            <a:r>
              <a:rPr lang="en-US" sz="3000" dirty="0">
                <a:solidFill>
                  <a:srgbClr val="FFFFFF"/>
                </a:solidFill>
                <a:latin typeface="Glacial Indifference Bold"/>
              </a:rPr>
              <a:t>()</a:t>
            </a:r>
          </a:p>
          <a:p>
            <a:pPr marL="647702" lvl="1" indent="-323851">
              <a:lnSpc>
                <a:spcPts val="3030"/>
              </a:lnSpc>
              <a:buFont typeface="Arial"/>
              <a:buChar char="•"/>
            </a:pPr>
            <a:r>
              <a:rPr lang="en-US" sz="3000" dirty="0">
                <a:solidFill>
                  <a:srgbClr val="FFFFFF"/>
                </a:solidFill>
                <a:latin typeface="Glacial Indifference Bold"/>
              </a:rPr>
              <a:t>skewness = </a:t>
            </a:r>
            <a:r>
              <a:rPr lang="en-US" sz="3000" dirty="0" err="1">
                <a:solidFill>
                  <a:srgbClr val="FFFFFF"/>
                </a:solidFill>
                <a:latin typeface="Glacial Indifference Bold"/>
              </a:rPr>
              <a:t>numerical_data.skew</a:t>
            </a:r>
            <a:r>
              <a:rPr lang="en-US" sz="3000" dirty="0">
                <a:solidFill>
                  <a:srgbClr val="FFFFFF"/>
                </a:solidFill>
                <a:latin typeface="Glacial Indifference Bold"/>
              </a:rPr>
              <a:t>()</a:t>
            </a:r>
          </a:p>
          <a:p>
            <a:pPr marL="647702" lvl="1" indent="-323851">
              <a:lnSpc>
                <a:spcPts val="3030"/>
              </a:lnSpc>
              <a:buFont typeface="Arial"/>
              <a:buChar char="•"/>
            </a:pPr>
            <a:r>
              <a:rPr lang="en-US" sz="3000" dirty="0">
                <a:solidFill>
                  <a:srgbClr val="FFFFFF"/>
                </a:solidFill>
                <a:latin typeface="Glacial Indifference Bold"/>
              </a:rPr>
              <a:t>kurtosis = </a:t>
            </a:r>
            <a:r>
              <a:rPr lang="en-US" sz="3000" dirty="0" err="1">
                <a:solidFill>
                  <a:srgbClr val="FFFFFF"/>
                </a:solidFill>
                <a:latin typeface="Glacial Indifference Bold"/>
              </a:rPr>
              <a:t>numerical_data.kurtosis</a:t>
            </a:r>
            <a:r>
              <a:rPr lang="en-US" sz="3000" dirty="0">
                <a:solidFill>
                  <a:srgbClr val="FFFFFF"/>
                </a:solidFill>
                <a:latin typeface="Glacial Indifference Bold"/>
              </a:rPr>
              <a:t>()</a:t>
            </a:r>
          </a:p>
          <a:p>
            <a:pPr marL="647702" lvl="1" indent="-323851">
              <a:lnSpc>
                <a:spcPts val="3030"/>
              </a:lnSpc>
              <a:buFont typeface="Arial"/>
              <a:buChar char="•"/>
            </a:pPr>
            <a:endParaRPr lang="en-US" sz="3000" dirty="0">
              <a:solidFill>
                <a:srgbClr val="FFFFFF"/>
              </a:solidFill>
              <a:latin typeface="Glacial Indifference Bold"/>
            </a:endParaRPr>
          </a:p>
          <a:p>
            <a:pPr marL="647702" lvl="1" indent="-323851">
              <a:lnSpc>
                <a:spcPts val="3030"/>
              </a:lnSpc>
              <a:buFont typeface="Arial"/>
              <a:buChar char="•"/>
            </a:pPr>
            <a:r>
              <a:rPr lang="en-US" sz="3000" dirty="0">
                <a:solidFill>
                  <a:srgbClr val="FFFFFF"/>
                </a:solidFill>
                <a:latin typeface="Glacial Indifference Bold"/>
              </a:rPr>
              <a:t>statistics['Range'] = </a:t>
            </a:r>
            <a:r>
              <a:rPr lang="en-US" sz="3000" dirty="0" err="1">
                <a:solidFill>
                  <a:srgbClr val="FFFFFF"/>
                </a:solidFill>
                <a:latin typeface="Glacial Indifference Bold"/>
              </a:rPr>
              <a:t>range_values</a:t>
            </a:r>
            <a:endParaRPr lang="en-US" sz="3000" dirty="0">
              <a:solidFill>
                <a:srgbClr val="FFFFFF"/>
              </a:solidFill>
              <a:latin typeface="Glacial Indifference Bold"/>
            </a:endParaRPr>
          </a:p>
          <a:p>
            <a:pPr marL="647702" lvl="1" indent="-323851">
              <a:lnSpc>
                <a:spcPts val="3030"/>
              </a:lnSpc>
              <a:buFont typeface="Arial"/>
              <a:buChar char="•"/>
            </a:pPr>
            <a:r>
              <a:rPr lang="en-US" sz="3000" dirty="0">
                <a:solidFill>
                  <a:srgbClr val="FFFFFF"/>
                </a:solidFill>
                <a:latin typeface="Glacial Indifference Bold"/>
              </a:rPr>
              <a:t>statistics['Variance'] = variance</a:t>
            </a:r>
          </a:p>
          <a:p>
            <a:pPr marL="647702" lvl="1" indent="-323851">
              <a:lnSpc>
                <a:spcPts val="3030"/>
              </a:lnSpc>
              <a:buFont typeface="Arial"/>
              <a:buChar char="•"/>
            </a:pPr>
            <a:r>
              <a:rPr lang="en-US" sz="3000" dirty="0">
                <a:solidFill>
                  <a:srgbClr val="FFFFFF"/>
                </a:solidFill>
                <a:latin typeface="Glacial Indifference Bold"/>
              </a:rPr>
              <a:t>statistics['Standard Deviation'] = </a:t>
            </a:r>
            <a:r>
              <a:rPr lang="en-US" sz="3000" dirty="0" err="1">
                <a:solidFill>
                  <a:srgbClr val="FFFFFF"/>
                </a:solidFill>
                <a:latin typeface="Glacial Indifference Bold"/>
              </a:rPr>
              <a:t>standard_deviation</a:t>
            </a:r>
            <a:endParaRPr lang="en-US" sz="3000" dirty="0">
              <a:solidFill>
                <a:srgbClr val="FFFFFF"/>
              </a:solidFill>
              <a:latin typeface="Glacial Indifference Bold"/>
            </a:endParaRPr>
          </a:p>
          <a:p>
            <a:pPr marL="647702" lvl="1" indent="-323851">
              <a:lnSpc>
                <a:spcPts val="3030"/>
              </a:lnSpc>
              <a:buFont typeface="Arial"/>
              <a:buChar char="•"/>
            </a:pPr>
            <a:r>
              <a:rPr lang="en-US" sz="3000" dirty="0">
                <a:solidFill>
                  <a:srgbClr val="FFFFFF"/>
                </a:solidFill>
                <a:latin typeface="Glacial Indifference Bold"/>
              </a:rPr>
              <a:t>statistics['Skewness'] = skewness</a:t>
            </a:r>
          </a:p>
          <a:p>
            <a:pPr marL="647702" lvl="1" indent="-323851">
              <a:lnSpc>
                <a:spcPts val="3030"/>
              </a:lnSpc>
              <a:buFont typeface="Arial"/>
              <a:buChar char="•"/>
            </a:pPr>
            <a:r>
              <a:rPr lang="en-US" sz="3000" dirty="0">
                <a:solidFill>
                  <a:srgbClr val="FFFFFF"/>
                </a:solidFill>
                <a:latin typeface="Glacial Indifference Bold"/>
              </a:rPr>
              <a:t>statistics['Kurtosis'] = kurtosis</a:t>
            </a:r>
          </a:p>
          <a:p>
            <a:pPr marL="647702" lvl="1" indent="-323851">
              <a:lnSpc>
                <a:spcPts val="3030"/>
              </a:lnSpc>
              <a:buFont typeface="Arial"/>
              <a:buChar char="•"/>
            </a:pPr>
            <a:r>
              <a:rPr lang="en-US" sz="3000" dirty="0">
                <a:solidFill>
                  <a:srgbClr val="FFFFFF"/>
                </a:solidFill>
                <a:latin typeface="Glacial Indifference Bold"/>
              </a:rPr>
              <a:t>print(statistics)</a:t>
            </a:r>
          </a:p>
          <a:p>
            <a:pPr marL="647702" lvl="1" indent="-323851">
              <a:lnSpc>
                <a:spcPts val="3030"/>
              </a:lnSpc>
              <a:buFont typeface="Arial"/>
              <a:buChar char="•"/>
            </a:pPr>
            <a:r>
              <a:rPr lang="en-US" sz="3000" dirty="0">
                <a:solidFill>
                  <a:srgbClr val="FFFFFF"/>
                </a:solidFill>
                <a:latin typeface="Glacial Indifference Bold"/>
              </a:rPr>
              <a:t>Through these scenarios, the objective is to showcase the significance of these statistical tools in extrapolating insights from limited but representative samples, thereby enabling data-driven decision-making and enhancing the understanding of larger datasets in real-world applications.</a:t>
            </a:r>
          </a:p>
          <a:p>
            <a:pPr algn="ctr">
              <a:lnSpc>
                <a:spcPts val="3030"/>
              </a:lnSpc>
            </a:pPr>
            <a:endParaRPr lang="en-US" sz="3000" dirty="0">
              <a:solidFill>
                <a:srgbClr val="FFFFFF"/>
              </a:solidFill>
              <a:latin typeface="Glacial Indifference Bold"/>
            </a:endParaRPr>
          </a:p>
        </p:txBody>
      </p:sp>
      <p:sp>
        <p:nvSpPr>
          <p:cNvPr id="15" name="Freeform 5"/>
          <p:cNvSpPr/>
          <p:nvPr/>
        </p:nvSpPr>
        <p:spPr>
          <a:xfrm rot="16200000">
            <a:off x="9458128" y="725951"/>
            <a:ext cx="1962543" cy="1371599"/>
          </a:xfrm>
          <a:custGeom>
            <a:avLst/>
            <a:gdLst/>
            <a:ahLst/>
            <a:cxnLst/>
            <a:rect l="l" t="t" r="r" b="b"/>
            <a:pathLst>
              <a:path w="1962543" h="1576576">
                <a:moveTo>
                  <a:pt x="0" y="0"/>
                </a:moveTo>
                <a:lnTo>
                  <a:pt x="1962542" y="0"/>
                </a:lnTo>
                <a:lnTo>
                  <a:pt x="1962542" y="1576575"/>
                </a:lnTo>
                <a:lnTo>
                  <a:pt x="0" y="157657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transition>
    <p:cover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7" name="Group 7"/>
          <p:cNvGrpSpPr/>
          <p:nvPr/>
        </p:nvGrpSpPr>
        <p:grpSpPr>
          <a:xfrm>
            <a:off x="2971800" y="167279"/>
            <a:ext cx="6954526" cy="1476762"/>
            <a:chOff x="-12771" y="0"/>
            <a:chExt cx="1831645" cy="388942"/>
          </a:xfrm>
        </p:grpSpPr>
        <p:sp>
          <p:nvSpPr>
            <p:cNvPr id="8" name="Freeform 8"/>
            <p:cNvSpPr/>
            <p:nvPr/>
          </p:nvSpPr>
          <p:spPr>
            <a:xfrm>
              <a:off x="-12771" y="0"/>
              <a:ext cx="1818874" cy="388942"/>
            </a:xfrm>
            <a:custGeom>
              <a:avLst/>
              <a:gdLst/>
              <a:ahLst/>
              <a:cxnLst/>
              <a:rect l="l" t="t" r="r" b="b"/>
              <a:pathLst>
                <a:path w="1818874" h="388942">
                  <a:moveTo>
                    <a:pt x="112104" y="0"/>
                  </a:moveTo>
                  <a:lnTo>
                    <a:pt x="1706770" y="0"/>
                  </a:lnTo>
                  <a:cubicBezTo>
                    <a:pt x="1768683" y="0"/>
                    <a:pt x="1818874" y="50191"/>
                    <a:pt x="1818874" y="112104"/>
                  </a:cubicBezTo>
                  <a:lnTo>
                    <a:pt x="1818874" y="276838"/>
                  </a:lnTo>
                  <a:cubicBezTo>
                    <a:pt x="1818874" y="338751"/>
                    <a:pt x="1768683" y="388942"/>
                    <a:pt x="1706770" y="388942"/>
                  </a:cubicBezTo>
                  <a:lnTo>
                    <a:pt x="112104" y="388942"/>
                  </a:lnTo>
                  <a:cubicBezTo>
                    <a:pt x="50191" y="388942"/>
                    <a:pt x="0" y="338751"/>
                    <a:pt x="0" y="276838"/>
                  </a:cubicBezTo>
                  <a:lnTo>
                    <a:pt x="0" y="112104"/>
                  </a:lnTo>
                  <a:cubicBezTo>
                    <a:pt x="0" y="50191"/>
                    <a:pt x="50191" y="0"/>
                    <a:pt x="112104" y="0"/>
                  </a:cubicBezTo>
                  <a:close/>
                </a:path>
              </a:pathLst>
            </a:custGeom>
            <a:solidFill>
              <a:srgbClr val="86C2F8"/>
            </a:solidFill>
          </p:spPr>
        </p:sp>
        <p:sp>
          <p:nvSpPr>
            <p:cNvPr id="9" name="TextBox 9"/>
            <p:cNvSpPr txBox="1"/>
            <p:nvPr/>
          </p:nvSpPr>
          <p:spPr>
            <a:xfrm>
              <a:off x="0" y="66675"/>
              <a:ext cx="1818874" cy="322267"/>
            </a:xfrm>
            <a:prstGeom prst="rect">
              <a:avLst/>
            </a:prstGeom>
          </p:spPr>
          <p:txBody>
            <a:bodyPr lIns="50800" tIns="50800" rIns="50800" bIns="50800" rtlCol="0" anchor="ctr"/>
            <a:lstStyle/>
            <a:p>
              <a:pPr algn="ctr">
                <a:lnSpc>
                  <a:spcPts val="3737"/>
                </a:lnSpc>
              </a:pPr>
              <a:r>
                <a:rPr lang="en-US" sz="3700" dirty="0">
                  <a:solidFill>
                    <a:srgbClr val="203162"/>
                  </a:solidFill>
                  <a:latin typeface="Quicksand Bold"/>
                </a:rPr>
                <a:t>Exploratory Data Analysis</a:t>
              </a:r>
            </a:p>
          </p:txBody>
        </p:sp>
      </p:grpSp>
      <p:sp>
        <p:nvSpPr>
          <p:cNvPr id="10" name="TextBox 10"/>
          <p:cNvSpPr txBox="1"/>
          <p:nvPr/>
        </p:nvSpPr>
        <p:spPr>
          <a:xfrm>
            <a:off x="2514600" y="1724769"/>
            <a:ext cx="15087600" cy="7309693"/>
          </a:xfrm>
          <a:prstGeom prst="rect">
            <a:avLst/>
          </a:prstGeom>
        </p:spPr>
        <p:txBody>
          <a:bodyPr wrap="square" lIns="0" tIns="0" rIns="0" bIns="0" rtlCol="0" anchor="t">
            <a:spAutoFit/>
          </a:bodyPr>
          <a:lstStyle/>
          <a:p>
            <a:pPr marL="647915" lvl="1" indent="-323958">
              <a:lnSpc>
                <a:spcPts val="3031"/>
              </a:lnSpc>
              <a:buFont typeface="Arial"/>
              <a:buChar char="•"/>
            </a:pPr>
            <a:r>
              <a:rPr lang="en-US" sz="2400" dirty="0" smtClean="0">
                <a:latin typeface="Quicksand Bold" panose="020B0604020202020204" charset="0"/>
              </a:rPr>
              <a:t>Exploratory </a:t>
            </a:r>
            <a:r>
              <a:rPr lang="en-US" sz="2400" dirty="0">
                <a:latin typeface="Quicksand Bold" panose="020B0604020202020204" charset="0"/>
              </a:rPr>
              <a:t>Data Analysis, is a crucial step in the data analysis process. It involves examining and summarizing the main characteristics of a dataset to gain insights and understand the data </a:t>
            </a:r>
            <a:r>
              <a:rPr lang="en-US" sz="2400" dirty="0" smtClean="0">
                <a:latin typeface="Quicksand Bold" panose="020B0604020202020204" charset="0"/>
              </a:rPr>
              <a:t>better.</a:t>
            </a:r>
          </a:p>
          <a:p>
            <a:pPr marL="647915" lvl="1" indent="-323958">
              <a:lnSpc>
                <a:spcPts val="3031"/>
              </a:lnSpc>
              <a:buFont typeface="Arial"/>
              <a:buChar char="•"/>
            </a:pPr>
            <a:r>
              <a:rPr lang="en-US" sz="2400" dirty="0" smtClean="0">
                <a:latin typeface="Quicksand Bold" panose="020B0604020202020204" charset="0"/>
              </a:rPr>
              <a:t>the </a:t>
            </a:r>
            <a:r>
              <a:rPr lang="en-US" sz="2400" dirty="0">
                <a:latin typeface="Quicksand Bold" panose="020B0604020202020204" charset="0"/>
              </a:rPr>
              <a:t>following tasks</a:t>
            </a:r>
            <a:r>
              <a:rPr lang="en-US" sz="2400" dirty="0" smtClean="0">
                <a:latin typeface="Quicksand Bold" panose="020B0604020202020204" charset="0"/>
              </a:rPr>
              <a:t>:</a:t>
            </a:r>
          </a:p>
          <a:p>
            <a:pPr marL="647915" lvl="1" indent="-323958">
              <a:lnSpc>
                <a:spcPts val="3031"/>
              </a:lnSpc>
              <a:buFont typeface="Arial"/>
              <a:buChar char="•"/>
            </a:pPr>
            <a:r>
              <a:rPr lang="en-US" sz="2400" dirty="0" smtClean="0">
                <a:latin typeface="Quicksand Bold" panose="020B0604020202020204" charset="0"/>
              </a:rPr>
              <a:t>1</a:t>
            </a:r>
            <a:r>
              <a:rPr lang="en-US" sz="2400" dirty="0">
                <a:latin typeface="Quicksand Bold" panose="020B0604020202020204" charset="0"/>
              </a:rPr>
              <a:t>. Data Cleaning: This involves handling missing values, dealing with outliers, and removing duplicates to ensure the data is in a suitable format for analysis</a:t>
            </a:r>
            <a:r>
              <a:rPr lang="en-US" sz="2400" dirty="0" smtClean="0">
                <a:latin typeface="Quicksand Bold" panose="020B0604020202020204" charset="0"/>
              </a:rPr>
              <a:t>.</a:t>
            </a:r>
          </a:p>
          <a:p>
            <a:pPr marL="647915" lvl="1" indent="-323958">
              <a:lnSpc>
                <a:spcPts val="3031"/>
              </a:lnSpc>
              <a:buFont typeface="Arial"/>
              <a:buChar char="•"/>
            </a:pPr>
            <a:r>
              <a:rPr lang="en-US" sz="2400" dirty="0" smtClean="0">
                <a:latin typeface="Quicksand Bold" panose="020B0604020202020204" charset="0"/>
              </a:rPr>
              <a:t>2</a:t>
            </a:r>
            <a:r>
              <a:rPr lang="en-US" sz="2400" dirty="0">
                <a:latin typeface="Quicksand Bold" panose="020B0604020202020204" charset="0"/>
              </a:rPr>
              <a:t>. Descriptive Statistics: You calculate and analyze measures of central tendency (such as mean, median, and mode) and measures of dispersion (such as range, variance, and standard deviation) to understand the distribution and variability of the data</a:t>
            </a:r>
            <a:r>
              <a:rPr lang="en-US" sz="2400" dirty="0" smtClean="0">
                <a:latin typeface="Quicksand Bold" panose="020B0604020202020204" charset="0"/>
              </a:rPr>
              <a:t>.</a:t>
            </a:r>
          </a:p>
          <a:p>
            <a:pPr marL="647915" lvl="1" indent="-323958">
              <a:lnSpc>
                <a:spcPts val="3031"/>
              </a:lnSpc>
              <a:buFont typeface="Arial"/>
              <a:buChar char="•"/>
            </a:pPr>
            <a:r>
              <a:rPr lang="en-US" sz="2400" dirty="0" smtClean="0">
                <a:latin typeface="Quicksand Bold" panose="020B0604020202020204" charset="0"/>
              </a:rPr>
              <a:t>3</a:t>
            </a:r>
            <a:r>
              <a:rPr lang="en-US" sz="2400" dirty="0">
                <a:latin typeface="Quicksand Bold" panose="020B0604020202020204" charset="0"/>
              </a:rPr>
              <a:t>. Data Visualization: This step involves creating visual representations of the data using plots, charts, and graphs. Common visualizations include bar plots, histograms, scatter plots, box plots, and </a:t>
            </a:r>
            <a:r>
              <a:rPr lang="en-US" sz="2400" dirty="0" err="1">
                <a:latin typeface="Quicksand Bold" panose="020B0604020202020204" charset="0"/>
              </a:rPr>
              <a:t>heatmaps</a:t>
            </a:r>
            <a:r>
              <a:rPr lang="en-US" sz="2400" dirty="0">
                <a:latin typeface="Quicksand Bold" panose="020B0604020202020204" charset="0"/>
              </a:rPr>
              <a:t>. Visualizations help in identifying patterns, trends, and relationships within the data</a:t>
            </a:r>
            <a:r>
              <a:rPr lang="en-US" sz="2400" dirty="0" smtClean="0">
                <a:latin typeface="Quicksand Bold" panose="020B0604020202020204" charset="0"/>
              </a:rPr>
              <a:t>.</a:t>
            </a:r>
          </a:p>
          <a:p>
            <a:pPr marL="647915" lvl="1" indent="-323958">
              <a:lnSpc>
                <a:spcPts val="3031"/>
              </a:lnSpc>
              <a:buFont typeface="Arial"/>
              <a:buChar char="•"/>
            </a:pPr>
            <a:r>
              <a:rPr lang="en-US" sz="2400" dirty="0" smtClean="0">
                <a:latin typeface="Quicksand Bold" panose="020B0604020202020204" charset="0"/>
              </a:rPr>
              <a:t>4</a:t>
            </a:r>
            <a:r>
              <a:rPr lang="en-US" sz="2400" dirty="0">
                <a:latin typeface="Quicksand Bold" panose="020B0604020202020204" charset="0"/>
              </a:rPr>
              <a:t>. Correlation Analysis: You examine the relationships between variables to determine if there are any significant associations or dependencies. This can be done by calculating correlation coefficients or creating scatter plots</a:t>
            </a:r>
            <a:r>
              <a:rPr lang="en-US" sz="2400" dirty="0" smtClean="0">
                <a:latin typeface="Quicksand Bold" panose="020B0604020202020204" charset="0"/>
              </a:rPr>
              <a:t>.</a:t>
            </a:r>
          </a:p>
          <a:p>
            <a:pPr marL="647915" lvl="1" indent="-323958">
              <a:lnSpc>
                <a:spcPts val="3031"/>
              </a:lnSpc>
              <a:buFont typeface="Arial"/>
              <a:buChar char="•"/>
            </a:pPr>
            <a:r>
              <a:rPr lang="en-US" sz="2400" dirty="0" smtClean="0">
                <a:latin typeface="Quicksand Bold" panose="020B0604020202020204" charset="0"/>
              </a:rPr>
              <a:t>5</a:t>
            </a:r>
            <a:r>
              <a:rPr lang="en-US" sz="2400" dirty="0">
                <a:latin typeface="Quicksand Bold" panose="020B0604020202020204" charset="0"/>
              </a:rPr>
              <a:t>. Feature Engineering: This involves creating new features or transforming existing ones to extract more meaningful information from the data. Feature engineering can help in improving the performance of machine learning models</a:t>
            </a:r>
            <a:r>
              <a:rPr lang="en-US" sz="2400" dirty="0" smtClean="0">
                <a:latin typeface="Quicksand" panose="020B0604020202020204" charset="0"/>
              </a:rPr>
              <a:t>.</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sp>
        <p:nvSpPr>
          <p:cNvPr id="16" name="Freeform 8"/>
          <p:cNvSpPr/>
          <p:nvPr/>
        </p:nvSpPr>
        <p:spPr>
          <a:xfrm>
            <a:off x="2389908" y="37811"/>
            <a:ext cx="9421092" cy="1086691"/>
          </a:xfrm>
          <a:custGeom>
            <a:avLst/>
            <a:gdLst/>
            <a:ahLst/>
            <a:cxnLst/>
            <a:rect l="l" t="t" r="r" b="b"/>
            <a:pathLst>
              <a:path w="1818874" h="388942">
                <a:moveTo>
                  <a:pt x="112104" y="0"/>
                </a:moveTo>
                <a:lnTo>
                  <a:pt x="1706770" y="0"/>
                </a:lnTo>
                <a:cubicBezTo>
                  <a:pt x="1768683" y="0"/>
                  <a:pt x="1818874" y="50191"/>
                  <a:pt x="1818874" y="112104"/>
                </a:cubicBezTo>
                <a:lnTo>
                  <a:pt x="1818874" y="276838"/>
                </a:lnTo>
                <a:cubicBezTo>
                  <a:pt x="1818874" y="338751"/>
                  <a:pt x="1768683" y="388942"/>
                  <a:pt x="1706770" y="388942"/>
                </a:cubicBezTo>
                <a:lnTo>
                  <a:pt x="112104" y="388942"/>
                </a:lnTo>
                <a:cubicBezTo>
                  <a:pt x="50191" y="388942"/>
                  <a:pt x="0" y="338751"/>
                  <a:pt x="0" y="276838"/>
                </a:cubicBezTo>
                <a:lnTo>
                  <a:pt x="0" y="112104"/>
                </a:lnTo>
                <a:cubicBezTo>
                  <a:pt x="0" y="50191"/>
                  <a:pt x="50191" y="0"/>
                  <a:pt x="112104" y="0"/>
                </a:cubicBezTo>
                <a:close/>
              </a:path>
            </a:pathLst>
          </a:custGeom>
          <a:solidFill>
            <a:srgbClr val="86C2F8"/>
          </a:solidFill>
        </p:spPr>
      </p:sp>
      <p:sp>
        <p:nvSpPr>
          <p:cNvPr id="5" name="TextBox 5"/>
          <p:cNvSpPr txBox="1"/>
          <p:nvPr/>
        </p:nvSpPr>
        <p:spPr>
          <a:xfrm>
            <a:off x="2362199" y="1099077"/>
            <a:ext cx="15925801" cy="9618018"/>
          </a:xfrm>
          <a:prstGeom prst="rect">
            <a:avLst/>
          </a:prstGeom>
        </p:spPr>
        <p:txBody>
          <a:bodyPr wrap="square" lIns="0" tIns="0" rIns="0" bIns="0" rtlCol="0" anchor="t">
            <a:spAutoFit/>
          </a:bodyPr>
          <a:lstStyle/>
          <a:p>
            <a:pPr marL="531705" lvl="1" indent="-265852">
              <a:lnSpc>
                <a:spcPts val="2955"/>
              </a:lnSpc>
              <a:buFont typeface="Arial"/>
              <a:buChar char="•"/>
            </a:pPr>
            <a:r>
              <a:rPr lang="en-US" sz="2400" dirty="0">
                <a:solidFill>
                  <a:srgbClr val="203162"/>
                </a:solidFill>
                <a:latin typeface="Quicksand Bold"/>
              </a:rPr>
              <a:t>Objective: Estimating the total profit for a new sales region based on historical data</a:t>
            </a:r>
            <a:r>
              <a:rPr lang="en-US" sz="2400" dirty="0" smtClean="0">
                <a:solidFill>
                  <a:srgbClr val="203162"/>
                </a:solidFill>
                <a:latin typeface="Quicksand Bold"/>
              </a:rPr>
              <a:t>.</a:t>
            </a:r>
          </a:p>
          <a:p>
            <a:pPr marL="531705" lvl="1" indent="-265852">
              <a:lnSpc>
                <a:spcPts val="2955"/>
              </a:lnSpc>
              <a:buFont typeface="Arial"/>
              <a:buChar char="•"/>
            </a:pPr>
            <a:r>
              <a:rPr lang="en-US" sz="2400" dirty="0" smtClean="0">
                <a:solidFill>
                  <a:srgbClr val="203162"/>
                </a:solidFill>
                <a:latin typeface="Quicksand Bold"/>
              </a:rPr>
              <a:t>steps:1</a:t>
            </a:r>
            <a:r>
              <a:rPr lang="en-US" sz="2400" dirty="0">
                <a:solidFill>
                  <a:srgbClr val="203162"/>
                </a:solidFill>
                <a:latin typeface="Quicksand Bold"/>
              </a:rPr>
              <a:t>. Data Preparation: Gather historical data related to sales, expenses, and profit from existing sales regions. Ensure the data is clean, complete, and in a suitable format for analysis</a:t>
            </a:r>
            <a:r>
              <a:rPr lang="en-US" sz="2400" dirty="0" smtClean="0">
                <a:solidFill>
                  <a:srgbClr val="203162"/>
                </a:solidFill>
                <a:latin typeface="Quicksand Bold"/>
              </a:rPr>
              <a:t>.</a:t>
            </a:r>
          </a:p>
          <a:p>
            <a:pPr marL="531705" lvl="1" indent="-265852">
              <a:lnSpc>
                <a:spcPts val="2955"/>
              </a:lnSpc>
              <a:buFont typeface="Arial"/>
              <a:buChar char="•"/>
            </a:pPr>
            <a:r>
              <a:rPr lang="en-US" sz="2400" dirty="0" smtClean="0">
                <a:solidFill>
                  <a:srgbClr val="203162"/>
                </a:solidFill>
                <a:latin typeface="Quicksand Bold"/>
              </a:rPr>
              <a:t>2</a:t>
            </a:r>
            <a:r>
              <a:rPr lang="en-US" sz="2400" dirty="0">
                <a:solidFill>
                  <a:srgbClr val="203162"/>
                </a:solidFill>
                <a:latin typeface="Quicksand Bold"/>
              </a:rPr>
              <a:t>. Data Exploration: Perform exploratory data analysis (EDA) to understand the patterns, trends, and relationships within the historical data. This may involve visualizations, descriptive statistics, and correlation analysis</a:t>
            </a:r>
            <a:r>
              <a:rPr lang="en-US" sz="2400" dirty="0" smtClean="0">
                <a:solidFill>
                  <a:srgbClr val="203162"/>
                </a:solidFill>
                <a:latin typeface="Quicksand Bold"/>
              </a:rPr>
              <a:t>.</a:t>
            </a:r>
          </a:p>
          <a:p>
            <a:pPr marL="531705" lvl="1" indent="-265852">
              <a:lnSpc>
                <a:spcPts val="2955"/>
              </a:lnSpc>
              <a:buFont typeface="Arial"/>
              <a:buChar char="•"/>
            </a:pPr>
            <a:r>
              <a:rPr lang="en-US" sz="2400" dirty="0" smtClean="0">
                <a:solidFill>
                  <a:srgbClr val="203162"/>
                </a:solidFill>
                <a:latin typeface="Quicksand Bold"/>
              </a:rPr>
              <a:t>3</a:t>
            </a:r>
            <a:r>
              <a:rPr lang="en-US" sz="2400" dirty="0">
                <a:solidFill>
                  <a:srgbClr val="203162"/>
                </a:solidFill>
                <a:latin typeface="Quicksand Bold"/>
              </a:rPr>
              <a:t>. Feature Selection: Identify the relevant features or variables that have a significant impact on profit. This can be done through statistical analysis, domain knowledge, or machine learning techniques</a:t>
            </a:r>
            <a:r>
              <a:rPr lang="en-US" sz="2400" dirty="0" smtClean="0">
                <a:solidFill>
                  <a:srgbClr val="203162"/>
                </a:solidFill>
                <a:latin typeface="Quicksand Bold"/>
              </a:rPr>
              <a:t>.</a:t>
            </a:r>
          </a:p>
          <a:p>
            <a:pPr marL="531705" lvl="1" indent="-265852">
              <a:lnSpc>
                <a:spcPts val="2955"/>
              </a:lnSpc>
              <a:buFont typeface="Arial"/>
              <a:buChar char="•"/>
            </a:pPr>
            <a:r>
              <a:rPr lang="en-US" sz="2400" dirty="0" smtClean="0">
                <a:solidFill>
                  <a:srgbClr val="203162"/>
                </a:solidFill>
                <a:latin typeface="Quicksand Bold"/>
              </a:rPr>
              <a:t>4</a:t>
            </a:r>
            <a:r>
              <a:rPr lang="en-US" sz="2400" dirty="0">
                <a:solidFill>
                  <a:srgbClr val="203162"/>
                </a:solidFill>
                <a:latin typeface="Quicksand Bold"/>
              </a:rPr>
              <a:t>. Model Development: Choose an appropriate modeling technique, such as regression analysis, to develop a predictive model. Train the model using the historical data, with profit as the target variable and the selected features as input variables</a:t>
            </a:r>
            <a:r>
              <a:rPr lang="en-US" sz="2400" dirty="0" smtClean="0">
                <a:solidFill>
                  <a:srgbClr val="203162"/>
                </a:solidFill>
                <a:latin typeface="Quicksand Bold"/>
              </a:rPr>
              <a:t>.</a:t>
            </a:r>
          </a:p>
          <a:p>
            <a:pPr marL="531705" lvl="1" indent="-265852">
              <a:lnSpc>
                <a:spcPts val="2955"/>
              </a:lnSpc>
              <a:buFont typeface="Arial"/>
              <a:buChar char="•"/>
            </a:pPr>
            <a:r>
              <a:rPr lang="en-US" sz="2400" dirty="0" smtClean="0">
                <a:solidFill>
                  <a:srgbClr val="203162"/>
                </a:solidFill>
                <a:latin typeface="Quicksand Bold"/>
              </a:rPr>
              <a:t>5</a:t>
            </a:r>
            <a:r>
              <a:rPr lang="en-US" sz="2400" dirty="0">
                <a:solidFill>
                  <a:srgbClr val="203162"/>
                </a:solidFill>
                <a:latin typeface="Quicksand Bold"/>
              </a:rPr>
              <a:t>. Model Evaluation: Assess the performance of the model using evaluation metrics such as mean squared error (MSE), root mean squared error (RMSE), or R-squared. Cross-validation techniques can also be used to validate the model's performance</a:t>
            </a:r>
            <a:r>
              <a:rPr lang="en-US" sz="2400" dirty="0" smtClean="0">
                <a:solidFill>
                  <a:srgbClr val="203162"/>
                </a:solidFill>
                <a:latin typeface="Quicksand Bold"/>
              </a:rPr>
              <a:t>.</a:t>
            </a:r>
          </a:p>
          <a:p>
            <a:pPr marL="531705" lvl="1" indent="-265852">
              <a:lnSpc>
                <a:spcPts val="2955"/>
              </a:lnSpc>
              <a:buFont typeface="Arial"/>
              <a:buChar char="•"/>
            </a:pPr>
            <a:r>
              <a:rPr lang="en-US" sz="2400" dirty="0" smtClean="0">
                <a:solidFill>
                  <a:srgbClr val="203162"/>
                </a:solidFill>
                <a:latin typeface="Quicksand Bold"/>
              </a:rPr>
              <a:t>6</a:t>
            </a:r>
            <a:r>
              <a:rPr lang="en-US" sz="2400" dirty="0">
                <a:solidFill>
                  <a:srgbClr val="203162"/>
                </a:solidFill>
                <a:latin typeface="Quicksand Bold"/>
              </a:rPr>
              <a:t>. Predict Total Profit: Once the model is trained and evaluated, use it to predict the total profit for the new sales region. Input the relevant data for the new region into the model and obtain the predicted profit as the output</a:t>
            </a:r>
            <a:r>
              <a:rPr lang="en-US" sz="2400" dirty="0" smtClean="0">
                <a:solidFill>
                  <a:srgbClr val="203162"/>
                </a:solidFill>
                <a:latin typeface="Quicksand Bold"/>
              </a:rPr>
              <a:t>.</a:t>
            </a:r>
          </a:p>
          <a:p>
            <a:pPr marL="531705" lvl="1" indent="-265852">
              <a:lnSpc>
                <a:spcPts val="2955"/>
              </a:lnSpc>
              <a:buFont typeface="Arial"/>
              <a:buChar char="•"/>
            </a:pPr>
            <a:r>
              <a:rPr lang="en-US" sz="2400" dirty="0" smtClean="0">
                <a:solidFill>
                  <a:srgbClr val="203162"/>
                </a:solidFill>
                <a:latin typeface="Quicksand Bold"/>
              </a:rPr>
              <a:t>7</a:t>
            </a:r>
            <a:r>
              <a:rPr lang="en-US" sz="2400" dirty="0">
                <a:solidFill>
                  <a:srgbClr val="203162"/>
                </a:solidFill>
                <a:latin typeface="Quicksand Bold"/>
              </a:rPr>
              <a:t>. Sensitivity Analysis: Conduct sensitivity analysis to understand the impact of changes in input variables on the predicted profit. This can help in identifying key drivers and potential risks</a:t>
            </a:r>
            <a:r>
              <a:rPr lang="en-US" sz="2400" dirty="0" smtClean="0">
                <a:solidFill>
                  <a:srgbClr val="203162"/>
                </a:solidFill>
                <a:latin typeface="Quicksand Bold"/>
              </a:rPr>
              <a:t>.</a:t>
            </a:r>
          </a:p>
          <a:p>
            <a:pPr marL="531705" lvl="1" indent="-265852">
              <a:lnSpc>
                <a:spcPts val="2955"/>
              </a:lnSpc>
              <a:buFont typeface="Arial"/>
              <a:buChar char="•"/>
            </a:pPr>
            <a:r>
              <a:rPr lang="en-US" sz="2400" dirty="0" smtClean="0">
                <a:solidFill>
                  <a:srgbClr val="203162"/>
                </a:solidFill>
                <a:latin typeface="Quicksand Bold"/>
              </a:rPr>
              <a:t>8</a:t>
            </a:r>
            <a:r>
              <a:rPr lang="en-US" sz="2400" dirty="0">
                <a:solidFill>
                  <a:srgbClr val="203162"/>
                </a:solidFill>
                <a:latin typeface="Quicksand Bold"/>
              </a:rPr>
              <a:t>. Monitor and Refine: Continuously monitor the actual profit in the new sales region and compare it with the predicted values. If necessary, refine the model or update the data to improve accuracy</a:t>
            </a:r>
            <a:r>
              <a:rPr lang="en-US" sz="2400" dirty="0" smtClean="0">
                <a:solidFill>
                  <a:srgbClr val="203162"/>
                </a:solidFill>
                <a:latin typeface="Quicksand Bold"/>
              </a:rPr>
              <a:t>.</a:t>
            </a:r>
          </a:p>
          <a:p>
            <a:pPr marL="531705" lvl="1" indent="-265852">
              <a:lnSpc>
                <a:spcPts val="2955"/>
              </a:lnSpc>
              <a:buFont typeface="Arial"/>
              <a:buChar char="•"/>
            </a:pPr>
            <a:r>
              <a:rPr lang="en-US" sz="2400" dirty="0" smtClean="0">
                <a:solidFill>
                  <a:srgbClr val="203162"/>
                </a:solidFill>
                <a:latin typeface="Quicksand Bold"/>
              </a:rPr>
              <a:t>Remember </a:t>
            </a:r>
            <a:r>
              <a:rPr lang="en-US" sz="2400" dirty="0">
                <a:solidFill>
                  <a:srgbClr val="203162"/>
                </a:solidFill>
                <a:latin typeface="Quicksand Bold"/>
              </a:rPr>
              <a:t>that the accuracy of the predictions depends on the quality of the historical data and the assumptions made during the modeling process. It's important to regularly update the model and adapt it to changing business conditions.</a:t>
            </a:r>
          </a:p>
          <a:p>
            <a:pPr>
              <a:lnSpc>
                <a:spcPts val="2955"/>
              </a:lnSpc>
            </a:pPr>
            <a:endParaRPr lang="en-US" sz="2400" dirty="0">
              <a:solidFill>
                <a:srgbClr val="203162"/>
              </a:solidFill>
              <a:latin typeface="Quicksand Bold"/>
            </a:endParaRPr>
          </a:p>
        </p:txBody>
      </p:sp>
      <p:sp>
        <p:nvSpPr>
          <p:cNvPr id="6" name="TextBox 6"/>
          <p:cNvSpPr txBox="1"/>
          <p:nvPr/>
        </p:nvSpPr>
        <p:spPr>
          <a:xfrm>
            <a:off x="2819400" y="98580"/>
            <a:ext cx="14191410" cy="1025922"/>
          </a:xfrm>
          <a:prstGeom prst="rect">
            <a:avLst/>
          </a:prstGeom>
        </p:spPr>
        <p:txBody>
          <a:bodyPr wrap="square" lIns="0" tIns="0" rIns="0" bIns="0" rtlCol="0" anchor="t">
            <a:spAutoFit/>
          </a:bodyPr>
          <a:lstStyle/>
          <a:p>
            <a:pPr>
              <a:lnSpc>
                <a:spcPts val="3977"/>
              </a:lnSpc>
            </a:pPr>
            <a:r>
              <a:rPr lang="en-US" sz="3314" dirty="0">
                <a:solidFill>
                  <a:srgbClr val="203162"/>
                </a:solidFill>
                <a:latin typeface="Agrandir Bold"/>
              </a:rPr>
              <a:t>Scenario 1:-</a:t>
            </a:r>
          </a:p>
          <a:p>
            <a:pPr>
              <a:lnSpc>
                <a:spcPts val="3977"/>
              </a:lnSpc>
            </a:pPr>
            <a:r>
              <a:rPr lang="en-US" sz="3314" dirty="0">
                <a:solidFill>
                  <a:srgbClr val="203162"/>
                </a:solidFill>
                <a:latin typeface="Agrandir Bold"/>
              </a:rPr>
              <a:t>Estimating Total Profit in a Sales Region</a:t>
            </a:r>
          </a:p>
        </p:txBody>
      </p:sp>
      <p:sp>
        <p:nvSpPr>
          <p:cNvPr id="9" name="TextBox 9"/>
          <p:cNvSpPr txBox="1"/>
          <p:nvPr/>
        </p:nvSpPr>
        <p:spPr>
          <a:xfrm>
            <a:off x="2438400" y="98580"/>
            <a:ext cx="15849600" cy="2073120"/>
          </a:xfrm>
          <a:prstGeom prst="rect">
            <a:avLst/>
          </a:prstGeom>
        </p:spPr>
        <p:txBody>
          <a:bodyPr lIns="50800" tIns="50800" rIns="50800" bIns="50800" rtlCol="0" anchor="ctr"/>
          <a:lstStyle/>
          <a:p>
            <a:pPr algn="ctr">
              <a:lnSpc>
                <a:spcPts val="2186"/>
              </a:lnSpc>
            </a:pPr>
            <a:endParaRPr/>
          </a:p>
        </p:txBody>
      </p:sp>
      <p:sp>
        <p:nvSpPr>
          <p:cNvPr id="11" name="Freeform 11"/>
          <p:cNvSpPr/>
          <p:nvPr/>
        </p:nvSpPr>
        <p:spPr>
          <a:xfrm>
            <a:off x="16840200" y="67407"/>
            <a:ext cx="1048082" cy="1245022"/>
          </a:xfrm>
          <a:custGeom>
            <a:avLst/>
            <a:gdLst/>
            <a:ahLst/>
            <a:cxnLst/>
            <a:rect l="l" t="t" r="r" b="b"/>
            <a:pathLst>
              <a:path w="1048082" h="1245022">
                <a:moveTo>
                  <a:pt x="0" y="0"/>
                </a:moveTo>
                <a:lnTo>
                  <a:pt x="1048081" y="0"/>
                </a:lnTo>
                <a:lnTo>
                  <a:pt x="1048081" y="1245022"/>
                </a:lnTo>
                <a:lnTo>
                  <a:pt x="0" y="1245022"/>
                </a:lnTo>
                <a:lnTo>
                  <a:pt x="0" y="0"/>
                </a:lnTo>
                <a:close/>
              </a:path>
            </a:pathLst>
          </a:custGeom>
          <a:blipFill>
            <a:blip r:embed="rId2">
              <a:extLst>
                <a:ext uri="{96DAC541-7B7A-43D3-8B79-37D633B846F1}">
                  <asvg:svgBlip xmlns="" xmlns:asvg="http://schemas.microsoft.com/office/drawing/2016/SVG/main" r:embed="rId5"/>
                </a:ext>
              </a:extLst>
            </a:blip>
            <a:stretch>
              <a:fillRect/>
            </a:stretch>
          </a:blipFill>
        </p:spPr>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sp>
        <p:nvSpPr>
          <p:cNvPr id="13" name="Freeform 8"/>
          <p:cNvSpPr/>
          <p:nvPr/>
        </p:nvSpPr>
        <p:spPr>
          <a:xfrm>
            <a:off x="2514600" y="85338"/>
            <a:ext cx="10342418" cy="1476762"/>
          </a:xfrm>
          <a:custGeom>
            <a:avLst/>
            <a:gdLst/>
            <a:ahLst/>
            <a:cxnLst/>
            <a:rect l="l" t="t" r="r" b="b"/>
            <a:pathLst>
              <a:path w="1818874" h="388942">
                <a:moveTo>
                  <a:pt x="112104" y="0"/>
                </a:moveTo>
                <a:lnTo>
                  <a:pt x="1706770" y="0"/>
                </a:lnTo>
                <a:cubicBezTo>
                  <a:pt x="1768683" y="0"/>
                  <a:pt x="1818874" y="50191"/>
                  <a:pt x="1818874" y="112104"/>
                </a:cubicBezTo>
                <a:lnTo>
                  <a:pt x="1818874" y="276838"/>
                </a:lnTo>
                <a:cubicBezTo>
                  <a:pt x="1818874" y="338751"/>
                  <a:pt x="1768683" y="388942"/>
                  <a:pt x="1706770" y="388942"/>
                </a:cubicBezTo>
                <a:lnTo>
                  <a:pt x="112104" y="388942"/>
                </a:lnTo>
                <a:cubicBezTo>
                  <a:pt x="50191" y="388942"/>
                  <a:pt x="0" y="338751"/>
                  <a:pt x="0" y="276838"/>
                </a:cubicBezTo>
                <a:lnTo>
                  <a:pt x="0" y="112104"/>
                </a:lnTo>
                <a:cubicBezTo>
                  <a:pt x="0" y="50191"/>
                  <a:pt x="50191" y="0"/>
                  <a:pt x="112104" y="0"/>
                </a:cubicBezTo>
                <a:close/>
              </a:path>
            </a:pathLst>
          </a:custGeom>
          <a:solidFill>
            <a:srgbClr val="86C2F8"/>
          </a:solidFill>
        </p:spPr>
      </p:sp>
      <p:sp>
        <p:nvSpPr>
          <p:cNvPr id="5" name="TextBox 5"/>
          <p:cNvSpPr txBox="1"/>
          <p:nvPr/>
        </p:nvSpPr>
        <p:spPr>
          <a:xfrm>
            <a:off x="1981200" y="1562100"/>
            <a:ext cx="16230600" cy="8848576"/>
          </a:xfrm>
          <a:prstGeom prst="rect">
            <a:avLst/>
          </a:prstGeom>
        </p:spPr>
        <p:txBody>
          <a:bodyPr wrap="square" lIns="0" tIns="0" rIns="0" bIns="0" rtlCol="0" anchor="t">
            <a:spAutoFit/>
          </a:bodyPr>
          <a:lstStyle/>
          <a:p>
            <a:pPr marL="531705" lvl="1" indent="-265852">
              <a:lnSpc>
                <a:spcPts val="2955"/>
              </a:lnSpc>
              <a:buFont typeface="Arial"/>
              <a:buChar char="•"/>
            </a:pPr>
            <a:r>
              <a:rPr lang="en-US" sz="2400" dirty="0">
                <a:solidFill>
                  <a:srgbClr val="203162"/>
                </a:solidFill>
                <a:latin typeface="Quicksand Bold"/>
              </a:rPr>
              <a:t>Objective: Assess the variability in unit prices for different item types</a:t>
            </a:r>
            <a:r>
              <a:rPr lang="en-US" sz="2462" dirty="0" smtClean="0">
                <a:solidFill>
                  <a:srgbClr val="203162"/>
                </a:solidFill>
                <a:latin typeface="Quicksand Bold"/>
              </a:rPr>
              <a:t>.</a:t>
            </a:r>
          </a:p>
          <a:p>
            <a:pPr marL="531705" lvl="1" indent="-265852">
              <a:lnSpc>
                <a:spcPts val="2955"/>
              </a:lnSpc>
              <a:buFont typeface="Arial"/>
              <a:buChar char="•"/>
            </a:pPr>
            <a:r>
              <a:rPr lang="en-US" sz="2462" dirty="0">
                <a:solidFill>
                  <a:srgbClr val="203162"/>
                </a:solidFill>
                <a:latin typeface="Quicksand Bold"/>
              </a:rPr>
              <a:t>To assess the variability in unit prices for different item </a:t>
            </a:r>
            <a:r>
              <a:rPr lang="en-US" sz="2462" dirty="0" smtClean="0">
                <a:solidFill>
                  <a:srgbClr val="203162"/>
                </a:solidFill>
                <a:latin typeface="Quicksand Bold"/>
              </a:rPr>
              <a:t>types. </a:t>
            </a:r>
            <a:r>
              <a:rPr lang="en-US" sz="2462" dirty="0">
                <a:solidFill>
                  <a:srgbClr val="203162"/>
                </a:solidFill>
                <a:latin typeface="Quicksand Bold"/>
              </a:rPr>
              <a:t>Data Preparation: Gather the relevant data that includes information about item types and their corresponding unit prices. Ensure the data is clean, complete, and in a suitable format for analysis</a:t>
            </a:r>
            <a:r>
              <a:rPr lang="en-US" sz="2462" dirty="0" smtClean="0">
                <a:solidFill>
                  <a:srgbClr val="203162"/>
                </a:solidFill>
                <a:latin typeface="Quicksand Bold"/>
              </a:rPr>
              <a:t>.</a:t>
            </a:r>
          </a:p>
          <a:p>
            <a:pPr marL="531705" lvl="1" indent="-265852">
              <a:lnSpc>
                <a:spcPts val="2955"/>
              </a:lnSpc>
              <a:buFont typeface="Arial"/>
              <a:buChar char="•"/>
            </a:pPr>
            <a:r>
              <a:rPr lang="en-US" sz="2462" dirty="0" smtClean="0">
                <a:solidFill>
                  <a:srgbClr val="203162"/>
                </a:solidFill>
                <a:latin typeface="Quicksand Bold"/>
              </a:rPr>
              <a:t>2</a:t>
            </a:r>
            <a:r>
              <a:rPr lang="en-US" sz="2462" dirty="0">
                <a:solidFill>
                  <a:srgbClr val="203162"/>
                </a:solidFill>
                <a:latin typeface="Quicksand Bold"/>
              </a:rPr>
              <a:t>. Data Exploration: Perform exploratory data analysis (EDA) to understand the distribution and variability of unit prices across different item types. This may involve visualizations, descriptive statistics, and comparative analysis</a:t>
            </a:r>
            <a:r>
              <a:rPr lang="en-US" sz="2462" dirty="0" smtClean="0">
                <a:solidFill>
                  <a:srgbClr val="203162"/>
                </a:solidFill>
                <a:latin typeface="Quicksand Bold"/>
              </a:rPr>
              <a:t>.</a:t>
            </a:r>
          </a:p>
          <a:p>
            <a:pPr marL="531705" lvl="1" indent="-265852">
              <a:lnSpc>
                <a:spcPts val="2955"/>
              </a:lnSpc>
              <a:buFont typeface="Arial"/>
              <a:buChar char="•"/>
            </a:pPr>
            <a:r>
              <a:rPr lang="en-US" sz="2462" dirty="0" smtClean="0">
                <a:solidFill>
                  <a:srgbClr val="203162"/>
                </a:solidFill>
                <a:latin typeface="Quicksand Bold"/>
              </a:rPr>
              <a:t>3</a:t>
            </a:r>
            <a:r>
              <a:rPr lang="en-US" sz="2462" dirty="0">
                <a:solidFill>
                  <a:srgbClr val="203162"/>
                </a:solidFill>
                <a:latin typeface="Quicksand Bold"/>
              </a:rPr>
              <a:t>. Grouping by Item Type: Group the data by item type and calculate summary statistics for unit prices within each group. This can include measures such as mean, median, standard deviation, minimum, and maximum</a:t>
            </a:r>
            <a:r>
              <a:rPr lang="en-US" sz="2462" dirty="0" smtClean="0">
                <a:solidFill>
                  <a:srgbClr val="203162"/>
                </a:solidFill>
                <a:latin typeface="Quicksand Bold"/>
              </a:rPr>
              <a:t>.</a:t>
            </a:r>
          </a:p>
          <a:p>
            <a:pPr marL="531705" lvl="1" indent="-265852">
              <a:lnSpc>
                <a:spcPts val="2955"/>
              </a:lnSpc>
              <a:buFont typeface="Arial"/>
              <a:buChar char="•"/>
            </a:pPr>
            <a:r>
              <a:rPr lang="en-US" sz="2462" dirty="0" smtClean="0">
                <a:solidFill>
                  <a:srgbClr val="203162"/>
                </a:solidFill>
                <a:latin typeface="Quicksand Bold"/>
              </a:rPr>
              <a:t>4</a:t>
            </a:r>
            <a:r>
              <a:rPr lang="en-US" sz="2462" dirty="0">
                <a:solidFill>
                  <a:srgbClr val="203162"/>
                </a:solidFill>
                <a:latin typeface="Quicksand Bold"/>
              </a:rPr>
              <a:t>. Visualize the Variability: Create visualizations, such as box plots or violin plots, to compare the unit price distributions across different item types. This will help in assessing the variability and identifying any outliers or patterns</a:t>
            </a:r>
            <a:r>
              <a:rPr lang="en-US" sz="2462" dirty="0" smtClean="0">
                <a:solidFill>
                  <a:srgbClr val="203162"/>
                </a:solidFill>
                <a:latin typeface="Quicksand Bold"/>
              </a:rPr>
              <a:t>.</a:t>
            </a:r>
          </a:p>
          <a:p>
            <a:pPr marL="531705" lvl="1" indent="-265852">
              <a:lnSpc>
                <a:spcPts val="2955"/>
              </a:lnSpc>
              <a:buFont typeface="Arial"/>
              <a:buChar char="•"/>
            </a:pPr>
            <a:r>
              <a:rPr lang="en-US" sz="2462" dirty="0" smtClean="0">
                <a:solidFill>
                  <a:srgbClr val="203162"/>
                </a:solidFill>
                <a:latin typeface="Quicksand Bold"/>
              </a:rPr>
              <a:t>5</a:t>
            </a:r>
            <a:r>
              <a:rPr lang="en-US" sz="2462" dirty="0">
                <a:solidFill>
                  <a:srgbClr val="203162"/>
                </a:solidFill>
                <a:latin typeface="Quicksand Bold"/>
              </a:rPr>
              <a:t>. Statistical Analysis: Conduct statistical tests, such as analysis of variance (ANOVA) or </a:t>
            </a:r>
            <a:r>
              <a:rPr lang="en-US" sz="2462" dirty="0" err="1">
                <a:solidFill>
                  <a:srgbClr val="203162"/>
                </a:solidFill>
                <a:latin typeface="Quicksand Bold"/>
              </a:rPr>
              <a:t>Kruskal</a:t>
            </a:r>
            <a:r>
              <a:rPr lang="en-US" sz="2462" dirty="0">
                <a:solidFill>
                  <a:srgbClr val="203162"/>
                </a:solidFill>
                <a:latin typeface="Quicksand Bold"/>
              </a:rPr>
              <a:t>-Wallis test, to determine if there are significant differences in unit prices among the different item types. This will provide insights into the variability and help in making statistical inferences</a:t>
            </a:r>
            <a:r>
              <a:rPr lang="en-US" sz="2462" dirty="0" smtClean="0">
                <a:solidFill>
                  <a:srgbClr val="203162"/>
                </a:solidFill>
                <a:latin typeface="Quicksand Bold"/>
              </a:rPr>
              <a:t>.</a:t>
            </a:r>
          </a:p>
          <a:p>
            <a:pPr marL="531705" lvl="1" indent="-265852">
              <a:lnSpc>
                <a:spcPts val="2955"/>
              </a:lnSpc>
              <a:buFont typeface="Arial"/>
              <a:buChar char="•"/>
            </a:pPr>
            <a:r>
              <a:rPr lang="en-US" sz="2462" dirty="0" smtClean="0">
                <a:solidFill>
                  <a:srgbClr val="203162"/>
                </a:solidFill>
                <a:latin typeface="Quicksand Bold"/>
              </a:rPr>
              <a:t>6</a:t>
            </a:r>
            <a:r>
              <a:rPr lang="en-US" sz="2462" dirty="0">
                <a:solidFill>
                  <a:srgbClr val="203162"/>
                </a:solidFill>
                <a:latin typeface="Quicksand Bold"/>
              </a:rPr>
              <a:t>. Interpretation and Conclusion: Analyze the results obtained from the data exploration and statistical analysis. Summarize the findings regarding the variability in unit prices for different item types and draw conclusions based on the evidence</a:t>
            </a:r>
            <a:r>
              <a:rPr lang="en-US" sz="2462" dirty="0" smtClean="0">
                <a:solidFill>
                  <a:srgbClr val="203162"/>
                </a:solidFill>
                <a:latin typeface="Quicksand Bold"/>
              </a:rPr>
              <a:t>.</a:t>
            </a:r>
          </a:p>
          <a:p>
            <a:pPr marL="531705" lvl="1" indent="-265852">
              <a:lnSpc>
                <a:spcPts val="2955"/>
              </a:lnSpc>
              <a:buFont typeface="Arial"/>
              <a:buChar char="•"/>
            </a:pPr>
            <a:r>
              <a:rPr lang="en-US" sz="2462" dirty="0" smtClean="0">
                <a:solidFill>
                  <a:srgbClr val="203162"/>
                </a:solidFill>
                <a:latin typeface="Quicksand Bold"/>
              </a:rPr>
              <a:t>It's </a:t>
            </a:r>
            <a:r>
              <a:rPr lang="en-US" sz="2462" dirty="0">
                <a:solidFill>
                  <a:srgbClr val="203162"/>
                </a:solidFill>
                <a:latin typeface="Quicksand Bold"/>
              </a:rPr>
              <a:t>important to note that the specific techniques and visualizations used may vary depending on the nature of the data and the research question at hand. Adjust the steps and analysis accordingly to fit your specific dataset and objectives.</a:t>
            </a:r>
          </a:p>
          <a:p>
            <a:pPr>
              <a:lnSpc>
                <a:spcPts val="2955"/>
              </a:lnSpc>
            </a:pPr>
            <a:endParaRPr lang="en-US" sz="2462" dirty="0">
              <a:solidFill>
                <a:srgbClr val="203162"/>
              </a:solidFill>
              <a:latin typeface="Quicksand Bold"/>
            </a:endParaRPr>
          </a:p>
        </p:txBody>
      </p:sp>
      <p:sp>
        <p:nvSpPr>
          <p:cNvPr id="6" name="TextBox 6"/>
          <p:cNvSpPr txBox="1"/>
          <p:nvPr/>
        </p:nvSpPr>
        <p:spPr>
          <a:xfrm>
            <a:off x="2667000" y="266700"/>
            <a:ext cx="16116300" cy="1025922"/>
          </a:xfrm>
          <a:prstGeom prst="rect">
            <a:avLst/>
          </a:prstGeom>
        </p:spPr>
        <p:txBody>
          <a:bodyPr wrap="square" lIns="0" tIns="0" rIns="0" bIns="0" rtlCol="0" anchor="t">
            <a:spAutoFit/>
          </a:bodyPr>
          <a:lstStyle/>
          <a:p>
            <a:pPr>
              <a:lnSpc>
                <a:spcPts val="3977"/>
              </a:lnSpc>
            </a:pPr>
            <a:r>
              <a:rPr lang="en-US" sz="3314" dirty="0">
                <a:solidFill>
                  <a:srgbClr val="203162"/>
                </a:solidFill>
                <a:latin typeface="Agrandir Bold"/>
              </a:rPr>
              <a:t>Scenario 2: </a:t>
            </a:r>
          </a:p>
          <a:p>
            <a:pPr>
              <a:lnSpc>
                <a:spcPts val="3977"/>
              </a:lnSpc>
            </a:pPr>
            <a:r>
              <a:rPr lang="en-US" sz="3314" dirty="0">
                <a:solidFill>
                  <a:srgbClr val="203162"/>
                </a:solidFill>
                <a:latin typeface="Agrandir Bold"/>
              </a:rPr>
              <a:t> Evaluating Unit Price Variability for Item Types</a:t>
            </a:r>
          </a:p>
        </p:txBody>
      </p:sp>
    </p:spTree>
  </p:cSld>
  <p:clrMapOvr>
    <a:masterClrMapping/>
  </p:clrMapOvr>
  <p:transition>
    <p:cover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2" name="TextBox 2"/>
          <p:cNvSpPr txBox="1"/>
          <p:nvPr/>
        </p:nvSpPr>
        <p:spPr>
          <a:xfrm>
            <a:off x="-376816" y="1052549"/>
            <a:ext cx="10829854" cy="1110945"/>
          </a:xfrm>
          <a:prstGeom prst="rect">
            <a:avLst/>
          </a:prstGeom>
        </p:spPr>
        <p:txBody>
          <a:bodyPr lIns="0" tIns="0" rIns="0" bIns="0" rtlCol="0" anchor="t">
            <a:spAutoFit/>
          </a:bodyPr>
          <a:lstStyle/>
          <a:p>
            <a:pPr algn="ctr">
              <a:lnSpc>
                <a:spcPts val="8880"/>
              </a:lnSpc>
            </a:pPr>
            <a:r>
              <a:rPr lang="en-US" sz="7400" dirty="0">
                <a:solidFill>
                  <a:srgbClr val="ABD7FF"/>
                </a:solidFill>
                <a:latin typeface="Agrandir Bold"/>
              </a:rPr>
              <a:t>Units </a:t>
            </a:r>
            <a:r>
              <a:rPr lang="en-US" sz="7400" dirty="0" smtClean="0">
                <a:solidFill>
                  <a:srgbClr val="ABD7FF"/>
                </a:solidFill>
                <a:latin typeface="Agrandir Bold"/>
              </a:rPr>
              <a:t>:-</a:t>
            </a:r>
            <a:endParaRPr lang="en-US" sz="7400" dirty="0">
              <a:solidFill>
                <a:srgbClr val="ABD7FF"/>
              </a:solidFill>
              <a:latin typeface="Agrandir Bold"/>
            </a:endParaRPr>
          </a:p>
        </p:txBody>
      </p:sp>
      <p:sp>
        <p:nvSpPr>
          <p:cNvPr id="3" name="TextBox 3"/>
          <p:cNvSpPr txBox="1"/>
          <p:nvPr/>
        </p:nvSpPr>
        <p:spPr>
          <a:xfrm>
            <a:off x="1964975" y="4076700"/>
            <a:ext cx="13827971" cy="6001643"/>
          </a:xfrm>
          <a:prstGeom prst="rect">
            <a:avLst/>
          </a:prstGeom>
        </p:spPr>
        <p:txBody>
          <a:bodyPr lIns="0" tIns="0" rIns="0" bIns="0" rtlCol="0" anchor="t">
            <a:spAutoFit/>
          </a:bodyPr>
          <a:lstStyle/>
          <a:p>
            <a:pPr algn="ctr">
              <a:lnSpc>
                <a:spcPts val="3639"/>
              </a:lnSpc>
            </a:pPr>
            <a:r>
              <a:rPr lang="en-US" sz="2400" dirty="0">
                <a:solidFill>
                  <a:schemeClr val="bg1"/>
                </a:solidFill>
              </a:rPr>
              <a:t>Measures of Central Tendency</a:t>
            </a:r>
            <a:r>
              <a:rPr lang="en-US" sz="2400" dirty="0" smtClean="0">
                <a:solidFill>
                  <a:schemeClr val="bg1"/>
                </a:solidFill>
              </a:rPr>
              <a:t>:</a:t>
            </a:r>
          </a:p>
          <a:p>
            <a:pPr algn="ctr">
              <a:lnSpc>
                <a:spcPts val="3639"/>
              </a:lnSpc>
            </a:pPr>
            <a:r>
              <a:rPr lang="en-US" sz="2400" dirty="0" smtClean="0">
                <a:solidFill>
                  <a:schemeClr val="bg1"/>
                </a:solidFill>
              </a:rPr>
              <a:t> </a:t>
            </a:r>
            <a:r>
              <a:rPr lang="en-US" sz="2400" dirty="0">
                <a:solidFill>
                  <a:schemeClr val="bg1"/>
                </a:solidFill>
              </a:rPr>
              <a:t>Mean: 12.778750934130686 </a:t>
            </a:r>
            <a:endParaRPr lang="en-US" sz="2400" dirty="0" smtClean="0">
              <a:solidFill>
                <a:schemeClr val="bg1"/>
              </a:solidFill>
            </a:endParaRPr>
          </a:p>
          <a:p>
            <a:pPr algn="ctr">
              <a:lnSpc>
                <a:spcPts val="3639"/>
              </a:lnSpc>
            </a:pPr>
            <a:r>
              <a:rPr lang="en-US" sz="2400" dirty="0" smtClean="0">
                <a:solidFill>
                  <a:schemeClr val="bg1"/>
                </a:solidFill>
              </a:rPr>
              <a:t>Median</a:t>
            </a:r>
            <a:r>
              <a:rPr lang="en-US" sz="2400" dirty="0">
                <a:solidFill>
                  <a:schemeClr val="bg1"/>
                </a:solidFill>
              </a:rPr>
              <a:t>: 6.05 </a:t>
            </a:r>
            <a:endParaRPr lang="en-US" sz="2400" dirty="0" smtClean="0">
              <a:solidFill>
                <a:schemeClr val="bg1"/>
              </a:solidFill>
            </a:endParaRPr>
          </a:p>
          <a:p>
            <a:pPr algn="ctr">
              <a:lnSpc>
                <a:spcPts val="3639"/>
              </a:lnSpc>
            </a:pPr>
            <a:r>
              <a:rPr lang="en-US" sz="2400" dirty="0" smtClean="0">
                <a:solidFill>
                  <a:schemeClr val="bg1"/>
                </a:solidFill>
              </a:rPr>
              <a:t>Mode</a:t>
            </a:r>
            <a:r>
              <a:rPr lang="en-US" sz="2400" dirty="0">
                <a:solidFill>
                  <a:schemeClr val="bg1"/>
                </a:solidFill>
              </a:rPr>
              <a:t>: 19.99 </a:t>
            </a:r>
            <a:endParaRPr lang="en-US" sz="2400" dirty="0" smtClean="0">
              <a:solidFill>
                <a:schemeClr val="bg1"/>
              </a:solidFill>
            </a:endParaRPr>
          </a:p>
          <a:p>
            <a:pPr algn="ctr">
              <a:lnSpc>
                <a:spcPts val="3639"/>
              </a:lnSpc>
            </a:pPr>
            <a:r>
              <a:rPr lang="en-US" sz="2400" dirty="0" smtClean="0">
                <a:solidFill>
                  <a:schemeClr val="bg1"/>
                </a:solidFill>
              </a:rPr>
              <a:t>Measures </a:t>
            </a:r>
            <a:r>
              <a:rPr lang="en-US" sz="2400" dirty="0">
                <a:solidFill>
                  <a:schemeClr val="bg1"/>
                </a:solidFill>
              </a:rPr>
              <a:t>of Variability</a:t>
            </a:r>
            <a:r>
              <a:rPr lang="en-US" sz="2400" dirty="0" smtClean="0">
                <a:solidFill>
                  <a:schemeClr val="bg1"/>
                </a:solidFill>
              </a:rPr>
              <a:t>:</a:t>
            </a:r>
          </a:p>
          <a:p>
            <a:pPr algn="ctr">
              <a:lnSpc>
                <a:spcPts val="3639"/>
              </a:lnSpc>
            </a:pPr>
            <a:r>
              <a:rPr lang="en-US" sz="2400" dirty="0" smtClean="0">
                <a:solidFill>
                  <a:schemeClr val="bg1"/>
                </a:solidFill>
              </a:rPr>
              <a:t> </a:t>
            </a:r>
            <a:r>
              <a:rPr lang="en-US" sz="2400" dirty="0">
                <a:solidFill>
                  <a:schemeClr val="bg1"/>
                </a:solidFill>
              </a:rPr>
              <a:t>Range: 164.23999999999998 </a:t>
            </a:r>
            <a:endParaRPr lang="en-US" sz="2400" dirty="0" smtClean="0">
              <a:solidFill>
                <a:schemeClr val="bg1"/>
              </a:solidFill>
            </a:endParaRPr>
          </a:p>
          <a:p>
            <a:pPr algn="ctr">
              <a:lnSpc>
                <a:spcPts val="3639"/>
              </a:lnSpc>
            </a:pPr>
            <a:r>
              <a:rPr lang="en-US" sz="2400" dirty="0" smtClean="0">
                <a:solidFill>
                  <a:schemeClr val="bg1"/>
                </a:solidFill>
              </a:rPr>
              <a:t>Variance</a:t>
            </a:r>
            <a:r>
              <a:rPr lang="en-US" sz="2400" dirty="0">
                <a:solidFill>
                  <a:schemeClr val="bg1"/>
                </a:solidFill>
              </a:rPr>
              <a:t>: 294.2707889585659 </a:t>
            </a:r>
            <a:endParaRPr lang="en-US" sz="2400" dirty="0" smtClean="0">
              <a:solidFill>
                <a:schemeClr val="bg1"/>
              </a:solidFill>
            </a:endParaRPr>
          </a:p>
          <a:p>
            <a:pPr algn="ctr">
              <a:lnSpc>
                <a:spcPts val="3639"/>
              </a:lnSpc>
            </a:pPr>
            <a:r>
              <a:rPr lang="en-US" sz="2400" dirty="0" smtClean="0">
                <a:solidFill>
                  <a:schemeClr val="bg1"/>
                </a:solidFill>
              </a:rPr>
              <a:t>Standard </a:t>
            </a:r>
            <a:r>
              <a:rPr lang="en-US" sz="2400" dirty="0">
                <a:solidFill>
                  <a:schemeClr val="bg1"/>
                </a:solidFill>
              </a:rPr>
              <a:t>Deviation: </a:t>
            </a:r>
            <a:r>
              <a:rPr lang="en-US" sz="2400" dirty="0" smtClean="0">
                <a:solidFill>
                  <a:schemeClr val="bg1"/>
                </a:solidFill>
              </a:rPr>
              <a:t>17.15432274846681</a:t>
            </a:r>
          </a:p>
          <a:p>
            <a:pPr algn="ctr">
              <a:lnSpc>
                <a:spcPts val="3639"/>
              </a:lnSpc>
            </a:pPr>
            <a:r>
              <a:rPr lang="en-US" sz="2400" dirty="0" smtClean="0">
                <a:solidFill>
                  <a:schemeClr val="bg1"/>
                </a:solidFill>
              </a:rPr>
              <a:t> </a:t>
            </a:r>
            <a:r>
              <a:rPr lang="en-US" sz="2400" dirty="0">
                <a:solidFill>
                  <a:schemeClr val="bg1"/>
                </a:solidFill>
              </a:rPr>
              <a:t>IQR: </a:t>
            </a:r>
            <a:r>
              <a:rPr lang="en-US" sz="2400" dirty="0" smtClean="0">
                <a:solidFill>
                  <a:schemeClr val="bg1"/>
                </a:solidFill>
              </a:rPr>
              <a:t>10.85</a:t>
            </a:r>
          </a:p>
          <a:p>
            <a:pPr algn="ctr">
              <a:lnSpc>
                <a:spcPts val="3639"/>
              </a:lnSpc>
            </a:pPr>
            <a:r>
              <a:rPr lang="en-US" sz="2400" dirty="0" smtClean="0">
                <a:solidFill>
                  <a:schemeClr val="bg1"/>
                </a:solidFill>
              </a:rPr>
              <a:t> </a:t>
            </a:r>
            <a:r>
              <a:rPr lang="en-US" sz="2400" dirty="0">
                <a:solidFill>
                  <a:schemeClr val="bg1"/>
                </a:solidFill>
              </a:rPr>
              <a:t>Shape of the Distribution: </a:t>
            </a:r>
            <a:endParaRPr lang="en-US" sz="2400" dirty="0" smtClean="0">
              <a:solidFill>
                <a:schemeClr val="bg1"/>
              </a:solidFill>
            </a:endParaRPr>
          </a:p>
          <a:p>
            <a:pPr algn="ctr">
              <a:lnSpc>
                <a:spcPts val="3639"/>
              </a:lnSpc>
            </a:pPr>
            <a:r>
              <a:rPr lang="en-US" sz="2400" dirty="0" smtClean="0">
                <a:solidFill>
                  <a:schemeClr val="bg1"/>
                </a:solidFill>
              </a:rPr>
              <a:t>Skewness</a:t>
            </a:r>
            <a:r>
              <a:rPr lang="en-US" sz="2400" dirty="0">
                <a:solidFill>
                  <a:schemeClr val="bg1"/>
                </a:solidFill>
              </a:rPr>
              <a:t>: </a:t>
            </a:r>
            <a:r>
              <a:rPr lang="en-US" sz="2400" dirty="0" smtClean="0">
                <a:solidFill>
                  <a:schemeClr val="bg1"/>
                </a:solidFill>
              </a:rPr>
              <a:t>2.546089299681753</a:t>
            </a:r>
          </a:p>
          <a:p>
            <a:pPr algn="ctr">
              <a:lnSpc>
                <a:spcPts val="3639"/>
              </a:lnSpc>
            </a:pPr>
            <a:r>
              <a:rPr lang="en-US" sz="2400" dirty="0" smtClean="0">
                <a:solidFill>
                  <a:schemeClr val="bg1"/>
                </a:solidFill>
              </a:rPr>
              <a:t> </a:t>
            </a:r>
            <a:r>
              <a:rPr lang="en-US" sz="2400" dirty="0">
                <a:solidFill>
                  <a:schemeClr val="bg1"/>
                </a:solidFill>
              </a:rPr>
              <a:t>Kurtosis: 7.673840859037517</a:t>
            </a:r>
            <a:r>
              <a:rPr lang="en-US" sz="2799" dirty="0" smtClean="0">
                <a:solidFill>
                  <a:srgbClr val="F8F6F1"/>
                </a:solidFill>
                <a:latin typeface="Quicksand Bold"/>
              </a:rPr>
              <a:t>.</a:t>
            </a:r>
            <a:endParaRPr lang="en-US" sz="2799" dirty="0">
              <a:solidFill>
                <a:srgbClr val="F8F6F1"/>
              </a:solidFill>
              <a:latin typeface="Quicksand Bold"/>
            </a:endParaRPr>
          </a:p>
          <a:p>
            <a:pPr algn="ctr">
              <a:lnSpc>
                <a:spcPts val="3639"/>
              </a:lnSpc>
            </a:pPr>
            <a:endParaRPr lang="en-US" sz="2799" dirty="0">
              <a:solidFill>
                <a:srgbClr val="F8F6F1"/>
              </a:solidFill>
              <a:latin typeface="Quicksand Bold"/>
            </a:endParaRPr>
          </a:p>
        </p:txBody>
      </p:sp>
      <p:grpSp>
        <p:nvGrpSpPr>
          <p:cNvPr id="4" name="Group 4"/>
          <p:cNvGrpSpPr/>
          <p:nvPr/>
        </p:nvGrpSpPr>
        <p:grpSpPr>
          <a:xfrm>
            <a:off x="7834963" y="2418616"/>
            <a:ext cx="2618075" cy="655443"/>
            <a:chOff x="0" y="0"/>
            <a:chExt cx="3490766" cy="873923"/>
          </a:xfrm>
        </p:grpSpPr>
        <p:grpSp>
          <p:nvGrpSpPr>
            <p:cNvPr id="5" name="Group 5"/>
            <p:cNvGrpSpPr/>
            <p:nvPr/>
          </p:nvGrpSpPr>
          <p:grpSpPr>
            <a:xfrm>
              <a:off x="2616843" y="0"/>
              <a:ext cx="873923" cy="8739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FC610"/>
              </a:solidFill>
            </p:spPr>
          </p:sp>
          <p:sp>
            <p:nvSpPr>
              <p:cNvPr id="7" name="TextBox 7"/>
              <p:cNvSpPr txBox="1"/>
              <p:nvPr/>
            </p:nvSpPr>
            <p:spPr>
              <a:xfrm>
                <a:off x="127000" y="165100"/>
                <a:ext cx="558800" cy="520700"/>
              </a:xfrm>
              <a:prstGeom prst="rect">
                <a:avLst/>
              </a:prstGeom>
            </p:spPr>
            <p:txBody>
              <a:bodyPr lIns="37715" tIns="37715" rIns="37715" bIns="37715" rtlCol="0" anchor="ctr"/>
              <a:lstStyle/>
              <a:p>
                <a:pPr algn="ctr">
                  <a:lnSpc>
                    <a:spcPts val="2186"/>
                  </a:lnSpc>
                </a:pPr>
                <a:endParaRPr/>
              </a:p>
            </p:txBody>
          </p:sp>
        </p:grpSp>
        <p:grpSp>
          <p:nvGrpSpPr>
            <p:cNvPr id="8" name="Group 8"/>
            <p:cNvGrpSpPr/>
            <p:nvPr/>
          </p:nvGrpSpPr>
          <p:grpSpPr>
            <a:xfrm>
              <a:off x="1391997" y="0"/>
              <a:ext cx="710063" cy="873923"/>
              <a:chOff x="0" y="0"/>
              <a:chExt cx="660400" cy="812800"/>
            </a:xfrm>
          </p:grpSpPr>
          <p:sp>
            <p:nvSpPr>
              <p:cNvPr id="9" name="Freeform 9"/>
              <p:cNvSpPr/>
              <p:nvPr/>
            </p:nvSpPr>
            <p:spPr>
              <a:xfrm>
                <a:off x="0" y="0"/>
                <a:ext cx="660400" cy="812800"/>
              </a:xfrm>
              <a:custGeom>
                <a:avLst/>
                <a:gdLst/>
                <a:ahLst/>
                <a:cxnLst/>
                <a:rect l="l" t="t" r="r" b="b"/>
                <a:pathLst>
                  <a:path w="660400" h="8128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19A28D"/>
              </a:solidFill>
            </p:spPr>
          </p:sp>
          <p:sp>
            <p:nvSpPr>
              <p:cNvPr id="10" name="TextBox 10"/>
              <p:cNvSpPr txBox="1"/>
              <p:nvPr/>
            </p:nvSpPr>
            <p:spPr>
              <a:xfrm>
                <a:off x="0" y="165100"/>
                <a:ext cx="660400" cy="647700"/>
              </a:xfrm>
              <a:prstGeom prst="rect">
                <a:avLst/>
              </a:prstGeom>
            </p:spPr>
            <p:txBody>
              <a:bodyPr lIns="37715" tIns="37715" rIns="37715" bIns="37715" rtlCol="0" anchor="ctr"/>
              <a:lstStyle/>
              <a:p>
                <a:pPr algn="ctr">
                  <a:lnSpc>
                    <a:spcPts val="2186"/>
                  </a:lnSpc>
                </a:pPr>
                <a:endParaRPr/>
              </a:p>
            </p:txBody>
          </p:sp>
        </p:grpSp>
        <p:sp>
          <p:nvSpPr>
            <p:cNvPr id="11" name="Freeform 11"/>
            <p:cNvSpPr/>
            <p:nvPr/>
          </p:nvSpPr>
          <p:spPr>
            <a:xfrm>
              <a:off x="0" y="0"/>
              <a:ext cx="877213" cy="873923"/>
            </a:xfrm>
            <a:custGeom>
              <a:avLst/>
              <a:gdLst/>
              <a:ahLst/>
              <a:cxnLst/>
              <a:rect l="l" t="t" r="r" b="b"/>
              <a:pathLst>
                <a:path w="877213" h="873923">
                  <a:moveTo>
                    <a:pt x="0" y="0"/>
                  </a:moveTo>
                  <a:lnTo>
                    <a:pt x="877213" y="0"/>
                  </a:lnTo>
                  <a:lnTo>
                    <a:pt x="877213" y="873923"/>
                  </a:lnTo>
                  <a:lnTo>
                    <a:pt x="0" y="87392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spTree>
  </p:cSld>
  <p:clrMapOvr>
    <a:masterClrMapping/>
  </p:clrMapOvr>
  <p:transition>
    <p:cover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2" name="TextBox 2"/>
          <p:cNvSpPr txBox="1"/>
          <p:nvPr/>
        </p:nvSpPr>
        <p:spPr>
          <a:xfrm>
            <a:off x="6025273" y="4598353"/>
            <a:ext cx="6060450" cy="1239407"/>
          </a:xfrm>
          <a:prstGeom prst="rect">
            <a:avLst/>
          </a:prstGeom>
        </p:spPr>
        <p:txBody>
          <a:bodyPr lIns="0" tIns="0" rIns="0" bIns="0" rtlCol="0" anchor="t">
            <a:spAutoFit/>
          </a:bodyPr>
          <a:lstStyle/>
          <a:p>
            <a:pPr algn="ctr">
              <a:lnSpc>
                <a:spcPts val="9390"/>
              </a:lnSpc>
              <a:spcBef>
                <a:spcPct val="0"/>
              </a:spcBef>
            </a:pPr>
            <a:r>
              <a:rPr lang="en-US" sz="9297">
                <a:solidFill>
                  <a:srgbClr val="FFFFFF"/>
                </a:solidFill>
                <a:latin typeface="Glacial Indifference Bold"/>
              </a:rPr>
              <a:t>Thank You!</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56</TotalTime>
  <Words>1154</Words>
  <Application>Microsoft Office PowerPoint</Application>
  <PresentationFormat>Custom</PresentationFormat>
  <Paragraphs>70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Quicksand Bold</vt:lpstr>
      <vt:lpstr>Quicksand</vt:lpstr>
      <vt:lpstr>Wingdings 3</vt:lpstr>
      <vt:lpstr>Century Gothic</vt:lpstr>
      <vt:lpstr>Arial</vt:lpstr>
      <vt:lpstr>Agrandir Bold</vt:lpstr>
      <vt:lpstr>Glacial Indifference Bold</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Presenting Numerical Data Education Presentation in Blue Cream Yellow Bold Geometric Style</dc:title>
  <dc:creator>Lenovo</dc:creator>
  <cp:lastModifiedBy>Lenovo</cp:lastModifiedBy>
  <cp:revision>10</cp:revision>
  <dcterms:created xsi:type="dcterms:W3CDTF">2006-08-16T00:00:00Z</dcterms:created>
  <dcterms:modified xsi:type="dcterms:W3CDTF">2023-11-09T13:01:48Z</dcterms:modified>
  <dc:identifier>DAFzeCTRhLo</dc:identifier>
</cp:coreProperties>
</file>