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327" r:id="rId3"/>
    <p:sldId id="257" r:id="rId4"/>
    <p:sldId id="258" r:id="rId5"/>
    <p:sldId id="264" r:id="rId6"/>
    <p:sldId id="265" r:id="rId7"/>
    <p:sldId id="316" r:id="rId8"/>
    <p:sldId id="315" r:id="rId9"/>
    <p:sldId id="317" r:id="rId10"/>
    <p:sldId id="318" r:id="rId11"/>
    <p:sldId id="319" r:id="rId12"/>
    <p:sldId id="320" r:id="rId13"/>
    <p:sldId id="321" r:id="rId14"/>
    <p:sldId id="322" r:id="rId15"/>
    <p:sldId id="323" r:id="rId16"/>
    <p:sldId id="324" r:id="rId17"/>
    <p:sldId id="328" r:id="rId18"/>
    <p:sldId id="326" r:id="rId19"/>
    <p:sldId id="325" r:id="rId20"/>
    <p:sldId id="262"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59" autoAdjust="0"/>
    <p:restoredTop sz="94660"/>
  </p:normalViewPr>
  <p:slideViewPr>
    <p:cSldViewPr snapToGrid="0" showGuides="1">
      <p:cViewPr varScale="1">
        <p:scale>
          <a:sx n="95" d="100"/>
          <a:sy n="95" d="100"/>
        </p:scale>
        <p:origin x="620" y="64"/>
      </p:cViewPr>
      <p:guideLst/>
    </p:cSldViewPr>
  </p:slideViewPr>
  <p:notesTextViewPr>
    <p:cViewPr>
      <p:scale>
        <a:sx n="3" d="2"/>
        <a:sy n="3" d="2"/>
      </p:scale>
      <p:origin x="0" y="0"/>
    </p:cViewPr>
  </p:notesTextViewPr>
  <p:sorterViewPr>
    <p:cViewPr>
      <p:scale>
        <a:sx n="100" d="100"/>
        <a:sy n="100" d="100"/>
      </p:scale>
      <p:origin x="0" y="-485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F70BC2-80EC-45ED-A279-226ECAAB1C17}" type="datetimeFigureOut">
              <a:rPr lang="zh-CN" altLang="en-US" smtClean="0"/>
              <a:t>2023/8/6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67A07D-D51D-4271-95CC-123BB1346891}" type="slidenum">
              <a:rPr lang="zh-CN" altLang="en-US" smtClean="0"/>
              <a:t>‹#›</a:t>
            </a:fld>
            <a:endParaRPr lang="zh-CN" altLang="en-US"/>
          </a:p>
        </p:txBody>
      </p:sp>
    </p:spTree>
    <p:extLst>
      <p:ext uri="{BB962C8B-B14F-4D97-AF65-F5344CB8AC3E}">
        <p14:creationId xmlns:p14="http://schemas.microsoft.com/office/powerpoint/2010/main" val="510115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Today, we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are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excited to present to you our innovative project that aims to revolutionize the travel planning experience.</a:t>
            </a:r>
            <a:endParaRPr lang="zh-CN" altLang="en-US" dirty="0"/>
          </a:p>
        </p:txBody>
      </p:sp>
      <p:sp>
        <p:nvSpPr>
          <p:cNvPr id="4" name="灯片编号占位符 3"/>
          <p:cNvSpPr>
            <a:spLocks noGrp="1"/>
          </p:cNvSpPr>
          <p:nvPr>
            <p:ph type="sldNum" sz="quarter" idx="5"/>
          </p:nvPr>
        </p:nvSpPr>
        <p:spPr/>
        <p:txBody>
          <a:bodyPr/>
          <a:lstStyle/>
          <a:p>
            <a:fld id="{4467A07D-D51D-4271-95CC-123BB1346891}" type="slidenum">
              <a:rPr lang="zh-CN" altLang="en-US" smtClean="0"/>
              <a:t>1</a:t>
            </a:fld>
            <a:endParaRPr lang="zh-CN" altLang="en-US"/>
          </a:p>
        </p:txBody>
      </p:sp>
    </p:spTree>
    <p:extLst>
      <p:ext uri="{BB962C8B-B14F-4D97-AF65-F5344CB8AC3E}">
        <p14:creationId xmlns:p14="http://schemas.microsoft.com/office/powerpoint/2010/main" val="4169829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are the features and </a:t>
            </a:r>
            <a:r>
              <a:rPr lang="en-US" altLang="zh-CN" dirty="0" err="1"/>
              <a:t>functionalies</a:t>
            </a:r>
            <a:r>
              <a:rPr lang="en-US" altLang="zh-CN" dirty="0"/>
              <a:t> of our application</a:t>
            </a:r>
            <a:endParaRPr lang="zh-CN" altLang="en-US" dirty="0"/>
          </a:p>
        </p:txBody>
      </p:sp>
      <p:sp>
        <p:nvSpPr>
          <p:cNvPr id="4" name="灯片编号占位符 3"/>
          <p:cNvSpPr>
            <a:spLocks noGrp="1"/>
          </p:cNvSpPr>
          <p:nvPr>
            <p:ph type="sldNum" sz="quarter" idx="5"/>
          </p:nvPr>
        </p:nvSpPr>
        <p:spPr/>
        <p:txBody>
          <a:bodyPr/>
          <a:lstStyle/>
          <a:p>
            <a:fld id="{4467A07D-D51D-4271-95CC-123BB1346891}" type="slidenum">
              <a:rPr lang="zh-CN" altLang="en-US" smtClean="0"/>
              <a:t>2</a:t>
            </a:fld>
            <a:endParaRPr lang="zh-CN" altLang="en-US"/>
          </a:p>
        </p:txBody>
      </p:sp>
    </p:spTree>
    <p:extLst>
      <p:ext uri="{BB962C8B-B14F-4D97-AF65-F5344CB8AC3E}">
        <p14:creationId xmlns:p14="http://schemas.microsoft.com/office/powerpoint/2010/main" val="520458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08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91DF81D-FF47-450A-8278-E98146055B13}"/>
              </a:ext>
            </a:extLst>
          </p:cNvPr>
          <p:cNvSpPr/>
          <p:nvPr userDrawn="1"/>
        </p:nvSpPr>
        <p:spPr>
          <a:xfrm flipV="1">
            <a:off x="11582400" y="676402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415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74A1EEB-5D10-40D5-B298-48A81D1185EC}"/>
              </a:ext>
            </a:extLst>
          </p:cNvPr>
          <p:cNvSpPr txBox="1"/>
          <p:nvPr userDrawn="1"/>
        </p:nvSpPr>
        <p:spPr>
          <a:xfrm>
            <a:off x="11276365" y="1774276"/>
            <a:ext cx="915635" cy="923330"/>
          </a:xfrm>
          <a:prstGeom prst="rect">
            <a:avLst/>
          </a:prstGeom>
          <a:solidFill>
            <a:schemeClr val="accent5">
              <a:lumMod val="40000"/>
              <a:lumOff val="60000"/>
            </a:schemeClr>
          </a:solidFill>
        </p:spPr>
        <p:txBody>
          <a:bodyPr wrap="square" rtlCol="0">
            <a:spAutoFit/>
          </a:bodyPr>
          <a:lstStyle/>
          <a:p>
            <a:endParaRPr lang="zh-CN" altLang="en-US" sz="5400" dirty="0">
              <a:solidFill>
                <a:schemeClr val="bg1"/>
              </a:solidFill>
              <a:latin typeface="+mj-ea"/>
              <a:ea typeface="+mj-ea"/>
            </a:endParaRPr>
          </a:p>
        </p:txBody>
      </p:sp>
    </p:spTree>
    <p:extLst>
      <p:ext uri="{BB962C8B-B14F-4D97-AF65-F5344CB8AC3E}">
        <p14:creationId xmlns:p14="http://schemas.microsoft.com/office/powerpoint/2010/main" val="518980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C2CC16F-7842-432E-9487-04C98B180115}"/>
              </a:ext>
            </a:extLst>
          </p:cNvPr>
          <p:cNvSpPr/>
          <p:nvPr userDrawn="1"/>
        </p:nvSpPr>
        <p:spPr>
          <a:xfrm flipV="1">
            <a:off x="0" y="1052513"/>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15DE0AD-1CEE-4CC2-B547-9CB9F4ACB242}"/>
              </a:ext>
            </a:extLst>
          </p:cNvPr>
          <p:cNvSpPr/>
          <p:nvPr userDrawn="1"/>
        </p:nvSpPr>
        <p:spPr>
          <a:xfrm flipV="1">
            <a:off x="11582400" y="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CAA45CF-F299-4458-8441-FC3CA2AFB146}"/>
              </a:ext>
            </a:extLst>
          </p:cNvPr>
          <p:cNvSpPr/>
          <p:nvPr userDrawn="1"/>
        </p:nvSpPr>
        <p:spPr>
          <a:xfrm rot="16200000" flipV="1">
            <a:off x="-252730" y="650113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95640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1142FD1-F389-4CB0-AE41-F101B507CA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sp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19E9C72-D44A-4F74-84DB-F53F3F2B12F4}"/>
              </a:ext>
            </a:extLst>
          </p:cNvPr>
          <p:cNvSpPr>
            <a:spLocks noGrp="1"/>
          </p:cNvSpPr>
          <p:nvPr>
            <p:ph type="body" idx="1"/>
          </p:nvPr>
        </p:nvSpPr>
        <p:spPr>
          <a:xfrm>
            <a:off x="838200" y="1825625"/>
            <a:ext cx="10515600" cy="4351338"/>
          </a:xfrm>
          <a:prstGeom prst="rect">
            <a:avLst/>
          </a:prstGeom>
        </p:spPr>
        <p:txBody>
          <a:bodyPr vert="horz" lIns="91440" tIns="45720" rIns="91440" bIns="45720" rtlCol="0">
            <a:sp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01D3D8-F019-4514-988E-4EF8C15DFE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spAutoFit/>
          </a:bodyPr>
          <a:lstStyle>
            <a:lvl1pPr algn="l">
              <a:defRPr sz="1200">
                <a:solidFill>
                  <a:schemeClr val="tx1">
                    <a:tint val="75000"/>
                  </a:schemeClr>
                </a:solidFill>
              </a:defRPr>
            </a:lvl1pPr>
          </a:lstStyle>
          <a:p>
            <a:fld id="{4088CBC9-6096-4A2F-9590-AEA863A925BA}" type="datetimeFigureOut">
              <a:rPr lang="zh-CN" altLang="en-US" smtClean="0"/>
              <a:t>2023/8/6</a:t>
            </a:fld>
            <a:endParaRPr lang="zh-CN" altLang="en-US"/>
          </a:p>
        </p:txBody>
      </p:sp>
      <p:sp>
        <p:nvSpPr>
          <p:cNvPr id="5" name="页脚占位符 4">
            <a:extLst>
              <a:ext uri="{FF2B5EF4-FFF2-40B4-BE49-F238E27FC236}">
                <a16:creationId xmlns:a16="http://schemas.microsoft.com/office/drawing/2014/main" id="{D9E723EF-D242-45A7-B105-6EC97FF675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spAutoFit/>
          </a:bodyP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212BCB8-7248-4716-B19D-54DF2530CE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spAutoFit/>
          </a:bodyPr>
          <a:lstStyle>
            <a:lvl1pPr algn="r">
              <a:defRPr sz="1200">
                <a:solidFill>
                  <a:schemeClr val="tx1">
                    <a:tint val="75000"/>
                  </a:schemeClr>
                </a:solidFill>
              </a:defRPr>
            </a:lvl1pPr>
          </a:lstStyle>
          <a:p>
            <a:fld id="{68C87A08-A758-4FE9-B63C-49AED835B7D6}" type="slidenum">
              <a:rPr lang="zh-CN" altLang="en-US" smtClean="0"/>
              <a:t>‹#›</a:t>
            </a:fld>
            <a:endParaRPr lang="zh-CN" altLang="en-US"/>
          </a:p>
        </p:txBody>
      </p:sp>
    </p:spTree>
    <p:extLst>
      <p:ext uri="{BB962C8B-B14F-4D97-AF65-F5344CB8AC3E}">
        <p14:creationId xmlns:p14="http://schemas.microsoft.com/office/powerpoint/2010/main" val="3216171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88" userDrawn="1">
          <p15:clr>
            <a:srgbClr val="F26B43"/>
          </p15:clr>
        </p15:guide>
        <p15:guide id="2" pos="3840" userDrawn="1">
          <p15:clr>
            <a:srgbClr val="F26B43"/>
          </p15:clr>
        </p15:guide>
        <p15:guide id="3" pos="416" userDrawn="1">
          <p15:clr>
            <a:srgbClr val="F26B43"/>
          </p15:clr>
        </p15:guide>
        <p15:guide id="4" pos="7256" userDrawn="1">
          <p15:clr>
            <a:srgbClr val="F26B43"/>
          </p15:clr>
        </p15:guide>
        <p15:guide id="5" orient="horz" pos="648" userDrawn="1">
          <p15:clr>
            <a:srgbClr val="F26B43"/>
          </p15:clr>
        </p15:guide>
        <p15:guide id="6" orient="horz" pos="712" userDrawn="1">
          <p15:clr>
            <a:srgbClr val="F26B43"/>
          </p15:clr>
        </p15:guide>
        <p15:guide id="7" orient="horz" pos="3928" userDrawn="1">
          <p15:clr>
            <a:srgbClr val="F26B43"/>
          </p15:clr>
        </p15:guide>
        <p15:guide id="8"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9AE31BED-ED93-480C-9BE9-5EA565937587}"/>
              </a:ext>
            </a:extLst>
          </p:cNvPr>
          <p:cNvSpPr txBox="1"/>
          <p:nvPr/>
        </p:nvSpPr>
        <p:spPr>
          <a:xfrm>
            <a:off x="4369404" y="2690385"/>
            <a:ext cx="3453189" cy="769441"/>
          </a:xfrm>
          <a:prstGeom prst="rect">
            <a:avLst/>
          </a:prstGeom>
          <a:noFill/>
        </p:spPr>
        <p:txBody>
          <a:bodyPr wrap="none" rtlCol="0">
            <a:spAutoFit/>
          </a:bodyPr>
          <a:lstStyle/>
          <a:p>
            <a:pPr algn="ctr"/>
            <a:r>
              <a:rPr lang="en-US" altLang="zh-CN" sz="4400" b="1" dirty="0">
                <a:solidFill>
                  <a:schemeClr val="accent5"/>
                </a:solidFill>
                <a:latin typeface="+mn-ea"/>
              </a:rPr>
              <a:t>TRIPADVISOR</a:t>
            </a:r>
            <a:endParaRPr lang="zh-CN" altLang="en-US" sz="4400" b="1" dirty="0">
              <a:solidFill>
                <a:schemeClr val="accent5"/>
              </a:solidFill>
              <a:latin typeface="+mn-ea"/>
            </a:endParaRPr>
          </a:p>
        </p:txBody>
      </p:sp>
      <p:sp>
        <p:nvSpPr>
          <p:cNvPr id="10" name="矩形: 圆角 9">
            <a:extLst>
              <a:ext uri="{FF2B5EF4-FFF2-40B4-BE49-F238E27FC236}">
                <a16:creationId xmlns:a16="http://schemas.microsoft.com/office/drawing/2014/main" id="{4AD550C2-E2FD-4103-8DF2-BEB51FCA139D}"/>
              </a:ext>
            </a:extLst>
          </p:cNvPr>
          <p:cNvSpPr/>
          <p:nvPr/>
        </p:nvSpPr>
        <p:spPr>
          <a:xfrm>
            <a:off x="643034" y="559361"/>
            <a:ext cx="998492" cy="330109"/>
          </a:xfrm>
          <a:prstGeom prst="roundRect">
            <a:avLst>
              <a:gd name="adj" fmla="val 500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CN" sz="1200" dirty="0">
                <a:solidFill>
                  <a:schemeClr val="bg1">
                    <a:lumMod val="50000"/>
                  </a:schemeClr>
                </a:solidFill>
              </a:rPr>
              <a:t>Start here</a:t>
            </a:r>
            <a:endParaRPr lang="zh-CN" altLang="en-US" sz="1200" dirty="0">
              <a:solidFill>
                <a:schemeClr val="bg1">
                  <a:lumMod val="50000"/>
                </a:schemeClr>
              </a:solidFill>
            </a:endParaRPr>
          </a:p>
        </p:txBody>
      </p:sp>
      <p:sp>
        <p:nvSpPr>
          <p:cNvPr id="14" name="文本框 13">
            <a:extLst>
              <a:ext uri="{FF2B5EF4-FFF2-40B4-BE49-F238E27FC236}">
                <a16:creationId xmlns:a16="http://schemas.microsoft.com/office/drawing/2014/main" id="{7C9B3016-917C-4882-B384-7AA1820C07E0}"/>
              </a:ext>
            </a:extLst>
          </p:cNvPr>
          <p:cNvSpPr txBox="1"/>
          <p:nvPr/>
        </p:nvSpPr>
        <p:spPr>
          <a:xfrm>
            <a:off x="9746582" y="6193761"/>
            <a:ext cx="1558440" cy="276999"/>
          </a:xfrm>
          <a:prstGeom prst="rect">
            <a:avLst/>
          </a:prstGeom>
          <a:noFill/>
        </p:spPr>
        <p:txBody>
          <a:bodyPr wrap="none" rtlCol="0">
            <a:spAutoFit/>
          </a:bodyPr>
          <a:lstStyle/>
          <a:p>
            <a:r>
              <a:rPr lang="en-US" altLang="zh-CN" sz="1200" dirty="0">
                <a:solidFill>
                  <a:schemeClr val="accent3"/>
                </a:solidFill>
              </a:rPr>
              <a:t>SEE OUR PRODUCES</a:t>
            </a:r>
            <a:endParaRPr lang="zh-CN" altLang="en-US" sz="1200" dirty="0">
              <a:solidFill>
                <a:schemeClr val="accent3"/>
              </a:solidFill>
            </a:endParaRPr>
          </a:p>
        </p:txBody>
      </p:sp>
      <p:sp>
        <p:nvSpPr>
          <p:cNvPr id="15" name="箭头: V 形 14">
            <a:extLst>
              <a:ext uri="{FF2B5EF4-FFF2-40B4-BE49-F238E27FC236}">
                <a16:creationId xmlns:a16="http://schemas.microsoft.com/office/drawing/2014/main" id="{56A7A41E-0C11-4150-ABF6-86B73103C5A2}"/>
              </a:ext>
            </a:extLst>
          </p:cNvPr>
          <p:cNvSpPr/>
          <p:nvPr/>
        </p:nvSpPr>
        <p:spPr>
          <a:xfrm>
            <a:off x="9504255"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16" name="箭头: V 形 15">
            <a:extLst>
              <a:ext uri="{FF2B5EF4-FFF2-40B4-BE49-F238E27FC236}">
                <a16:creationId xmlns:a16="http://schemas.microsoft.com/office/drawing/2014/main" id="{1CD0E1A1-F2B5-4F55-A7B3-411487E33DE7}"/>
              </a:ext>
            </a:extLst>
          </p:cNvPr>
          <p:cNvSpPr/>
          <p:nvPr/>
        </p:nvSpPr>
        <p:spPr>
          <a:xfrm>
            <a:off x="11370962"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18" name="文本框 17">
            <a:extLst>
              <a:ext uri="{FF2B5EF4-FFF2-40B4-BE49-F238E27FC236}">
                <a16:creationId xmlns:a16="http://schemas.microsoft.com/office/drawing/2014/main" id="{0DCE053A-C940-4C3C-B6AC-4A7814B47C9B}"/>
              </a:ext>
            </a:extLst>
          </p:cNvPr>
          <p:cNvSpPr txBox="1"/>
          <p:nvPr/>
        </p:nvSpPr>
        <p:spPr>
          <a:xfrm flipH="1">
            <a:off x="2306028" y="3846115"/>
            <a:ext cx="7579939" cy="299634"/>
          </a:xfrm>
          <a:prstGeom prst="rect">
            <a:avLst/>
          </a:prstGeom>
          <a:noFill/>
        </p:spPr>
        <p:txBody>
          <a:bodyPr wrap="square" rtlCol="0">
            <a:spAutoFit/>
          </a:bodyPr>
          <a:lstStyle/>
          <a:p>
            <a:pPr algn="ctr">
              <a:lnSpc>
                <a:spcPct val="120000"/>
              </a:lnSpc>
            </a:pPr>
            <a:r>
              <a:rPr lang="en-US" altLang="zh-CN" sz="1200" dirty="0">
                <a:solidFill>
                  <a:schemeClr val="bg1">
                    <a:lumMod val="65000"/>
                  </a:schemeClr>
                </a:solidFill>
              </a:rPr>
              <a:t>An intelligent trip advisor</a:t>
            </a:r>
          </a:p>
        </p:txBody>
      </p:sp>
      <p:sp>
        <p:nvSpPr>
          <p:cNvPr id="21" name="文本框 20">
            <a:extLst>
              <a:ext uri="{FF2B5EF4-FFF2-40B4-BE49-F238E27FC236}">
                <a16:creationId xmlns:a16="http://schemas.microsoft.com/office/drawing/2014/main" id="{3A1495EA-0A38-4572-AF64-1AA481704A27}"/>
              </a:ext>
            </a:extLst>
          </p:cNvPr>
          <p:cNvSpPr txBox="1"/>
          <p:nvPr/>
        </p:nvSpPr>
        <p:spPr>
          <a:xfrm>
            <a:off x="3081679" y="3424518"/>
            <a:ext cx="6028640" cy="369332"/>
          </a:xfrm>
          <a:prstGeom prst="rect">
            <a:avLst/>
          </a:prstGeom>
          <a:noFill/>
        </p:spPr>
        <p:txBody>
          <a:bodyPr wrap="square">
            <a:spAutoFit/>
          </a:bodyPr>
          <a:lstStyle/>
          <a:p>
            <a:pPr algn="ctr"/>
            <a:r>
              <a:rPr lang="en-US" altLang="zh-CN" dirty="0">
                <a:solidFill>
                  <a:schemeClr val="bg1">
                    <a:lumMod val="50000"/>
                  </a:schemeClr>
                </a:solidFill>
              </a:rPr>
              <a:t>BUILT BY: </a:t>
            </a:r>
            <a:r>
              <a:rPr lang="en-US" altLang="zh-CN" dirty="0" err="1">
                <a:solidFill>
                  <a:schemeClr val="bg1">
                    <a:lumMod val="50000"/>
                  </a:schemeClr>
                </a:solidFill>
              </a:rPr>
              <a:t>Yuyang</a:t>
            </a:r>
            <a:r>
              <a:rPr lang="en-US" altLang="zh-CN" dirty="0">
                <a:solidFill>
                  <a:schemeClr val="bg1">
                    <a:lumMod val="50000"/>
                  </a:schemeClr>
                </a:solidFill>
              </a:rPr>
              <a:t> Tian, Yue Ren Zhang, </a:t>
            </a:r>
            <a:r>
              <a:rPr lang="en-US" altLang="zh-CN" dirty="0" err="1">
                <a:solidFill>
                  <a:schemeClr val="bg1">
                    <a:lumMod val="50000"/>
                  </a:schemeClr>
                </a:solidFill>
              </a:rPr>
              <a:t>Tianhong</a:t>
            </a:r>
            <a:r>
              <a:rPr lang="en-US" altLang="zh-CN" dirty="0">
                <a:solidFill>
                  <a:schemeClr val="bg1">
                    <a:lumMod val="50000"/>
                  </a:schemeClr>
                </a:solidFill>
              </a:rPr>
              <a:t> Zhou</a:t>
            </a:r>
            <a:endParaRPr lang="zh-CN" altLang="en-US" dirty="0">
              <a:solidFill>
                <a:schemeClr val="bg1">
                  <a:lumMod val="50000"/>
                </a:schemeClr>
              </a:solidFill>
            </a:endParaRPr>
          </a:p>
        </p:txBody>
      </p:sp>
      <p:sp>
        <p:nvSpPr>
          <p:cNvPr id="19" name="弧形 18">
            <a:extLst>
              <a:ext uri="{FF2B5EF4-FFF2-40B4-BE49-F238E27FC236}">
                <a16:creationId xmlns:a16="http://schemas.microsoft.com/office/drawing/2014/main" id="{986DE229-7AC5-4F64-8A90-19565F3EE30E}"/>
              </a:ext>
            </a:extLst>
          </p:cNvPr>
          <p:cNvSpPr/>
          <p:nvPr/>
        </p:nvSpPr>
        <p:spPr>
          <a:xfrm rot="20217552">
            <a:off x="-836584" y="5830681"/>
            <a:ext cx="1280160" cy="1280160"/>
          </a:xfrm>
          <a:prstGeom prst="arc">
            <a:avLst>
              <a:gd name="adj1" fmla="val 18554259"/>
              <a:gd name="adj2" fmla="val 3696515"/>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0" name="弧形 19">
            <a:extLst>
              <a:ext uri="{FF2B5EF4-FFF2-40B4-BE49-F238E27FC236}">
                <a16:creationId xmlns:a16="http://schemas.microsoft.com/office/drawing/2014/main" id="{C6DF0D52-9192-4F79-8993-C17F6EC9A411}"/>
              </a:ext>
            </a:extLst>
          </p:cNvPr>
          <p:cNvSpPr/>
          <p:nvPr/>
        </p:nvSpPr>
        <p:spPr>
          <a:xfrm rot="20217552">
            <a:off x="-1148710" y="5518554"/>
            <a:ext cx="1904413" cy="1904413"/>
          </a:xfrm>
          <a:prstGeom prst="arc">
            <a:avLst>
              <a:gd name="adj1" fmla="val 691350"/>
              <a:gd name="adj2" fmla="val 2846554"/>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3" name="弧形 22">
            <a:extLst>
              <a:ext uri="{FF2B5EF4-FFF2-40B4-BE49-F238E27FC236}">
                <a16:creationId xmlns:a16="http://schemas.microsoft.com/office/drawing/2014/main" id="{E2DEA2CD-38FB-4233-9EB8-0CEE78218A55}"/>
              </a:ext>
            </a:extLst>
          </p:cNvPr>
          <p:cNvSpPr/>
          <p:nvPr/>
        </p:nvSpPr>
        <p:spPr>
          <a:xfrm rot="7089368">
            <a:off x="11444694" y="-640080"/>
            <a:ext cx="1280160" cy="1280160"/>
          </a:xfrm>
          <a:prstGeom prst="arc">
            <a:avLst>
              <a:gd name="adj1" fmla="val 19178967"/>
              <a:gd name="adj2" fmla="val 3767372"/>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4" name="弧形 23">
            <a:extLst>
              <a:ext uri="{FF2B5EF4-FFF2-40B4-BE49-F238E27FC236}">
                <a16:creationId xmlns:a16="http://schemas.microsoft.com/office/drawing/2014/main" id="{997D871A-24C1-41A9-A02F-7C70A1BBA45D}"/>
              </a:ext>
            </a:extLst>
          </p:cNvPr>
          <p:cNvSpPr/>
          <p:nvPr/>
        </p:nvSpPr>
        <p:spPr>
          <a:xfrm rot="7089368">
            <a:off x="11132568" y="-952206"/>
            <a:ext cx="1904413" cy="1904413"/>
          </a:xfrm>
          <a:prstGeom prst="arc">
            <a:avLst>
              <a:gd name="adj1" fmla="val 977997"/>
              <a:gd name="adj2" fmla="val 3773178"/>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Tree>
    <p:extLst>
      <p:ext uri="{BB962C8B-B14F-4D97-AF65-F5344CB8AC3E}">
        <p14:creationId xmlns:p14="http://schemas.microsoft.com/office/powerpoint/2010/main" val="2165364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BACKEND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745484"/>
            <a:ext cx="411507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RECOMMENDATION MODEL</a:t>
            </a:r>
            <a:endParaRPr lang="en-GB" sz="2000" dirty="0">
              <a:solidFill>
                <a:schemeClr val="accent5"/>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1905000" y="2433691"/>
            <a:ext cx="8324222" cy="2893100"/>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Created a recommendation model with 3 inputs: Total Occurrence for a landmark, Neighbor Occurrence for a landmark, transportation Time for a landmark</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Developed a heuristic benchmark formula for calculating a landmark’s rating: total + 0.5 * neighbor + 0.5 * 1/transportation</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latinLnBrk="1">
              <a:lnSpc>
                <a:spcPct val="120000"/>
              </a:lnSpc>
              <a:buFont typeface="Arial" panose="020B0604020202020204" pitchFamily="34" charset="0"/>
              <a:buChar char="•"/>
            </a:pPr>
            <a:r>
              <a:rPr lang="en-US" altLang="zh-CN" sz="1400" dirty="0">
                <a:latin typeface="+mn-ea"/>
              </a:rPr>
              <a:t>Trained four machine learning models including Decision Trees, Logistic Regression, Random Forests, and SVM to predict the scores. The mode score among these models is selected as the final score for a parti-</a:t>
            </a:r>
            <a:r>
              <a:rPr lang="en-US" altLang="zh-CN" sz="1400" dirty="0" err="1">
                <a:latin typeface="+mn-ea"/>
              </a:rPr>
              <a:t>cular</a:t>
            </a:r>
            <a:r>
              <a:rPr lang="en-US" altLang="zh-CN" sz="1400" dirty="0">
                <a:latin typeface="+mn-ea"/>
              </a:rPr>
              <a:t> landmark.</a:t>
            </a:r>
            <a:br>
              <a:rPr lang="en-US" altLang="zh-CN" sz="1400" dirty="0">
                <a:latin typeface="+mn-ea"/>
              </a:rPr>
            </a:br>
            <a:endParaRPr lang="en-US" altLang="zh-CN" sz="1400" dirty="0">
              <a:latin typeface="+mn-ea"/>
            </a:endParaRPr>
          </a:p>
          <a:p>
            <a:endParaRPr lang="zh-CN" altLang="en-US" sz="1400" dirty="0"/>
          </a:p>
        </p:txBody>
      </p:sp>
      <p:sp>
        <p:nvSpPr>
          <p:cNvPr id="3" name="矩形 2">
            <a:extLst>
              <a:ext uri="{FF2B5EF4-FFF2-40B4-BE49-F238E27FC236}">
                <a16:creationId xmlns:a16="http://schemas.microsoft.com/office/drawing/2014/main" id="{7E18D193-4A80-48F8-3CD2-8AB1E7FE5B5F}"/>
              </a:ext>
            </a:extLst>
          </p:cNvPr>
          <p:cNvSpPr/>
          <p:nvPr/>
        </p:nvSpPr>
        <p:spPr>
          <a:xfrm>
            <a:off x="5390121" y="193727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2B8B631C-7A18-5E04-8A35-C12049578033}"/>
              </a:ext>
            </a:extLst>
          </p:cNvPr>
          <p:cNvSpPr/>
          <p:nvPr/>
        </p:nvSpPr>
        <p:spPr>
          <a:xfrm>
            <a:off x="5530208" y="193726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1E273586-BC3E-61CF-5FF3-521A32CDDF0C}"/>
              </a:ext>
            </a:extLst>
          </p:cNvPr>
          <p:cNvSpPr/>
          <p:nvPr/>
        </p:nvSpPr>
        <p:spPr>
          <a:xfrm>
            <a:off x="5670295" y="193726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6" name="任意多边形: 形状 5">
            <a:extLst>
              <a:ext uri="{FF2B5EF4-FFF2-40B4-BE49-F238E27FC236}">
                <a16:creationId xmlns:a16="http://schemas.microsoft.com/office/drawing/2014/main" id="{6677F700-0429-281B-F100-9363382EA496}"/>
              </a:ext>
            </a:extLst>
          </p:cNvPr>
          <p:cNvSpPr/>
          <p:nvPr/>
        </p:nvSpPr>
        <p:spPr>
          <a:xfrm>
            <a:off x="1147731" y="1625307"/>
            <a:ext cx="532174" cy="609685"/>
          </a:xfrm>
          <a:custGeom>
            <a:avLst/>
            <a:gdLst>
              <a:gd name="T0" fmla="*/ 228 w 11085"/>
              <a:gd name="T1" fmla="*/ 3017 h 12699"/>
              <a:gd name="T2" fmla="*/ 5314 w 11085"/>
              <a:gd name="T3" fmla="*/ 81 h 12699"/>
              <a:gd name="T4" fmla="*/ 5771 w 11085"/>
              <a:gd name="T5" fmla="*/ 81 h 12699"/>
              <a:gd name="T6" fmla="*/ 10856 w 11085"/>
              <a:gd name="T7" fmla="*/ 3017 h 12699"/>
              <a:gd name="T8" fmla="*/ 11085 w 11085"/>
              <a:gd name="T9" fmla="*/ 3413 h 12699"/>
              <a:gd name="T10" fmla="*/ 11085 w 11085"/>
              <a:gd name="T11" fmla="*/ 9285 h 12699"/>
              <a:gd name="T12" fmla="*/ 10856 w 11085"/>
              <a:gd name="T13" fmla="*/ 9681 h 12699"/>
              <a:gd name="T14" fmla="*/ 5771 w 11085"/>
              <a:gd name="T15" fmla="*/ 12617 h 12699"/>
              <a:gd name="T16" fmla="*/ 5314 w 11085"/>
              <a:gd name="T17" fmla="*/ 12617 h 12699"/>
              <a:gd name="T18" fmla="*/ 228 w 11085"/>
              <a:gd name="T19" fmla="*/ 9681 h 12699"/>
              <a:gd name="T20" fmla="*/ 0 w 11085"/>
              <a:gd name="T21" fmla="*/ 9285 h 12699"/>
              <a:gd name="T22" fmla="*/ 0 w 11085"/>
              <a:gd name="T23" fmla="*/ 3413 h 12699"/>
              <a:gd name="T24" fmla="*/ 228 w 11085"/>
              <a:gd name="T25" fmla="*/ 3017 h 12699"/>
              <a:gd name="T26" fmla="*/ 973 w 11085"/>
              <a:gd name="T27" fmla="*/ 3645 h 12699"/>
              <a:gd name="T28" fmla="*/ 915 w 11085"/>
              <a:gd name="T29" fmla="*/ 3744 h 12699"/>
              <a:gd name="T30" fmla="*/ 915 w 11085"/>
              <a:gd name="T31" fmla="*/ 8955 h 12699"/>
              <a:gd name="T32" fmla="*/ 973 w 11085"/>
              <a:gd name="T33" fmla="*/ 9054 h 12699"/>
              <a:gd name="T34" fmla="*/ 5485 w 11085"/>
              <a:gd name="T35" fmla="*/ 11659 h 12699"/>
              <a:gd name="T36" fmla="*/ 5600 w 11085"/>
              <a:gd name="T37" fmla="*/ 11659 h 12699"/>
              <a:gd name="T38" fmla="*/ 10112 w 11085"/>
              <a:gd name="T39" fmla="*/ 9054 h 12699"/>
              <a:gd name="T40" fmla="*/ 10170 w 11085"/>
              <a:gd name="T41" fmla="*/ 8955 h 12699"/>
              <a:gd name="T42" fmla="*/ 10170 w 11085"/>
              <a:gd name="T43" fmla="*/ 3744 h 12699"/>
              <a:gd name="T44" fmla="*/ 10112 w 11085"/>
              <a:gd name="T45" fmla="*/ 3645 h 12699"/>
              <a:gd name="T46" fmla="*/ 5600 w 11085"/>
              <a:gd name="T47" fmla="*/ 1039 h 12699"/>
              <a:gd name="T48" fmla="*/ 5485 w 11085"/>
              <a:gd name="T49" fmla="*/ 1039 h 12699"/>
              <a:gd name="T50" fmla="*/ 973 w 11085"/>
              <a:gd name="T51" fmla="*/ 3645 h 12699"/>
              <a:gd name="T52" fmla="*/ 5538 w 11085"/>
              <a:gd name="T53" fmla="*/ 5880 h 12699"/>
              <a:gd name="T54" fmla="*/ 9058 w 11085"/>
              <a:gd name="T55" fmla="*/ 3848 h 12699"/>
              <a:gd name="T56" fmla="*/ 9682 w 11085"/>
              <a:gd name="T57" fmla="*/ 4015 h 12699"/>
              <a:gd name="T58" fmla="*/ 9515 w 11085"/>
              <a:gd name="T59" fmla="*/ 4639 h 12699"/>
              <a:gd name="T60" fmla="*/ 6004 w 11085"/>
              <a:gd name="T61" fmla="*/ 6666 h 12699"/>
              <a:gd name="T62" fmla="*/ 6004 w 11085"/>
              <a:gd name="T63" fmla="*/ 10685 h 12699"/>
              <a:gd name="T64" fmla="*/ 5547 w 11085"/>
              <a:gd name="T65" fmla="*/ 11142 h 12699"/>
              <a:gd name="T66" fmla="*/ 5090 w 11085"/>
              <a:gd name="T67" fmla="*/ 10685 h 12699"/>
              <a:gd name="T68" fmla="*/ 5090 w 11085"/>
              <a:gd name="T69" fmla="*/ 6677 h 12699"/>
              <a:gd name="T70" fmla="*/ 1573 w 11085"/>
              <a:gd name="T71" fmla="*/ 4647 h 12699"/>
              <a:gd name="T72" fmla="*/ 1406 w 11085"/>
              <a:gd name="T73" fmla="*/ 4022 h 12699"/>
              <a:gd name="T74" fmla="*/ 2030 w 11085"/>
              <a:gd name="T75" fmla="*/ 3855 h 12699"/>
              <a:gd name="T76" fmla="*/ 5538 w 11085"/>
              <a:gd name="T77" fmla="*/ 5880 h 12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085" h="12699">
                <a:moveTo>
                  <a:pt x="228" y="3017"/>
                </a:moveTo>
                <a:lnTo>
                  <a:pt x="5314" y="81"/>
                </a:lnTo>
                <a:cubicBezTo>
                  <a:pt x="5455" y="0"/>
                  <a:pt x="5630" y="0"/>
                  <a:pt x="5771" y="81"/>
                </a:cubicBezTo>
                <a:lnTo>
                  <a:pt x="10856" y="3017"/>
                </a:lnTo>
                <a:cubicBezTo>
                  <a:pt x="10998" y="3099"/>
                  <a:pt x="11085" y="3250"/>
                  <a:pt x="11085" y="3413"/>
                </a:cubicBezTo>
                <a:lnTo>
                  <a:pt x="11085" y="9285"/>
                </a:lnTo>
                <a:cubicBezTo>
                  <a:pt x="11085" y="9449"/>
                  <a:pt x="10998" y="9600"/>
                  <a:pt x="10856" y="9681"/>
                </a:cubicBezTo>
                <a:lnTo>
                  <a:pt x="5771" y="12617"/>
                </a:lnTo>
                <a:cubicBezTo>
                  <a:pt x="5630" y="12699"/>
                  <a:pt x="5455" y="12699"/>
                  <a:pt x="5314" y="12617"/>
                </a:cubicBezTo>
                <a:lnTo>
                  <a:pt x="228" y="9681"/>
                </a:lnTo>
                <a:cubicBezTo>
                  <a:pt x="87" y="9600"/>
                  <a:pt x="0" y="9449"/>
                  <a:pt x="0" y="9285"/>
                </a:cubicBezTo>
                <a:lnTo>
                  <a:pt x="0" y="3413"/>
                </a:lnTo>
                <a:cubicBezTo>
                  <a:pt x="0" y="3250"/>
                  <a:pt x="87" y="3099"/>
                  <a:pt x="228" y="3017"/>
                </a:cubicBezTo>
                <a:close/>
                <a:moveTo>
                  <a:pt x="973" y="3645"/>
                </a:moveTo>
                <a:cubicBezTo>
                  <a:pt x="937" y="3665"/>
                  <a:pt x="915" y="3703"/>
                  <a:pt x="915" y="3744"/>
                </a:cubicBezTo>
                <a:lnTo>
                  <a:pt x="915" y="8955"/>
                </a:lnTo>
                <a:cubicBezTo>
                  <a:pt x="915" y="8995"/>
                  <a:pt x="937" y="9033"/>
                  <a:pt x="973" y="9054"/>
                </a:cubicBezTo>
                <a:lnTo>
                  <a:pt x="5485" y="11659"/>
                </a:lnTo>
                <a:cubicBezTo>
                  <a:pt x="5521" y="11679"/>
                  <a:pt x="5564" y="11679"/>
                  <a:pt x="5600" y="11659"/>
                </a:cubicBezTo>
                <a:lnTo>
                  <a:pt x="10112" y="9054"/>
                </a:lnTo>
                <a:cubicBezTo>
                  <a:pt x="10148" y="9033"/>
                  <a:pt x="10170" y="8995"/>
                  <a:pt x="10170" y="8955"/>
                </a:cubicBezTo>
                <a:lnTo>
                  <a:pt x="10170" y="3744"/>
                </a:lnTo>
                <a:cubicBezTo>
                  <a:pt x="10170" y="3703"/>
                  <a:pt x="10148" y="3665"/>
                  <a:pt x="10112" y="3645"/>
                </a:cubicBezTo>
                <a:lnTo>
                  <a:pt x="5600" y="1039"/>
                </a:lnTo>
                <a:cubicBezTo>
                  <a:pt x="5564" y="1019"/>
                  <a:pt x="5521" y="1019"/>
                  <a:pt x="5485" y="1039"/>
                </a:cubicBezTo>
                <a:lnTo>
                  <a:pt x="973" y="3645"/>
                </a:lnTo>
                <a:close/>
                <a:moveTo>
                  <a:pt x="5538" y="5880"/>
                </a:moveTo>
                <a:lnTo>
                  <a:pt x="9058" y="3848"/>
                </a:lnTo>
                <a:cubicBezTo>
                  <a:pt x="9276" y="3721"/>
                  <a:pt x="9556" y="3796"/>
                  <a:pt x="9682" y="4015"/>
                </a:cubicBezTo>
                <a:cubicBezTo>
                  <a:pt x="9808" y="4234"/>
                  <a:pt x="9733" y="4513"/>
                  <a:pt x="9515" y="4639"/>
                </a:cubicBezTo>
                <a:lnTo>
                  <a:pt x="6004" y="6666"/>
                </a:lnTo>
                <a:lnTo>
                  <a:pt x="6004" y="10685"/>
                </a:lnTo>
                <a:cubicBezTo>
                  <a:pt x="6004" y="10937"/>
                  <a:pt x="5799" y="11142"/>
                  <a:pt x="5547" y="11142"/>
                </a:cubicBezTo>
                <a:cubicBezTo>
                  <a:pt x="5295" y="11142"/>
                  <a:pt x="5090" y="10937"/>
                  <a:pt x="5090" y="10685"/>
                </a:cubicBezTo>
                <a:lnTo>
                  <a:pt x="5090" y="6677"/>
                </a:lnTo>
                <a:lnTo>
                  <a:pt x="1573" y="4647"/>
                </a:lnTo>
                <a:cubicBezTo>
                  <a:pt x="1354" y="4520"/>
                  <a:pt x="1280" y="4241"/>
                  <a:pt x="1406" y="4022"/>
                </a:cubicBezTo>
                <a:cubicBezTo>
                  <a:pt x="1532" y="3803"/>
                  <a:pt x="1812" y="3728"/>
                  <a:pt x="2030" y="3855"/>
                </a:cubicBezTo>
                <a:lnTo>
                  <a:pt x="5538" y="5880"/>
                </a:ln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4872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BACKEND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865661"/>
            <a:ext cx="77282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WHY DO WE NEED MACHINE LEARNING MODELS</a:t>
            </a:r>
            <a:endParaRPr lang="en-GB" sz="2000" dirty="0">
              <a:solidFill>
                <a:schemeClr val="accent5"/>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1980925" y="2520950"/>
            <a:ext cx="8670328" cy="2850011"/>
          </a:xfrm>
          <a:prstGeom prst="rect">
            <a:avLst/>
          </a:prstGeom>
          <a:noFill/>
        </p:spPr>
        <p:txBody>
          <a:bodyPr wrap="square" rtlCol="0">
            <a:spAutoFit/>
          </a:bodyPr>
          <a:lstStyle/>
          <a:p>
            <a:pPr marL="285750" indent="-285750" latinLnBrk="1">
              <a:lnSpc>
                <a:spcPct val="120000"/>
              </a:lnSpc>
              <a:buFont typeface="Arial" panose="020B0604020202020204" pitchFamily="34" charset="0"/>
              <a:buChar char="•"/>
            </a:pPr>
            <a:r>
              <a:rPr lang="en-US" altLang="zh-CN" sz="1400" dirty="0">
                <a:latin typeface="+mn-ea"/>
              </a:rPr>
              <a:t>Learning Complex Patterns: Machine learning models are capable to learn intricate patterns or relationships in the data that may not be accounted for by the heuristic formula.</a:t>
            </a:r>
            <a:br>
              <a:rPr lang="en-US" altLang="zh-CN" sz="1400" dirty="0">
                <a:latin typeface="+mn-ea"/>
              </a:rPr>
            </a:b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Generalizing to Unseen Landmarks: If new landmarks or points of interest are introduced, a machine learning model trained on the existing data can demonstrate improved performance in predicting the ratings for these new landmarks compared to the heuristic formula.</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Improving Accuracy: By utilizing a machine learning model trained on the ratings, it has the potentially to offer more precise predictions, thereby enhancing the user experience for those relying on these ratings.</a:t>
            </a:r>
          </a:p>
          <a:p>
            <a:br>
              <a:rPr lang="en-CA" altLang="zh-CN" sz="1400" dirty="0"/>
            </a:br>
            <a:endParaRPr lang="zh-CN" altLang="en-US" sz="1400" dirty="0"/>
          </a:p>
        </p:txBody>
      </p:sp>
      <p:sp>
        <p:nvSpPr>
          <p:cNvPr id="3" name="矩形 2">
            <a:extLst>
              <a:ext uri="{FF2B5EF4-FFF2-40B4-BE49-F238E27FC236}">
                <a16:creationId xmlns:a16="http://schemas.microsoft.com/office/drawing/2014/main" id="{67802FA2-9350-D07A-7B4D-5E12C192F1BD}"/>
              </a:ext>
            </a:extLst>
          </p:cNvPr>
          <p:cNvSpPr/>
          <p:nvPr/>
        </p:nvSpPr>
        <p:spPr>
          <a:xfrm>
            <a:off x="7729910" y="2050328"/>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1D8C262C-23EF-47F2-23D5-CEAE12C26C14}"/>
              </a:ext>
            </a:extLst>
          </p:cNvPr>
          <p:cNvSpPr/>
          <p:nvPr/>
        </p:nvSpPr>
        <p:spPr>
          <a:xfrm>
            <a:off x="7869997" y="2050327"/>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CF8891DA-A6CB-9BE8-1035-4238335A1720}"/>
              </a:ext>
            </a:extLst>
          </p:cNvPr>
          <p:cNvSpPr/>
          <p:nvPr/>
        </p:nvSpPr>
        <p:spPr>
          <a:xfrm>
            <a:off x="8010084" y="2050327"/>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6" name="任意多边形: 形状 5">
            <a:extLst>
              <a:ext uri="{FF2B5EF4-FFF2-40B4-BE49-F238E27FC236}">
                <a16:creationId xmlns:a16="http://schemas.microsoft.com/office/drawing/2014/main" id="{26F99966-4D74-4938-A77B-E16E757C4C00}"/>
              </a:ext>
            </a:extLst>
          </p:cNvPr>
          <p:cNvSpPr/>
          <p:nvPr/>
        </p:nvSpPr>
        <p:spPr>
          <a:xfrm>
            <a:off x="1158534" y="1694261"/>
            <a:ext cx="609685" cy="574000"/>
          </a:xfrm>
          <a:custGeom>
            <a:avLst/>
            <a:gdLst>
              <a:gd name="connsiteX0" fmla="*/ 234364 w 607639"/>
              <a:gd name="connsiteY0" fmla="*/ 416013 h 572074"/>
              <a:gd name="connsiteX1" fmla="*/ 208375 w 607639"/>
              <a:gd name="connsiteY1" fmla="*/ 442053 h 572074"/>
              <a:gd name="connsiteX2" fmla="*/ 234364 w 607639"/>
              <a:gd name="connsiteY2" fmla="*/ 468004 h 572074"/>
              <a:gd name="connsiteX3" fmla="*/ 373294 w 607639"/>
              <a:gd name="connsiteY3" fmla="*/ 468004 h 572074"/>
              <a:gd name="connsiteX4" fmla="*/ 399283 w 607639"/>
              <a:gd name="connsiteY4" fmla="*/ 442053 h 572074"/>
              <a:gd name="connsiteX5" fmla="*/ 373294 w 607639"/>
              <a:gd name="connsiteY5" fmla="*/ 416013 h 572074"/>
              <a:gd name="connsiteX6" fmla="*/ 364572 w 607639"/>
              <a:gd name="connsiteY6" fmla="*/ 312032 h 572074"/>
              <a:gd name="connsiteX7" fmla="*/ 329862 w 607639"/>
              <a:gd name="connsiteY7" fmla="*/ 346693 h 572074"/>
              <a:gd name="connsiteX8" fmla="*/ 364572 w 607639"/>
              <a:gd name="connsiteY8" fmla="*/ 381353 h 572074"/>
              <a:gd name="connsiteX9" fmla="*/ 399283 w 607639"/>
              <a:gd name="connsiteY9" fmla="*/ 346693 h 572074"/>
              <a:gd name="connsiteX10" fmla="*/ 364572 w 607639"/>
              <a:gd name="connsiteY10" fmla="*/ 312032 h 572074"/>
              <a:gd name="connsiteX11" fmla="*/ 243086 w 607639"/>
              <a:gd name="connsiteY11" fmla="*/ 312032 h 572074"/>
              <a:gd name="connsiteX12" fmla="*/ 208375 w 607639"/>
              <a:gd name="connsiteY12" fmla="*/ 346693 h 572074"/>
              <a:gd name="connsiteX13" fmla="*/ 243086 w 607639"/>
              <a:gd name="connsiteY13" fmla="*/ 381353 h 572074"/>
              <a:gd name="connsiteX14" fmla="*/ 277796 w 607639"/>
              <a:gd name="connsiteY14" fmla="*/ 346693 h 572074"/>
              <a:gd name="connsiteX15" fmla="*/ 243086 w 607639"/>
              <a:gd name="connsiteY15" fmla="*/ 312032 h 572074"/>
              <a:gd name="connsiteX16" fmla="*/ 555562 w 607639"/>
              <a:gd name="connsiteY16" fmla="*/ 311970 h 572074"/>
              <a:gd name="connsiteX17" fmla="*/ 581556 w 607639"/>
              <a:gd name="connsiteY17" fmla="*/ 311970 h 572074"/>
              <a:gd name="connsiteX18" fmla="*/ 607639 w 607639"/>
              <a:gd name="connsiteY18" fmla="*/ 337929 h 572074"/>
              <a:gd name="connsiteX19" fmla="*/ 607639 w 607639"/>
              <a:gd name="connsiteY19" fmla="*/ 442031 h 572074"/>
              <a:gd name="connsiteX20" fmla="*/ 581556 w 607639"/>
              <a:gd name="connsiteY20" fmla="*/ 467990 h 572074"/>
              <a:gd name="connsiteX21" fmla="*/ 555562 w 607639"/>
              <a:gd name="connsiteY21" fmla="*/ 467990 h 572074"/>
              <a:gd name="connsiteX22" fmla="*/ 555562 w 607639"/>
              <a:gd name="connsiteY22" fmla="*/ 442031 h 572074"/>
              <a:gd name="connsiteX23" fmla="*/ 555562 w 607639"/>
              <a:gd name="connsiteY23" fmla="*/ 415983 h 572074"/>
              <a:gd name="connsiteX24" fmla="*/ 555562 w 607639"/>
              <a:gd name="connsiteY24" fmla="*/ 363977 h 572074"/>
              <a:gd name="connsiteX25" fmla="*/ 555562 w 607639"/>
              <a:gd name="connsiteY25" fmla="*/ 337929 h 572074"/>
              <a:gd name="connsiteX26" fmla="*/ 26083 w 607639"/>
              <a:gd name="connsiteY26" fmla="*/ 311970 h 572074"/>
              <a:gd name="connsiteX27" fmla="*/ 52077 w 607639"/>
              <a:gd name="connsiteY27" fmla="*/ 311970 h 572074"/>
              <a:gd name="connsiteX28" fmla="*/ 52077 w 607639"/>
              <a:gd name="connsiteY28" fmla="*/ 337929 h 572074"/>
              <a:gd name="connsiteX29" fmla="*/ 52077 w 607639"/>
              <a:gd name="connsiteY29" fmla="*/ 363977 h 572074"/>
              <a:gd name="connsiteX30" fmla="*/ 52077 w 607639"/>
              <a:gd name="connsiteY30" fmla="*/ 415983 h 572074"/>
              <a:gd name="connsiteX31" fmla="*/ 52077 w 607639"/>
              <a:gd name="connsiteY31" fmla="*/ 442031 h 572074"/>
              <a:gd name="connsiteX32" fmla="*/ 52077 w 607639"/>
              <a:gd name="connsiteY32" fmla="*/ 467990 h 572074"/>
              <a:gd name="connsiteX33" fmla="*/ 26083 w 607639"/>
              <a:gd name="connsiteY33" fmla="*/ 467990 h 572074"/>
              <a:gd name="connsiteX34" fmla="*/ 0 w 607639"/>
              <a:gd name="connsiteY34" fmla="*/ 442031 h 572074"/>
              <a:gd name="connsiteX35" fmla="*/ 0 w 607639"/>
              <a:gd name="connsiteY35" fmla="*/ 337929 h 572074"/>
              <a:gd name="connsiteX36" fmla="*/ 26083 w 607639"/>
              <a:gd name="connsiteY36" fmla="*/ 311970 h 572074"/>
              <a:gd name="connsiteX37" fmla="*/ 303784 w 607639"/>
              <a:gd name="connsiteY37" fmla="*/ 0 h 572074"/>
              <a:gd name="connsiteX38" fmla="*/ 381927 w 607639"/>
              <a:gd name="connsiteY38" fmla="*/ 78030 h 572074"/>
              <a:gd name="connsiteX39" fmla="*/ 329862 w 607639"/>
              <a:gd name="connsiteY39" fmla="*/ 151528 h 572074"/>
              <a:gd name="connsiteX40" fmla="*/ 329862 w 607639"/>
              <a:gd name="connsiteY40" fmla="*/ 208051 h 572074"/>
              <a:gd name="connsiteX41" fmla="*/ 477426 w 607639"/>
              <a:gd name="connsiteY41" fmla="*/ 208051 h 572074"/>
              <a:gd name="connsiteX42" fmla="*/ 503414 w 607639"/>
              <a:gd name="connsiteY42" fmla="*/ 234002 h 572074"/>
              <a:gd name="connsiteX43" fmla="*/ 503414 w 607639"/>
              <a:gd name="connsiteY43" fmla="*/ 312032 h 572074"/>
              <a:gd name="connsiteX44" fmla="*/ 503414 w 607639"/>
              <a:gd name="connsiteY44" fmla="*/ 337983 h 572074"/>
              <a:gd name="connsiteX45" fmla="*/ 503414 w 607639"/>
              <a:gd name="connsiteY45" fmla="*/ 364023 h 572074"/>
              <a:gd name="connsiteX46" fmla="*/ 503414 w 607639"/>
              <a:gd name="connsiteY46" fmla="*/ 416013 h 572074"/>
              <a:gd name="connsiteX47" fmla="*/ 503414 w 607639"/>
              <a:gd name="connsiteY47" fmla="*/ 442053 h 572074"/>
              <a:gd name="connsiteX48" fmla="*/ 503414 w 607639"/>
              <a:gd name="connsiteY48" fmla="*/ 468004 h 572074"/>
              <a:gd name="connsiteX49" fmla="*/ 503414 w 607639"/>
              <a:gd name="connsiteY49" fmla="*/ 546034 h 572074"/>
              <a:gd name="connsiteX50" fmla="*/ 477426 w 607639"/>
              <a:gd name="connsiteY50" fmla="*/ 572074 h 572074"/>
              <a:gd name="connsiteX51" fmla="*/ 130232 w 607639"/>
              <a:gd name="connsiteY51" fmla="*/ 572074 h 572074"/>
              <a:gd name="connsiteX52" fmla="*/ 104155 w 607639"/>
              <a:gd name="connsiteY52" fmla="*/ 546034 h 572074"/>
              <a:gd name="connsiteX53" fmla="*/ 104155 w 607639"/>
              <a:gd name="connsiteY53" fmla="*/ 468004 h 572074"/>
              <a:gd name="connsiteX54" fmla="*/ 104155 w 607639"/>
              <a:gd name="connsiteY54" fmla="*/ 442053 h 572074"/>
              <a:gd name="connsiteX55" fmla="*/ 104155 w 607639"/>
              <a:gd name="connsiteY55" fmla="*/ 416013 h 572074"/>
              <a:gd name="connsiteX56" fmla="*/ 104155 w 607639"/>
              <a:gd name="connsiteY56" fmla="*/ 364023 h 572074"/>
              <a:gd name="connsiteX57" fmla="*/ 104155 w 607639"/>
              <a:gd name="connsiteY57" fmla="*/ 337983 h 572074"/>
              <a:gd name="connsiteX58" fmla="*/ 104155 w 607639"/>
              <a:gd name="connsiteY58" fmla="*/ 312032 h 572074"/>
              <a:gd name="connsiteX59" fmla="*/ 104155 w 607639"/>
              <a:gd name="connsiteY59" fmla="*/ 234002 h 572074"/>
              <a:gd name="connsiteX60" fmla="*/ 130232 w 607639"/>
              <a:gd name="connsiteY60" fmla="*/ 208051 h 572074"/>
              <a:gd name="connsiteX61" fmla="*/ 277796 w 607639"/>
              <a:gd name="connsiteY61" fmla="*/ 208051 h 572074"/>
              <a:gd name="connsiteX62" fmla="*/ 277796 w 607639"/>
              <a:gd name="connsiteY62" fmla="*/ 151528 h 572074"/>
              <a:gd name="connsiteX63" fmla="*/ 225731 w 607639"/>
              <a:gd name="connsiteY63" fmla="*/ 78030 h 572074"/>
              <a:gd name="connsiteX64" fmla="*/ 303784 w 607639"/>
              <a:gd name="connsiteY64" fmla="*/ 0 h 57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7639" h="572074">
                <a:moveTo>
                  <a:pt x="234364" y="416013"/>
                </a:moveTo>
                <a:cubicBezTo>
                  <a:pt x="220034" y="416013"/>
                  <a:pt x="208375" y="427656"/>
                  <a:pt x="208375" y="442053"/>
                </a:cubicBezTo>
                <a:cubicBezTo>
                  <a:pt x="208375" y="456362"/>
                  <a:pt x="220034" y="468004"/>
                  <a:pt x="234364" y="468004"/>
                </a:cubicBezTo>
                <a:lnTo>
                  <a:pt x="373294" y="468004"/>
                </a:lnTo>
                <a:cubicBezTo>
                  <a:pt x="387624" y="468004"/>
                  <a:pt x="399283" y="456362"/>
                  <a:pt x="399283" y="442053"/>
                </a:cubicBezTo>
                <a:cubicBezTo>
                  <a:pt x="399283" y="427656"/>
                  <a:pt x="387624" y="416013"/>
                  <a:pt x="373294" y="416013"/>
                </a:cubicBezTo>
                <a:close/>
                <a:moveTo>
                  <a:pt x="364572" y="312032"/>
                </a:moveTo>
                <a:cubicBezTo>
                  <a:pt x="345437" y="312032"/>
                  <a:pt x="329862" y="327585"/>
                  <a:pt x="329862" y="346693"/>
                </a:cubicBezTo>
                <a:cubicBezTo>
                  <a:pt x="329862" y="365800"/>
                  <a:pt x="345437" y="381353"/>
                  <a:pt x="364572" y="381353"/>
                </a:cubicBezTo>
                <a:cubicBezTo>
                  <a:pt x="383708" y="381353"/>
                  <a:pt x="399283" y="365800"/>
                  <a:pt x="399283" y="346693"/>
                </a:cubicBezTo>
                <a:cubicBezTo>
                  <a:pt x="399283" y="327585"/>
                  <a:pt x="383708" y="312032"/>
                  <a:pt x="364572" y="312032"/>
                </a:cubicBezTo>
                <a:close/>
                <a:moveTo>
                  <a:pt x="243086" y="312032"/>
                </a:moveTo>
                <a:cubicBezTo>
                  <a:pt x="223950" y="312032"/>
                  <a:pt x="208375" y="327585"/>
                  <a:pt x="208375" y="346693"/>
                </a:cubicBezTo>
                <a:cubicBezTo>
                  <a:pt x="208375" y="365800"/>
                  <a:pt x="223950" y="381353"/>
                  <a:pt x="243086" y="381353"/>
                </a:cubicBezTo>
                <a:cubicBezTo>
                  <a:pt x="262221" y="381353"/>
                  <a:pt x="277796" y="365800"/>
                  <a:pt x="277796" y="346693"/>
                </a:cubicBezTo>
                <a:cubicBezTo>
                  <a:pt x="277796" y="327585"/>
                  <a:pt x="262221" y="312032"/>
                  <a:pt x="243086" y="312032"/>
                </a:cubicBezTo>
                <a:close/>
                <a:moveTo>
                  <a:pt x="555562" y="311970"/>
                </a:moveTo>
                <a:lnTo>
                  <a:pt x="581556" y="311970"/>
                </a:lnTo>
                <a:cubicBezTo>
                  <a:pt x="595977" y="311970"/>
                  <a:pt x="607639" y="323616"/>
                  <a:pt x="607639" y="337929"/>
                </a:cubicBezTo>
                <a:lnTo>
                  <a:pt x="607639" y="442031"/>
                </a:lnTo>
                <a:cubicBezTo>
                  <a:pt x="607639" y="456344"/>
                  <a:pt x="595977" y="467990"/>
                  <a:pt x="581556" y="467990"/>
                </a:cubicBezTo>
                <a:lnTo>
                  <a:pt x="555562" y="467990"/>
                </a:lnTo>
                <a:lnTo>
                  <a:pt x="555562" y="442031"/>
                </a:lnTo>
                <a:lnTo>
                  <a:pt x="555562" y="415983"/>
                </a:lnTo>
                <a:lnTo>
                  <a:pt x="555562" y="363977"/>
                </a:lnTo>
                <a:lnTo>
                  <a:pt x="555562" y="337929"/>
                </a:lnTo>
                <a:close/>
                <a:moveTo>
                  <a:pt x="26083" y="311970"/>
                </a:moveTo>
                <a:lnTo>
                  <a:pt x="52077" y="311970"/>
                </a:lnTo>
                <a:lnTo>
                  <a:pt x="52077" y="337929"/>
                </a:lnTo>
                <a:lnTo>
                  <a:pt x="52077" y="363977"/>
                </a:lnTo>
                <a:lnTo>
                  <a:pt x="52077" y="415983"/>
                </a:lnTo>
                <a:lnTo>
                  <a:pt x="52077" y="442031"/>
                </a:lnTo>
                <a:lnTo>
                  <a:pt x="52077" y="467990"/>
                </a:lnTo>
                <a:lnTo>
                  <a:pt x="26083" y="467990"/>
                </a:lnTo>
                <a:cubicBezTo>
                  <a:pt x="11662" y="467990"/>
                  <a:pt x="0" y="456344"/>
                  <a:pt x="0" y="442031"/>
                </a:cubicBezTo>
                <a:lnTo>
                  <a:pt x="0" y="337929"/>
                </a:lnTo>
                <a:cubicBezTo>
                  <a:pt x="0" y="323616"/>
                  <a:pt x="11662" y="311970"/>
                  <a:pt x="26083" y="311970"/>
                </a:cubicBezTo>
                <a:close/>
                <a:moveTo>
                  <a:pt x="303784" y="0"/>
                </a:moveTo>
                <a:cubicBezTo>
                  <a:pt x="346861" y="0"/>
                  <a:pt x="381927" y="35016"/>
                  <a:pt x="381927" y="78030"/>
                </a:cubicBezTo>
                <a:cubicBezTo>
                  <a:pt x="381927" y="111891"/>
                  <a:pt x="360122" y="140774"/>
                  <a:pt x="329862" y="151528"/>
                </a:cubicBezTo>
                <a:lnTo>
                  <a:pt x="329862" y="208051"/>
                </a:lnTo>
                <a:lnTo>
                  <a:pt x="477426" y="208051"/>
                </a:lnTo>
                <a:cubicBezTo>
                  <a:pt x="491755" y="208051"/>
                  <a:pt x="503414" y="219693"/>
                  <a:pt x="503414" y="234002"/>
                </a:cubicBezTo>
                <a:lnTo>
                  <a:pt x="503414" y="312032"/>
                </a:lnTo>
                <a:lnTo>
                  <a:pt x="503414" y="337983"/>
                </a:lnTo>
                <a:lnTo>
                  <a:pt x="503414" y="364023"/>
                </a:lnTo>
                <a:lnTo>
                  <a:pt x="503414" y="416013"/>
                </a:lnTo>
                <a:lnTo>
                  <a:pt x="503414" y="442053"/>
                </a:lnTo>
                <a:lnTo>
                  <a:pt x="503414" y="468004"/>
                </a:lnTo>
                <a:lnTo>
                  <a:pt x="503414" y="546034"/>
                </a:lnTo>
                <a:cubicBezTo>
                  <a:pt x="503414" y="560432"/>
                  <a:pt x="491755" y="572074"/>
                  <a:pt x="477426" y="572074"/>
                </a:cubicBezTo>
                <a:lnTo>
                  <a:pt x="130232" y="572074"/>
                </a:lnTo>
                <a:cubicBezTo>
                  <a:pt x="115814" y="572074"/>
                  <a:pt x="104155" y="560432"/>
                  <a:pt x="104155" y="546034"/>
                </a:cubicBezTo>
                <a:lnTo>
                  <a:pt x="104155" y="468004"/>
                </a:lnTo>
                <a:lnTo>
                  <a:pt x="104155" y="442053"/>
                </a:lnTo>
                <a:lnTo>
                  <a:pt x="104155" y="416013"/>
                </a:lnTo>
                <a:lnTo>
                  <a:pt x="104155" y="364023"/>
                </a:lnTo>
                <a:lnTo>
                  <a:pt x="104155" y="337983"/>
                </a:lnTo>
                <a:lnTo>
                  <a:pt x="104155" y="312032"/>
                </a:lnTo>
                <a:lnTo>
                  <a:pt x="104155" y="234002"/>
                </a:lnTo>
                <a:cubicBezTo>
                  <a:pt x="104155" y="219693"/>
                  <a:pt x="115814" y="208051"/>
                  <a:pt x="130232" y="208051"/>
                </a:cubicBezTo>
                <a:lnTo>
                  <a:pt x="277796" y="208051"/>
                </a:lnTo>
                <a:lnTo>
                  <a:pt x="277796" y="151528"/>
                </a:lnTo>
                <a:cubicBezTo>
                  <a:pt x="247447" y="140774"/>
                  <a:pt x="225731" y="111891"/>
                  <a:pt x="225731" y="78030"/>
                </a:cubicBezTo>
                <a:cubicBezTo>
                  <a:pt x="225731" y="35016"/>
                  <a:pt x="260708" y="0"/>
                  <a:pt x="303784" y="0"/>
                </a:cubicBez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文本框 8">
            <a:extLst>
              <a:ext uri="{FF2B5EF4-FFF2-40B4-BE49-F238E27FC236}">
                <a16:creationId xmlns:a16="http://schemas.microsoft.com/office/drawing/2014/main" id="{28E78377-DB3D-40FA-89BD-40583F7724BA}"/>
              </a:ext>
            </a:extLst>
          </p:cNvPr>
          <p:cNvSpPr txBox="1"/>
          <p:nvPr/>
        </p:nvSpPr>
        <p:spPr>
          <a:xfrm>
            <a:off x="1980925" y="5241738"/>
            <a:ext cx="8670328" cy="592726"/>
          </a:xfrm>
          <a:prstGeom prst="rect">
            <a:avLst/>
          </a:prstGeom>
          <a:noFill/>
        </p:spPr>
        <p:txBody>
          <a:bodyPr wrap="square" rtlCol="0">
            <a:spAutoFit/>
          </a:bodyPr>
          <a:lstStyle/>
          <a:p>
            <a:pPr marL="285750" indent="-285750" latinLnBrk="1">
              <a:lnSpc>
                <a:spcPct val="120000"/>
              </a:lnSpc>
              <a:buFont typeface="Arial" panose="020B0604020202020204" pitchFamily="34" charset="0"/>
              <a:buChar char="•"/>
            </a:pPr>
            <a:r>
              <a:rPr lang="en-US" altLang="zh-CN" sz="1400" dirty="0">
                <a:latin typeface="+mn-ea"/>
              </a:rPr>
              <a:t>Utilizing this model, we are able to only input a small number of sample itineraries and a list of landmarks, the model will calculate the ratings automatically.</a:t>
            </a:r>
          </a:p>
        </p:txBody>
      </p:sp>
    </p:spTree>
    <p:extLst>
      <p:ext uri="{BB962C8B-B14F-4D97-AF65-F5344CB8AC3E}">
        <p14:creationId xmlns:p14="http://schemas.microsoft.com/office/powerpoint/2010/main" val="2697103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BACKEND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879326" y="1574376"/>
            <a:ext cx="77282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accent5"/>
                </a:solidFill>
                <a:latin typeface="+mj-ea"/>
                <a:ea typeface="+mj-ea"/>
              </a:rPr>
              <a:t>HOW DOES THE RECOMMENDATION SYSTEM WORK</a:t>
            </a:r>
            <a:endParaRPr lang="en-GB" sz="2000" dirty="0">
              <a:solidFill>
                <a:schemeClr val="accent5"/>
              </a:solidFill>
              <a:latin typeface="+mj-ea"/>
              <a:ea typeface="+mj-ea"/>
            </a:endParaRPr>
          </a:p>
        </p:txBody>
      </p:sp>
      <p:sp>
        <p:nvSpPr>
          <p:cNvPr id="6" name="文本框 5">
            <a:extLst>
              <a:ext uri="{FF2B5EF4-FFF2-40B4-BE49-F238E27FC236}">
                <a16:creationId xmlns:a16="http://schemas.microsoft.com/office/drawing/2014/main" id="{2E4F00E8-7351-4DA2-BCF1-BD0BDDED395A}"/>
              </a:ext>
            </a:extLst>
          </p:cNvPr>
          <p:cNvSpPr txBox="1"/>
          <p:nvPr/>
        </p:nvSpPr>
        <p:spPr>
          <a:xfrm>
            <a:off x="1879326" y="1943708"/>
            <a:ext cx="8382000" cy="3539430"/>
          </a:xfrm>
          <a:prstGeom prst="rect">
            <a:avLst/>
          </a:prstGeom>
          <a:noFill/>
        </p:spPr>
        <p:txBody>
          <a:bodyPr wrap="square" rtlCol="0">
            <a:spAutoFit/>
          </a:bodyPr>
          <a:lstStyle/>
          <a:p>
            <a:pPr marL="342900" indent="-342900">
              <a:buFont typeface="+mj-lt"/>
              <a:buAutoNum type="arabicPeriod"/>
            </a:pPr>
            <a:r>
              <a:rPr lang="en-US" altLang="zh-CN" sz="1400" dirty="0">
                <a:latin typeface="+mn-ea"/>
              </a:rPr>
              <a:t>User Input: Users provide the country and city they intend to travel to, along with the start and end dates of their trip, and an estimated daily travel time (e.g., 10 hours per day).</a:t>
            </a:r>
          </a:p>
          <a:p>
            <a:pPr marL="342900" indent="-342900">
              <a:buFont typeface="+mj-lt"/>
              <a:buAutoNum type="arabicPeriod"/>
            </a:pPr>
            <a:endParaRPr lang="en-US" altLang="zh-CN" sz="1400" dirty="0">
              <a:latin typeface="+mn-ea"/>
            </a:endParaRPr>
          </a:p>
          <a:p>
            <a:pPr marL="342900" indent="-342900">
              <a:buFont typeface="+mj-lt"/>
              <a:buAutoNum type="arabicPeriod"/>
            </a:pPr>
            <a:r>
              <a:rPr lang="en-US" altLang="zh-CN" sz="1400" dirty="0">
                <a:latin typeface="+mn-ea"/>
              </a:rPr>
              <a:t>First Landmark Recommendation: The system recommends the first landmark for each day based on total occurrence, with the landmark having the highest total occurrence being selected.</a:t>
            </a:r>
          </a:p>
          <a:p>
            <a:pPr marL="342900" indent="-342900">
              <a:buFont typeface="+mj-lt"/>
              <a:buAutoNum type="arabicPeriod"/>
            </a:pPr>
            <a:endParaRPr lang="en-US" altLang="zh-CN" sz="1400" dirty="0">
              <a:latin typeface="+mn-ea"/>
            </a:endParaRPr>
          </a:p>
          <a:p>
            <a:pPr marL="342900" indent="-342900">
              <a:buFont typeface="+mj-lt"/>
              <a:buAutoNum type="arabicPeriod"/>
            </a:pPr>
            <a:r>
              <a:rPr lang="en-US" altLang="zh-CN" sz="1400" dirty="0">
                <a:latin typeface="+mn-ea"/>
              </a:rPr>
              <a:t>Score Calculation for Remaining Landmarks: The machine learning model is employed to calculate scores for the remaining landmarks; it takes each landmark's total occurrence, neighbor occurrence, and transportation time as input.</a:t>
            </a:r>
          </a:p>
          <a:p>
            <a:pPr marL="342900" indent="-342900">
              <a:buFont typeface="+mj-lt"/>
              <a:buAutoNum type="arabicPeriod"/>
            </a:pPr>
            <a:endParaRPr lang="en-US" altLang="zh-CN" sz="1400" dirty="0">
              <a:latin typeface="+mn-ea"/>
            </a:endParaRPr>
          </a:p>
          <a:p>
            <a:pPr marL="342900" indent="-342900">
              <a:buFont typeface="+mj-lt"/>
              <a:buAutoNum type="arabicPeriod"/>
            </a:pPr>
            <a:r>
              <a:rPr lang="en-US" altLang="zh-CN" sz="1400" dirty="0">
                <a:latin typeface="+mn-ea"/>
              </a:rPr>
              <a:t>Weather Adjustment: If the day is rainy and the landmark is outdoors, the score of the landmark is reduced by 1.</a:t>
            </a:r>
          </a:p>
          <a:p>
            <a:pPr marL="342900" indent="-342900">
              <a:buFont typeface="+mj-lt"/>
              <a:buAutoNum type="arabicPeriod"/>
            </a:pPr>
            <a:endParaRPr lang="en-US" altLang="zh-CN" sz="1400" dirty="0">
              <a:latin typeface="+mn-ea"/>
            </a:endParaRPr>
          </a:p>
          <a:p>
            <a:pPr marL="342900" indent="-342900">
              <a:buFont typeface="+mj-lt"/>
              <a:buAutoNum type="arabicPeriod"/>
            </a:pPr>
            <a:r>
              <a:rPr lang="en-US" altLang="zh-CN" sz="1400" dirty="0">
                <a:latin typeface="+mn-ea"/>
              </a:rPr>
              <a:t>Landmark Selection: The system selects the landmark with the highest score and adds it to the day's itinerary. That landmark is then removed from the landmark pool. This process is repeated until the user's estimated daily travel time is fully allocated.</a:t>
            </a:r>
            <a:endParaRPr lang="zh-CN" altLang="en-US" sz="1400" dirty="0">
              <a:latin typeface="+mn-ea"/>
            </a:endParaRPr>
          </a:p>
        </p:txBody>
      </p:sp>
      <p:grpSp>
        <p:nvGrpSpPr>
          <p:cNvPr id="7" name="组合 6">
            <a:extLst>
              <a:ext uri="{FF2B5EF4-FFF2-40B4-BE49-F238E27FC236}">
                <a16:creationId xmlns:a16="http://schemas.microsoft.com/office/drawing/2014/main" id="{03A96ADB-4812-465F-8A0D-B226778B377B}"/>
              </a:ext>
            </a:extLst>
          </p:cNvPr>
          <p:cNvGrpSpPr/>
          <p:nvPr/>
        </p:nvGrpSpPr>
        <p:grpSpPr>
          <a:xfrm>
            <a:off x="836147" y="5777405"/>
            <a:ext cx="876300" cy="533400"/>
            <a:chOff x="5657850" y="3162300"/>
            <a:chExt cx="876300" cy="533400"/>
          </a:xfrm>
          <a:solidFill>
            <a:srgbClr val="BDD7EE"/>
          </a:solidFill>
        </p:grpSpPr>
        <p:sp>
          <p:nvSpPr>
            <p:cNvPr id="8" name="任意多边形: 形状 7">
              <a:extLst>
                <a:ext uri="{FF2B5EF4-FFF2-40B4-BE49-F238E27FC236}">
                  <a16:creationId xmlns:a16="http://schemas.microsoft.com/office/drawing/2014/main" id="{D9CE1C36-2BCC-4B2B-A4FC-7BE6D21747B9}"/>
                </a:ext>
              </a:extLst>
            </p:cNvPr>
            <p:cNvSpPr/>
            <p:nvPr/>
          </p:nvSpPr>
          <p:spPr>
            <a:xfrm>
              <a:off x="5772150" y="3162300"/>
              <a:ext cx="647700" cy="438150"/>
            </a:xfrm>
            <a:custGeom>
              <a:avLst/>
              <a:gdLst>
                <a:gd name="connsiteX0" fmla="*/ 590550 w 647700"/>
                <a:gd name="connsiteY0" fmla="*/ 381000 h 438150"/>
                <a:gd name="connsiteX1" fmla="*/ 57150 w 647700"/>
                <a:gd name="connsiteY1" fmla="*/ 381000 h 438150"/>
                <a:gd name="connsiteX2" fmla="*/ 57150 w 647700"/>
                <a:gd name="connsiteY2" fmla="*/ 57150 h 438150"/>
                <a:gd name="connsiteX3" fmla="*/ 590550 w 647700"/>
                <a:gd name="connsiteY3" fmla="*/ 57150 h 438150"/>
                <a:gd name="connsiteX4" fmla="*/ 647700 w 647700"/>
                <a:gd name="connsiteY4" fmla="*/ 38100 h 438150"/>
                <a:gd name="connsiteX5" fmla="*/ 609600 w 647700"/>
                <a:gd name="connsiteY5" fmla="*/ 0 h 438150"/>
                <a:gd name="connsiteX6" fmla="*/ 38100 w 647700"/>
                <a:gd name="connsiteY6" fmla="*/ 0 h 438150"/>
                <a:gd name="connsiteX7" fmla="*/ 0 w 647700"/>
                <a:gd name="connsiteY7" fmla="*/ 38100 h 438150"/>
                <a:gd name="connsiteX8" fmla="*/ 0 w 647700"/>
                <a:gd name="connsiteY8" fmla="*/ 438150 h 438150"/>
                <a:gd name="connsiteX9" fmla="*/ 647700 w 647700"/>
                <a:gd name="connsiteY9" fmla="*/ 438150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7700" h="438150">
                  <a:moveTo>
                    <a:pt x="590550" y="381000"/>
                  </a:moveTo>
                  <a:lnTo>
                    <a:pt x="57150" y="381000"/>
                  </a:lnTo>
                  <a:lnTo>
                    <a:pt x="57150" y="57150"/>
                  </a:lnTo>
                  <a:lnTo>
                    <a:pt x="590550" y="57150"/>
                  </a:lnTo>
                  <a:close/>
                  <a:moveTo>
                    <a:pt x="647700" y="38100"/>
                  </a:moveTo>
                  <a:cubicBezTo>
                    <a:pt x="647700" y="17058"/>
                    <a:pt x="630642" y="0"/>
                    <a:pt x="609600" y="0"/>
                  </a:cubicBezTo>
                  <a:lnTo>
                    <a:pt x="38100" y="0"/>
                  </a:lnTo>
                  <a:cubicBezTo>
                    <a:pt x="17058" y="0"/>
                    <a:pt x="0" y="17058"/>
                    <a:pt x="0" y="38100"/>
                  </a:cubicBezTo>
                  <a:lnTo>
                    <a:pt x="0" y="438150"/>
                  </a:lnTo>
                  <a:lnTo>
                    <a:pt x="647700" y="438150"/>
                  </a:lnTo>
                  <a:close/>
                </a:path>
              </a:pathLst>
            </a:custGeom>
            <a:grpFill/>
            <a:ln w="9525" cap="flat">
              <a:noFill/>
              <a:prstDash val="solid"/>
              <a:miter/>
            </a:ln>
          </p:spPr>
          <p:txBody>
            <a:bodyPr rtlCol="0" anchor="ctr">
              <a:spAutoFit/>
            </a:bodyPr>
            <a:lstStyle/>
            <a:p>
              <a:endParaRPr lang="zh-CN" altLang="en-US"/>
            </a:p>
          </p:txBody>
        </p:sp>
        <p:sp>
          <p:nvSpPr>
            <p:cNvPr id="9" name="任意多边形: 形状 8">
              <a:extLst>
                <a:ext uri="{FF2B5EF4-FFF2-40B4-BE49-F238E27FC236}">
                  <a16:creationId xmlns:a16="http://schemas.microsoft.com/office/drawing/2014/main" id="{1BD60073-8459-45AE-A90A-7C03D416329C}"/>
                </a:ext>
              </a:extLst>
            </p:cNvPr>
            <p:cNvSpPr/>
            <p:nvPr/>
          </p:nvSpPr>
          <p:spPr>
            <a:xfrm>
              <a:off x="5657850" y="3638550"/>
              <a:ext cx="876300" cy="57150"/>
            </a:xfrm>
            <a:custGeom>
              <a:avLst/>
              <a:gdLst>
                <a:gd name="connsiteX0" fmla="*/ 495300 w 876300"/>
                <a:gd name="connsiteY0" fmla="*/ 0 h 57150"/>
                <a:gd name="connsiteX1" fmla="*/ 495300 w 876300"/>
                <a:gd name="connsiteY1" fmla="*/ 9525 h 57150"/>
                <a:gd name="connsiteX2" fmla="*/ 486957 w 876300"/>
                <a:gd name="connsiteY2" fmla="*/ 19050 h 57150"/>
                <a:gd name="connsiteX3" fmla="*/ 485775 w 876300"/>
                <a:gd name="connsiteY3" fmla="*/ 19050 h 57150"/>
                <a:gd name="connsiteX4" fmla="*/ 390525 w 876300"/>
                <a:gd name="connsiteY4" fmla="*/ 19050 h 57150"/>
                <a:gd name="connsiteX5" fmla="*/ 381000 w 876300"/>
                <a:gd name="connsiteY5" fmla="*/ 10707 h 57150"/>
                <a:gd name="connsiteX6" fmla="*/ 381000 w 876300"/>
                <a:gd name="connsiteY6" fmla="*/ 9525 h 57150"/>
                <a:gd name="connsiteX7" fmla="*/ 381000 w 876300"/>
                <a:gd name="connsiteY7" fmla="*/ 0 h 57150"/>
                <a:gd name="connsiteX8" fmla="*/ 0 w 876300"/>
                <a:gd name="connsiteY8" fmla="*/ 0 h 57150"/>
                <a:gd name="connsiteX9" fmla="*/ 0 w 876300"/>
                <a:gd name="connsiteY9" fmla="*/ 19050 h 57150"/>
                <a:gd name="connsiteX10" fmla="*/ 38100 w 876300"/>
                <a:gd name="connsiteY10" fmla="*/ 57150 h 57150"/>
                <a:gd name="connsiteX11" fmla="*/ 838200 w 876300"/>
                <a:gd name="connsiteY11" fmla="*/ 57150 h 57150"/>
                <a:gd name="connsiteX12" fmla="*/ 876300 w 876300"/>
                <a:gd name="connsiteY12" fmla="*/ 19050 h 57150"/>
                <a:gd name="connsiteX13" fmla="*/ 876300 w 876300"/>
                <a:gd name="connsiteY13"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76300" h="57150">
                  <a:moveTo>
                    <a:pt x="495300" y="0"/>
                  </a:moveTo>
                  <a:lnTo>
                    <a:pt x="495300" y="9525"/>
                  </a:lnTo>
                  <a:cubicBezTo>
                    <a:pt x="495627" y="14459"/>
                    <a:pt x="491891" y="18723"/>
                    <a:pt x="486957" y="19050"/>
                  </a:cubicBezTo>
                  <a:cubicBezTo>
                    <a:pt x="486564" y="19076"/>
                    <a:pt x="486168" y="19076"/>
                    <a:pt x="485775" y="19050"/>
                  </a:cubicBezTo>
                  <a:lnTo>
                    <a:pt x="390525" y="19050"/>
                  </a:lnTo>
                  <a:cubicBezTo>
                    <a:pt x="385591" y="19377"/>
                    <a:pt x="381327" y="15641"/>
                    <a:pt x="381000" y="10707"/>
                  </a:cubicBezTo>
                  <a:cubicBezTo>
                    <a:pt x="380974" y="10314"/>
                    <a:pt x="380974" y="9918"/>
                    <a:pt x="381000" y="9525"/>
                  </a:cubicBezTo>
                  <a:lnTo>
                    <a:pt x="381000" y="0"/>
                  </a:lnTo>
                  <a:lnTo>
                    <a:pt x="0" y="0"/>
                  </a:lnTo>
                  <a:lnTo>
                    <a:pt x="0" y="19050"/>
                  </a:lnTo>
                  <a:cubicBezTo>
                    <a:pt x="0" y="40092"/>
                    <a:pt x="17058" y="57150"/>
                    <a:pt x="38100" y="57150"/>
                  </a:cubicBezTo>
                  <a:lnTo>
                    <a:pt x="838200" y="57150"/>
                  </a:lnTo>
                  <a:cubicBezTo>
                    <a:pt x="859242" y="57150"/>
                    <a:pt x="876300" y="40092"/>
                    <a:pt x="876300" y="19050"/>
                  </a:cubicBezTo>
                  <a:lnTo>
                    <a:pt x="876300" y="0"/>
                  </a:lnTo>
                  <a:close/>
                </a:path>
              </a:pathLst>
            </a:custGeom>
            <a:grpFill/>
            <a:ln w="9525" cap="flat">
              <a:noFill/>
              <a:prstDash val="solid"/>
              <a:miter/>
            </a:ln>
          </p:spPr>
          <p:txBody>
            <a:bodyPr rtlCol="0" anchor="ctr">
              <a:spAutoFit/>
            </a:bodyPr>
            <a:lstStyle/>
            <a:p>
              <a:endParaRPr lang="zh-CN" altLang="en-US"/>
            </a:p>
          </p:txBody>
        </p:sp>
        <p:sp>
          <p:nvSpPr>
            <p:cNvPr id="10" name="任意多边形: 形状 9">
              <a:extLst>
                <a:ext uri="{FF2B5EF4-FFF2-40B4-BE49-F238E27FC236}">
                  <a16:creationId xmlns:a16="http://schemas.microsoft.com/office/drawing/2014/main" id="{1B0F4B7C-754C-428F-9DE2-0E10E57C92AF}"/>
                </a:ext>
              </a:extLst>
            </p:cNvPr>
            <p:cNvSpPr/>
            <p:nvPr/>
          </p:nvSpPr>
          <p:spPr>
            <a:xfrm>
              <a:off x="5962650" y="3248025"/>
              <a:ext cx="266700" cy="266700"/>
            </a:xfrm>
            <a:custGeom>
              <a:avLst/>
              <a:gdLst>
                <a:gd name="connsiteX0" fmla="*/ 133350 w 266700"/>
                <a:gd name="connsiteY0" fmla="*/ 0 h 266700"/>
                <a:gd name="connsiteX1" fmla="*/ 0 w 266700"/>
                <a:gd name="connsiteY1" fmla="*/ 133350 h 266700"/>
                <a:gd name="connsiteX2" fmla="*/ 133350 w 266700"/>
                <a:gd name="connsiteY2" fmla="*/ 266700 h 266700"/>
                <a:gd name="connsiteX3" fmla="*/ 266700 w 266700"/>
                <a:gd name="connsiteY3" fmla="*/ 133350 h 266700"/>
                <a:gd name="connsiteX4" fmla="*/ 133350 w 266700"/>
                <a:gd name="connsiteY4" fmla="*/ 0 h 266700"/>
                <a:gd name="connsiteX5" fmla="*/ 142875 w 266700"/>
                <a:gd name="connsiteY5" fmla="*/ 142875 h 266700"/>
                <a:gd name="connsiteX6" fmla="*/ 186595 w 266700"/>
                <a:gd name="connsiteY6" fmla="*/ 142875 h 266700"/>
                <a:gd name="connsiteX7" fmla="*/ 142875 w 266700"/>
                <a:gd name="connsiteY7" fmla="*/ 229648 h 266700"/>
                <a:gd name="connsiteX8" fmla="*/ 142875 w 266700"/>
                <a:gd name="connsiteY8" fmla="*/ 123825 h 266700"/>
                <a:gd name="connsiteX9" fmla="*/ 142875 w 266700"/>
                <a:gd name="connsiteY9" fmla="*/ 36957 h 266700"/>
                <a:gd name="connsiteX10" fmla="*/ 186595 w 266700"/>
                <a:gd name="connsiteY10" fmla="*/ 123825 h 266700"/>
                <a:gd name="connsiteX11" fmla="*/ 123825 w 266700"/>
                <a:gd name="connsiteY11" fmla="*/ 123825 h 266700"/>
                <a:gd name="connsiteX12" fmla="*/ 81534 w 266700"/>
                <a:gd name="connsiteY12" fmla="*/ 123825 h 266700"/>
                <a:gd name="connsiteX13" fmla="*/ 123825 w 266700"/>
                <a:gd name="connsiteY13" fmla="*/ 38100 h 266700"/>
                <a:gd name="connsiteX14" fmla="*/ 123825 w 266700"/>
                <a:gd name="connsiteY14" fmla="*/ 142875 h 266700"/>
                <a:gd name="connsiteX15" fmla="*/ 123825 w 266700"/>
                <a:gd name="connsiteY15" fmla="*/ 228600 h 266700"/>
                <a:gd name="connsiteX16" fmla="*/ 81534 w 266700"/>
                <a:gd name="connsiteY16" fmla="*/ 142875 h 266700"/>
                <a:gd name="connsiteX17" fmla="*/ 62389 w 266700"/>
                <a:gd name="connsiteY17" fmla="*/ 123825 h 266700"/>
                <a:gd name="connsiteX18" fmla="*/ 21622 w 266700"/>
                <a:gd name="connsiteY18" fmla="*/ 123825 h 266700"/>
                <a:gd name="connsiteX19" fmla="*/ 111824 w 266700"/>
                <a:gd name="connsiteY19" fmla="*/ 23336 h 266700"/>
                <a:gd name="connsiteX20" fmla="*/ 62389 w 266700"/>
                <a:gd name="connsiteY20" fmla="*/ 123825 h 266700"/>
                <a:gd name="connsiteX21" fmla="*/ 62389 w 266700"/>
                <a:gd name="connsiteY21" fmla="*/ 142875 h 266700"/>
                <a:gd name="connsiteX22" fmla="*/ 112014 w 266700"/>
                <a:gd name="connsiteY22" fmla="*/ 243459 h 266700"/>
                <a:gd name="connsiteX23" fmla="*/ 21622 w 266700"/>
                <a:gd name="connsiteY23" fmla="*/ 142875 h 266700"/>
                <a:gd name="connsiteX24" fmla="*/ 205740 w 266700"/>
                <a:gd name="connsiteY24" fmla="*/ 142875 h 266700"/>
                <a:gd name="connsiteX25" fmla="*/ 245078 w 266700"/>
                <a:gd name="connsiteY25" fmla="*/ 142875 h 266700"/>
                <a:gd name="connsiteX26" fmla="*/ 156400 w 266700"/>
                <a:gd name="connsiteY26" fmla="*/ 243078 h 266700"/>
                <a:gd name="connsiteX27" fmla="*/ 205740 w 266700"/>
                <a:gd name="connsiteY27" fmla="*/ 142875 h 266700"/>
                <a:gd name="connsiteX28" fmla="*/ 205740 w 266700"/>
                <a:gd name="connsiteY28" fmla="*/ 123825 h 266700"/>
                <a:gd name="connsiteX29" fmla="*/ 156686 w 266700"/>
                <a:gd name="connsiteY29" fmla="*/ 23717 h 266700"/>
                <a:gd name="connsiteX30" fmla="*/ 245078 w 266700"/>
                <a:gd name="connsiteY30" fmla="*/ 123825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66700" h="266700">
                  <a:moveTo>
                    <a:pt x="133350" y="0"/>
                  </a:moveTo>
                  <a:cubicBezTo>
                    <a:pt x="59703" y="0"/>
                    <a:pt x="0" y="59703"/>
                    <a:pt x="0" y="133350"/>
                  </a:cubicBezTo>
                  <a:cubicBezTo>
                    <a:pt x="0" y="206997"/>
                    <a:pt x="59703" y="266700"/>
                    <a:pt x="133350" y="266700"/>
                  </a:cubicBezTo>
                  <a:cubicBezTo>
                    <a:pt x="206997" y="266700"/>
                    <a:pt x="266700" y="206997"/>
                    <a:pt x="266700" y="133350"/>
                  </a:cubicBezTo>
                  <a:cubicBezTo>
                    <a:pt x="266700" y="59703"/>
                    <a:pt x="206997" y="0"/>
                    <a:pt x="133350" y="0"/>
                  </a:cubicBezTo>
                  <a:close/>
                  <a:moveTo>
                    <a:pt x="142875" y="142875"/>
                  </a:moveTo>
                  <a:lnTo>
                    <a:pt x="186595" y="142875"/>
                  </a:lnTo>
                  <a:cubicBezTo>
                    <a:pt x="181616" y="175711"/>
                    <a:pt x="166302" y="206107"/>
                    <a:pt x="142875" y="229648"/>
                  </a:cubicBezTo>
                  <a:close/>
                  <a:moveTo>
                    <a:pt x="142875" y="123825"/>
                  </a:moveTo>
                  <a:lnTo>
                    <a:pt x="142875" y="36957"/>
                  </a:lnTo>
                  <a:cubicBezTo>
                    <a:pt x="166326" y="60520"/>
                    <a:pt x="181642" y="90952"/>
                    <a:pt x="186595" y="123825"/>
                  </a:cubicBezTo>
                  <a:close/>
                  <a:moveTo>
                    <a:pt x="123825" y="123825"/>
                  </a:moveTo>
                  <a:lnTo>
                    <a:pt x="81534" y="123825"/>
                  </a:lnTo>
                  <a:cubicBezTo>
                    <a:pt x="86271" y="91515"/>
                    <a:pt x="101069" y="61520"/>
                    <a:pt x="123825" y="38100"/>
                  </a:cubicBezTo>
                  <a:close/>
                  <a:moveTo>
                    <a:pt x="123825" y="142875"/>
                  </a:moveTo>
                  <a:lnTo>
                    <a:pt x="123825" y="228600"/>
                  </a:lnTo>
                  <a:cubicBezTo>
                    <a:pt x="101112" y="205149"/>
                    <a:pt x="86320" y="175170"/>
                    <a:pt x="81534" y="142875"/>
                  </a:cubicBezTo>
                  <a:close/>
                  <a:moveTo>
                    <a:pt x="62389" y="123825"/>
                  </a:moveTo>
                  <a:lnTo>
                    <a:pt x="21622" y="123825"/>
                  </a:lnTo>
                  <a:cubicBezTo>
                    <a:pt x="25850" y="73933"/>
                    <a:pt x="62676" y="32908"/>
                    <a:pt x="111824" y="23336"/>
                  </a:cubicBezTo>
                  <a:cubicBezTo>
                    <a:pt x="84670" y="50432"/>
                    <a:pt x="67282" y="85777"/>
                    <a:pt x="62389" y="123825"/>
                  </a:cubicBezTo>
                  <a:close/>
                  <a:moveTo>
                    <a:pt x="62389" y="142875"/>
                  </a:moveTo>
                  <a:cubicBezTo>
                    <a:pt x="67286" y="180988"/>
                    <a:pt x="84748" y="216382"/>
                    <a:pt x="112014" y="243459"/>
                  </a:cubicBezTo>
                  <a:cubicBezTo>
                    <a:pt x="62794" y="233894"/>
                    <a:pt x="25894" y="192834"/>
                    <a:pt x="21622" y="142875"/>
                  </a:cubicBezTo>
                  <a:close/>
                  <a:moveTo>
                    <a:pt x="205740" y="142875"/>
                  </a:moveTo>
                  <a:lnTo>
                    <a:pt x="245078" y="142875"/>
                  </a:lnTo>
                  <a:cubicBezTo>
                    <a:pt x="240907" y="192201"/>
                    <a:pt x="204854" y="232941"/>
                    <a:pt x="156400" y="243078"/>
                  </a:cubicBezTo>
                  <a:cubicBezTo>
                    <a:pt x="183540" y="216099"/>
                    <a:pt x="200903" y="180836"/>
                    <a:pt x="205740" y="142875"/>
                  </a:cubicBezTo>
                  <a:close/>
                  <a:moveTo>
                    <a:pt x="205740" y="123825"/>
                  </a:moveTo>
                  <a:cubicBezTo>
                    <a:pt x="200864" y="85963"/>
                    <a:pt x="183619" y="50771"/>
                    <a:pt x="156686" y="23717"/>
                  </a:cubicBezTo>
                  <a:cubicBezTo>
                    <a:pt x="204996" y="33955"/>
                    <a:pt x="240902" y="74620"/>
                    <a:pt x="245078" y="123825"/>
                  </a:cubicBezTo>
                  <a:close/>
                </a:path>
              </a:pathLst>
            </a:custGeom>
            <a:grpFill/>
            <a:ln w="9525" cap="flat">
              <a:noFill/>
              <a:prstDash val="solid"/>
              <a:miter/>
            </a:ln>
          </p:spPr>
          <p:txBody>
            <a:bodyPr rtlCol="0" anchor="ctr">
              <a:spAutoFit/>
            </a:bodyPr>
            <a:lstStyle/>
            <a:p>
              <a:endParaRPr lang="zh-CN" altLang="en-US"/>
            </a:p>
          </p:txBody>
        </p:sp>
      </p:grpSp>
      <p:sp>
        <p:nvSpPr>
          <p:cNvPr id="11" name="文本框 10">
            <a:extLst>
              <a:ext uri="{FF2B5EF4-FFF2-40B4-BE49-F238E27FC236}">
                <a16:creationId xmlns:a16="http://schemas.microsoft.com/office/drawing/2014/main" id="{56FD56FA-2BDB-4F7E-9E29-751C8BD11F68}"/>
              </a:ext>
            </a:extLst>
          </p:cNvPr>
          <p:cNvSpPr txBox="1"/>
          <p:nvPr/>
        </p:nvSpPr>
        <p:spPr>
          <a:xfrm>
            <a:off x="1879326" y="5787585"/>
            <a:ext cx="8795024" cy="523220"/>
          </a:xfrm>
          <a:prstGeom prst="rect">
            <a:avLst/>
          </a:prstGeom>
          <a:noFill/>
        </p:spPr>
        <p:txBody>
          <a:bodyPr wrap="square" rtlCol="0">
            <a:spAutoFit/>
          </a:bodyPr>
          <a:lstStyle/>
          <a:p>
            <a:r>
              <a:rPr lang="en-US" altLang="zh-CN" sz="1400" dirty="0">
                <a:latin typeface="+mn-ea"/>
              </a:rPr>
              <a:t>Greedy algorithm: Always choosing the highest scoring landmark at each step makes sure the whole recommended itinerary is optimal and the algorithm is highly efficient.</a:t>
            </a:r>
          </a:p>
        </p:txBody>
      </p:sp>
      <p:sp>
        <p:nvSpPr>
          <p:cNvPr id="2" name="矩形 1">
            <a:extLst>
              <a:ext uri="{FF2B5EF4-FFF2-40B4-BE49-F238E27FC236}">
                <a16:creationId xmlns:a16="http://schemas.microsoft.com/office/drawing/2014/main" id="{8B0F16FF-910F-DA84-1172-F9E5AC77A724}"/>
              </a:ext>
            </a:extLst>
          </p:cNvPr>
          <p:cNvSpPr/>
          <p:nvPr/>
        </p:nvSpPr>
        <p:spPr>
          <a:xfrm>
            <a:off x="8016780" y="1757752"/>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 name="矩形 2">
            <a:extLst>
              <a:ext uri="{FF2B5EF4-FFF2-40B4-BE49-F238E27FC236}">
                <a16:creationId xmlns:a16="http://schemas.microsoft.com/office/drawing/2014/main" id="{D4553B20-DDFC-8660-8ADE-59AD7779A568}"/>
              </a:ext>
            </a:extLst>
          </p:cNvPr>
          <p:cNvSpPr/>
          <p:nvPr/>
        </p:nvSpPr>
        <p:spPr>
          <a:xfrm>
            <a:off x="8156867" y="1757751"/>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8DE3E63B-D088-55BF-E926-6D4ED2EBD9F0}"/>
              </a:ext>
            </a:extLst>
          </p:cNvPr>
          <p:cNvSpPr/>
          <p:nvPr/>
        </p:nvSpPr>
        <p:spPr>
          <a:xfrm>
            <a:off x="8296954" y="1757751"/>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任意多边形: 形状 4">
            <a:extLst>
              <a:ext uri="{FF2B5EF4-FFF2-40B4-BE49-F238E27FC236}">
                <a16:creationId xmlns:a16="http://schemas.microsoft.com/office/drawing/2014/main" id="{7B79AACF-048F-00AB-81F8-4232DE2CC4BA}"/>
              </a:ext>
            </a:extLst>
          </p:cNvPr>
          <p:cNvSpPr/>
          <p:nvPr/>
        </p:nvSpPr>
        <p:spPr>
          <a:xfrm>
            <a:off x="1139356" y="1464709"/>
            <a:ext cx="609443" cy="609685"/>
          </a:xfrm>
          <a:custGeom>
            <a:avLst/>
            <a:gdLst>
              <a:gd name="T0" fmla="*/ 3135 w 10450"/>
              <a:gd name="T1" fmla="*/ 10456 h 10456"/>
              <a:gd name="T2" fmla="*/ 9231 w 10450"/>
              <a:gd name="T3" fmla="*/ 10456 h 10456"/>
              <a:gd name="T4" fmla="*/ 9927 w 10450"/>
              <a:gd name="T5" fmla="*/ 9764 h 10456"/>
              <a:gd name="T6" fmla="*/ 9927 w 10450"/>
              <a:gd name="T7" fmla="*/ 8897 h 10456"/>
              <a:gd name="T8" fmla="*/ 10450 w 10450"/>
              <a:gd name="T9" fmla="*/ 8377 h 10456"/>
              <a:gd name="T10" fmla="*/ 10450 w 10450"/>
              <a:gd name="T11" fmla="*/ 4221 h 10456"/>
              <a:gd name="T12" fmla="*/ 9754 w 10450"/>
              <a:gd name="T13" fmla="*/ 3529 h 10456"/>
              <a:gd name="T14" fmla="*/ 7022 w 10450"/>
              <a:gd name="T15" fmla="*/ 3529 h 10456"/>
              <a:gd name="T16" fmla="*/ 6487 w 10450"/>
              <a:gd name="T17" fmla="*/ 941 h 10456"/>
              <a:gd name="T18" fmla="*/ 5530 w 10450"/>
              <a:gd name="T19" fmla="*/ 134 h 10456"/>
              <a:gd name="T20" fmla="*/ 4645 w 10450"/>
              <a:gd name="T21" fmla="*/ 584 h 10456"/>
              <a:gd name="T22" fmla="*/ 4345 w 10450"/>
              <a:gd name="T23" fmla="*/ 2727 h 10456"/>
              <a:gd name="T24" fmla="*/ 3657 w 10450"/>
              <a:gd name="T25" fmla="*/ 3529 h 10456"/>
              <a:gd name="T26" fmla="*/ 697 w 10450"/>
              <a:gd name="T27" fmla="*/ 3529 h 10456"/>
              <a:gd name="T28" fmla="*/ 0 w 10450"/>
              <a:gd name="T29" fmla="*/ 4221 h 10456"/>
              <a:gd name="T30" fmla="*/ 0 w 10450"/>
              <a:gd name="T31" fmla="*/ 9764 h 10456"/>
              <a:gd name="T32" fmla="*/ 697 w 10450"/>
              <a:gd name="T33" fmla="*/ 10456 h 10456"/>
              <a:gd name="T34" fmla="*/ 3135 w 10450"/>
              <a:gd name="T35" fmla="*/ 10456 h 10456"/>
              <a:gd name="T36" fmla="*/ 3135 w 10450"/>
              <a:gd name="T37" fmla="*/ 4221 h 10456"/>
              <a:gd name="T38" fmla="*/ 3135 w 10450"/>
              <a:gd name="T39" fmla="*/ 9764 h 10456"/>
              <a:gd name="T40" fmla="*/ 1300 w 10450"/>
              <a:gd name="T41" fmla="*/ 9764 h 10456"/>
              <a:gd name="T42" fmla="*/ 696 w 10450"/>
              <a:gd name="T43" fmla="*/ 9209 h 10456"/>
              <a:gd name="T44" fmla="*/ 696 w 10450"/>
              <a:gd name="T45" fmla="*/ 4775 h 10456"/>
              <a:gd name="T46" fmla="*/ 1300 w 10450"/>
              <a:gd name="T47" fmla="*/ 4221 h 10456"/>
              <a:gd name="T48" fmla="*/ 3135 w 10450"/>
              <a:gd name="T49" fmla="*/ 4221 h 10456"/>
              <a:gd name="T50" fmla="*/ 7837 w 10450"/>
              <a:gd name="T51" fmla="*/ 5606 h 10456"/>
              <a:gd name="T52" fmla="*/ 8186 w 10450"/>
              <a:gd name="T53" fmla="*/ 5952 h 10456"/>
              <a:gd name="T54" fmla="*/ 9754 w 10450"/>
              <a:gd name="T55" fmla="*/ 5952 h 10456"/>
              <a:gd name="T56" fmla="*/ 9754 w 10450"/>
              <a:gd name="T57" fmla="*/ 6820 h 10456"/>
              <a:gd name="T58" fmla="*/ 8186 w 10450"/>
              <a:gd name="T59" fmla="*/ 6820 h 10456"/>
              <a:gd name="T60" fmla="*/ 7837 w 10450"/>
              <a:gd name="T61" fmla="*/ 7167 h 10456"/>
              <a:gd name="T62" fmla="*/ 8186 w 10450"/>
              <a:gd name="T63" fmla="*/ 7514 h 10456"/>
              <a:gd name="T64" fmla="*/ 9754 w 10450"/>
              <a:gd name="T65" fmla="*/ 7514 h 10456"/>
              <a:gd name="T66" fmla="*/ 9754 w 10450"/>
              <a:gd name="T67" fmla="*/ 8207 h 10456"/>
              <a:gd name="T68" fmla="*/ 8186 w 10450"/>
              <a:gd name="T69" fmla="*/ 8207 h 10456"/>
              <a:gd name="T70" fmla="*/ 7837 w 10450"/>
              <a:gd name="T71" fmla="*/ 8552 h 10456"/>
              <a:gd name="T72" fmla="*/ 8186 w 10450"/>
              <a:gd name="T73" fmla="*/ 8900 h 10456"/>
              <a:gd name="T74" fmla="*/ 9231 w 10450"/>
              <a:gd name="T75" fmla="*/ 8900 h 10456"/>
              <a:gd name="T76" fmla="*/ 9231 w 10450"/>
              <a:gd name="T77" fmla="*/ 9211 h 10456"/>
              <a:gd name="T78" fmla="*/ 8626 w 10450"/>
              <a:gd name="T79" fmla="*/ 9767 h 10456"/>
              <a:gd name="T80" fmla="*/ 3831 w 10450"/>
              <a:gd name="T81" fmla="*/ 9767 h 10456"/>
              <a:gd name="T82" fmla="*/ 3831 w 10450"/>
              <a:gd name="T83" fmla="*/ 4219 h 10456"/>
              <a:gd name="T84" fmla="*/ 4811 w 10450"/>
              <a:gd name="T85" fmla="*/ 3290 h 10456"/>
              <a:gd name="T86" fmla="*/ 5333 w 10450"/>
              <a:gd name="T87" fmla="*/ 1222 h 10456"/>
              <a:gd name="T88" fmla="*/ 5650 w 10450"/>
              <a:gd name="T89" fmla="*/ 972 h 10456"/>
              <a:gd name="T90" fmla="*/ 6267 w 10450"/>
              <a:gd name="T91" fmla="*/ 3528 h 10456"/>
              <a:gd name="T92" fmla="*/ 6330 w 10450"/>
              <a:gd name="T93" fmla="*/ 4005 h 10456"/>
              <a:gd name="T94" fmla="*/ 6881 w 10450"/>
              <a:gd name="T95" fmla="*/ 4221 h 10456"/>
              <a:gd name="T96" fmla="*/ 9148 w 10450"/>
              <a:gd name="T97" fmla="*/ 4221 h 10456"/>
              <a:gd name="T98" fmla="*/ 9752 w 10450"/>
              <a:gd name="T99" fmla="*/ 4775 h 10456"/>
              <a:gd name="T100" fmla="*/ 9752 w 10450"/>
              <a:gd name="T101" fmla="*/ 5261 h 10456"/>
              <a:gd name="T102" fmla="*/ 8185 w 10450"/>
              <a:gd name="T103" fmla="*/ 5261 h 10456"/>
              <a:gd name="T104" fmla="*/ 7837 w 10450"/>
              <a:gd name="T105" fmla="*/ 5606 h 10456"/>
              <a:gd name="T106" fmla="*/ 1567 w 10450"/>
              <a:gd name="T107" fmla="*/ 8376 h 10456"/>
              <a:gd name="T108" fmla="*/ 1916 w 10450"/>
              <a:gd name="T109" fmla="*/ 8724 h 10456"/>
              <a:gd name="T110" fmla="*/ 2265 w 10450"/>
              <a:gd name="T111" fmla="*/ 8376 h 10456"/>
              <a:gd name="T112" fmla="*/ 1916 w 10450"/>
              <a:gd name="T113" fmla="*/ 8030 h 10456"/>
              <a:gd name="T114" fmla="*/ 1567 w 10450"/>
              <a:gd name="T115" fmla="*/ 8376 h 10456"/>
              <a:gd name="T116" fmla="*/ 1567 w 10450"/>
              <a:gd name="T117" fmla="*/ 8376 h 10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450" h="10456">
                <a:moveTo>
                  <a:pt x="3135" y="10456"/>
                </a:moveTo>
                <a:lnTo>
                  <a:pt x="9231" y="10456"/>
                </a:lnTo>
                <a:cubicBezTo>
                  <a:pt x="9616" y="10456"/>
                  <a:pt x="9927" y="10147"/>
                  <a:pt x="9927" y="9764"/>
                </a:cubicBezTo>
                <a:lnTo>
                  <a:pt x="9927" y="8897"/>
                </a:lnTo>
                <a:cubicBezTo>
                  <a:pt x="10216" y="8897"/>
                  <a:pt x="10450" y="8665"/>
                  <a:pt x="10450" y="8377"/>
                </a:cubicBezTo>
                <a:lnTo>
                  <a:pt x="10450" y="4221"/>
                </a:lnTo>
                <a:cubicBezTo>
                  <a:pt x="10450" y="3839"/>
                  <a:pt x="10137" y="3529"/>
                  <a:pt x="9754" y="3529"/>
                </a:cubicBezTo>
                <a:lnTo>
                  <a:pt x="7022" y="3529"/>
                </a:lnTo>
                <a:cubicBezTo>
                  <a:pt x="7042" y="2902"/>
                  <a:pt x="7007" y="1670"/>
                  <a:pt x="6487" y="941"/>
                </a:cubicBezTo>
                <a:cubicBezTo>
                  <a:pt x="6144" y="460"/>
                  <a:pt x="5530" y="134"/>
                  <a:pt x="5530" y="134"/>
                </a:cubicBezTo>
                <a:cubicBezTo>
                  <a:pt x="5170" y="0"/>
                  <a:pt x="4645" y="201"/>
                  <a:pt x="4645" y="584"/>
                </a:cubicBezTo>
                <a:cubicBezTo>
                  <a:pt x="4645" y="584"/>
                  <a:pt x="4825" y="1914"/>
                  <a:pt x="4345" y="2727"/>
                </a:cubicBezTo>
                <a:cubicBezTo>
                  <a:pt x="4135" y="3081"/>
                  <a:pt x="3880" y="3344"/>
                  <a:pt x="3657" y="3529"/>
                </a:cubicBezTo>
                <a:lnTo>
                  <a:pt x="697" y="3529"/>
                </a:lnTo>
                <a:cubicBezTo>
                  <a:pt x="312" y="3529"/>
                  <a:pt x="0" y="3839"/>
                  <a:pt x="0" y="4221"/>
                </a:cubicBezTo>
                <a:lnTo>
                  <a:pt x="0" y="9764"/>
                </a:lnTo>
                <a:cubicBezTo>
                  <a:pt x="0" y="10147"/>
                  <a:pt x="311" y="10456"/>
                  <a:pt x="697" y="10456"/>
                </a:cubicBezTo>
                <a:lnTo>
                  <a:pt x="3135" y="10456"/>
                </a:lnTo>
                <a:close/>
                <a:moveTo>
                  <a:pt x="3135" y="4221"/>
                </a:moveTo>
                <a:lnTo>
                  <a:pt x="3135" y="9764"/>
                </a:lnTo>
                <a:lnTo>
                  <a:pt x="1300" y="9764"/>
                </a:lnTo>
                <a:cubicBezTo>
                  <a:pt x="966" y="9764"/>
                  <a:pt x="696" y="9516"/>
                  <a:pt x="696" y="9209"/>
                </a:cubicBezTo>
                <a:lnTo>
                  <a:pt x="696" y="4775"/>
                </a:lnTo>
                <a:cubicBezTo>
                  <a:pt x="696" y="4469"/>
                  <a:pt x="966" y="4221"/>
                  <a:pt x="1300" y="4221"/>
                </a:cubicBezTo>
                <a:lnTo>
                  <a:pt x="3135" y="4221"/>
                </a:lnTo>
                <a:close/>
                <a:moveTo>
                  <a:pt x="7837" y="5606"/>
                </a:moveTo>
                <a:cubicBezTo>
                  <a:pt x="7837" y="5797"/>
                  <a:pt x="7994" y="5952"/>
                  <a:pt x="8186" y="5952"/>
                </a:cubicBezTo>
                <a:lnTo>
                  <a:pt x="9754" y="5952"/>
                </a:lnTo>
                <a:lnTo>
                  <a:pt x="9754" y="6820"/>
                </a:lnTo>
                <a:lnTo>
                  <a:pt x="8186" y="6820"/>
                </a:lnTo>
                <a:cubicBezTo>
                  <a:pt x="7994" y="6820"/>
                  <a:pt x="7837" y="6973"/>
                  <a:pt x="7837" y="7167"/>
                </a:cubicBezTo>
                <a:cubicBezTo>
                  <a:pt x="7837" y="7357"/>
                  <a:pt x="7994" y="7514"/>
                  <a:pt x="8186" y="7514"/>
                </a:cubicBezTo>
                <a:lnTo>
                  <a:pt x="9754" y="7514"/>
                </a:lnTo>
                <a:lnTo>
                  <a:pt x="9754" y="8207"/>
                </a:lnTo>
                <a:lnTo>
                  <a:pt x="8186" y="8207"/>
                </a:lnTo>
                <a:cubicBezTo>
                  <a:pt x="7994" y="8207"/>
                  <a:pt x="7837" y="8361"/>
                  <a:pt x="7837" y="8552"/>
                </a:cubicBezTo>
                <a:cubicBezTo>
                  <a:pt x="7837" y="8744"/>
                  <a:pt x="7994" y="8900"/>
                  <a:pt x="8186" y="8900"/>
                </a:cubicBezTo>
                <a:lnTo>
                  <a:pt x="9231" y="8900"/>
                </a:lnTo>
                <a:lnTo>
                  <a:pt x="9231" y="9211"/>
                </a:lnTo>
                <a:cubicBezTo>
                  <a:pt x="9231" y="9520"/>
                  <a:pt x="8960" y="9767"/>
                  <a:pt x="8626" y="9767"/>
                </a:cubicBezTo>
                <a:lnTo>
                  <a:pt x="3831" y="9767"/>
                </a:lnTo>
                <a:lnTo>
                  <a:pt x="3831" y="4219"/>
                </a:lnTo>
                <a:cubicBezTo>
                  <a:pt x="3920" y="4162"/>
                  <a:pt x="4729" y="3414"/>
                  <a:pt x="4811" y="3290"/>
                </a:cubicBezTo>
                <a:cubicBezTo>
                  <a:pt x="5322" y="2521"/>
                  <a:pt x="5333" y="1222"/>
                  <a:pt x="5333" y="1222"/>
                </a:cubicBezTo>
                <a:cubicBezTo>
                  <a:pt x="5333" y="840"/>
                  <a:pt x="5288" y="838"/>
                  <a:pt x="5650" y="972"/>
                </a:cubicBezTo>
                <a:cubicBezTo>
                  <a:pt x="5650" y="972"/>
                  <a:pt x="6332" y="2022"/>
                  <a:pt x="6267" y="3528"/>
                </a:cubicBezTo>
                <a:cubicBezTo>
                  <a:pt x="6261" y="3658"/>
                  <a:pt x="6266" y="3882"/>
                  <a:pt x="6330" y="4005"/>
                </a:cubicBezTo>
                <a:cubicBezTo>
                  <a:pt x="6412" y="4161"/>
                  <a:pt x="6497" y="4221"/>
                  <a:pt x="6881" y="4221"/>
                </a:cubicBezTo>
                <a:lnTo>
                  <a:pt x="9148" y="4221"/>
                </a:lnTo>
                <a:cubicBezTo>
                  <a:pt x="9482" y="4221"/>
                  <a:pt x="9752" y="4470"/>
                  <a:pt x="9752" y="4775"/>
                </a:cubicBezTo>
                <a:lnTo>
                  <a:pt x="9752" y="5261"/>
                </a:lnTo>
                <a:lnTo>
                  <a:pt x="8185" y="5261"/>
                </a:lnTo>
                <a:cubicBezTo>
                  <a:pt x="7994" y="5258"/>
                  <a:pt x="7837" y="5416"/>
                  <a:pt x="7837" y="5606"/>
                </a:cubicBezTo>
                <a:close/>
                <a:moveTo>
                  <a:pt x="1567" y="8376"/>
                </a:moveTo>
                <a:cubicBezTo>
                  <a:pt x="1567" y="8569"/>
                  <a:pt x="1724" y="8724"/>
                  <a:pt x="1916" y="8724"/>
                </a:cubicBezTo>
                <a:cubicBezTo>
                  <a:pt x="2109" y="8724"/>
                  <a:pt x="2265" y="8570"/>
                  <a:pt x="2265" y="8376"/>
                </a:cubicBezTo>
                <a:cubicBezTo>
                  <a:pt x="2265" y="8185"/>
                  <a:pt x="2110" y="8030"/>
                  <a:pt x="1916" y="8030"/>
                </a:cubicBezTo>
                <a:cubicBezTo>
                  <a:pt x="1723" y="8031"/>
                  <a:pt x="1567" y="8185"/>
                  <a:pt x="1567" y="8376"/>
                </a:cubicBezTo>
                <a:close/>
                <a:moveTo>
                  <a:pt x="1567" y="8376"/>
                </a:move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473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non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662635" cy="461665"/>
          </a:xfrm>
          <a:prstGeom prst="rect">
            <a:avLst/>
          </a:prstGeom>
          <a:noFill/>
        </p:spPr>
        <p:txBody>
          <a:bodyPr wrap="none" rtlCol="0">
            <a:spAutoFit/>
          </a:bodyPr>
          <a:lstStyle/>
          <a:p>
            <a:r>
              <a:rPr lang="en-US" altLang="zh-CN" sz="2400" dirty="0">
                <a:solidFill>
                  <a:schemeClr val="bg1">
                    <a:lumMod val="65000"/>
                  </a:schemeClr>
                </a:solidFill>
                <a:effectLst/>
                <a:latin typeface="+mj-ea"/>
                <a:ea typeface="+mj-ea"/>
              </a:rPr>
              <a:t>ART THREE</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2" y="3317856"/>
            <a:ext cx="8809377" cy="1685077"/>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1500" b="1" dirty="0">
                <a:solidFill>
                  <a:schemeClr val="bg1">
                    <a:lumMod val="65000"/>
                  </a:schemeClr>
                </a:solidFill>
                <a:latin typeface="+mj-ea"/>
                <a:ea typeface="+mj-ea"/>
              </a:rPr>
              <a:t>FRONTEND</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03</a:t>
            </a:r>
            <a:endParaRPr lang="zh-CN" altLang="en-US" sz="4000" dirty="0">
              <a:solidFill>
                <a:schemeClr val="bg1"/>
              </a:solidFill>
            </a:endParaRPr>
          </a:p>
        </p:txBody>
      </p:sp>
    </p:spTree>
    <p:extLst>
      <p:ext uri="{BB962C8B-B14F-4D97-AF65-F5344CB8AC3E}">
        <p14:creationId xmlns:p14="http://schemas.microsoft.com/office/powerpoint/2010/main" val="3060953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FRONTEND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865661"/>
            <a:ext cx="77282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API</a:t>
            </a:r>
            <a:endParaRPr lang="en-GB" sz="2000" dirty="0">
              <a:solidFill>
                <a:schemeClr val="accent5"/>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1905000" y="2339851"/>
            <a:ext cx="8382000" cy="1368323"/>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We used REST API to send the form from the frontend to the backend.</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POST method: The input of the request is country, city, start date, leave date and daily hours. The response sends a JSON object back to the frontend, which contains the information of the detailed recommended plan. The request will be dynamically shown on the fronted after received.</a:t>
            </a:r>
            <a:endParaRPr lang="zh-CN" altLang="en-US" sz="1400" dirty="0"/>
          </a:p>
        </p:txBody>
      </p:sp>
      <p:sp>
        <p:nvSpPr>
          <p:cNvPr id="3" name="任意多边形: 形状 2">
            <a:extLst>
              <a:ext uri="{FF2B5EF4-FFF2-40B4-BE49-F238E27FC236}">
                <a16:creationId xmlns:a16="http://schemas.microsoft.com/office/drawing/2014/main" id="{016A54D0-6D78-FAD6-4334-688FCD4708FA}"/>
              </a:ext>
            </a:extLst>
          </p:cNvPr>
          <p:cNvSpPr/>
          <p:nvPr/>
        </p:nvSpPr>
        <p:spPr>
          <a:xfrm>
            <a:off x="1102762" y="1625308"/>
            <a:ext cx="609685" cy="605912"/>
          </a:xfrm>
          <a:custGeom>
            <a:avLst/>
            <a:gdLst>
              <a:gd name="T0" fmla="*/ 11156 w 12453"/>
              <a:gd name="T1" fmla="*/ 8562 h 12377"/>
              <a:gd name="T2" fmla="*/ 8563 w 12453"/>
              <a:gd name="T3" fmla="*/ 8562 h 12377"/>
              <a:gd name="T4" fmla="*/ 8023 w 12453"/>
              <a:gd name="T5" fmla="*/ 7590 h 12377"/>
              <a:gd name="T6" fmla="*/ 5764 w 12453"/>
              <a:gd name="T7" fmla="*/ 8536 h 12377"/>
              <a:gd name="T8" fmla="*/ 6300 w 12453"/>
              <a:gd name="T9" fmla="*/ 9073 h 12377"/>
              <a:gd name="T10" fmla="*/ 5565 w 12453"/>
              <a:gd name="T11" fmla="*/ 11642 h 12377"/>
              <a:gd name="T12" fmla="*/ 2996 w 12453"/>
              <a:gd name="T13" fmla="*/ 12377 h 12377"/>
              <a:gd name="T14" fmla="*/ 1162 w 12453"/>
              <a:gd name="T15" fmla="*/ 10543 h 12377"/>
              <a:gd name="T16" fmla="*/ 1897 w 12453"/>
              <a:gd name="T17" fmla="*/ 7974 h 12377"/>
              <a:gd name="T18" fmla="*/ 4467 w 12453"/>
              <a:gd name="T19" fmla="*/ 7239 h 12377"/>
              <a:gd name="T20" fmla="*/ 5174 w 12453"/>
              <a:gd name="T21" fmla="*/ 7946 h 12377"/>
              <a:gd name="T22" fmla="*/ 7647 w 12453"/>
              <a:gd name="T23" fmla="*/ 6910 h 12377"/>
              <a:gd name="T24" fmla="*/ 7266 w 12453"/>
              <a:gd name="T25" fmla="*/ 6225 h 12377"/>
              <a:gd name="T26" fmla="*/ 7914 w 12453"/>
              <a:gd name="T27" fmla="*/ 5058 h 12377"/>
              <a:gd name="T28" fmla="*/ 7785 w 12453"/>
              <a:gd name="T29" fmla="*/ 5187 h 12377"/>
              <a:gd name="T30" fmla="*/ 4674 w 12453"/>
              <a:gd name="T31" fmla="*/ 3410 h 12377"/>
              <a:gd name="T32" fmla="*/ 4674 w 12453"/>
              <a:gd name="T33" fmla="*/ 3890 h 12377"/>
              <a:gd name="T34" fmla="*/ 2337 w 12453"/>
              <a:gd name="T35" fmla="*/ 5187 h 12377"/>
              <a:gd name="T36" fmla="*/ 0 w 12453"/>
              <a:gd name="T37" fmla="*/ 3890 h 12377"/>
              <a:gd name="T38" fmla="*/ 0 w 12453"/>
              <a:gd name="T39" fmla="*/ 1296 h 12377"/>
              <a:gd name="T40" fmla="*/ 2337 w 12453"/>
              <a:gd name="T41" fmla="*/ 0 h 12377"/>
              <a:gd name="T42" fmla="*/ 4674 w 12453"/>
              <a:gd name="T43" fmla="*/ 1296 h 12377"/>
              <a:gd name="T44" fmla="*/ 4674 w 12453"/>
              <a:gd name="T45" fmla="*/ 2492 h 12377"/>
              <a:gd name="T46" fmla="*/ 8173 w 12453"/>
              <a:gd name="T47" fmla="*/ 4590 h 12377"/>
              <a:gd name="T48" fmla="*/ 8563 w 12453"/>
              <a:gd name="T49" fmla="*/ 3888 h 12377"/>
              <a:gd name="T50" fmla="*/ 11157 w 12453"/>
              <a:gd name="T51" fmla="*/ 3888 h 12377"/>
              <a:gd name="T52" fmla="*/ 12453 w 12453"/>
              <a:gd name="T53" fmla="*/ 6225 h 12377"/>
              <a:gd name="T54" fmla="*/ 11157 w 12453"/>
              <a:gd name="T55" fmla="*/ 8562 h 12377"/>
              <a:gd name="T56" fmla="*/ 11156 w 12453"/>
              <a:gd name="T57" fmla="*/ 8562 h 12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53" h="12377">
                <a:moveTo>
                  <a:pt x="11156" y="8562"/>
                </a:moveTo>
                <a:lnTo>
                  <a:pt x="8563" y="8562"/>
                </a:lnTo>
                <a:lnTo>
                  <a:pt x="8023" y="7590"/>
                </a:lnTo>
                <a:lnTo>
                  <a:pt x="5764" y="8536"/>
                </a:lnTo>
                <a:lnTo>
                  <a:pt x="6300" y="9073"/>
                </a:lnTo>
                <a:lnTo>
                  <a:pt x="5565" y="11642"/>
                </a:lnTo>
                <a:lnTo>
                  <a:pt x="2996" y="12377"/>
                </a:lnTo>
                <a:lnTo>
                  <a:pt x="1162" y="10543"/>
                </a:lnTo>
                <a:lnTo>
                  <a:pt x="1897" y="7974"/>
                </a:lnTo>
                <a:lnTo>
                  <a:pt x="4467" y="7239"/>
                </a:lnTo>
                <a:lnTo>
                  <a:pt x="5174" y="7946"/>
                </a:lnTo>
                <a:lnTo>
                  <a:pt x="7647" y="6910"/>
                </a:lnTo>
                <a:lnTo>
                  <a:pt x="7266" y="6225"/>
                </a:lnTo>
                <a:lnTo>
                  <a:pt x="7914" y="5058"/>
                </a:lnTo>
                <a:lnTo>
                  <a:pt x="7785" y="5187"/>
                </a:lnTo>
                <a:lnTo>
                  <a:pt x="4674" y="3410"/>
                </a:lnTo>
                <a:lnTo>
                  <a:pt x="4674" y="3890"/>
                </a:lnTo>
                <a:lnTo>
                  <a:pt x="2337" y="5187"/>
                </a:lnTo>
                <a:lnTo>
                  <a:pt x="0" y="3890"/>
                </a:lnTo>
                <a:lnTo>
                  <a:pt x="0" y="1296"/>
                </a:lnTo>
                <a:lnTo>
                  <a:pt x="2337" y="0"/>
                </a:lnTo>
                <a:lnTo>
                  <a:pt x="4674" y="1296"/>
                </a:lnTo>
                <a:lnTo>
                  <a:pt x="4674" y="2492"/>
                </a:lnTo>
                <a:lnTo>
                  <a:pt x="8173" y="4590"/>
                </a:lnTo>
                <a:lnTo>
                  <a:pt x="8563" y="3888"/>
                </a:lnTo>
                <a:lnTo>
                  <a:pt x="11157" y="3888"/>
                </a:lnTo>
                <a:lnTo>
                  <a:pt x="12453" y="6225"/>
                </a:lnTo>
                <a:lnTo>
                  <a:pt x="11157" y="8562"/>
                </a:lnTo>
                <a:lnTo>
                  <a:pt x="11156" y="8562"/>
                </a:ln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6909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squar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564852" cy="461665"/>
          </a:xfrm>
          <a:prstGeom prst="rect">
            <a:avLst/>
          </a:prstGeom>
          <a:noFill/>
        </p:spPr>
        <p:txBody>
          <a:bodyPr wrap="square" rtlCol="0">
            <a:spAutoFit/>
          </a:bodyPr>
          <a:lstStyle/>
          <a:p>
            <a:r>
              <a:rPr lang="en-US" altLang="zh-CN" sz="2400" dirty="0">
                <a:solidFill>
                  <a:schemeClr val="bg1">
                    <a:lumMod val="65000"/>
                  </a:schemeClr>
                </a:solidFill>
                <a:effectLst/>
                <a:latin typeface="+mj-ea"/>
                <a:ea typeface="+mj-ea"/>
              </a:rPr>
              <a:t>ART FOUR</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2" y="3317856"/>
            <a:ext cx="8428377" cy="1311128"/>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8800" b="1" dirty="0">
                <a:solidFill>
                  <a:schemeClr val="bg1">
                    <a:lumMod val="65000"/>
                  </a:schemeClr>
                </a:solidFill>
                <a:latin typeface="+mj-ea"/>
                <a:ea typeface="+mj-ea"/>
              </a:rPr>
              <a:t>FUTURE WORK</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03</a:t>
            </a:r>
            <a:endParaRPr lang="zh-CN" altLang="en-US" sz="4000" dirty="0">
              <a:solidFill>
                <a:schemeClr val="bg1"/>
              </a:solidFill>
            </a:endParaRPr>
          </a:p>
        </p:txBody>
      </p:sp>
    </p:spTree>
    <p:extLst>
      <p:ext uri="{BB962C8B-B14F-4D97-AF65-F5344CB8AC3E}">
        <p14:creationId xmlns:p14="http://schemas.microsoft.com/office/powerpoint/2010/main" val="2366044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4298950"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FUTURE WORK</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503338"/>
            <a:ext cx="77282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POTENTIAL FUTURE DEVELOPMENTS</a:t>
            </a:r>
            <a:endParaRPr lang="en-GB" sz="2000" dirty="0">
              <a:solidFill>
                <a:schemeClr val="accent5"/>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1895338" y="1872670"/>
            <a:ext cx="8493262" cy="4212179"/>
          </a:xfrm>
          <a:prstGeom prst="rect">
            <a:avLst/>
          </a:prstGeom>
          <a:noFill/>
        </p:spPr>
        <p:txBody>
          <a:bodyPr wrap="square" rtlCol="0">
            <a:spAutoFit/>
          </a:bodyPr>
          <a:lstStyle/>
          <a:p>
            <a:pPr marL="342900" indent="-342900" algn="just" latinLnBrk="1">
              <a:lnSpc>
                <a:spcPct val="120000"/>
              </a:lnSpc>
              <a:buFont typeface="+mj-lt"/>
              <a:buAutoNum type="arabicPeriod"/>
            </a:pPr>
            <a:r>
              <a:rPr lang="en-US" altLang="zh-CN" sz="1400" dirty="0">
                <a:latin typeface="+mn-ea"/>
              </a:rPr>
              <a:t>Better Data Source: Future work could include procuring more reliable and extensive data sources. The quality of recommendations provided by the system is inherently dependent on the quality of data available.</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Expanding Geographic Coverage: We can expand the number of cities and countries by the system. This would enable the service to cater to a larger user base with more diverse travel interests.</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Increasing Data Volume: As more data becomes available, the system could further refine its recommendations. This could include data from more users, more cities, more travel times, and more weather variations.</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Better-Tuned Machine Learning Models: As the system evolves, machine learning models could be continuously refined and tuned to improve prediction accuracy. This could involve using more advanced models, hyperparameter tuning, ensemble methods, or better feature engineering.</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Personalized Recommendations: The system could potentially evolve to include more personalized recommendations based on user preferences. This could involve gathering data about user preferences, past trips, likes/dislikes, etc., and incorporating these into the recommendation model.</a:t>
            </a:r>
            <a:endParaRPr lang="zh-CN" altLang="en-US" sz="1400" dirty="0">
              <a:latin typeface="+mn-ea"/>
            </a:endParaRPr>
          </a:p>
        </p:txBody>
      </p:sp>
      <p:sp>
        <p:nvSpPr>
          <p:cNvPr id="3" name="矩形 2">
            <a:extLst>
              <a:ext uri="{FF2B5EF4-FFF2-40B4-BE49-F238E27FC236}">
                <a16:creationId xmlns:a16="http://schemas.microsoft.com/office/drawing/2014/main" id="{B4ADDF0D-861B-F9F6-9267-D25417766E8C}"/>
              </a:ext>
            </a:extLst>
          </p:cNvPr>
          <p:cNvSpPr/>
          <p:nvPr/>
        </p:nvSpPr>
        <p:spPr>
          <a:xfrm>
            <a:off x="6322451" y="1688005"/>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F5A8641F-75B9-8B13-B490-F66A7A40258C}"/>
              </a:ext>
            </a:extLst>
          </p:cNvPr>
          <p:cNvSpPr/>
          <p:nvPr/>
        </p:nvSpPr>
        <p:spPr>
          <a:xfrm>
            <a:off x="6462538" y="1688004"/>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85CD4FE7-F909-2804-CDFC-25193BE2D1A7}"/>
              </a:ext>
            </a:extLst>
          </p:cNvPr>
          <p:cNvSpPr/>
          <p:nvPr/>
        </p:nvSpPr>
        <p:spPr>
          <a:xfrm>
            <a:off x="6602625" y="1688004"/>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6" name="任意多边形: 形状 5">
            <a:extLst>
              <a:ext uri="{FF2B5EF4-FFF2-40B4-BE49-F238E27FC236}">
                <a16:creationId xmlns:a16="http://schemas.microsoft.com/office/drawing/2014/main" id="{EF237B7D-9ED2-528A-A4E8-5A4B20EA56AF}"/>
              </a:ext>
            </a:extLst>
          </p:cNvPr>
          <p:cNvSpPr/>
          <p:nvPr/>
        </p:nvSpPr>
        <p:spPr>
          <a:xfrm>
            <a:off x="1158728" y="1426609"/>
            <a:ext cx="609685" cy="609685"/>
          </a:xfrm>
          <a:custGeom>
            <a:avLst/>
            <a:gdLst>
              <a:gd name="T0" fmla="*/ 10924 w 12800"/>
              <a:gd name="T1" fmla="*/ 1876 h 12800"/>
              <a:gd name="T2" fmla="*/ 12800 w 12800"/>
              <a:gd name="T3" fmla="*/ 6400 h 12800"/>
              <a:gd name="T4" fmla="*/ 10924 w 12800"/>
              <a:gd name="T5" fmla="*/ 10924 h 12800"/>
              <a:gd name="T6" fmla="*/ 6400 w 12800"/>
              <a:gd name="T7" fmla="*/ 12800 h 12800"/>
              <a:gd name="T8" fmla="*/ 1876 w 12800"/>
              <a:gd name="T9" fmla="*/ 10924 h 12800"/>
              <a:gd name="T10" fmla="*/ 0 w 12800"/>
              <a:gd name="T11" fmla="*/ 6400 h 12800"/>
              <a:gd name="T12" fmla="*/ 1876 w 12800"/>
              <a:gd name="T13" fmla="*/ 1876 h 12800"/>
              <a:gd name="T14" fmla="*/ 6400 w 12800"/>
              <a:gd name="T15" fmla="*/ 0 h 12800"/>
              <a:gd name="T16" fmla="*/ 10924 w 12800"/>
              <a:gd name="T17" fmla="*/ 1876 h 12800"/>
              <a:gd name="T18" fmla="*/ 10246 w 12800"/>
              <a:gd name="T19" fmla="*/ 6584 h 12800"/>
              <a:gd name="T20" fmla="*/ 6339 w 12800"/>
              <a:gd name="T21" fmla="*/ 2646 h 12800"/>
              <a:gd name="T22" fmla="*/ 2400 w 12800"/>
              <a:gd name="T23" fmla="*/ 6584 h 12800"/>
              <a:gd name="T24" fmla="*/ 3108 w 12800"/>
              <a:gd name="T25" fmla="*/ 7261 h 12800"/>
              <a:gd name="T26" fmla="*/ 5846 w 12800"/>
              <a:gd name="T27" fmla="*/ 4524 h 12800"/>
              <a:gd name="T28" fmla="*/ 5846 w 12800"/>
              <a:gd name="T29" fmla="*/ 10492 h 12800"/>
              <a:gd name="T30" fmla="*/ 6830 w 12800"/>
              <a:gd name="T31" fmla="*/ 10492 h 12800"/>
              <a:gd name="T32" fmla="*/ 6830 w 12800"/>
              <a:gd name="T33" fmla="*/ 4524 h 12800"/>
              <a:gd name="T34" fmla="*/ 9568 w 12800"/>
              <a:gd name="T35" fmla="*/ 7261 h 12800"/>
              <a:gd name="T36" fmla="*/ 10246 w 12800"/>
              <a:gd name="T37" fmla="*/ 6584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00" h="12800">
                <a:moveTo>
                  <a:pt x="10924" y="1876"/>
                </a:moveTo>
                <a:cubicBezTo>
                  <a:pt x="12174" y="3128"/>
                  <a:pt x="12800" y="4636"/>
                  <a:pt x="12800" y="6400"/>
                </a:cubicBezTo>
                <a:cubicBezTo>
                  <a:pt x="12800" y="8165"/>
                  <a:pt x="12174" y="9673"/>
                  <a:pt x="10924" y="10924"/>
                </a:cubicBezTo>
                <a:cubicBezTo>
                  <a:pt x="9672" y="12174"/>
                  <a:pt x="8164" y="12800"/>
                  <a:pt x="6400" y="12800"/>
                </a:cubicBezTo>
                <a:cubicBezTo>
                  <a:pt x="4636" y="12800"/>
                  <a:pt x="3128" y="12174"/>
                  <a:pt x="1876" y="10924"/>
                </a:cubicBezTo>
                <a:cubicBezTo>
                  <a:pt x="626" y="9673"/>
                  <a:pt x="0" y="8165"/>
                  <a:pt x="0" y="6400"/>
                </a:cubicBezTo>
                <a:cubicBezTo>
                  <a:pt x="0" y="4636"/>
                  <a:pt x="626" y="3128"/>
                  <a:pt x="1876" y="1876"/>
                </a:cubicBezTo>
                <a:cubicBezTo>
                  <a:pt x="3128" y="626"/>
                  <a:pt x="4636" y="0"/>
                  <a:pt x="6400" y="0"/>
                </a:cubicBezTo>
                <a:cubicBezTo>
                  <a:pt x="8164" y="0"/>
                  <a:pt x="9672" y="626"/>
                  <a:pt x="10924" y="1876"/>
                </a:cubicBezTo>
                <a:close/>
                <a:moveTo>
                  <a:pt x="10246" y="6584"/>
                </a:moveTo>
                <a:lnTo>
                  <a:pt x="6339" y="2646"/>
                </a:lnTo>
                <a:lnTo>
                  <a:pt x="2400" y="6584"/>
                </a:lnTo>
                <a:lnTo>
                  <a:pt x="3108" y="7261"/>
                </a:lnTo>
                <a:lnTo>
                  <a:pt x="5846" y="4524"/>
                </a:lnTo>
                <a:lnTo>
                  <a:pt x="5846" y="10492"/>
                </a:lnTo>
                <a:lnTo>
                  <a:pt x="6830" y="10492"/>
                </a:lnTo>
                <a:lnTo>
                  <a:pt x="6830" y="4524"/>
                </a:lnTo>
                <a:lnTo>
                  <a:pt x="9568" y="7261"/>
                </a:lnTo>
                <a:lnTo>
                  <a:pt x="10246" y="6584"/>
                </a:ln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0878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4298950"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FUTURE WORK</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503338"/>
            <a:ext cx="77282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POTENTIAL FUTURE DEVELOPMENTS</a:t>
            </a:r>
            <a:endParaRPr lang="en-GB" sz="2000" dirty="0">
              <a:solidFill>
                <a:schemeClr val="accent5"/>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1743494" y="2081035"/>
            <a:ext cx="9225380" cy="1915204"/>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2000" dirty="0">
                <a:latin typeface="+mn-ea"/>
              </a:rPr>
              <a:t>No more manual data collections:</a:t>
            </a:r>
          </a:p>
          <a:p>
            <a:pPr marL="742950" lvl="1" indent="-285750" algn="just" latinLnBrk="1">
              <a:lnSpc>
                <a:spcPct val="120000"/>
              </a:lnSpc>
              <a:buFont typeface="Arial" panose="020B0604020202020204" pitchFamily="34" charset="0"/>
              <a:buChar char="•"/>
            </a:pPr>
            <a:r>
              <a:rPr lang="en-US" altLang="zh-CN" sz="2000" dirty="0">
                <a:latin typeface="+mn-ea"/>
              </a:rPr>
              <a:t>Use web-crawling to collect sample itineraries and landmarks</a:t>
            </a:r>
          </a:p>
          <a:p>
            <a:pPr marL="742950" lvl="1" indent="-285750" algn="just" latinLnBrk="1">
              <a:lnSpc>
                <a:spcPct val="120000"/>
              </a:lnSpc>
              <a:buFont typeface="Arial" panose="020B0604020202020204" pitchFamily="34" charset="0"/>
              <a:buChar char="•"/>
            </a:pPr>
            <a:r>
              <a:rPr lang="en-US" altLang="zh-CN" sz="2000" dirty="0">
                <a:latin typeface="+mn-ea"/>
              </a:rPr>
              <a:t>Use weather and Map API to collect transportation times between landmarks</a:t>
            </a:r>
          </a:p>
          <a:p>
            <a:pPr marL="742950" lvl="1" indent="-285750" algn="just" latinLnBrk="1">
              <a:lnSpc>
                <a:spcPct val="120000"/>
              </a:lnSpc>
              <a:buFont typeface="Arial" panose="020B0604020202020204" pitchFamily="34" charset="0"/>
              <a:buChar char="•"/>
            </a:pPr>
            <a:r>
              <a:rPr lang="en-US" altLang="zh-CN" sz="2000" dirty="0">
                <a:latin typeface="+mn-ea"/>
              </a:rPr>
              <a:t>Put the collected input into the model and generate the optimal personalized itinerary for users</a:t>
            </a:r>
            <a:endParaRPr lang="zh-CN" altLang="en-US" sz="2000" dirty="0">
              <a:latin typeface="+mn-ea"/>
            </a:endParaRPr>
          </a:p>
        </p:txBody>
      </p:sp>
      <p:sp>
        <p:nvSpPr>
          <p:cNvPr id="3" name="矩形 2">
            <a:extLst>
              <a:ext uri="{FF2B5EF4-FFF2-40B4-BE49-F238E27FC236}">
                <a16:creationId xmlns:a16="http://schemas.microsoft.com/office/drawing/2014/main" id="{B4ADDF0D-861B-F9F6-9267-D25417766E8C}"/>
              </a:ext>
            </a:extLst>
          </p:cNvPr>
          <p:cNvSpPr/>
          <p:nvPr/>
        </p:nvSpPr>
        <p:spPr>
          <a:xfrm>
            <a:off x="6322451" y="1688005"/>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F5A8641F-75B9-8B13-B490-F66A7A40258C}"/>
              </a:ext>
            </a:extLst>
          </p:cNvPr>
          <p:cNvSpPr/>
          <p:nvPr/>
        </p:nvSpPr>
        <p:spPr>
          <a:xfrm>
            <a:off x="6462538" y="1688004"/>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85CD4FE7-F909-2804-CDFC-25193BE2D1A7}"/>
              </a:ext>
            </a:extLst>
          </p:cNvPr>
          <p:cNvSpPr/>
          <p:nvPr/>
        </p:nvSpPr>
        <p:spPr>
          <a:xfrm>
            <a:off x="6602625" y="1688004"/>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6" name="任意多边形: 形状 5">
            <a:extLst>
              <a:ext uri="{FF2B5EF4-FFF2-40B4-BE49-F238E27FC236}">
                <a16:creationId xmlns:a16="http://schemas.microsoft.com/office/drawing/2014/main" id="{EF237B7D-9ED2-528A-A4E8-5A4B20EA56AF}"/>
              </a:ext>
            </a:extLst>
          </p:cNvPr>
          <p:cNvSpPr/>
          <p:nvPr/>
        </p:nvSpPr>
        <p:spPr>
          <a:xfrm>
            <a:off x="1158728" y="1426609"/>
            <a:ext cx="609685" cy="609685"/>
          </a:xfrm>
          <a:custGeom>
            <a:avLst/>
            <a:gdLst>
              <a:gd name="T0" fmla="*/ 10924 w 12800"/>
              <a:gd name="T1" fmla="*/ 1876 h 12800"/>
              <a:gd name="T2" fmla="*/ 12800 w 12800"/>
              <a:gd name="T3" fmla="*/ 6400 h 12800"/>
              <a:gd name="T4" fmla="*/ 10924 w 12800"/>
              <a:gd name="T5" fmla="*/ 10924 h 12800"/>
              <a:gd name="T6" fmla="*/ 6400 w 12800"/>
              <a:gd name="T7" fmla="*/ 12800 h 12800"/>
              <a:gd name="T8" fmla="*/ 1876 w 12800"/>
              <a:gd name="T9" fmla="*/ 10924 h 12800"/>
              <a:gd name="T10" fmla="*/ 0 w 12800"/>
              <a:gd name="T11" fmla="*/ 6400 h 12800"/>
              <a:gd name="T12" fmla="*/ 1876 w 12800"/>
              <a:gd name="T13" fmla="*/ 1876 h 12800"/>
              <a:gd name="T14" fmla="*/ 6400 w 12800"/>
              <a:gd name="T15" fmla="*/ 0 h 12800"/>
              <a:gd name="T16" fmla="*/ 10924 w 12800"/>
              <a:gd name="T17" fmla="*/ 1876 h 12800"/>
              <a:gd name="T18" fmla="*/ 10246 w 12800"/>
              <a:gd name="T19" fmla="*/ 6584 h 12800"/>
              <a:gd name="T20" fmla="*/ 6339 w 12800"/>
              <a:gd name="T21" fmla="*/ 2646 h 12800"/>
              <a:gd name="T22" fmla="*/ 2400 w 12800"/>
              <a:gd name="T23" fmla="*/ 6584 h 12800"/>
              <a:gd name="T24" fmla="*/ 3108 w 12800"/>
              <a:gd name="T25" fmla="*/ 7261 h 12800"/>
              <a:gd name="T26" fmla="*/ 5846 w 12800"/>
              <a:gd name="T27" fmla="*/ 4524 h 12800"/>
              <a:gd name="T28" fmla="*/ 5846 w 12800"/>
              <a:gd name="T29" fmla="*/ 10492 h 12800"/>
              <a:gd name="T30" fmla="*/ 6830 w 12800"/>
              <a:gd name="T31" fmla="*/ 10492 h 12800"/>
              <a:gd name="T32" fmla="*/ 6830 w 12800"/>
              <a:gd name="T33" fmla="*/ 4524 h 12800"/>
              <a:gd name="T34" fmla="*/ 9568 w 12800"/>
              <a:gd name="T35" fmla="*/ 7261 h 12800"/>
              <a:gd name="T36" fmla="*/ 10246 w 12800"/>
              <a:gd name="T37" fmla="*/ 6584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00" h="12800">
                <a:moveTo>
                  <a:pt x="10924" y="1876"/>
                </a:moveTo>
                <a:cubicBezTo>
                  <a:pt x="12174" y="3128"/>
                  <a:pt x="12800" y="4636"/>
                  <a:pt x="12800" y="6400"/>
                </a:cubicBezTo>
                <a:cubicBezTo>
                  <a:pt x="12800" y="8165"/>
                  <a:pt x="12174" y="9673"/>
                  <a:pt x="10924" y="10924"/>
                </a:cubicBezTo>
                <a:cubicBezTo>
                  <a:pt x="9672" y="12174"/>
                  <a:pt x="8164" y="12800"/>
                  <a:pt x="6400" y="12800"/>
                </a:cubicBezTo>
                <a:cubicBezTo>
                  <a:pt x="4636" y="12800"/>
                  <a:pt x="3128" y="12174"/>
                  <a:pt x="1876" y="10924"/>
                </a:cubicBezTo>
                <a:cubicBezTo>
                  <a:pt x="626" y="9673"/>
                  <a:pt x="0" y="8165"/>
                  <a:pt x="0" y="6400"/>
                </a:cubicBezTo>
                <a:cubicBezTo>
                  <a:pt x="0" y="4636"/>
                  <a:pt x="626" y="3128"/>
                  <a:pt x="1876" y="1876"/>
                </a:cubicBezTo>
                <a:cubicBezTo>
                  <a:pt x="3128" y="626"/>
                  <a:pt x="4636" y="0"/>
                  <a:pt x="6400" y="0"/>
                </a:cubicBezTo>
                <a:cubicBezTo>
                  <a:pt x="8164" y="0"/>
                  <a:pt x="9672" y="626"/>
                  <a:pt x="10924" y="1876"/>
                </a:cubicBezTo>
                <a:close/>
                <a:moveTo>
                  <a:pt x="10246" y="6584"/>
                </a:moveTo>
                <a:lnTo>
                  <a:pt x="6339" y="2646"/>
                </a:lnTo>
                <a:lnTo>
                  <a:pt x="2400" y="6584"/>
                </a:lnTo>
                <a:lnTo>
                  <a:pt x="3108" y="7261"/>
                </a:lnTo>
                <a:lnTo>
                  <a:pt x="5846" y="4524"/>
                </a:lnTo>
                <a:lnTo>
                  <a:pt x="5846" y="10492"/>
                </a:lnTo>
                <a:lnTo>
                  <a:pt x="6830" y="10492"/>
                </a:lnTo>
                <a:lnTo>
                  <a:pt x="6830" y="4524"/>
                </a:lnTo>
                <a:lnTo>
                  <a:pt x="9568" y="7261"/>
                </a:lnTo>
                <a:lnTo>
                  <a:pt x="10246" y="6584"/>
                </a:ln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715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824728"/>
            <a:ext cx="8026400"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a:solidFill>
                  <a:schemeClr val="bg1">
                    <a:lumMod val="65000"/>
                  </a:schemeClr>
                </a:solidFill>
                <a:latin typeface="+mj-ea"/>
                <a:ea typeface="+mj-ea"/>
              </a:rPr>
              <a:t>DEPLOYMENT</a:t>
            </a:r>
            <a:endParaRPr lang="en-GB" sz="4000" b="1" dirty="0">
              <a:solidFill>
                <a:schemeClr val="bg1">
                  <a:lumMod val="65000"/>
                </a:schemeClr>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949325" y="1793707"/>
            <a:ext cx="10293350" cy="2660985"/>
          </a:xfrm>
          <a:prstGeom prst="rect">
            <a:avLst/>
          </a:prstGeom>
          <a:noFill/>
        </p:spPr>
        <p:txBody>
          <a:bodyPr wrap="square" rtlCol="0">
            <a:spAutoFit/>
          </a:bodyPr>
          <a:lstStyle/>
          <a:p>
            <a:pPr marL="800100" lvl="1" indent="-342900" algn="just" latinLnBrk="1">
              <a:lnSpc>
                <a:spcPct val="120000"/>
              </a:lnSpc>
              <a:buFont typeface="Arial" panose="020B0604020202020204" pitchFamily="34" charset="0"/>
              <a:buChar char="•"/>
            </a:pPr>
            <a:r>
              <a:rPr lang="en-US" altLang="zh-CN" sz="1400" dirty="0">
                <a:latin typeface="+mn-ea"/>
              </a:rPr>
              <a:t>Used Docker to containerize the project</a:t>
            </a:r>
          </a:p>
          <a:p>
            <a:pPr marL="1257300" lvl="2" indent="-342900" algn="just" latinLnBrk="1">
              <a:lnSpc>
                <a:spcPct val="120000"/>
              </a:lnSpc>
              <a:buFont typeface="Arial" panose="020B0604020202020204" pitchFamily="34" charset="0"/>
              <a:buChar char="•"/>
            </a:pPr>
            <a:r>
              <a:rPr lang="en-US" altLang="zh-CN" sz="1400" dirty="0">
                <a:latin typeface="+mn-ea"/>
              </a:rPr>
              <a:t>Consistent Environment: ensure that the application runs the same way in every environment</a:t>
            </a:r>
          </a:p>
          <a:p>
            <a:pPr marL="1257300" lvl="2" indent="-342900" algn="just" latinLnBrk="1">
              <a:lnSpc>
                <a:spcPct val="120000"/>
              </a:lnSpc>
              <a:buFont typeface="Arial" panose="020B0604020202020204" pitchFamily="34" charset="0"/>
              <a:buChar char="•"/>
            </a:pPr>
            <a:r>
              <a:rPr lang="en-US" altLang="zh-CN" sz="1400" dirty="0">
                <a:latin typeface="+mn-ea"/>
              </a:rPr>
              <a:t>Isolation: Docker isolates our application and its dependencies into separate containers. </a:t>
            </a:r>
          </a:p>
          <a:p>
            <a:pPr marL="1257300" lvl="2" indent="-342900" algn="just" latinLnBrk="1">
              <a:lnSpc>
                <a:spcPct val="120000"/>
              </a:lnSpc>
              <a:buFont typeface="Arial" panose="020B0604020202020204" pitchFamily="34" charset="0"/>
              <a:buChar char="•"/>
            </a:pPr>
            <a:r>
              <a:rPr lang="en-US" altLang="zh-CN" sz="1400" dirty="0">
                <a:latin typeface="+mn-ea"/>
              </a:rPr>
              <a:t>Portability: Docker containers can be run on any system that supports Docker, regardless of the underlying operating system. </a:t>
            </a:r>
          </a:p>
          <a:p>
            <a:pPr marL="800100" lvl="1" indent="-342900" algn="just" latinLnBrk="1">
              <a:lnSpc>
                <a:spcPct val="120000"/>
              </a:lnSpc>
              <a:buFont typeface="Arial" panose="020B0604020202020204" pitchFamily="34" charset="0"/>
              <a:buChar char="•"/>
            </a:pPr>
            <a:r>
              <a:rPr lang="en-US" altLang="zh-CN" sz="1400" dirty="0">
                <a:latin typeface="+mn-ea"/>
              </a:rPr>
              <a:t>Deployed on Heroku Platform</a:t>
            </a:r>
          </a:p>
          <a:p>
            <a:pPr marL="1257300" lvl="2" indent="-342900" algn="just" latinLnBrk="1">
              <a:lnSpc>
                <a:spcPct val="120000"/>
              </a:lnSpc>
              <a:buFont typeface="Arial" panose="020B0604020202020204" pitchFamily="34" charset="0"/>
              <a:buChar char="•"/>
            </a:pPr>
            <a:r>
              <a:rPr lang="en-US" altLang="zh-CN" sz="1400" dirty="0">
                <a:latin typeface="+mn-ea"/>
              </a:rPr>
              <a:t>Developer-Friendly Platform: Heroku is a fully managed platform that automates the process of deployment, scaling, and managing apps, thus allowing us to focus on the coding part.</a:t>
            </a:r>
          </a:p>
          <a:p>
            <a:pPr marL="1257300" lvl="2" indent="-342900" algn="just" latinLnBrk="1">
              <a:lnSpc>
                <a:spcPct val="120000"/>
              </a:lnSpc>
              <a:buFont typeface="Arial" panose="020B0604020202020204" pitchFamily="34" charset="0"/>
              <a:buChar char="•"/>
            </a:pPr>
            <a:r>
              <a:rPr lang="en-US" altLang="zh-CN" sz="1400" dirty="0">
                <a:latin typeface="+mn-ea"/>
              </a:rPr>
              <a:t>Platform Independence: By using Docker containers, we can ensure that our application runs identically in every environment, from our local development machine to the Heroku cloud platform.</a:t>
            </a:r>
          </a:p>
        </p:txBody>
      </p:sp>
    </p:spTree>
    <p:extLst>
      <p:ext uri="{BB962C8B-B14F-4D97-AF65-F5344CB8AC3E}">
        <p14:creationId xmlns:p14="http://schemas.microsoft.com/office/powerpoint/2010/main" val="4153744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8026400"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a:solidFill>
                  <a:schemeClr val="bg1">
                    <a:lumMod val="65000"/>
                  </a:schemeClr>
                </a:solidFill>
                <a:latin typeface="+mj-ea"/>
                <a:ea typeface="+mj-ea"/>
              </a:rPr>
              <a:t>THIRD PARTY INTEGRATIONS</a:t>
            </a:r>
            <a:endParaRPr lang="en-GB" sz="4000" b="1" dirty="0">
              <a:solidFill>
                <a:schemeClr val="bg1">
                  <a:lumMod val="65000"/>
                </a:schemeClr>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949325" y="1426609"/>
            <a:ext cx="10293350" cy="5246308"/>
          </a:xfrm>
          <a:prstGeom prst="rect">
            <a:avLst/>
          </a:prstGeom>
          <a:noFill/>
        </p:spPr>
        <p:txBody>
          <a:bodyPr wrap="square" rtlCol="0">
            <a:spAutoFit/>
          </a:bodyPr>
          <a:lstStyle/>
          <a:p>
            <a:pPr marL="342900" indent="-342900" algn="just" latinLnBrk="1">
              <a:lnSpc>
                <a:spcPct val="120000"/>
              </a:lnSpc>
              <a:buFont typeface="+mj-lt"/>
              <a:buAutoNum type="arabicPeriod"/>
            </a:pPr>
            <a:r>
              <a:rPr lang="en-US" altLang="zh-CN" sz="1400" dirty="0">
                <a:latin typeface="+mn-ea"/>
              </a:rPr>
              <a:t>Sklearn: Permission has been granted to use Scikit-learn (Sklearn) library, an open-source machine learning library for Python. Scikit-learn is distributed under the BSD 3-Clause "New" or "Revised" License, which allows for redistribution and usage for both commercial and non-commercial purposes, given the proper attribution is maintained.</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Pandas: Permission has been granted to use pandas library. The pandas library is released under the terms of the BSD 3-Clause License. This license permits usage and redistribution, including for commercial purposes, provided the copyright notice and disclaimers of warranty are maintained. </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NumPy: Permission has been granted to use NumPy library. The NumPy library is released under the terms of the BSD 3-Clause License. This license permits usage and redistribution, including for commercial purposes, provided the copyright notice and disclaimers of warranty are maintained. </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err="1">
                <a:latin typeface="+mn-ea"/>
              </a:rPr>
              <a:t>Joblib</a:t>
            </a:r>
            <a:r>
              <a:rPr lang="en-US" altLang="zh-CN" sz="1400" dirty="0">
                <a:latin typeface="+mn-ea"/>
              </a:rPr>
              <a:t>: Permission has been granted to use </a:t>
            </a:r>
            <a:r>
              <a:rPr lang="en-US" altLang="zh-CN" sz="1400" dirty="0" err="1">
                <a:latin typeface="+mn-ea"/>
              </a:rPr>
              <a:t>Joblib</a:t>
            </a:r>
            <a:r>
              <a:rPr lang="en-US" altLang="zh-CN" sz="1400" dirty="0">
                <a:latin typeface="+mn-ea"/>
              </a:rPr>
              <a:t> library. The </a:t>
            </a:r>
            <a:r>
              <a:rPr lang="en-US" altLang="zh-CN" sz="1400" dirty="0" err="1">
                <a:latin typeface="+mn-ea"/>
              </a:rPr>
              <a:t>Joblib</a:t>
            </a:r>
            <a:r>
              <a:rPr lang="en-US" altLang="zh-CN" sz="1400" dirty="0">
                <a:latin typeface="+mn-ea"/>
              </a:rPr>
              <a:t> library is released under the terms of the BSD 3-Clause License. This license permits usage and redistribution, including for commercial purposes, provided the copyright notice and disclaimers of warranty are maintained. </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Weatherbit.io (API): Permission has been granted to use the </a:t>
            </a:r>
            <a:r>
              <a:rPr lang="en-US" altLang="zh-CN" sz="1400" dirty="0" err="1">
                <a:latin typeface="+mn-ea"/>
              </a:rPr>
              <a:t>Weatherbit</a:t>
            </a:r>
            <a:r>
              <a:rPr lang="en-US" altLang="zh-CN" sz="1400" dirty="0">
                <a:latin typeface="+mn-ea"/>
              </a:rPr>
              <a:t> API under the terms of the free version subscription. This subscription is specifically intended for non-commercial use. The usage of this API within this project follow to all the terms and conditions specified by </a:t>
            </a:r>
            <a:r>
              <a:rPr lang="en-US" altLang="zh-CN" sz="1400" dirty="0" err="1">
                <a:latin typeface="+mn-ea"/>
              </a:rPr>
              <a:t>Weatherbit</a:t>
            </a:r>
            <a:r>
              <a:rPr lang="en-US" altLang="zh-CN" sz="1400" dirty="0">
                <a:latin typeface="+mn-ea"/>
              </a:rPr>
              <a:t> for non-commercial usage.</a:t>
            </a:r>
          </a:p>
          <a:p>
            <a:pPr marL="800100" lvl="1" indent="-342900" algn="just" latinLnBrk="1">
              <a:lnSpc>
                <a:spcPct val="120000"/>
              </a:lnSpc>
              <a:buFont typeface="Arial" panose="020B0604020202020204" pitchFamily="34" charset="0"/>
              <a:buChar char="•"/>
            </a:pPr>
            <a:endParaRPr lang="en-US" altLang="zh-CN" sz="1400" dirty="0">
              <a:latin typeface="+mn-ea"/>
            </a:endParaRPr>
          </a:p>
        </p:txBody>
      </p:sp>
    </p:spTree>
    <p:extLst>
      <p:ext uri="{BB962C8B-B14F-4D97-AF65-F5344CB8AC3E}">
        <p14:creationId xmlns:p14="http://schemas.microsoft.com/office/powerpoint/2010/main" val="1309168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0641B6D-6F2A-4664-8B9F-E8138D98CC70}"/>
              </a:ext>
            </a:extLst>
          </p:cNvPr>
          <p:cNvSpPr txBox="1">
            <a:spLocks/>
          </p:cNvSpPr>
          <p:nvPr/>
        </p:nvSpPr>
        <p:spPr>
          <a:xfrm>
            <a:off x="660400" y="780278"/>
            <a:ext cx="3892550"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a:solidFill>
                  <a:schemeClr val="bg1">
                    <a:lumMod val="65000"/>
                  </a:schemeClr>
                </a:solidFill>
                <a:latin typeface="+mj-ea"/>
                <a:ea typeface="+mj-ea"/>
              </a:rPr>
              <a:t>DESCRIPTION</a:t>
            </a:r>
            <a:endParaRPr lang="en-GB" sz="4000" b="1" dirty="0">
              <a:solidFill>
                <a:schemeClr val="bg1">
                  <a:lumMod val="65000"/>
                </a:schemeClr>
              </a:solidFill>
              <a:latin typeface="+mj-ea"/>
              <a:ea typeface="+mj-ea"/>
            </a:endParaRPr>
          </a:p>
        </p:txBody>
      </p:sp>
      <p:sp>
        <p:nvSpPr>
          <p:cNvPr id="6" name="文本框 5">
            <a:extLst>
              <a:ext uri="{FF2B5EF4-FFF2-40B4-BE49-F238E27FC236}">
                <a16:creationId xmlns:a16="http://schemas.microsoft.com/office/drawing/2014/main" id="{1575EEEB-3536-68B6-E739-A319007DC7D1}"/>
              </a:ext>
            </a:extLst>
          </p:cNvPr>
          <p:cNvSpPr txBox="1"/>
          <p:nvPr/>
        </p:nvSpPr>
        <p:spPr>
          <a:xfrm flipH="1">
            <a:off x="1655326" y="1335568"/>
            <a:ext cx="8881347" cy="4987776"/>
          </a:xfrm>
          <a:prstGeom prst="rect">
            <a:avLst/>
          </a:prstGeom>
          <a:noFill/>
        </p:spPr>
        <p:txBody>
          <a:bodyPr wrap="square" rtlCol="0">
            <a:spAutoFit/>
          </a:bodyPr>
          <a:lstStyle/>
          <a:p>
            <a:pPr algn="just" latinLnBrk="1">
              <a:lnSpc>
                <a:spcPct val="120000"/>
              </a:lnSpc>
            </a:pPr>
            <a:r>
              <a:rPr lang="en-US" altLang="zh-CN" sz="1400" dirty="0">
                <a:latin typeface="+mn-ea"/>
              </a:rPr>
              <a:t>Our Trip Advisor application is an innovative, AI-driven travel planning tool designed to deliver personalized travel itineraries. The app integrates machine learning and weather data to optimize the user's travel experience by recommending suitable landmarks based on weather conditions and preferences.</a:t>
            </a:r>
          </a:p>
          <a:p>
            <a:pPr algn="just" latinLnBrk="1">
              <a:lnSpc>
                <a:spcPct val="120000"/>
              </a:lnSpc>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Personalized Itinerary Generation:</a:t>
            </a:r>
            <a:r>
              <a:rPr lang="zh-CN" altLang="en-US" sz="1400" dirty="0">
                <a:latin typeface="+mn-ea"/>
              </a:rPr>
              <a:t> </a:t>
            </a:r>
            <a:r>
              <a:rPr lang="en-US" altLang="zh-CN" sz="1400" dirty="0">
                <a:latin typeface="+mn-ea"/>
              </a:rPr>
              <a:t>By providing their desired travel country, city, and estimated daily travel time, users are presented with a customized itinerary. </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AI-Driven Recommendations: The application utilizes machine learning models trained on landmark attributes such as total occurrence, neighbor occurrence, and transportation time. This ensures the application provides the most suitable travel suggestions tailored to the user's inputs.</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Weather Integration: The app integrates with </a:t>
            </a:r>
            <a:r>
              <a:rPr lang="en-US" altLang="zh-CN" sz="1400" dirty="0" err="1">
                <a:latin typeface="+mn-ea"/>
              </a:rPr>
              <a:t>WeatherIO</a:t>
            </a:r>
            <a:r>
              <a:rPr lang="en-US" altLang="zh-CN" sz="1400" dirty="0">
                <a:latin typeface="+mn-ea"/>
              </a:rPr>
              <a:t> API to fetch real-time weather data, adjusting recommendations according to the weather conditions on each day of the planned itinerary.</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Intuitive User Interface: The user-friendly design of application make users easily input their preferences and view their planned trip.</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Global Accessibility: The application has been deployed on Heroku, making it accessible from anywhere around the world. Users can plan their trips on-the-go, right from their web browsers.</a:t>
            </a:r>
          </a:p>
        </p:txBody>
      </p:sp>
    </p:spTree>
    <p:extLst>
      <p:ext uri="{BB962C8B-B14F-4D97-AF65-F5344CB8AC3E}">
        <p14:creationId xmlns:p14="http://schemas.microsoft.com/office/powerpoint/2010/main" val="2533184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9AE31BED-ED93-480C-9BE9-5EA565937587}"/>
              </a:ext>
            </a:extLst>
          </p:cNvPr>
          <p:cNvSpPr txBox="1"/>
          <p:nvPr/>
        </p:nvSpPr>
        <p:spPr>
          <a:xfrm>
            <a:off x="2913878" y="3044279"/>
            <a:ext cx="6364243" cy="769441"/>
          </a:xfrm>
          <a:prstGeom prst="rect">
            <a:avLst/>
          </a:prstGeom>
          <a:noFill/>
        </p:spPr>
        <p:txBody>
          <a:bodyPr wrap="none" rtlCol="0">
            <a:spAutoFit/>
          </a:bodyPr>
          <a:lstStyle/>
          <a:p>
            <a:pPr algn="ctr"/>
            <a:r>
              <a:rPr lang="en-US" altLang="zh-CN" sz="4400" b="1" dirty="0">
                <a:solidFill>
                  <a:schemeClr val="tx1">
                    <a:lumMod val="50000"/>
                    <a:lumOff val="50000"/>
                  </a:schemeClr>
                </a:solidFill>
                <a:latin typeface="+mn-ea"/>
              </a:rPr>
              <a:t>THANK YOU FOR WATCH</a:t>
            </a:r>
            <a:endParaRPr lang="zh-CN" altLang="en-US" sz="4400" b="1" dirty="0">
              <a:solidFill>
                <a:schemeClr val="tx1">
                  <a:lumMod val="50000"/>
                  <a:lumOff val="50000"/>
                </a:schemeClr>
              </a:solidFill>
              <a:latin typeface="+mn-ea"/>
            </a:endParaRPr>
          </a:p>
        </p:txBody>
      </p:sp>
      <p:sp>
        <p:nvSpPr>
          <p:cNvPr id="14" name="文本框 13">
            <a:extLst>
              <a:ext uri="{FF2B5EF4-FFF2-40B4-BE49-F238E27FC236}">
                <a16:creationId xmlns:a16="http://schemas.microsoft.com/office/drawing/2014/main" id="{7C9B3016-917C-4882-B384-7AA1820C07E0}"/>
              </a:ext>
            </a:extLst>
          </p:cNvPr>
          <p:cNvSpPr txBox="1"/>
          <p:nvPr/>
        </p:nvSpPr>
        <p:spPr>
          <a:xfrm>
            <a:off x="10480009" y="6193762"/>
            <a:ext cx="875561" cy="276999"/>
          </a:xfrm>
          <a:prstGeom prst="rect">
            <a:avLst/>
          </a:prstGeom>
          <a:noFill/>
        </p:spPr>
        <p:txBody>
          <a:bodyPr wrap="none" rtlCol="0">
            <a:spAutoFit/>
          </a:bodyPr>
          <a:lstStyle/>
          <a:p>
            <a:r>
              <a:rPr lang="en-US" altLang="zh-CN" sz="1200" dirty="0">
                <a:solidFill>
                  <a:schemeClr val="accent3"/>
                </a:solidFill>
              </a:rPr>
              <a:t>GOODBYE</a:t>
            </a:r>
            <a:endParaRPr lang="zh-CN" altLang="en-US" sz="1200" dirty="0">
              <a:solidFill>
                <a:schemeClr val="accent3"/>
              </a:solidFill>
            </a:endParaRPr>
          </a:p>
        </p:txBody>
      </p:sp>
      <p:sp>
        <p:nvSpPr>
          <p:cNvPr id="15" name="箭头: V 形 14">
            <a:extLst>
              <a:ext uri="{FF2B5EF4-FFF2-40B4-BE49-F238E27FC236}">
                <a16:creationId xmlns:a16="http://schemas.microsoft.com/office/drawing/2014/main" id="{56A7A41E-0C11-4150-ABF6-86B73103C5A2}"/>
              </a:ext>
            </a:extLst>
          </p:cNvPr>
          <p:cNvSpPr/>
          <p:nvPr/>
        </p:nvSpPr>
        <p:spPr>
          <a:xfrm>
            <a:off x="10349211"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16" name="箭头: V 形 15">
            <a:extLst>
              <a:ext uri="{FF2B5EF4-FFF2-40B4-BE49-F238E27FC236}">
                <a16:creationId xmlns:a16="http://schemas.microsoft.com/office/drawing/2014/main" id="{1CD0E1A1-F2B5-4F55-A7B3-411487E33DE7}"/>
              </a:ext>
            </a:extLst>
          </p:cNvPr>
          <p:cNvSpPr/>
          <p:nvPr/>
        </p:nvSpPr>
        <p:spPr>
          <a:xfrm flipH="1">
            <a:off x="11370962"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Tree>
    <p:extLst>
      <p:ext uri="{BB962C8B-B14F-4D97-AF65-F5344CB8AC3E}">
        <p14:creationId xmlns:p14="http://schemas.microsoft.com/office/powerpoint/2010/main" val="1762760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714FC52-912E-49AE-B330-AAFBC9D44D30}"/>
              </a:ext>
            </a:extLst>
          </p:cNvPr>
          <p:cNvSpPr txBox="1"/>
          <p:nvPr/>
        </p:nvSpPr>
        <p:spPr>
          <a:xfrm>
            <a:off x="535329" y="567035"/>
            <a:ext cx="6094070" cy="923330"/>
          </a:xfrm>
          <a:prstGeom prst="rect">
            <a:avLst/>
          </a:prstGeom>
          <a:noFill/>
        </p:spPr>
        <p:txBody>
          <a:bodyPr wrap="square">
            <a:spAutoFit/>
          </a:bodyPr>
          <a:lstStyle/>
          <a:p>
            <a:r>
              <a:rPr lang="en-US" altLang="zh-CN" sz="5400" dirty="0">
                <a:solidFill>
                  <a:schemeClr val="tx1">
                    <a:lumMod val="50000"/>
                    <a:lumOff val="50000"/>
                  </a:schemeClr>
                </a:solidFill>
                <a:latin typeface="+mj-ea"/>
                <a:ea typeface="+mj-ea"/>
              </a:rPr>
              <a:t>CONTENT</a:t>
            </a:r>
            <a:endParaRPr lang="zh-CN" altLang="en-US" sz="5400" dirty="0">
              <a:solidFill>
                <a:schemeClr val="tx1">
                  <a:lumMod val="50000"/>
                  <a:lumOff val="50000"/>
                </a:schemeClr>
              </a:solidFill>
              <a:latin typeface="+mj-ea"/>
              <a:ea typeface="+mj-ea"/>
            </a:endParaRPr>
          </a:p>
        </p:txBody>
      </p:sp>
      <p:sp>
        <p:nvSpPr>
          <p:cNvPr id="5" name="矩形 4">
            <a:extLst>
              <a:ext uri="{FF2B5EF4-FFF2-40B4-BE49-F238E27FC236}">
                <a16:creationId xmlns:a16="http://schemas.microsoft.com/office/drawing/2014/main" id="{A784D68B-4607-485E-9C48-59788E907FBD}"/>
              </a:ext>
            </a:extLst>
          </p:cNvPr>
          <p:cNvSpPr/>
          <p:nvPr/>
        </p:nvSpPr>
        <p:spPr>
          <a:xfrm flipV="1">
            <a:off x="3596640" y="119126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95A9FB0A-26C7-473D-AD24-926EF1052F10}"/>
              </a:ext>
            </a:extLst>
          </p:cNvPr>
          <p:cNvSpPr/>
          <p:nvPr/>
        </p:nvSpPr>
        <p:spPr>
          <a:xfrm>
            <a:off x="3430109" y="2215626"/>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01</a:t>
            </a:r>
            <a:endParaRPr lang="zh-CN" altLang="en-US" sz="2400" dirty="0"/>
          </a:p>
        </p:txBody>
      </p:sp>
      <p:sp>
        <p:nvSpPr>
          <p:cNvPr id="11" name="文本框 10">
            <a:extLst>
              <a:ext uri="{FF2B5EF4-FFF2-40B4-BE49-F238E27FC236}">
                <a16:creationId xmlns:a16="http://schemas.microsoft.com/office/drawing/2014/main" id="{848C3DC2-6F54-4A58-972D-766BCAFE665B}"/>
              </a:ext>
            </a:extLst>
          </p:cNvPr>
          <p:cNvSpPr txBox="1">
            <a:spLocks/>
          </p:cNvSpPr>
          <p:nvPr/>
        </p:nvSpPr>
        <p:spPr>
          <a:xfrm>
            <a:off x="4008843" y="2318004"/>
            <a:ext cx="2588171"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tx1">
                    <a:lumMod val="50000"/>
                    <a:lumOff val="50000"/>
                  </a:schemeClr>
                </a:solidFill>
                <a:latin typeface="+mj-ea"/>
                <a:ea typeface="+mj-ea"/>
              </a:rPr>
              <a:t>DATA</a:t>
            </a:r>
          </a:p>
        </p:txBody>
      </p:sp>
      <p:sp>
        <p:nvSpPr>
          <p:cNvPr id="15" name="文本框 14">
            <a:extLst>
              <a:ext uri="{FF2B5EF4-FFF2-40B4-BE49-F238E27FC236}">
                <a16:creationId xmlns:a16="http://schemas.microsoft.com/office/drawing/2014/main" id="{AA707391-6DD4-4FF4-9C41-3F156BDACED1}"/>
              </a:ext>
            </a:extLst>
          </p:cNvPr>
          <p:cNvSpPr txBox="1"/>
          <p:nvPr/>
        </p:nvSpPr>
        <p:spPr>
          <a:xfrm flipH="1">
            <a:off x="3318347" y="2785277"/>
            <a:ext cx="2369019" cy="521233"/>
          </a:xfrm>
          <a:prstGeom prst="rect">
            <a:avLst/>
          </a:prstGeom>
          <a:noFill/>
        </p:spPr>
        <p:txBody>
          <a:bodyPr wrap="square" rtlCol="0">
            <a:spAutoFit/>
          </a:bodyPr>
          <a:lstStyle/>
          <a:p>
            <a:pPr algn="just" latinLnBrk="1">
              <a:lnSpc>
                <a:spcPct val="120000"/>
              </a:lnSpc>
            </a:pPr>
            <a:r>
              <a:rPr lang="en-US" altLang="zh-CN" sz="1200" dirty="0">
                <a:solidFill>
                  <a:schemeClr val="bg1">
                    <a:lumMod val="65000"/>
                  </a:schemeClr>
                </a:solidFill>
              </a:rPr>
              <a:t>The explanation to the resources of our data</a:t>
            </a:r>
          </a:p>
        </p:txBody>
      </p:sp>
      <p:sp>
        <p:nvSpPr>
          <p:cNvPr id="16" name="矩形 15">
            <a:extLst>
              <a:ext uri="{FF2B5EF4-FFF2-40B4-BE49-F238E27FC236}">
                <a16:creationId xmlns:a16="http://schemas.microsoft.com/office/drawing/2014/main" id="{7F14F396-3FA2-411D-B6C7-79F4CF6636F9}"/>
              </a:ext>
            </a:extLst>
          </p:cNvPr>
          <p:cNvSpPr/>
          <p:nvPr/>
        </p:nvSpPr>
        <p:spPr>
          <a:xfrm flipV="1">
            <a:off x="5137504" y="3386498"/>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9" name="矩形 18">
            <a:extLst>
              <a:ext uri="{FF2B5EF4-FFF2-40B4-BE49-F238E27FC236}">
                <a16:creationId xmlns:a16="http://schemas.microsoft.com/office/drawing/2014/main" id="{B1AE78A0-08F7-41CA-B292-0DFD2E3A51D3}"/>
              </a:ext>
            </a:extLst>
          </p:cNvPr>
          <p:cNvSpPr/>
          <p:nvPr/>
        </p:nvSpPr>
        <p:spPr>
          <a:xfrm>
            <a:off x="8294923" y="2215626"/>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02</a:t>
            </a:r>
            <a:endParaRPr lang="zh-CN" altLang="en-US" sz="2400" dirty="0"/>
          </a:p>
        </p:txBody>
      </p:sp>
      <p:sp>
        <p:nvSpPr>
          <p:cNvPr id="20" name="文本框 19">
            <a:extLst>
              <a:ext uri="{FF2B5EF4-FFF2-40B4-BE49-F238E27FC236}">
                <a16:creationId xmlns:a16="http://schemas.microsoft.com/office/drawing/2014/main" id="{1DEABC46-2629-4562-B4FD-74C1F75D2F7D}"/>
              </a:ext>
            </a:extLst>
          </p:cNvPr>
          <p:cNvSpPr txBox="1">
            <a:spLocks/>
          </p:cNvSpPr>
          <p:nvPr/>
        </p:nvSpPr>
        <p:spPr>
          <a:xfrm>
            <a:off x="8873657" y="2318004"/>
            <a:ext cx="2615238"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tx1">
                    <a:lumMod val="50000"/>
                    <a:lumOff val="50000"/>
                  </a:schemeClr>
                </a:solidFill>
                <a:latin typeface="+mj-ea"/>
                <a:ea typeface="+mj-ea"/>
              </a:rPr>
              <a:t>BAKCNED</a:t>
            </a:r>
          </a:p>
        </p:txBody>
      </p:sp>
      <p:sp>
        <p:nvSpPr>
          <p:cNvPr id="21" name="文本框 20">
            <a:extLst>
              <a:ext uri="{FF2B5EF4-FFF2-40B4-BE49-F238E27FC236}">
                <a16:creationId xmlns:a16="http://schemas.microsoft.com/office/drawing/2014/main" id="{9885D64E-FFD8-4A9C-B8C3-673ADE734345}"/>
              </a:ext>
            </a:extLst>
          </p:cNvPr>
          <p:cNvSpPr txBox="1"/>
          <p:nvPr/>
        </p:nvSpPr>
        <p:spPr>
          <a:xfrm flipH="1">
            <a:off x="8183159" y="2785277"/>
            <a:ext cx="3091092" cy="521233"/>
          </a:xfrm>
          <a:prstGeom prst="rect">
            <a:avLst/>
          </a:prstGeom>
          <a:noFill/>
        </p:spPr>
        <p:txBody>
          <a:bodyPr wrap="square" rtlCol="0">
            <a:spAutoFit/>
          </a:bodyPr>
          <a:lstStyle/>
          <a:p>
            <a:pPr algn="just" latinLnBrk="1">
              <a:lnSpc>
                <a:spcPct val="120000"/>
              </a:lnSpc>
            </a:pPr>
            <a:r>
              <a:rPr lang="en-US" altLang="zh-CN" sz="1200" dirty="0">
                <a:solidFill>
                  <a:schemeClr val="bg1">
                    <a:lumMod val="65000"/>
                  </a:schemeClr>
                </a:solidFill>
              </a:rPr>
              <a:t>The detailed description of how the backend is implemented and how it works</a:t>
            </a:r>
          </a:p>
        </p:txBody>
      </p:sp>
      <p:sp>
        <p:nvSpPr>
          <p:cNvPr id="22" name="矩形 21">
            <a:extLst>
              <a:ext uri="{FF2B5EF4-FFF2-40B4-BE49-F238E27FC236}">
                <a16:creationId xmlns:a16="http://schemas.microsoft.com/office/drawing/2014/main" id="{CC5931A5-CE14-4314-91F6-0F5945221B42}"/>
              </a:ext>
            </a:extLst>
          </p:cNvPr>
          <p:cNvSpPr/>
          <p:nvPr/>
        </p:nvSpPr>
        <p:spPr>
          <a:xfrm flipV="1">
            <a:off x="10323588" y="3424811"/>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4" name="矩形 23">
            <a:extLst>
              <a:ext uri="{FF2B5EF4-FFF2-40B4-BE49-F238E27FC236}">
                <a16:creationId xmlns:a16="http://schemas.microsoft.com/office/drawing/2014/main" id="{DB0D1C21-D51A-42BC-B239-50427BBCA5F0}"/>
              </a:ext>
            </a:extLst>
          </p:cNvPr>
          <p:cNvSpPr/>
          <p:nvPr/>
        </p:nvSpPr>
        <p:spPr>
          <a:xfrm>
            <a:off x="1449602" y="4618877"/>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03</a:t>
            </a:r>
            <a:endParaRPr lang="zh-CN" altLang="en-US" sz="2400" dirty="0"/>
          </a:p>
        </p:txBody>
      </p:sp>
      <p:sp>
        <p:nvSpPr>
          <p:cNvPr id="25" name="文本框 24">
            <a:extLst>
              <a:ext uri="{FF2B5EF4-FFF2-40B4-BE49-F238E27FC236}">
                <a16:creationId xmlns:a16="http://schemas.microsoft.com/office/drawing/2014/main" id="{E05F77F8-2C57-4D4E-955D-73CE37D8ED6C}"/>
              </a:ext>
            </a:extLst>
          </p:cNvPr>
          <p:cNvSpPr txBox="1">
            <a:spLocks/>
          </p:cNvSpPr>
          <p:nvPr/>
        </p:nvSpPr>
        <p:spPr>
          <a:xfrm>
            <a:off x="2028336" y="4721255"/>
            <a:ext cx="2588171"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tx1">
                    <a:lumMod val="50000"/>
                    <a:lumOff val="50000"/>
                  </a:schemeClr>
                </a:solidFill>
                <a:latin typeface="+mj-ea"/>
                <a:ea typeface="+mj-ea"/>
              </a:rPr>
              <a:t>FRONTEND</a:t>
            </a:r>
          </a:p>
        </p:txBody>
      </p:sp>
      <p:sp>
        <p:nvSpPr>
          <p:cNvPr id="26" name="文本框 25">
            <a:extLst>
              <a:ext uri="{FF2B5EF4-FFF2-40B4-BE49-F238E27FC236}">
                <a16:creationId xmlns:a16="http://schemas.microsoft.com/office/drawing/2014/main" id="{E824012C-194D-4A5B-9A8E-D801BC7B98B6}"/>
              </a:ext>
            </a:extLst>
          </p:cNvPr>
          <p:cNvSpPr txBox="1"/>
          <p:nvPr/>
        </p:nvSpPr>
        <p:spPr>
          <a:xfrm flipH="1">
            <a:off x="1337840" y="5188528"/>
            <a:ext cx="2955329" cy="521233"/>
          </a:xfrm>
          <a:prstGeom prst="rect">
            <a:avLst/>
          </a:prstGeom>
          <a:noFill/>
        </p:spPr>
        <p:txBody>
          <a:bodyPr wrap="square" rtlCol="0">
            <a:spAutoFit/>
          </a:bodyPr>
          <a:lstStyle/>
          <a:p>
            <a:pPr algn="just">
              <a:lnSpc>
                <a:spcPct val="120000"/>
              </a:lnSpc>
            </a:pPr>
            <a:r>
              <a:rPr lang="en-US" altLang="zh-CN" sz="1200" dirty="0">
                <a:solidFill>
                  <a:schemeClr val="bg1">
                    <a:lumMod val="65000"/>
                  </a:schemeClr>
                </a:solidFill>
              </a:rPr>
              <a:t>The visualization of our work and how our app help users in devising travel plans </a:t>
            </a:r>
          </a:p>
        </p:txBody>
      </p:sp>
      <p:sp>
        <p:nvSpPr>
          <p:cNvPr id="27" name="矩形 26">
            <a:extLst>
              <a:ext uri="{FF2B5EF4-FFF2-40B4-BE49-F238E27FC236}">
                <a16:creationId xmlns:a16="http://schemas.microsoft.com/office/drawing/2014/main" id="{36FF9FB0-4EB9-4F33-A38E-868E2E33E494}"/>
              </a:ext>
            </a:extLst>
          </p:cNvPr>
          <p:cNvSpPr/>
          <p:nvPr/>
        </p:nvSpPr>
        <p:spPr>
          <a:xfrm flipV="1">
            <a:off x="3833272" y="5822134"/>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9" name="矩形 28">
            <a:extLst>
              <a:ext uri="{FF2B5EF4-FFF2-40B4-BE49-F238E27FC236}">
                <a16:creationId xmlns:a16="http://schemas.microsoft.com/office/drawing/2014/main" id="{AA1B55A0-8D78-4DC2-9EA5-8A50A876C690}"/>
              </a:ext>
            </a:extLst>
          </p:cNvPr>
          <p:cNvSpPr/>
          <p:nvPr/>
        </p:nvSpPr>
        <p:spPr>
          <a:xfrm>
            <a:off x="6655588" y="4618877"/>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04</a:t>
            </a:r>
            <a:endParaRPr lang="zh-CN" altLang="en-US" sz="2400" dirty="0"/>
          </a:p>
        </p:txBody>
      </p:sp>
      <p:sp>
        <p:nvSpPr>
          <p:cNvPr id="30" name="文本框 29">
            <a:extLst>
              <a:ext uri="{FF2B5EF4-FFF2-40B4-BE49-F238E27FC236}">
                <a16:creationId xmlns:a16="http://schemas.microsoft.com/office/drawing/2014/main" id="{E99BA7AC-D2AA-4812-ACEB-89741082E9B4}"/>
              </a:ext>
            </a:extLst>
          </p:cNvPr>
          <p:cNvSpPr txBox="1">
            <a:spLocks/>
          </p:cNvSpPr>
          <p:nvPr/>
        </p:nvSpPr>
        <p:spPr>
          <a:xfrm>
            <a:off x="7234322" y="4721255"/>
            <a:ext cx="2588171"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tx1">
                    <a:lumMod val="50000"/>
                    <a:lumOff val="50000"/>
                  </a:schemeClr>
                </a:solidFill>
                <a:latin typeface="+mj-ea"/>
                <a:ea typeface="+mj-ea"/>
              </a:rPr>
              <a:t>FUTURE WORK</a:t>
            </a:r>
          </a:p>
        </p:txBody>
      </p:sp>
      <p:sp>
        <p:nvSpPr>
          <p:cNvPr id="31" name="文本框 30">
            <a:extLst>
              <a:ext uri="{FF2B5EF4-FFF2-40B4-BE49-F238E27FC236}">
                <a16:creationId xmlns:a16="http://schemas.microsoft.com/office/drawing/2014/main" id="{8D8BA928-DCFA-41E6-8C51-97DF1384B4AD}"/>
              </a:ext>
            </a:extLst>
          </p:cNvPr>
          <p:cNvSpPr txBox="1"/>
          <p:nvPr/>
        </p:nvSpPr>
        <p:spPr>
          <a:xfrm flipH="1">
            <a:off x="6543822" y="5188528"/>
            <a:ext cx="4037091" cy="521233"/>
          </a:xfrm>
          <a:prstGeom prst="rect">
            <a:avLst/>
          </a:prstGeom>
          <a:noFill/>
        </p:spPr>
        <p:txBody>
          <a:bodyPr wrap="square" rtlCol="0">
            <a:spAutoFit/>
          </a:bodyPr>
          <a:lstStyle/>
          <a:p>
            <a:pPr algn="just" latinLnBrk="1">
              <a:lnSpc>
                <a:spcPct val="120000"/>
              </a:lnSpc>
            </a:pPr>
            <a:r>
              <a:rPr lang="en-US" altLang="zh-CN" sz="1200" dirty="0">
                <a:solidFill>
                  <a:schemeClr val="bg1">
                    <a:lumMod val="65000"/>
                  </a:schemeClr>
                </a:solidFill>
              </a:rPr>
              <a:t>The description of potential improvements and extensions that can be applied in the future, if time permits</a:t>
            </a:r>
          </a:p>
        </p:txBody>
      </p:sp>
      <p:sp>
        <p:nvSpPr>
          <p:cNvPr id="32" name="矩形 31">
            <a:extLst>
              <a:ext uri="{FF2B5EF4-FFF2-40B4-BE49-F238E27FC236}">
                <a16:creationId xmlns:a16="http://schemas.microsoft.com/office/drawing/2014/main" id="{C069339F-84F6-4806-BA6B-25030A33DF0B}"/>
              </a:ext>
            </a:extLst>
          </p:cNvPr>
          <p:cNvSpPr/>
          <p:nvPr/>
        </p:nvSpPr>
        <p:spPr>
          <a:xfrm flipV="1">
            <a:off x="8683131" y="5802341"/>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Tree>
    <p:extLst>
      <p:ext uri="{BB962C8B-B14F-4D97-AF65-F5344CB8AC3E}">
        <p14:creationId xmlns:p14="http://schemas.microsoft.com/office/powerpoint/2010/main" val="677977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non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414170" cy="461665"/>
          </a:xfrm>
          <a:prstGeom prst="rect">
            <a:avLst/>
          </a:prstGeom>
          <a:noFill/>
        </p:spPr>
        <p:txBody>
          <a:bodyPr wrap="none" rtlCol="0">
            <a:spAutoFit/>
          </a:bodyPr>
          <a:lstStyle/>
          <a:p>
            <a:r>
              <a:rPr lang="en-US" altLang="zh-CN" sz="2400" dirty="0">
                <a:solidFill>
                  <a:schemeClr val="bg1">
                    <a:lumMod val="65000"/>
                  </a:schemeClr>
                </a:solidFill>
                <a:effectLst/>
                <a:latin typeface="+mj-ea"/>
                <a:ea typeface="+mj-ea"/>
              </a:rPr>
              <a:t>ART ONE</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3" y="3317856"/>
            <a:ext cx="8643042" cy="1685077"/>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1500" b="1" dirty="0">
                <a:solidFill>
                  <a:schemeClr val="bg1">
                    <a:lumMod val="65000"/>
                  </a:schemeClr>
                </a:solidFill>
                <a:latin typeface="+mj-ea"/>
                <a:ea typeface="+mj-ea"/>
              </a:rPr>
              <a:t>DATA</a:t>
            </a:r>
          </a:p>
        </p:txBody>
      </p:sp>
      <p:cxnSp>
        <p:nvCxnSpPr>
          <p:cNvPr id="8" name="直接连接符 7">
            <a:extLst>
              <a:ext uri="{FF2B5EF4-FFF2-40B4-BE49-F238E27FC236}">
                <a16:creationId xmlns:a16="http://schemas.microsoft.com/office/drawing/2014/main" id="{7BE615C5-3315-4DD9-B87F-92693E266A42}"/>
              </a:ext>
            </a:extLst>
          </p:cNvPr>
          <p:cNvCxnSpPr>
            <a:cxnSpLocks/>
          </p:cNvCxnSpPr>
          <p:nvPr/>
        </p:nvCxnSpPr>
        <p:spPr>
          <a:xfrm>
            <a:off x="5181600" y="3228647"/>
            <a:ext cx="3146612" cy="1114"/>
          </a:xfrm>
          <a:prstGeom prst="line">
            <a:avLst/>
          </a:prstGeom>
          <a:ln w="254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420B9879-708C-419F-BFEF-9AAB405DFF6C}"/>
              </a:ext>
            </a:extLst>
          </p:cNvPr>
          <p:cNvSpPr txBox="1"/>
          <p:nvPr/>
        </p:nvSpPr>
        <p:spPr>
          <a:xfrm flipH="1">
            <a:off x="5131474" y="2930127"/>
            <a:ext cx="4678006" cy="299634"/>
          </a:xfrm>
          <a:prstGeom prst="rect">
            <a:avLst/>
          </a:prstGeom>
          <a:noFill/>
        </p:spPr>
        <p:txBody>
          <a:bodyPr wrap="square" rtlCol="0">
            <a:spAutoFit/>
          </a:bodyPr>
          <a:lstStyle/>
          <a:p>
            <a:pPr algn="just" latinLnBrk="1">
              <a:lnSpc>
                <a:spcPct val="120000"/>
              </a:lnSpc>
            </a:pPr>
            <a:r>
              <a:rPr lang="en-US" altLang="zh-CN" sz="1200" dirty="0">
                <a:solidFill>
                  <a:schemeClr val="bg1">
                    <a:lumMod val="65000"/>
                  </a:schemeClr>
                </a:solidFill>
              </a:rPr>
              <a:t>The explanation to the resources of our data</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01</a:t>
            </a:r>
            <a:endParaRPr lang="zh-CN" altLang="en-US" sz="4000" dirty="0">
              <a:solidFill>
                <a:schemeClr val="bg1"/>
              </a:solidFill>
            </a:endParaRPr>
          </a:p>
        </p:txBody>
      </p:sp>
    </p:spTree>
    <p:extLst>
      <p:ext uri="{BB962C8B-B14F-4D97-AF65-F5344CB8AC3E}">
        <p14:creationId xmlns:p14="http://schemas.microsoft.com/office/powerpoint/2010/main" val="4101490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0641B6D-6F2A-4664-8B9F-E8138D98CC70}"/>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DATA</a:t>
            </a:r>
          </a:p>
        </p:txBody>
      </p:sp>
      <p:sp>
        <p:nvSpPr>
          <p:cNvPr id="5" name="文本框 4">
            <a:extLst>
              <a:ext uri="{FF2B5EF4-FFF2-40B4-BE49-F238E27FC236}">
                <a16:creationId xmlns:a16="http://schemas.microsoft.com/office/drawing/2014/main" id="{B599A197-0AE6-96CD-25BF-16C2E2FEAB38}"/>
              </a:ext>
            </a:extLst>
          </p:cNvPr>
          <p:cNvSpPr txBox="1">
            <a:spLocks/>
          </p:cNvSpPr>
          <p:nvPr/>
        </p:nvSpPr>
        <p:spPr>
          <a:xfrm>
            <a:off x="1980926" y="1597174"/>
            <a:ext cx="2005146" cy="3693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solidFill>
                  <a:schemeClr val="accent5"/>
                </a:solidFill>
                <a:latin typeface="+mj-ea"/>
                <a:ea typeface="+mj-ea"/>
              </a:rPr>
              <a:t>RESOURCES</a:t>
            </a:r>
          </a:p>
        </p:txBody>
      </p:sp>
      <p:sp>
        <p:nvSpPr>
          <p:cNvPr id="6" name="文本框 5">
            <a:extLst>
              <a:ext uri="{FF2B5EF4-FFF2-40B4-BE49-F238E27FC236}">
                <a16:creationId xmlns:a16="http://schemas.microsoft.com/office/drawing/2014/main" id="{1575EEEB-3536-68B6-E739-A319007DC7D1}"/>
              </a:ext>
            </a:extLst>
          </p:cNvPr>
          <p:cNvSpPr txBox="1"/>
          <p:nvPr/>
        </p:nvSpPr>
        <p:spPr>
          <a:xfrm flipH="1">
            <a:off x="1980920" y="1930151"/>
            <a:ext cx="8881347" cy="4470711"/>
          </a:xfrm>
          <a:prstGeom prst="rect">
            <a:avLst/>
          </a:prstGeom>
          <a:noFill/>
        </p:spPr>
        <p:txBody>
          <a:bodyPr wrap="square" rtlCol="0">
            <a:spAutoFit/>
          </a:bodyPr>
          <a:lstStyle/>
          <a:p>
            <a:pPr algn="just" latinLnBrk="1">
              <a:lnSpc>
                <a:spcPct val="120000"/>
              </a:lnSpc>
            </a:pPr>
            <a:r>
              <a:rPr lang="en-US" altLang="zh-CN" sz="1400" dirty="0">
                <a:latin typeface="+mn-ea"/>
              </a:rPr>
              <a:t>We have 4 relations in our database:</a:t>
            </a:r>
          </a:p>
          <a:p>
            <a:pPr marL="342900" indent="-342900" algn="just" latinLnBrk="1">
              <a:lnSpc>
                <a:spcPct val="120000"/>
              </a:lnSpc>
              <a:buAutoNum type="arabicPeriod"/>
            </a:pPr>
            <a:r>
              <a:rPr lang="en-US" altLang="zh-CN" sz="1400" dirty="0" err="1">
                <a:latin typeface="+mn-ea"/>
              </a:rPr>
              <a:t>AttractionInfo</a:t>
            </a:r>
            <a:r>
              <a:rPr lang="en-US" altLang="zh-CN" sz="1400" dirty="0">
                <a:latin typeface="+mn-ea"/>
              </a:rPr>
              <a:t>:</a:t>
            </a:r>
          </a:p>
          <a:p>
            <a:pPr marL="800100" lvl="1" indent="-342900" algn="just" latinLnBrk="1">
              <a:lnSpc>
                <a:spcPct val="120000"/>
              </a:lnSpc>
              <a:buFont typeface="Arial" panose="020B0604020202020204" pitchFamily="34" charset="0"/>
              <a:buChar char="•"/>
            </a:pPr>
            <a:r>
              <a:rPr lang="en-US" altLang="zh-CN" sz="1400" dirty="0">
                <a:latin typeface="+mn-ea"/>
              </a:rPr>
              <a:t>Stores the information of attractions</a:t>
            </a:r>
          </a:p>
          <a:p>
            <a:pPr marL="800100" lvl="1" indent="-342900" algn="just" latinLnBrk="1">
              <a:lnSpc>
                <a:spcPct val="120000"/>
              </a:lnSpc>
              <a:buFont typeface="Arial" panose="020B0604020202020204" pitchFamily="34" charset="0"/>
              <a:buChar char="•"/>
            </a:pPr>
            <a:r>
              <a:rPr lang="en-US" altLang="zh-CN" sz="1400" dirty="0">
                <a:latin typeface="+mn-ea"/>
              </a:rPr>
              <a:t>Includes country, city, attractions number, attraction name, indoor/outdoor, and suggested travel duration</a:t>
            </a:r>
          </a:p>
          <a:p>
            <a:pPr marL="800100" lvl="1" indent="-342900" algn="just" latinLnBrk="1">
              <a:lnSpc>
                <a:spcPct val="120000"/>
              </a:lnSpc>
              <a:buFont typeface="Arial" panose="020B0604020202020204" pitchFamily="34" charset="0"/>
              <a:buChar char="•"/>
            </a:pPr>
            <a:r>
              <a:rPr lang="en-US" altLang="zh-CN" sz="1400" dirty="0">
                <a:latin typeface="+mn-ea"/>
              </a:rPr>
              <a:t>Fetched from CTRIP and Google</a:t>
            </a:r>
            <a:endParaRPr lang="en-US" altLang="zh-CN" sz="1600" dirty="0">
              <a:latin typeface="+mn-ea"/>
            </a:endParaRPr>
          </a:p>
          <a:p>
            <a:pPr marL="342900" indent="-342900" algn="just" latinLnBrk="1">
              <a:lnSpc>
                <a:spcPct val="120000"/>
              </a:lnSpc>
              <a:buFont typeface="+mj-lt"/>
              <a:buAutoNum type="arabicPeriod"/>
            </a:pPr>
            <a:r>
              <a:rPr lang="en-US" altLang="zh-CN" sz="1400" dirty="0" err="1">
                <a:latin typeface="+mn-ea"/>
              </a:rPr>
              <a:t>DetailedPlan</a:t>
            </a:r>
            <a:r>
              <a:rPr lang="en-US" altLang="zh-CN" sz="1400" dirty="0">
                <a:latin typeface="+mn-ea"/>
              </a:rPr>
              <a:t>:</a:t>
            </a:r>
          </a:p>
          <a:p>
            <a:pPr marL="800100" lvl="1" indent="-342900" algn="just" latinLnBrk="1">
              <a:lnSpc>
                <a:spcPct val="120000"/>
              </a:lnSpc>
              <a:buFont typeface="Arial" panose="020B0604020202020204" pitchFamily="34" charset="0"/>
              <a:buChar char="•"/>
            </a:pPr>
            <a:r>
              <a:rPr lang="en-US" altLang="zh-CN" sz="1400" dirty="0">
                <a:latin typeface="+mn-ea"/>
              </a:rPr>
              <a:t>Stores the information of trip plans</a:t>
            </a:r>
          </a:p>
          <a:p>
            <a:pPr marL="800100" lvl="1" indent="-342900" algn="just" latinLnBrk="1">
              <a:lnSpc>
                <a:spcPct val="120000"/>
              </a:lnSpc>
              <a:buFont typeface="Arial" panose="020B0604020202020204" pitchFamily="34" charset="0"/>
              <a:buChar char="•"/>
            </a:pPr>
            <a:r>
              <a:rPr lang="en-US" altLang="zh-CN" sz="1400" dirty="0">
                <a:latin typeface="+mn-ea"/>
              </a:rPr>
              <a:t>Includes plan number, and the detailed plan (in JSON)</a:t>
            </a:r>
          </a:p>
          <a:p>
            <a:pPr marL="800100" lvl="1" indent="-342900" algn="just" latinLnBrk="1">
              <a:lnSpc>
                <a:spcPct val="120000"/>
              </a:lnSpc>
              <a:buFont typeface="Arial" panose="020B0604020202020204" pitchFamily="34" charset="0"/>
              <a:buChar char="•"/>
            </a:pPr>
            <a:r>
              <a:rPr lang="en-US" altLang="zh-CN" sz="1400" dirty="0">
                <a:latin typeface="+mn-ea"/>
              </a:rPr>
              <a:t>Fetched from CTRIP</a:t>
            </a:r>
          </a:p>
          <a:p>
            <a:pPr marL="342900" indent="-342900" algn="just" latinLnBrk="1">
              <a:lnSpc>
                <a:spcPct val="120000"/>
              </a:lnSpc>
              <a:buFont typeface="+mj-lt"/>
              <a:buAutoNum type="arabicPeriod"/>
            </a:pPr>
            <a:r>
              <a:rPr lang="en-US" altLang="zh-CN" sz="1400" dirty="0" err="1">
                <a:latin typeface="+mn-ea"/>
              </a:rPr>
              <a:t>TravelInfo</a:t>
            </a:r>
            <a:r>
              <a:rPr lang="en-US" altLang="zh-CN" sz="1400" dirty="0">
                <a:latin typeface="+mn-ea"/>
              </a:rPr>
              <a:t>:</a:t>
            </a:r>
          </a:p>
          <a:p>
            <a:pPr marL="800100" lvl="1" indent="-342900" algn="just" latinLnBrk="1">
              <a:lnSpc>
                <a:spcPct val="120000"/>
              </a:lnSpc>
              <a:buFont typeface="Arial" panose="020B0604020202020204" pitchFamily="34" charset="0"/>
              <a:buChar char="•"/>
            </a:pPr>
            <a:r>
              <a:rPr lang="en-US" altLang="zh-CN" sz="1400" dirty="0">
                <a:latin typeface="+mn-ea"/>
              </a:rPr>
              <a:t>Stores the information of travel plans in each city</a:t>
            </a:r>
          </a:p>
          <a:p>
            <a:pPr marL="800100" lvl="1" indent="-342900" algn="just" latinLnBrk="1">
              <a:lnSpc>
                <a:spcPct val="120000"/>
              </a:lnSpc>
              <a:buFont typeface="Arial" panose="020B0604020202020204" pitchFamily="34" charset="0"/>
              <a:buChar char="•"/>
            </a:pPr>
            <a:r>
              <a:rPr lang="en-US" altLang="zh-CN" sz="1400" dirty="0">
                <a:latin typeface="+mn-ea"/>
              </a:rPr>
              <a:t>Includes country, city, suggested travel duration, and detailed plan number</a:t>
            </a:r>
          </a:p>
          <a:p>
            <a:pPr marL="800100" lvl="1" indent="-342900" algn="just" latinLnBrk="1">
              <a:lnSpc>
                <a:spcPct val="120000"/>
              </a:lnSpc>
              <a:buFont typeface="Arial" panose="020B0604020202020204" pitchFamily="34" charset="0"/>
              <a:buChar char="•"/>
            </a:pPr>
            <a:r>
              <a:rPr lang="en-US" altLang="zh-CN" sz="1400" dirty="0">
                <a:latin typeface="+mn-ea"/>
              </a:rPr>
              <a:t>Fetched from CTRIP</a:t>
            </a:r>
          </a:p>
          <a:p>
            <a:pPr marL="342900" indent="-342900" algn="just" latinLnBrk="1">
              <a:lnSpc>
                <a:spcPct val="120000"/>
              </a:lnSpc>
              <a:buFont typeface="+mj-lt"/>
              <a:buAutoNum type="arabicPeriod"/>
            </a:pPr>
            <a:r>
              <a:rPr lang="en-US" altLang="zh-CN" sz="1400" dirty="0" err="1">
                <a:latin typeface="+mn-ea"/>
              </a:rPr>
              <a:t>TransportationDetail</a:t>
            </a:r>
            <a:r>
              <a:rPr lang="en-US" altLang="zh-CN" sz="1400" dirty="0">
                <a:latin typeface="+mn-ea"/>
              </a:rPr>
              <a:t>:</a:t>
            </a:r>
          </a:p>
          <a:p>
            <a:pPr marL="800100" lvl="1" indent="-342900" algn="just" latinLnBrk="1">
              <a:lnSpc>
                <a:spcPct val="120000"/>
              </a:lnSpc>
              <a:buFont typeface="Arial" panose="020B0604020202020204" pitchFamily="34" charset="0"/>
              <a:buChar char="•"/>
            </a:pPr>
            <a:r>
              <a:rPr lang="en-US" altLang="zh-CN" sz="1400" dirty="0">
                <a:latin typeface="+mn-ea"/>
              </a:rPr>
              <a:t>Stores the information of transportations from one attraction to another</a:t>
            </a:r>
          </a:p>
          <a:p>
            <a:pPr marL="800100" lvl="1" indent="-342900" algn="just" latinLnBrk="1">
              <a:lnSpc>
                <a:spcPct val="120000"/>
              </a:lnSpc>
              <a:buFont typeface="Arial" panose="020B0604020202020204" pitchFamily="34" charset="0"/>
              <a:buChar char="•"/>
            </a:pPr>
            <a:r>
              <a:rPr lang="en-US" altLang="zh-CN" sz="1400" dirty="0">
                <a:latin typeface="+mn-ea"/>
              </a:rPr>
              <a:t>Includes start, destination, duration and detail</a:t>
            </a:r>
          </a:p>
          <a:p>
            <a:pPr marL="800100" lvl="1" indent="-342900" algn="just" latinLnBrk="1">
              <a:lnSpc>
                <a:spcPct val="120000"/>
              </a:lnSpc>
              <a:buFont typeface="Arial" panose="020B0604020202020204" pitchFamily="34" charset="0"/>
              <a:buChar char="•"/>
            </a:pPr>
            <a:r>
              <a:rPr lang="en-US" altLang="zh-CN" sz="1400" dirty="0">
                <a:latin typeface="+mn-ea"/>
              </a:rPr>
              <a:t>Fetched using Google Map</a:t>
            </a:r>
          </a:p>
        </p:txBody>
      </p:sp>
      <p:sp>
        <p:nvSpPr>
          <p:cNvPr id="7" name="矩形 6">
            <a:extLst>
              <a:ext uri="{FF2B5EF4-FFF2-40B4-BE49-F238E27FC236}">
                <a16:creationId xmlns:a16="http://schemas.microsoft.com/office/drawing/2014/main" id="{DA27FCCE-AD49-9AD5-9D70-702AC80BE0B2}"/>
              </a:ext>
            </a:extLst>
          </p:cNvPr>
          <p:cNvSpPr/>
          <p:nvPr/>
        </p:nvSpPr>
        <p:spPr>
          <a:xfrm>
            <a:off x="3552356" y="1767771"/>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8" name="矩形 7">
            <a:extLst>
              <a:ext uri="{FF2B5EF4-FFF2-40B4-BE49-F238E27FC236}">
                <a16:creationId xmlns:a16="http://schemas.microsoft.com/office/drawing/2014/main" id="{5E8D5F72-BFFB-ABA9-CC30-FBEF7A4E964F}"/>
              </a:ext>
            </a:extLst>
          </p:cNvPr>
          <p:cNvSpPr/>
          <p:nvPr/>
        </p:nvSpPr>
        <p:spPr>
          <a:xfrm>
            <a:off x="3692443" y="176777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 name="矩形 8">
            <a:extLst>
              <a:ext uri="{FF2B5EF4-FFF2-40B4-BE49-F238E27FC236}">
                <a16:creationId xmlns:a16="http://schemas.microsoft.com/office/drawing/2014/main" id="{4FE5684E-1A92-A4F2-9F93-74F557169B11}"/>
              </a:ext>
            </a:extLst>
          </p:cNvPr>
          <p:cNvSpPr/>
          <p:nvPr/>
        </p:nvSpPr>
        <p:spPr>
          <a:xfrm>
            <a:off x="3832530" y="176777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1" name="任意多边形: 形状 10">
            <a:extLst>
              <a:ext uri="{FF2B5EF4-FFF2-40B4-BE49-F238E27FC236}">
                <a16:creationId xmlns:a16="http://schemas.microsoft.com/office/drawing/2014/main" id="{63ABCE79-B4FE-4E3C-7D5C-69EC1639C57E}"/>
              </a:ext>
            </a:extLst>
          </p:cNvPr>
          <p:cNvSpPr/>
          <p:nvPr/>
        </p:nvSpPr>
        <p:spPr>
          <a:xfrm>
            <a:off x="1102762" y="1625308"/>
            <a:ext cx="609685" cy="609685"/>
          </a:xfrm>
          <a:custGeom>
            <a:avLst/>
            <a:gdLst>
              <a:gd name="T0" fmla="*/ 6024 w 12851"/>
              <a:gd name="T1" fmla="*/ 1241 h 12851"/>
              <a:gd name="T2" fmla="*/ 864 w 12851"/>
              <a:gd name="T3" fmla="*/ 4689 h 12851"/>
              <a:gd name="T4" fmla="*/ 2075 w 12851"/>
              <a:gd name="T5" fmla="*/ 10776 h 12851"/>
              <a:gd name="T6" fmla="*/ 8162 w 12851"/>
              <a:gd name="T7" fmla="*/ 11987 h 12851"/>
              <a:gd name="T8" fmla="*/ 11610 w 12851"/>
              <a:gd name="T9" fmla="*/ 6827 h 12851"/>
              <a:gd name="T10" fmla="*/ 6024 w 12851"/>
              <a:gd name="T11" fmla="*/ 6827 h 12851"/>
              <a:gd name="T12" fmla="*/ 6024 w 12851"/>
              <a:gd name="T13" fmla="*/ 1241 h 12851"/>
              <a:gd name="T14" fmla="*/ 7266 w 12851"/>
              <a:gd name="T15" fmla="*/ 0 h 12851"/>
              <a:gd name="T16" fmla="*/ 11215 w 12851"/>
              <a:gd name="T17" fmla="*/ 1636 h 12851"/>
              <a:gd name="T18" fmla="*/ 12851 w 12851"/>
              <a:gd name="T19" fmla="*/ 5585 h 12851"/>
              <a:gd name="T20" fmla="*/ 7266 w 12851"/>
              <a:gd name="T21" fmla="*/ 5585 h 12851"/>
              <a:gd name="T22" fmla="*/ 7266 w 12851"/>
              <a:gd name="T23" fmla="*/ 0 h 12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51" h="12851">
                <a:moveTo>
                  <a:pt x="6024" y="1241"/>
                </a:moveTo>
                <a:cubicBezTo>
                  <a:pt x="3765" y="1241"/>
                  <a:pt x="1729" y="2602"/>
                  <a:pt x="864" y="4689"/>
                </a:cubicBezTo>
                <a:cubicBezTo>
                  <a:pt x="0" y="6776"/>
                  <a:pt x="478" y="9178"/>
                  <a:pt x="2075" y="10776"/>
                </a:cubicBezTo>
                <a:cubicBezTo>
                  <a:pt x="3673" y="12373"/>
                  <a:pt x="6075" y="12851"/>
                  <a:pt x="8162" y="11987"/>
                </a:cubicBezTo>
                <a:cubicBezTo>
                  <a:pt x="10249" y="11122"/>
                  <a:pt x="11610" y="9086"/>
                  <a:pt x="11610" y="6827"/>
                </a:cubicBezTo>
                <a:lnTo>
                  <a:pt x="6024" y="6827"/>
                </a:lnTo>
                <a:lnTo>
                  <a:pt x="6024" y="1241"/>
                </a:lnTo>
                <a:close/>
                <a:moveTo>
                  <a:pt x="7266" y="0"/>
                </a:moveTo>
                <a:cubicBezTo>
                  <a:pt x="8747" y="0"/>
                  <a:pt x="10168" y="588"/>
                  <a:pt x="11215" y="1636"/>
                </a:cubicBezTo>
                <a:cubicBezTo>
                  <a:pt x="12263" y="2683"/>
                  <a:pt x="12851" y="4104"/>
                  <a:pt x="12851" y="5585"/>
                </a:cubicBezTo>
                <a:lnTo>
                  <a:pt x="7266" y="5585"/>
                </a:lnTo>
                <a:lnTo>
                  <a:pt x="7266" y="0"/>
                </a:lnTo>
                <a:close/>
              </a:path>
            </a:pathLst>
          </a:custGeom>
          <a:solidFill>
            <a:srgbClr val="BDD7EE"/>
          </a:solid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6214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DATA</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597174"/>
            <a:ext cx="35118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WHY WE CHOOSE TIDB</a:t>
            </a:r>
            <a:endParaRPr lang="en-GB" sz="2000" dirty="0">
              <a:solidFill>
                <a:schemeClr val="accent5"/>
              </a:solidFill>
              <a:latin typeface="+mj-ea"/>
              <a:ea typeface="+mj-ea"/>
            </a:endParaRPr>
          </a:p>
        </p:txBody>
      </p:sp>
      <p:sp>
        <p:nvSpPr>
          <p:cNvPr id="40" name="文本框 39">
            <a:extLst>
              <a:ext uri="{FF2B5EF4-FFF2-40B4-BE49-F238E27FC236}">
                <a16:creationId xmlns:a16="http://schemas.microsoft.com/office/drawing/2014/main" id="{0F65C994-DCFE-4F0D-9B00-D6E0F18489F4}"/>
              </a:ext>
            </a:extLst>
          </p:cNvPr>
          <p:cNvSpPr txBox="1"/>
          <p:nvPr/>
        </p:nvSpPr>
        <p:spPr>
          <a:xfrm flipH="1">
            <a:off x="1980926" y="2031977"/>
            <a:ext cx="8561759" cy="3178049"/>
          </a:xfrm>
          <a:prstGeom prst="rect">
            <a:avLst/>
          </a:prstGeom>
          <a:noFill/>
        </p:spPr>
        <p:txBody>
          <a:bodyPr wrap="square" rtlCol="0">
            <a:spAutoFit/>
          </a:bodyPr>
          <a:lstStyle/>
          <a:p>
            <a:pPr algn="just" latinLnBrk="1">
              <a:lnSpc>
                <a:spcPct val="120000"/>
              </a:lnSpc>
            </a:pPr>
            <a:r>
              <a:rPr lang="en-US" altLang="zh-CN" sz="1400" dirty="0">
                <a:latin typeface="+mn-ea"/>
              </a:rPr>
              <a:t>Horizontal Scalability: </a:t>
            </a:r>
          </a:p>
          <a:p>
            <a:pPr marL="285750" indent="-285750" algn="just" latinLnBrk="1">
              <a:lnSpc>
                <a:spcPct val="120000"/>
              </a:lnSpc>
              <a:buFont typeface="Arial" panose="020B0604020202020204" pitchFamily="34" charset="0"/>
              <a:buChar char="•"/>
            </a:pPr>
            <a:r>
              <a:rPr lang="en-US" altLang="zh-CN" sz="1400" dirty="0" err="1">
                <a:latin typeface="+mn-ea"/>
              </a:rPr>
              <a:t>TiDB</a:t>
            </a:r>
            <a:r>
              <a:rPr lang="en-US" altLang="zh-CN" sz="1400" dirty="0">
                <a:latin typeface="+mn-ea"/>
              </a:rPr>
              <a:t> can easily scale out by adding new nodes, making it an excellent choice for applications with substantial data volumes or high concurrency. </a:t>
            </a:r>
          </a:p>
          <a:p>
            <a:pPr marL="285750" indent="-285750" algn="just" latinLnBrk="1">
              <a:lnSpc>
                <a:spcPct val="120000"/>
              </a:lnSpc>
              <a:buFont typeface="Arial" panose="020B0604020202020204" pitchFamily="34" charset="0"/>
              <a:buChar char="•"/>
            </a:pPr>
            <a:endParaRPr lang="en-US" altLang="zh-CN" sz="1400" dirty="0">
              <a:latin typeface="+mn-ea"/>
            </a:endParaRPr>
          </a:p>
          <a:p>
            <a:pPr algn="just" latinLnBrk="1">
              <a:lnSpc>
                <a:spcPct val="120000"/>
              </a:lnSpc>
            </a:pPr>
            <a:r>
              <a:rPr lang="en-US" altLang="zh-CN" sz="1400" dirty="0">
                <a:latin typeface="+mn-ea"/>
              </a:rPr>
              <a:t>Strong Consistency: </a:t>
            </a:r>
          </a:p>
          <a:p>
            <a:pPr marL="285750" indent="-285750" algn="just" latinLnBrk="1">
              <a:lnSpc>
                <a:spcPct val="120000"/>
              </a:lnSpc>
              <a:buFont typeface="Arial" panose="020B0604020202020204" pitchFamily="34" charset="0"/>
              <a:buChar char="•"/>
            </a:pPr>
            <a:r>
              <a:rPr lang="en-US" altLang="zh-CN" sz="1400" dirty="0" err="1">
                <a:latin typeface="+mn-ea"/>
              </a:rPr>
              <a:t>TiDB</a:t>
            </a:r>
            <a:r>
              <a:rPr lang="en-US" altLang="zh-CN" sz="1400" dirty="0">
                <a:latin typeface="+mn-ea"/>
              </a:rPr>
              <a:t> ensures strong data consistency across multiple replicas.</a:t>
            </a:r>
          </a:p>
          <a:p>
            <a:pPr algn="just" latinLnBrk="1">
              <a:lnSpc>
                <a:spcPct val="120000"/>
              </a:lnSpc>
            </a:pPr>
            <a:endParaRPr lang="en-US" altLang="zh-CN" sz="1400" dirty="0">
              <a:latin typeface="+mn-ea"/>
            </a:endParaRPr>
          </a:p>
          <a:p>
            <a:pPr algn="just" latinLnBrk="1">
              <a:lnSpc>
                <a:spcPct val="120000"/>
              </a:lnSpc>
            </a:pPr>
            <a:r>
              <a:rPr lang="en-US" altLang="zh-CN" sz="1400" dirty="0">
                <a:latin typeface="+mn-ea"/>
              </a:rPr>
              <a:t>High Availability: </a:t>
            </a:r>
          </a:p>
          <a:p>
            <a:pPr marL="285750" indent="-285750" algn="just" latinLnBrk="1">
              <a:lnSpc>
                <a:spcPct val="120000"/>
              </a:lnSpc>
              <a:buFont typeface="Arial" panose="020B0604020202020204" pitchFamily="34" charset="0"/>
              <a:buChar char="•"/>
            </a:pPr>
            <a:r>
              <a:rPr lang="en-US" altLang="zh-CN" sz="1400" dirty="0" err="1">
                <a:latin typeface="+mn-ea"/>
              </a:rPr>
              <a:t>TiDB</a:t>
            </a:r>
            <a:r>
              <a:rPr lang="en-US" altLang="zh-CN" sz="1400" dirty="0">
                <a:latin typeface="+mn-ea"/>
              </a:rPr>
              <a:t> is designed to be resilient against failures, incorporating automatic failover and recovery mechanisms.</a:t>
            </a:r>
          </a:p>
          <a:p>
            <a:pPr algn="just" latinLnBrk="1">
              <a:lnSpc>
                <a:spcPct val="120000"/>
              </a:lnSpc>
            </a:pPr>
            <a:endParaRPr lang="en-US" altLang="zh-CN" sz="1400" dirty="0">
              <a:latin typeface="+mn-ea"/>
            </a:endParaRPr>
          </a:p>
          <a:p>
            <a:pPr algn="just" latinLnBrk="1">
              <a:lnSpc>
                <a:spcPct val="120000"/>
              </a:lnSpc>
            </a:pPr>
            <a:r>
              <a:rPr lang="en-US" altLang="zh-CN" sz="1400" dirty="0">
                <a:latin typeface="+mn-ea"/>
              </a:rPr>
              <a:t>MySQL Compatibility: </a:t>
            </a:r>
          </a:p>
          <a:p>
            <a:pPr marL="285750" indent="-285750" algn="just" latinLnBrk="1">
              <a:lnSpc>
                <a:spcPct val="120000"/>
              </a:lnSpc>
              <a:buFont typeface="Arial" panose="020B0604020202020204" pitchFamily="34" charset="0"/>
              <a:buChar char="•"/>
            </a:pPr>
            <a:r>
              <a:rPr lang="en-US" altLang="zh-CN" sz="1400" dirty="0" err="1">
                <a:latin typeface="+mn-ea"/>
              </a:rPr>
              <a:t>TiDB</a:t>
            </a:r>
            <a:r>
              <a:rPr lang="en-US" altLang="zh-CN" sz="1400" dirty="0">
                <a:latin typeface="+mn-ea"/>
              </a:rPr>
              <a:t> is compatible with MySQL protocol and SQL syntax, which makes migration from MySQL easier.</a:t>
            </a:r>
          </a:p>
        </p:txBody>
      </p:sp>
      <p:sp>
        <p:nvSpPr>
          <p:cNvPr id="2" name="任意多边形: 形状 1">
            <a:extLst>
              <a:ext uri="{FF2B5EF4-FFF2-40B4-BE49-F238E27FC236}">
                <a16:creationId xmlns:a16="http://schemas.microsoft.com/office/drawing/2014/main" id="{F351B58A-A9D1-C7AB-C667-78C291E51E67}"/>
              </a:ext>
            </a:extLst>
          </p:cNvPr>
          <p:cNvSpPr/>
          <p:nvPr/>
        </p:nvSpPr>
        <p:spPr>
          <a:xfrm>
            <a:off x="1102762" y="1625307"/>
            <a:ext cx="609685" cy="609685"/>
          </a:xfrm>
          <a:custGeom>
            <a:avLst/>
            <a:gdLst>
              <a:gd name="T0" fmla="*/ 6400 w 12800"/>
              <a:gd name="T1" fmla="*/ 0 h 12800"/>
              <a:gd name="T2" fmla="*/ 0 w 12800"/>
              <a:gd name="T3" fmla="*/ 2560 h 12800"/>
              <a:gd name="T4" fmla="*/ 6400 w 12800"/>
              <a:gd name="T5" fmla="*/ 5120 h 12800"/>
              <a:gd name="T6" fmla="*/ 12800 w 12800"/>
              <a:gd name="T7" fmla="*/ 2560 h 12800"/>
              <a:gd name="T8" fmla="*/ 6400 w 12800"/>
              <a:gd name="T9" fmla="*/ 0 h 12800"/>
              <a:gd name="T10" fmla="*/ 12160 w 12800"/>
              <a:gd name="T11" fmla="*/ 5120 h 12800"/>
              <a:gd name="T12" fmla="*/ 11520 w 12800"/>
              <a:gd name="T13" fmla="*/ 5760 h 12800"/>
              <a:gd name="T14" fmla="*/ 11520 w 12800"/>
              <a:gd name="T15" fmla="*/ 6400 h 12800"/>
              <a:gd name="T16" fmla="*/ 6400 w 12800"/>
              <a:gd name="T17" fmla="*/ 7680 h 12800"/>
              <a:gd name="T18" fmla="*/ 1280 w 12800"/>
              <a:gd name="T19" fmla="*/ 6400 h 12800"/>
              <a:gd name="T20" fmla="*/ 1280 w 12800"/>
              <a:gd name="T21" fmla="*/ 5760 h 12800"/>
              <a:gd name="T22" fmla="*/ 640 w 12800"/>
              <a:gd name="T23" fmla="*/ 5120 h 12800"/>
              <a:gd name="T24" fmla="*/ 0 w 12800"/>
              <a:gd name="T25" fmla="*/ 5760 h 12800"/>
              <a:gd name="T26" fmla="*/ 0 w 12800"/>
              <a:gd name="T27" fmla="*/ 10240 h 12800"/>
              <a:gd name="T28" fmla="*/ 6400 w 12800"/>
              <a:gd name="T29" fmla="*/ 12800 h 12800"/>
              <a:gd name="T30" fmla="*/ 12800 w 12800"/>
              <a:gd name="T31" fmla="*/ 10240 h 12800"/>
              <a:gd name="T32" fmla="*/ 12800 w 12800"/>
              <a:gd name="T33" fmla="*/ 5760 h 12800"/>
              <a:gd name="T34" fmla="*/ 12160 w 12800"/>
              <a:gd name="T35" fmla="*/ 5120 h 12800"/>
              <a:gd name="T36" fmla="*/ 6400 w 12800"/>
              <a:gd name="T37" fmla="*/ 11520 h 12800"/>
              <a:gd name="T38" fmla="*/ 1280 w 12800"/>
              <a:gd name="T39" fmla="*/ 10240 h 12800"/>
              <a:gd name="T40" fmla="*/ 1280 w 12800"/>
              <a:gd name="T41" fmla="*/ 8000 h 12800"/>
              <a:gd name="T42" fmla="*/ 6400 w 12800"/>
              <a:gd name="T43" fmla="*/ 8960 h 12800"/>
              <a:gd name="T44" fmla="*/ 11520 w 12800"/>
              <a:gd name="T45" fmla="*/ 8000 h 12800"/>
              <a:gd name="T46" fmla="*/ 11520 w 12800"/>
              <a:gd name="T47" fmla="*/ 10240 h 12800"/>
              <a:gd name="T48" fmla="*/ 6400 w 12800"/>
              <a:gd name="T49" fmla="*/ 1152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00" h="12800">
                <a:moveTo>
                  <a:pt x="6400" y="0"/>
                </a:moveTo>
                <a:cubicBezTo>
                  <a:pt x="3328" y="0"/>
                  <a:pt x="0" y="832"/>
                  <a:pt x="0" y="2560"/>
                </a:cubicBezTo>
                <a:cubicBezTo>
                  <a:pt x="0" y="4288"/>
                  <a:pt x="3328" y="5120"/>
                  <a:pt x="6400" y="5120"/>
                </a:cubicBezTo>
                <a:cubicBezTo>
                  <a:pt x="9472" y="5120"/>
                  <a:pt x="12800" y="4288"/>
                  <a:pt x="12800" y="2560"/>
                </a:cubicBezTo>
                <a:cubicBezTo>
                  <a:pt x="12800" y="832"/>
                  <a:pt x="9472" y="0"/>
                  <a:pt x="6400" y="0"/>
                </a:cubicBezTo>
                <a:close/>
                <a:moveTo>
                  <a:pt x="12160" y="5120"/>
                </a:moveTo>
                <a:cubicBezTo>
                  <a:pt x="11776" y="5120"/>
                  <a:pt x="11520" y="5376"/>
                  <a:pt x="11520" y="5760"/>
                </a:cubicBezTo>
                <a:lnTo>
                  <a:pt x="11520" y="6400"/>
                </a:lnTo>
                <a:cubicBezTo>
                  <a:pt x="11520" y="6720"/>
                  <a:pt x="9728" y="7680"/>
                  <a:pt x="6400" y="7680"/>
                </a:cubicBezTo>
                <a:cubicBezTo>
                  <a:pt x="3072" y="7680"/>
                  <a:pt x="1280" y="6720"/>
                  <a:pt x="1280" y="6400"/>
                </a:cubicBezTo>
                <a:lnTo>
                  <a:pt x="1280" y="5760"/>
                </a:lnTo>
                <a:cubicBezTo>
                  <a:pt x="1280" y="5376"/>
                  <a:pt x="1024" y="5120"/>
                  <a:pt x="640" y="5120"/>
                </a:cubicBezTo>
                <a:cubicBezTo>
                  <a:pt x="256" y="5120"/>
                  <a:pt x="0" y="5376"/>
                  <a:pt x="0" y="5760"/>
                </a:cubicBezTo>
                <a:lnTo>
                  <a:pt x="0" y="10240"/>
                </a:lnTo>
                <a:cubicBezTo>
                  <a:pt x="0" y="11968"/>
                  <a:pt x="3328" y="12800"/>
                  <a:pt x="6400" y="12800"/>
                </a:cubicBezTo>
                <a:cubicBezTo>
                  <a:pt x="9472" y="12800"/>
                  <a:pt x="12800" y="11968"/>
                  <a:pt x="12800" y="10240"/>
                </a:cubicBezTo>
                <a:lnTo>
                  <a:pt x="12800" y="5760"/>
                </a:lnTo>
                <a:cubicBezTo>
                  <a:pt x="12800" y="5376"/>
                  <a:pt x="12544" y="5120"/>
                  <a:pt x="12160" y="5120"/>
                </a:cubicBezTo>
                <a:close/>
                <a:moveTo>
                  <a:pt x="6400" y="11520"/>
                </a:moveTo>
                <a:cubicBezTo>
                  <a:pt x="3072" y="11520"/>
                  <a:pt x="1280" y="10560"/>
                  <a:pt x="1280" y="10240"/>
                </a:cubicBezTo>
                <a:lnTo>
                  <a:pt x="1280" y="8000"/>
                </a:lnTo>
                <a:cubicBezTo>
                  <a:pt x="2496" y="8640"/>
                  <a:pt x="4480" y="8960"/>
                  <a:pt x="6400" y="8960"/>
                </a:cubicBezTo>
                <a:cubicBezTo>
                  <a:pt x="8320" y="8960"/>
                  <a:pt x="10304" y="8640"/>
                  <a:pt x="11520" y="8000"/>
                </a:cubicBezTo>
                <a:lnTo>
                  <a:pt x="11520" y="10240"/>
                </a:lnTo>
                <a:cubicBezTo>
                  <a:pt x="11520" y="10560"/>
                  <a:pt x="9728" y="11520"/>
                  <a:pt x="6400" y="11520"/>
                </a:cubicBezTo>
                <a:close/>
              </a:path>
            </a:pathLst>
          </a:custGeom>
          <a:solidFill>
            <a:srgbClr val="BDD7EE"/>
          </a:solid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C244D760-E2D5-9602-6D70-15D01FBC1E7C}"/>
              </a:ext>
            </a:extLst>
          </p:cNvPr>
          <p:cNvSpPr/>
          <p:nvPr/>
        </p:nvSpPr>
        <p:spPr>
          <a:xfrm>
            <a:off x="4780521" y="1776735"/>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F6F7501A-E017-9F5C-FC8C-C5168A847A54}"/>
              </a:ext>
            </a:extLst>
          </p:cNvPr>
          <p:cNvSpPr/>
          <p:nvPr/>
        </p:nvSpPr>
        <p:spPr>
          <a:xfrm>
            <a:off x="4920608" y="1776734"/>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26C7450D-0F11-D2A7-7A6A-D20A2C03AF29}"/>
              </a:ext>
            </a:extLst>
          </p:cNvPr>
          <p:cNvSpPr/>
          <p:nvPr/>
        </p:nvSpPr>
        <p:spPr>
          <a:xfrm>
            <a:off x="5060695" y="1776734"/>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Tree>
    <p:extLst>
      <p:ext uri="{BB962C8B-B14F-4D97-AF65-F5344CB8AC3E}">
        <p14:creationId xmlns:p14="http://schemas.microsoft.com/office/powerpoint/2010/main" val="3696178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DATA</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597174"/>
            <a:ext cx="35118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DATA COLLECTION</a:t>
            </a:r>
            <a:endParaRPr lang="en-GB" sz="2000" dirty="0">
              <a:solidFill>
                <a:schemeClr val="accent5"/>
              </a:solidFill>
              <a:latin typeface="+mj-ea"/>
              <a:ea typeface="+mj-ea"/>
            </a:endParaRPr>
          </a:p>
        </p:txBody>
      </p:sp>
      <p:sp>
        <p:nvSpPr>
          <p:cNvPr id="40" name="文本框 39">
            <a:extLst>
              <a:ext uri="{FF2B5EF4-FFF2-40B4-BE49-F238E27FC236}">
                <a16:creationId xmlns:a16="http://schemas.microsoft.com/office/drawing/2014/main" id="{0F65C994-DCFE-4F0D-9B00-D6E0F18489F4}"/>
              </a:ext>
            </a:extLst>
          </p:cNvPr>
          <p:cNvSpPr txBox="1"/>
          <p:nvPr/>
        </p:nvSpPr>
        <p:spPr>
          <a:xfrm flipH="1">
            <a:off x="1980925" y="2234993"/>
            <a:ext cx="8650230" cy="2143920"/>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Collected 66 distinct itineraries that people may follow when spending a day in London. Each itinerary repres-ents a unique combination of activities and attractions.</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Collected 36 distinct landmarks in London along with their corresponding recommended duration of visits.</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Collected 630 commuting time entries from one landmark to the others, along with their corresponding commuting methods.</a:t>
            </a:r>
          </a:p>
          <a:p>
            <a:pPr marL="285750" indent="-285750" algn="just" latinLnBrk="1">
              <a:lnSpc>
                <a:spcPct val="120000"/>
              </a:lnSpc>
              <a:buFont typeface="Arial" panose="020B0604020202020204" pitchFamily="34" charset="0"/>
              <a:buChar char="•"/>
            </a:pPr>
            <a:endParaRPr lang="en-US" altLang="zh-CN" sz="1400" dirty="0">
              <a:latin typeface="+mn-ea"/>
            </a:endParaRPr>
          </a:p>
        </p:txBody>
      </p:sp>
      <p:sp>
        <p:nvSpPr>
          <p:cNvPr id="2" name="任意多边形: 形状 1">
            <a:extLst>
              <a:ext uri="{FF2B5EF4-FFF2-40B4-BE49-F238E27FC236}">
                <a16:creationId xmlns:a16="http://schemas.microsoft.com/office/drawing/2014/main" id="{748A5695-6C1B-CB9A-C738-D5691C296AF6}"/>
              </a:ext>
            </a:extLst>
          </p:cNvPr>
          <p:cNvSpPr/>
          <p:nvPr/>
        </p:nvSpPr>
        <p:spPr>
          <a:xfrm>
            <a:off x="1183359" y="1526018"/>
            <a:ext cx="609685" cy="609566"/>
          </a:xfrm>
          <a:custGeom>
            <a:avLst/>
            <a:gdLst>
              <a:gd name="T0" fmla="*/ 9782 w 10728"/>
              <a:gd name="T1" fmla="*/ 3764 h 10726"/>
              <a:gd name="T2" fmla="*/ 3650 w 10728"/>
              <a:gd name="T3" fmla="*/ 3764 h 10726"/>
              <a:gd name="T4" fmla="*/ 3282 w 10728"/>
              <a:gd name="T5" fmla="*/ 3036 h 10726"/>
              <a:gd name="T6" fmla="*/ 2438 w 10728"/>
              <a:gd name="T7" fmla="*/ 2516 h 10726"/>
              <a:gd name="T8" fmla="*/ 942 w 10728"/>
              <a:gd name="T9" fmla="*/ 2516 h 10726"/>
              <a:gd name="T10" fmla="*/ 0 w 10728"/>
              <a:gd name="T11" fmla="*/ 3458 h 10726"/>
              <a:gd name="T12" fmla="*/ 0 w 10728"/>
              <a:gd name="T13" fmla="*/ 9784 h 10726"/>
              <a:gd name="T14" fmla="*/ 942 w 10728"/>
              <a:gd name="T15" fmla="*/ 10726 h 10726"/>
              <a:gd name="T16" fmla="*/ 9782 w 10728"/>
              <a:gd name="T17" fmla="*/ 10726 h 10726"/>
              <a:gd name="T18" fmla="*/ 10724 w 10728"/>
              <a:gd name="T19" fmla="*/ 9784 h 10726"/>
              <a:gd name="T20" fmla="*/ 10724 w 10728"/>
              <a:gd name="T21" fmla="*/ 4714 h 10726"/>
              <a:gd name="T22" fmla="*/ 9782 w 10728"/>
              <a:gd name="T23" fmla="*/ 3764 h 10726"/>
              <a:gd name="T24" fmla="*/ 9162 w 10728"/>
              <a:gd name="T25" fmla="*/ 7584 h 10726"/>
              <a:gd name="T26" fmla="*/ 7268 w 10728"/>
              <a:gd name="T27" fmla="*/ 7584 h 10726"/>
              <a:gd name="T28" fmla="*/ 6954 w 10728"/>
              <a:gd name="T29" fmla="*/ 7270 h 10726"/>
              <a:gd name="T30" fmla="*/ 7268 w 10728"/>
              <a:gd name="T31" fmla="*/ 6956 h 10726"/>
              <a:gd name="T32" fmla="*/ 9162 w 10728"/>
              <a:gd name="T33" fmla="*/ 6956 h 10726"/>
              <a:gd name="T34" fmla="*/ 9476 w 10728"/>
              <a:gd name="T35" fmla="*/ 7270 h 10726"/>
              <a:gd name="T36" fmla="*/ 9162 w 10728"/>
              <a:gd name="T37" fmla="*/ 7584 h 10726"/>
              <a:gd name="T38" fmla="*/ 9162 w 10728"/>
              <a:gd name="T39" fmla="*/ 6286 h 10726"/>
              <a:gd name="T40" fmla="*/ 7268 w 10728"/>
              <a:gd name="T41" fmla="*/ 6286 h 10726"/>
              <a:gd name="T42" fmla="*/ 6954 w 10728"/>
              <a:gd name="T43" fmla="*/ 5972 h 10726"/>
              <a:gd name="T44" fmla="*/ 7268 w 10728"/>
              <a:gd name="T45" fmla="*/ 5658 h 10726"/>
              <a:gd name="T46" fmla="*/ 9162 w 10728"/>
              <a:gd name="T47" fmla="*/ 5658 h 10726"/>
              <a:gd name="T48" fmla="*/ 9476 w 10728"/>
              <a:gd name="T49" fmla="*/ 5972 h 10726"/>
              <a:gd name="T50" fmla="*/ 9162 w 10728"/>
              <a:gd name="T51" fmla="*/ 6286 h 10726"/>
              <a:gd name="T52" fmla="*/ 3844 w 10728"/>
              <a:gd name="T53" fmla="*/ 2764 h 10726"/>
              <a:gd name="T54" fmla="*/ 4044 w 10728"/>
              <a:gd name="T55" fmla="*/ 3152 h 10726"/>
              <a:gd name="T56" fmla="*/ 8844 w 10728"/>
              <a:gd name="T57" fmla="*/ 3152 h 10726"/>
              <a:gd name="T58" fmla="*/ 8844 w 10728"/>
              <a:gd name="T59" fmla="*/ 2516 h 10726"/>
              <a:gd name="T60" fmla="*/ 6644 w 10728"/>
              <a:gd name="T61" fmla="*/ 2516 h 10726"/>
              <a:gd name="T62" fmla="*/ 6330 w 10728"/>
              <a:gd name="T63" fmla="*/ 2200 h 10726"/>
              <a:gd name="T64" fmla="*/ 6330 w 10728"/>
              <a:gd name="T65" fmla="*/ 0 h 10726"/>
              <a:gd name="T66" fmla="*/ 1562 w 10728"/>
              <a:gd name="T67" fmla="*/ 0 h 10726"/>
              <a:gd name="T68" fmla="*/ 1248 w 10728"/>
              <a:gd name="T69" fmla="*/ 314 h 10726"/>
              <a:gd name="T70" fmla="*/ 1248 w 10728"/>
              <a:gd name="T71" fmla="*/ 1884 h 10726"/>
              <a:gd name="T72" fmla="*/ 2430 w 10728"/>
              <a:gd name="T73" fmla="*/ 1884 h 10726"/>
              <a:gd name="T74" fmla="*/ 3844 w 10728"/>
              <a:gd name="T75" fmla="*/ 2764 h 10726"/>
              <a:gd name="T76" fmla="*/ 10046 w 10728"/>
              <a:gd name="T77" fmla="*/ 3164 h 10726"/>
              <a:gd name="T78" fmla="*/ 9468 w 10728"/>
              <a:gd name="T79" fmla="*/ 2564 h 10726"/>
              <a:gd name="T80" fmla="*/ 9468 w 10728"/>
              <a:gd name="T81" fmla="*/ 3144 h 10726"/>
              <a:gd name="T82" fmla="*/ 9782 w 10728"/>
              <a:gd name="T83" fmla="*/ 3144 h 10726"/>
              <a:gd name="T84" fmla="*/ 10046 w 10728"/>
              <a:gd name="T85" fmla="*/ 3164 h 10726"/>
              <a:gd name="T86" fmla="*/ 6954 w 10728"/>
              <a:gd name="T87" fmla="*/ 186 h 10726"/>
              <a:gd name="T88" fmla="*/ 6954 w 10728"/>
              <a:gd name="T89" fmla="*/ 1886 h 10726"/>
              <a:gd name="T90" fmla="*/ 8656 w 10728"/>
              <a:gd name="T91" fmla="*/ 1886 h 10726"/>
              <a:gd name="T92" fmla="*/ 6954 w 10728"/>
              <a:gd name="T93" fmla="*/ 186 h 10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728" h="10726">
                <a:moveTo>
                  <a:pt x="9782" y="3764"/>
                </a:moveTo>
                <a:lnTo>
                  <a:pt x="3650" y="3764"/>
                </a:lnTo>
                <a:lnTo>
                  <a:pt x="3282" y="3036"/>
                </a:lnTo>
                <a:cubicBezTo>
                  <a:pt x="3123" y="2716"/>
                  <a:pt x="2796" y="2514"/>
                  <a:pt x="2438" y="2516"/>
                </a:cubicBezTo>
                <a:lnTo>
                  <a:pt x="942" y="2516"/>
                </a:lnTo>
                <a:cubicBezTo>
                  <a:pt x="422" y="2516"/>
                  <a:pt x="0" y="2938"/>
                  <a:pt x="0" y="3458"/>
                </a:cubicBezTo>
                <a:lnTo>
                  <a:pt x="0" y="9784"/>
                </a:lnTo>
                <a:cubicBezTo>
                  <a:pt x="0" y="10304"/>
                  <a:pt x="422" y="10726"/>
                  <a:pt x="942" y="10726"/>
                </a:cubicBezTo>
                <a:lnTo>
                  <a:pt x="9782" y="10726"/>
                </a:lnTo>
                <a:cubicBezTo>
                  <a:pt x="10302" y="10726"/>
                  <a:pt x="10724" y="10304"/>
                  <a:pt x="10724" y="9784"/>
                </a:cubicBezTo>
                <a:lnTo>
                  <a:pt x="10724" y="4714"/>
                </a:lnTo>
                <a:cubicBezTo>
                  <a:pt x="10728" y="4191"/>
                  <a:pt x="10305" y="3764"/>
                  <a:pt x="9782" y="3764"/>
                </a:cubicBezTo>
                <a:close/>
                <a:moveTo>
                  <a:pt x="9162" y="7584"/>
                </a:moveTo>
                <a:lnTo>
                  <a:pt x="7268" y="7584"/>
                </a:lnTo>
                <a:cubicBezTo>
                  <a:pt x="7095" y="7584"/>
                  <a:pt x="6954" y="7443"/>
                  <a:pt x="6954" y="7270"/>
                </a:cubicBezTo>
                <a:cubicBezTo>
                  <a:pt x="6954" y="7097"/>
                  <a:pt x="7095" y="6956"/>
                  <a:pt x="7268" y="6956"/>
                </a:cubicBezTo>
                <a:lnTo>
                  <a:pt x="9162" y="6956"/>
                </a:lnTo>
                <a:cubicBezTo>
                  <a:pt x="9335" y="6956"/>
                  <a:pt x="9476" y="7097"/>
                  <a:pt x="9476" y="7270"/>
                </a:cubicBezTo>
                <a:cubicBezTo>
                  <a:pt x="9476" y="7443"/>
                  <a:pt x="9335" y="7584"/>
                  <a:pt x="9162" y="7584"/>
                </a:cubicBezTo>
                <a:close/>
                <a:moveTo>
                  <a:pt x="9162" y="6286"/>
                </a:moveTo>
                <a:lnTo>
                  <a:pt x="7268" y="6286"/>
                </a:lnTo>
                <a:cubicBezTo>
                  <a:pt x="7095" y="6286"/>
                  <a:pt x="6954" y="6145"/>
                  <a:pt x="6954" y="5972"/>
                </a:cubicBezTo>
                <a:cubicBezTo>
                  <a:pt x="6954" y="5799"/>
                  <a:pt x="7095" y="5658"/>
                  <a:pt x="7268" y="5658"/>
                </a:cubicBezTo>
                <a:lnTo>
                  <a:pt x="9162" y="5658"/>
                </a:lnTo>
                <a:cubicBezTo>
                  <a:pt x="9335" y="5658"/>
                  <a:pt x="9476" y="5799"/>
                  <a:pt x="9476" y="5972"/>
                </a:cubicBezTo>
                <a:cubicBezTo>
                  <a:pt x="9476" y="6145"/>
                  <a:pt x="9335" y="6286"/>
                  <a:pt x="9162" y="6286"/>
                </a:cubicBezTo>
                <a:close/>
                <a:moveTo>
                  <a:pt x="3844" y="2764"/>
                </a:moveTo>
                <a:lnTo>
                  <a:pt x="4044" y="3152"/>
                </a:lnTo>
                <a:lnTo>
                  <a:pt x="8844" y="3152"/>
                </a:lnTo>
                <a:lnTo>
                  <a:pt x="8844" y="2516"/>
                </a:lnTo>
                <a:lnTo>
                  <a:pt x="6644" y="2516"/>
                </a:lnTo>
                <a:cubicBezTo>
                  <a:pt x="6470" y="2516"/>
                  <a:pt x="6329" y="2374"/>
                  <a:pt x="6330" y="2200"/>
                </a:cubicBezTo>
                <a:lnTo>
                  <a:pt x="6330" y="0"/>
                </a:lnTo>
                <a:lnTo>
                  <a:pt x="1562" y="0"/>
                </a:lnTo>
                <a:cubicBezTo>
                  <a:pt x="1389" y="0"/>
                  <a:pt x="1248" y="141"/>
                  <a:pt x="1248" y="314"/>
                </a:cubicBezTo>
                <a:lnTo>
                  <a:pt x="1248" y="1884"/>
                </a:lnTo>
                <a:lnTo>
                  <a:pt x="2430" y="1884"/>
                </a:lnTo>
                <a:cubicBezTo>
                  <a:pt x="3031" y="1881"/>
                  <a:pt x="3581" y="2223"/>
                  <a:pt x="3844" y="2764"/>
                </a:cubicBezTo>
                <a:close/>
                <a:moveTo>
                  <a:pt x="10046" y="3164"/>
                </a:moveTo>
                <a:cubicBezTo>
                  <a:pt x="9957" y="2885"/>
                  <a:pt x="9743" y="2664"/>
                  <a:pt x="9468" y="2564"/>
                </a:cubicBezTo>
                <a:lnTo>
                  <a:pt x="9468" y="3144"/>
                </a:lnTo>
                <a:lnTo>
                  <a:pt x="9782" y="3144"/>
                </a:lnTo>
                <a:cubicBezTo>
                  <a:pt x="9870" y="3144"/>
                  <a:pt x="9959" y="3150"/>
                  <a:pt x="10046" y="3164"/>
                </a:cubicBezTo>
                <a:close/>
                <a:moveTo>
                  <a:pt x="6954" y="186"/>
                </a:moveTo>
                <a:lnTo>
                  <a:pt x="6954" y="1886"/>
                </a:lnTo>
                <a:lnTo>
                  <a:pt x="8656" y="1886"/>
                </a:lnTo>
                <a:lnTo>
                  <a:pt x="6954" y="186"/>
                </a:ln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矩形 2">
            <a:extLst>
              <a:ext uri="{FF2B5EF4-FFF2-40B4-BE49-F238E27FC236}">
                <a16:creationId xmlns:a16="http://schemas.microsoft.com/office/drawing/2014/main" id="{73563412-1675-778F-5FC1-274A480A3B68}"/>
              </a:ext>
            </a:extLst>
          </p:cNvPr>
          <p:cNvSpPr/>
          <p:nvPr/>
        </p:nvSpPr>
        <p:spPr>
          <a:xfrm>
            <a:off x="4323321" y="178570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D7B659CB-3FD1-8ECE-7A08-2CF1FE5A5FCD}"/>
              </a:ext>
            </a:extLst>
          </p:cNvPr>
          <p:cNvSpPr/>
          <p:nvPr/>
        </p:nvSpPr>
        <p:spPr>
          <a:xfrm>
            <a:off x="4463408" y="178569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170E0C9A-6335-31BD-BAAE-1A569A65352F}"/>
              </a:ext>
            </a:extLst>
          </p:cNvPr>
          <p:cNvSpPr/>
          <p:nvPr/>
        </p:nvSpPr>
        <p:spPr>
          <a:xfrm>
            <a:off x="4603495" y="178569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Tree>
    <p:extLst>
      <p:ext uri="{BB962C8B-B14F-4D97-AF65-F5344CB8AC3E}">
        <p14:creationId xmlns:p14="http://schemas.microsoft.com/office/powerpoint/2010/main" val="3324988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non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475084" cy="461665"/>
          </a:xfrm>
          <a:prstGeom prst="rect">
            <a:avLst/>
          </a:prstGeom>
          <a:noFill/>
        </p:spPr>
        <p:txBody>
          <a:bodyPr wrap="none" rtlCol="0">
            <a:spAutoFit/>
          </a:bodyPr>
          <a:lstStyle/>
          <a:p>
            <a:r>
              <a:rPr lang="en-US" altLang="zh-CN" sz="2400" dirty="0">
                <a:solidFill>
                  <a:schemeClr val="bg1">
                    <a:lumMod val="65000"/>
                  </a:schemeClr>
                </a:solidFill>
                <a:effectLst/>
                <a:latin typeface="+mj-ea"/>
                <a:ea typeface="+mj-ea"/>
              </a:rPr>
              <a:t>ART TWO</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3" y="3317856"/>
            <a:ext cx="8643042" cy="1685077"/>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1500" b="1" dirty="0">
                <a:solidFill>
                  <a:schemeClr val="bg1">
                    <a:lumMod val="65000"/>
                  </a:schemeClr>
                </a:solidFill>
                <a:latin typeface="+mj-ea"/>
                <a:ea typeface="+mj-ea"/>
              </a:rPr>
              <a:t>BACKEND</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02</a:t>
            </a:r>
            <a:endParaRPr lang="zh-CN" altLang="en-US" sz="4000" dirty="0">
              <a:solidFill>
                <a:schemeClr val="bg1"/>
              </a:solidFill>
            </a:endParaRPr>
          </a:p>
        </p:txBody>
      </p:sp>
    </p:spTree>
    <p:extLst>
      <p:ext uri="{BB962C8B-B14F-4D97-AF65-F5344CB8AC3E}">
        <p14:creationId xmlns:p14="http://schemas.microsoft.com/office/powerpoint/2010/main" val="1562953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BACKEND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725489"/>
            <a:ext cx="411507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WHY WE CHOOSE Spring Boot</a:t>
            </a:r>
            <a:endParaRPr lang="en-GB" sz="2000" dirty="0">
              <a:solidFill>
                <a:schemeClr val="accent5"/>
              </a:solidFill>
              <a:latin typeface="+mj-ea"/>
              <a:ea typeface="+mj-ea"/>
            </a:endParaRPr>
          </a:p>
        </p:txBody>
      </p:sp>
      <p:sp>
        <p:nvSpPr>
          <p:cNvPr id="40" name="文本框 39">
            <a:extLst>
              <a:ext uri="{FF2B5EF4-FFF2-40B4-BE49-F238E27FC236}">
                <a16:creationId xmlns:a16="http://schemas.microsoft.com/office/drawing/2014/main" id="{0F65C994-DCFE-4F0D-9B00-D6E0F18489F4}"/>
              </a:ext>
            </a:extLst>
          </p:cNvPr>
          <p:cNvSpPr txBox="1"/>
          <p:nvPr/>
        </p:nvSpPr>
        <p:spPr>
          <a:xfrm flipH="1">
            <a:off x="1876285" y="2393701"/>
            <a:ext cx="8439429" cy="2919517"/>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Simplicity: Spring Boot simplifies the setup and configuration of Spring applications, reducing configuration complexities.</a:t>
            </a:r>
          </a:p>
          <a:p>
            <a:pPr algn="just" latinLnBrk="1">
              <a:lnSpc>
                <a:spcPct val="120000"/>
              </a:lnSpc>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Auto-configuration: Spring Boot automatically configures your application based on the dependencies you have added in the project.</a:t>
            </a:r>
          </a:p>
          <a:p>
            <a:pPr algn="just" latinLnBrk="1">
              <a:lnSpc>
                <a:spcPct val="120000"/>
              </a:lnSpc>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Standalone: Spring Boot applications can be packaged as executable jar files and include an embedded web server (like Tomcat), which simplifies the deployment process.</a:t>
            </a:r>
          </a:p>
          <a:p>
            <a:pPr algn="just" latinLnBrk="1">
              <a:lnSpc>
                <a:spcPct val="120000"/>
              </a:lnSpc>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Spring Ecosystem: Spring Boot integrates seamlessly with other components of the Spring ecosystem, such as Spring Data, Spring Security, and Spring MVC, among others.</a:t>
            </a:r>
          </a:p>
        </p:txBody>
      </p:sp>
      <p:sp>
        <p:nvSpPr>
          <p:cNvPr id="2" name="矩形 1">
            <a:extLst>
              <a:ext uri="{FF2B5EF4-FFF2-40B4-BE49-F238E27FC236}">
                <a16:creationId xmlns:a16="http://schemas.microsoft.com/office/drawing/2014/main" id="{294859E4-92CC-A2C8-BD8A-B736DEF00545}"/>
              </a:ext>
            </a:extLst>
          </p:cNvPr>
          <p:cNvSpPr/>
          <p:nvPr/>
        </p:nvSpPr>
        <p:spPr>
          <a:xfrm>
            <a:off x="5542521" y="193727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 name="矩形 2">
            <a:extLst>
              <a:ext uri="{FF2B5EF4-FFF2-40B4-BE49-F238E27FC236}">
                <a16:creationId xmlns:a16="http://schemas.microsoft.com/office/drawing/2014/main" id="{789E0FDA-2F5C-8772-0C6A-FB13D5BAC776}"/>
              </a:ext>
            </a:extLst>
          </p:cNvPr>
          <p:cNvSpPr/>
          <p:nvPr/>
        </p:nvSpPr>
        <p:spPr>
          <a:xfrm>
            <a:off x="5682608" y="193726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CE7524D3-73C7-1500-F2DF-E056C9CDFDD6}"/>
              </a:ext>
            </a:extLst>
          </p:cNvPr>
          <p:cNvSpPr/>
          <p:nvPr/>
        </p:nvSpPr>
        <p:spPr>
          <a:xfrm>
            <a:off x="5822695" y="193726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任意多边形: 形状 4">
            <a:extLst>
              <a:ext uri="{FF2B5EF4-FFF2-40B4-BE49-F238E27FC236}">
                <a16:creationId xmlns:a16="http://schemas.microsoft.com/office/drawing/2014/main" id="{555A6990-65C0-1862-23AE-3A9C6CC3D9C7}"/>
              </a:ext>
            </a:extLst>
          </p:cNvPr>
          <p:cNvSpPr/>
          <p:nvPr/>
        </p:nvSpPr>
        <p:spPr>
          <a:xfrm>
            <a:off x="1116940" y="1571578"/>
            <a:ext cx="559009" cy="609685"/>
          </a:xfrm>
          <a:custGeom>
            <a:avLst/>
            <a:gdLst>
              <a:gd name="T0" fmla="*/ 4267 w 11834"/>
              <a:gd name="T1" fmla="*/ 9900 h 12907"/>
              <a:gd name="T2" fmla="*/ 4614 w 11834"/>
              <a:gd name="T3" fmla="*/ 10280 h 12907"/>
              <a:gd name="T4" fmla="*/ 7264 w 11834"/>
              <a:gd name="T5" fmla="*/ 10167 h 12907"/>
              <a:gd name="T6" fmla="*/ 7969 w 11834"/>
              <a:gd name="T7" fmla="*/ 10512 h 12907"/>
              <a:gd name="T8" fmla="*/ 4267 w 11834"/>
              <a:gd name="T9" fmla="*/ 9900 h 12907"/>
              <a:gd name="T10" fmla="*/ 3962 w 11834"/>
              <a:gd name="T11" fmla="*/ 8497 h 12907"/>
              <a:gd name="T12" fmla="*/ 4252 w 11834"/>
              <a:gd name="T13" fmla="*/ 8990 h 12907"/>
              <a:gd name="T14" fmla="*/ 7672 w 11834"/>
              <a:gd name="T15" fmla="*/ 8825 h 12907"/>
              <a:gd name="T16" fmla="*/ 8199 w 11834"/>
              <a:gd name="T17" fmla="*/ 9145 h 12907"/>
              <a:gd name="T18" fmla="*/ 3962 w 11834"/>
              <a:gd name="T19" fmla="*/ 8497 h 12907"/>
              <a:gd name="T20" fmla="*/ 6542 w 11834"/>
              <a:gd name="T21" fmla="*/ 6120 h 12907"/>
              <a:gd name="T22" fmla="*/ 6379 w 11834"/>
              <a:gd name="T23" fmla="*/ 7470 h 12907"/>
              <a:gd name="T24" fmla="*/ 7227 w 11834"/>
              <a:gd name="T25" fmla="*/ 5647 h 12907"/>
              <a:gd name="T26" fmla="*/ 8829 w 11834"/>
              <a:gd name="T27" fmla="*/ 2615 h 12907"/>
              <a:gd name="T28" fmla="*/ 6542 w 11834"/>
              <a:gd name="T29" fmla="*/ 6120 h 12907"/>
              <a:gd name="T30" fmla="*/ 9857 w 11834"/>
              <a:gd name="T31" fmla="*/ 10935 h 12907"/>
              <a:gd name="T32" fmla="*/ 9459 w 11834"/>
              <a:gd name="T33" fmla="*/ 11465 h 12907"/>
              <a:gd name="T34" fmla="*/ 2169 w 11834"/>
              <a:gd name="T35" fmla="*/ 11482 h 12907"/>
              <a:gd name="T36" fmla="*/ 2839 w 11834"/>
              <a:gd name="T37" fmla="*/ 10950 h 12907"/>
              <a:gd name="T38" fmla="*/ 3282 w 11834"/>
              <a:gd name="T39" fmla="*/ 10900 h 12907"/>
              <a:gd name="T40" fmla="*/ 1872 w 11834"/>
              <a:gd name="T41" fmla="*/ 11905 h 12907"/>
              <a:gd name="T42" fmla="*/ 9857 w 11834"/>
              <a:gd name="T43" fmla="*/ 10935 h 12907"/>
              <a:gd name="T44" fmla="*/ 4502 w 11834"/>
              <a:gd name="T45" fmla="*/ 7045 h 12907"/>
              <a:gd name="T46" fmla="*/ 3677 w 11834"/>
              <a:gd name="T47" fmla="*/ 7797 h 12907"/>
              <a:gd name="T48" fmla="*/ 6754 w 11834"/>
              <a:gd name="T49" fmla="*/ 7765 h 12907"/>
              <a:gd name="T50" fmla="*/ 8684 w 11834"/>
              <a:gd name="T51" fmla="*/ 7510 h 12907"/>
              <a:gd name="T52" fmla="*/ 8099 w 11834"/>
              <a:gd name="T53" fmla="*/ 7822 h 12907"/>
              <a:gd name="T54" fmla="*/ 2487 w 11834"/>
              <a:gd name="T55" fmla="*/ 7520 h 12907"/>
              <a:gd name="T56" fmla="*/ 4502 w 11834"/>
              <a:gd name="T57" fmla="*/ 7045 h 12907"/>
              <a:gd name="T58" fmla="*/ 8677 w 11834"/>
              <a:gd name="T59" fmla="*/ 9377 h 12907"/>
              <a:gd name="T60" fmla="*/ 9192 w 11834"/>
              <a:gd name="T61" fmla="*/ 7092 h 12907"/>
              <a:gd name="T62" fmla="*/ 8917 w 11834"/>
              <a:gd name="T63" fmla="*/ 7167 h 12907"/>
              <a:gd name="T64" fmla="*/ 9122 w 11834"/>
              <a:gd name="T65" fmla="*/ 7010 h 12907"/>
              <a:gd name="T66" fmla="*/ 8627 w 11834"/>
              <a:gd name="T67" fmla="*/ 9442 h 12907"/>
              <a:gd name="T68" fmla="*/ 8677 w 11834"/>
              <a:gd name="T69" fmla="*/ 9377 h 12907"/>
              <a:gd name="T70" fmla="*/ 7227 w 11834"/>
              <a:gd name="T71" fmla="*/ 0 h 12907"/>
              <a:gd name="T72" fmla="*/ 5964 w 11834"/>
              <a:gd name="T73" fmla="*/ 3375 h 12907"/>
              <a:gd name="T74" fmla="*/ 5964 w 11834"/>
              <a:gd name="T75" fmla="*/ 7020 h 12907"/>
              <a:gd name="T76" fmla="*/ 4459 w 11834"/>
              <a:gd name="T77" fmla="*/ 4065 h 12907"/>
              <a:gd name="T78" fmla="*/ 7227 w 11834"/>
              <a:gd name="T79" fmla="*/ 0 h 12907"/>
              <a:gd name="T80" fmla="*/ 4739 w 11834"/>
              <a:gd name="T81" fmla="*/ 12760 h 12907"/>
              <a:gd name="T82" fmla="*/ 10667 w 11834"/>
              <a:gd name="T83" fmla="*/ 11587 h 12907"/>
              <a:gd name="T84" fmla="*/ 8762 w 11834"/>
              <a:gd name="T85" fmla="*/ 12330 h 12907"/>
              <a:gd name="T86" fmla="*/ 2929 w 11834"/>
              <a:gd name="T87" fmla="*/ 12420 h 12907"/>
              <a:gd name="T88" fmla="*/ 4739 w 11834"/>
              <a:gd name="T89" fmla="*/ 12760 h 12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834" h="12907">
                <a:moveTo>
                  <a:pt x="4267" y="9900"/>
                </a:moveTo>
                <a:cubicBezTo>
                  <a:pt x="4267" y="9900"/>
                  <a:pt x="3777" y="10185"/>
                  <a:pt x="4614" y="10280"/>
                </a:cubicBezTo>
                <a:cubicBezTo>
                  <a:pt x="5629" y="10395"/>
                  <a:pt x="6147" y="10380"/>
                  <a:pt x="7264" y="10167"/>
                </a:cubicBezTo>
                <a:cubicBezTo>
                  <a:pt x="7264" y="10167"/>
                  <a:pt x="7559" y="10352"/>
                  <a:pt x="7969" y="10512"/>
                </a:cubicBezTo>
                <a:cubicBezTo>
                  <a:pt x="5464" y="11585"/>
                  <a:pt x="2299" y="10450"/>
                  <a:pt x="4267" y="9900"/>
                </a:cubicBezTo>
                <a:close/>
                <a:moveTo>
                  <a:pt x="3962" y="8497"/>
                </a:moveTo>
                <a:cubicBezTo>
                  <a:pt x="3962" y="8497"/>
                  <a:pt x="3414" y="8902"/>
                  <a:pt x="4252" y="8990"/>
                </a:cubicBezTo>
                <a:cubicBezTo>
                  <a:pt x="5334" y="9102"/>
                  <a:pt x="6192" y="9110"/>
                  <a:pt x="7672" y="8825"/>
                </a:cubicBezTo>
                <a:cubicBezTo>
                  <a:pt x="7672" y="8825"/>
                  <a:pt x="7877" y="9032"/>
                  <a:pt x="8199" y="9145"/>
                </a:cubicBezTo>
                <a:cubicBezTo>
                  <a:pt x="5167" y="10032"/>
                  <a:pt x="1792" y="9217"/>
                  <a:pt x="3962" y="8497"/>
                </a:cubicBezTo>
                <a:close/>
                <a:moveTo>
                  <a:pt x="6542" y="6120"/>
                </a:moveTo>
                <a:cubicBezTo>
                  <a:pt x="7159" y="6830"/>
                  <a:pt x="6379" y="7470"/>
                  <a:pt x="6379" y="7470"/>
                </a:cubicBezTo>
                <a:cubicBezTo>
                  <a:pt x="6379" y="7470"/>
                  <a:pt x="7947" y="6660"/>
                  <a:pt x="7227" y="5647"/>
                </a:cubicBezTo>
                <a:cubicBezTo>
                  <a:pt x="6554" y="4702"/>
                  <a:pt x="6039" y="4232"/>
                  <a:pt x="8829" y="2615"/>
                </a:cubicBezTo>
                <a:cubicBezTo>
                  <a:pt x="8832" y="2615"/>
                  <a:pt x="4449" y="3710"/>
                  <a:pt x="6542" y="6120"/>
                </a:cubicBezTo>
                <a:moveTo>
                  <a:pt x="9857" y="10935"/>
                </a:moveTo>
                <a:cubicBezTo>
                  <a:pt x="9857" y="10935"/>
                  <a:pt x="10219" y="11232"/>
                  <a:pt x="9459" y="11465"/>
                </a:cubicBezTo>
                <a:cubicBezTo>
                  <a:pt x="8012" y="11902"/>
                  <a:pt x="3439" y="12035"/>
                  <a:pt x="2169" y="11482"/>
                </a:cubicBezTo>
                <a:cubicBezTo>
                  <a:pt x="1712" y="11285"/>
                  <a:pt x="2569" y="11007"/>
                  <a:pt x="2839" y="10950"/>
                </a:cubicBezTo>
                <a:cubicBezTo>
                  <a:pt x="3119" y="10890"/>
                  <a:pt x="3282" y="10900"/>
                  <a:pt x="3282" y="10900"/>
                </a:cubicBezTo>
                <a:cubicBezTo>
                  <a:pt x="2774" y="10542"/>
                  <a:pt x="0" y="11602"/>
                  <a:pt x="1872" y="11905"/>
                </a:cubicBezTo>
                <a:cubicBezTo>
                  <a:pt x="6977" y="12735"/>
                  <a:pt x="11182" y="11532"/>
                  <a:pt x="9857" y="10935"/>
                </a:cubicBezTo>
                <a:moveTo>
                  <a:pt x="4502" y="7045"/>
                </a:moveTo>
                <a:cubicBezTo>
                  <a:pt x="4502" y="7045"/>
                  <a:pt x="2174" y="7597"/>
                  <a:pt x="3677" y="7797"/>
                </a:cubicBezTo>
                <a:cubicBezTo>
                  <a:pt x="4312" y="7882"/>
                  <a:pt x="5577" y="7862"/>
                  <a:pt x="6754" y="7765"/>
                </a:cubicBezTo>
                <a:cubicBezTo>
                  <a:pt x="7717" y="7685"/>
                  <a:pt x="8684" y="7510"/>
                  <a:pt x="8684" y="7510"/>
                </a:cubicBezTo>
                <a:cubicBezTo>
                  <a:pt x="8684" y="7510"/>
                  <a:pt x="8344" y="7655"/>
                  <a:pt x="8099" y="7822"/>
                </a:cubicBezTo>
                <a:cubicBezTo>
                  <a:pt x="5737" y="8445"/>
                  <a:pt x="1175" y="8155"/>
                  <a:pt x="2487" y="7520"/>
                </a:cubicBezTo>
                <a:cubicBezTo>
                  <a:pt x="3599" y="6985"/>
                  <a:pt x="4502" y="7045"/>
                  <a:pt x="4502" y="7045"/>
                </a:cubicBezTo>
                <a:moveTo>
                  <a:pt x="8677" y="9377"/>
                </a:moveTo>
                <a:cubicBezTo>
                  <a:pt x="11079" y="8130"/>
                  <a:pt x="9967" y="6930"/>
                  <a:pt x="9192" y="7092"/>
                </a:cubicBezTo>
                <a:cubicBezTo>
                  <a:pt x="9002" y="7132"/>
                  <a:pt x="8917" y="7167"/>
                  <a:pt x="8917" y="7167"/>
                </a:cubicBezTo>
                <a:cubicBezTo>
                  <a:pt x="8917" y="7167"/>
                  <a:pt x="8987" y="7057"/>
                  <a:pt x="9122" y="7010"/>
                </a:cubicBezTo>
                <a:cubicBezTo>
                  <a:pt x="10654" y="6470"/>
                  <a:pt x="11834" y="8600"/>
                  <a:pt x="8627" y="9442"/>
                </a:cubicBezTo>
                <a:cubicBezTo>
                  <a:pt x="8627" y="9440"/>
                  <a:pt x="8664" y="9407"/>
                  <a:pt x="8677" y="9377"/>
                </a:cubicBezTo>
                <a:moveTo>
                  <a:pt x="7227" y="0"/>
                </a:moveTo>
                <a:cubicBezTo>
                  <a:pt x="7227" y="0"/>
                  <a:pt x="8557" y="1330"/>
                  <a:pt x="5964" y="3375"/>
                </a:cubicBezTo>
                <a:cubicBezTo>
                  <a:pt x="3887" y="5015"/>
                  <a:pt x="5489" y="5952"/>
                  <a:pt x="5964" y="7020"/>
                </a:cubicBezTo>
                <a:cubicBezTo>
                  <a:pt x="4752" y="5925"/>
                  <a:pt x="3862" y="4962"/>
                  <a:pt x="4459" y="4065"/>
                </a:cubicBezTo>
                <a:cubicBezTo>
                  <a:pt x="5337" y="2752"/>
                  <a:pt x="7764" y="2112"/>
                  <a:pt x="7227" y="0"/>
                </a:cubicBezTo>
                <a:close/>
                <a:moveTo>
                  <a:pt x="4739" y="12760"/>
                </a:moveTo>
                <a:cubicBezTo>
                  <a:pt x="7044" y="12907"/>
                  <a:pt x="10584" y="12677"/>
                  <a:pt x="10667" y="11587"/>
                </a:cubicBezTo>
                <a:cubicBezTo>
                  <a:pt x="10667" y="11587"/>
                  <a:pt x="10507" y="12000"/>
                  <a:pt x="8762" y="12330"/>
                </a:cubicBezTo>
                <a:cubicBezTo>
                  <a:pt x="6794" y="12700"/>
                  <a:pt x="4367" y="12657"/>
                  <a:pt x="2929" y="12420"/>
                </a:cubicBezTo>
                <a:cubicBezTo>
                  <a:pt x="2929" y="12417"/>
                  <a:pt x="3224" y="12662"/>
                  <a:pt x="4739" y="12760"/>
                </a:cubicBezTo>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28811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8">
      <a:majorFont>
        <a:latin typeface="等线 Light"/>
        <a:ea typeface="等线"/>
        <a:cs typeface=""/>
      </a:majorFont>
      <a:minorFont>
        <a:latin typeface="等线"/>
        <a:ea typeface="等线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2431</TotalTime>
  <Words>1856</Words>
  <Application>Microsoft Office PowerPoint</Application>
  <PresentationFormat>宽屏</PresentationFormat>
  <Paragraphs>168</Paragraphs>
  <Slides>20</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20</vt:i4>
      </vt:variant>
    </vt:vector>
  </HeadingPairs>
  <TitlesOfParts>
    <vt:vector size="24"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 eyes</dc:creator>
  <cp:lastModifiedBy>Henry Tian</cp:lastModifiedBy>
  <cp:revision>50</cp:revision>
  <dcterms:created xsi:type="dcterms:W3CDTF">2022-02-24T12:47:33Z</dcterms:created>
  <dcterms:modified xsi:type="dcterms:W3CDTF">2023-08-06T06:25:39Z</dcterms:modified>
</cp:coreProperties>
</file>