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316" r:id="rId7"/>
    <p:sldId id="315" r:id="rId8"/>
    <p:sldId id="317" r:id="rId9"/>
    <p:sldId id="318" r:id="rId10"/>
    <p:sldId id="319" r:id="rId11"/>
    <p:sldId id="320" r:id="rId12"/>
    <p:sldId id="321" r:id="rId13"/>
    <p:sldId id="322" r:id="rId14"/>
    <p:sldId id="323" r:id="rId15"/>
    <p:sldId id="324" r:id="rId16"/>
    <p:sldId id="260" r:id="rId17"/>
    <p:sldId id="262" r:id="rId18"/>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00" d="100"/>
          <a:sy n="100" d="100"/>
        </p:scale>
        <p:origin x="452" y="64"/>
      </p:cViewPr>
      <p:guideLst/>
    </p:cSldViewPr>
  </p:slideViewPr>
  <p:notesTextViewPr>
    <p:cViewPr>
      <p:scale>
        <a:sx n="1" d="1"/>
        <a:sy n="1" d="1"/>
      </p:scale>
      <p:origin x="0" y="0"/>
    </p:cViewPr>
  </p:notesTextViewPr>
  <p:sorterViewPr>
    <p:cViewPr>
      <p:scale>
        <a:sx n="100" d="100"/>
        <a:sy n="100" d="100"/>
      </p:scale>
      <p:origin x="0" y="-485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91DF81D-FF47-450A-8278-E98146055B13}"/>
              </a:ext>
            </a:extLst>
          </p:cNvPr>
          <p:cNvSpPr/>
          <p:nvPr userDrawn="1"/>
        </p:nvSpPr>
        <p:spPr>
          <a:xfrm flipV="1">
            <a:off x="11582400" y="676402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15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74A1EEB-5D10-40D5-B298-48A81D1185EC}"/>
              </a:ext>
            </a:extLst>
          </p:cNvPr>
          <p:cNvSpPr txBox="1"/>
          <p:nvPr userDrawn="1"/>
        </p:nvSpPr>
        <p:spPr>
          <a:xfrm>
            <a:off x="11276365" y="1774276"/>
            <a:ext cx="915635" cy="923330"/>
          </a:xfrm>
          <a:prstGeom prst="rect">
            <a:avLst/>
          </a:prstGeom>
          <a:solidFill>
            <a:schemeClr val="accent5">
              <a:lumMod val="40000"/>
              <a:lumOff val="60000"/>
            </a:schemeClr>
          </a:solidFill>
        </p:spPr>
        <p:txBody>
          <a:bodyPr wrap="square" rtlCol="0">
            <a:spAutoFit/>
          </a:bodyPr>
          <a:lstStyle/>
          <a:p>
            <a:endParaRPr lang="zh-CN" altLang="en-US" sz="5400" dirty="0">
              <a:solidFill>
                <a:schemeClr val="bg1"/>
              </a:solidFill>
              <a:latin typeface="+mj-ea"/>
              <a:ea typeface="+mj-ea"/>
            </a:endParaRPr>
          </a:p>
        </p:txBody>
      </p:sp>
    </p:spTree>
    <p:extLst>
      <p:ext uri="{BB962C8B-B14F-4D97-AF65-F5344CB8AC3E}">
        <p14:creationId xmlns:p14="http://schemas.microsoft.com/office/powerpoint/2010/main" val="51898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C2CC16F-7842-432E-9487-04C98B180115}"/>
              </a:ext>
            </a:extLst>
          </p:cNvPr>
          <p:cNvSpPr/>
          <p:nvPr userDrawn="1"/>
        </p:nvSpPr>
        <p:spPr>
          <a:xfrm flipV="1">
            <a:off x="0" y="1052513"/>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15DE0AD-1CEE-4CC2-B547-9CB9F4ACB242}"/>
              </a:ext>
            </a:extLst>
          </p:cNvPr>
          <p:cNvSpPr/>
          <p:nvPr userDrawn="1"/>
        </p:nvSpPr>
        <p:spPr>
          <a:xfrm flipV="1">
            <a:off x="11582400" y="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CAA45CF-F299-4458-8441-FC3CA2AFB146}"/>
              </a:ext>
            </a:extLst>
          </p:cNvPr>
          <p:cNvSpPr/>
          <p:nvPr userDrawn="1"/>
        </p:nvSpPr>
        <p:spPr>
          <a:xfrm rot="16200000" flipV="1">
            <a:off x="-252730" y="650113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95640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142FD1-F389-4CB0-AE41-F101B507C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9E9C72-D44A-4F74-84DB-F53F3F2B12F4}"/>
              </a:ext>
            </a:extLst>
          </p:cNvPr>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01D3D8-F019-4514-988E-4EF8C15DF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4088CBC9-6096-4A2F-9590-AEA863A925BA}" type="datetimeFigureOut">
              <a:rPr lang="zh-CN" altLang="en-US" smtClean="0"/>
              <a:t>2023/7/22</a:t>
            </a:fld>
            <a:endParaRPr lang="zh-CN" altLang="en-US"/>
          </a:p>
        </p:txBody>
      </p:sp>
      <p:sp>
        <p:nvSpPr>
          <p:cNvPr id="5" name="页脚占位符 4">
            <a:extLst>
              <a:ext uri="{FF2B5EF4-FFF2-40B4-BE49-F238E27FC236}">
                <a16:creationId xmlns:a16="http://schemas.microsoft.com/office/drawing/2014/main" id="{D9E723EF-D242-45A7-B105-6EC97FF67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12BCB8-7248-4716-B19D-54DF2530CE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68C87A08-A758-4FE9-B63C-49AED835B7D6}" type="slidenum">
              <a:rPr lang="zh-CN" altLang="en-US" smtClean="0"/>
              <a:t>‹#›</a:t>
            </a:fld>
            <a:endParaRPr lang="zh-CN" altLang="en-US"/>
          </a:p>
        </p:txBody>
      </p:sp>
    </p:spTree>
    <p:extLst>
      <p:ext uri="{BB962C8B-B14F-4D97-AF65-F5344CB8AC3E}">
        <p14:creationId xmlns:p14="http://schemas.microsoft.com/office/powerpoint/2010/main" val="3216171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4369404" y="2690385"/>
            <a:ext cx="3453189" cy="769441"/>
          </a:xfrm>
          <a:prstGeom prst="rect">
            <a:avLst/>
          </a:prstGeom>
          <a:noFill/>
        </p:spPr>
        <p:txBody>
          <a:bodyPr wrap="none" rtlCol="0">
            <a:spAutoFit/>
          </a:bodyPr>
          <a:lstStyle/>
          <a:p>
            <a:pPr algn="ctr"/>
            <a:r>
              <a:rPr lang="en-US" altLang="zh-CN" sz="4400" b="1" dirty="0">
                <a:solidFill>
                  <a:schemeClr val="accent5"/>
                </a:solidFill>
                <a:latin typeface="+mn-ea"/>
              </a:rPr>
              <a:t>TRIPADVISOR</a:t>
            </a:r>
            <a:endParaRPr lang="zh-CN" altLang="en-US" sz="4400" b="1" dirty="0">
              <a:solidFill>
                <a:schemeClr val="accent5"/>
              </a:solidFill>
              <a:latin typeface="+mn-ea"/>
            </a:endParaRPr>
          </a:p>
        </p:txBody>
      </p:sp>
      <p:sp>
        <p:nvSpPr>
          <p:cNvPr id="10" name="矩形: 圆角 9">
            <a:extLst>
              <a:ext uri="{FF2B5EF4-FFF2-40B4-BE49-F238E27FC236}">
                <a16:creationId xmlns:a16="http://schemas.microsoft.com/office/drawing/2014/main" id="{4AD550C2-E2FD-4103-8DF2-BEB51FCA139D}"/>
              </a:ext>
            </a:extLst>
          </p:cNvPr>
          <p:cNvSpPr/>
          <p:nvPr/>
        </p:nvSpPr>
        <p:spPr>
          <a:xfrm>
            <a:off x="643034" y="559361"/>
            <a:ext cx="998492" cy="330109"/>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rPr>
              <a:t>Start here</a:t>
            </a:r>
            <a:endParaRPr lang="zh-CN" altLang="en-US" sz="1200" dirty="0">
              <a:solidFill>
                <a:schemeClr val="bg1">
                  <a:lumMod val="50000"/>
                </a:schemeClr>
              </a:solidFill>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9635053" y="6193762"/>
            <a:ext cx="1736373" cy="276999"/>
          </a:xfrm>
          <a:prstGeom prst="rect">
            <a:avLst/>
          </a:prstGeom>
          <a:noFill/>
        </p:spPr>
        <p:txBody>
          <a:bodyPr wrap="none" rtlCol="0">
            <a:spAutoFit/>
          </a:bodyPr>
          <a:lstStyle/>
          <a:p>
            <a:r>
              <a:rPr lang="en-US" altLang="zh-CN" sz="1200" dirty="0">
                <a:solidFill>
                  <a:schemeClr val="accent3"/>
                </a:solidFill>
              </a:rPr>
              <a:t>SEE OUR PRODOUCES</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9504255"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0DCE053A-C940-4C3C-B6AC-4A7814B47C9B}"/>
              </a:ext>
            </a:extLst>
          </p:cNvPr>
          <p:cNvSpPr txBox="1"/>
          <p:nvPr/>
        </p:nvSpPr>
        <p:spPr>
          <a:xfrm flipH="1">
            <a:off x="2306028" y="3846115"/>
            <a:ext cx="7579939" cy="299634"/>
          </a:xfrm>
          <a:prstGeom prst="rect">
            <a:avLst/>
          </a:prstGeom>
          <a:noFill/>
        </p:spPr>
        <p:txBody>
          <a:bodyPr wrap="square" rtlCol="0">
            <a:spAutoFit/>
          </a:bodyPr>
          <a:lstStyle/>
          <a:p>
            <a:pPr algn="ctr">
              <a:lnSpc>
                <a:spcPct val="120000"/>
              </a:lnSpc>
            </a:pPr>
            <a:r>
              <a:rPr lang="en-US" altLang="zh-CN" sz="1200" dirty="0">
                <a:solidFill>
                  <a:schemeClr val="bg1">
                    <a:lumMod val="65000"/>
                  </a:schemeClr>
                </a:solidFill>
              </a:rPr>
              <a:t>An intelligent trip advisor</a:t>
            </a:r>
          </a:p>
        </p:txBody>
      </p:sp>
      <p:sp>
        <p:nvSpPr>
          <p:cNvPr id="21" name="文本框 20">
            <a:extLst>
              <a:ext uri="{FF2B5EF4-FFF2-40B4-BE49-F238E27FC236}">
                <a16:creationId xmlns:a16="http://schemas.microsoft.com/office/drawing/2014/main" id="{3A1495EA-0A38-4572-AF64-1AA481704A27}"/>
              </a:ext>
            </a:extLst>
          </p:cNvPr>
          <p:cNvSpPr txBox="1"/>
          <p:nvPr/>
        </p:nvSpPr>
        <p:spPr>
          <a:xfrm>
            <a:off x="3081679" y="3424518"/>
            <a:ext cx="6028640" cy="369332"/>
          </a:xfrm>
          <a:prstGeom prst="rect">
            <a:avLst/>
          </a:prstGeom>
          <a:noFill/>
        </p:spPr>
        <p:txBody>
          <a:bodyPr wrap="square">
            <a:spAutoFit/>
          </a:bodyPr>
          <a:lstStyle/>
          <a:p>
            <a:pPr algn="ctr"/>
            <a:r>
              <a:rPr lang="en-US" altLang="zh-CN" dirty="0">
                <a:solidFill>
                  <a:schemeClr val="bg1">
                    <a:lumMod val="50000"/>
                  </a:schemeClr>
                </a:solidFill>
              </a:rPr>
              <a:t>BUILT BY: </a:t>
            </a:r>
            <a:r>
              <a:rPr lang="en-US" altLang="zh-CN" dirty="0" err="1">
                <a:solidFill>
                  <a:schemeClr val="bg1">
                    <a:lumMod val="50000"/>
                  </a:schemeClr>
                </a:solidFill>
              </a:rPr>
              <a:t>Yuyang</a:t>
            </a:r>
            <a:r>
              <a:rPr lang="en-US" altLang="zh-CN" dirty="0">
                <a:solidFill>
                  <a:schemeClr val="bg1">
                    <a:lumMod val="50000"/>
                  </a:schemeClr>
                </a:solidFill>
              </a:rPr>
              <a:t> Tian, Yue Ren Zhang, </a:t>
            </a:r>
            <a:r>
              <a:rPr lang="en-US" altLang="zh-CN" dirty="0" err="1">
                <a:solidFill>
                  <a:schemeClr val="bg1">
                    <a:lumMod val="50000"/>
                  </a:schemeClr>
                </a:solidFill>
              </a:rPr>
              <a:t>Tianhong</a:t>
            </a:r>
            <a:r>
              <a:rPr lang="en-US" altLang="zh-CN" dirty="0">
                <a:solidFill>
                  <a:schemeClr val="bg1">
                    <a:lumMod val="50000"/>
                  </a:schemeClr>
                </a:solidFill>
              </a:rPr>
              <a:t> Zhou</a:t>
            </a:r>
            <a:endParaRPr lang="zh-CN" altLang="en-US" dirty="0">
              <a:solidFill>
                <a:schemeClr val="bg1">
                  <a:lumMod val="50000"/>
                </a:schemeClr>
              </a:solidFill>
            </a:endParaRPr>
          </a:p>
        </p:txBody>
      </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Tree>
    <p:extLst>
      <p:ext uri="{BB962C8B-B14F-4D97-AF65-F5344CB8AC3E}">
        <p14:creationId xmlns:p14="http://schemas.microsoft.com/office/powerpoint/2010/main" val="216536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DO WE NEED MACHINE LEARNING MODELS</a:t>
            </a:r>
            <a:endParaRPr lang="en-GB" sz="2000" dirty="0">
              <a:solidFill>
                <a:schemeClr val="accent5"/>
              </a:solidFill>
              <a:latin typeface="+mj-ea"/>
              <a:ea typeface="+mj-ea"/>
            </a:endParaRPr>
          </a:p>
        </p:txBody>
      </p:sp>
      <p:sp>
        <p:nvSpPr>
          <p:cNvPr id="44" name="任意多边形: 形状 43">
            <a:extLst>
              <a:ext uri="{FF2B5EF4-FFF2-40B4-BE49-F238E27FC236}">
                <a16:creationId xmlns:a16="http://schemas.microsoft.com/office/drawing/2014/main" id="{0F257503-3909-46DF-B5D5-B623C1F3F9E1}"/>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1B30BA7-74AF-4614-AA48-FF4622AD5F4A}"/>
              </a:ext>
            </a:extLst>
          </p:cNvPr>
          <p:cNvSpPr txBox="1"/>
          <p:nvPr/>
        </p:nvSpPr>
        <p:spPr>
          <a:xfrm>
            <a:off x="1980926" y="2520950"/>
            <a:ext cx="8382000" cy="2634567"/>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Learning Complex Patterns: ML models can learn intricate patterns or relationships in the data that the heuristic formula does not account for. </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Generalizing to Unseen Landmarks: If new landmarks or points of interest are introduced, a machine learning model trained on the existing data can have better performance when predicting the ratings for these new landmarks compared to the heuristic formula.</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Improving Accuracy: A machine learning model trained on the ratings can potentially provide more accurate predictions, improving the user experience for those relying on these ratings.</a:t>
            </a:r>
          </a:p>
          <a:p>
            <a:endParaRPr lang="zh-CN" altLang="en-US" sz="1400" dirty="0"/>
          </a:p>
        </p:txBody>
      </p:sp>
    </p:spTree>
    <p:extLst>
      <p:ext uri="{BB962C8B-B14F-4D97-AF65-F5344CB8AC3E}">
        <p14:creationId xmlns:p14="http://schemas.microsoft.com/office/powerpoint/2010/main" val="269710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879326" y="1341293"/>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accent5"/>
                </a:solidFill>
                <a:latin typeface="+mj-ea"/>
                <a:ea typeface="+mj-ea"/>
              </a:rPr>
              <a:t>HOW DOES THE RECOMMENDATION SYSTEM WORK</a:t>
            </a:r>
            <a:endParaRPr lang="en-GB" sz="2000" dirty="0">
              <a:solidFill>
                <a:schemeClr val="accent5"/>
              </a:solidFill>
              <a:latin typeface="+mj-ea"/>
              <a:ea typeface="+mj-ea"/>
            </a:endParaRPr>
          </a:p>
        </p:txBody>
      </p:sp>
      <p:sp>
        <p:nvSpPr>
          <p:cNvPr id="44" name="任意多边形: 形状 43">
            <a:extLst>
              <a:ext uri="{FF2B5EF4-FFF2-40B4-BE49-F238E27FC236}">
                <a16:creationId xmlns:a16="http://schemas.microsoft.com/office/drawing/2014/main" id="{0F257503-3909-46DF-B5D5-B623C1F3F9E1}"/>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2E4F00E8-7351-4DA2-BCF1-BD0BDDED395A}"/>
              </a:ext>
            </a:extLst>
          </p:cNvPr>
          <p:cNvSpPr txBox="1"/>
          <p:nvPr/>
        </p:nvSpPr>
        <p:spPr>
          <a:xfrm>
            <a:off x="1879326" y="1710625"/>
            <a:ext cx="8382000" cy="3539430"/>
          </a:xfrm>
          <a:prstGeom prst="rect">
            <a:avLst/>
          </a:prstGeom>
          <a:noFill/>
        </p:spPr>
        <p:txBody>
          <a:bodyPr wrap="square" rtlCol="0">
            <a:spAutoFit/>
          </a:bodyPr>
          <a:lstStyle/>
          <a:p>
            <a:pPr marL="342900" indent="-342900">
              <a:buFont typeface="+mj-lt"/>
              <a:buAutoNum type="arabicPeriod"/>
            </a:pPr>
            <a:r>
              <a:rPr lang="en-US" altLang="zh-CN" sz="1400" dirty="0">
                <a:latin typeface="+mn-ea"/>
              </a:rPr>
              <a:t>User Input: The user inputs the country and city they want to travel to, the start and end dates of their trip, and their estimated daily travel time (e.g., 10 hours per day).</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First Landmark Recommendation: The system recommends the first landmark for each day based on total occurrence, with the landmark having the highest total occurrence being selected.</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Score Calculation for Remaining Landmarks: The remaining landmarks are scored using the machine learning model. The model is given each landmark's total occurrence, neighbor occurrence, and transportation time as input.</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Weather Adjustment: If the day is rainy and the landmark is outdoors, the score of the landmark is reduced by 1.</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Landmark Selection: The system selects the landmark with the highest score and adds it to the day's itinerary. That landmark is then removed from the landmark pool. This process is repeated until the user's estimated daily travel time is fully allocated.</a:t>
            </a:r>
            <a:endParaRPr lang="zh-CN" altLang="en-US" sz="1400" dirty="0">
              <a:latin typeface="+mn-ea"/>
            </a:endParaRPr>
          </a:p>
        </p:txBody>
      </p:sp>
      <p:grpSp>
        <p:nvGrpSpPr>
          <p:cNvPr id="7" name="组合 6">
            <a:extLst>
              <a:ext uri="{FF2B5EF4-FFF2-40B4-BE49-F238E27FC236}">
                <a16:creationId xmlns:a16="http://schemas.microsoft.com/office/drawing/2014/main" id="{03A96ADB-4812-465F-8A0D-B226778B377B}"/>
              </a:ext>
            </a:extLst>
          </p:cNvPr>
          <p:cNvGrpSpPr/>
          <p:nvPr/>
        </p:nvGrpSpPr>
        <p:grpSpPr>
          <a:xfrm>
            <a:off x="836147" y="5544322"/>
            <a:ext cx="876300" cy="533400"/>
            <a:chOff x="5657850" y="3162300"/>
            <a:chExt cx="876300" cy="533400"/>
          </a:xfrm>
          <a:solidFill>
            <a:schemeClr val="accent5"/>
          </a:solidFill>
        </p:grpSpPr>
        <p:sp>
          <p:nvSpPr>
            <p:cNvPr id="8" name="任意多边形: 形状 7">
              <a:extLst>
                <a:ext uri="{FF2B5EF4-FFF2-40B4-BE49-F238E27FC236}">
                  <a16:creationId xmlns:a16="http://schemas.microsoft.com/office/drawing/2014/main" id="{D9CE1C36-2BCC-4B2B-A4FC-7BE6D21747B9}"/>
                </a:ext>
              </a:extLst>
            </p:cNvPr>
            <p:cNvSpPr/>
            <p:nvPr/>
          </p:nvSpPr>
          <p:spPr>
            <a:xfrm>
              <a:off x="5772150" y="3162300"/>
              <a:ext cx="647700" cy="438150"/>
            </a:xfrm>
            <a:custGeom>
              <a:avLst/>
              <a:gdLst>
                <a:gd name="connsiteX0" fmla="*/ 590550 w 647700"/>
                <a:gd name="connsiteY0" fmla="*/ 381000 h 438150"/>
                <a:gd name="connsiteX1" fmla="*/ 57150 w 647700"/>
                <a:gd name="connsiteY1" fmla="*/ 381000 h 438150"/>
                <a:gd name="connsiteX2" fmla="*/ 57150 w 647700"/>
                <a:gd name="connsiteY2" fmla="*/ 57150 h 438150"/>
                <a:gd name="connsiteX3" fmla="*/ 590550 w 647700"/>
                <a:gd name="connsiteY3" fmla="*/ 57150 h 438150"/>
                <a:gd name="connsiteX4" fmla="*/ 647700 w 647700"/>
                <a:gd name="connsiteY4" fmla="*/ 38100 h 438150"/>
                <a:gd name="connsiteX5" fmla="*/ 609600 w 647700"/>
                <a:gd name="connsiteY5" fmla="*/ 0 h 438150"/>
                <a:gd name="connsiteX6" fmla="*/ 38100 w 647700"/>
                <a:gd name="connsiteY6" fmla="*/ 0 h 438150"/>
                <a:gd name="connsiteX7" fmla="*/ 0 w 647700"/>
                <a:gd name="connsiteY7" fmla="*/ 38100 h 438150"/>
                <a:gd name="connsiteX8" fmla="*/ 0 w 647700"/>
                <a:gd name="connsiteY8" fmla="*/ 438150 h 438150"/>
                <a:gd name="connsiteX9" fmla="*/ 647700 w 647700"/>
                <a:gd name="connsiteY9"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0" h="438150">
                  <a:moveTo>
                    <a:pt x="590550" y="381000"/>
                  </a:moveTo>
                  <a:lnTo>
                    <a:pt x="57150" y="381000"/>
                  </a:lnTo>
                  <a:lnTo>
                    <a:pt x="57150" y="57150"/>
                  </a:lnTo>
                  <a:lnTo>
                    <a:pt x="590550" y="57150"/>
                  </a:lnTo>
                  <a:close/>
                  <a:moveTo>
                    <a:pt x="647700" y="38100"/>
                  </a:moveTo>
                  <a:cubicBezTo>
                    <a:pt x="647700" y="17058"/>
                    <a:pt x="630642" y="0"/>
                    <a:pt x="609600" y="0"/>
                  </a:cubicBezTo>
                  <a:lnTo>
                    <a:pt x="38100" y="0"/>
                  </a:lnTo>
                  <a:cubicBezTo>
                    <a:pt x="17058" y="0"/>
                    <a:pt x="0" y="17058"/>
                    <a:pt x="0" y="38100"/>
                  </a:cubicBezTo>
                  <a:lnTo>
                    <a:pt x="0" y="438150"/>
                  </a:lnTo>
                  <a:lnTo>
                    <a:pt x="647700" y="438150"/>
                  </a:lnTo>
                  <a:close/>
                </a:path>
              </a:pathLst>
            </a:custGeom>
            <a:grpFill/>
            <a:ln w="9525" cap="flat">
              <a:noFill/>
              <a:prstDash val="solid"/>
              <a:miter/>
            </a:ln>
          </p:spPr>
          <p:txBody>
            <a:bodyPr rtlCol="0" anchor="ctr">
              <a:spAutoFit/>
            </a:bodyPr>
            <a:lstStyle/>
            <a:p>
              <a:endParaRPr lang="zh-CN" altLang="en-US"/>
            </a:p>
          </p:txBody>
        </p:sp>
        <p:sp>
          <p:nvSpPr>
            <p:cNvPr id="9" name="任意多边形: 形状 8">
              <a:extLst>
                <a:ext uri="{FF2B5EF4-FFF2-40B4-BE49-F238E27FC236}">
                  <a16:creationId xmlns:a16="http://schemas.microsoft.com/office/drawing/2014/main" id="{1BD60073-8459-45AE-A90A-7C03D416329C}"/>
                </a:ext>
              </a:extLst>
            </p:cNvPr>
            <p:cNvSpPr/>
            <p:nvPr/>
          </p:nvSpPr>
          <p:spPr>
            <a:xfrm>
              <a:off x="5657850" y="3638550"/>
              <a:ext cx="876300" cy="57150"/>
            </a:xfrm>
            <a:custGeom>
              <a:avLst/>
              <a:gdLst>
                <a:gd name="connsiteX0" fmla="*/ 495300 w 876300"/>
                <a:gd name="connsiteY0" fmla="*/ 0 h 57150"/>
                <a:gd name="connsiteX1" fmla="*/ 495300 w 876300"/>
                <a:gd name="connsiteY1" fmla="*/ 9525 h 57150"/>
                <a:gd name="connsiteX2" fmla="*/ 486957 w 876300"/>
                <a:gd name="connsiteY2" fmla="*/ 19050 h 57150"/>
                <a:gd name="connsiteX3" fmla="*/ 485775 w 876300"/>
                <a:gd name="connsiteY3" fmla="*/ 19050 h 57150"/>
                <a:gd name="connsiteX4" fmla="*/ 390525 w 876300"/>
                <a:gd name="connsiteY4" fmla="*/ 19050 h 57150"/>
                <a:gd name="connsiteX5" fmla="*/ 381000 w 876300"/>
                <a:gd name="connsiteY5" fmla="*/ 10707 h 57150"/>
                <a:gd name="connsiteX6" fmla="*/ 381000 w 876300"/>
                <a:gd name="connsiteY6" fmla="*/ 9525 h 57150"/>
                <a:gd name="connsiteX7" fmla="*/ 381000 w 876300"/>
                <a:gd name="connsiteY7" fmla="*/ 0 h 57150"/>
                <a:gd name="connsiteX8" fmla="*/ 0 w 876300"/>
                <a:gd name="connsiteY8" fmla="*/ 0 h 57150"/>
                <a:gd name="connsiteX9" fmla="*/ 0 w 876300"/>
                <a:gd name="connsiteY9" fmla="*/ 19050 h 57150"/>
                <a:gd name="connsiteX10" fmla="*/ 38100 w 876300"/>
                <a:gd name="connsiteY10" fmla="*/ 57150 h 57150"/>
                <a:gd name="connsiteX11" fmla="*/ 838200 w 876300"/>
                <a:gd name="connsiteY11" fmla="*/ 57150 h 57150"/>
                <a:gd name="connsiteX12" fmla="*/ 876300 w 876300"/>
                <a:gd name="connsiteY12" fmla="*/ 19050 h 57150"/>
                <a:gd name="connsiteX13" fmla="*/ 876300 w 876300"/>
                <a:gd name="connsiteY13"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300" h="57150">
                  <a:moveTo>
                    <a:pt x="495300" y="0"/>
                  </a:moveTo>
                  <a:lnTo>
                    <a:pt x="495300" y="9525"/>
                  </a:lnTo>
                  <a:cubicBezTo>
                    <a:pt x="495627" y="14459"/>
                    <a:pt x="491891" y="18723"/>
                    <a:pt x="486957" y="19050"/>
                  </a:cubicBezTo>
                  <a:cubicBezTo>
                    <a:pt x="486564" y="19076"/>
                    <a:pt x="486168" y="19076"/>
                    <a:pt x="485775" y="19050"/>
                  </a:cubicBezTo>
                  <a:lnTo>
                    <a:pt x="390525" y="19050"/>
                  </a:lnTo>
                  <a:cubicBezTo>
                    <a:pt x="385591" y="19377"/>
                    <a:pt x="381327" y="15641"/>
                    <a:pt x="381000" y="10707"/>
                  </a:cubicBezTo>
                  <a:cubicBezTo>
                    <a:pt x="380974" y="10314"/>
                    <a:pt x="380974" y="9918"/>
                    <a:pt x="381000" y="9525"/>
                  </a:cubicBezTo>
                  <a:lnTo>
                    <a:pt x="381000" y="0"/>
                  </a:lnTo>
                  <a:lnTo>
                    <a:pt x="0" y="0"/>
                  </a:lnTo>
                  <a:lnTo>
                    <a:pt x="0" y="19050"/>
                  </a:lnTo>
                  <a:cubicBezTo>
                    <a:pt x="0" y="40092"/>
                    <a:pt x="17058" y="57150"/>
                    <a:pt x="38100" y="57150"/>
                  </a:cubicBezTo>
                  <a:lnTo>
                    <a:pt x="838200" y="57150"/>
                  </a:lnTo>
                  <a:cubicBezTo>
                    <a:pt x="859242" y="57150"/>
                    <a:pt x="876300" y="40092"/>
                    <a:pt x="876300" y="19050"/>
                  </a:cubicBezTo>
                  <a:lnTo>
                    <a:pt x="876300" y="0"/>
                  </a:lnTo>
                  <a:close/>
                </a:path>
              </a:pathLst>
            </a:custGeom>
            <a:grpFill/>
            <a:ln w="9525" cap="flat">
              <a:noFill/>
              <a:prstDash val="solid"/>
              <a:miter/>
            </a:ln>
          </p:spPr>
          <p:txBody>
            <a:bodyPr rtlCol="0" anchor="ctr">
              <a:spAutoFit/>
            </a:bodyPr>
            <a:lstStyle/>
            <a:p>
              <a:endParaRPr lang="zh-CN" altLang="en-US"/>
            </a:p>
          </p:txBody>
        </p:sp>
        <p:sp>
          <p:nvSpPr>
            <p:cNvPr id="10" name="任意多边形: 形状 9">
              <a:extLst>
                <a:ext uri="{FF2B5EF4-FFF2-40B4-BE49-F238E27FC236}">
                  <a16:creationId xmlns:a16="http://schemas.microsoft.com/office/drawing/2014/main" id="{1B0F4B7C-754C-428F-9DE2-0E10E57C92AF}"/>
                </a:ext>
              </a:extLst>
            </p:cNvPr>
            <p:cNvSpPr/>
            <p:nvPr/>
          </p:nvSpPr>
          <p:spPr>
            <a:xfrm>
              <a:off x="5962650" y="3248025"/>
              <a:ext cx="266700" cy="266700"/>
            </a:xfrm>
            <a:custGeom>
              <a:avLst/>
              <a:gdLst>
                <a:gd name="connsiteX0" fmla="*/ 133350 w 266700"/>
                <a:gd name="connsiteY0" fmla="*/ 0 h 266700"/>
                <a:gd name="connsiteX1" fmla="*/ 0 w 266700"/>
                <a:gd name="connsiteY1" fmla="*/ 133350 h 266700"/>
                <a:gd name="connsiteX2" fmla="*/ 133350 w 266700"/>
                <a:gd name="connsiteY2" fmla="*/ 266700 h 266700"/>
                <a:gd name="connsiteX3" fmla="*/ 266700 w 266700"/>
                <a:gd name="connsiteY3" fmla="*/ 133350 h 266700"/>
                <a:gd name="connsiteX4" fmla="*/ 133350 w 266700"/>
                <a:gd name="connsiteY4" fmla="*/ 0 h 266700"/>
                <a:gd name="connsiteX5" fmla="*/ 142875 w 266700"/>
                <a:gd name="connsiteY5" fmla="*/ 142875 h 266700"/>
                <a:gd name="connsiteX6" fmla="*/ 186595 w 266700"/>
                <a:gd name="connsiteY6" fmla="*/ 142875 h 266700"/>
                <a:gd name="connsiteX7" fmla="*/ 142875 w 266700"/>
                <a:gd name="connsiteY7" fmla="*/ 229648 h 266700"/>
                <a:gd name="connsiteX8" fmla="*/ 142875 w 266700"/>
                <a:gd name="connsiteY8" fmla="*/ 123825 h 266700"/>
                <a:gd name="connsiteX9" fmla="*/ 142875 w 266700"/>
                <a:gd name="connsiteY9" fmla="*/ 36957 h 266700"/>
                <a:gd name="connsiteX10" fmla="*/ 186595 w 266700"/>
                <a:gd name="connsiteY10" fmla="*/ 123825 h 266700"/>
                <a:gd name="connsiteX11" fmla="*/ 123825 w 266700"/>
                <a:gd name="connsiteY11" fmla="*/ 123825 h 266700"/>
                <a:gd name="connsiteX12" fmla="*/ 81534 w 266700"/>
                <a:gd name="connsiteY12" fmla="*/ 123825 h 266700"/>
                <a:gd name="connsiteX13" fmla="*/ 123825 w 266700"/>
                <a:gd name="connsiteY13" fmla="*/ 38100 h 266700"/>
                <a:gd name="connsiteX14" fmla="*/ 123825 w 266700"/>
                <a:gd name="connsiteY14" fmla="*/ 142875 h 266700"/>
                <a:gd name="connsiteX15" fmla="*/ 123825 w 266700"/>
                <a:gd name="connsiteY15" fmla="*/ 228600 h 266700"/>
                <a:gd name="connsiteX16" fmla="*/ 81534 w 266700"/>
                <a:gd name="connsiteY16" fmla="*/ 142875 h 266700"/>
                <a:gd name="connsiteX17" fmla="*/ 62389 w 266700"/>
                <a:gd name="connsiteY17" fmla="*/ 123825 h 266700"/>
                <a:gd name="connsiteX18" fmla="*/ 21622 w 266700"/>
                <a:gd name="connsiteY18" fmla="*/ 123825 h 266700"/>
                <a:gd name="connsiteX19" fmla="*/ 111824 w 266700"/>
                <a:gd name="connsiteY19" fmla="*/ 23336 h 266700"/>
                <a:gd name="connsiteX20" fmla="*/ 62389 w 266700"/>
                <a:gd name="connsiteY20" fmla="*/ 123825 h 266700"/>
                <a:gd name="connsiteX21" fmla="*/ 62389 w 266700"/>
                <a:gd name="connsiteY21" fmla="*/ 142875 h 266700"/>
                <a:gd name="connsiteX22" fmla="*/ 112014 w 266700"/>
                <a:gd name="connsiteY22" fmla="*/ 243459 h 266700"/>
                <a:gd name="connsiteX23" fmla="*/ 21622 w 266700"/>
                <a:gd name="connsiteY23" fmla="*/ 142875 h 266700"/>
                <a:gd name="connsiteX24" fmla="*/ 205740 w 266700"/>
                <a:gd name="connsiteY24" fmla="*/ 142875 h 266700"/>
                <a:gd name="connsiteX25" fmla="*/ 245078 w 266700"/>
                <a:gd name="connsiteY25" fmla="*/ 142875 h 266700"/>
                <a:gd name="connsiteX26" fmla="*/ 156400 w 266700"/>
                <a:gd name="connsiteY26" fmla="*/ 243078 h 266700"/>
                <a:gd name="connsiteX27" fmla="*/ 205740 w 266700"/>
                <a:gd name="connsiteY27" fmla="*/ 142875 h 266700"/>
                <a:gd name="connsiteX28" fmla="*/ 205740 w 266700"/>
                <a:gd name="connsiteY28" fmla="*/ 123825 h 266700"/>
                <a:gd name="connsiteX29" fmla="*/ 156686 w 266700"/>
                <a:gd name="connsiteY29" fmla="*/ 23717 h 266700"/>
                <a:gd name="connsiteX30" fmla="*/ 245078 w 266700"/>
                <a:gd name="connsiteY30" fmla="*/ 12382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66700" h="266700">
                  <a:moveTo>
                    <a:pt x="133350" y="0"/>
                  </a:moveTo>
                  <a:cubicBezTo>
                    <a:pt x="59703" y="0"/>
                    <a:pt x="0" y="59703"/>
                    <a:pt x="0" y="133350"/>
                  </a:cubicBezTo>
                  <a:cubicBezTo>
                    <a:pt x="0" y="206997"/>
                    <a:pt x="59703" y="266700"/>
                    <a:pt x="133350" y="266700"/>
                  </a:cubicBezTo>
                  <a:cubicBezTo>
                    <a:pt x="206997" y="266700"/>
                    <a:pt x="266700" y="206997"/>
                    <a:pt x="266700" y="133350"/>
                  </a:cubicBezTo>
                  <a:cubicBezTo>
                    <a:pt x="266700" y="59703"/>
                    <a:pt x="206997" y="0"/>
                    <a:pt x="133350" y="0"/>
                  </a:cubicBezTo>
                  <a:close/>
                  <a:moveTo>
                    <a:pt x="142875" y="142875"/>
                  </a:moveTo>
                  <a:lnTo>
                    <a:pt x="186595" y="142875"/>
                  </a:lnTo>
                  <a:cubicBezTo>
                    <a:pt x="181616" y="175711"/>
                    <a:pt x="166302" y="206107"/>
                    <a:pt x="142875" y="229648"/>
                  </a:cubicBezTo>
                  <a:close/>
                  <a:moveTo>
                    <a:pt x="142875" y="123825"/>
                  </a:moveTo>
                  <a:lnTo>
                    <a:pt x="142875" y="36957"/>
                  </a:lnTo>
                  <a:cubicBezTo>
                    <a:pt x="166326" y="60520"/>
                    <a:pt x="181642" y="90952"/>
                    <a:pt x="186595" y="123825"/>
                  </a:cubicBezTo>
                  <a:close/>
                  <a:moveTo>
                    <a:pt x="123825" y="123825"/>
                  </a:moveTo>
                  <a:lnTo>
                    <a:pt x="81534" y="123825"/>
                  </a:lnTo>
                  <a:cubicBezTo>
                    <a:pt x="86271" y="91515"/>
                    <a:pt x="101069" y="61520"/>
                    <a:pt x="123825" y="38100"/>
                  </a:cubicBezTo>
                  <a:close/>
                  <a:moveTo>
                    <a:pt x="123825" y="142875"/>
                  </a:moveTo>
                  <a:lnTo>
                    <a:pt x="123825" y="228600"/>
                  </a:lnTo>
                  <a:cubicBezTo>
                    <a:pt x="101112" y="205149"/>
                    <a:pt x="86320" y="175170"/>
                    <a:pt x="81534" y="142875"/>
                  </a:cubicBezTo>
                  <a:close/>
                  <a:moveTo>
                    <a:pt x="62389" y="123825"/>
                  </a:moveTo>
                  <a:lnTo>
                    <a:pt x="21622" y="123825"/>
                  </a:lnTo>
                  <a:cubicBezTo>
                    <a:pt x="25850" y="73933"/>
                    <a:pt x="62676" y="32908"/>
                    <a:pt x="111824" y="23336"/>
                  </a:cubicBezTo>
                  <a:cubicBezTo>
                    <a:pt x="84670" y="50432"/>
                    <a:pt x="67282" y="85777"/>
                    <a:pt x="62389" y="123825"/>
                  </a:cubicBezTo>
                  <a:close/>
                  <a:moveTo>
                    <a:pt x="62389" y="142875"/>
                  </a:moveTo>
                  <a:cubicBezTo>
                    <a:pt x="67286" y="180988"/>
                    <a:pt x="84748" y="216382"/>
                    <a:pt x="112014" y="243459"/>
                  </a:cubicBezTo>
                  <a:cubicBezTo>
                    <a:pt x="62794" y="233894"/>
                    <a:pt x="25894" y="192834"/>
                    <a:pt x="21622" y="142875"/>
                  </a:cubicBezTo>
                  <a:close/>
                  <a:moveTo>
                    <a:pt x="205740" y="142875"/>
                  </a:moveTo>
                  <a:lnTo>
                    <a:pt x="245078" y="142875"/>
                  </a:lnTo>
                  <a:cubicBezTo>
                    <a:pt x="240907" y="192201"/>
                    <a:pt x="204854" y="232941"/>
                    <a:pt x="156400" y="243078"/>
                  </a:cubicBezTo>
                  <a:cubicBezTo>
                    <a:pt x="183540" y="216099"/>
                    <a:pt x="200903" y="180836"/>
                    <a:pt x="205740" y="142875"/>
                  </a:cubicBezTo>
                  <a:close/>
                  <a:moveTo>
                    <a:pt x="205740" y="123825"/>
                  </a:moveTo>
                  <a:cubicBezTo>
                    <a:pt x="200864" y="85963"/>
                    <a:pt x="183619" y="50771"/>
                    <a:pt x="156686" y="23717"/>
                  </a:cubicBezTo>
                  <a:cubicBezTo>
                    <a:pt x="204996" y="33955"/>
                    <a:pt x="240902" y="74620"/>
                    <a:pt x="245078" y="123825"/>
                  </a:cubicBezTo>
                  <a:close/>
                </a:path>
              </a:pathLst>
            </a:custGeom>
            <a:grpFill/>
            <a:ln w="9525" cap="flat">
              <a:noFill/>
              <a:prstDash val="solid"/>
              <a:miter/>
            </a:ln>
          </p:spPr>
          <p:txBody>
            <a:bodyPr rtlCol="0" anchor="ctr">
              <a:spAutoFit/>
            </a:bodyPr>
            <a:lstStyle/>
            <a:p>
              <a:endParaRPr lang="zh-CN" altLang="en-US"/>
            </a:p>
          </p:txBody>
        </p:sp>
      </p:grpSp>
      <p:sp>
        <p:nvSpPr>
          <p:cNvPr id="11" name="文本框 10">
            <a:extLst>
              <a:ext uri="{FF2B5EF4-FFF2-40B4-BE49-F238E27FC236}">
                <a16:creationId xmlns:a16="http://schemas.microsoft.com/office/drawing/2014/main" id="{56FD56FA-2BDB-4F7E-9E29-751C8BD11F68}"/>
              </a:ext>
            </a:extLst>
          </p:cNvPr>
          <p:cNvSpPr txBox="1"/>
          <p:nvPr/>
        </p:nvSpPr>
        <p:spPr>
          <a:xfrm>
            <a:off x="1879326" y="5554502"/>
            <a:ext cx="8795024" cy="523220"/>
          </a:xfrm>
          <a:prstGeom prst="rect">
            <a:avLst/>
          </a:prstGeom>
          <a:noFill/>
        </p:spPr>
        <p:txBody>
          <a:bodyPr wrap="square" rtlCol="0">
            <a:spAutoFit/>
          </a:bodyPr>
          <a:lstStyle/>
          <a:p>
            <a:r>
              <a:rPr lang="en-US" altLang="zh-CN" sz="1400" dirty="0">
                <a:latin typeface="+mn-ea"/>
              </a:rPr>
              <a:t>Greedy algorithm: Always choosing the highest scoring landmark at each step makes sure the whole recommended itinerary is optimal and the algorithm is highly efficient.</a:t>
            </a:r>
          </a:p>
        </p:txBody>
      </p:sp>
    </p:spTree>
    <p:extLst>
      <p:ext uri="{BB962C8B-B14F-4D97-AF65-F5344CB8AC3E}">
        <p14:creationId xmlns:p14="http://schemas.microsoft.com/office/powerpoint/2010/main" val="185473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662635"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THREE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809377"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FRONTKEND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3060953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FRONTEND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TITLE</a:t>
            </a:r>
            <a:endParaRPr lang="en-GB" sz="2000" dirty="0">
              <a:solidFill>
                <a:schemeClr val="accent5"/>
              </a:solidFill>
              <a:latin typeface="+mj-ea"/>
              <a:ea typeface="+mj-ea"/>
            </a:endParaRPr>
          </a:p>
        </p:txBody>
      </p:sp>
      <p:sp>
        <p:nvSpPr>
          <p:cNvPr id="44" name="任意多边形: 形状 43">
            <a:extLst>
              <a:ext uri="{FF2B5EF4-FFF2-40B4-BE49-F238E27FC236}">
                <a16:creationId xmlns:a16="http://schemas.microsoft.com/office/drawing/2014/main" id="{0F257503-3909-46DF-B5D5-B623C1F3F9E1}"/>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1B30BA7-74AF-4614-AA48-FF4622AD5F4A}"/>
              </a:ext>
            </a:extLst>
          </p:cNvPr>
          <p:cNvSpPr txBox="1"/>
          <p:nvPr/>
        </p:nvSpPr>
        <p:spPr>
          <a:xfrm>
            <a:off x="1980926" y="2520950"/>
            <a:ext cx="8382000" cy="566309"/>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XXXX</a:t>
            </a:r>
          </a:p>
          <a:p>
            <a:endParaRPr lang="zh-CN" altLang="en-US" sz="1400" dirty="0"/>
          </a:p>
        </p:txBody>
      </p:sp>
    </p:spTree>
    <p:extLst>
      <p:ext uri="{BB962C8B-B14F-4D97-AF65-F5344CB8AC3E}">
        <p14:creationId xmlns:p14="http://schemas.microsoft.com/office/powerpoint/2010/main" val="2626909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squar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564852" cy="461665"/>
          </a:xfrm>
          <a:prstGeom prst="rect">
            <a:avLst/>
          </a:prstGeom>
          <a:noFill/>
        </p:spPr>
        <p:txBody>
          <a:bodyPr wrap="square" rtlCol="0">
            <a:spAutoFit/>
          </a:bodyPr>
          <a:lstStyle/>
          <a:p>
            <a:r>
              <a:rPr lang="en-US" altLang="zh-CN" sz="2400" dirty="0">
                <a:solidFill>
                  <a:schemeClr val="bg1">
                    <a:lumMod val="65000"/>
                  </a:schemeClr>
                </a:solidFill>
                <a:effectLst/>
                <a:latin typeface="+mj-ea"/>
                <a:ea typeface="+mj-ea"/>
              </a:rPr>
              <a:t>ART FOUR</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428377" cy="1311128"/>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800" b="1" dirty="0">
                <a:solidFill>
                  <a:schemeClr val="bg1">
                    <a:lumMod val="65000"/>
                  </a:schemeClr>
                </a:solidFill>
                <a:latin typeface="+mj-ea"/>
                <a:ea typeface="+mj-ea"/>
              </a:rPr>
              <a:t>FUTURE WORK</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236604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429895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FUTURE WORK</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03338"/>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POTENTIAL FUTURE DEVELOPMENTS</a:t>
            </a:r>
            <a:endParaRPr lang="en-GB" sz="2000" dirty="0">
              <a:solidFill>
                <a:schemeClr val="accent5"/>
              </a:solidFill>
              <a:latin typeface="+mj-ea"/>
              <a:ea typeface="+mj-ea"/>
            </a:endParaRPr>
          </a:p>
        </p:txBody>
      </p:sp>
      <p:sp>
        <p:nvSpPr>
          <p:cNvPr id="44" name="任意多边形: 形状 43">
            <a:extLst>
              <a:ext uri="{FF2B5EF4-FFF2-40B4-BE49-F238E27FC236}">
                <a16:creationId xmlns:a16="http://schemas.microsoft.com/office/drawing/2014/main" id="{0F257503-3909-46DF-B5D5-B623C1F3F9E1}"/>
              </a:ext>
            </a:extLst>
          </p:cNvPr>
          <p:cNvSpPr/>
          <p:nvPr/>
        </p:nvSpPr>
        <p:spPr>
          <a:xfrm>
            <a:off x="1109112" y="14964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1B30BA7-74AF-4614-AA48-FF4622AD5F4A}"/>
              </a:ext>
            </a:extLst>
          </p:cNvPr>
          <p:cNvSpPr txBox="1"/>
          <p:nvPr/>
        </p:nvSpPr>
        <p:spPr>
          <a:xfrm>
            <a:off x="1895338" y="1872670"/>
            <a:ext cx="8493262" cy="4212179"/>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Better Data Source: Future work could include procuring more reliable and extensive data sources. The quality of recommendations provided by the system is inherently dependent on the quality of data available.</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Expanding Geographic Coverage: We can expand the number of cities and countries by the system. This would enable the service to cater to a larger user base with more diverse travel interests.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Increasing Data Volume: As more data becomes available, the system could further refine its recommendations. This could include data from more users, more cities, more travel times, and more weather variations.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Better-Tuned Machine Learning Models: As the system evolves, machine learning models could be continuously refined and tuned to improve prediction accuracy. This could involve using more advanced models, hyperparameter tuning, ensemble methods, or better feature engineering.</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Personalized Recommendations: The system could potentially evolve to include more personalized recommendations based on user preferences. This could involve gathering data about user preferences, past trips, likes/dislikes, etc., and incorporating these into the recommendation model.</a:t>
            </a:r>
            <a:endParaRPr lang="zh-CN" altLang="en-US" sz="1400" dirty="0">
              <a:latin typeface="+mn-ea"/>
            </a:endParaRPr>
          </a:p>
        </p:txBody>
      </p:sp>
    </p:spTree>
    <p:extLst>
      <p:ext uri="{BB962C8B-B14F-4D97-AF65-F5344CB8AC3E}">
        <p14:creationId xmlns:p14="http://schemas.microsoft.com/office/powerpoint/2010/main" val="4250878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498963" y="293195"/>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89021" y="2986240"/>
            <a:ext cx="1414170"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ONE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6344" y="3432426"/>
            <a:ext cx="7479930" cy="1200329"/>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000" b="1" dirty="0">
                <a:solidFill>
                  <a:schemeClr val="bg1">
                    <a:lumMod val="65000"/>
                  </a:schemeClr>
                </a:solidFill>
                <a:latin typeface="+mj-ea"/>
                <a:ea typeface="+mj-ea"/>
              </a:rPr>
              <a:t>MANAGEMENT</a:t>
            </a:r>
          </a:p>
        </p:txBody>
      </p:sp>
      <p:cxnSp>
        <p:nvCxnSpPr>
          <p:cNvPr id="8" name="直接连接符 7">
            <a:extLst>
              <a:ext uri="{FF2B5EF4-FFF2-40B4-BE49-F238E27FC236}">
                <a16:creationId xmlns:a16="http://schemas.microsoft.com/office/drawing/2014/main" id="{7BE615C5-3315-4DD9-B87F-92693E266A42}"/>
              </a:ext>
            </a:extLst>
          </p:cNvPr>
          <p:cNvCxnSpPr>
            <a:cxnSpLocks/>
          </p:cNvCxnSpPr>
          <p:nvPr/>
        </p:nvCxnSpPr>
        <p:spPr>
          <a:xfrm>
            <a:off x="5369624" y="3217073"/>
            <a:ext cx="4465320" cy="0"/>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20B9879-708C-419F-BFEF-9AAB405DFF6C}"/>
              </a:ext>
            </a:extLst>
          </p:cNvPr>
          <p:cNvSpPr txBox="1"/>
          <p:nvPr/>
        </p:nvSpPr>
        <p:spPr>
          <a:xfrm flipH="1">
            <a:off x="5329658" y="2918553"/>
            <a:ext cx="4678006" cy="276999"/>
          </a:xfrm>
          <a:prstGeom prst="rect">
            <a:avLst/>
          </a:prstGeom>
          <a:noFill/>
        </p:spPr>
        <p:txBody>
          <a:bodyPr wrap="square" rtlCol="0">
            <a:spAutoFit/>
          </a:bodyPr>
          <a:lstStyle/>
          <a:p>
            <a:pPr latinLnBrk="1"/>
            <a:r>
              <a:rPr lang="en-US" altLang="zh-CN" sz="1200" dirty="0">
                <a:solidFill>
                  <a:schemeClr val="bg1">
                    <a:lumMod val="65000"/>
                  </a:schemeClr>
                </a:solidFill>
              </a:rPr>
              <a:t>Lorem ipsum dolor sit amet, consectetuer adipiscing elit. Maecenas</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
        <p:nvSpPr>
          <p:cNvPr id="9" name="文本框 8">
            <a:extLst>
              <a:ext uri="{FF2B5EF4-FFF2-40B4-BE49-F238E27FC236}">
                <a16:creationId xmlns:a16="http://schemas.microsoft.com/office/drawing/2014/main" id="{10ACEA49-B6C8-44F5-B175-3E239F051711}"/>
              </a:ext>
            </a:extLst>
          </p:cNvPr>
          <p:cNvSpPr txBox="1"/>
          <p:nvPr/>
        </p:nvSpPr>
        <p:spPr>
          <a:xfrm flipH="1">
            <a:off x="1887193" y="4589220"/>
            <a:ext cx="8055460" cy="618183"/>
          </a:xfrm>
          <a:prstGeom prst="rect">
            <a:avLst/>
          </a:prstGeom>
          <a:noFill/>
        </p:spPr>
        <p:txBody>
          <a:bodyPr wrap="square" rtlCol="0">
            <a:spAutoFit/>
          </a:bodyPr>
          <a:lstStyle/>
          <a:p>
            <a:pPr latinLnBrk="1">
              <a:lnSpc>
                <a:spcPct val="150000"/>
              </a:lnSpc>
            </a:pPr>
            <a:r>
              <a:rPr lang="en-US" altLang="zh-CN" sz="1200" dirty="0">
                <a:solidFill>
                  <a:schemeClr val="bg1">
                    <a:lumMod val="65000"/>
                  </a:schemeClr>
                </a:solidFill>
              </a:rPr>
              <a:t>Lorem ipsum dolor sit amet, consectetuer adipiscing elit. Maecenas porttitor congue massa. </a:t>
            </a:r>
            <a:r>
              <a:rPr lang="en-US" altLang="zh-CN" sz="1200" dirty="0" err="1">
                <a:solidFill>
                  <a:schemeClr val="bg1">
                    <a:lumMod val="65000"/>
                  </a:schemeClr>
                </a:solidFill>
              </a:rPr>
              <a:t>Fusce</a:t>
            </a:r>
            <a:r>
              <a:rPr lang="en-US" altLang="zh-CN" sz="1200" dirty="0">
                <a:solidFill>
                  <a:schemeClr val="bg1">
                    <a:lumMod val="65000"/>
                  </a:schemeClr>
                </a:solidFill>
              </a:rPr>
              <a:t> </a:t>
            </a:r>
            <a:r>
              <a:rPr lang="en-US" altLang="zh-CN" sz="1200" dirty="0" err="1">
                <a:solidFill>
                  <a:schemeClr val="bg1">
                    <a:lumMod val="65000"/>
                  </a:schemeClr>
                </a:solidFill>
              </a:rPr>
              <a:t>posuere</a:t>
            </a:r>
            <a:r>
              <a:rPr lang="en-US" altLang="zh-CN" sz="1200" dirty="0">
                <a:solidFill>
                  <a:schemeClr val="bg1">
                    <a:lumMod val="65000"/>
                  </a:schemeClr>
                </a:solidFill>
              </a:rPr>
              <a:t> magna sed pulvinar ultricies, purus lectus malesuada libero, sit amet commodo magna eros quis </a:t>
            </a:r>
            <a:r>
              <a:rPr lang="en-US" altLang="zh-CN" sz="1200" dirty="0" err="1">
                <a:solidFill>
                  <a:schemeClr val="bg1">
                    <a:lumMod val="65000"/>
                  </a:schemeClr>
                </a:solidFill>
              </a:rPr>
              <a:t>urna</a:t>
            </a:r>
            <a:r>
              <a:rPr lang="en-US" altLang="zh-CN" sz="1200" dirty="0">
                <a:solidFill>
                  <a:schemeClr val="bg1">
                    <a:lumMod val="65000"/>
                  </a:schemeClr>
                </a:solidFill>
              </a:rPr>
              <a:t>.</a:t>
            </a:r>
          </a:p>
        </p:txBody>
      </p:sp>
    </p:spTree>
    <p:extLst>
      <p:ext uri="{BB962C8B-B14F-4D97-AF65-F5344CB8AC3E}">
        <p14:creationId xmlns:p14="http://schemas.microsoft.com/office/powerpoint/2010/main" val="203862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2913878" y="3044279"/>
            <a:ext cx="6364243" cy="769441"/>
          </a:xfrm>
          <a:prstGeom prst="rect">
            <a:avLst/>
          </a:prstGeom>
          <a:noFill/>
        </p:spPr>
        <p:txBody>
          <a:bodyPr wrap="none" rtlCol="0">
            <a:spAutoFit/>
          </a:bodyPr>
          <a:lstStyle/>
          <a:p>
            <a:pPr algn="ctr"/>
            <a:r>
              <a:rPr lang="en-US" altLang="zh-CN" sz="4400" b="1" dirty="0">
                <a:solidFill>
                  <a:schemeClr val="tx1">
                    <a:lumMod val="50000"/>
                    <a:lumOff val="50000"/>
                  </a:schemeClr>
                </a:solidFill>
                <a:latin typeface="+mn-ea"/>
              </a:rPr>
              <a:t>THANK YOU FOR WATCH</a:t>
            </a:r>
            <a:endParaRPr lang="zh-CN" altLang="en-US" sz="4400" b="1" dirty="0">
              <a:solidFill>
                <a:schemeClr val="tx1">
                  <a:lumMod val="50000"/>
                  <a:lumOff val="50000"/>
                </a:schemeClr>
              </a:solidFill>
              <a:latin typeface="+mn-ea"/>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10480009" y="6193762"/>
            <a:ext cx="875561" cy="276999"/>
          </a:xfrm>
          <a:prstGeom prst="rect">
            <a:avLst/>
          </a:prstGeom>
          <a:noFill/>
        </p:spPr>
        <p:txBody>
          <a:bodyPr wrap="none" rtlCol="0">
            <a:spAutoFit/>
          </a:bodyPr>
          <a:lstStyle/>
          <a:p>
            <a:r>
              <a:rPr lang="en-US" altLang="zh-CN" sz="1200" dirty="0">
                <a:solidFill>
                  <a:schemeClr val="accent3"/>
                </a:solidFill>
              </a:rPr>
              <a:t>GOODBYE</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10349211"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flipH="1">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Tree>
    <p:extLst>
      <p:ext uri="{BB962C8B-B14F-4D97-AF65-F5344CB8AC3E}">
        <p14:creationId xmlns:p14="http://schemas.microsoft.com/office/powerpoint/2010/main" val="176276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14FC52-912E-49AE-B330-AAFBC9D44D30}"/>
              </a:ext>
            </a:extLst>
          </p:cNvPr>
          <p:cNvSpPr txBox="1"/>
          <p:nvPr/>
        </p:nvSpPr>
        <p:spPr>
          <a:xfrm>
            <a:off x="535329" y="567035"/>
            <a:ext cx="6094070" cy="923330"/>
          </a:xfrm>
          <a:prstGeom prst="rect">
            <a:avLst/>
          </a:prstGeom>
          <a:noFill/>
        </p:spPr>
        <p:txBody>
          <a:bodyPr wrap="square">
            <a:spAutoFit/>
          </a:bodyPr>
          <a:lstStyle/>
          <a:p>
            <a:r>
              <a:rPr lang="en-US" altLang="zh-CN" sz="5400" dirty="0">
                <a:solidFill>
                  <a:schemeClr val="tx1">
                    <a:lumMod val="50000"/>
                    <a:lumOff val="50000"/>
                  </a:schemeClr>
                </a:solidFill>
                <a:latin typeface="+mj-ea"/>
                <a:ea typeface="+mj-ea"/>
              </a:rPr>
              <a:t>CONTENT</a:t>
            </a:r>
            <a:endParaRPr lang="zh-CN" altLang="en-US" sz="5400" dirty="0">
              <a:solidFill>
                <a:schemeClr val="tx1">
                  <a:lumMod val="50000"/>
                  <a:lumOff val="50000"/>
                </a:schemeClr>
              </a:solidFill>
              <a:latin typeface="+mj-ea"/>
              <a:ea typeface="+mj-ea"/>
            </a:endParaRPr>
          </a:p>
        </p:txBody>
      </p:sp>
      <p:sp>
        <p:nvSpPr>
          <p:cNvPr id="5" name="矩形 4">
            <a:extLst>
              <a:ext uri="{FF2B5EF4-FFF2-40B4-BE49-F238E27FC236}">
                <a16:creationId xmlns:a16="http://schemas.microsoft.com/office/drawing/2014/main" id="{A784D68B-4607-485E-9C48-59788E907FBD}"/>
              </a:ext>
            </a:extLst>
          </p:cNvPr>
          <p:cNvSpPr/>
          <p:nvPr/>
        </p:nvSpPr>
        <p:spPr>
          <a:xfrm flipV="1">
            <a:off x="3596640" y="119126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95A9FB0A-26C7-473D-AD24-926EF1052F10}"/>
              </a:ext>
            </a:extLst>
          </p:cNvPr>
          <p:cNvSpPr/>
          <p:nvPr/>
        </p:nvSpPr>
        <p:spPr>
          <a:xfrm>
            <a:off x="3430109"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01</a:t>
            </a:r>
            <a:endParaRPr lang="zh-CN" altLang="en-US" sz="2400" dirty="0"/>
          </a:p>
        </p:txBody>
      </p:sp>
      <p:sp>
        <p:nvSpPr>
          <p:cNvPr id="11" name="文本框 10">
            <a:extLst>
              <a:ext uri="{FF2B5EF4-FFF2-40B4-BE49-F238E27FC236}">
                <a16:creationId xmlns:a16="http://schemas.microsoft.com/office/drawing/2014/main" id="{848C3DC2-6F54-4A58-972D-766BCAFE665B}"/>
              </a:ext>
            </a:extLst>
          </p:cNvPr>
          <p:cNvSpPr txBox="1">
            <a:spLocks/>
          </p:cNvSpPr>
          <p:nvPr/>
        </p:nvSpPr>
        <p:spPr>
          <a:xfrm>
            <a:off x="4008843" y="2318004"/>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DATA</a:t>
            </a:r>
          </a:p>
        </p:txBody>
      </p:sp>
      <p:sp>
        <p:nvSpPr>
          <p:cNvPr id="15" name="文本框 14">
            <a:extLst>
              <a:ext uri="{FF2B5EF4-FFF2-40B4-BE49-F238E27FC236}">
                <a16:creationId xmlns:a16="http://schemas.microsoft.com/office/drawing/2014/main" id="{AA707391-6DD4-4FF4-9C41-3F156BDACED1}"/>
              </a:ext>
            </a:extLst>
          </p:cNvPr>
          <p:cNvSpPr txBox="1"/>
          <p:nvPr/>
        </p:nvSpPr>
        <p:spPr>
          <a:xfrm flipH="1">
            <a:off x="3318348" y="2785277"/>
            <a:ext cx="2276356"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6" name="矩形 15">
            <a:extLst>
              <a:ext uri="{FF2B5EF4-FFF2-40B4-BE49-F238E27FC236}">
                <a16:creationId xmlns:a16="http://schemas.microsoft.com/office/drawing/2014/main" id="{7F14F396-3FA2-411D-B6C7-79F4CF6636F9}"/>
              </a:ext>
            </a:extLst>
          </p:cNvPr>
          <p:cNvSpPr/>
          <p:nvPr/>
        </p:nvSpPr>
        <p:spPr>
          <a:xfrm flipV="1">
            <a:off x="5137504" y="3386498"/>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9" name="矩形 18">
            <a:extLst>
              <a:ext uri="{FF2B5EF4-FFF2-40B4-BE49-F238E27FC236}">
                <a16:creationId xmlns:a16="http://schemas.microsoft.com/office/drawing/2014/main" id="{B1AE78A0-08F7-41CA-B292-0DFD2E3A51D3}"/>
              </a:ext>
            </a:extLst>
          </p:cNvPr>
          <p:cNvSpPr/>
          <p:nvPr/>
        </p:nvSpPr>
        <p:spPr>
          <a:xfrm>
            <a:off x="8294923"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02</a:t>
            </a:r>
            <a:endParaRPr lang="zh-CN" altLang="en-US" sz="2400" dirty="0"/>
          </a:p>
        </p:txBody>
      </p:sp>
      <p:sp>
        <p:nvSpPr>
          <p:cNvPr id="20" name="文本框 19">
            <a:extLst>
              <a:ext uri="{FF2B5EF4-FFF2-40B4-BE49-F238E27FC236}">
                <a16:creationId xmlns:a16="http://schemas.microsoft.com/office/drawing/2014/main" id="{1DEABC46-2629-4562-B4FD-74C1F75D2F7D}"/>
              </a:ext>
            </a:extLst>
          </p:cNvPr>
          <p:cNvSpPr txBox="1">
            <a:spLocks/>
          </p:cNvSpPr>
          <p:nvPr/>
        </p:nvSpPr>
        <p:spPr>
          <a:xfrm>
            <a:off x="8873657" y="2318004"/>
            <a:ext cx="2615238"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BAKCNED</a:t>
            </a:r>
          </a:p>
        </p:txBody>
      </p:sp>
      <p:sp>
        <p:nvSpPr>
          <p:cNvPr id="21" name="文本框 20">
            <a:extLst>
              <a:ext uri="{FF2B5EF4-FFF2-40B4-BE49-F238E27FC236}">
                <a16:creationId xmlns:a16="http://schemas.microsoft.com/office/drawing/2014/main" id="{9885D64E-FFD8-4A9C-B8C3-673ADE734345}"/>
              </a:ext>
            </a:extLst>
          </p:cNvPr>
          <p:cNvSpPr txBox="1"/>
          <p:nvPr/>
        </p:nvSpPr>
        <p:spPr>
          <a:xfrm flipH="1">
            <a:off x="8183159" y="2785277"/>
            <a:ext cx="2615236"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detailed description on how the backend is implemented and works</a:t>
            </a:r>
          </a:p>
        </p:txBody>
      </p:sp>
      <p:sp>
        <p:nvSpPr>
          <p:cNvPr id="22" name="矩形 21">
            <a:extLst>
              <a:ext uri="{FF2B5EF4-FFF2-40B4-BE49-F238E27FC236}">
                <a16:creationId xmlns:a16="http://schemas.microsoft.com/office/drawing/2014/main" id="{CC5931A5-CE14-4314-91F6-0F5945221B42}"/>
              </a:ext>
            </a:extLst>
          </p:cNvPr>
          <p:cNvSpPr/>
          <p:nvPr/>
        </p:nvSpPr>
        <p:spPr>
          <a:xfrm flipV="1">
            <a:off x="10323588" y="342481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4" name="矩形 23">
            <a:extLst>
              <a:ext uri="{FF2B5EF4-FFF2-40B4-BE49-F238E27FC236}">
                <a16:creationId xmlns:a16="http://schemas.microsoft.com/office/drawing/2014/main" id="{DB0D1C21-D51A-42BC-B239-50427BBCA5F0}"/>
              </a:ext>
            </a:extLst>
          </p:cNvPr>
          <p:cNvSpPr/>
          <p:nvPr/>
        </p:nvSpPr>
        <p:spPr>
          <a:xfrm>
            <a:off x="1449602"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03</a:t>
            </a:r>
            <a:endParaRPr lang="zh-CN" altLang="en-US" sz="2400" dirty="0"/>
          </a:p>
        </p:txBody>
      </p:sp>
      <p:sp>
        <p:nvSpPr>
          <p:cNvPr id="25" name="文本框 24">
            <a:extLst>
              <a:ext uri="{FF2B5EF4-FFF2-40B4-BE49-F238E27FC236}">
                <a16:creationId xmlns:a16="http://schemas.microsoft.com/office/drawing/2014/main" id="{E05F77F8-2C57-4D4E-955D-73CE37D8ED6C}"/>
              </a:ext>
            </a:extLst>
          </p:cNvPr>
          <p:cNvSpPr txBox="1">
            <a:spLocks/>
          </p:cNvSpPr>
          <p:nvPr/>
        </p:nvSpPr>
        <p:spPr>
          <a:xfrm>
            <a:off x="2028336"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FRONTEND</a:t>
            </a:r>
          </a:p>
        </p:txBody>
      </p:sp>
      <p:sp>
        <p:nvSpPr>
          <p:cNvPr id="26" name="文本框 25">
            <a:extLst>
              <a:ext uri="{FF2B5EF4-FFF2-40B4-BE49-F238E27FC236}">
                <a16:creationId xmlns:a16="http://schemas.microsoft.com/office/drawing/2014/main" id="{E824012C-194D-4A5B-9A8E-D801BC7B98B6}"/>
              </a:ext>
            </a:extLst>
          </p:cNvPr>
          <p:cNvSpPr txBox="1"/>
          <p:nvPr/>
        </p:nvSpPr>
        <p:spPr>
          <a:xfrm flipH="1">
            <a:off x="1337840" y="5188528"/>
            <a:ext cx="2955329" cy="299634"/>
          </a:xfrm>
          <a:prstGeom prst="rect">
            <a:avLst/>
          </a:prstGeom>
          <a:noFill/>
        </p:spPr>
        <p:txBody>
          <a:bodyPr wrap="square" rtlCol="0">
            <a:spAutoFit/>
          </a:bodyPr>
          <a:lstStyle/>
          <a:p>
            <a:pPr algn="just">
              <a:lnSpc>
                <a:spcPct val="120000"/>
              </a:lnSpc>
            </a:pPr>
            <a:r>
              <a:rPr lang="en-US" altLang="zh-CN" sz="1200" dirty="0">
                <a:solidFill>
                  <a:schemeClr val="bg1">
                    <a:lumMod val="65000"/>
                  </a:schemeClr>
                </a:solidFill>
              </a:rPr>
              <a:t>?</a:t>
            </a:r>
          </a:p>
        </p:txBody>
      </p:sp>
      <p:sp>
        <p:nvSpPr>
          <p:cNvPr id="27" name="矩形 26">
            <a:extLst>
              <a:ext uri="{FF2B5EF4-FFF2-40B4-BE49-F238E27FC236}">
                <a16:creationId xmlns:a16="http://schemas.microsoft.com/office/drawing/2014/main" id="{36FF9FB0-4EB9-4F33-A38E-868E2E33E494}"/>
              </a:ext>
            </a:extLst>
          </p:cNvPr>
          <p:cNvSpPr/>
          <p:nvPr/>
        </p:nvSpPr>
        <p:spPr>
          <a:xfrm flipV="1">
            <a:off x="3833272" y="5822134"/>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矩形 28">
            <a:extLst>
              <a:ext uri="{FF2B5EF4-FFF2-40B4-BE49-F238E27FC236}">
                <a16:creationId xmlns:a16="http://schemas.microsoft.com/office/drawing/2014/main" id="{AA1B55A0-8D78-4DC2-9EA5-8A50A876C690}"/>
              </a:ext>
            </a:extLst>
          </p:cNvPr>
          <p:cNvSpPr/>
          <p:nvPr/>
        </p:nvSpPr>
        <p:spPr>
          <a:xfrm>
            <a:off x="6655588"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04</a:t>
            </a:r>
            <a:endParaRPr lang="zh-CN" altLang="en-US" sz="2400" dirty="0"/>
          </a:p>
        </p:txBody>
      </p:sp>
      <p:sp>
        <p:nvSpPr>
          <p:cNvPr id="30" name="文本框 29">
            <a:extLst>
              <a:ext uri="{FF2B5EF4-FFF2-40B4-BE49-F238E27FC236}">
                <a16:creationId xmlns:a16="http://schemas.microsoft.com/office/drawing/2014/main" id="{E99BA7AC-D2AA-4812-ACEB-89741082E9B4}"/>
              </a:ext>
            </a:extLst>
          </p:cNvPr>
          <p:cNvSpPr txBox="1">
            <a:spLocks/>
          </p:cNvSpPr>
          <p:nvPr/>
        </p:nvSpPr>
        <p:spPr>
          <a:xfrm>
            <a:off x="7234322"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FUTURE WORK</a:t>
            </a:r>
          </a:p>
        </p:txBody>
      </p:sp>
      <p:sp>
        <p:nvSpPr>
          <p:cNvPr id="31" name="文本框 30">
            <a:extLst>
              <a:ext uri="{FF2B5EF4-FFF2-40B4-BE49-F238E27FC236}">
                <a16:creationId xmlns:a16="http://schemas.microsoft.com/office/drawing/2014/main" id="{8D8BA928-DCFA-41E6-8C51-97DF1384B4AD}"/>
              </a:ext>
            </a:extLst>
          </p:cNvPr>
          <p:cNvSpPr txBox="1"/>
          <p:nvPr/>
        </p:nvSpPr>
        <p:spPr>
          <a:xfrm flipH="1">
            <a:off x="6543824" y="5188528"/>
            <a:ext cx="2878081"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description of the work that we want to do in the future if we have more time</a:t>
            </a:r>
          </a:p>
        </p:txBody>
      </p:sp>
      <p:sp>
        <p:nvSpPr>
          <p:cNvPr id="32" name="矩形 31">
            <a:extLst>
              <a:ext uri="{FF2B5EF4-FFF2-40B4-BE49-F238E27FC236}">
                <a16:creationId xmlns:a16="http://schemas.microsoft.com/office/drawing/2014/main" id="{C069339F-84F6-4806-BA6B-25030A33DF0B}"/>
              </a:ext>
            </a:extLst>
          </p:cNvPr>
          <p:cNvSpPr/>
          <p:nvPr/>
        </p:nvSpPr>
        <p:spPr>
          <a:xfrm flipV="1">
            <a:off x="8683131" y="580234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67797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14170"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ONE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DATA</a:t>
            </a:r>
          </a:p>
        </p:txBody>
      </p:sp>
      <p:cxnSp>
        <p:nvCxnSpPr>
          <p:cNvPr id="8" name="直接连接符 7">
            <a:extLst>
              <a:ext uri="{FF2B5EF4-FFF2-40B4-BE49-F238E27FC236}">
                <a16:creationId xmlns:a16="http://schemas.microsoft.com/office/drawing/2014/main" id="{7BE615C5-3315-4DD9-B87F-92693E266A42}"/>
              </a:ext>
            </a:extLst>
          </p:cNvPr>
          <p:cNvCxnSpPr>
            <a:cxnSpLocks/>
          </p:cNvCxnSpPr>
          <p:nvPr/>
        </p:nvCxnSpPr>
        <p:spPr>
          <a:xfrm>
            <a:off x="5181600" y="3228647"/>
            <a:ext cx="3146612" cy="1114"/>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20B9879-708C-419F-BFEF-9AAB405DFF6C}"/>
              </a:ext>
            </a:extLst>
          </p:cNvPr>
          <p:cNvSpPr txBox="1"/>
          <p:nvPr/>
        </p:nvSpPr>
        <p:spPr>
          <a:xfrm flipH="1">
            <a:off x="5131474" y="2930127"/>
            <a:ext cx="4678006" cy="299634"/>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01</a:t>
            </a:r>
            <a:endParaRPr lang="zh-CN" altLang="en-US" sz="4000" dirty="0">
              <a:solidFill>
                <a:schemeClr val="bg1"/>
              </a:solidFill>
            </a:endParaRPr>
          </a:p>
        </p:txBody>
      </p:sp>
    </p:spTree>
    <p:extLst>
      <p:ext uri="{BB962C8B-B14F-4D97-AF65-F5344CB8AC3E}">
        <p14:creationId xmlns:p14="http://schemas.microsoft.com/office/powerpoint/2010/main" val="4101490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16" name="文本框 15">
            <a:extLst>
              <a:ext uri="{FF2B5EF4-FFF2-40B4-BE49-F238E27FC236}">
                <a16:creationId xmlns:a16="http://schemas.microsoft.com/office/drawing/2014/main" id="{1132250B-733A-4476-889C-A7ECD5A9B5E8}"/>
              </a:ext>
            </a:extLst>
          </p:cNvPr>
          <p:cNvSpPr txBox="1">
            <a:spLocks/>
          </p:cNvSpPr>
          <p:nvPr/>
        </p:nvSpPr>
        <p:spPr>
          <a:xfrm>
            <a:off x="4809119" y="180590"/>
            <a:ext cx="2005146" cy="3693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solidFill>
                  <a:schemeClr val="accent5"/>
                </a:solidFill>
                <a:latin typeface="+mj-ea"/>
                <a:ea typeface="+mj-ea"/>
              </a:rPr>
              <a:t>STORING</a:t>
            </a:r>
          </a:p>
        </p:txBody>
      </p:sp>
      <p:sp>
        <p:nvSpPr>
          <p:cNvPr id="17" name="文本框 16">
            <a:extLst>
              <a:ext uri="{FF2B5EF4-FFF2-40B4-BE49-F238E27FC236}">
                <a16:creationId xmlns:a16="http://schemas.microsoft.com/office/drawing/2014/main" id="{2002BD06-2866-431F-AB19-8618349CED9C}"/>
              </a:ext>
            </a:extLst>
          </p:cNvPr>
          <p:cNvSpPr txBox="1"/>
          <p:nvPr/>
        </p:nvSpPr>
        <p:spPr>
          <a:xfrm flipH="1">
            <a:off x="4809115" y="513567"/>
            <a:ext cx="8301781" cy="334194"/>
          </a:xfrm>
          <a:prstGeom prst="rect">
            <a:avLst/>
          </a:prstGeom>
          <a:noFill/>
        </p:spPr>
        <p:txBody>
          <a:bodyPr wrap="square" rtlCol="0">
            <a:spAutoFit/>
          </a:bodyPr>
          <a:lstStyle/>
          <a:p>
            <a:pPr algn="just" latinLnBrk="1">
              <a:lnSpc>
                <a:spcPct val="120000"/>
              </a:lnSpc>
            </a:pPr>
            <a:r>
              <a:rPr lang="en-US" altLang="zh-CN" sz="1400" dirty="0">
                <a:solidFill>
                  <a:schemeClr val="bg1">
                    <a:lumMod val="65000"/>
                  </a:schemeClr>
                </a:solidFill>
                <a:latin typeface="+mn-ea"/>
              </a:rPr>
              <a:t>All of the data are stored on </a:t>
            </a:r>
            <a:r>
              <a:rPr lang="en-US" altLang="zh-CN" sz="1400" dirty="0" err="1">
                <a:solidFill>
                  <a:schemeClr val="bg1">
                    <a:lumMod val="65000"/>
                  </a:schemeClr>
                </a:solidFill>
                <a:latin typeface="+mn-ea"/>
              </a:rPr>
              <a:t>TiDB</a:t>
            </a:r>
            <a:r>
              <a:rPr lang="en-US" altLang="zh-CN" sz="1400" dirty="0">
                <a:solidFill>
                  <a:schemeClr val="bg1">
                    <a:lumMod val="65000"/>
                  </a:schemeClr>
                </a:solidFill>
                <a:latin typeface="+mn-ea"/>
              </a:rPr>
              <a:t> cloud</a:t>
            </a:r>
          </a:p>
        </p:txBody>
      </p:sp>
      <p:sp>
        <p:nvSpPr>
          <p:cNvPr id="19" name="矩形 18">
            <a:extLst>
              <a:ext uri="{FF2B5EF4-FFF2-40B4-BE49-F238E27FC236}">
                <a16:creationId xmlns:a16="http://schemas.microsoft.com/office/drawing/2014/main" id="{BBEB769E-7D06-429C-85A9-CED357A918A9}"/>
              </a:ext>
            </a:extLst>
          </p:cNvPr>
          <p:cNvSpPr/>
          <p:nvPr/>
        </p:nvSpPr>
        <p:spPr>
          <a:xfrm>
            <a:off x="6054247" y="35429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0" name="矩形 19">
            <a:extLst>
              <a:ext uri="{FF2B5EF4-FFF2-40B4-BE49-F238E27FC236}">
                <a16:creationId xmlns:a16="http://schemas.microsoft.com/office/drawing/2014/main" id="{B4342689-1CBC-4DEE-B242-DD9AF8513A61}"/>
              </a:ext>
            </a:extLst>
          </p:cNvPr>
          <p:cNvSpPr/>
          <p:nvPr/>
        </p:nvSpPr>
        <p:spPr>
          <a:xfrm>
            <a:off x="6194334" y="35429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1" name="矩形 20">
            <a:extLst>
              <a:ext uri="{FF2B5EF4-FFF2-40B4-BE49-F238E27FC236}">
                <a16:creationId xmlns:a16="http://schemas.microsoft.com/office/drawing/2014/main" id="{073A1BC7-2C12-4387-BA09-1869F30473B5}"/>
              </a:ext>
            </a:extLst>
          </p:cNvPr>
          <p:cNvSpPr/>
          <p:nvPr/>
        </p:nvSpPr>
        <p:spPr>
          <a:xfrm>
            <a:off x="6334421" y="35429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任意多边形: 形状 3">
            <a:extLst>
              <a:ext uri="{FF2B5EF4-FFF2-40B4-BE49-F238E27FC236}">
                <a16:creationId xmlns:a16="http://schemas.microsoft.com/office/drawing/2014/main" id="{365E5546-0F41-7F9D-45C0-585A6106FC1E}"/>
              </a:ext>
            </a:extLst>
          </p:cNvPr>
          <p:cNvSpPr/>
          <p:nvPr/>
        </p:nvSpPr>
        <p:spPr>
          <a:xfrm>
            <a:off x="3930955" y="180590"/>
            <a:ext cx="609685" cy="609685"/>
          </a:xfrm>
          <a:custGeom>
            <a:avLst/>
            <a:gdLst>
              <a:gd name="T0" fmla="*/ 6400 w 12800"/>
              <a:gd name="T1" fmla="*/ 0 h 12800"/>
              <a:gd name="T2" fmla="*/ 0 w 12800"/>
              <a:gd name="T3" fmla="*/ 2560 h 12800"/>
              <a:gd name="T4" fmla="*/ 6400 w 12800"/>
              <a:gd name="T5" fmla="*/ 5120 h 12800"/>
              <a:gd name="T6" fmla="*/ 12800 w 12800"/>
              <a:gd name="T7" fmla="*/ 2560 h 12800"/>
              <a:gd name="T8" fmla="*/ 6400 w 12800"/>
              <a:gd name="T9" fmla="*/ 0 h 12800"/>
              <a:gd name="T10" fmla="*/ 12160 w 12800"/>
              <a:gd name="T11" fmla="*/ 5120 h 12800"/>
              <a:gd name="T12" fmla="*/ 11520 w 12800"/>
              <a:gd name="T13" fmla="*/ 5760 h 12800"/>
              <a:gd name="T14" fmla="*/ 11520 w 12800"/>
              <a:gd name="T15" fmla="*/ 6400 h 12800"/>
              <a:gd name="T16" fmla="*/ 6400 w 12800"/>
              <a:gd name="T17" fmla="*/ 7680 h 12800"/>
              <a:gd name="T18" fmla="*/ 1280 w 12800"/>
              <a:gd name="T19" fmla="*/ 6400 h 12800"/>
              <a:gd name="T20" fmla="*/ 1280 w 12800"/>
              <a:gd name="T21" fmla="*/ 5760 h 12800"/>
              <a:gd name="T22" fmla="*/ 640 w 12800"/>
              <a:gd name="T23" fmla="*/ 5120 h 12800"/>
              <a:gd name="T24" fmla="*/ 0 w 12800"/>
              <a:gd name="T25" fmla="*/ 5760 h 12800"/>
              <a:gd name="T26" fmla="*/ 0 w 12800"/>
              <a:gd name="T27" fmla="*/ 10240 h 12800"/>
              <a:gd name="T28" fmla="*/ 6400 w 12800"/>
              <a:gd name="T29" fmla="*/ 12800 h 12800"/>
              <a:gd name="T30" fmla="*/ 12800 w 12800"/>
              <a:gd name="T31" fmla="*/ 10240 h 12800"/>
              <a:gd name="T32" fmla="*/ 12800 w 12800"/>
              <a:gd name="T33" fmla="*/ 5760 h 12800"/>
              <a:gd name="T34" fmla="*/ 12160 w 12800"/>
              <a:gd name="T35" fmla="*/ 5120 h 12800"/>
              <a:gd name="T36" fmla="*/ 6400 w 12800"/>
              <a:gd name="T37" fmla="*/ 11520 h 12800"/>
              <a:gd name="T38" fmla="*/ 1280 w 12800"/>
              <a:gd name="T39" fmla="*/ 10240 h 12800"/>
              <a:gd name="T40" fmla="*/ 1280 w 12800"/>
              <a:gd name="T41" fmla="*/ 8000 h 12800"/>
              <a:gd name="T42" fmla="*/ 6400 w 12800"/>
              <a:gd name="T43" fmla="*/ 8960 h 12800"/>
              <a:gd name="T44" fmla="*/ 11520 w 12800"/>
              <a:gd name="T45" fmla="*/ 8000 h 12800"/>
              <a:gd name="T46" fmla="*/ 11520 w 12800"/>
              <a:gd name="T47" fmla="*/ 10240 h 12800"/>
              <a:gd name="T48" fmla="*/ 6400 w 12800"/>
              <a:gd name="T49" fmla="*/ 1152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00" h="12800">
                <a:moveTo>
                  <a:pt x="6400" y="0"/>
                </a:moveTo>
                <a:cubicBezTo>
                  <a:pt x="3328" y="0"/>
                  <a:pt x="0" y="832"/>
                  <a:pt x="0" y="2560"/>
                </a:cubicBezTo>
                <a:cubicBezTo>
                  <a:pt x="0" y="4288"/>
                  <a:pt x="3328" y="5120"/>
                  <a:pt x="6400" y="5120"/>
                </a:cubicBezTo>
                <a:cubicBezTo>
                  <a:pt x="9472" y="5120"/>
                  <a:pt x="12800" y="4288"/>
                  <a:pt x="12800" y="2560"/>
                </a:cubicBezTo>
                <a:cubicBezTo>
                  <a:pt x="12800" y="832"/>
                  <a:pt x="9472" y="0"/>
                  <a:pt x="6400" y="0"/>
                </a:cubicBezTo>
                <a:close/>
                <a:moveTo>
                  <a:pt x="12160" y="5120"/>
                </a:moveTo>
                <a:cubicBezTo>
                  <a:pt x="11776" y="5120"/>
                  <a:pt x="11520" y="5376"/>
                  <a:pt x="11520" y="5760"/>
                </a:cubicBezTo>
                <a:lnTo>
                  <a:pt x="11520" y="6400"/>
                </a:lnTo>
                <a:cubicBezTo>
                  <a:pt x="11520" y="6720"/>
                  <a:pt x="9728" y="7680"/>
                  <a:pt x="6400" y="7680"/>
                </a:cubicBezTo>
                <a:cubicBezTo>
                  <a:pt x="3072" y="7680"/>
                  <a:pt x="1280" y="6720"/>
                  <a:pt x="1280" y="6400"/>
                </a:cubicBezTo>
                <a:lnTo>
                  <a:pt x="1280" y="5760"/>
                </a:lnTo>
                <a:cubicBezTo>
                  <a:pt x="1280" y="5376"/>
                  <a:pt x="1024" y="5120"/>
                  <a:pt x="640" y="5120"/>
                </a:cubicBezTo>
                <a:cubicBezTo>
                  <a:pt x="256" y="5120"/>
                  <a:pt x="0" y="5376"/>
                  <a:pt x="0" y="5760"/>
                </a:cubicBezTo>
                <a:lnTo>
                  <a:pt x="0" y="10240"/>
                </a:lnTo>
                <a:cubicBezTo>
                  <a:pt x="0" y="11968"/>
                  <a:pt x="3328" y="12800"/>
                  <a:pt x="6400" y="12800"/>
                </a:cubicBezTo>
                <a:cubicBezTo>
                  <a:pt x="9472" y="12800"/>
                  <a:pt x="12800" y="11968"/>
                  <a:pt x="12800" y="10240"/>
                </a:cubicBezTo>
                <a:lnTo>
                  <a:pt x="12800" y="5760"/>
                </a:lnTo>
                <a:cubicBezTo>
                  <a:pt x="12800" y="5376"/>
                  <a:pt x="12544" y="5120"/>
                  <a:pt x="12160" y="5120"/>
                </a:cubicBezTo>
                <a:close/>
                <a:moveTo>
                  <a:pt x="6400" y="11520"/>
                </a:moveTo>
                <a:cubicBezTo>
                  <a:pt x="3072" y="11520"/>
                  <a:pt x="1280" y="10560"/>
                  <a:pt x="1280" y="10240"/>
                </a:cubicBezTo>
                <a:lnTo>
                  <a:pt x="1280" y="8000"/>
                </a:lnTo>
                <a:cubicBezTo>
                  <a:pt x="2496" y="8640"/>
                  <a:pt x="4480" y="8960"/>
                  <a:pt x="6400" y="8960"/>
                </a:cubicBezTo>
                <a:cubicBezTo>
                  <a:pt x="8320" y="8960"/>
                  <a:pt x="10304" y="8640"/>
                  <a:pt x="11520" y="8000"/>
                </a:cubicBezTo>
                <a:lnTo>
                  <a:pt x="11520" y="10240"/>
                </a:lnTo>
                <a:cubicBezTo>
                  <a:pt x="11520" y="10560"/>
                  <a:pt x="9728" y="11520"/>
                  <a:pt x="6400" y="11520"/>
                </a:cubicBez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文本框 4">
            <a:extLst>
              <a:ext uri="{FF2B5EF4-FFF2-40B4-BE49-F238E27FC236}">
                <a16:creationId xmlns:a16="http://schemas.microsoft.com/office/drawing/2014/main" id="{B599A197-0AE6-96CD-25BF-16C2E2FEAB38}"/>
              </a:ext>
            </a:extLst>
          </p:cNvPr>
          <p:cNvSpPr txBox="1">
            <a:spLocks/>
          </p:cNvSpPr>
          <p:nvPr/>
        </p:nvSpPr>
        <p:spPr>
          <a:xfrm>
            <a:off x="1980926" y="1597174"/>
            <a:ext cx="2005146" cy="3693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solidFill>
                  <a:schemeClr val="accent5"/>
                </a:solidFill>
                <a:latin typeface="+mj-ea"/>
                <a:ea typeface="+mj-ea"/>
              </a:rPr>
              <a:t>RECOURSES</a:t>
            </a:r>
          </a:p>
        </p:txBody>
      </p:sp>
      <p:sp>
        <p:nvSpPr>
          <p:cNvPr id="6" name="文本框 5">
            <a:extLst>
              <a:ext uri="{FF2B5EF4-FFF2-40B4-BE49-F238E27FC236}">
                <a16:creationId xmlns:a16="http://schemas.microsoft.com/office/drawing/2014/main" id="{1575EEEB-3536-68B6-E739-A319007DC7D1}"/>
              </a:ext>
            </a:extLst>
          </p:cNvPr>
          <p:cNvSpPr txBox="1"/>
          <p:nvPr/>
        </p:nvSpPr>
        <p:spPr>
          <a:xfrm flipH="1">
            <a:off x="1980921" y="1930151"/>
            <a:ext cx="8561759" cy="4470711"/>
          </a:xfrm>
          <a:prstGeom prst="rect">
            <a:avLst/>
          </a:prstGeom>
          <a:noFill/>
        </p:spPr>
        <p:txBody>
          <a:bodyPr wrap="square" rtlCol="0">
            <a:spAutoFit/>
          </a:bodyPr>
          <a:lstStyle/>
          <a:p>
            <a:pPr algn="just" latinLnBrk="1">
              <a:lnSpc>
                <a:spcPct val="120000"/>
              </a:lnSpc>
            </a:pPr>
            <a:r>
              <a:rPr lang="en-US" altLang="zh-CN" sz="1400" dirty="0">
                <a:latin typeface="+mn-ea"/>
              </a:rPr>
              <a:t>We have 4 relations in our database:</a:t>
            </a:r>
          </a:p>
          <a:p>
            <a:pPr marL="342900" indent="-342900" algn="just" latinLnBrk="1">
              <a:lnSpc>
                <a:spcPct val="120000"/>
              </a:lnSpc>
              <a:buAutoNum type="arabicPeriod"/>
            </a:pPr>
            <a:r>
              <a:rPr lang="en-US" altLang="zh-CN" sz="1400" dirty="0" err="1">
                <a:latin typeface="+mn-ea"/>
              </a:rPr>
              <a:t>AttractionInfo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 the information of attractions</a:t>
            </a:r>
          </a:p>
          <a:p>
            <a:pPr marL="800100" lvl="1" indent="-342900" algn="just" latinLnBrk="1">
              <a:lnSpc>
                <a:spcPct val="120000"/>
              </a:lnSpc>
              <a:buFont typeface="Arial" panose="020B0604020202020204" pitchFamily="34" charset="0"/>
              <a:buChar char="•"/>
            </a:pPr>
            <a:r>
              <a:rPr lang="en-US" altLang="zh-CN" sz="1400" dirty="0">
                <a:latin typeface="+mn-ea"/>
              </a:rPr>
              <a:t>Including country, city, attractions number, attraction name, indoor or outdoor, and suggestion time</a:t>
            </a:r>
          </a:p>
          <a:p>
            <a:pPr marL="800100" lvl="1" indent="-342900" algn="just" latinLnBrk="1">
              <a:lnSpc>
                <a:spcPct val="120000"/>
              </a:lnSpc>
              <a:buFont typeface="Arial" panose="020B0604020202020204" pitchFamily="34" charset="0"/>
              <a:buChar char="•"/>
            </a:pPr>
            <a:r>
              <a:rPr lang="en-US" altLang="zh-CN" sz="1400" dirty="0">
                <a:latin typeface="+mn-ea"/>
              </a:rPr>
              <a:t>Fetched from CTRIP and Google</a:t>
            </a:r>
            <a:endParaRPr lang="en-US" altLang="zh-CN" sz="1600" dirty="0">
              <a:latin typeface="+mn-ea"/>
            </a:endParaRPr>
          </a:p>
          <a:p>
            <a:pPr marL="342900" indent="-342900" algn="just" latinLnBrk="1">
              <a:lnSpc>
                <a:spcPct val="120000"/>
              </a:lnSpc>
              <a:buFont typeface="+mj-lt"/>
              <a:buAutoNum type="arabicPeriod"/>
            </a:pPr>
            <a:r>
              <a:rPr lang="en-US" altLang="zh-CN" sz="1400" dirty="0" err="1">
                <a:latin typeface="+mn-ea"/>
              </a:rPr>
              <a:t>DetailedPlan</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 the information of trip plans</a:t>
            </a:r>
          </a:p>
          <a:p>
            <a:pPr marL="800100" lvl="1" indent="-342900" algn="just" latinLnBrk="1">
              <a:lnSpc>
                <a:spcPct val="120000"/>
              </a:lnSpc>
              <a:buFont typeface="Arial" panose="020B0604020202020204" pitchFamily="34" charset="0"/>
              <a:buChar char="•"/>
            </a:pPr>
            <a:r>
              <a:rPr lang="en-US" altLang="zh-CN" sz="1400" dirty="0">
                <a:latin typeface="+mn-ea"/>
              </a:rPr>
              <a:t>Including plan number, and the detailed plan (in JSON)</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TravelInfo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 the information of plans in each city</a:t>
            </a:r>
          </a:p>
          <a:p>
            <a:pPr marL="800100" lvl="1" indent="-342900" algn="just" latinLnBrk="1">
              <a:lnSpc>
                <a:spcPct val="120000"/>
              </a:lnSpc>
              <a:buFont typeface="Arial" panose="020B0604020202020204" pitchFamily="34" charset="0"/>
              <a:buChar char="•"/>
            </a:pPr>
            <a:r>
              <a:rPr lang="en-US" altLang="zh-CN" sz="1400" dirty="0">
                <a:latin typeface="+mn-ea"/>
              </a:rPr>
              <a:t>Including country, city, plan duration, and detailed plan number</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TransportationDetail</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 the information of transportations from one attraction to another</a:t>
            </a:r>
          </a:p>
          <a:p>
            <a:pPr marL="800100" lvl="1" indent="-342900" algn="just" latinLnBrk="1">
              <a:lnSpc>
                <a:spcPct val="120000"/>
              </a:lnSpc>
              <a:buFont typeface="Arial" panose="020B0604020202020204" pitchFamily="34" charset="0"/>
              <a:buChar char="•"/>
            </a:pPr>
            <a:r>
              <a:rPr lang="en-US" altLang="zh-CN" sz="1400" dirty="0">
                <a:latin typeface="+mn-ea"/>
              </a:rPr>
              <a:t>Including start, destination, duration and detail</a:t>
            </a:r>
          </a:p>
          <a:p>
            <a:pPr marL="800100" lvl="1" indent="-342900" algn="just" latinLnBrk="1">
              <a:lnSpc>
                <a:spcPct val="120000"/>
              </a:lnSpc>
              <a:buFont typeface="Arial" panose="020B0604020202020204" pitchFamily="34" charset="0"/>
              <a:buChar char="•"/>
            </a:pPr>
            <a:r>
              <a:rPr lang="en-US" altLang="zh-CN" sz="1400" dirty="0">
                <a:latin typeface="+mn-ea"/>
              </a:rPr>
              <a:t>Fetched using Google Map</a:t>
            </a:r>
          </a:p>
        </p:txBody>
      </p:sp>
      <p:sp>
        <p:nvSpPr>
          <p:cNvPr id="7" name="矩形 6">
            <a:extLst>
              <a:ext uri="{FF2B5EF4-FFF2-40B4-BE49-F238E27FC236}">
                <a16:creationId xmlns:a16="http://schemas.microsoft.com/office/drawing/2014/main" id="{DA27FCCE-AD49-9AD5-9D70-702AC80BE0B2}"/>
              </a:ext>
            </a:extLst>
          </p:cNvPr>
          <p:cNvSpPr/>
          <p:nvPr/>
        </p:nvSpPr>
        <p:spPr>
          <a:xfrm>
            <a:off x="3552356" y="176777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 name="矩形 7">
            <a:extLst>
              <a:ext uri="{FF2B5EF4-FFF2-40B4-BE49-F238E27FC236}">
                <a16:creationId xmlns:a16="http://schemas.microsoft.com/office/drawing/2014/main" id="{5E8D5F72-BFFB-ABA9-CC30-FBEF7A4E964F}"/>
              </a:ext>
            </a:extLst>
          </p:cNvPr>
          <p:cNvSpPr/>
          <p:nvPr/>
        </p:nvSpPr>
        <p:spPr>
          <a:xfrm>
            <a:off x="3692443"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 name="矩形 8">
            <a:extLst>
              <a:ext uri="{FF2B5EF4-FFF2-40B4-BE49-F238E27FC236}">
                <a16:creationId xmlns:a16="http://schemas.microsoft.com/office/drawing/2014/main" id="{4FE5684E-1A92-A4F2-9F93-74F557169B11}"/>
              </a:ext>
            </a:extLst>
          </p:cNvPr>
          <p:cNvSpPr/>
          <p:nvPr/>
        </p:nvSpPr>
        <p:spPr>
          <a:xfrm>
            <a:off x="3832530"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1" name="任意多边形: 形状 10">
            <a:extLst>
              <a:ext uri="{FF2B5EF4-FFF2-40B4-BE49-F238E27FC236}">
                <a16:creationId xmlns:a16="http://schemas.microsoft.com/office/drawing/2014/main" id="{63ABCE79-B4FE-4E3C-7D5C-69EC1639C57E}"/>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214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TIDB</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6" y="2031977"/>
            <a:ext cx="8561759" cy="3178049"/>
          </a:xfrm>
          <a:prstGeom prst="rect">
            <a:avLst/>
          </a:prstGeom>
          <a:noFill/>
        </p:spPr>
        <p:txBody>
          <a:bodyPr wrap="square" rtlCol="0">
            <a:spAutoFit/>
          </a:bodyPr>
          <a:lstStyle/>
          <a:p>
            <a:pPr algn="just" latinLnBrk="1">
              <a:lnSpc>
                <a:spcPct val="120000"/>
              </a:lnSpc>
            </a:pPr>
            <a:r>
              <a:rPr lang="en-US" altLang="zh-CN" sz="1400" dirty="0">
                <a:latin typeface="+mn-ea"/>
              </a:rPr>
              <a:t>Horizontal Scalability: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can easily scale out by adding new nodes, which makes it a great choice for applications with large amounts of data or high concurrency.</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Strong Consistency: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ensures strong consistency of data across multiple replicas.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High Availability: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designed to be resilient against failures, with automatic failover and recovery mechanisms.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MySQL Compatibility: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compatible with MySQL protocol and SQL syntax, which makes migration from MySQL easier.</a:t>
            </a:r>
          </a:p>
        </p:txBody>
      </p:sp>
      <p:sp>
        <p:nvSpPr>
          <p:cNvPr id="44" name="任意多边形: 形状 43">
            <a:extLst>
              <a:ext uri="{FF2B5EF4-FFF2-40B4-BE49-F238E27FC236}">
                <a16:creationId xmlns:a16="http://schemas.microsoft.com/office/drawing/2014/main" id="{0F257503-3909-46DF-B5D5-B623C1F3F9E1}"/>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6178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DATA COLLECTION</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6" y="2234993"/>
            <a:ext cx="8610879" cy="2143920"/>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Collected 66 distinct itineraries that people might follow when spending a day in London. Each routine represents a unique combination of activities and attractions using CTrip.</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36 distinct landmarks in London with their corresponding recommended duration of visits.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630 commuting times entries from one landmark to the others and their corresponding commuting methods.</a:t>
            </a:r>
          </a:p>
          <a:p>
            <a:pPr marL="285750" indent="-285750" algn="just" latinLnBrk="1">
              <a:lnSpc>
                <a:spcPct val="120000"/>
              </a:lnSpc>
              <a:buFont typeface="Arial" panose="020B0604020202020204" pitchFamily="34" charset="0"/>
              <a:buChar char="•"/>
            </a:pPr>
            <a:endParaRPr lang="en-US" altLang="zh-CN" sz="1400" dirty="0">
              <a:latin typeface="+mn-ea"/>
            </a:endParaRPr>
          </a:p>
        </p:txBody>
      </p:sp>
      <p:sp>
        <p:nvSpPr>
          <p:cNvPr id="44" name="任意多边形: 形状 43">
            <a:extLst>
              <a:ext uri="{FF2B5EF4-FFF2-40B4-BE49-F238E27FC236}">
                <a16:creationId xmlns:a16="http://schemas.microsoft.com/office/drawing/2014/main" id="{0F257503-3909-46DF-B5D5-B623C1F3F9E1}"/>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88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75084"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TWO</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BACKEND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02</a:t>
            </a:r>
            <a:endParaRPr lang="zh-CN" altLang="en-US" sz="4000" dirty="0">
              <a:solidFill>
                <a:schemeClr val="bg1"/>
              </a:solidFill>
            </a:endParaRPr>
          </a:p>
        </p:txBody>
      </p:sp>
    </p:spTree>
    <p:extLst>
      <p:ext uri="{BB962C8B-B14F-4D97-AF65-F5344CB8AC3E}">
        <p14:creationId xmlns:p14="http://schemas.microsoft.com/office/powerpoint/2010/main" val="156295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Spring Boot</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876285" y="2393701"/>
            <a:ext cx="8439429" cy="2919517"/>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Simplicity: Spring Boot simplifies the setup and configuration of Spring applications, reducing configuration complexities.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Auto-configuration: Spring Boot automatically configures your application based on the dependencies you have added in the project.</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Standalone: Spring Boot applications can be packaged as executable jar files and include an embedded web server (like Tomcat), which simplifies deployment.</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Spring Ecosystem: Spring Boot integrates seamlessly with other components of the Spring ecosystem like   Spring Data, Spring Security, and Spring MVC, among others.</a:t>
            </a:r>
          </a:p>
        </p:txBody>
      </p:sp>
      <p:sp>
        <p:nvSpPr>
          <p:cNvPr id="44" name="任意多边形: 形状 43">
            <a:extLst>
              <a:ext uri="{FF2B5EF4-FFF2-40B4-BE49-F238E27FC236}">
                <a16:creationId xmlns:a16="http://schemas.microsoft.com/office/drawing/2014/main" id="{0F257503-3909-46DF-B5D5-B623C1F3F9E1}"/>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881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745484"/>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RECOMMENDATION MODEL</a:t>
            </a:r>
            <a:endParaRPr lang="en-GB" sz="2000" dirty="0">
              <a:solidFill>
                <a:schemeClr val="accent5"/>
              </a:solidFill>
              <a:latin typeface="+mj-ea"/>
              <a:ea typeface="+mj-ea"/>
            </a:endParaRPr>
          </a:p>
        </p:txBody>
      </p:sp>
      <p:sp>
        <p:nvSpPr>
          <p:cNvPr id="44" name="任意多边形: 形状 43">
            <a:extLst>
              <a:ext uri="{FF2B5EF4-FFF2-40B4-BE49-F238E27FC236}">
                <a16:creationId xmlns:a16="http://schemas.microsoft.com/office/drawing/2014/main" id="{0F257503-3909-46DF-B5D5-B623C1F3F9E1}"/>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1B30BA7-74AF-4614-AA48-FF4622AD5F4A}"/>
              </a:ext>
            </a:extLst>
          </p:cNvPr>
          <p:cNvSpPr txBox="1"/>
          <p:nvPr/>
        </p:nvSpPr>
        <p:spPr>
          <a:xfrm>
            <a:off x="1980926" y="2626259"/>
            <a:ext cx="8382000" cy="2634567"/>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Created a recommendation model with 3 inputs: Total Occurrence for a landmark, Neighbor Occurrence for a landmark, transportation Time for a landmark</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Developed a heuristic benchmark formula for a landmark’s rating: total + 0.5 * neighbor + 0.5 * 1/transportation</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Trained four machine learning models using Decision Trees, Logistic Regression, Random Forests, SVM to predict the scores, and we choose the mode score as the score for a particular landmark. </a:t>
            </a:r>
          </a:p>
          <a:p>
            <a:pPr marL="285750" indent="-285750" algn="just" latinLnBrk="1">
              <a:lnSpc>
                <a:spcPct val="120000"/>
              </a:lnSpc>
              <a:buFont typeface="Arial" panose="020B0604020202020204" pitchFamily="34" charset="0"/>
              <a:buChar char="•"/>
            </a:pPr>
            <a:endParaRPr lang="en-US" altLang="zh-CN" sz="1400" dirty="0">
              <a:latin typeface="+mn-ea"/>
            </a:endParaRPr>
          </a:p>
          <a:p>
            <a:endParaRPr lang="zh-CN" altLang="en-US" sz="1400" dirty="0"/>
          </a:p>
        </p:txBody>
      </p:sp>
    </p:spTree>
    <p:extLst>
      <p:ext uri="{BB962C8B-B14F-4D97-AF65-F5344CB8AC3E}">
        <p14:creationId xmlns:p14="http://schemas.microsoft.com/office/powerpoint/2010/main" val="18348724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8">
      <a:majorFont>
        <a:latin typeface="等线 Light"/>
        <a:ea typeface="等线"/>
        <a:cs typeface=""/>
      </a:majorFont>
      <a:minorFont>
        <a:latin typeface="等线"/>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1274</TotalTime>
  <Words>1119</Words>
  <Application>Microsoft Office PowerPoint</Application>
  <PresentationFormat>宽屏</PresentationFormat>
  <Paragraphs>133</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 eyes</dc:creator>
  <cp:lastModifiedBy>Henry Tian</cp:lastModifiedBy>
  <cp:revision>35</cp:revision>
  <dcterms:created xsi:type="dcterms:W3CDTF">2022-02-24T12:47:33Z</dcterms:created>
  <dcterms:modified xsi:type="dcterms:W3CDTF">2023-07-23T02:57:49Z</dcterms:modified>
</cp:coreProperties>
</file>