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79" d="100"/>
          <a:sy n="79" d="100"/>
        </p:scale>
        <p:origin x="21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66300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793790" y="1932980"/>
            <a:ext cx="13042821" cy="2934653"/>
          </a:xfrm>
          <a:prstGeom prst="rect">
            <a:avLst/>
          </a:prstGeom>
          <a:noFill/>
          <a:ln/>
        </p:spPr>
        <p:txBody>
          <a:bodyPr wrap="square" rtlCol="0" anchor="t"/>
          <a:lstStyle/>
          <a:p>
            <a:pPr marL="0" indent="0">
              <a:lnSpc>
                <a:spcPts val="7702"/>
              </a:lnSpc>
              <a:buNone/>
            </a:pPr>
            <a:r>
              <a:rPr lang="en-US" sz="6162" b="1" dirty="0">
                <a:solidFill>
                  <a:srgbClr val="505468"/>
                </a:solidFill>
                <a:latin typeface="Instrument Sans" pitchFamily="34" charset="0"/>
                <a:ea typeface="Instrument Sans" pitchFamily="34" charset="-122"/>
                <a:cs typeface="Instrument Sans" pitchFamily="34" charset="-120"/>
              </a:rPr>
              <a:t>Deep CNN Image Classifier: A Journey Through Image Recognition</a:t>
            </a:r>
            <a:endParaRPr lang="en-US" sz="6162" dirty="0"/>
          </a:p>
        </p:txBody>
      </p:sp>
      <p:sp>
        <p:nvSpPr>
          <p:cNvPr id="5" name="Text 2"/>
          <p:cNvSpPr/>
          <p:nvPr/>
        </p:nvSpPr>
        <p:spPr>
          <a:xfrm>
            <a:off x="793790" y="5207794"/>
            <a:ext cx="13042821" cy="1088708"/>
          </a:xfrm>
          <a:prstGeom prst="rect">
            <a:avLst/>
          </a:prstGeom>
          <a:noFill/>
          <a:ln/>
        </p:spPr>
        <p:txBody>
          <a:bodyPr wrap="square" rtlCol="0" anchor="t"/>
          <a:lstStyle/>
          <a:p>
            <a:pPr marL="0" indent="0">
              <a:lnSpc>
                <a:spcPts val="2858"/>
              </a:lnSpc>
              <a:buNone/>
            </a:pPr>
            <a:r>
              <a:rPr lang="en-US" sz="1786" dirty="0">
                <a:solidFill>
                  <a:srgbClr val="5B5F71"/>
                </a:solidFill>
                <a:latin typeface="Instrument Sans" pitchFamily="34" charset="0"/>
                <a:ea typeface="Instrument Sans" pitchFamily="34" charset="-122"/>
                <a:cs typeface="Instrument Sans" pitchFamily="34" charset="-120"/>
              </a:rPr>
              <a:t>Deep convolutional neural networks (CNNs) are powerful tools for image classification. They learn complex features from image data and achieve high accuracy in identifying various objects, making them essential in various fields, including medical imaging, autonomous driving, and object detection.</a:t>
            </a:r>
            <a:endParaRPr lang="en-US" sz="1786"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1795739" y="2106649"/>
            <a:ext cx="5670590" cy="2008151"/>
          </a:xfrm>
          <a:prstGeom prst="rect">
            <a:avLst/>
          </a:prstGeom>
          <a:noFill/>
          <a:ln/>
        </p:spPr>
        <p:txBody>
          <a:bodyPr wrap="none" rtlCol="0" anchor="t"/>
          <a:lstStyle/>
          <a:p>
            <a:pPr marL="0" indent="0">
              <a:lnSpc>
                <a:spcPts val="5581"/>
              </a:lnSpc>
              <a:buNone/>
            </a:pPr>
            <a:r>
              <a:rPr lang="en-US" sz="11500" b="1" dirty="0">
                <a:solidFill>
                  <a:srgbClr val="505468"/>
                </a:solidFill>
                <a:latin typeface="Instrument Sans" pitchFamily="34" charset="0"/>
                <a:ea typeface="Instrument Sans" pitchFamily="34" charset="-122"/>
                <a:cs typeface="Instrument Sans" pitchFamily="34" charset="-120"/>
              </a:rPr>
              <a:t>Thank You </a:t>
            </a:r>
            <a:endParaRPr lang="en-US" sz="115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719"/>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0" y="0"/>
            <a:ext cx="3657600" cy="8229719"/>
          </a:xfrm>
          <a:prstGeom prst="rect">
            <a:avLst/>
          </a:prstGeom>
        </p:spPr>
      </p:pic>
      <p:pic>
        <p:nvPicPr>
          <p:cNvPr id="5" name="Image 2" descr="preencoded.png"/>
          <p:cNvPicPr>
            <a:picLocks noChangeAspect="1"/>
          </p:cNvPicPr>
          <p:nvPr/>
        </p:nvPicPr>
        <p:blipFill>
          <a:blip r:embed="rId5"/>
          <a:stretch>
            <a:fillRect/>
          </a:stretch>
        </p:blipFill>
        <p:spPr>
          <a:xfrm>
            <a:off x="283012" y="3144798"/>
            <a:ext cx="3091577" cy="1940004"/>
          </a:xfrm>
          <a:prstGeom prst="rect">
            <a:avLst/>
          </a:prstGeom>
        </p:spPr>
      </p:pic>
      <p:sp>
        <p:nvSpPr>
          <p:cNvPr id="6" name="Text 1"/>
          <p:cNvSpPr/>
          <p:nvPr/>
        </p:nvSpPr>
        <p:spPr>
          <a:xfrm>
            <a:off x="4449961" y="622578"/>
            <a:ext cx="9388078" cy="1414939"/>
          </a:xfrm>
          <a:prstGeom prst="rect">
            <a:avLst/>
          </a:prstGeom>
          <a:noFill/>
          <a:ln/>
        </p:spPr>
        <p:txBody>
          <a:bodyPr wrap="square" rtlCol="0" anchor="t"/>
          <a:lstStyle/>
          <a:p>
            <a:pPr marL="0" indent="0">
              <a:lnSpc>
                <a:spcPts val="5571"/>
              </a:lnSpc>
              <a:buNone/>
            </a:pPr>
            <a:r>
              <a:rPr lang="en-US" sz="4457" b="1" dirty="0">
                <a:solidFill>
                  <a:srgbClr val="505468"/>
                </a:solidFill>
                <a:latin typeface="Instrument Sans" pitchFamily="34" charset="0"/>
                <a:ea typeface="Instrument Sans" pitchFamily="34" charset="-122"/>
                <a:cs typeface="Instrument Sans" pitchFamily="34" charset="-120"/>
              </a:rPr>
              <a:t>What are Convolutional Neural Networks (CNNs)?</a:t>
            </a:r>
            <a:endParaRPr lang="en-US" sz="4457" dirty="0"/>
          </a:p>
        </p:txBody>
      </p:sp>
      <p:sp>
        <p:nvSpPr>
          <p:cNvPr id="7" name="Text 2"/>
          <p:cNvSpPr/>
          <p:nvPr/>
        </p:nvSpPr>
        <p:spPr>
          <a:xfrm>
            <a:off x="4449961" y="2377083"/>
            <a:ext cx="9388078" cy="1449229"/>
          </a:xfrm>
          <a:prstGeom prst="rect">
            <a:avLst/>
          </a:prstGeom>
          <a:noFill/>
          <a:ln/>
        </p:spPr>
        <p:txBody>
          <a:bodyPr wrap="square" rtlCol="0" anchor="t"/>
          <a:lstStyle/>
          <a:p>
            <a:pPr marL="0" indent="0">
              <a:lnSpc>
                <a:spcPts val="2852"/>
              </a:lnSpc>
              <a:buNone/>
            </a:pPr>
            <a:r>
              <a:rPr lang="en-US" sz="1783" dirty="0">
                <a:solidFill>
                  <a:srgbClr val="5B5F71"/>
                </a:solidFill>
                <a:latin typeface="Instrument Sans" pitchFamily="34" charset="0"/>
                <a:ea typeface="Instrument Sans" pitchFamily="34" charset="-122"/>
                <a:cs typeface="Instrument Sans" pitchFamily="34" charset="-120"/>
              </a:rPr>
              <a:t>CNNs are a type of neural network specifically designed for image processing. They leverage convolutional layers, which extract features from images through sliding filters, followed by pooling layers that reduce the spatial dimensions of the feature maps. This process helps the network recognize patterns and objects within images.</a:t>
            </a:r>
            <a:endParaRPr lang="en-US" sz="1783" dirty="0"/>
          </a:p>
        </p:txBody>
      </p:sp>
      <p:sp>
        <p:nvSpPr>
          <p:cNvPr id="8" name="Shape 3"/>
          <p:cNvSpPr/>
          <p:nvPr/>
        </p:nvSpPr>
        <p:spPr>
          <a:xfrm>
            <a:off x="4449961" y="4335661"/>
            <a:ext cx="509349" cy="509349"/>
          </a:xfrm>
          <a:prstGeom prst="roundRect">
            <a:avLst>
              <a:gd name="adj" fmla="val 18669"/>
            </a:avLst>
          </a:prstGeom>
          <a:solidFill>
            <a:srgbClr val="E2E3E9"/>
          </a:solidFill>
          <a:ln w="7620">
            <a:solidFill>
              <a:srgbClr val="C8C9CF"/>
            </a:solidFill>
            <a:prstDash val="solid"/>
          </a:ln>
        </p:spPr>
      </p:sp>
      <p:sp>
        <p:nvSpPr>
          <p:cNvPr id="9" name="Text 4"/>
          <p:cNvSpPr/>
          <p:nvPr/>
        </p:nvSpPr>
        <p:spPr>
          <a:xfrm>
            <a:off x="4638913" y="4420553"/>
            <a:ext cx="131445" cy="339566"/>
          </a:xfrm>
          <a:prstGeom prst="rect">
            <a:avLst/>
          </a:prstGeom>
          <a:noFill/>
          <a:ln/>
        </p:spPr>
        <p:txBody>
          <a:bodyPr wrap="none" rtlCol="0" anchor="t"/>
          <a:lstStyle/>
          <a:p>
            <a:pPr marL="0" indent="0" algn="ctr">
              <a:lnSpc>
                <a:spcPts val="2674"/>
              </a:lnSpc>
              <a:buNone/>
            </a:pPr>
            <a:r>
              <a:rPr lang="en-US" sz="2674" b="1" dirty="0">
                <a:solidFill>
                  <a:srgbClr val="5B5F71"/>
                </a:solidFill>
                <a:latin typeface="Instrument Sans" pitchFamily="34" charset="0"/>
                <a:ea typeface="Instrument Sans" pitchFamily="34" charset="-122"/>
                <a:cs typeface="Instrument Sans" pitchFamily="34" charset="-120"/>
              </a:rPr>
              <a:t>1</a:t>
            </a:r>
            <a:endParaRPr lang="en-US" sz="2674" dirty="0"/>
          </a:p>
        </p:txBody>
      </p:sp>
      <p:sp>
        <p:nvSpPr>
          <p:cNvPr id="10" name="Text 5"/>
          <p:cNvSpPr/>
          <p:nvPr/>
        </p:nvSpPr>
        <p:spPr>
          <a:xfrm>
            <a:off x="5185648" y="4335661"/>
            <a:ext cx="2829997" cy="353735"/>
          </a:xfrm>
          <a:prstGeom prst="rect">
            <a:avLst/>
          </a:prstGeom>
          <a:noFill/>
          <a:ln/>
        </p:spPr>
        <p:txBody>
          <a:bodyPr wrap="none" rtlCol="0" anchor="t"/>
          <a:lstStyle/>
          <a:p>
            <a:pPr marL="0" indent="0">
              <a:lnSpc>
                <a:spcPts val="2786"/>
              </a:lnSpc>
              <a:buNone/>
            </a:pPr>
            <a:r>
              <a:rPr lang="en-US" sz="2228" b="1" dirty="0">
                <a:solidFill>
                  <a:srgbClr val="5B5F71"/>
                </a:solidFill>
                <a:latin typeface="Instrument Sans" pitchFamily="34" charset="0"/>
                <a:ea typeface="Instrument Sans" pitchFamily="34" charset="-122"/>
                <a:cs typeface="Instrument Sans" pitchFamily="34" charset="-120"/>
              </a:rPr>
              <a:t>Feature Extraction</a:t>
            </a:r>
            <a:endParaRPr lang="en-US" sz="2228" dirty="0"/>
          </a:p>
        </p:txBody>
      </p:sp>
      <p:sp>
        <p:nvSpPr>
          <p:cNvPr id="11" name="Text 6"/>
          <p:cNvSpPr/>
          <p:nvPr/>
        </p:nvSpPr>
        <p:spPr>
          <a:xfrm>
            <a:off x="5185648" y="4825127"/>
            <a:ext cx="3845243" cy="1086922"/>
          </a:xfrm>
          <a:prstGeom prst="rect">
            <a:avLst/>
          </a:prstGeom>
          <a:noFill/>
          <a:ln/>
        </p:spPr>
        <p:txBody>
          <a:bodyPr wrap="square" rtlCol="0" anchor="t"/>
          <a:lstStyle/>
          <a:p>
            <a:pPr marL="0" indent="0">
              <a:lnSpc>
                <a:spcPts val="2852"/>
              </a:lnSpc>
              <a:buNone/>
            </a:pPr>
            <a:r>
              <a:rPr lang="en-US" sz="1783" dirty="0">
                <a:solidFill>
                  <a:srgbClr val="5B5F71"/>
                </a:solidFill>
                <a:latin typeface="Instrument Sans" pitchFamily="34" charset="0"/>
                <a:ea typeface="Instrument Sans" pitchFamily="34" charset="-122"/>
                <a:cs typeface="Instrument Sans" pitchFamily="34" charset="-120"/>
              </a:rPr>
              <a:t>Convolutional layers learn hierarchical features, from edges and shapes to complex patterns.</a:t>
            </a:r>
            <a:endParaRPr lang="en-US" sz="1783" dirty="0"/>
          </a:p>
        </p:txBody>
      </p:sp>
      <p:sp>
        <p:nvSpPr>
          <p:cNvPr id="12" name="Shape 7"/>
          <p:cNvSpPr/>
          <p:nvPr/>
        </p:nvSpPr>
        <p:spPr>
          <a:xfrm>
            <a:off x="9257228" y="4335661"/>
            <a:ext cx="509349" cy="509349"/>
          </a:xfrm>
          <a:prstGeom prst="roundRect">
            <a:avLst>
              <a:gd name="adj" fmla="val 18669"/>
            </a:avLst>
          </a:prstGeom>
          <a:solidFill>
            <a:srgbClr val="E2E3E9"/>
          </a:solidFill>
          <a:ln w="7620">
            <a:solidFill>
              <a:srgbClr val="C8C9CF"/>
            </a:solidFill>
            <a:prstDash val="solid"/>
          </a:ln>
        </p:spPr>
      </p:sp>
      <p:sp>
        <p:nvSpPr>
          <p:cNvPr id="13" name="Text 8"/>
          <p:cNvSpPr/>
          <p:nvPr/>
        </p:nvSpPr>
        <p:spPr>
          <a:xfrm>
            <a:off x="9417248" y="4420553"/>
            <a:ext cx="189190" cy="339566"/>
          </a:xfrm>
          <a:prstGeom prst="rect">
            <a:avLst/>
          </a:prstGeom>
          <a:noFill/>
          <a:ln/>
        </p:spPr>
        <p:txBody>
          <a:bodyPr wrap="none" rtlCol="0" anchor="t"/>
          <a:lstStyle/>
          <a:p>
            <a:pPr marL="0" indent="0" algn="ctr">
              <a:lnSpc>
                <a:spcPts val="2674"/>
              </a:lnSpc>
              <a:buNone/>
            </a:pPr>
            <a:r>
              <a:rPr lang="en-US" sz="2674" b="1" dirty="0">
                <a:solidFill>
                  <a:srgbClr val="5B5F71"/>
                </a:solidFill>
                <a:latin typeface="Instrument Sans" pitchFamily="34" charset="0"/>
                <a:ea typeface="Instrument Sans" pitchFamily="34" charset="-122"/>
                <a:cs typeface="Instrument Sans" pitchFamily="34" charset="-120"/>
              </a:rPr>
              <a:t>2</a:t>
            </a:r>
            <a:endParaRPr lang="en-US" sz="2674" dirty="0"/>
          </a:p>
        </p:txBody>
      </p:sp>
      <p:sp>
        <p:nvSpPr>
          <p:cNvPr id="14" name="Text 9"/>
          <p:cNvSpPr/>
          <p:nvPr/>
        </p:nvSpPr>
        <p:spPr>
          <a:xfrm>
            <a:off x="9992916" y="4335661"/>
            <a:ext cx="2829997" cy="353735"/>
          </a:xfrm>
          <a:prstGeom prst="rect">
            <a:avLst/>
          </a:prstGeom>
          <a:noFill/>
          <a:ln/>
        </p:spPr>
        <p:txBody>
          <a:bodyPr wrap="none" rtlCol="0" anchor="t"/>
          <a:lstStyle/>
          <a:p>
            <a:pPr marL="0" indent="0">
              <a:lnSpc>
                <a:spcPts val="2786"/>
              </a:lnSpc>
              <a:buNone/>
            </a:pPr>
            <a:r>
              <a:rPr lang="en-US" sz="2228" b="1" dirty="0">
                <a:solidFill>
                  <a:srgbClr val="5B5F71"/>
                </a:solidFill>
                <a:latin typeface="Instrument Sans" pitchFamily="34" charset="0"/>
                <a:ea typeface="Instrument Sans" pitchFamily="34" charset="-122"/>
                <a:cs typeface="Instrument Sans" pitchFamily="34" charset="-120"/>
              </a:rPr>
              <a:t>Spatial Invariance</a:t>
            </a:r>
            <a:endParaRPr lang="en-US" sz="2228" dirty="0"/>
          </a:p>
        </p:txBody>
      </p:sp>
      <p:sp>
        <p:nvSpPr>
          <p:cNvPr id="15" name="Text 10"/>
          <p:cNvSpPr/>
          <p:nvPr/>
        </p:nvSpPr>
        <p:spPr>
          <a:xfrm>
            <a:off x="9992916" y="4825127"/>
            <a:ext cx="3845243" cy="1086922"/>
          </a:xfrm>
          <a:prstGeom prst="rect">
            <a:avLst/>
          </a:prstGeom>
          <a:noFill/>
          <a:ln/>
        </p:spPr>
        <p:txBody>
          <a:bodyPr wrap="square" rtlCol="0" anchor="t"/>
          <a:lstStyle/>
          <a:p>
            <a:pPr marL="0" indent="0">
              <a:lnSpc>
                <a:spcPts val="2852"/>
              </a:lnSpc>
              <a:buNone/>
            </a:pPr>
            <a:r>
              <a:rPr lang="en-US" sz="1783" dirty="0">
                <a:solidFill>
                  <a:srgbClr val="5B5F71"/>
                </a:solidFill>
                <a:latin typeface="Instrument Sans" pitchFamily="34" charset="0"/>
                <a:ea typeface="Instrument Sans" pitchFamily="34" charset="-122"/>
                <a:cs typeface="Instrument Sans" pitchFamily="34" charset="-120"/>
              </a:rPr>
              <a:t>CNNs are robust to small translations or rotations in images due to their shared weights.</a:t>
            </a:r>
            <a:endParaRPr lang="en-US" sz="1783" dirty="0"/>
          </a:p>
        </p:txBody>
      </p:sp>
      <p:sp>
        <p:nvSpPr>
          <p:cNvPr id="16" name="Shape 11"/>
          <p:cNvSpPr/>
          <p:nvPr/>
        </p:nvSpPr>
        <p:spPr>
          <a:xfrm>
            <a:off x="4449961" y="6393061"/>
            <a:ext cx="509349" cy="509349"/>
          </a:xfrm>
          <a:prstGeom prst="roundRect">
            <a:avLst>
              <a:gd name="adj" fmla="val 18669"/>
            </a:avLst>
          </a:prstGeom>
          <a:solidFill>
            <a:srgbClr val="E2E3E9"/>
          </a:solidFill>
          <a:ln w="7620">
            <a:solidFill>
              <a:srgbClr val="C8C9CF"/>
            </a:solidFill>
            <a:prstDash val="solid"/>
          </a:ln>
        </p:spPr>
      </p:sp>
      <p:sp>
        <p:nvSpPr>
          <p:cNvPr id="17" name="Text 12"/>
          <p:cNvSpPr/>
          <p:nvPr/>
        </p:nvSpPr>
        <p:spPr>
          <a:xfrm>
            <a:off x="4606290" y="6477952"/>
            <a:ext cx="196572" cy="339566"/>
          </a:xfrm>
          <a:prstGeom prst="rect">
            <a:avLst/>
          </a:prstGeom>
          <a:noFill/>
          <a:ln/>
        </p:spPr>
        <p:txBody>
          <a:bodyPr wrap="none" rtlCol="0" anchor="t"/>
          <a:lstStyle/>
          <a:p>
            <a:pPr marL="0" indent="0" algn="ctr">
              <a:lnSpc>
                <a:spcPts val="2674"/>
              </a:lnSpc>
              <a:buNone/>
            </a:pPr>
            <a:r>
              <a:rPr lang="en-US" sz="2674" b="1" dirty="0">
                <a:solidFill>
                  <a:srgbClr val="5B5F71"/>
                </a:solidFill>
                <a:latin typeface="Instrument Sans" pitchFamily="34" charset="0"/>
                <a:ea typeface="Instrument Sans" pitchFamily="34" charset="-122"/>
                <a:cs typeface="Instrument Sans" pitchFamily="34" charset="-120"/>
              </a:rPr>
              <a:t>3</a:t>
            </a:r>
            <a:endParaRPr lang="en-US" sz="2674" dirty="0"/>
          </a:p>
        </p:txBody>
      </p:sp>
      <p:sp>
        <p:nvSpPr>
          <p:cNvPr id="18" name="Text 13"/>
          <p:cNvSpPr/>
          <p:nvPr/>
        </p:nvSpPr>
        <p:spPr>
          <a:xfrm>
            <a:off x="5185648" y="6393061"/>
            <a:ext cx="2829997" cy="353735"/>
          </a:xfrm>
          <a:prstGeom prst="rect">
            <a:avLst/>
          </a:prstGeom>
          <a:noFill/>
          <a:ln/>
        </p:spPr>
        <p:txBody>
          <a:bodyPr wrap="none" rtlCol="0" anchor="t"/>
          <a:lstStyle/>
          <a:p>
            <a:pPr marL="0" indent="0">
              <a:lnSpc>
                <a:spcPts val="2786"/>
              </a:lnSpc>
              <a:buNone/>
            </a:pPr>
            <a:r>
              <a:rPr lang="en-US" sz="2228" b="1" dirty="0">
                <a:solidFill>
                  <a:srgbClr val="5B5F71"/>
                </a:solidFill>
                <a:latin typeface="Instrument Sans" pitchFamily="34" charset="0"/>
                <a:ea typeface="Instrument Sans" pitchFamily="34" charset="-122"/>
                <a:cs typeface="Instrument Sans" pitchFamily="34" charset="-120"/>
              </a:rPr>
              <a:t>Reduced Parameters</a:t>
            </a:r>
            <a:endParaRPr lang="en-US" sz="2228" dirty="0"/>
          </a:p>
        </p:txBody>
      </p:sp>
      <p:sp>
        <p:nvSpPr>
          <p:cNvPr id="19" name="Text 14"/>
          <p:cNvSpPr/>
          <p:nvPr/>
        </p:nvSpPr>
        <p:spPr>
          <a:xfrm>
            <a:off x="5185648" y="6882527"/>
            <a:ext cx="8652391" cy="724614"/>
          </a:xfrm>
          <a:prstGeom prst="rect">
            <a:avLst/>
          </a:prstGeom>
          <a:noFill/>
          <a:ln/>
        </p:spPr>
        <p:txBody>
          <a:bodyPr wrap="square" rtlCol="0" anchor="t"/>
          <a:lstStyle/>
          <a:p>
            <a:pPr marL="0" indent="0">
              <a:lnSpc>
                <a:spcPts val="2852"/>
              </a:lnSpc>
              <a:buNone/>
            </a:pPr>
            <a:r>
              <a:rPr lang="en-US" sz="1783" dirty="0">
                <a:solidFill>
                  <a:srgbClr val="5B5F71"/>
                </a:solidFill>
                <a:latin typeface="Instrument Sans" pitchFamily="34" charset="0"/>
                <a:ea typeface="Instrument Sans" pitchFamily="34" charset="-122"/>
                <a:cs typeface="Instrument Sans" pitchFamily="34" charset="-120"/>
              </a:rPr>
              <a:t>Pooling layers decrease the number of parameters, preventing overfitting and reducing computational cost.</a:t>
            </a:r>
            <a:endParaRPr lang="en-US" sz="1783"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793790" y="1456849"/>
            <a:ext cx="13042821" cy="1417558"/>
          </a:xfrm>
          <a:prstGeom prst="rect">
            <a:avLst/>
          </a:prstGeom>
          <a:noFill/>
          <a:ln/>
        </p:spPr>
        <p:txBody>
          <a:bodyPr wrap="square" rtlCol="0" anchor="t"/>
          <a:lstStyle/>
          <a:p>
            <a:pPr marL="0" indent="0">
              <a:lnSpc>
                <a:spcPts val="5581"/>
              </a:lnSpc>
              <a:buNone/>
            </a:pPr>
            <a:r>
              <a:rPr lang="en-US" sz="4465" b="1" dirty="0">
                <a:solidFill>
                  <a:srgbClr val="505468"/>
                </a:solidFill>
                <a:latin typeface="Instrument Sans" pitchFamily="34" charset="0"/>
                <a:ea typeface="Instrument Sans" pitchFamily="34" charset="-122"/>
                <a:cs typeface="Instrument Sans" pitchFamily="34" charset="-120"/>
              </a:rPr>
              <a:t>The CIFAR-10 Dataset: A Playground for Image Classification</a:t>
            </a:r>
            <a:endParaRPr lang="en-US" sz="4465" dirty="0"/>
          </a:p>
        </p:txBody>
      </p:sp>
      <p:sp>
        <p:nvSpPr>
          <p:cNvPr id="5" name="Text 2"/>
          <p:cNvSpPr/>
          <p:nvPr/>
        </p:nvSpPr>
        <p:spPr>
          <a:xfrm>
            <a:off x="793790" y="3328035"/>
            <a:ext cx="13042821" cy="1088708"/>
          </a:xfrm>
          <a:prstGeom prst="rect">
            <a:avLst/>
          </a:prstGeom>
          <a:noFill/>
          <a:ln/>
        </p:spPr>
        <p:txBody>
          <a:bodyPr wrap="square" rtlCol="0" anchor="t"/>
          <a:lstStyle/>
          <a:p>
            <a:pPr marL="0" indent="0">
              <a:lnSpc>
                <a:spcPts val="2858"/>
              </a:lnSpc>
              <a:buNone/>
            </a:pPr>
            <a:r>
              <a:rPr lang="en-US" sz="1786" dirty="0">
                <a:solidFill>
                  <a:srgbClr val="5B5F71"/>
                </a:solidFill>
                <a:latin typeface="Instrument Sans" pitchFamily="34" charset="0"/>
                <a:ea typeface="Instrument Sans" pitchFamily="34" charset="-122"/>
                <a:cs typeface="Instrument Sans" pitchFamily="34" charset="-120"/>
              </a:rPr>
              <a:t>The CIFAR-10 dataset is a popular benchmark for image classification models. It consists of 60,000 color images, divided into 10 classes (e.g., airplane, dog, cat, truck, etc.). Each image is of size 32x32 pixels, providing a balanced dataset for training and evaluating image recognition models.</a:t>
            </a:r>
            <a:endParaRPr lang="en-US" sz="1786" dirty="0"/>
          </a:p>
        </p:txBody>
      </p:sp>
      <p:sp>
        <p:nvSpPr>
          <p:cNvPr id="6" name="Text 3"/>
          <p:cNvSpPr/>
          <p:nvPr/>
        </p:nvSpPr>
        <p:spPr>
          <a:xfrm>
            <a:off x="793790" y="4898708"/>
            <a:ext cx="2835235" cy="354330"/>
          </a:xfrm>
          <a:prstGeom prst="rect">
            <a:avLst/>
          </a:prstGeom>
          <a:noFill/>
          <a:ln/>
        </p:spPr>
        <p:txBody>
          <a:bodyPr wrap="none" rtlCol="0" anchor="t"/>
          <a:lstStyle/>
          <a:p>
            <a:pPr marL="0" indent="0">
              <a:lnSpc>
                <a:spcPts val="2791"/>
              </a:lnSpc>
              <a:buNone/>
            </a:pPr>
            <a:r>
              <a:rPr lang="en-US" sz="2233" b="1" dirty="0">
                <a:solidFill>
                  <a:srgbClr val="505468"/>
                </a:solidFill>
                <a:latin typeface="Instrument Sans" pitchFamily="34" charset="0"/>
                <a:ea typeface="Instrument Sans" pitchFamily="34" charset="-122"/>
                <a:cs typeface="Instrument Sans" pitchFamily="34" charset="-120"/>
              </a:rPr>
              <a:t>Training Set</a:t>
            </a:r>
            <a:endParaRPr lang="en-US" sz="2233" dirty="0"/>
          </a:p>
        </p:txBody>
      </p:sp>
      <p:sp>
        <p:nvSpPr>
          <p:cNvPr id="7" name="Text 4"/>
          <p:cNvSpPr/>
          <p:nvPr/>
        </p:nvSpPr>
        <p:spPr>
          <a:xfrm>
            <a:off x="793790" y="5479852"/>
            <a:ext cx="3978116" cy="725805"/>
          </a:xfrm>
          <a:prstGeom prst="rect">
            <a:avLst/>
          </a:prstGeom>
          <a:noFill/>
          <a:ln/>
        </p:spPr>
        <p:txBody>
          <a:bodyPr wrap="square" rtlCol="0" anchor="t"/>
          <a:lstStyle/>
          <a:p>
            <a:pPr marL="0" indent="0">
              <a:lnSpc>
                <a:spcPts val="2858"/>
              </a:lnSpc>
              <a:buNone/>
            </a:pPr>
            <a:r>
              <a:rPr lang="en-US" sz="1786" dirty="0">
                <a:solidFill>
                  <a:srgbClr val="5B5F71"/>
                </a:solidFill>
                <a:latin typeface="Instrument Sans" pitchFamily="34" charset="0"/>
                <a:ea typeface="Instrument Sans" pitchFamily="34" charset="-122"/>
                <a:cs typeface="Instrument Sans" pitchFamily="34" charset="-120"/>
              </a:rPr>
              <a:t>50,000 images for training the model to recognize patterns.</a:t>
            </a:r>
            <a:endParaRPr lang="en-US" sz="1786" dirty="0"/>
          </a:p>
        </p:txBody>
      </p:sp>
      <p:sp>
        <p:nvSpPr>
          <p:cNvPr id="8" name="Text 5"/>
          <p:cNvSpPr/>
          <p:nvPr/>
        </p:nvSpPr>
        <p:spPr>
          <a:xfrm>
            <a:off x="5332928" y="4898708"/>
            <a:ext cx="2835235" cy="354330"/>
          </a:xfrm>
          <a:prstGeom prst="rect">
            <a:avLst/>
          </a:prstGeom>
          <a:noFill/>
          <a:ln/>
        </p:spPr>
        <p:txBody>
          <a:bodyPr wrap="none" rtlCol="0" anchor="t"/>
          <a:lstStyle/>
          <a:p>
            <a:pPr marL="0" indent="0">
              <a:lnSpc>
                <a:spcPts val="2791"/>
              </a:lnSpc>
              <a:buNone/>
            </a:pPr>
            <a:r>
              <a:rPr lang="en-US" sz="2233" b="1" dirty="0">
                <a:solidFill>
                  <a:srgbClr val="505468"/>
                </a:solidFill>
                <a:latin typeface="Instrument Sans" pitchFamily="34" charset="0"/>
                <a:ea typeface="Instrument Sans" pitchFamily="34" charset="-122"/>
                <a:cs typeface="Instrument Sans" pitchFamily="34" charset="-120"/>
              </a:rPr>
              <a:t>Test Set</a:t>
            </a:r>
            <a:endParaRPr lang="en-US" sz="2233" dirty="0"/>
          </a:p>
        </p:txBody>
      </p:sp>
      <p:sp>
        <p:nvSpPr>
          <p:cNvPr id="9" name="Text 6"/>
          <p:cNvSpPr/>
          <p:nvPr/>
        </p:nvSpPr>
        <p:spPr>
          <a:xfrm>
            <a:off x="5332928" y="5479852"/>
            <a:ext cx="3978116" cy="725805"/>
          </a:xfrm>
          <a:prstGeom prst="rect">
            <a:avLst/>
          </a:prstGeom>
          <a:noFill/>
          <a:ln/>
        </p:spPr>
        <p:txBody>
          <a:bodyPr wrap="square" rtlCol="0" anchor="t"/>
          <a:lstStyle/>
          <a:p>
            <a:pPr marL="0" indent="0">
              <a:lnSpc>
                <a:spcPts val="2858"/>
              </a:lnSpc>
              <a:buNone/>
            </a:pPr>
            <a:r>
              <a:rPr lang="en-US" sz="1786" dirty="0">
                <a:solidFill>
                  <a:srgbClr val="5B5F71"/>
                </a:solidFill>
                <a:latin typeface="Instrument Sans" pitchFamily="34" charset="0"/>
                <a:ea typeface="Instrument Sans" pitchFamily="34" charset="-122"/>
                <a:cs typeface="Instrument Sans" pitchFamily="34" charset="-120"/>
              </a:rPr>
              <a:t>10,000 images used to evaluate the model's performance on unseen data.</a:t>
            </a:r>
            <a:endParaRPr lang="en-US" sz="1786" dirty="0"/>
          </a:p>
        </p:txBody>
      </p:sp>
      <p:sp>
        <p:nvSpPr>
          <p:cNvPr id="10" name="Text 7"/>
          <p:cNvSpPr/>
          <p:nvPr/>
        </p:nvSpPr>
        <p:spPr>
          <a:xfrm>
            <a:off x="9872067" y="4898708"/>
            <a:ext cx="2835235" cy="354330"/>
          </a:xfrm>
          <a:prstGeom prst="rect">
            <a:avLst/>
          </a:prstGeom>
          <a:noFill/>
          <a:ln/>
        </p:spPr>
        <p:txBody>
          <a:bodyPr wrap="none" rtlCol="0" anchor="t"/>
          <a:lstStyle/>
          <a:p>
            <a:pPr marL="0" indent="0">
              <a:lnSpc>
                <a:spcPts val="2791"/>
              </a:lnSpc>
              <a:buNone/>
            </a:pPr>
            <a:r>
              <a:rPr lang="en-US" sz="2233" b="1" dirty="0">
                <a:solidFill>
                  <a:srgbClr val="505468"/>
                </a:solidFill>
                <a:latin typeface="Instrument Sans" pitchFamily="34" charset="0"/>
                <a:ea typeface="Instrument Sans" pitchFamily="34" charset="-122"/>
                <a:cs typeface="Instrument Sans" pitchFamily="34" charset="-120"/>
              </a:rPr>
              <a:t>Classes</a:t>
            </a:r>
            <a:endParaRPr lang="en-US" sz="2233" dirty="0"/>
          </a:p>
        </p:txBody>
      </p:sp>
      <p:sp>
        <p:nvSpPr>
          <p:cNvPr id="11" name="Text 8"/>
          <p:cNvSpPr/>
          <p:nvPr/>
        </p:nvSpPr>
        <p:spPr>
          <a:xfrm>
            <a:off x="9872067" y="5479852"/>
            <a:ext cx="3978116" cy="1088708"/>
          </a:xfrm>
          <a:prstGeom prst="rect">
            <a:avLst/>
          </a:prstGeom>
          <a:noFill/>
          <a:ln/>
        </p:spPr>
        <p:txBody>
          <a:bodyPr wrap="square" rtlCol="0" anchor="t"/>
          <a:lstStyle/>
          <a:p>
            <a:pPr marL="0" indent="0">
              <a:lnSpc>
                <a:spcPts val="2858"/>
              </a:lnSpc>
              <a:buNone/>
            </a:pPr>
            <a:r>
              <a:rPr lang="en-US" sz="1786" dirty="0">
                <a:solidFill>
                  <a:srgbClr val="5B5F71"/>
                </a:solidFill>
                <a:latin typeface="Instrument Sans" pitchFamily="34" charset="0"/>
                <a:ea typeface="Instrument Sans" pitchFamily="34" charset="-122"/>
                <a:cs typeface="Instrument Sans" pitchFamily="34" charset="-120"/>
              </a:rPr>
              <a:t>10 distinct classes of objects, providing a challenging and diverse benchmark.</a:t>
            </a:r>
            <a:endParaRPr lang="en-US" sz="1786"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0" y="0"/>
            <a:ext cx="3657600" cy="8229600"/>
          </a:xfrm>
          <a:prstGeom prst="rect">
            <a:avLst/>
          </a:prstGeom>
        </p:spPr>
      </p:pic>
      <p:pic>
        <p:nvPicPr>
          <p:cNvPr id="5" name="Image 2" descr="preencoded.png"/>
          <p:cNvPicPr>
            <a:picLocks noChangeAspect="1"/>
          </p:cNvPicPr>
          <p:nvPr/>
        </p:nvPicPr>
        <p:blipFill>
          <a:blip r:embed="rId5"/>
          <a:stretch>
            <a:fillRect/>
          </a:stretch>
        </p:blipFill>
        <p:spPr>
          <a:xfrm>
            <a:off x="237649" y="2921437"/>
            <a:ext cx="3182303" cy="2386727"/>
          </a:xfrm>
          <a:prstGeom prst="rect">
            <a:avLst/>
          </a:prstGeom>
        </p:spPr>
      </p:pic>
      <p:sp>
        <p:nvSpPr>
          <p:cNvPr id="6" name="Text 1"/>
          <p:cNvSpPr/>
          <p:nvPr/>
        </p:nvSpPr>
        <p:spPr>
          <a:xfrm>
            <a:off x="4323278" y="828675"/>
            <a:ext cx="9641443" cy="1188720"/>
          </a:xfrm>
          <a:prstGeom prst="rect">
            <a:avLst/>
          </a:prstGeom>
          <a:noFill/>
          <a:ln/>
        </p:spPr>
        <p:txBody>
          <a:bodyPr wrap="square" rtlCol="0" anchor="t"/>
          <a:lstStyle/>
          <a:p>
            <a:pPr marL="0" indent="0">
              <a:lnSpc>
                <a:spcPts val="4680"/>
              </a:lnSpc>
              <a:buNone/>
            </a:pPr>
            <a:r>
              <a:rPr lang="en-US" sz="3744" b="1" dirty="0">
                <a:solidFill>
                  <a:srgbClr val="505468"/>
                </a:solidFill>
                <a:latin typeface="Instrument Sans" pitchFamily="34" charset="0"/>
                <a:ea typeface="Instrument Sans" pitchFamily="34" charset="-122"/>
                <a:cs typeface="Instrument Sans" pitchFamily="34" charset="-120"/>
              </a:rPr>
              <a:t>Preparing the Data: The Normalization Magic</a:t>
            </a:r>
            <a:endParaRPr lang="en-US" sz="3744" dirty="0"/>
          </a:p>
        </p:txBody>
      </p:sp>
      <p:sp>
        <p:nvSpPr>
          <p:cNvPr id="7" name="Text 2"/>
          <p:cNvSpPr/>
          <p:nvPr/>
        </p:nvSpPr>
        <p:spPr>
          <a:xfrm>
            <a:off x="4323278" y="2302669"/>
            <a:ext cx="9641443" cy="912614"/>
          </a:xfrm>
          <a:prstGeom prst="rect">
            <a:avLst/>
          </a:prstGeom>
          <a:noFill/>
          <a:ln/>
        </p:spPr>
        <p:txBody>
          <a:bodyPr wrap="square" rtlCol="0" anchor="t"/>
          <a:lstStyle/>
          <a:p>
            <a:pPr marL="0" indent="0">
              <a:lnSpc>
                <a:spcPts val="2396"/>
              </a:lnSpc>
              <a:buNone/>
            </a:pPr>
            <a:r>
              <a:rPr lang="en-US" sz="1498" dirty="0">
                <a:solidFill>
                  <a:srgbClr val="5B5F71"/>
                </a:solidFill>
                <a:latin typeface="Instrument Sans" pitchFamily="34" charset="0"/>
                <a:ea typeface="Instrument Sans" pitchFamily="34" charset="-122"/>
                <a:cs typeface="Instrument Sans" pitchFamily="34" charset="-120"/>
              </a:rPr>
              <a:t>Data normalization is a crucial step in image preprocessing. It standardizes the pixel values within a specific range, usually between 0 and 1, to improve the model's training process and prevent instability. This standardization ensures that all pixels have similar contributions to the learning process.</a:t>
            </a:r>
            <a:endParaRPr lang="en-US" sz="1498" dirty="0"/>
          </a:p>
        </p:txBody>
      </p:sp>
      <p:sp>
        <p:nvSpPr>
          <p:cNvPr id="8" name="Shape 3"/>
          <p:cNvSpPr/>
          <p:nvPr/>
        </p:nvSpPr>
        <p:spPr>
          <a:xfrm>
            <a:off x="4597122" y="3429238"/>
            <a:ext cx="22860" cy="3971687"/>
          </a:xfrm>
          <a:prstGeom prst="roundRect">
            <a:avLst>
              <a:gd name="adj" fmla="val 349444"/>
            </a:avLst>
          </a:prstGeom>
          <a:solidFill>
            <a:srgbClr val="C8C9CF"/>
          </a:solidFill>
          <a:ln/>
        </p:spPr>
      </p:sp>
      <p:sp>
        <p:nvSpPr>
          <p:cNvPr id="9" name="Shape 4"/>
          <p:cNvSpPr/>
          <p:nvPr/>
        </p:nvSpPr>
        <p:spPr>
          <a:xfrm>
            <a:off x="4799648" y="3845719"/>
            <a:ext cx="665678" cy="22860"/>
          </a:xfrm>
          <a:prstGeom prst="roundRect">
            <a:avLst>
              <a:gd name="adj" fmla="val 349444"/>
            </a:avLst>
          </a:prstGeom>
          <a:solidFill>
            <a:srgbClr val="C8C9CF"/>
          </a:solidFill>
          <a:ln/>
        </p:spPr>
      </p:sp>
      <p:sp>
        <p:nvSpPr>
          <p:cNvPr id="10" name="Shape 5"/>
          <p:cNvSpPr/>
          <p:nvPr/>
        </p:nvSpPr>
        <p:spPr>
          <a:xfrm>
            <a:off x="4394597" y="3643193"/>
            <a:ext cx="427911" cy="427911"/>
          </a:xfrm>
          <a:prstGeom prst="roundRect">
            <a:avLst>
              <a:gd name="adj" fmla="val 18668"/>
            </a:avLst>
          </a:prstGeom>
          <a:solidFill>
            <a:srgbClr val="E2E3E9"/>
          </a:solidFill>
          <a:ln w="7620">
            <a:solidFill>
              <a:srgbClr val="C8C9CF"/>
            </a:solidFill>
            <a:prstDash val="solid"/>
          </a:ln>
        </p:spPr>
      </p:sp>
      <p:sp>
        <p:nvSpPr>
          <p:cNvPr id="11" name="Text 6"/>
          <p:cNvSpPr/>
          <p:nvPr/>
        </p:nvSpPr>
        <p:spPr>
          <a:xfrm>
            <a:off x="4553307" y="3714512"/>
            <a:ext cx="110490" cy="285274"/>
          </a:xfrm>
          <a:prstGeom prst="rect">
            <a:avLst/>
          </a:prstGeom>
          <a:noFill/>
          <a:ln/>
        </p:spPr>
        <p:txBody>
          <a:bodyPr wrap="none" rtlCol="0" anchor="t"/>
          <a:lstStyle/>
          <a:p>
            <a:pPr marL="0" indent="0" algn="ctr">
              <a:lnSpc>
                <a:spcPts val="2246"/>
              </a:lnSpc>
              <a:buNone/>
            </a:pPr>
            <a:r>
              <a:rPr lang="en-US" sz="2246" b="1" dirty="0">
                <a:solidFill>
                  <a:srgbClr val="5B5F71"/>
                </a:solidFill>
                <a:latin typeface="Instrument Sans" pitchFamily="34" charset="0"/>
                <a:ea typeface="Instrument Sans" pitchFamily="34" charset="-122"/>
                <a:cs typeface="Instrument Sans" pitchFamily="34" charset="-120"/>
              </a:rPr>
              <a:t>1</a:t>
            </a:r>
            <a:endParaRPr lang="en-US" sz="2246" dirty="0"/>
          </a:p>
        </p:txBody>
      </p:sp>
      <p:sp>
        <p:nvSpPr>
          <p:cNvPr id="12" name="Text 7"/>
          <p:cNvSpPr/>
          <p:nvPr/>
        </p:nvSpPr>
        <p:spPr>
          <a:xfrm>
            <a:off x="5654635" y="3619381"/>
            <a:ext cx="2377440" cy="297180"/>
          </a:xfrm>
          <a:prstGeom prst="rect">
            <a:avLst/>
          </a:prstGeom>
          <a:noFill/>
          <a:ln/>
        </p:spPr>
        <p:txBody>
          <a:bodyPr wrap="none" rtlCol="0" anchor="t"/>
          <a:lstStyle/>
          <a:p>
            <a:pPr marL="0" indent="0" algn="l">
              <a:lnSpc>
                <a:spcPts val="2340"/>
              </a:lnSpc>
              <a:buNone/>
            </a:pPr>
            <a:r>
              <a:rPr lang="en-US" sz="1872" b="1" dirty="0">
                <a:solidFill>
                  <a:srgbClr val="5B5F71"/>
                </a:solidFill>
                <a:latin typeface="Instrument Sans" pitchFamily="34" charset="0"/>
                <a:ea typeface="Instrument Sans" pitchFamily="34" charset="-122"/>
                <a:cs typeface="Instrument Sans" pitchFamily="34" charset="-120"/>
              </a:rPr>
              <a:t>Resize</a:t>
            </a:r>
            <a:endParaRPr lang="en-US" sz="1872" dirty="0"/>
          </a:p>
        </p:txBody>
      </p:sp>
      <p:sp>
        <p:nvSpPr>
          <p:cNvPr id="13" name="Text 8"/>
          <p:cNvSpPr/>
          <p:nvPr/>
        </p:nvSpPr>
        <p:spPr>
          <a:xfrm>
            <a:off x="5654635" y="4030623"/>
            <a:ext cx="8310086" cy="304205"/>
          </a:xfrm>
          <a:prstGeom prst="rect">
            <a:avLst/>
          </a:prstGeom>
          <a:noFill/>
          <a:ln/>
        </p:spPr>
        <p:txBody>
          <a:bodyPr wrap="none" rtlCol="0" anchor="t"/>
          <a:lstStyle/>
          <a:p>
            <a:pPr marL="0" indent="0" algn="l">
              <a:lnSpc>
                <a:spcPts val="2396"/>
              </a:lnSpc>
              <a:buNone/>
            </a:pPr>
            <a:r>
              <a:rPr lang="en-US" sz="1498" dirty="0">
                <a:solidFill>
                  <a:srgbClr val="5B5F71"/>
                </a:solidFill>
                <a:latin typeface="Instrument Sans" pitchFamily="34" charset="0"/>
                <a:ea typeface="Instrument Sans" pitchFamily="34" charset="-122"/>
                <a:cs typeface="Instrument Sans" pitchFamily="34" charset="-120"/>
              </a:rPr>
              <a:t>Ensure all images are the same size for consistent input to the CNN.</a:t>
            </a:r>
            <a:endParaRPr lang="en-US" sz="1498" dirty="0"/>
          </a:p>
        </p:txBody>
      </p:sp>
      <p:sp>
        <p:nvSpPr>
          <p:cNvPr id="14" name="Shape 9"/>
          <p:cNvSpPr/>
          <p:nvPr/>
        </p:nvSpPr>
        <p:spPr>
          <a:xfrm>
            <a:off x="4799648" y="5131594"/>
            <a:ext cx="665678" cy="22860"/>
          </a:xfrm>
          <a:prstGeom prst="roundRect">
            <a:avLst>
              <a:gd name="adj" fmla="val 349444"/>
            </a:avLst>
          </a:prstGeom>
          <a:solidFill>
            <a:srgbClr val="C8C9CF"/>
          </a:solidFill>
          <a:ln/>
        </p:spPr>
      </p:sp>
      <p:sp>
        <p:nvSpPr>
          <p:cNvPr id="15" name="Shape 10"/>
          <p:cNvSpPr/>
          <p:nvPr/>
        </p:nvSpPr>
        <p:spPr>
          <a:xfrm>
            <a:off x="4394597" y="4929068"/>
            <a:ext cx="427911" cy="427911"/>
          </a:xfrm>
          <a:prstGeom prst="roundRect">
            <a:avLst>
              <a:gd name="adj" fmla="val 18668"/>
            </a:avLst>
          </a:prstGeom>
          <a:solidFill>
            <a:srgbClr val="E2E3E9"/>
          </a:solidFill>
          <a:ln w="7620">
            <a:solidFill>
              <a:srgbClr val="C8C9CF"/>
            </a:solidFill>
            <a:prstDash val="solid"/>
          </a:ln>
        </p:spPr>
      </p:sp>
      <p:sp>
        <p:nvSpPr>
          <p:cNvPr id="16" name="Text 11"/>
          <p:cNvSpPr/>
          <p:nvPr/>
        </p:nvSpPr>
        <p:spPr>
          <a:xfrm>
            <a:off x="4529018" y="5000387"/>
            <a:ext cx="158948" cy="285274"/>
          </a:xfrm>
          <a:prstGeom prst="rect">
            <a:avLst/>
          </a:prstGeom>
          <a:noFill/>
          <a:ln/>
        </p:spPr>
        <p:txBody>
          <a:bodyPr wrap="none" rtlCol="0" anchor="t"/>
          <a:lstStyle/>
          <a:p>
            <a:pPr marL="0" indent="0" algn="ctr">
              <a:lnSpc>
                <a:spcPts val="2246"/>
              </a:lnSpc>
              <a:buNone/>
            </a:pPr>
            <a:r>
              <a:rPr lang="en-US" sz="2246" b="1" dirty="0">
                <a:solidFill>
                  <a:srgbClr val="5B5F71"/>
                </a:solidFill>
                <a:latin typeface="Instrument Sans" pitchFamily="34" charset="0"/>
                <a:ea typeface="Instrument Sans" pitchFamily="34" charset="-122"/>
                <a:cs typeface="Instrument Sans" pitchFamily="34" charset="-120"/>
              </a:rPr>
              <a:t>2</a:t>
            </a:r>
            <a:endParaRPr lang="en-US" sz="2246" dirty="0"/>
          </a:p>
        </p:txBody>
      </p:sp>
      <p:sp>
        <p:nvSpPr>
          <p:cNvPr id="17" name="Text 12"/>
          <p:cNvSpPr/>
          <p:nvPr/>
        </p:nvSpPr>
        <p:spPr>
          <a:xfrm>
            <a:off x="5654635" y="4905256"/>
            <a:ext cx="2377440" cy="297180"/>
          </a:xfrm>
          <a:prstGeom prst="rect">
            <a:avLst/>
          </a:prstGeom>
          <a:noFill/>
          <a:ln/>
        </p:spPr>
        <p:txBody>
          <a:bodyPr wrap="none" rtlCol="0" anchor="t"/>
          <a:lstStyle/>
          <a:p>
            <a:pPr marL="0" indent="0" algn="l">
              <a:lnSpc>
                <a:spcPts val="2340"/>
              </a:lnSpc>
              <a:buNone/>
            </a:pPr>
            <a:r>
              <a:rPr lang="en-US" sz="1872" b="1" dirty="0">
                <a:solidFill>
                  <a:srgbClr val="5B5F71"/>
                </a:solidFill>
                <a:latin typeface="Instrument Sans" pitchFamily="34" charset="0"/>
                <a:ea typeface="Instrument Sans" pitchFamily="34" charset="-122"/>
                <a:cs typeface="Instrument Sans" pitchFamily="34" charset="-120"/>
              </a:rPr>
              <a:t>Normalize</a:t>
            </a:r>
            <a:endParaRPr lang="en-US" sz="1872" dirty="0"/>
          </a:p>
        </p:txBody>
      </p:sp>
      <p:sp>
        <p:nvSpPr>
          <p:cNvPr id="18" name="Text 13"/>
          <p:cNvSpPr/>
          <p:nvPr/>
        </p:nvSpPr>
        <p:spPr>
          <a:xfrm>
            <a:off x="5654635" y="5316498"/>
            <a:ext cx="8310086" cy="304205"/>
          </a:xfrm>
          <a:prstGeom prst="rect">
            <a:avLst/>
          </a:prstGeom>
          <a:noFill/>
          <a:ln/>
        </p:spPr>
        <p:txBody>
          <a:bodyPr wrap="none" rtlCol="0" anchor="t"/>
          <a:lstStyle/>
          <a:p>
            <a:pPr marL="0" indent="0" algn="l">
              <a:lnSpc>
                <a:spcPts val="2396"/>
              </a:lnSpc>
              <a:buNone/>
            </a:pPr>
            <a:r>
              <a:rPr lang="en-US" sz="1498" dirty="0">
                <a:solidFill>
                  <a:srgbClr val="5B5F71"/>
                </a:solidFill>
                <a:latin typeface="Instrument Sans" pitchFamily="34" charset="0"/>
                <a:ea typeface="Instrument Sans" pitchFamily="34" charset="-122"/>
                <a:cs typeface="Instrument Sans" pitchFamily="34" charset="-120"/>
              </a:rPr>
              <a:t>Scale pixel values to a specific range, preventing dominance of certain features.</a:t>
            </a:r>
            <a:endParaRPr lang="en-US" sz="1498" dirty="0"/>
          </a:p>
        </p:txBody>
      </p:sp>
      <p:sp>
        <p:nvSpPr>
          <p:cNvPr id="19" name="Shape 14"/>
          <p:cNvSpPr/>
          <p:nvPr/>
        </p:nvSpPr>
        <p:spPr>
          <a:xfrm>
            <a:off x="4799648" y="6417469"/>
            <a:ext cx="665678" cy="22860"/>
          </a:xfrm>
          <a:prstGeom prst="roundRect">
            <a:avLst>
              <a:gd name="adj" fmla="val 349444"/>
            </a:avLst>
          </a:prstGeom>
          <a:solidFill>
            <a:srgbClr val="C8C9CF"/>
          </a:solidFill>
          <a:ln/>
        </p:spPr>
      </p:sp>
      <p:sp>
        <p:nvSpPr>
          <p:cNvPr id="20" name="Shape 15"/>
          <p:cNvSpPr/>
          <p:nvPr/>
        </p:nvSpPr>
        <p:spPr>
          <a:xfrm>
            <a:off x="4394597" y="6214943"/>
            <a:ext cx="427911" cy="427911"/>
          </a:xfrm>
          <a:prstGeom prst="roundRect">
            <a:avLst>
              <a:gd name="adj" fmla="val 18668"/>
            </a:avLst>
          </a:prstGeom>
          <a:solidFill>
            <a:srgbClr val="E2E3E9"/>
          </a:solidFill>
          <a:ln w="7620">
            <a:solidFill>
              <a:srgbClr val="C8C9CF"/>
            </a:solidFill>
            <a:prstDash val="solid"/>
          </a:ln>
        </p:spPr>
      </p:sp>
      <p:sp>
        <p:nvSpPr>
          <p:cNvPr id="21" name="Text 16"/>
          <p:cNvSpPr/>
          <p:nvPr/>
        </p:nvSpPr>
        <p:spPr>
          <a:xfrm>
            <a:off x="4525923" y="6286262"/>
            <a:ext cx="165259" cy="285274"/>
          </a:xfrm>
          <a:prstGeom prst="rect">
            <a:avLst/>
          </a:prstGeom>
          <a:noFill/>
          <a:ln/>
        </p:spPr>
        <p:txBody>
          <a:bodyPr wrap="none" rtlCol="0" anchor="t"/>
          <a:lstStyle/>
          <a:p>
            <a:pPr marL="0" indent="0" algn="ctr">
              <a:lnSpc>
                <a:spcPts val="2246"/>
              </a:lnSpc>
              <a:buNone/>
            </a:pPr>
            <a:r>
              <a:rPr lang="en-US" sz="2246" b="1" dirty="0">
                <a:solidFill>
                  <a:srgbClr val="5B5F71"/>
                </a:solidFill>
                <a:latin typeface="Instrument Sans" pitchFamily="34" charset="0"/>
                <a:ea typeface="Instrument Sans" pitchFamily="34" charset="-122"/>
                <a:cs typeface="Instrument Sans" pitchFamily="34" charset="-120"/>
              </a:rPr>
              <a:t>3</a:t>
            </a:r>
            <a:endParaRPr lang="en-US" sz="2246" dirty="0"/>
          </a:p>
        </p:txBody>
      </p:sp>
      <p:sp>
        <p:nvSpPr>
          <p:cNvPr id="22" name="Text 17"/>
          <p:cNvSpPr/>
          <p:nvPr/>
        </p:nvSpPr>
        <p:spPr>
          <a:xfrm>
            <a:off x="5654635" y="6191131"/>
            <a:ext cx="2377440" cy="297180"/>
          </a:xfrm>
          <a:prstGeom prst="rect">
            <a:avLst/>
          </a:prstGeom>
          <a:noFill/>
          <a:ln/>
        </p:spPr>
        <p:txBody>
          <a:bodyPr wrap="none" rtlCol="0" anchor="t"/>
          <a:lstStyle/>
          <a:p>
            <a:pPr marL="0" indent="0" algn="l">
              <a:lnSpc>
                <a:spcPts val="2340"/>
              </a:lnSpc>
              <a:buNone/>
            </a:pPr>
            <a:r>
              <a:rPr lang="en-US" sz="1872" b="1" dirty="0">
                <a:solidFill>
                  <a:srgbClr val="5B5F71"/>
                </a:solidFill>
                <a:latin typeface="Instrument Sans" pitchFamily="34" charset="0"/>
                <a:ea typeface="Instrument Sans" pitchFamily="34" charset="-122"/>
                <a:cs typeface="Instrument Sans" pitchFamily="34" charset="-120"/>
              </a:rPr>
              <a:t>Data Augmentation</a:t>
            </a:r>
            <a:endParaRPr lang="en-US" sz="1872" dirty="0"/>
          </a:p>
        </p:txBody>
      </p:sp>
      <p:sp>
        <p:nvSpPr>
          <p:cNvPr id="23" name="Text 18"/>
          <p:cNvSpPr/>
          <p:nvPr/>
        </p:nvSpPr>
        <p:spPr>
          <a:xfrm>
            <a:off x="5654635" y="6602373"/>
            <a:ext cx="8310086" cy="608409"/>
          </a:xfrm>
          <a:prstGeom prst="rect">
            <a:avLst/>
          </a:prstGeom>
          <a:noFill/>
          <a:ln/>
        </p:spPr>
        <p:txBody>
          <a:bodyPr wrap="square" rtlCol="0" anchor="t"/>
          <a:lstStyle/>
          <a:p>
            <a:pPr marL="0" indent="0" algn="l">
              <a:lnSpc>
                <a:spcPts val="2396"/>
              </a:lnSpc>
              <a:buNone/>
            </a:pPr>
            <a:r>
              <a:rPr lang="en-US" sz="1498" dirty="0">
                <a:solidFill>
                  <a:srgbClr val="5B5F71"/>
                </a:solidFill>
                <a:latin typeface="Instrument Sans" pitchFamily="34" charset="0"/>
                <a:ea typeface="Instrument Sans" pitchFamily="34" charset="-122"/>
                <a:cs typeface="Instrument Sans" pitchFamily="34" charset="-120"/>
              </a:rPr>
              <a:t>Increase dataset size by applying random transformations to existing images, enhancing model robustness.</a:t>
            </a:r>
            <a:endParaRPr lang="en-US" sz="1498"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0" y="0"/>
            <a:ext cx="3657600" cy="8229600"/>
          </a:xfrm>
          <a:prstGeom prst="rect">
            <a:avLst/>
          </a:prstGeom>
        </p:spPr>
      </p:pic>
      <p:pic>
        <p:nvPicPr>
          <p:cNvPr id="5" name="Image 2" descr="preencoded.png"/>
          <p:cNvPicPr>
            <a:picLocks noChangeAspect="1"/>
          </p:cNvPicPr>
          <p:nvPr/>
        </p:nvPicPr>
        <p:blipFill>
          <a:blip r:embed="rId5"/>
          <a:stretch>
            <a:fillRect/>
          </a:stretch>
        </p:blipFill>
        <p:spPr>
          <a:xfrm>
            <a:off x="229672" y="3048714"/>
            <a:ext cx="3198257" cy="2132171"/>
          </a:xfrm>
          <a:prstGeom prst="rect">
            <a:avLst/>
          </a:prstGeom>
        </p:spPr>
      </p:pic>
      <p:sp>
        <p:nvSpPr>
          <p:cNvPr id="6" name="Text 1"/>
          <p:cNvSpPr/>
          <p:nvPr/>
        </p:nvSpPr>
        <p:spPr>
          <a:xfrm>
            <a:off x="4300776" y="940118"/>
            <a:ext cx="9216271" cy="574238"/>
          </a:xfrm>
          <a:prstGeom prst="rect">
            <a:avLst/>
          </a:prstGeom>
          <a:noFill/>
          <a:ln/>
        </p:spPr>
        <p:txBody>
          <a:bodyPr wrap="none" rtlCol="0" anchor="t"/>
          <a:lstStyle/>
          <a:p>
            <a:pPr marL="0" indent="0">
              <a:lnSpc>
                <a:spcPts val="4522"/>
              </a:lnSpc>
              <a:buNone/>
            </a:pPr>
            <a:r>
              <a:rPr lang="en-US" sz="3618" b="1" dirty="0">
                <a:solidFill>
                  <a:srgbClr val="505468"/>
                </a:solidFill>
                <a:latin typeface="Instrument Sans" pitchFamily="34" charset="0"/>
                <a:ea typeface="Instrument Sans" pitchFamily="34" charset="-122"/>
                <a:cs typeface="Instrument Sans" pitchFamily="34" charset="-120"/>
              </a:rPr>
              <a:t>Building the CNN: Architecting for Success</a:t>
            </a:r>
            <a:endParaRPr lang="en-US" sz="3618" dirty="0"/>
          </a:p>
        </p:txBody>
      </p:sp>
      <p:sp>
        <p:nvSpPr>
          <p:cNvPr id="7" name="Text 2"/>
          <p:cNvSpPr/>
          <p:nvPr/>
        </p:nvSpPr>
        <p:spPr>
          <a:xfrm>
            <a:off x="4300776" y="1789986"/>
            <a:ext cx="9686449" cy="882253"/>
          </a:xfrm>
          <a:prstGeom prst="rect">
            <a:avLst/>
          </a:prstGeom>
          <a:noFill/>
          <a:ln/>
        </p:spPr>
        <p:txBody>
          <a:bodyPr wrap="square" rtlCol="0" anchor="t"/>
          <a:lstStyle/>
          <a:p>
            <a:pPr marL="0" indent="0">
              <a:lnSpc>
                <a:spcPts val="2315"/>
              </a:lnSpc>
              <a:buNone/>
            </a:pPr>
            <a:r>
              <a:rPr lang="en-US" sz="1447" dirty="0">
                <a:solidFill>
                  <a:srgbClr val="5B5F71"/>
                </a:solidFill>
                <a:latin typeface="Instrument Sans" pitchFamily="34" charset="0"/>
                <a:ea typeface="Instrument Sans" pitchFamily="34" charset="-122"/>
                <a:cs typeface="Instrument Sans" pitchFamily="34" charset="-120"/>
              </a:rPr>
              <a:t>A typical CNN architecture for image classification consists of multiple layers. It starts with convolutional layers that extract features, followed by pooling layers that reduce the spatial dimensions. This architecture is repeated several times, followed by fully connected layers that learn relationships between features and classify the images.</a:t>
            </a:r>
            <a:endParaRPr lang="en-US" sz="1447" dirty="0"/>
          </a:p>
        </p:txBody>
      </p:sp>
      <p:pic>
        <p:nvPicPr>
          <p:cNvPr id="8" name="Image 3" descr="preencoded.png"/>
          <p:cNvPicPr>
            <a:picLocks noChangeAspect="1"/>
          </p:cNvPicPr>
          <p:nvPr/>
        </p:nvPicPr>
        <p:blipFill>
          <a:blip r:embed="rId6"/>
          <a:stretch>
            <a:fillRect/>
          </a:stretch>
        </p:blipFill>
        <p:spPr>
          <a:xfrm>
            <a:off x="4300776" y="2878931"/>
            <a:ext cx="918805" cy="1470184"/>
          </a:xfrm>
          <a:prstGeom prst="rect">
            <a:avLst/>
          </a:prstGeom>
        </p:spPr>
      </p:pic>
      <p:sp>
        <p:nvSpPr>
          <p:cNvPr id="9" name="Text 3"/>
          <p:cNvSpPr/>
          <p:nvPr/>
        </p:nvSpPr>
        <p:spPr>
          <a:xfrm>
            <a:off x="5495211" y="3062645"/>
            <a:ext cx="2297192" cy="287060"/>
          </a:xfrm>
          <a:prstGeom prst="rect">
            <a:avLst/>
          </a:prstGeom>
          <a:noFill/>
          <a:ln/>
        </p:spPr>
        <p:txBody>
          <a:bodyPr wrap="none" rtlCol="0" anchor="t"/>
          <a:lstStyle/>
          <a:p>
            <a:pPr marL="0" indent="0" algn="l">
              <a:lnSpc>
                <a:spcPts val="2261"/>
              </a:lnSpc>
              <a:buNone/>
            </a:pPr>
            <a:r>
              <a:rPr lang="en-US" sz="1809" b="1" dirty="0">
                <a:solidFill>
                  <a:srgbClr val="5B5F71"/>
                </a:solidFill>
                <a:latin typeface="Instrument Sans" pitchFamily="34" charset="0"/>
                <a:ea typeface="Instrument Sans" pitchFamily="34" charset="-122"/>
                <a:cs typeface="Instrument Sans" pitchFamily="34" charset="-120"/>
              </a:rPr>
              <a:t>Convolutional Layers</a:t>
            </a:r>
            <a:endParaRPr lang="en-US" sz="1809" dirty="0"/>
          </a:p>
        </p:txBody>
      </p:sp>
      <p:sp>
        <p:nvSpPr>
          <p:cNvPr id="10" name="Text 4"/>
          <p:cNvSpPr/>
          <p:nvPr/>
        </p:nvSpPr>
        <p:spPr>
          <a:xfrm>
            <a:off x="5495211" y="3459956"/>
            <a:ext cx="8492014" cy="294084"/>
          </a:xfrm>
          <a:prstGeom prst="rect">
            <a:avLst/>
          </a:prstGeom>
          <a:noFill/>
          <a:ln/>
        </p:spPr>
        <p:txBody>
          <a:bodyPr wrap="none" rtlCol="0" anchor="t"/>
          <a:lstStyle/>
          <a:p>
            <a:pPr marL="0" indent="0" algn="l">
              <a:lnSpc>
                <a:spcPts val="2315"/>
              </a:lnSpc>
              <a:buNone/>
            </a:pPr>
            <a:r>
              <a:rPr lang="en-US" sz="1447" dirty="0">
                <a:solidFill>
                  <a:srgbClr val="5B5F71"/>
                </a:solidFill>
                <a:latin typeface="Instrument Sans" pitchFamily="34" charset="0"/>
                <a:ea typeface="Instrument Sans" pitchFamily="34" charset="-122"/>
                <a:cs typeface="Instrument Sans" pitchFamily="34" charset="-120"/>
              </a:rPr>
              <a:t>Extract low-level features like edges and shapes.</a:t>
            </a:r>
            <a:endParaRPr lang="en-US" sz="1447" dirty="0"/>
          </a:p>
        </p:txBody>
      </p:sp>
      <p:pic>
        <p:nvPicPr>
          <p:cNvPr id="11" name="Image 4" descr="preencoded.png"/>
          <p:cNvPicPr>
            <a:picLocks noChangeAspect="1"/>
          </p:cNvPicPr>
          <p:nvPr/>
        </p:nvPicPr>
        <p:blipFill>
          <a:blip r:embed="rId7"/>
          <a:stretch>
            <a:fillRect/>
          </a:stretch>
        </p:blipFill>
        <p:spPr>
          <a:xfrm>
            <a:off x="4300776" y="4349115"/>
            <a:ext cx="918805" cy="1470184"/>
          </a:xfrm>
          <a:prstGeom prst="rect">
            <a:avLst/>
          </a:prstGeom>
        </p:spPr>
      </p:pic>
      <p:sp>
        <p:nvSpPr>
          <p:cNvPr id="12" name="Text 5"/>
          <p:cNvSpPr/>
          <p:nvPr/>
        </p:nvSpPr>
        <p:spPr>
          <a:xfrm>
            <a:off x="5495211" y="4532828"/>
            <a:ext cx="2297192" cy="287060"/>
          </a:xfrm>
          <a:prstGeom prst="rect">
            <a:avLst/>
          </a:prstGeom>
          <a:noFill/>
          <a:ln/>
        </p:spPr>
        <p:txBody>
          <a:bodyPr wrap="none" rtlCol="0" anchor="t"/>
          <a:lstStyle/>
          <a:p>
            <a:pPr marL="0" indent="0" algn="l">
              <a:lnSpc>
                <a:spcPts val="2261"/>
              </a:lnSpc>
              <a:buNone/>
            </a:pPr>
            <a:r>
              <a:rPr lang="en-US" sz="1809" b="1" dirty="0">
                <a:solidFill>
                  <a:srgbClr val="5B5F71"/>
                </a:solidFill>
                <a:latin typeface="Instrument Sans" pitchFamily="34" charset="0"/>
                <a:ea typeface="Instrument Sans" pitchFamily="34" charset="-122"/>
                <a:cs typeface="Instrument Sans" pitchFamily="34" charset="-120"/>
              </a:rPr>
              <a:t>Pooling Layers</a:t>
            </a:r>
            <a:endParaRPr lang="en-US" sz="1809" dirty="0"/>
          </a:p>
        </p:txBody>
      </p:sp>
      <p:sp>
        <p:nvSpPr>
          <p:cNvPr id="13" name="Text 6"/>
          <p:cNvSpPr/>
          <p:nvPr/>
        </p:nvSpPr>
        <p:spPr>
          <a:xfrm>
            <a:off x="5495211" y="4930140"/>
            <a:ext cx="8492014" cy="294084"/>
          </a:xfrm>
          <a:prstGeom prst="rect">
            <a:avLst/>
          </a:prstGeom>
          <a:noFill/>
          <a:ln/>
        </p:spPr>
        <p:txBody>
          <a:bodyPr wrap="none" rtlCol="0" anchor="t"/>
          <a:lstStyle/>
          <a:p>
            <a:pPr marL="0" indent="0" algn="l">
              <a:lnSpc>
                <a:spcPts val="2315"/>
              </a:lnSpc>
              <a:buNone/>
            </a:pPr>
            <a:r>
              <a:rPr lang="en-US" sz="1447" dirty="0">
                <a:solidFill>
                  <a:srgbClr val="5B5F71"/>
                </a:solidFill>
                <a:latin typeface="Instrument Sans" pitchFamily="34" charset="0"/>
                <a:ea typeface="Instrument Sans" pitchFamily="34" charset="-122"/>
                <a:cs typeface="Instrument Sans" pitchFamily="34" charset="-120"/>
              </a:rPr>
              <a:t>Reduce spatial dimensions, maintaining important features.</a:t>
            </a:r>
            <a:endParaRPr lang="en-US" sz="1447" dirty="0"/>
          </a:p>
        </p:txBody>
      </p:sp>
      <p:pic>
        <p:nvPicPr>
          <p:cNvPr id="14" name="Image 5" descr="preencoded.png"/>
          <p:cNvPicPr>
            <a:picLocks noChangeAspect="1"/>
          </p:cNvPicPr>
          <p:nvPr/>
        </p:nvPicPr>
        <p:blipFill>
          <a:blip r:embed="rId8"/>
          <a:stretch>
            <a:fillRect/>
          </a:stretch>
        </p:blipFill>
        <p:spPr>
          <a:xfrm>
            <a:off x="4300776" y="5819299"/>
            <a:ext cx="918805" cy="1470184"/>
          </a:xfrm>
          <a:prstGeom prst="rect">
            <a:avLst/>
          </a:prstGeom>
        </p:spPr>
      </p:pic>
      <p:sp>
        <p:nvSpPr>
          <p:cNvPr id="15" name="Text 7"/>
          <p:cNvSpPr/>
          <p:nvPr/>
        </p:nvSpPr>
        <p:spPr>
          <a:xfrm>
            <a:off x="5495211" y="6003012"/>
            <a:ext cx="2511385" cy="287060"/>
          </a:xfrm>
          <a:prstGeom prst="rect">
            <a:avLst/>
          </a:prstGeom>
          <a:noFill/>
          <a:ln/>
        </p:spPr>
        <p:txBody>
          <a:bodyPr wrap="none" rtlCol="0" anchor="t"/>
          <a:lstStyle/>
          <a:p>
            <a:pPr marL="0" indent="0" algn="l">
              <a:lnSpc>
                <a:spcPts val="2261"/>
              </a:lnSpc>
              <a:buNone/>
            </a:pPr>
            <a:r>
              <a:rPr lang="en-US" sz="1809" b="1" dirty="0">
                <a:solidFill>
                  <a:srgbClr val="5B5F71"/>
                </a:solidFill>
                <a:latin typeface="Instrument Sans" pitchFamily="34" charset="0"/>
                <a:ea typeface="Instrument Sans" pitchFamily="34" charset="-122"/>
                <a:cs typeface="Instrument Sans" pitchFamily="34" charset="-120"/>
              </a:rPr>
              <a:t>Fully Connected Layers</a:t>
            </a:r>
            <a:endParaRPr lang="en-US" sz="1809" dirty="0"/>
          </a:p>
        </p:txBody>
      </p:sp>
      <p:sp>
        <p:nvSpPr>
          <p:cNvPr id="16" name="Text 8"/>
          <p:cNvSpPr/>
          <p:nvPr/>
        </p:nvSpPr>
        <p:spPr>
          <a:xfrm>
            <a:off x="5495211" y="6400324"/>
            <a:ext cx="8492014" cy="294084"/>
          </a:xfrm>
          <a:prstGeom prst="rect">
            <a:avLst/>
          </a:prstGeom>
          <a:noFill/>
          <a:ln/>
        </p:spPr>
        <p:txBody>
          <a:bodyPr wrap="none" rtlCol="0" anchor="t"/>
          <a:lstStyle/>
          <a:p>
            <a:pPr marL="0" indent="0" algn="l">
              <a:lnSpc>
                <a:spcPts val="2315"/>
              </a:lnSpc>
              <a:buNone/>
            </a:pPr>
            <a:r>
              <a:rPr lang="en-US" sz="1447" dirty="0">
                <a:solidFill>
                  <a:srgbClr val="5B5F71"/>
                </a:solidFill>
                <a:latin typeface="Instrument Sans" pitchFamily="34" charset="0"/>
                <a:ea typeface="Instrument Sans" pitchFamily="34" charset="-122"/>
                <a:cs typeface="Instrument Sans" pitchFamily="34" charset="-120"/>
              </a:rPr>
              <a:t>Learn relationships between features and perform classification.</a:t>
            </a:r>
            <a:endParaRPr lang="en-US" sz="1447"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9392245" y="2241113"/>
            <a:ext cx="4989790" cy="3747254"/>
          </a:xfrm>
          <a:prstGeom prst="rect">
            <a:avLst/>
          </a:prstGeom>
        </p:spPr>
      </p:pic>
      <p:sp>
        <p:nvSpPr>
          <p:cNvPr id="6" name="Text 1"/>
          <p:cNvSpPr/>
          <p:nvPr/>
        </p:nvSpPr>
        <p:spPr>
          <a:xfrm>
            <a:off x="695325" y="861298"/>
            <a:ext cx="7753350" cy="1241822"/>
          </a:xfrm>
          <a:prstGeom prst="rect">
            <a:avLst/>
          </a:prstGeom>
          <a:noFill/>
          <a:ln/>
        </p:spPr>
        <p:txBody>
          <a:bodyPr wrap="square" rtlCol="0" anchor="t"/>
          <a:lstStyle/>
          <a:p>
            <a:pPr marL="0" indent="0">
              <a:lnSpc>
                <a:spcPts val="4889"/>
              </a:lnSpc>
              <a:buNone/>
            </a:pPr>
            <a:r>
              <a:rPr lang="en-US" sz="3911" b="1" dirty="0">
                <a:solidFill>
                  <a:srgbClr val="505468"/>
                </a:solidFill>
                <a:latin typeface="Instrument Sans" pitchFamily="34" charset="0"/>
                <a:ea typeface="Instrument Sans" pitchFamily="34" charset="-122"/>
                <a:cs typeface="Instrument Sans" pitchFamily="34" charset="-120"/>
              </a:rPr>
              <a:t>Training the Model: Fine-tuning for Accuracy</a:t>
            </a:r>
            <a:endParaRPr lang="en-US" sz="3911" dirty="0"/>
          </a:p>
        </p:txBody>
      </p:sp>
      <p:sp>
        <p:nvSpPr>
          <p:cNvPr id="7" name="Text 2"/>
          <p:cNvSpPr/>
          <p:nvPr/>
        </p:nvSpPr>
        <p:spPr>
          <a:xfrm>
            <a:off x="695325" y="2401133"/>
            <a:ext cx="7753350" cy="1271588"/>
          </a:xfrm>
          <a:prstGeom prst="rect">
            <a:avLst/>
          </a:prstGeom>
          <a:noFill/>
          <a:ln/>
        </p:spPr>
        <p:txBody>
          <a:bodyPr wrap="square" rtlCol="0" anchor="t"/>
          <a:lstStyle/>
          <a:p>
            <a:pPr marL="0" indent="0">
              <a:lnSpc>
                <a:spcPts val="2503"/>
              </a:lnSpc>
              <a:buNone/>
            </a:pPr>
            <a:r>
              <a:rPr lang="en-US" sz="1564" dirty="0">
                <a:solidFill>
                  <a:srgbClr val="5B5F71"/>
                </a:solidFill>
                <a:latin typeface="Instrument Sans" pitchFamily="34" charset="0"/>
                <a:ea typeface="Instrument Sans" pitchFamily="34" charset="-122"/>
                <a:cs typeface="Instrument Sans" pitchFamily="34" charset="-120"/>
              </a:rPr>
              <a:t>Training a CNN involves feeding the prepared image data into the model and adjusting its parameters to minimize the difference between its predictions and the true labels. This process requires a large dataset and an appropriate optimization algorithm, such as stochastic gradient descent (SGD), to guide the learning process.</a:t>
            </a:r>
            <a:endParaRPr lang="en-US" sz="1564" dirty="0"/>
          </a:p>
        </p:txBody>
      </p:sp>
      <p:sp>
        <p:nvSpPr>
          <p:cNvPr id="8" name="Shape 3"/>
          <p:cNvSpPr/>
          <p:nvPr/>
        </p:nvSpPr>
        <p:spPr>
          <a:xfrm>
            <a:off x="695325" y="3896201"/>
            <a:ext cx="3777377" cy="1795701"/>
          </a:xfrm>
          <a:prstGeom prst="roundRect">
            <a:avLst>
              <a:gd name="adj" fmla="val 4647"/>
            </a:avLst>
          </a:prstGeom>
          <a:solidFill>
            <a:srgbClr val="E2E3E9"/>
          </a:solidFill>
          <a:ln w="7620">
            <a:solidFill>
              <a:srgbClr val="C8C9CF"/>
            </a:solidFill>
            <a:prstDash val="solid"/>
          </a:ln>
        </p:spPr>
      </p:sp>
      <p:sp>
        <p:nvSpPr>
          <p:cNvPr id="9" name="Text 4"/>
          <p:cNvSpPr/>
          <p:nvPr/>
        </p:nvSpPr>
        <p:spPr>
          <a:xfrm>
            <a:off x="901541" y="4102418"/>
            <a:ext cx="2483406" cy="310396"/>
          </a:xfrm>
          <a:prstGeom prst="rect">
            <a:avLst/>
          </a:prstGeom>
          <a:noFill/>
          <a:ln/>
        </p:spPr>
        <p:txBody>
          <a:bodyPr wrap="none" rtlCol="0" anchor="t"/>
          <a:lstStyle/>
          <a:p>
            <a:pPr marL="0" indent="0">
              <a:lnSpc>
                <a:spcPts val="2444"/>
              </a:lnSpc>
              <a:buNone/>
            </a:pPr>
            <a:r>
              <a:rPr lang="en-US" sz="1956" b="1" dirty="0">
                <a:solidFill>
                  <a:srgbClr val="5B5F71"/>
                </a:solidFill>
                <a:latin typeface="Instrument Sans" pitchFamily="34" charset="0"/>
                <a:ea typeface="Instrument Sans" pitchFamily="34" charset="-122"/>
                <a:cs typeface="Instrument Sans" pitchFamily="34" charset="-120"/>
              </a:rPr>
              <a:t>Backpropagation</a:t>
            </a:r>
            <a:endParaRPr lang="en-US" sz="1956" dirty="0"/>
          </a:p>
        </p:txBody>
      </p:sp>
      <p:sp>
        <p:nvSpPr>
          <p:cNvPr id="10" name="Text 5"/>
          <p:cNvSpPr/>
          <p:nvPr/>
        </p:nvSpPr>
        <p:spPr>
          <a:xfrm>
            <a:off x="901541" y="4531995"/>
            <a:ext cx="3364944" cy="953691"/>
          </a:xfrm>
          <a:prstGeom prst="rect">
            <a:avLst/>
          </a:prstGeom>
          <a:noFill/>
          <a:ln/>
        </p:spPr>
        <p:txBody>
          <a:bodyPr wrap="square" rtlCol="0" anchor="t"/>
          <a:lstStyle/>
          <a:p>
            <a:pPr marL="0" indent="0">
              <a:lnSpc>
                <a:spcPts val="2503"/>
              </a:lnSpc>
              <a:buNone/>
            </a:pPr>
            <a:r>
              <a:rPr lang="en-US" sz="1564" dirty="0">
                <a:solidFill>
                  <a:srgbClr val="5B5F71"/>
                </a:solidFill>
                <a:latin typeface="Instrument Sans" pitchFamily="34" charset="0"/>
                <a:ea typeface="Instrument Sans" pitchFamily="34" charset="-122"/>
                <a:cs typeface="Instrument Sans" pitchFamily="34" charset="-120"/>
              </a:rPr>
              <a:t>Calculates the gradient of the error function with respect to the model's parameters.</a:t>
            </a:r>
            <a:endParaRPr lang="en-US" sz="1564" dirty="0"/>
          </a:p>
        </p:txBody>
      </p:sp>
      <p:sp>
        <p:nvSpPr>
          <p:cNvPr id="11" name="Shape 6"/>
          <p:cNvSpPr/>
          <p:nvPr/>
        </p:nvSpPr>
        <p:spPr>
          <a:xfrm>
            <a:off x="4671298" y="3896201"/>
            <a:ext cx="3777377" cy="1795701"/>
          </a:xfrm>
          <a:prstGeom prst="roundRect">
            <a:avLst>
              <a:gd name="adj" fmla="val 4647"/>
            </a:avLst>
          </a:prstGeom>
          <a:solidFill>
            <a:srgbClr val="E2E3E9"/>
          </a:solidFill>
          <a:ln w="7620">
            <a:solidFill>
              <a:srgbClr val="C8C9CF"/>
            </a:solidFill>
            <a:prstDash val="solid"/>
          </a:ln>
        </p:spPr>
      </p:sp>
      <p:sp>
        <p:nvSpPr>
          <p:cNvPr id="12" name="Text 7"/>
          <p:cNvSpPr/>
          <p:nvPr/>
        </p:nvSpPr>
        <p:spPr>
          <a:xfrm>
            <a:off x="4877514" y="4102418"/>
            <a:ext cx="2483406" cy="310396"/>
          </a:xfrm>
          <a:prstGeom prst="rect">
            <a:avLst/>
          </a:prstGeom>
          <a:noFill/>
          <a:ln/>
        </p:spPr>
        <p:txBody>
          <a:bodyPr wrap="none" rtlCol="0" anchor="t"/>
          <a:lstStyle/>
          <a:p>
            <a:pPr marL="0" indent="0">
              <a:lnSpc>
                <a:spcPts val="2444"/>
              </a:lnSpc>
              <a:buNone/>
            </a:pPr>
            <a:r>
              <a:rPr lang="en-US" sz="1956" b="1" dirty="0">
                <a:solidFill>
                  <a:srgbClr val="5B5F71"/>
                </a:solidFill>
                <a:latin typeface="Instrument Sans" pitchFamily="34" charset="0"/>
                <a:ea typeface="Instrument Sans" pitchFamily="34" charset="-122"/>
                <a:cs typeface="Instrument Sans" pitchFamily="34" charset="-120"/>
              </a:rPr>
              <a:t>Optimization</a:t>
            </a:r>
            <a:endParaRPr lang="en-US" sz="1956" dirty="0"/>
          </a:p>
        </p:txBody>
      </p:sp>
      <p:sp>
        <p:nvSpPr>
          <p:cNvPr id="13" name="Text 8"/>
          <p:cNvSpPr/>
          <p:nvPr/>
        </p:nvSpPr>
        <p:spPr>
          <a:xfrm>
            <a:off x="4877514" y="4531995"/>
            <a:ext cx="3364944" cy="953691"/>
          </a:xfrm>
          <a:prstGeom prst="rect">
            <a:avLst/>
          </a:prstGeom>
          <a:noFill/>
          <a:ln/>
        </p:spPr>
        <p:txBody>
          <a:bodyPr wrap="square" rtlCol="0" anchor="t"/>
          <a:lstStyle/>
          <a:p>
            <a:pPr marL="0" indent="0">
              <a:lnSpc>
                <a:spcPts val="2503"/>
              </a:lnSpc>
              <a:buNone/>
            </a:pPr>
            <a:r>
              <a:rPr lang="en-US" sz="1564" dirty="0">
                <a:solidFill>
                  <a:srgbClr val="5B5F71"/>
                </a:solidFill>
                <a:latin typeface="Instrument Sans" pitchFamily="34" charset="0"/>
                <a:ea typeface="Instrument Sans" pitchFamily="34" charset="-122"/>
                <a:cs typeface="Instrument Sans" pitchFamily="34" charset="-120"/>
              </a:rPr>
              <a:t>Adjusts model parameters based on the calculated gradients to minimize the error.</a:t>
            </a:r>
            <a:endParaRPr lang="en-US" sz="1564" dirty="0"/>
          </a:p>
        </p:txBody>
      </p:sp>
      <p:sp>
        <p:nvSpPr>
          <p:cNvPr id="14" name="Shape 9"/>
          <p:cNvSpPr/>
          <p:nvPr/>
        </p:nvSpPr>
        <p:spPr>
          <a:xfrm>
            <a:off x="695325" y="5890498"/>
            <a:ext cx="7753350" cy="1477804"/>
          </a:xfrm>
          <a:prstGeom prst="roundRect">
            <a:avLst>
              <a:gd name="adj" fmla="val 5647"/>
            </a:avLst>
          </a:prstGeom>
          <a:solidFill>
            <a:srgbClr val="E2E3E9"/>
          </a:solidFill>
          <a:ln w="7620">
            <a:solidFill>
              <a:srgbClr val="C8C9CF"/>
            </a:solidFill>
            <a:prstDash val="solid"/>
          </a:ln>
        </p:spPr>
      </p:sp>
      <p:sp>
        <p:nvSpPr>
          <p:cNvPr id="15" name="Text 10"/>
          <p:cNvSpPr/>
          <p:nvPr/>
        </p:nvSpPr>
        <p:spPr>
          <a:xfrm>
            <a:off x="901541" y="6096714"/>
            <a:ext cx="2483406" cy="310396"/>
          </a:xfrm>
          <a:prstGeom prst="rect">
            <a:avLst/>
          </a:prstGeom>
          <a:noFill/>
          <a:ln/>
        </p:spPr>
        <p:txBody>
          <a:bodyPr wrap="none" rtlCol="0" anchor="t"/>
          <a:lstStyle/>
          <a:p>
            <a:pPr marL="0" indent="0">
              <a:lnSpc>
                <a:spcPts val="2444"/>
              </a:lnSpc>
              <a:buNone/>
            </a:pPr>
            <a:r>
              <a:rPr lang="en-US" sz="1956" b="1" dirty="0">
                <a:solidFill>
                  <a:srgbClr val="5B5F71"/>
                </a:solidFill>
                <a:latin typeface="Instrument Sans" pitchFamily="34" charset="0"/>
                <a:ea typeface="Instrument Sans" pitchFamily="34" charset="-122"/>
                <a:cs typeface="Instrument Sans" pitchFamily="34" charset="-120"/>
              </a:rPr>
              <a:t>Epochs</a:t>
            </a:r>
            <a:endParaRPr lang="en-US" sz="1956" dirty="0"/>
          </a:p>
        </p:txBody>
      </p:sp>
      <p:sp>
        <p:nvSpPr>
          <p:cNvPr id="16" name="Text 11"/>
          <p:cNvSpPr/>
          <p:nvPr/>
        </p:nvSpPr>
        <p:spPr>
          <a:xfrm>
            <a:off x="901541" y="6526292"/>
            <a:ext cx="7340917" cy="635794"/>
          </a:xfrm>
          <a:prstGeom prst="rect">
            <a:avLst/>
          </a:prstGeom>
          <a:noFill/>
          <a:ln/>
        </p:spPr>
        <p:txBody>
          <a:bodyPr wrap="square" rtlCol="0" anchor="t"/>
          <a:lstStyle/>
          <a:p>
            <a:pPr marL="0" indent="0">
              <a:lnSpc>
                <a:spcPts val="2503"/>
              </a:lnSpc>
              <a:buNone/>
            </a:pPr>
            <a:r>
              <a:rPr lang="en-US" sz="1564" dirty="0">
                <a:solidFill>
                  <a:srgbClr val="5B5F71"/>
                </a:solidFill>
                <a:latin typeface="Instrument Sans" pitchFamily="34" charset="0"/>
                <a:ea typeface="Instrument Sans" pitchFamily="34" charset="-122"/>
                <a:cs typeface="Instrument Sans" pitchFamily="34" charset="-120"/>
              </a:rPr>
              <a:t>Iterate through the entire dataset multiple times to fine-tune the model's parameters.</a:t>
            </a:r>
            <a:endParaRPr lang="en-US" sz="1564"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0" y="0"/>
            <a:ext cx="14630400" cy="2453640"/>
          </a:xfrm>
          <a:prstGeom prst="rect">
            <a:avLst/>
          </a:prstGeom>
        </p:spPr>
      </p:pic>
      <p:sp>
        <p:nvSpPr>
          <p:cNvPr id="5" name="Text 1"/>
          <p:cNvSpPr/>
          <p:nvPr/>
        </p:nvSpPr>
        <p:spPr>
          <a:xfrm>
            <a:off x="825222" y="3608427"/>
            <a:ext cx="12542163" cy="613410"/>
          </a:xfrm>
          <a:prstGeom prst="rect">
            <a:avLst/>
          </a:prstGeom>
          <a:noFill/>
          <a:ln/>
        </p:spPr>
        <p:txBody>
          <a:bodyPr wrap="none" rtlCol="0" anchor="t"/>
          <a:lstStyle/>
          <a:p>
            <a:pPr marL="0" indent="0">
              <a:lnSpc>
                <a:spcPts val="4830"/>
              </a:lnSpc>
              <a:buNone/>
            </a:pPr>
            <a:r>
              <a:rPr lang="en-US" sz="3864" b="1" dirty="0">
                <a:solidFill>
                  <a:srgbClr val="505468"/>
                </a:solidFill>
                <a:latin typeface="Instrument Sans" pitchFamily="34" charset="0"/>
                <a:ea typeface="Instrument Sans" pitchFamily="34" charset="-122"/>
                <a:cs typeface="Instrument Sans" pitchFamily="34" charset="-120"/>
              </a:rPr>
              <a:t>Refining the Model: Monitoring Progress and Evolution</a:t>
            </a:r>
            <a:endParaRPr lang="en-US" sz="3864" dirty="0"/>
          </a:p>
        </p:txBody>
      </p:sp>
      <p:sp>
        <p:nvSpPr>
          <p:cNvPr id="6" name="Text 2"/>
          <p:cNvSpPr/>
          <p:nvPr/>
        </p:nvSpPr>
        <p:spPr>
          <a:xfrm>
            <a:off x="825222" y="4516160"/>
            <a:ext cx="12979837" cy="628174"/>
          </a:xfrm>
          <a:prstGeom prst="rect">
            <a:avLst/>
          </a:prstGeom>
          <a:noFill/>
          <a:ln/>
        </p:spPr>
        <p:txBody>
          <a:bodyPr wrap="square" rtlCol="0" anchor="t"/>
          <a:lstStyle/>
          <a:p>
            <a:pPr marL="0" indent="0">
              <a:lnSpc>
                <a:spcPts val="2473"/>
              </a:lnSpc>
              <a:buNone/>
            </a:pPr>
            <a:r>
              <a:rPr lang="en-US" sz="1546" dirty="0">
                <a:solidFill>
                  <a:srgbClr val="5B5F71"/>
                </a:solidFill>
                <a:latin typeface="Instrument Sans" pitchFamily="34" charset="0"/>
                <a:ea typeface="Instrument Sans" pitchFamily="34" charset="-122"/>
                <a:cs typeface="Instrument Sans" pitchFamily="34" charset="-120"/>
              </a:rPr>
              <a:t>Monitoring the model's performance during training is crucial. This involves tracking metrics like accuracy, loss, and validation accuracy. Based on these metrics, adjustments to the model architecture or training process can be made to improve its performance and prevent overfitting.</a:t>
            </a:r>
            <a:endParaRPr lang="en-US" sz="1546" dirty="0"/>
          </a:p>
        </p:txBody>
      </p:sp>
      <p:sp>
        <p:nvSpPr>
          <p:cNvPr id="7" name="Shape 3"/>
          <p:cNvSpPr/>
          <p:nvPr/>
        </p:nvSpPr>
        <p:spPr>
          <a:xfrm>
            <a:off x="825222" y="5365075"/>
            <a:ext cx="12979837" cy="1709738"/>
          </a:xfrm>
          <a:prstGeom prst="roundRect">
            <a:avLst>
              <a:gd name="adj" fmla="val 4822"/>
            </a:avLst>
          </a:prstGeom>
          <a:noFill/>
          <a:ln w="7620">
            <a:solidFill>
              <a:srgbClr val="000000">
                <a:alpha val="8000"/>
              </a:srgbClr>
            </a:solidFill>
            <a:prstDash val="solid"/>
          </a:ln>
        </p:spPr>
      </p:sp>
      <p:sp>
        <p:nvSpPr>
          <p:cNvPr id="8" name="Shape 4"/>
          <p:cNvSpPr/>
          <p:nvPr/>
        </p:nvSpPr>
        <p:spPr>
          <a:xfrm>
            <a:off x="832842" y="5372695"/>
            <a:ext cx="12964597" cy="564833"/>
          </a:xfrm>
          <a:prstGeom prst="rect">
            <a:avLst/>
          </a:prstGeom>
          <a:solidFill>
            <a:srgbClr val="FFFFFF">
              <a:alpha val="4000"/>
            </a:srgbClr>
          </a:solidFill>
          <a:ln/>
        </p:spPr>
      </p:sp>
      <p:sp>
        <p:nvSpPr>
          <p:cNvPr id="9" name="Text 5"/>
          <p:cNvSpPr/>
          <p:nvPr/>
        </p:nvSpPr>
        <p:spPr>
          <a:xfrm>
            <a:off x="1029176" y="5498068"/>
            <a:ext cx="6085999" cy="314087"/>
          </a:xfrm>
          <a:prstGeom prst="rect">
            <a:avLst/>
          </a:prstGeom>
          <a:noFill/>
          <a:ln/>
        </p:spPr>
        <p:txBody>
          <a:bodyPr wrap="none" rtlCol="0" anchor="t"/>
          <a:lstStyle/>
          <a:p>
            <a:pPr marL="0" indent="0">
              <a:lnSpc>
                <a:spcPts val="2473"/>
              </a:lnSpc>
              <a:buNone/>
            </a:pPr>
            <a:r>
              <a:rPr lang="en-US" sz="1546" dirty="0">
                <a:solidFill>
                  <a:srgbClr val="5B5F71"/>
                </a:solidFill>
                <a:latin typeface="Instrument Sans" pitchFamily="34" charset="0"/>
                <a:ea typeface="Instrument Sans" pitchFamily="34" charset="-122"/>
                <a:cs typeface="Instrument Sans" pitchFamily="34" charset="-120"/>
              </a:rPr>
              <a:t>Accuracy</a:t>
            </a:r>
            <a:endParaRPr lang="en-US" sz="1546" dirty="0"/>
          </a:p>
        </p:txBody>
      </p:sp>
      <p:sp>
        <p:nvSpPr>
          <p:cNvPr id="10" name="Text 6"/>
          <p:cNvSpPr/>
          <p:nvPr/>
        </p:nvSpPr>
        <p:spPr>
          <a:xfrm>
            <a:off x="7515225" y="5498068"/>
            <a:ext cx="6085999" cy="314087"/>
          </a:xfrm>
          <a:prstGeom prst="rect">
            <a:avLst/>
          </a:prstGeom>
          <a:noFill/>
          <a:ln/>
        </p:spPr>
        <p:txBody>
          <a:bodyPr wrap="none" rtlCol="0" anchor="t"/>
          <a:lstStyle/>
          <a:p>
            <a:pPr marL="0" indent="0">
              <a:lnSpc>
                <a:spcPts val="2473"/>
              </a:lnSpc>
              <a:buNone/>
            </a:pPr>
            <a:r>
              <a:rPr lang="en-US" sz="1546" dirty="0">
                <a:solidFill>
                  <a:srgbClr val="5B5F71"/>
                </a:solidFill>
                <a:latin typeface="Instrument Sans" pitchFamily="34" charset="0"/>
                <a:ea typeface="Instrument Sans" pitchFamily="34" charset="-122"/>
                <a:cs typeface="Instrument Sans" pitchFamily="34" charset="-120"/>
              </a:rPr>
              <a:t>Percentage of correctly classified images.</a:t>
            </a:r>
            <a:endParaRPr lang="en-US" sz="1546" dirty="0"/>
          </a:p>
        </p:txBody>
      </p:sp>
      <p:sp>
        <p:nvSpPr>
          <p:cNvPr id="11" name="Shape 7"/>
          <p:cNvSpPr/>
          <p:nvPr/>
        </p:nvSpPr>
        <p:spPr>
          <a:xfrm>
            <a:off x="832842" y="5937528"/>
            <a:ext cx="12964597" cy="564833"/>
          </a:xfrm>
          <a:prstGeom prst="rect">
            <a:avLst/>
          </a:prstGeom>
          <a:solidFill>
            <a:srgbClr val="000000">
              <a:alpha val="4000"/>
            </a:srgbClr>
          </a:solidFill>
          <a:ln/>
        </p:spPr>
      </p:sp>
      <p:sp>
        <p:nvSpPr>
          <p:cNvPr id="12" name="Text 8"/>
          <p:cNvSpPr/>
          <p:nvPr/>
        </p:nvSpPr>
        <p:spPr>
          <a:xfrm>
            <a:off x="1029176" y="6062901"/>
            <a:ext cx="6085999" cy="314087"/>
          </a:xfrm>
          <a:prstGeom prst="rect">
            <a:avLst/>
          </a:prstGeom>
          <a:noFill/>
          <a:ln/>
        </p:spPr>
        <p:txBody>
          <a:bodyPr wrap="none" rtlCol="0" anchor="t"/>
          <a:lstStyle/>
          <a:p>
            <a:pPr marL="0" indent="0">
              <a:lnSpc>
                <a:spcPts val="2473"/>
              </a:lnSpc>
              <a:buNone/>
            </a:pPr>
            <a:r>
              <a:rPr lang="en-US" sz="1546" dirty="0">
                <a:solidFill>
                  <a:srgbClr val="5B5F71"/>
                </a:solidFill>
                <a:latin typeface="Instrument Sans" pitchFamily="34" charset="0"/>
                <a:ea typeface="Instrument Sans" pitchFamily="34" charset="-122"/>
                <a:cs typeface="Instrument Sans" pitchFamily="34" charset="-120"/>
              </a:rPr>
              <a:t>Loss</a:t>
            </a:r>
            <a:endParaRPr lang="en-US" sz="1546" dirty="0"/>
          </a:p>
        </p:txBody>
      </p:sp>
      <p:sp>
        <p:nvSpPr>
          <p:cNvPr id="13" name="Text 9"/>
          <p:cNvSpPr/>
          <p:nvPr/>
        </p:nvSpPr>
        <p:spPr>
          <a:xfrm>
            <a:off x="7515225" y="6062901"/>
            <a:ext cx="6085999" cy="314087"/>
          </a:xfrm>
          <a:prstGeom prst="rect">
            <a:avLst/>
          </a:prstGeom>
          <a:noFill/>
          <a:ln/>
        </p:spPr>
        <p:txBody>
          <a:bodyPr wrap="none" rtlCol="0" anchor="t"/>
          <a:lstStyle/>
          <a:p>
            <a:pPr marL="0" indent="0">
              <a:lnSpc>
                <a:spcPts val="2473"/>
              </a:lnSpc>
              <a:buNone/>
            </a:pPr>
            <a:r>
              <a:rPr lang="en-US" sz="1546" dirty="0">
                <a:solidFill>
                  <a:srgbClr val="5B5F71"/>
                </a:solidFill>
                <a:latin typeface="Instrument Sans" pitchFamily="34" charset="0"/>
                <a:ea typeface="Instrument Sans" pitchFamily="34" charset="-122"/>
                <a:cs typeface="Instrument Sans" pitchFamily="34" charset="-120"/>
              </a:rPr>
              <a:t>Measure of the difference between predicted and actual labels.</a:t>
            </a:r>
            <a:endParaRPr lang="en-US" sz="1546" dirty="0"/>
          </a:p>
        </p:txBody>
      </p:sp>
      <p:sp>
        <p:nvSpPr>
          <p:cNvPr id="14" name="Shape 10"/>
          <p:cNvSpPr/>
          <p:nvPr/>
        </p:nvSpPr>
        <p:spPr>
          <a:xfrm>
            <a:off x="832842" y="6502360"/>
            <a:ext cx="12964597" cy="564833"/>
          </a:xfrm>
          <a:prstGeom prst="rect">
            <a:avLst/>
          </a:prstGeom>
          <a:solidFill>
            <a:srgbClr val="FFFFFF">
              <a:alpha val="4000"/>
            </a:srgbClr>
          </a:solidFill>
          <a:ln/>
        </p:spPr>
      </p:sp>
      <p:sp>
        <p:nvSpPr>
          <p:cNvPr id="15" name="Text 11"/>
          <p:cNvSpPr/>
          <p:nvPr/>
        </p:nvSpPr>
        <p:spPr>
          <a:xfrm>
            <a:off x="1029176" y="6627733"/>
            <a:ext cx="6085999" cy="314087"/>
          </a:xfrm>
          <a:prstGeom prst="rect">
            <a:avLst/>
          </a:prstGeom>
          <a:noFill/>
          <a:ln/>
        </p:spPr>
        <p:txBody>
          <a:bodyPr wrap="none" rtlCol="0" anchor="t"/>
          <a:lstStyle/>
          <a:p>
            <a:pPr marL="0" indent="0">
              <a:lnSpc>
                <a:spcPts val="2473"/>
              </a:lnSpc>
              <a:buNone/>
            </a:pPr>
            <a:r>
              <a:rPr lang="en-US" sz="1546" dirty="0">
                <a:solidFill>
                  <a:srgbClr val="5B5F71"/>
                </a:solidFill>
                <a:latin typeface="Instrument Sans" pitchFamily="34" charset="0"/>
                <a:ea typeface="Instrument Sans" pitchFamily="34" charset="-122"/>
                <a:cs typeface="Instrument Sans" pitchFamily="34" charset="-120"/>
              </a:rPr>
              <a:t>Validation Accuracy</a:t>
            </a:r>
            <a:endParaRPr lang="en-US" sz="1546" dirty="0"/>
          </a:p>
        </p:txBody>
      </p:sp>
      <p:sp>
        <p:nvSpPr>
          <p:cNvPr id="16" name="Text 12"/>
          <p:cNvSpPr/>
          <p:nvPr/>
        </p:nvSpPr>
        <p:spPr>
          <a:xfrm>
            <a:off x="7515225" y="6627733"/>
            <a:ext cx="6085999" cy="314087"/>
          </a:xfrm>
          <a:prstGeom prst="rect">
            <a:avLst/>
          </a:prstGeom>
          <a:noFill/>
          <a:ln/>
        </p:spPr>
        <p:txBody>
          <a:bodyPr wrap="none" rtlCol="0" anchor="t"/>
          <a:lstStyle/>
          <a:p>
            <a:pPr marL="0" indent="0">
              <a:lnSpc>
                <a:spcPts val="2473"/>
              </a:lnSpc>
              <a:buNone/>
            </a:pPr>
            <a:r>
              <a:rPr lang="en-US" sz="1546" dirty="0">
                <a:solidFill>
                  <a:srgbClr val="5B5F71"/>
                </a:solidFill>
                <a:latin typeface="Instrument Sans" pitchFamily="34" charset="0"/>
                <a:ea typeface="Instrument Sans" pitchFamily="34" charset="-122"/>
                <a:cs typeface="Instrument Sans" pitchFamily="34" charset="-120"/>
              </a:rPr>
              <a:t>Evaluates the model's performance on unseen data.</a:t>
            </a:r>
            <a:endParaRPr lang="en-US" sz="1546"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793790" y="1913334"/>
            <a:ext cx="12970788" cy="708779"/>
          </a:xfrm>
          <a:prstGeom prst="rect">
            <a:avLst/>
          </a:prstGeom>
          <a:noFill/>
          <a:ln/>
        </p:spPr>
        <p:txBody>
          <a:bodyPr wrap="none" rtlCol="0" anchor="t"/>
          <a:lstStyle/>
          <a:p>
            <a:pPr marL="0" indent="0">
              <a:lnSpc>
                <a:spcPts val="5581"/>
              </a:lnSpc>
              <a:buNone/>
            </a:pPr>
            <a:r>
              <a:rPr lang="en-US" sz="4465" b="1" dirty="0">
                <a:solidFill>
                  <a:srgbClr val="505468"/>
                </a:solidFill>
                <a:latin typeface="Instrument Sans" pitchFamily="34" charset="0"/>
                <a:ea typeface="Instrument Sans" pitchFamily="34" charset="-122"/>
                <a:cs typeface="Instrument Sans" pitchFamily="34" charset="-120"/>
              </a:rPr>
              <a:t>Unveiling the Results: Prediction and Confidence</a:t>
            </a:r>
            <a:endParaRPr lang="en-US" sz="4465" dirty="0"/>
          </a:p>
        </p:txBody>
      </p:sp>
      <p:sp>
        <p:nvSpPr>
          <p:cNvPr id="5" name="Text 2"/>
          <p:cNvSpPr/>
          <p:nvPr/>
        </p:nvSpPr>
        <p:spPr>
          <a:xfrm>
            <a:off x="793790" y="2962275"/>
            <a:ext cx="13042821" cy="1088708"/>
          </a:xfrm>
          <a:prstGeom prst="rect">
            <a:avLst/>
          </a:prstGeom>
          <a:noFill/>
          <a:ln/>
        </p:spPr>
        <p:txBody>
          <a:bodyPr wrap="square" rtlCol="0" anchor="t"/>
          <a:lstStyle/>
          <a:p>
            <a:pPr marL="0" indent="0">
              <a:lnSpc>
                <a:spcPts val="2858"/>
              </a:lnSpc>
              <a:buNone/>
            </a:pPr>
            <a:r>
              <a:rPr lang="en-US" sz="1786" dirty="0">
                <a:solidFill>
                  <a:srgbClr val="5B5F71"/>
                </a:solidFill>
                <a:latin typeface="Instrument Sans" pitchFamily="34" charset="0"/>
                <a:ea typeface="Instrument Sans" pitchFamily="34" charset="-122"/>
                <a:cs typeface="Instrument Sans" pitchFamily="34" charset="-120"/>
              </a:rPr>
              <a:t>Once the model is trained, it can predict the class of a new image by processing it through the learned architecture. The output is a probability distribution over the different classes, indicating the model's confidence in its prediction. The class with the highest probability is usually considered the model's prediction.</a:t>
            </a:r>
            <a:endParaRPr lang="en-US" sz="1786" dirty="0"/>
          </a:p>
        </p:txBody>
      </p:sp>
      <p:pic>
        <p:nvPicPr>
          <p:cNvPr id="6" name="Image 1" descr="preencoded.png"/>
          <p:cNvPicPr>
            <a:picLocks noChangeAspect="1"/>
          </p:cNvPicPr>
          <p:nvPr/>
        </p:nvPicPr>
        <p:blipFill>
          <a:blip r:embed="rId4"/>
          <a:stretch>
            <a:fillRect/>
          </a:stretch>
        </p:blipFill>
        <p:spPr>
          <a:xfrm>
            <a:off x="793790" y="4306133"/>
            <a:ext cx="566976" cy="566976"/>
          </a:xfrm>
          <a:prstGeom prst="rect">
            <a:avLst/>
          </a:prstGeom>
        </p:spPr>
      </p:pic>
      <p:sp>
        <p:nvSpPr>
          <p:cNvPr id="7" name="Text 3"/>
          <p:cNvSpPr/>
          <p:nvPr/>
        </p:nvSpPr>
        <p:spPr>
          <a:xfrm>
            <a:off x="793790" y="5099923"/>
            <a:ext cx="2835235" cy="354330"/>
          </a:xfrm>
          <a:prstGeom prst="rect">
            <a:avLst/>
          </a:prstGeom>
          <a:noFill/>
          <a:ln/>
        </p:spPr>
        <p:txBody>
          <a:bodyPr wrap="none" rtlCol="0" anchor="t"/>
          <a:lstStyle/>
          <a:p>
            <a:pPr marL="0" indent="0" algn="l">
              <a:lnSpc>
                <a:spcPts val="2791"/>
              </a:lnSpc>
              <a:buNone/>
            </a:pPr>
            <a:r>
              <a:rPr lang="en-US" sz="2233" b="1" dirty="0">
                <a:solidFill>
                  <a:srgbClr val="5B5F71"/>
                </a:solidFill>
                <a:latin typeface="Instrument Sans" pitchFamily="34" charset="0"/>
                <a:ea typeface="Instrument Sans" pitchFamily="34" charset="-122"/>
                <a:cs typeface="Instrument Sans" pitchFamily="34" charset="-120"/>
              </a:rPr>
              <a:t>Prediction</a:t>
            </a:r>
            <a:endParaRPr lang="en-US" sz="2233" dirty="0"/>
          </a:p>
        </p:txBody>
      </p:sp>
      <p:sp>
        <p:nvSpPr>
          <p:cNvPr id="8" name="Text 4"/>
          <p:cNvSpPr/>
          <p:nvPr/>
        </p:nvSpPr>
        <p:spPr>
          <a:xfrm>
            <a:off x="793790" y="5590342"/>
            <a:ext cx="4120753" cy="725805"/>
          </a:xfrm>
          <a:prstGeom prst="rect">
            <a:avLst/>
          </a:prstGeom>
          <a:noFill/>
          <a:ln/>
        </p:spPr>
        <p:txBody>
          <a:bodyPr wrap="square" rtlCol="0" anchor="t"/>
          <a:lstStyle/>
          <a:p>
            <a:pPr marL="0" indent="0" algn="l">
              <a:lnSpc>
                <a:spcPts val="2858"/>
              </a:lnSpc>
              <a:buNone/>
            </a:pPr>
            <a:r>
              <a:rPr lang="en-US" sz="1786" dirty="0">
                <a:solidFill>
                  <a:srgbClr val="5B5F71"/>
                </a:solidFill>
                <a:latin typeface="Instrument Sans" pitchFamily="34" charset="0"/>
                <a:ea typeface="Instrument Sans" pitchFamily="34" charset="-122"/>
                <a:cs typeface="Instrument Sans" pitchFamily="34" charset="-120"/>
              </a:rPr>
              <a:t>The class the model believes the image belongs to.</a:t>
            </a:r>
            <a:endParaRPr lang="en-US" sz="1786" dirty="0"/>
          </a:p>
        </p:txBody>
      </p:sp>
      <p:pic>
        <p:nvPicPr>
          <p:cNvPr id="9" name="Image 2" descr="preencoded.png"/>
          <p:cNvPicPr>
            <a:picLocks noChangeAspect="1"/>
          </p:cNvPicPr>
          <p:nvPr/>
        </p:nvPicPr>
        <p:blipFill>
          <a:blip r:embed="rId5"/>
          <a:stretch>
            <a:fillRect/>
          </a:stretch>
        </p:blipFill>
        <p:spPr>
          <a:xfrm>
            <a:off x="5254704" y="4306133"/>
            <a:ext cx="566976" cy="566976"/>
          </a:xfrm>
          <a:prstGeom prst="rect">
            <a:avLst/>
          </a:prstGeom>
        </p:spPr>
      </p:pic>
      <p:sp>
        <p:nvSpPr>
          <p:cNvPr id="10" name="Text 5"/>
          <p:cNvSpPr/>
          <p:nvPr/>
        </p:nvSpPr>
        <p:spPr>
          <a:xfrm>
            <a:off x="5254704" y="5099923"/>
            <a:ext cx="2835235" cy="354330"/>
          </a:xfrm>
          <a:prstGeom prst="rect">
            <a:avLst/>
          </a:prstGeom>
          <a:noFill/>
          <a:ln/>
        </p:spPr>
        <p:txBody>
          <a:bodyPr wrap="none" rtlCol="0" anchor="t"/>
          <a:lstStyle/>
          <a:p>
            <a:pPr marL="0" indent="0" algn="l">
              <a:lnSpc>
                <a:spcPts val="2791"/>
              </a:lnSpc>
              <a:buNone/>
            </a:pPr>
            <a:r>
              <a:rPr lang="en-US" sz="2233" b="1" dirty="0">
                <a:solidFill>
                  <a:srgbClr val="5B5F71"/>
                </a:solidFill>
                <a:latin typeface="Instrument Sans" pitchFamily="34" charset="0"/>
                <a:ea typeface="Instrument Sans" pitchFamily="34" charset="-122"/>
                <a:cs typeface="Instrument Sans" pitchFamily="34" charset="-120"/>
              </a:rPr>
              <a:t>Confidence</a:t>
            </a:r>
            <a:endParaRPr lang="en-US" sz="2233" dirty="0"/>
          </a:p>
        </p:txBody>
      </p:sp>
      <p:sp>
        <p:nvSpPr>
          <p:cNvPr id="11" name="Text 6"/>
          <p:cNvSpPr/>
          <p:nvPr/>
        </p:nvSpPr>
        <p:spPr>
          <a:xfrm>
            <a:off x="5254704" y="5590342"/>
            <a:ext cx="4120872" cy="725805"/>
          </a:xfrm>
          <a:prstGeom prst="rect">
            <a:avLst/>
          </a:prstGeom>
          <a:noFill/>
          <a:ln/>
        </p:spPr>
        <p:txBody>
          <a:bodyPr wrap="square" rtlCol="0" anchor="t"/>
          <a:lstStyle/>
          <a:p>
            <a:pPr marL="0" indent="0" algn="l">
              <a:lnSpc>
                <a:spcPts val="2858"/>
              </a:lnSpc>
              <a:buNone/>
            </a:pPr>
            <a:r>
              <a:rPr lang="en-US" sz="1786" dirty="0">
                <a:solidFill>
                  <a:srgbClr val="5B5F71"/>
                </a:solidFill>
                <a:latin typeface="Instrument Sans" pitchFamily="34" charset="0"/>
                <a:ea typeface="Instrument Sans" pitchFamily="34" charset="-122"/>
                <a:cs typeface="Instrument Sans" pitchFamily="34" charset="-120"/>
              </a:rPr>
              <a:t>The probability assigned to the predicted class.</a:t>
            </a:r>
            <a:endParaRPr lang="en-US" sz="1786" dirty="0"/>
          </a:p>
        </p:txBody>
      </p:sp>
      <p:pic>
        <p:nvPicPr>
          <p:cNvPr id="12" name="Image 3" descr="preencoded.png"/>
          <p:cNvPicPr>
            <a:picLocks noChangeAspect="1"/>
          </p:cNvPicPr>
          <p:nvPr/>
        </p:nvPicPr>
        <p:blipFill>
          <a:blip r:embed="rId6"/>
          <a:stretch>
            <a:fillRect/>
          </a:stretch>
        </p:blipFill>
        <p:spPr>
          <a:xfrm>
            <a:off x="9715738" y="4306133"/>
            <a:ext cx="566976" cy="566976"/>
          </a:xfrm>
          <a:prstGeom prst="rect">
            <a:avLst/>
          </a:prstGeom>
        </p:spPr>
      </p:pic>
      <p:sp>
        <p:nvSpPr>
          <p:cNvPr id="13" name="Text 7"/>
          <p:cNvSpPr/>
          <p:nvPr/>
        </p:nvSpPr>
        <p:spPr>
          <a:xfrm>
            <a:off x="9715738" y="5099923"/>
            <a:ext cx="2835235" cy="354330"/>
          </a:xfrm>
          <a:prstGeom prst="rect">
            <a:avLst/>
          </a:prstGeom>
          <a:noFill/>
          <a:ln/>
        </p:spPr>
        <p:txBody>
          <a:bodyPr wrap="none" rtlCol="0" anchor="t"/>
          <a:lstStyle/>
          <a:p>
            <a:pPr marL="0" indent="0" algn="l">
              <a:lnSpc>
                <a:spcPts val="2791"/>
              </a:lnSpc>
              <a:buNone/>
            </a:pPr>
            <a:r>
              <a:rPr lang="en-US" sz="2233" b="1" dirty="0">
                <a:solidFill>
                  <a:srgbClr val="5B5F71"/>
                </a:solidFill>
                <a:latin typeface="Instrument Sans" pitchFamily="34" charset="0"/>
                <a:ea typeface="Instrument Sans" pitchFamily="34" charset="-122"/>
                <a:cs typeface="Instrument Sans" pitchFamily="34" charset="-120"/>
              </a:rPr>
              <a:t>Visualization</a:t>
            </a:r>
            <a:endParaRPr lang="en-US" sz="2233" dirty="0"/>
          </a:p>
        </p:txBody>
      </p:sp>
      <p:sp>
        <p:nvSpPr>
          <p:cNvPr id="14" name="Text 8"/>
          <p:cNvSpPr/>
          <p:nvPr/>
        </p:nvSpPr>
        <p:spPr>
          <a:xfrm>
            <a:off x="9715738" y="5590342"/>
            <a:ext cx="4120753" cy="725805"/>
          </a:xfrm>
          <a:prstGeom prst="rect">
            <a:avLst/>
          </a:prstGeom>
          <a:noFill/>
          <a:ln/>
        </p:spPr>
        <p:txBody>
          <a:bodyPr wrap="square" rtlCol="0" anchor="t"/>
          <a:lstStyle/>
          <a:p>
            <a:pPr marL="0" indent="0" algn="l">
              <a:lnSpc>
                <a:spcPts val="2858"/>
              </a:lnSpc>
              <a:buNone/>
            </a:pPr>
            <a:r>
              <a:rPr lang="en-US" sz="1786" dirty="0">
                <a:solidFill>
                  <a:srgbClr val="5B5F71"/>
                </a:solidFill>
                <a:latin typeface="Instrument Sans" pitchFamily="34" charset="0"/>
                <a:ea typeface="Instrument Sans" pitchFamily="34" charset="-122"/>
                <a:cs typeface="Instrument Sans" pitchFamily="34" charset="-120"/>
              </a:rPr>
              <a:t>Visual representation of the model's output, showing class probabilities.</a:t>
            </a:r>
            <a:endParaRPr lang="en-US" sz="1786"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793790" y="2691527"/>
            <a:ext cx="13042821" cy="1417558"/>
          </a:xfrm>
          <a:prstGeom prst="rect">
            <a:avLst/>
          </a:prstGeom>
          <a:noFill/>
          <a:ln/>
        </p:spPr>
        <p:txBody>
          <a:bodyPr wrap="square" rtlCol="0" anchor="t"/>
          <a:lstStyle/>
          <a:p>
            <a:pPr marL="0" indent="0">
              <a:lnSpc>
                <a:spcPts val="5581"/>
              </a:lnSpc>
              <a:buNone/>
            </a:pPr>
            <a:r>
              <a:rPr lang="en-US" sz="4465" b="1" dirty="0">
                <a:solidFill>
                  <a:srgbClr val="505468"/>
                </a:solidFill>
                <a:latin typeface="Instrument Sans" pitchFamily="34" charset="0"/>
                <a:ea typeface="Instrument Sans" pitchFamily="34" charset="-122"/>
                <a:cs typeface="Instrument Sans" pitchFamily="34" charset="-120"/>
              </a:rPr>
              <a:t>Conclusion</a:t>
            </a:r>
            <a:r>
              <a:rPr lang="en-US" sz="4465" b="1" dirty="0" smtClean="0">
                <a:solidFill>
                  <a:srgbClr val="505468"/>
                </a:solidFill>
                <a:latin typeface="Instrument Sans" pitchFamily="34" charset="0"/>
                <a:ea typeface="Instrument Sans" pitchFamily="34" charset="-122"/>
                <a:cs typeface="Instrument Sans" pitchFamily="34" charset="-120"/>
              </a:rPr>
              <a:t>:</a:t>
            </a:r>
            <a:endParaRPr lang="en-US" sz="4465" dirty="0"/>
          </a:p>
        </p:txBody>
      </p:sp>
      <p:sp>
        <p:nvSpPr>
          <p:cNvPr id="5" name="Text 2"/>
          <p:cNvSpPr/>
          <p:nvPr/>
        </p:nvSpPr>
        <p:spPr>
          <a:xfrm>
            <a:off x="793790" y="4449247"/>
            <a:ext cx="13042821" cy="1088708"/>
          </a:xfrm>
          <a:prstGeom prst="rect">
            <a:avLst/>
          </a:prstGeom>
          <a:noFill/>
          <a:ln/>
        </p:spPr>
        <p:txBody>
          <a:bodyPr wrap="square" rtlCol="0" anchor="t"/>
          <a:lstStyle/>
          <a:p>
            <a:pPr marL="0" indent="0">
              <a:lnSpc>
                <a:spcPts val="2858"/>
              </a:lnSpc>
              <a:buNone/>
            </a:pPr>
            <a:r>
              <a:rPr lang="en-US" sz="1786" dirty="0">
                <a:solidFill>
                  <a:srgbClr val="5B5F71"/>
                </a:solidFill>
                <a:latin typeface="Instrument Sans" pitchFamily="34" charset="0"/>
                <a:ea typeface="Instrument Sans" pitchFamily="34" charset="-122"/>
                <a:cs typeface="Instrument Sans" pitchFamily="34" charset="-120"/>
              </a:rPr>
              <a:t>Deep CNN image classifiers have revolutionized image recognition, achieving remarkable accuracy in identifying objects and patterns within images. Their ability to learn complex features from data and adapt to diverse scenarios makes them invaluable in various fields, empowering us to better understand and interact with the visual world.</a:t>
            </a:r>
            <a:endParaRPr lang="en-US" sz="1786"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822</Words>
  <Application>Microsoft Office PowerPoint</Application>
  <PresentationFormat>Custom</PresentationFormat>
  <Paragraphs>77</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Instrument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Microsoft account</cp:lastModifiedBy>
  <cp:revision>2</cp:revision>
  <dcterms:created xsi:type="dcterms:W3CDTF">2024-08-01T16:01:53Z</dcterms:created>
  <dcterms:modified xsi:type="dcterms:W3CDTF">2024-08-01T16:04:17Z</dcterms:modified>
</cp:coreProperties>
</file>