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9" r:id="rId11"/>
    <p:sldId id="268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>
                <a:latin typeface="Montserrat" panose="00000500000000000000" pitchFamily="2" charset="-18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-1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dirty="0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99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21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81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462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747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65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530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15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83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Montserrat" panose="00000500000000000000" pitchFamily="2" charset="-18"/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>
            <a:lvl1pPr>
              <a:defRPr>
                <a:latin typeface="Montserrat" panose="00000500000000000000" pitchFamily="2" charset="-18"/>
              </a:defRPr>
            </a:lvl1pPr>
            <a:lvl2pPr>
              <a:defRPr>
                <a:latin typeface="Montserrat" panose="00000500000000000000" pitchFamily="2" charset="-18"/>
              </a:defRPr>
            </a:lvl2pPr>
            <a:lvl3pPr>
              <a:defRPr>
                <a:latin typeface="Montserrat" panose="00000500000000000000" pitchFamily="2" charset="-18"/>
              </a:defRPr>
            </a:lvl3pPr>
            <a:lvl4pPr>
              <a:defRPr>
                <a:latin typeface="Montserrat" panose="00000500000000000000" pitchFamily="2" charset="-18"/>
              </a:defRPr>
            </a:lvl4pPr>
            <a:lvl5pPr>
              <a:defRPr>
                <a:latin typeface="Montserrat" panose="00000500000000000000" pitchFamily="2" charset="-18"/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86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6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76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758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413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1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872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2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5CFEDE0-AA54-4BFE-8E24-5CE7DA04E5A6}" type="datetimeFigureOut">
              <a:rPr lang="hu-HU" smtClean="0"/>
              <a:t>2022. 12. 20.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42ECC38-5DFD-43FD-8459-4251A42056D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2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604433"/>
            <a:ext cx="8825658" cy="2677648"/>
          </a:xfrm>
        </p:spPr>
        <p:txBody>
          <a:bodyPr/>
          <a:lstStyle/>
          <a:p>
            <a:pPr algn="ctr"/>
            <a:r>
              <a:rPr lang="hu-HU" dirty="0" smtClean="0"/>
              <a:t>Demokraták pályázati bemutató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smtClean="0"/>
              <a:t>Készítette: demokraták csoport(Dér Olivér, Gyurka Dávid, Zsíros Kende Pál, </a:t>
            </a:r>
            <a:r>
              <a:rPr lang="hu-HU" dirty="0"/>
              <a:t>G</a:t>
            </a:r>
            <a:r>
              <a:rPr lang="hu-HU" dirty="0" smtClean="0"/>
              <a:t>róf Richárd)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1160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IP-cím beállítása, ellenőrzés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szabad megfeledkeznünk az </a:t>
            </a:r>
            <a:r>
              <a:rPr lang="hu-HU" b="1" dirty="0" smtClean="0"/>
              <a:t>IP-címek beállításáról</a:t>
            </a:r>
            <a:r>
              <a:rPr lang="hu-HU" dirty="0" smtClean="0"/>
              <a:t> sem, hiszen ez lesz az a </a:t>
            </a:r>
            <a:r>
              <a:rPr lang="hu-HU" i="1" dirty="0" smtClean="0"/>
              <a:t>logikai azonosító</a:t>
            </a:r>
            <a:r>
              <a:rPr lang="hu-HU" dirty="0" smtClean="0"/>
              <a:t>, mely által </a:t>
            </a:r>
            <a:r>
              <a:rPr lang="hu-HU" b="1" dirty="0" smtClean="0"/>
              <a:t>képesek lesznek az eszközök kommunikálni egymással</a:t>
            </a:r>
            <a:r>
              <a:rPr lang="hu-HU" dirty="0" smtClean="0"/>
              <a:t>. Ebben a hálózatban mi az IPv4 használatát javasoljuk.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Az IP-cím és minden más beállítás </a:t>
            </a:r>
            <a:r>
              <a:rPr lang="hu-HU" b="1" dirty="0" smtClean="0"/>
              <a:t>ellenőrzését</a:t>
            </a:r>
            <a:r>
              <a:rPr lang="hu-HU" dirty="0" smtClean="0"/>
              <a:t> a </a:t>
            </a:r>
            <a:r>
              <a:rPr lang="hu-HU" b="1" dirty="0" smtClean="0"/>
              <a:t>show </a:t>
            </a:r>
            <a:r>
              <a:rPr lang="hu-HU" b="1" dirty="0" err="1" smtClean="0"/>
              <a:t>running-config</a:t>
            </a:r>
            <a:r>
              <a:rPr lang="hu-HU" b="1" dirty="0" smtClean="0"/>
              <a:t> </a:t>
            </a:r>
            <a:r>
              <a:rPr lang="hu-HU" dirty="0" smtClean="0"/>
              <a:t>parancs beírásával tudjuk megvizsgálni.</a:t>
            </a:r>
          </a:p>
          <a:p>
            <a:r>
              <a:rPr lang="hu-HU" dirty="0" smtClean="0"/>
              <a:t>Az IP-címet azzal a </a:t>
            </a:r>
            <a:r>
              <a:rPr lang="hu-HU" dirty="0" err="1" smtClean="0"/>
              <a:t>porttal</a:t>
            </a:r>
            <a:r>
              <a:rPr lang="hu-HU" dirty="0" smtClean="0"/>
              <a:t> együtt látnánk, amelyikre a címet írtuk.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83" y="5362756"/>
            <a:ext cx="5981368" cy="131408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44" y="3541144"/>
            <a:ext cx="4502246" cy="6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41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fizikai </a:t>
            </a:r>
            <a:r>
              <a:rPr lang="hu-HU" dirty="0"/>
              <a:t>topológia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21628" y="2279650"/>
            <a:ext cx="8825659" cy="3416300"/>
          </a:xfrm>
        </p:spPr>
        <p:txBody>
          <a:bodyPr/>
          <a:lstStyle/>
          <a:p>
            <a:r>
              <a:rPr lang="hu-HU" dirty="0" smtClean="0"/>
              <a:t>Mi elrendezés szempontjából a szegmensek </a:t>
            </a:r>
            <a:r>
              <a:rPr lang="hu-HU" b="1" dirty="0" smtClean="0"/>
              <a:t>külön helyiségekbe</a:t>
            </a:r>
            <a:r>
              <a:rPr lang="hu-HU" dirty="0" smtClean="0"/>
              <a:t> történő elhelyezését ajánljuk az </a:t>
            </a:r>
            <a:r>
              <a:rPr lang="hu-HU" b="1" dirty="0" smtClean="0"/>
              <a:t>átláthatóság és kezelhetőség </a:t>
            </a:r>
            <a:r>
              <a:rPr lang="hu-HU" dirty="0" smtClean="0"/>
              <a:t>miatt.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8" y="3030226"/>
            <a:ext cx="5241703" cy="377333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45" y="3030226"/>
            <a:ext cx="3325813" cy="37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43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logikai topológia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21151"/>
          </a:xfrm>
        </p:spPr>
        <p:txBody>
          <a:bodyPr>
            <a:normAutofit/>
          </a:bodyPr>
          <a:lstStyle/>
          <a:p>
            <a:r>
              <a:rPr lang="hu-HU" dirty="0" smtClean="0"/>
              <a:t>Az iroda logikai ábrája így nézne ki címtartományokkal együtt: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r>
              <a:rPr lang="hu-HU" dirty="0" smtClean="0"/>
              <a:t>Ugyanakkor használhatunk 2 kábelt az internet felé a jobb </a:t>
            </a:r>
            <a:r>
              <a:rPr lang="hu-HU" dirty="0"/>
              <a:t>rendelkezésre állás </a:t>
            </a:r>
            <a:r>
              <a:rPr lang="hu-HU" dirty="0" smtClean="0"/>
              <a:t>miatt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25" y="3057524"/>
            <a:ext cx="6246828" cy="27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Árajánlat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2565399"/>
            <a:ext cx="7663095" cy="3730625"/>
          </a:xfrm>
        </p:spPr>
        <p:txBody>
          <a:bodyPr/>
          <a:lstStyle/>
          <a:p>
            <a:r>
              <a:rPr lang="hu-HU" dirty="0" smtClean="0"/>
              <a:t>Csapatommal 4 fővel képesek lennénk a munkát mindösszesen 4 óra alatt befejezni, ezáltal 1 nap alatt elkészülne az irodai hálózat, amit már másnap üzembe is lehetne helyezni.</a:t>
            </a:r>
          </a:p>
          <a:p>
            <a:r>
              <a:rPr lang="hu-HU" dirty="0" smtClean="0"/>
              <a:t>A 2. </a:t>
            </a:r>
            <a:r>
              <a:rPr lang="hu-HU" dirty="0" err="1" smtClean="0"/>
              <a:t>router</a:t>
            </a:r>
            <a:r>
              <a:rPr lang="hu-HU" dirty="0" smtClean="0"/>
              <a:t> pedig egyrészt szolgálhatna az előbbiekben említett </a:t>
            </a:r>
            <a:r>
              <a:rPr lang="hu-HU" b="1" dirty="0" smtClean="0"/>
              <a:t>rendelkezésre állhatóság miatt egy 2. útvonalként</a:t>
            </a:r>
            <a:r>
              <a:rPr lang="hu-HU" dirty="0" smtClean="0"/>
              <a:t>, ezáltal </a:t>
            </a:r>
            <a:r>
              <a:rPr lang="hu-HU" b="1" dirty="0" smtClean="0"/>
              <a:t>drasztikusan lecsökkentve </a:t>
            </a:r>
            <a:r>
              <a:rPr lang="hu-HU" dirty="0" smtClean="0"/>
              <a:t>(szinte már megszüntetve) az internetről történő </a:t>
            </a:r>
            <a:r>
              <a:rPr lang="hu-HU" b="1" dirty="0" smtClean="0"/>
              <a:t>kiesést</a:t>
            </a:r>
            <a:r>
              <a:rPr lang="hu-HU" dirty="0" smtClean="0"/>
              <a:t>.</a:t>
            </a:r>
          </a:p>
          <a:p>
            <a:r>
              <a:rPr lang="hu-HU" dirty="0" smtClean="0"/>
              <a:t>Így tehát kijelenthetjük, hogy minimális plusz költségek felmerülése esetén is képesek vagyunk elvégezni a munkát maximum </a:t>
            </a:r>
            <a:r>
              <a:rPr lang="hu-HU" b="1" dirty="0" smtClean="0"/>
              <a:t>3 000 </a:t>
            </a:r>
            <a:r>
              <a:rPr lang="hu-HU" b="1" dirty="0" err="1" smtClean="0"/>
              <a:t>000</a:t>
            </a:r>
            <a:r>
              <a:rPr lang="hu-HU" b="1" dirty="0" smtClean="0"/>
              <a:t> Ft</a:t>
            </a:r>
            <a:r>
              <a:rPr lang="hu-HU" dirty="0" smtClean="0"/>
              <a:t>-ból.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95" y="1680633"/>
            <a:ext cx="3966930" cy="502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000" dirty="0" smtClean="0"/>
              <a:t>Köszönöm a figyelmet!</a:t>
            </a:r>
            <a:endParaRPr lang="hu-HU" sz="40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50" y="32131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29721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Cégünk, a Demokraták Kft. már 5 éve végzi sikeresen munkáit, mely a különböző rendszerek kiépítését, hálózatok tervezését foglalja magában.</a:t>
            </a:r>
          </a:p>
          <a:p>
            <a:r>
              <a:rPr lang="hu-HU" dirty="0" smtClean="0"/>
              <a:t>Ezen rövid idő alatt már több, mint 150 megrendelést vittünk véghez, eddig teljes megelégedettséggel.</a:t>
            </a:r>
          </a:p>
          <a:p>
            <a:r>
              <a:rPr lang="hu-HU" dirty="0" smtClean="0"/>
              <a:t>Ezen munkáink közül a legkiemelkedőbbek közé tartozik a Vodafone Magyarország Debreceni </a:t>
            </a:r>
            <a:r>
              <a:rPr lang="hu-HU" dirty="0"/>
              <a:t>irodai </a:t>
            </a:r>
            <a:r>
              <a:rPr lang="hu-HU" dirty="0" smtClean="0"/>
              <a:t>hálózatának, illetve a Gödöllői </a:t>
            </a:r>
            <a:r>
              <a:rPr lang="hu-HU" dirty="0" err="1" smtClean="0"/>
              <a:t>Iphone</a:t>
            </a:r>
            <a:r>
              <a:rPr lang="hu-HU" dirty="0" smtClean="0"/>
              <a:t> márkabolt ügyfélszolgálatának megtervezése, kialakítása</a:t>
            </a:r>
            <a:r>
              <a:rPr lang="hu-HU" dirty="0"/>
              <a:t>.</a:t>
            </a: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6" y="542238"/>
            <a:ext cx="1962150" cy="15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37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érdemes minket választani?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 </a:t>
            </a:r>
            <a:r>
              <a:rPr lang="hu-HU" dirty="0"/>
              <a:t>már rohamosan fejlődik a technológia, és a versenyben maradáshoz fontos, hogy innovatívak maradjunk. Mi a legmodernebb szoftvereket és rendszereket biztosítjuk, így garantáljuk a gördülékeny és hatékony </a:t>
            </a:r>
            <a:r>
              <a:rPr lang="hu-HU" dirty="0" smtClean="0"/>
              <a:t>munkavégzést.</a:t>
            </a:r>
          </a:p>
          <a:p>
            <a:r>
              <a:rPr lang="hu-HU" dirty="0"/>
              <a:t>Bármilyen felmerülő probléma esetén gyors segítséget nyújtunk </a:t>
            </a:r>
            <a:r>
              <a:rPr lang="hu-HU" dirty="0" smtClean="0"/>
              <a:t>ügyfeleinknek </a:t>
            </a:r>
            <a:r>
              <a:rPr lang="hu-HU" dirty="0"/>
              <a:t>telefonos ügyfélszolgálatunkon keresztül. Amennyiben Önnek ilyen esetben helyi segítségre van szüksége, úgy igény esetén kiszállást is vállalunk.</a:t>
            </a:r>
            <a:endParaRPr lang="hu-HU" dirty="0" smtClean="0"/>
          </a:p>
          <a:p>
            <a:r>
              <a:rPr lang="hu-HU" dirty="0" smtClean="0"/>
              <a:t>Cégünket ezenkívül </a:t>
            </a:r>
            <a:r>
              <a:rPr lang="hu-HU" dirty="0"/>
              <a:t>a gyors, precíz, olcsó munkavégzés jellemzi.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9843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 kialakítása: szegmentálás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317750"/>
            <a:ext cx="7674722" cy="3416300"/>
          </a:xfrm>
        </p:spPr>
        <p:txBody>
          <a:bodyPr/>
          <a:lstStyle/>
          <a:p>
            <a:r>
              <a:rPr lang="hu-HU" dirty="0" smtClean="0"/>
              <a:t>Az egy területen belül (ilyen pl. a vezetőség, vagy a pénzügy) található végberendezéseket egy-egy </a:t>
            </a:r>
            <a:r>
              <a:rPr lang="hu-HU" b="1" dirty="0" smtClean="0"/>
              <a:t>2008-as </a:t>
            </a:r>
            <a:r>
              <a:rPr lang="hu-HU" b="1" dirty="0" err="1" smtClean="0"/>
              <a:t>switch</a:t>
            </a:r>
            <a:r>
              <a:rPr lang="hu-HU" dirty="0" err="1" smtClean="0"/>
              <a:t>-re</a:t>
            </a:r>
            <a:r>
              <a:rPr lang="hu-HU" dirty="0" smtClean="0"/>
              <a:t> kötjük rá, közben gigabites </a:t>
            </a:r>
            <a:r>
              <a:rPr lang="hu-HU" b="1" dirty="0" smtClean="0"/>
              <a:t>sodrott érpárokat (</a:t>
            </a:r>
            <a:r>
              <a:rPr lang="hu-HU" b="1" dirty="0" err="1" smtClean="0"/>
              <a:t>utp-ket</a:t>
            </a:r>
            <a:r>
              <a:rPr lang="hu-HU" b="1" dirty="0" smtClean="0"/>
              <a:t>)</a:t>
            </a:r>
            <a:r>
              <a:rPr lang="hu-HU" dirty="0" smtClean="0"/>
              <a:t> használunk, mint átviteli közeg.</a:t>
            </a:r>
          </a:p>
          <a:p>
            <a:pPr lvl="1"/>
            <a:r>
              <a:rPr lang="hu-HU" dirty="0" smtClean="0"/>
              <a:t>Ezen átviteli közeg előnye a </a:t>
            </a:r>
            <a:r>
              <a:rPr lang="hu-HU" b="1" dirty="0" smtClean="0"/>
              <a:t>kedvező ár,</a:t>
            </a:r>
            <a:r>
              <a:rPr lang="hu-HU" b="1" i="1" dirty="0" smtClean="0"/>
              <a:t> </a:t>
            </a:r>
            <a:r>
              <a:rPr lang="hu-HU" dirty="0" smtClean="0"/>
              <a:t>valamint a </a:t>
            </a:r>
            <a:r>
              <a:rPr lang="hu-HU" b="1" dirty="0" smtClean="0"/>
              <a:t>stabil hálózatelérés biztosítása</a:t>
            </a:r>
            <a:endParaRPr lang="hu-HU" dirty="0" smtClean="0"/>
          </a:p>
          <a:p>
            <a:r>
              <a:rPr lang="hu-HU" dirty="0" smtClean="0"/>
              <a:t>Ezáltal </a:t>
            </a:r>
            <a:r>
              <a:rPr lang="hu-HU" b="1" dirty="0" smtClean="0"/>
              <a:t>könnyen elkülöníthetőek</a:t>
            </a:r>
            <a:r>
              <a:rPr lang="hu-HU" dirty="0" smtClean="0"/>
              <a:t> lesznek az irodában a különböző feladatokat végző eszközök, illetve a </a:t>
            </a:r>
            <a:r>
              <a:rPr lang="hu-HU" b="1" dirty="0" smtClean="0"/>
              <a:t>hálózat terheltsége is csökken</a:t>
            </a:r>
            <a:r>
              <a:rPr lang="hu-HU" dirty="0" smtClean="0"/>
              <a:t>, ezzel biztosítva egy </a:t>
            </a:r>
            <a:r>
              <a:rPr lang="hu-HU" b="1" dirty="0" smtClean="0"/>
              <a:t>stabil, gyors netsebességgel</a:t>
            </a:r>
            <a:r>
              <a:rPr lang="hu-HU" dirty="0" smtClean="0"/>
              <a:t> rendelkező hálózatot.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76" y="2946803"/>
            <a:ext cx="2865295" cy="215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15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szegmentálás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451100"/>
            <a:ext cx="8825659" cy="3416300"/>
          </a:xfrm>
        </p:spPr>
        <p:txBody>
          <a:bodyPr/>
          <a:lstStyle/>
          <a:p>
            <a:r>
              <a:rPr lang="hu-HU" dirty="0" smtClean="0"/>
              <a:t>A hálózata szegmentálás után így nézne ki, részekre lebontva:</a:t>
            </a:r>
          </a:p>
          <a:p>
            <a:r>
              <a:rPr lang="hu-HU" dirty="0" smtClean="0"/>
              <a:t>Ez jelen esetünkben a rendelésfelvétel szegmense.</a:t>
            </a:r>
          </a:p>
          <a:p>
            <a:r>
              <a:rPr lang="hu-HU" dirty="0" smtClean="0"/>
              <a:t>A többi  szegmens kinézete megegyezik, csak a gépek száma változik.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73" y="3785828"/>
            <a:ext cx="6224140" cy="30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0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forgalomirányítás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2324100"/>
            <a:ext cx="6372225" cy="4533900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A szegmenseket </a:t>
            </a:r>
            <a:r>
              <a:rPr lang="hu-HU" b="1" dirty="0" smtClean="0"/>
              <a:t>egy közös forgalomirányítóra</a:t>
            </a:r>
            <a:r>
              <a:rPr lang="hu-HU" dirty="0" smtClean="0"/>
              <a:t> kötnénk, mely így könnyedén biztosítja a különböző hálózatok egymás közti kommunikációját.</a:t>
            </a:r>
          </a:p>
          <a:p>
            <a:r>
              <a:rPr lang="hu-HU" dirty="0"/>
              <a:t>2</a:t>
            </a:r>
            <a:r>
              <a:rPr lang="hu-HU" dirty="0" smtClean="0"/>
              <a:t>db </a:t>
            </a:r>
            <a:r>
              <a:rPr lang="hu-HU" dirty="0" err="1" smtClean="0"/>
              <a:t>router</a:t>
            </a:r>
            <a:r>
              <a:rPr lang="hu-HU" dirty="0" smtClean="0"/>
              <a:t> tökéletesen elég a feladat elvégzésére, ami nemcsak </a:t>
            </a:r>
            <a:r>
              <a:rPr lang="hu-HU" b="1" dirty="0" smtClean="0"/>
              <a:t>költséghatékony,</a:t>
            </a:r>
            <a:r>
              <a:rPr lang="hu-HU" dirty="0" smtClean="0"/>
              <a:t> de </a:t>
            </a:r>
            <a:r>
              <a:rPr lang="hu-HU" b="1" dirty="0" smtClean="0"/>
              <a:t>könnyebb a beszerelése, beüzemelése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képen is látható, hogy habár csökkenti a terheltségét a hálózatnak </a:t>
            </a:r>
            <a:r>
              <a:rPr lang="hu-HU" dirty="0" smtClean="0"/>
              <a:t>sok </a:t>
            </a:r>
            <a:r>
              <a:rPr lang="hu-HU" dirty="0" err="1" smtClean="0"/>
              <a:t>router</a:t>
            </a:r>
            <a:r>
              <a:rPr lang="hu-HU" dirty="0" smtClean="0"/>
              <a:t> használata, bonyolítja az útvonalakat, hiszen több úton is folyhat a forgalomirányítás, azonban ez csak egy nagyméretű hálózat esetén lenne indokolt alkalmazni.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router</a:t>
            </a:r>
            <a:r>
              <a:rPr lang="hu-HU" dirty="0" smtClean="0"/>
              <a:t> kábelezésére(azaz a </a:t>
            </a:r>
            <a:r>
              <a:rPr lang="hu-HU" dirty="0" err="1" smtClean="0"/>
              <a:t>router-től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switchek-ig</a:t>
            </a:r>
            <a:r>
              <a:rPr lang="hu-HU" dirty="0" smtClean="0"/>
              <a:t>, illetve az internet felé) mi optikai kábelt használnánk , ami habár nehézkesen szerelhető, mivel az optikai kábelekben a vékony üvegszál igencsak törékeny, és a kábel is drága, </a:t>
            </a:r>
            <a:r>
              <a:rPr lang="hu-HU" dirty="0"/>
              <a:t>a </a:t>
            </a:r>
            <a:r>
              <a:rPr lang="hu-HU" b="1" dirty="0"/>
              <a:t>gyors adatátviteli sebessége </a:t>
            </a:r>
            <a:r>
              <a:rPr lang="hu-HU" dirty="0" smtClean="0"/>
              <a:t>ezt ellensúlyozza. 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188" y="2397816"/>
            <a:ext cx="4872038" cy="397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</a:t>
            </a:r>
            <a:r>
              <a:rPr lang="hu-HU" dirty="0" smtClean="0"/>
              <a:t>: biztonság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egy cég rendelkezik fontos (privát) adatokkal ügyfeleiről, munkásairól, így elengedhetetlen az engedélyezetlen behatolás, adatlopás megakadályozása, illetve a betörések esélyét minimálisra csökkenteni, amihez szükségesek a biztonsági intézkedések, pl. </a:t>
            </a:r>
            <a:r>
              <a:rPr lang="hu-HU" b="1" dirty="0" smtClean="0"/>
              <a:t>jelszavak beállítása, </a:t>
            </a:r>
            <a:r>
              <a:rPr lang="hu-HU" dirty="0" smtClean="0"/>
              <a:t>illetve azok </a:t>
            </a:r>
            <a:r>
              <a:rPr lang="hu-HU" b="1" dirty="0" smtClean="0"/>
              <a:t>titkosítása</a:t>
            </a:r>
            <a:r>
              <a:rPr lang="hu-HU" dirty="0" smtClean="0"/>
              <a:t>.</a:t>
            </a:r>
          </a:p>
          <a:p>
            <a:r>
              <a:rPr lang="hu-HU" dirty="0" smtClean="0"/>
              <a:t>Jelszavak használata esetén a hackernek először meg kell fejtenie az adott jelszót, majd csak annak beírása után férhet az eszközhöz.</a:t>
            </a:r>
          </a:p>
          <a:p>
            <a:r>
              <a:rPr lang="hu-HU" dirty="0" smtClean="0"/>
              <a:t>Habár napjainkban sokféle program áll a betörők segítségére jelszófeltörés esetén, ezzel is nyerhetünk magunknak időt, amíg az illetékes kolléga elhárítja a veszélyt.</a:t>
            </a:r>
          </a:p>
        </p:txBody>
      </p:sp>
    </p:spTree>
    <p:extLst>
      <p:ext uri="{BB962C8B-B14F-4D97-AF65-F5344CB8AC3E}">
        <p14:creationId xmlns:p14="http://schemas.microsoft.com/office/powerpoint/2010/main" val="1625654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biztonság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Jelszót az </a:t>
            </a:r>
            <a:r>
              <a:rPr lang="hu-HU" b="1" dirty="0" err="1"/>
              <a:t>enable</a:t>
            </a:r>
            <a:r>
              <a:rPr lang="hu-HU" b="1" dirty="0"/>
              <a:t> </a:t>
            </a:r>
            <a:r>
              <a:rPr lang="hu-HU" b="1" dirty="0" err="1"/>
              <a:t>password</a:t>
            </a:r>
            <a:r>
              <a:rPr lang="hu-HU" b="1" dirty="0"/>
              <a:t>/</a:t>
            </a:r>
            <a:r>
              <a:rPr lang="hu-HU" b="1" dirty="0" err="1"/>
              <a:t>secret</a:t>
            </a:r>
            <a:r>
              <a:rPr lang="hu-HU" dirty="0"/>
              <a:t> </a:t>
            </a:r>
            <a:r>
              <a:rPr lang="hu-HU" i="1" dirty="0"/>
              <a:t>jelszó</a:t>
            </a:r>
            <a:r>
              <a:rPr lang="hu-HU" dirty="0"/>
              <a:t>, vagy </a:t>
            </a:r>
            <a:r>
              <a:rPr lang="hu-HU" b="1" dirty="0" err="1"/>
              <a:t>password</a:t>
            </a:r>
            <a:r>
              <a:rPr lang="hu-HU" dirty="0"/>
              <a:t> </a:t>
            </a:r>
            <a:r>
              <a:rPr lang="hu-HU" i="1" dirty="0"/>
              <a:t>jelszó, </a:t>
            </a:r>
            <a:r>
              <a:rPr lang="hu-HU" dirty="0" smtClean="0"/>
              <a:t>a betáplált jelszavakat titkosítani pedig a </a:t>
            </a:r>
            <a:r>
              <a:rPr lang="hu-HU" b="1" dirty="0"/>
              <a:t>service </a:t>
            </a:r>
            <a:r>
              <a:rPr lang="hu-HU" b="1" dirty="0" err="1"/>
              <a:t>password-encryption</a:t>
            </a:r>
            <a:r>
              <a:rPr lang="hu-HU" b="1" dirty="0"/>
              <a:t> </a:t>
            </a:r>
            <a:r>
              <a:rPr lang="hu-HU" dirty="0"/>
              <a:t>paranccsal </a:t>
            </a:r>
            <a:r>
              <a:rPr lang="hu-HU" dirty="0" smtClean="0"/>
              <a:t>lehet beállítani </a:t>
            </a:r>
            <a:r>
              <a:rPr lang="hu-HU" dirty="0"/>
              <a:t>az </a:t>
            </a:r>
            <a:r>
              <a:rPr lang="hu-HU" dirty="0" smtClean="0"/>
              <a:t>eszközökön</a:t>
            </a:r>
            <a:r>
              <a:rPr lang="hu-HU" dirty="0"/>
              <a:t>.</a:t>
            </a:r>
          </a:p>
          <a:p>
            <a:r>
              <a:rPr lang="hu-HU" dirty="0"/>
              <a:t>A </a:t>
            </a:r>
            <a:r>
              <a:rPr lang="hu-HU" dirty="0" smtClean="0"/>
              <a:t>hálózatban használt jelszavak beállításánál a biztonság növelése érdekében vegyük figyelembe a következőket: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b="1" dirty="0" smtClean="0"/>
              <a:t>Legalább 8 karakter hosszúak</a:t>
            </a:r>
            <a:r>
              <a:rPr lang="hu-HU" dirty="0" smtClean="0"/>
              <a:t> legyenek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Legyen benne </a:t>
            </a:r>
            <a:r>
              <a:rPr lang="hu-HU" b="1" dirty="0" smtClean="0"/>
              <a:t>kis- és nagybetű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 smtClean="0"/>
              <a:t>Ha lehetséges, </a:t>
            </a:r>
            <a:r>
              <a:rPr lang="hu-HU" b="1" dirty="0" smtClean="0"/>
              <a:t>használjunk speciális karaktereket</a:t>
            </a:r>
          </a:p>
        </p:txBody>
      </p:sp>
    </p:spTree>
    <p:extLst>
      <p:ext uri="{BB962C8B-B14F-4D97-AF65-F5344CB8AC3E}">
        <p14:creationId xmlns:p14="http://schemas.microsoft.com/office/powerpoint/2010/main" val="1366229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kialakítása: </a:t>
            </a:r>
            <a:r>
              <a:rPr lang="hu-HU" dirty="0" smtClean="0"/>
              <a:t>jelszóbeállítás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hu-HU" dirty="0" smtClean="0"/>
              <a:t>A jelszó beállítása egy eszközön a következőképpen nézne ki: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Ebben a példában a jelszavunk: </a:t>
            </a:r>
            <a:r>
              <a:rPr lang="hu-HU" b="1" i="1" dirty="0" smtClean="0"/>
              <a:t>CisCo420</a:t>
            </a:r>
          </a:p>
          <a:p>
            <a:r>
              <a:rPr lang="hu-HU" dirty="0" smtClean="0"/>
              <a:t>Titkosítva pedig így jelenik meg: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Ezt már valószínűleg nehezebb feltörni…..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99" y="3020687"/>
            <a:ext cx="4571852" cy="15649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476876"/>
            <a:ext cx="5240602" cy="64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</TotalTime>
  <Words>798</Words>
  <Application>Microsoft Office PowerPoint</Application>
  <PresentationFormat>Szélesvásznú</PresentationFormat>
  <Paragraphs>66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Montserrat</vt:lpstr>
      <vt:lpstr>Wingdings</vt:lpstr>
      <vt:lpstr>Wingdings 3</vt:lpstr>
      <vt:lpstr>Tanácsterem</vt:lpstr>
      <vt:lpstr>Demokraták pályázati bemutató</vt:lpstr>
      <vt:lpstr>Bemutatkozás</vt:lpstr>
      <vt:lpstr>Miért érdemes minket választani?</vt:lpstr>
      <vt:lpstr>Hálózat kialakítása: szegmentálás</vt:lpstr>
      <vt:lpstr>Hálózat kialakítása: szegmentálás</vt:lpstr>
      <vt:lpstr>Hálózat kialakítása: forgalomirányítás</vt:lpstr>
      <vt:lpstr>Hálózat kialakítása: biztonság</vt:lpstr>
      <vt:lpstr>Hálózat kialakítása: biztonság</vt:lpstr>
      <vt:lpstr>Hálózat kialakítása: jelszóbeállítás</vt:lpstr>
      <vt:lpstr>Hálózat kialakítása: IP-cím beállítása, ellenőrzés</vt:lpstr>
      <vt:lpstr>Hálózat kialakítása: fizikai topológia</vt:lpstr>
      <vt:lpstr>Hálózat kialakítása: logikai topológia</vt:lpstr>
      <vt:lpstr>Hálózat kialakítása: Árajánlat</vt:lpstr>
      <vt:lpstr>Köszönöm a figyelmet!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Richárd Gróf</dc:creator>
  <cp:lastModifiedBy>Richárd Gróf</cp:lastModifiedBy>
  <cp:revision>302</cp:revision>
  <dcterms:created xsi:type="dcterms:W3CDTF">2022-12-19T14:22:32Z</dcterms:created>
  <dcterms:modified xsi:type="dcterms:W3CDTF">2022-12-20T15:04:53Z</dcterms:modified>
</cp:coreProperties>
</file>