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57" r:id="rId3"/>
    <p:sldId id="258" r:id="rId4"/>
    <p:sldId id="263" r:id="rId5"/>
    <p:sldId id="270" r:id="rId6"/>
    <p:sldId id="271" r:id="rId7"/>
    <p:sldId id="264" r:id="rId8"/>
    <p:sldId id="272" r:id="rId9"/>
    <p:sldId id="265" r:id="rId10"/>
    <p:sldId id="266" r:id="rId11"/>
    <p:sldId id="269" r:id="rId12"/>
    <p:sldId id="260" r:id="rId13"/>
  </p:sldIdLst>
  <p:sldSz cx="9144000" cy="5143500" type="screen16x9"/>
  <p:notesSz cx="6858000" cy="9144000"/>
  <p:embeddedFontLst>
    <p:embeddedFont>
      <p:font typeface="나눔고딕" pitchFamily="50" charset="-127"/>
      <p:regular r:id="rId14"/>
      <p:bold r:id="rId15"/>
    </p:embeddedFont>
    <p:embeddedFont>
      <p:font typeface="HY수평선B" pitchFamily="18" charset="-127"/>
      <p:regular r:id="rId16"/>
    </p:embeddedFont>
    <p:embeddedFont>
      <p:font typeface="맑은 고딕" pitchFamily="50" charset="-127"/>
      <p:regular r:id="rId17"/>
      <p:bold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양재튼튼체B" pitchFamily="18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D6"/>
    <a:srgbClr val="FFCDDB"/>
    <a:srgbClr val="FFB7E9"/>
    <a:srgbClr val="FDD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>
      <p:cViewPr>
        <p:scale>
          <a:sx n="100" d="100"/>
          <a:sy n="100" d="100"/>
        </p:scale>
        <p:origin x="-288" y="-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9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5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5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5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0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0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6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0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20000"/>
              </a:schemeClr>
            </a:gs>
            <a:gs pos="52000">
              <a:schemeClr val="bg1">
                <a:lumMod val="95000"/>
                <a:alpha val="50000"/>
              </a:schemeClr>
            </a:gs>
            <a:gs pos="100000">
              <a:schemeClr val="bg1">
                <a:lumMod val="95000"/>
                <a:alpha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17F3-766C-41D6-8C49-1705198EF25B}" type="datetimeFigureOut">
              <a:rPr lang="ko-KR" altLang="en-US" smtClean="0"/>
              <a:t>2017-04-20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B7A6F-59A3-41EC-829E-767567CAB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1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283718"/>
            <a:ext cx="9144000" cy="2880320"/>
            <a:chOff x="0" y="3363838"/>
            <a:chExt cx="9144000" cy="1800200"/>
          </a:xfrm>
          <a:gradFill flip="none" rotWithShape="1">
            <a:gsLst>
              <a:gs pos="0">
                <a:srgbClr val="0070C0"/>
              </a:gs>
              <a:gs pos="100000">
                <a:srgbClr val="00B050"/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" name="순서도: 수동 입력 3"/>
            <p:cNvSpPr/>
            <p:nvPr/>
          </p:nvSpPr>
          <p:spPr>
            <a:xfrm flipH="1">
              <a:off x="0" y="3363838"/>
              <a:ext cx="1080000" cy="18002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수동 입력 4"/>
            <p:cNvSpPr/>
            <p:nvPr/>
          </p:nvSpPr>
          <p:spPr>
            <a:xfrm>
              <a:off x="8064000" y="3363838"/>
              <a:ext cx="1080000" cy="18002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0000" y="3723878"/>
              <a:ext cx="6984000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5656" y="1047676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포트폴리오 기획서</a:t>
            </a:r>
            <a:endParaRPr lang="ko-KR" altLang="en-US" sz="6000" b="1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2063339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부제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: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냥코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대전쟁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648" y="3391421"/>
            <a:ext cx="61926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2017. 04. 20</a:t>
            </a:r>
            <a:endParaRPr lang="en-US" altLang="ko-KR" sz="1200" b="1" dirty="0">
              <a:latin typeface="나눔고딕" pitchFamily="50" charset="-127"/>
              <a:ea typeface="나눔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1221kwj@hanmail.net</a:t>
            </a:r>
          </a:p>
          <a:p>
            <a:pPr algn="r">
              <a:lnSpc>
                <a:spcPct val="150000"/>
              </a:lnSpc>
            </a:pP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김우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진</a:t>
            </a:r>
          </a:p>
        </p:txBody>
      </p:sp>
    </p:spTree>
    <p:extLst>
      <p:ext uri="{BB962C8B-B14F-4D97-AF65-F5344CB8AC3E}">
        <p14:creationId xmlns:p14="http://schemas.microsoft.com/office/powerpoint/2010/main" val="76123243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Scene</a:t>
            </a:r>
            <a:endParaRPr lang="en-US" sz="2800" i="1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050" name="Picture 2" descr="C:\Users\김우진\Desktop\기획서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4" y="1635646"/>
            <a:ext cx="4608632" cy="28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358235" y="771550"/>
            <a:ext cx="1539000" cy="513957"/>
            <a:chOff x="430243" y="2860914"/>
            <a:chExt cx="1539000" cy="513957"/>
          </a:xfrm>
        </p:grpSpPr>
        <p:sp>
          <p:nvSpPr>
            <p:cNvPr id="34" name="Rectangle 4"/>
            <p:cNvSpPr/>
            <p:nvPr/>
          </p:nvSpPr>
          <p:spPr>
            <a:xfrm>
              <a:off x="430243" y="2860914"/>
              <a:ext cx="1539000" cy="81036"/>
            </a:xfrm>
            <a:prstGeom prst="homePlate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15616" y="291320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전투</a:t>
              </a:r>
              <a:endParaRPr lang="en-US" altLang="ko-KR" sz="24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4644008" y="3116009"/>
            <a:ext cx="792050" cy="79205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987824" y="2982182"/>
            <a:ext cx="792050" cy="79205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724128" y="2283680"/>
            <a:ext cx="792050" cy="360078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223074" y="3739716"/>
            <a:ext cx="864096" cy="864096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51720" y="3819116"/>
            <a:ext cx="864096" cy="864096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27784" y="2358989"/>
            <a:ext cx="1586950" cy="425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필살기</a:t>
            </a:r>
            <a:r>
              <a:rPr lang="ko-KR" altLang="en-US" dirty="0" smtClean="0">
                <a:solidFill>
                  <a:schemeClr val="tx1"/>
                </a:solidFill>
              </a:rPr>
              <a:t> 범위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67544" y="2952894"/>
            <a:ext cx="1586950" cy="10590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생산 재화 </a:t>
            </a:r>
            <a:r>
              <a:rPr lang="ko-KR" altLang="en-US" dirty="0" err="1" smtClean="0">
                <a:solidFill>
                  <a:schemeClr val="tx1"/>
                </a:solidFill>
              </a:rPr>
              <a:t>소유량</a:t>
            </a:r>
            <a:r>
              <a:rPr lang="ko-KR" altLang="en-US" dirty="0" smtClean="0">
                <a:solidFill>
                  <a:schemeClr val="tx1"/>
                </a:solidFill>
              </a:rPr>
              <a:t> 증가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020272" y="3323635"/>
            <a:ext cx="1586950" cy="5844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필살기</a:t>
            </a:r>
            <a:r>
              <a:rPr lang="ko-KR" altLang="en-US" dirty="0" smtClean="0">
                <a:solidFill>
                  <a:schemeClr val="tx1"/>
                </a:solidFill>
              </a:rPr>
              <a:t> 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619676" y="2209134"/>
            <a:ext cx="1872208" cy="5066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아군 진영 체력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7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Schedule</a:t>
            </a:r>
            <a:endParaRPr lang="en-US" sz="2800" i="1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47693"/>
              </p:ext>
            </p:extLst>
          </p:nvPr>
        </p:nvGraphicFramePr>
        <p:xfrm>
          <a:off x="358236" y="1285506"/>
          <a:ext cx="8534246" cy="3302472"/>
        </p:xfrm>
        <a:graphic>
          <a:graphicData uri="http://schemas.openxmlformats.org/drawingml/2006/table">
            <a:tbl>
              <a:tblPr/>
              <a:tblGrid>
                <a:gridCol w="829388"/>
                <a:gridCol w="1100694"/>
                <a:gridCol w="1100694"/>
                <a:gridCol w="1100694"/>
                <a:gridCol w="1100694"/>
                <a:gridCol w="1100694"/>
                <a:gridCol w="1100694"/>
                <a:gridCol w="1100694"/>
              </a:tblGrid>
              <a:tr h="381519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일수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(4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월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과업내용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21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일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22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일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23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일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24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일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25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일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26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일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27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일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이미지 편집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필드 설정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chemeClr val="bg1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오프닝</a:t>
                      </a:r>
                      <a:r>
                        <a:rPr lang="en-US" altLang="ko-KR" sz="1000" kern="0" spc="0" dirty="0">
                          <a:solidFill>
                            <a:schemeClr val="bg1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, </a:t>
                      </a:r>
                      <a:endParaRPr lang="ko-KR" altLang="en-US" sz="1000" kern="0" spc="0" dirty="0">
                        <a:solidFill>
                          <a:schemeClr val="bg1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chemeClr val="bg1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엔딩</a:t>
                      </a:r>
                      <a:r>
                        <a:rPr lang="ko-KR" altLang="en-US" sz="1000" kern="0" spc="0" dirty="0">
                          <a:solidFill>
                            <a:schemeClr val="bg1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 편집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UI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설정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캐릭터 설정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플레이 설정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아이템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재화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HY수평선B" pitchFamily="18" charset="-127"/>
                          <a:ea typeface="HY수평선B" pitchFamily="18" charset="-127"/>
                        </a:rPr>
                        <a:t>설정</a:t>
                      </a: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39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HY수평선B" pitchFamily="18" charset="-127"/>
                        <a:ea typeface="HY수평선B" pitchFamily="18" charset="-127"/>
                      </a:endParaRPr>
                    </a:p>
                  </a:txBody>
                  <a:tcPr marL="47089" marR="47089" marT="13019" marB="13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27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283718"/>
            <a:ext cx="9144000" cy="2880320"/>
            <a:chOff x="0" y="3363838"/>
            <a:chExt cx="9144000" cy="1800200"/>
          </a:xfrm>
          <a:gradFill flip="none" rotWithShape="1">
            <a:gsLst>
              <a:gs pos="0">
                <a:srgbClr val="0070C0"/>
              </a:gs>
              <a:gs pos="100000">
                <a:srgbClr val="00B050"/>
              </a:gs>
            </a:gsLst>
            <a:lin ang="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" name="순서도: 수동 입력 3"/>
            <p:cNvSpPr/>
            <p:nvPr/>
          </p:nvSpPr>
          <p:spPr>
            <a:xfrm flipH="1">
              <a:off x="0" y="3363838"/>
              <a:ext cx="1080000" cy="18002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수동 입력 4"/>
            <p:cNvSpPr/>
            <p:nvPr/>
          </p:nvSpPr>
          <p:spPr>
            <a:xfrm>
              <a:off x="8064000" y="3363838"/>
              <a:ext cx="1080000" cy="18002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0000" y="3723878"/>
              <a:ext cx="6984000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75656" y="1668745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  <a:r>
              <a:rPr lang="en-US" altLang="ko-KR" sz="4800" b="1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48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3648" y="3391421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A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ny questions,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F</a:t>
            </a: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eel free to contact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1221kwj@hanmail.net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Made by. </a:t>
            </a:r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김우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진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2806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Contents</a:t>
            </a:r>
            <a:endParaRPr lang="en-US" sz="2800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499992" y="1100134"/>
            <a:ext cx="108000" cy="2748328"/>
            <a:chOff x="4499992" y="738353"/>
            <a:chExt cx="108000" cy="2748328"/>
          </a:xfrm>
        </p:grpSpPr>
        <p:sp>
          <p:nvSpPr>
            <p:cNvPr id="30" name="Oval 6"/>
            <p:cNvSpPr/>
            <p:nvPr/>
          </p:nvSpPr>
          <p:spPr>
            <a:xfrm>
              <a:off x="4499992" y="73835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9"/>
            <p:cNvCxnSpPr/>
            <p:nvPr/>
          </p:nvCxnSpPr>
          <p:spPr>
            <a:xfrm>
              <a:off x="4545712" y="993241"/>
              <a:ext cx="0" cy="504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10"/>
            <p:cNvSpPr/>
            <p:nvPr/>
          </p:nvSpPr>
          <p:spPr>
            <a:xfrm>
              <a:off x="4499992" y="166704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11"/>
            <p:cNvCxnSpPr/>
            <p:nvPr/>
          </p:nvCxnSpPr>
          <p:spPr>
            <a:xfrm>
              <a:off x="4545712" y="1921937"/>
              <a:ext cx="0" cy="46800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2"/>
            <p:cNvSpPr/>
            <p:nvPr/>
          </p:nvSpPr>
          <p:spPr>
            <a:xfrm>
              <a:off x="4499992" y="2531145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alpha val="70000"/>
                  </a:srgbClr>
                </a:gs>
                <a:gs pos="100000">
                  <a:srgbClr val="00B050">
                    <a:alpha val="7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13"/>
            <p:cNvCxnSpPr/>
            <p:nvPr/>
          </p:nvCxnSpPr>
          <p:spPr>
            <a:xfrm>
              <a:off x="4545712" y="2785473"/>
              <a:ext cx="0" cy="46800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14"/>
            <p:cNvSpPr/>
            <p:nvPr/>
          </p:nvSpPr>
          <p:spPr>
            <a:xfrm>
              <a:off x="4499992" y="3395241"/>
              <a:ext cx="91440" cy="914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 Box 42"/>
          <p:cNvSpPr txBox="1">
            <a:spLocks noChangeArrowheads="1"/>
          </p:cNvSpPr>
          <p:nvPr/>
        </p:nvSpPr>
        <p:spPr bwMode="black">
          <a:xfrm>
            <a:off x="5074096" y="2715766"/>
            <a:ext cx="34583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6969B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Scene</a:t>
            </a: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black">
          <a:xfrm>
            <a:off x="5076057" y="3611800"/>
            <a:ext cx="3227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6969B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Game Making Schedule</a:t>
            </a: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black">
          <a:xfrm>
            <a:off x="5074612" y="1061323"/>
            <a:ext cx="3227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6969B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Game Instruction</a:t>
            </a: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black">
          <a:xfrm>
            <a:off x="5067138" y="1851670"/>
            <a:ext cx="3227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rgbClr val="6969B4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Synopsis</a:t>
            </a:r>
            <a:endParaRPr lang="en-US" altLang="en-US" sz="2000" i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3" name="Rounded Rectangle 3"/>
          <p:cNvSpPr/>
          <p:nvPr/>
        </p:nvSpPr>
        <p:spPr>
          <a:xfrm>
            <a:off x="1331640" y="2397085"/>
            <a:ext cx="2770459" cy="1834729"/>
          </a:xfrm>
          <a:prstGeom prst="roundRect">
            <a:avLst>
              <a:gd name="adj" fmla="val 9376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ounded Rectangle 3"/>
          <p:cNvSpPr/>
          <p:nvPr/>
        </p:nvSpPr>
        <p:spPr>
          <a:xfrm>
            <a:off x="251520" y="950744"/>
            <a:ext cx="2770459" cy="1834729"/>
          </a:xfrm>
          <a:prstGeom prst="roundRect">
            <a:avLst>
              <a:gd name="adj" fmla="val 9376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2304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Game Instruction</a:t>
            </a:r>
            <a:endParaRPr lang="en-US" sz="2800" i="1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235" y="771550"/>
            <a:ext cx="1539000" cy="513957"/>
            <a:chOff x="430243" y="2860914"/>
            <a:chExt cx="1539000" cy="513957"/>
          </a:xfrm>
        </p:grpSpPr>
        <p:sp>
          <p:nvSpPr>
            <p:cNvPr id="55" name="Rectangle 4"/>
            <p:cNvSpPr/>
            <p:nvPr/>
          </p:nvSpPr>
          <p:spPr>
            <a:xfrm>
              <a:off x="430243" y="2860914"/>
              <a:ext cx="1539000" cy="81036"/>
            </a:xfrm>
            <a:prstGeom prst="homePlate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3971" y="2913206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게임 소개</a:t>
              </a:r>
              <a:endParaRPr lang="ko-KR" altLang="en-US" sz="2400" b="1" i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70" name="Rounded Rectangle 3"/>
          <p:cNvSpPr/>
          <p:nvPr/>
        </p:nvSpPr>
        <p:spPr>
          <a:xfrm>
            <a:off x="3851920" y="1419622"/>
            <a:ext cx="4104456" cy="181180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제목 </a:t>
            </a:r>
            <a:r>
              <a:rPr lang="en-US" altLang="ko-KR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냥코</a:t>
            </a:r>
            <a:r>
              <a:rPr lang="ko-KR" altLang="en-US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대전쟁</a:t>
            </a:r>
            <a:endParaRPr lang="en-US" altLang="ko-KR" sz="14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장르 </a:t>
            </a:r>
            <a:r>
              <a:rPr lang="en-US" altLang="ko-KR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전략형</a:t>
            </a:r>
            <a:r>
              <a:rPr lang="ko-KR" altLang="en-US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 라인 디펜스 게임</a:t>
            </a:r>
            <a:endParaRPr lang="en-US" altLang="ko-KR" sz="14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일본의 </a:t>
            </a:r>
            <a:r>
              <a:rPr lang="en-US" altLang="ko-KR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‘PONOS’</a:t>
            </a:r>
            <a:r>
              <a:rPr lang="ko-KR" altLang="en-US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에서 개발한 </a:t>
            </a:r>
            <a:r>
              <a:rPr lang="ko-KR" altLang="en-US" sz="1400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모바일</a:t>
            </a:r>
            <a:r>
              <a:rPr lang="ko-KR" altLang="en-US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 게임</a:t>
            </a:r>
            <a:endParaRPr lang="en-US" altLang="ko-KR" sz="14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- </a:t>
            </a:r>
            <a:r>
              <a:rPr lang="ko-KR" altLang="en-US" sz="14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고양이를 의인화 한 캐릭터</a:t>
            </a:r>
            <a:endParaRPr lang="en-US" altLang="ko-KR" sz="14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</p:txBody>
      </p:sp>
      <p:sp>
        <p:nvSpPr>
          <p:cNvPr id="29" name="Rounded Rectangle 3"/>
          <p:cNvSpPr/>
          <p:nvPr/>
        </p:nvSpPr>
        <p:spPr>
          <a:xfrm>
            <a:off x="358974" y="1419622"/>
            <a:ext cx="3153251" cy="2088232"/>
          </a:xfrm>
          <a:prstGeom prst="roundRect">
            <a:avLst>
              <a:gd name="adj" fmla="val 9376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0615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Synopsis</a:t>
            </a:r>
            <a:endParaRPr lang="en-US" sz="2800" i="1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235" y="771550"/>
            <a:ext cx="1539000" cy="513957"/>
            <a:chOff x="430243" y="2860914"/>
            <a:chExt cx="1539000" cy="513957"/>
          </a:xfrm>
        </p:grpSpPr>
        <p:sp>
          <p:nvSpPr>
            <p:cNvPr id="55" name="Rectangle 4"/>
            <p:cNvSpPr/>
            <p:nvPr/>
          </p:nvSpPr>
          <p:spPr>
            <a:xfrm>
              <a:off x="430243" y="2860914"/>
              <a:ext cx="1539000" cy="81036"/>
            </a:xfrm>
            <a:prstGeom prst="homePlate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3971" y="2913206"/>
              <a:ext cx="1484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게임 배경</a:t>
              </a:r>
              <a:endParaRPr lang="en-US" altLang="ko-KR" sz="24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907704" y="555526"/>
            <a:ext cx="5338636" cy="5679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게임의 전반적인 배경은 전 세계를 배경을 한다</a:t>
            </a:r>
            <a:r>
              <a:rPr lang="en-US" altLang="ko-KR" sz="16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1520" y="1559512"/>
            <a:ext cx="1539000" cy="513957"/>
            <a:chOff x="2126337" y="2860914"/>
            <a:chExt cx="1539000" cy="513957"/>
          </a:xfrm>
        </p:grpSpPr>
        <p:sp>
          <p:nvSpPr>
            <p:cNvPr id="25" name="Rectangle 5"/>
            <p:cNvSpPr/>
            <p:nvPr/>
          </p:nvSpPr>
          <p:spPr>
            <a:xfrm>
              <a:off x="2126337" y="2860914"/>
              <a:ext cx="1539000" cy="81036"/>
            </a:xfrm>
            <a:prstGeom prst="homePlate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47743" y="291320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세계관</a:t>
              </a:r>
              <a:endParaRPr lang="ko-KR" altLang="en-US" sz="2400" b="1" i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94731" y="2381786"/>
            <a:ext cx="1539000" cy="513957"/>
            <a:chOff x="3801934" y="2860914"/>
            <a:chExt cx="1539000" cy="513957"/>
          </a:xfrm>
        </p:grpSpPr>
        <p:sp>
          <p:nvSpPr>
            <p:cNvPr id="31" name="Rectangle 6"/>
            <p:cNvSpPr/>
            <p:nvPr/>
          </p:nvSpPr>
          <p:spPr>
            <a:xfrm>
              <a:off x="3801934" y="2860914"/>
              <a:ext cx="1539000" cy="81036"/>
            </a:xfrm>
            <a:prstGeom prst="homePlate">
              <a:avLst/>
            </a:prstGeom>
            <a:gradFill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</a:gra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180129" y="2913206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스토</a:t>
              </a:r>
              <a:r>
                <a:rPr lang="ko-KR" altLang="en-US" sz="2400" b="1" i="1" dirty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리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915161" y="1504042"/>
            <a:ext cx="6532558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20xx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년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 섣달 그믐달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금융위기에 천재지변에 어지러워져만 가는 데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양재튼튼체B" pitchFamily="18" charset="-127"/>
              <a:ea typeface="양재튼튼체B" pitchFamily="18" charset="-127"/>
              <a:cs typeface="Calibri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세계를 정복하려는 야망을 품은 「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냥코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 군단」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등장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!!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양재튼튼체B" pitchFamily="18" charset="-127"/>
              <a:ea typeface="양재튼튼체B" pitchFamily="18" charset="-127"/>
              <a:cs typeface="Calibri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69236" y="2355726"/>
            <a:ext cx="6710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전 세계를 돌아다니면서 각국을 방어하는 군단을 무찌르고 정복한다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itchFamily="18" charset="-127"/>
                <a:ea typeface="양재튼튼체B" pitchFamily="18" charset="-127"/>
                <a:cs typeface="Calibri" pitchFamily="34" charset="0"/>
              </a:rPr>
              <a:t>!!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양재튼튼체B" pitchFamily="18" charset="-127"/>
              <a:ea typeface="양재튼튼체B" pitchFamily="18" charset="-127"/>
              <a:cs typeface="Calibri" pitchFamily="34" charset="0"/>
            </a:endParaRPr>
          </a:p>
        </p:txBody>
      </p:sp>
      <p:pic>
        <p:nvPicPr>
          <p:cNvPr id="38" name="Picture 2" descr="C:\Users\김우진\Desktop\기획서\thelegendofheroes8_0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03798"/>
            <a:ext cx="281818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김우진\Desktop\기획서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5250"/>
            <a:ext cx="2548358" cy="159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925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Scene</a:t>
            </a:r>
            <a:endParaRPr lang="en-US" sz="2800" i="1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235" y="771550"/>
            <a:ext cx="1539000" cy="513957"/>
            <a:chOff x="430243" y="2860914"/>
            <a:chExt cx="1539000" cy="513957"/>
          </a:xfrm>
        </p:grpSpPr>
        <p:sp>
          <p:nvSpPr>
            <p:cNvPr id="55" name="Rectangle 4"/>
            <p:cNvSpPr/>
            <p:nvPr/>
          </p:nvSpPr>
          <p:spPr>
            <a:xfrm>
              <a:off x="430243" y="2860914"/>
              <a:ext cx="1539000" cy="81036"/>
            </a:xfrm>
            <a:prstGeom prst="homePlate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39552" y="291320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플레이어</a:t>
              </a:r>
              <a:endParaRPr lang="en-US" altLang="ko-KR" sz="24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58235" y="1419622"/>
            <a:ext cx="504056" cy="3096344"/>
          </a:xfrm>
          <a:prstGeom prst="round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플</a:t>
            </a:r>
            <a:endParaRPr lang="en-US" altLang="ko-KR" sz="16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레</a:t>
            </a:r>
            <a:endParaRPr lang="en-US" altLang="ko-KR" sz="16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이</a:t>
            </a:r>
            <a:endParaRPr lang="en-US" altLang="ko-KR" sz="16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어</a:t>
            </a:r>
            <a:endParaRPr lang="en-US" altLang="ko-KR" sz="16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캐</a:t>
            </a:r>
            <a:endParaRPr lang="en-US" altLang="ko-KR" sz="16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릭</a:t>
            </a:r>
            <a:endParaRPr lang="en-US" altLang="ko-KR" sz="16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터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1419622"/>
            <a:ext cx="914400" cy="9144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15616" y="2521446"/>
            <a:ext cx="914400" cy="9144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15616" y="3601566"/>
            <a:ext cx="914400" cy="9144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145432" y="1419622"/>
            <a:ext cx="2498576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기본적으로 제공하는 캐릭터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비용이 저렴하고 생산속도가 빠름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주로 공기방패로 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45432" y="2521446"/>
            <a:ext cx="2498576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가격에 비해 체력이 높음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상대방의 전진을 막는 고기방패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이 캐릭터를 많이 쌓아두고 후반을 도모하기도 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45432" y="3601566"/>
            <a:ext cx="2498576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초반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화력형으로</a:t>
            </a:r>
            <a:r>
              <a:rPr lang="ko-KR" altLang="en-US" sz="1100" dirty="0" smtClean="0">
                <a:solidFill>
                  <a:schemeClr val="tx1"/>
                </a:solidFill>
              </a:rPr>
              <a:t> 쓰이는 캐릭터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생산속도와 비용에 비해 강력한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공격력을 보이나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사거리가 짧고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체력이 낮다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32040" y="1419622"/>
            <a:ext cx="914400" cy="9144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32040" y="2521446"/>
            <a:ext cx="914400" cy="91440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32040" y="3601566"/>
            <a:ext cx="914400" cy="914400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61856" y="1419622"/>
            <a:ext cx="2498576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빠른 이동속도와 공격속도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단일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타겟팅이</a:t>
            </a:r>
            <a:r>
              <a:rPr lang="ko-KR" altLang="en-US" sz="1100" dirty="0" smtClean="0">
                <a:solidFill>
                  <a:schemeClr val="tx1"/>
                </a:solidFill>
              </a:rPr>
              <a:t> 단점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61856" y="2521446"/>
            <a:ext cx="2498576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높은 체력과 공격력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상대방의 공격에도 밀리지 않고</a:t>
            </a:r>
            <a:r>
              <a:rPr lang="en-US" altLang="ko-KR" sz="11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단단히 버틴다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961856" y="3601566"/>
            <a:ext cx="2498576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균형 잡힌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딜탱형</a:t>
            </a:r>
            <a:r>
              <a:rPr lang="ko-KR" altLang="en-US" sz="1100" dirty="0" smtClean="0">
                <a:solidFill>
                  <a:schemeClr val="tx1"/>
                </a:solidFill>
              </a:rPr>
              <a:t> 캐릭터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초반이든 후반이든 유용하게 쓰이는 캐릭터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29768" y="699541"/>
            <a:ext cx="6430664" cy="6411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기본적으로 캐릭터 레벨이 존재하며</a:t>
            </a:r>
            <a:endParaRPr lang="en-US" altLang="ko-KR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소정의 재화를 소비하여 </a:t>
            </a:r>
            <a:r>
              <a:rPr lang="ko-KR" altLang="en-US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레벨업</a:t>
            </a:r>
            <a:r>
              <a:rPr lang="ko-KR" altLang="en-US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 시 </a:t>
            </a:r>
            <a:r>
              <a:rPr lang="ko-KR" altLang="en-US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기본능력치가</a:t>
            </a:r>
            <a:r>
              <a:rPr lang="ko-KR" altLang="en-US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 상승 된다</a:t>
            </a:r>
            <a:r>
              <a:rPr lang="en-US" altLang="ko-KR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. </a:t>
            </a:r>
            <a:endParaRPr lang="ko-KR" altLang="en-US" dirty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27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Scene</a:t>
            </a:r>
            <a:endParaRPr lang="en-US" sz="2800" i="1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235" y="771550"/>
            <a:ext cx="1539000" cy="513957"/>
            <a:chOff x="430243" y="2860914"/>
            <a:chExt cx="1539000" cy="513957"/>
          </a:xfrm>
        </p:grpSpPr>
        <p:sp>
          <p:nvSpPr>
            <p:cNvPr id="55" name="Rectangle 4"/>
            <p:cNvSpPr/>
            <p:nvPr/>
          </p:nvSpPr>
          <p:spPr>
            <a:xfrm>
              <a:off x="430243" y="2860914"/>
              <a:ext cx="1539000" cy="81036"/>
            </a:xfrm>
            <a:prstGeom prst="homePlate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415261" y="2913206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적</a:t>
              </a:r>
              <a:endParaRPr lang="en-US" altLang="ko-KR" sz="24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58235" y="1419622"/>
            <a:ext cx="504056" cy="3096344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적</a:t>
            </a:r>
            <a:endParaRPr lang="en-US" altLang="ko-KR" sz="16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캐릭</a:t>
            </a:r>
            <a:r>
              <a:rPr lang="ko-KR" altLang="en-US" sz="1600" dirty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터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115616" y="1419622"/>
            <a:ext cx="914400" cy="9144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15616" y="2521446"/>
            <a:ext cx="914400" cy="9144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15616" y="3601566"/>
            <a:ext cx="914400" cy="9144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145432" y="1419622"/>
            <a:ext cx="2498576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냥코를</a:t>
            </a:r>
            <a:r>
              <a:rPr lang="ko-KR" altLang="en-US" sz="1100" dirty="0" smtClean="0">
                <a:solidFill>
                  <a:schemeClr val="tx1"/>
                </a:solidFill>
              </a:rPr>
              <a:t> 제멋대로 생각하는 진돗개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가장 약한 기본적인 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게임 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잡몹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호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45432" y="2521446"/>
            <a:ext cx="2498576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놈놈놈</a:t>
            </a:r>
            <a:r>
              <a:rPr lang="en-US" altLang="ko-KR" sz="11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기본적으로 나오는 초반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잡몹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체력은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멍뭉이에</a:t>
            </a:r>
            <a:r>
              <a:rPr lang="ko-KR" altLang="en-US" sz="1100" dirty="0" smtClean="0">
                <a:solidFill>
                  <a:schemeClr val="tx1"/>
                </a:solidFill>
              </a:rPr>
              <a:t> 비해 조금 높다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단일 공격 아군에게 고기방패용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45432" y="3601566"/>
            <a:ext cx="2498576" cy="914400"/>
          </a:xfrm>
          <a:prstGeom prst="roundRect">
            <a:avLst>
              <a:gd name="adj" fmla="val 125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멍뭉이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놈놈놈과</a:t>
            </a:r>
            <a:r>
              <a:rPr lang="ko-KR" altLang="en-US" sz="1100" dirty="0" smtClean="0">
                <a:solidFill>
                  <a:schemeClr val="tx1"/>
                </a:solidFill>
              </a:rPr>
              <a:t> 동등하게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잡몹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역시 단일공격 아군에게 고기방패용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스테이터스는</a:t>
            </a:r>
            <a:r>
              <a:rPr lang="ko-KR" altLang="en-US" sz="1100" dirty="0" smtClean="0">
                <a:solidFill>
                  <a:schemeClr val="tx1"/>
                </a:solidFill>
              </a:rPr>
              <a:t> 세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잡몹</a:t>
            </a:r>
            <a:r>
              <a:rPr lang="ko-KR" altLang="en-US" sz="1100" dirty="0" smtClean="0">
                <a:solidFill>
                  <a:schemeClr val="tx1"/>
                </a:solidFill>
              </a:rPr>
              <a:t> 모두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비슷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32040" y="1419622"/>
            <a:ext cx="914400" cy="9144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932040" y="2521446"/>
            <a:ext cx="914400" cy="914400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32040" y="3601566"/>
            <a:ext cx="914400" cy="914400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961856" y="1419622"/>
            <a:ext cx="2498576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강한 체력과 약간 빠른 이동속도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탱커로써 아군의 공격을 든든하게 받아준다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61856" y="2521446"/>
            <a:ext cx="2498576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빠른 이동속도와 공격속도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공격력과 체력이 이동속도와 공격속도에 비해 다소 많은 차이가 있음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오히려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잡몹</a:t>
            </a:r>
            <a:r>
              <a:rPr lang="ko-KR" altLang="en-US" sz="1100" dirty="0" smtClean="0">
                <a:solidFill>
                  <a:schemeClr val="tx1"/>
                </a:solidFill>
              </a:rPr>
              <a:t> 보다 쉬울 지도</a:t>
            </a:r>
            <a:r>
              <a:rPr lang="en-US" altLang="ko-KR" sz="1100" dirty="0" smtClean="0">
                <a:solidFill>
                  <a:schemeClr val="tx1"/>
                </a:solidFill>
              </a:rPr>
              <a:t>….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961856" y="3601566"/>
            <a:ext cx="2498576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강한 공격력과 원거리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맷집또한</a:t>
            </a:r>
            <a:r>
              <a:rPr lang="ko-KR" altLang="en-US" sz="1100" dirty="0" smtClean="0">
                <a:solidFill>
                  <a:schemeClr val="tx1"/>
                </a:solidFill>
              </a:rPr>
              <a:t> 공격력과 맞먹을 정도로 무서운 적으로써 아군을 위협한다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029768" y="699541"/>
            <a:ext cx="6430664" cy="6411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챕터마다</a:t>
            </a:r>
            <a:r>
              <a:rPr lang="ko-KR" altLang="en-US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 설정된 레벨이 있으며</a:t>
            </a:r>
            <a:r>
              <a:rPr lang="en-US" altLang="ko-KR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챕터</a:t>
            </a:r>
            <a:r>
              <a:rPr lang="ko-KR" altLang="en-US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 진행하면서</a:t>
            </a:r>
            <a:endParaRPr lang="en-US" altLang="ko-KR" dirty="0" smtClean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기본능력치가</a:t>
            </a:r>
            <a:r>
              <a:rPr lang="ko-KR" altLang="en-US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 소량 증가하여 밸런스를 조절한다</a:t>
            </a:r>
            <a:r>
              <a:rPr lang="en-US" altLang="ko-KR" dirty="0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000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Scene</a:t>
            </a:r>
            <a:endParaRPr lang="en-US" sz="2800" i="1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300572" y="3074617"/>
            <a:ext cx="1008112" cy="5679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양재튼튼체B" pitchFamily="18" charset="-127"/>
                <a:ea typeface="양재튼튼체B" pitchFamily="18" charset="-127"/>
              </a:rPr>
              <a:t>월드맵</a:t>
            </a:r>
            <a:endParaRPr lang="ko-KR" altLang="en-US" sz="1600" dirty="0">
              <a:solidFill>
                <a:schemeClr val="tx1"/>
              </a:solidFill>
              <a:latin typeface="양재튼튼체B" pitchFamily="18" charset="-127"/>
              <a:ea typeface="양재튼튼체B" pitchFamily="18" charset="-127"/>
            </a:endParaRPr>
          </a:p>
        </p:txBody>
      </p:sp>
      <p:pic>
        <p:nvPicPr>
          <p:cNvPr id="38" name="Picture 2" descr="C:\Users\김우진\Desktop\기획서\thelegendofheroes8_0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1630"/>
            <a:ext cx="281818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김우진\Desktop\기획서\unna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78444"/>
            <a:ext cx="4399182" cy="274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358235" y="771550"/>
            <a:ext cx="1549469" cy="513957"/>
            <a:chOff x="430243" y="2860914"/>
            <a:chExt cx="1549469" cy="513957"/>
          </a:xfrm>
        </p:grpSpPr>
        <p:sp>
          <p:nvSpPr>
            <p:cNvPr id="34" name="Rectangle 4"/>
            <p:cNvSpPr/>
            <p:nvPr/>
          </p:nvSpPr>
          <p:spPr>
            <a:xfrm>
              <a:off x="430243" y="2860914"/>
              <a:ext cx="1539000" cy="81036"/>
            </a:xfrm>
            <a:prstGeom prst="homePlate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79493" y="291320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필드</a:t>
              </a:r>
              <a:endParaRPr lang="en-US" altLang="ko-KR" sz="24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6015558" y="2168525"/>
            <a:ext cx="1584176" cy="1504009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733658" y="2138513"/>
            <a:ext cx="733468" cy="1504009"/>
          </a:xfrm>
          <a:prstGeom prst="ellipse">
            <a:avLst/>
          </a:prstGeom>
          <a:solidFill>
            <a:schemeClr val="accent1">
              <a:lumMod val="5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355976" y="2139702"/>
            <a:ext cx="1584176" cy="150400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김우진\Desktop\기획서\infan_Nyanko_Screenshot_2014-10_03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4" t="215" r="63273" b="-215"/>
          <a:stretch/>
        </p:blipFill>
        <p:spPr bwMode="auto">
          <a:xfrm>
            <a:off x="3560638" y="1478443"/>
            <a:ext cx="504000" cy="274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타원 40"/>
          <p:cNvSpPr/>
          <p:nvPr/>
        </p:nvSpPr>
        <p:spPr>
          <a:xfrm>
            <a:off x="3445904" y="2168526"/>
            <a:ext cx="733468" cy="150400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75856" y="1563638"/>
            <a:ext cx="1152128" cy="45720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적군 진</a:t>
            </a:r>
            <a:r>
              <a:rPr lang="ko-KR" altLang="en-US" sz="1600" dirty="0">
                <a:solidFill>
                  <a:srgbClr val="FF0000"/>
                </a:solidFill>
              </a:rPr>
              <a:t>영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580384" y="1558826"/>
            <a:ext cx="1152128" cy="45720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</a:rPr>
              <a:t>적군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156176" y="1574901"/>
            <a:ext cx="1152128" cy="4572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아군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478836" y="1566044"/>
            <a:ext cx="1152128" cy="4572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아군 진영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690168" y="869850"/>
            <a:ext cx="21059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flipH="1">
            <a:off x="6361158" y="875308"/>
            <a:ext cx="210596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13800" y="57383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양재튼튼체B" pitchFamily="18" charset="-127"/>
                <a:ea typeface="양재튼튼체B" pitchFamily="18" charset="-127"/>
              </a:rPr>
              <a:t>적군 진행 방향</a:t>
            </a:r>
            <a:endParaRPr lang="ko-KR" altLang="en-US" dirty="0">
              <a:latin typeface="양재튼튼체B" pitchFamily="18" charset="-127"/>
              <a:ea typeface="양재튼튼체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32240" y="57383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양재튼튼체B" pitchFamily="18" charset="-127"/>
                <a:ea typeface="양재튼튼체B" pitchFamily="18" charset="-127"/>
              </a:rPr>
              <a:t>아군 진행 방향</a:t>
            </a:r>
            <a:endParaRPr lang="ko-KR" altLang="en-US" dirty="0">
              <a:latin typeface="양재튼튼체B" pitchFamily="18" charset="-127"/>
              <a:ea typeface="양재튼튼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722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Scene</a:t>
            </a:r>
            <a:endParaRPr lang="en-US" sz="2800" i="1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58235" y="771550"/>
            <a:ext cx="1549469" cy="513957"/>
            <a:chOff x="430243" y="2860914"/>
            <a:chExt cx="1549469" cy="513957"/>
          </a:xfrm>
        </p:grpSpPr>
        <p:sp>
          <p:nvSpPr>
            <p:cNvPr id="34" name="Rectangle 4"/>
            <p:cNvSpPr/>
            <p:nvPr/>
          </p:nvSpPr>
          <p:spPr>
            <a:xfrm>
              <a:off x="430243" y="2860914"/>
              <a:ext cx="1539000" cy="81036"/>
            </a:xfrm>
            <a:prstGeom prst="homePlate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79493" y="291320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필드</a:t>
              </a:r>
              <a:endParaRPr lang="en-US" altLang="ko-KR" sz="24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13314" name="Picture 2" descr="C:\Users\김우진\Desktop\기획서\한국맵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5" y="1347614"/>
            <a:ext cx="2694817" cy="179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김우진\Desktop\기획서\다른맵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10" y="1368266"/>
            <a:ext cx="2679634" cy="178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김우진\Desktop\기획서\다른맵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57716"/>
            <a:ext cx="2691543" cy="179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1722950" y="3291830"/>
            <a:ext cx="5513346" cy="425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기획 상 위 세 스테이지 필드에서 전투 실시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63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>
            <a:off x="179512" y="195486"/>
            <a:ext cx="432048" cy="378346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27"/>
          <p:cNvSpPr txBox="1">
            <a:spLocks/>
          </p:cNvSpPr>
          <p:nvPr/>
        </p:nvSpPr>
        <p:spPr>
          <a:xfrm>
            <a:off x="251520" y="170334"/>
            <a:ext cx="3312368" cy="45720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b="1" kern="1200" spc="-100" baseline="0">
                <a:solidFill>
                  <a:srgbClr val="5B93B4"/>
                </a:solidFill>
                <a:latin typeface="+mj-lt"/>
                <a:ea typeface="+mn-ea"/>
                <a:cs typeface="WeblySleek UI Light" panose="020B0502040204020203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spc="0" dirty="0" smtClean="0">
                <a:solidFill>
                  <a:srgbClr val="0070C0"/>
                </a:solidFill>
                <a:latin typeface="Calibri" pitchFamily="34" charset="0"/>
                <a:ea typeface="나눔고딕" pitchFamily="50" charset="-127"/>
                <a:cs typeface="Calibri" pitchFamily="34" charset="0"/>
              </a:rPr>
              <a:t>Scene</a:t>
            </a:r>
            <a:endParaRPr lang="en-US" sz="2800" i="1" spc="0" dirty="0">
              <a:solidFill>
                <a:srgbClr val="0070C0"/>
              </a:solidFill>
              <a:latin typeface="Calibri" pitchFamily="34" charset="0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20" y="4659982"/>
            <a:ext cx="9144120" cy="504056"/>
            <a:chOff x="-120" y="4659982"/>
            <a:chExt cx="9144120" cy="504056"/>
          </a:xfrm>
        </p:grpSpPr>
        <p:sp>
          <p:nvSpPr>
            <p:cNvPr id="16" name="직사각형 15"/>
            <p:cNvSpPr/>
            <p:nvPr/>
          </p:nvSpPr>
          <p:spPr>
            <a:xfrm>
              <a:off x="-120" y="4948014"/>
              <a:ext cx="9144120" cy="216024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-120" y="4659982"/>
              <a:ext cx="9144120" cy="34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Grow                                                                                        He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al</a:t>
              </a:r>
              <a:r>
                <a:rPr lang="en-US" altLang="ko-KR" sz="120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                                                                                            </a:t>
              </a:r>
              <a:r>
                <a:rPr lang="en-US" altLang="ko-KR" sz="120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Live</a:t>
              </a:r>
              <a:endParaRPr lang="en-US" altLang="ko-KR" sz="120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56163" y="771550"/>
            <a:ext cx="1723549" cy="513957"/>
            <a:chOff x="328171" y="2860914"/>
            <a:chExt cx="1723549" cy="513957"/>
          </a:xfrm>
        </p:grpSpPr>
        <p:sp>
          <p:nvSpPr>
            <p:cNvPr id="34" name="Rectangle 4"/>
            <p:cNvSpPr/>
            <p:nvPr/>
          </p:nvSpPr>
          <p:spPr>
            <a:xfrm>
              <a:off x="430243" y="2860914"/>
              <a:ext cx="1539000" cy="81036"/>
            </a:xfrm>
            <a:prstGeom prst="homePlate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8171" y="2913206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dirty="0" err="1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개인정보창</a:t>
              </a:r>
              <a:endParaRPr lang="en-US" altLang="ko-KR" sz="2400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098" name="Picture 2" descr="C:\Users\김우진\Desktop\기획서\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55" y="1654628"/>
            <a:ext cx="4035221" cy="242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899592" y="1923678"/>
            <a:ext cx="2979043" cy="73970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61021" y="2799860"/>
            <a:ext cx="1656184" cy="127590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4716016" y="772202"/>
            <a:ext cx="1539000" cy="513957"/>
            <a:chOff x="3801934" y="2860914"/>
            <a:chExt cx="1539000" cy="513957"/>
          </a:xfrm>
        </p:grpSpPr>
        <p:sp>
          <p:nvSpPr>
            <p:cNvPr id="41" name="Rectangle 6"/>
            <p:cNvSpPr/>
            <p:nvPr/>
          </p:nvSpPr>
          <p:spPr>
            <a:xfrm>
              <a:off x="3801934" y="2860914"/>
              <a:ext cx="1539000" cy="81036"/>
            </a:xfrm>
            <a:prstGeom prst="homePlate">
              <a:avLst/>
            </a:prstGeom>
            <a:gradFill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</a:gra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Helvetica Neue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88974" y="2913206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b="1" i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재화</a:t>
              </a:r>
              <a:endParaRPr lang="ko-KR" altLang="en-US" sz="2400" b="1" i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3" name="Picture 2" descr="C:\Users\김우진\Desktop\기획서\unnam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" r="-82"/>
          <a:stretch/>
        </p:blipFill>
        <p:spPr bwMode="auto">
          <a:xfrm>
            <a:off x="4739605" y="1654628"/>
            <a:ext cx="3873810" cy="242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타원 43"/>
          <p:cNvSpPr/>
          <p:nvPr/>
        </p:nvSpPr>
        <p:spPr>
          <a:xfrm>
            <a:off x="7452320" y="1563638"/>
            <a:ext cx="1401896" cy="36004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5403056" y="3579862"/>
            <a:ext cx="2481312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563888" y="1563266"/>
            <a:ext cx="825832" cy="36004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1419622"/>
            <a:ext cx="1586950" cy="425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캐릭터 편성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595638" y="4155926"/>
            <a:ext cx="1586950" cy="425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레벨업</a:t>
            </a:r>
            <a:r>
              <a:rPr lang="ko-KR" altLang="en-US" dirty="0" smtClean="0">
                <a:solidFill>
                  <a:schemeClr val="tx1"/>
                </a:solidFill>
              </a:rPr>
              <a:t>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183329" y="1045072"/>
            <a:ext cx="1586950" cy="425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레벨업</a:t>
            </a:r>
            <a:r>
              <a:rPr lang="ko-KR" altLang="en-US" dirty="0" smtClean="0">
                <a:solidFill>
                  <a:schemeClr val="tx1"/>
                </a:solidFill>
              </a:rPr>
              <a:t> 재화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676510" y="1055326"/>
            <a:ext cx="2130458" cy="4255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전투 내 생산 재화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403056" y="4207138"/>
            <a:ext cx="2415716" cy="6274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생산에 필요한 </a:t>
            </a:r>
            <a:r>
              <a:rPr lang="ko-KR" altLang="en-US" dirty="0" smtClean="0">
                <a:solidFill>
                  <a:schemeClr val="tx1"/>
                </a:solidFill>
              </a:rPr>
              <a:t>재화 및 편성된 </a:t>
            </a:r>
            <a:r>
              <a:rPr lang="ko-KR" altLang="en-US" dirty="0" err="1" smtClean="0">
                <a:solidFill>
                  <a:schemeClr val="tx1"/>
                </a:solidFill>
              </a:rPr>
              <a:t>캐릭</a:t>
            </a:r>
            <a:r>
              <a:rPr lang="ko-KR" altLang="en-US" dirty="0" smtClean="0">
                <a:solidFill>
                  <a:schemeClr val="tx1"/>
                </a:solidFill>
              </a:rPr>
              <a:t>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7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425</Words>
  <Application>Microsoft Office PowerPoint</Application>
  <PresentationFormat>화면 슬라이드 쇼(16:9)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굴림</vt:lpstr>
      <vt:lpstr>Arial</vt:lpstr>
      <vt:lpstr>Roboto</vt:lpstr>
      <vt:lpstr>나눔고딕</vt:lpstr>
      <vt:lpstr>HY수평선B</vt:lpstr>
      <vt:lpstr>맑은 고딕</vt:lpstr>
      <vt:lpstr>Helvetica Neue</vt:lpstr>
      <vt:lpstr>Calibri</vt:lpstr>
      <vt:lpstr>양재튼튼체B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김우진</dc:creator>
  <cp:lastModifiedBy>Windows 사용자</cp:lastModifiedBy>
  <cp:revision>34</cp:revision>
  <dcterms:created xsi:type="dcterms:W3CDTF">2016-04-14T05:41:11Z</dcterms:created>
  <dcterms:modified xsi:type="dcterms:W3CDTF">2017-04-20T01:40:35Z</dcterms:modified>
</cp:coreProperties>
</file>