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354" r:id="rId3"/>
    <p:sldId id="356" r:id="rId4"/>
    <p:sldId id="336" r:id="rId5"/>
    <p:sldId id="327" r:id="rId6"/>
    <p:sldId id="328" r:id="rId7"/>
    <p:sldId id="329" r:id="rId8"/>
    <p:sldId id="338" r:id="rId9"/>
    <p:sldId id="330" r:id="rId10"/>
    <p:sldId id="339" r:id="rId11"/>
    <p:sldId id="331" r:id="rId12"/>
    <p:sldId id="333" r:id="rId13"/>
    <p:sldId id="332" r:id="rId14"/>
    <p:sldId id="334" r:id="rId15"/>
    <p:sldId id="335" r:id="rId16"/>
    <p:sldId id="337" r:id="rId17"/>
    <p:sldId id="340" r:id="rId18"/>
    <p:sldId id="341" r:id="rId19"/>
    <p:sldId id="342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86397" autoAdjust="0"/>
  </p:normalViewPr>
  <p:slideViewPr>
    <p:cSldViewPr snapToGrid="0">
      <p:cViewPr varScale="1">
        <p:scale>
          <a:sx n="63" d="100"/>
          <a:sy n="63" d="100"/>
        </p:scale>
        <p:origin x="136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5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11C4-B391-42C3-B535-F20034CD082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12BC-3A8F-4786-B815-3E8E0F07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69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if a variable can </a:t>
            </a:r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change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its value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it is mutable in nature. Otherwise, if it cannot change its value after creation it is immutable in nature.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0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7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84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9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8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2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8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8FA4-CF2E-4F89-9923-8FFB14A1289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1984-D56E-4A54-9F84-D1688B817E1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828F-02C2-4EF0-BE04-C1EB24308BC1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379E-D6EC-4B72-92FB-F3F881A28F5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14D-BC0A-492F-83EC-E1DDD9FA5167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C70-8BC0-4325-B892-F4A9D768B63C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EE6-4DDF-401D-8A04-C909944C2395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606-E641-45C4-99EF-93F18D333354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CBF4-1053-495A-A316-3CB049802AB3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E85-622D-4E14-98E2-15D096C0C029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562D-7163-4C25-91F2-07EB88DF830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3CB3-B12D-430E-8A83-C4C8B68786C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350" y="2649494"/>
            <a:ext cx="6400800" cy="882672"/>
          </a:xfr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en-US" b="1" i="1" dirty="0">
                <a:solidFill>
                  <a:srgbClr val="FF0000"/>
                </a:solidFill>
                <a:latin typeface="Gill Sans MT" panose="020B0502020104020203" pitchFamily="34" charset="0"/>
                <a:cs typeface="Times New Roman" pitchFamily="18" charset="0"/>
              </a:rPr>
            </a:br>
            <a:r>
              <a:rPr lang="en-US" altLang="en-US" sz="5300" b="1" dirty="0">
                <a:solidFill>
                  <a:srgbClr val="C00000"/>
                </a:solidFill>
                <a:latin typeface="Garamond" panose="02020404030301010803" pitchFamily="18" charset="0"/>
              </a:rPr>
              <a:t>Chapter One</a:t>
            </a:r>
            <a:endParaRPr lang="en-US" sz="53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1CF513-137B-F40E-5A16-1285B62F5140}"/>
              </a:ext>
            </a:extLst>
          </p:cNvPr>
          <p:cNvSpPr txBox="1">
            <a:spLocks/>
          </p:cNvSpPr>
          <p:nvPr/>
        </p:nvSpPr>
        <p:spPr>
          <a:xfrm>
            <a:off x="2561811" y="4061586"/>
            <a:ext cx="6877878" cy="8826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rgbClr val="002060"/>
                </a:solidFill>
                <a:latin typeface="Garamond" panose="02020404030301010803" pitchFamily="18" charset="0"/>
              </a:rPr>
              <a:t>Programming Paradigms  </a:t>
            </a:r>
            <a:endParaRPr lang="en-US" sz="4800" b="1" i="1" dirty="0">
              <a:solidFill>
                <a:srgbClr val="002060"/>
              </a:solidFill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01758C-8390-B0FB-E02A-BD7C4DB057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67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clarative 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CB467-2E3C-199A-FFC9-0144C5AD0BC2}"/>
              </a:ext>
            </a:extLst>
          </p:cNvPr>
          <p:cNvSpPr txBox="1"/>
          <p:nvPr/>
        </p:nvSpPr>
        <p:spPr>
          <a:xfrm>
            <a:off x="121920" y="1005840"/>
            <a:ext cx="11734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Categories of Declarative programming paradigms </a:t>
            </a:r>
          </a:p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Logical programming languages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logical formulas that describe the properties of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and relations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objects (facts) and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relations(rules)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answers to the user’s based on the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 and rules given in the program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           </a:t>
            </a:r>
            <a:r>
              <a:rPr lang="en-US" sz="2800" b="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F0502020204030204" pitchFamily="2" charset="0"/>
              </a:rPr>
              <a:t>Examples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Raleway" panose="020F0502020204030204" pitchFamily="2" charset="0"/>
              </a:rPr>
              <a:t>ASP, Datalog, and Prolog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.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Functional programming languages: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set of “pure” functions composed of expressions instead of commands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functions and recursive functions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variables, </a:t>
            </a:r>
            <a:r>
              <a:rPr lang="en-US" sz="28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immutable parameters of functions and identifiers 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which expressions are binding (immutable variables)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b="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Haskell, Scala, and Kotlin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3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888642"/>
            <a:ext cx="1188256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imperative and declarative programming languages are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programming languages (machine-independent languages)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Declarative programming languages are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abstract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imperative ones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allows to produce more readable and concise the programs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which irrelevant (technical) details are neglected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Declarative programming languages make abstraction based on</a:t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A.  Concrete set of machine commands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B. Model of computer as machine which executes commands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6" y="888642"/>
            <a:ext cx="11530326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language = one paradigm?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have different language paradigms developed?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comes first - a new language or a new paradigm?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paradigm help us?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37" y="723169"/>
            <a:ext cx="11530326" cy="613483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are designed to support one particular paradigm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Smalltalk supports object-oriented programming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Haskell supports functional programming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programming languages support multiple paradigms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Pascal, C++, C#, Visual Basic, Common Lisp, Scheme, Perl, Python, Ruby, Oz and F#.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goal of multi-paradigm languages is to allow </a:t>
            </a:r>
            <a:r>
              <a:rPr lang="en-CA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to use the best tool for a job</a:t>
            </a:r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admitting that </a:t>
            </a:r>
            <a:r>
              <a:rPr lang="en-CA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one paradigm solves all problems in the easiest or most efficient way</a:t>
            </a:r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6" y="888642"/>
            <a:ext cx="11530326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Garamond" panose="02020404030301010803" pitchFamily="18" charset="0"/>
              </a:rPr>
              <a:t>Understanding the </a:t>
            </a:r>
            <a:r>
              <a:rPr lang="en-US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runtime structure </a:t>
            </a:r>
            <a:r>
              <a:rPr lang="en-US" altLang="en-US" b="1" dirty="0">
                <a:latin typeface="Garamond" panose="02020404030301010803" pitchFamily="18" charset="0"/>
              </a:rPr>
              <a:t>and </a:t>
            </a:r>
            <a:r>
              <a:rPr lang="en-US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operating environment </a:t>
            </a:r>
            <a:r>
              <a:rPr lang="en-US" altLang="en-US" b="1" dirty="0">
                <a:latin typeface="Garamond" panose="02020404030301010803" pitchFamily="18" charset="0"/>
              </a:rPr>
              <a:t>is essential for building and </a:t>
            </a:r>
            <a:r>
              <a:rPr lang="en-US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running applications efficiently</a:t>
            </a:r>
            <a:r>
              <a:rPr lang="en-US" altLang="en-US" b="1" dirty="0">
                <a:latin typeface="Garamond" panose="02020404030301010803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Garamond" panose="02020404030301010803" pitchFamily="18" charset="0"/>
              </a:rPr>
              <a:t>These concepts encompass the </a:t>
            </a:r>
            <a:r>
              <a:rPr lang="en-US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internal organization of a program during execution</a:t>
            </a:r>
            <a:r>
              <a:rPr lang="en-US" altLang="en-US" b="1" dirty="0">
                <a:latin typeface="Garamond" panose="02020404030301010803" pitchFamily="18" charset="0"/>
              </a:rPr>
              <a:t> and the </a:t>
            </a:r>
            <a:r>
              <a:rPr lang="en-US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surrounding environment </a:t>
            </a:r>
            <a:r>
              <a:rPr lang="en-US" altLang="en-US" b="1" dirty="0">
                <a:latin typeface="Garamond" panose="02020404030301010803" pitchFamily="18" charset="0"/>
              </a:rPr>
              <a:t>in which programs operate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3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36" y="716700"/>
            <a:ext cx="11541123" cy="5485980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Runtime Structure incorporates: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structure includes memory management mechanisms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allocate, deallocate, and manipulate memory resources during program execution..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Describes how instructions,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functions, and data are organized and processed by the runtime environment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structure may involve various data structures like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stacks, queues, and linked lists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facilitate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 and manipulation at runtime.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runtime environments support concurrency through threads and processes, managing communication, and resource sharing.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669FB4-B570-16E2-F204-DBA84FE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5520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88642"/>
            <a:ext cx="1167682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Operating Environment: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Operating System Interaction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Programs interact with the operating system for resource management, file operations.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System Libraries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Applications leverage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libraries and APIs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the operating environment for accessing hardware devices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operating environment handles network connectivity,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protocols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encryption, and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mechanisms to ensure secure data transmission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protection against cyber threats.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4FA068-423F-EE95-B434-F9A123DC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86971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88642"/>
            <a:ext cx="1167682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Runtime Structure in Python:</a:t>
            </a:r>
            <a:endParaRPr lang="en-US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 code is executed by the Python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converts high-level Python code into machine-readable instructions for the underlying hardware.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Management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Python's memory management includes features like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memory allocation 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 garbage collection, handling memory resources dynamically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Model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 follows a byte code compilation approach where Python source code is translated into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byte code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then executed by the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Virtual Machine (PVM).</a:t>
            </a:r>
            <a:endParaRPr lang="en-US" sz="2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runtime provides built-in data structures like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lists, dictionaries, tuples that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enabling efficient storage and manipulation of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during program execution.</a:t>
            </a:r>
            <a:endParaRPr lang="en-US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Interpreter Lock (GIL):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CPython (the reference implementation of Python), the GIL ensures that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one thread can execute Python byte code at a time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impacting concurrency in multi-threaded applications.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711659-D58C-3158-929A-9ED919B6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990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88642"/>
            <a:ext cx="1167682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Environment for Python: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Standard Library: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offers a rich standard library with modules for file I/O, networking, threading, data processing, and more, facilitating interactions with the operating system and external resources.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Third-Party Libraries: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libraries such as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NumPy, Pandas, TensorFlow, and Django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 Python's capabilities, enabling developers to build diverse applications for data analysis, machine learning, web development, and more.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Environments: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developers use tools like Virtualenv or Python's built-in venv module to create isolated environments for managing dependencies, packages, and Python versions per project.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IDEs and Editors: Integrated Development Environments (IDEs)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PyCharm, VS Code, and editors like Sublime Text or Vim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developers with tools for writing, debugging, and profiling Python code in a user-friendly environment.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B7302-A4B1-F553-6AC1-0FD69AC7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332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88642"/>
            <a:ext cx="1167682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4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on Program Performance and Development:</a:t>
            </a:r>
            <a:endParaRPr lang="en-US" sz="2400" b="1" kern="1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Efficiency: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Python's runtime and operating environment influence program performance in terms of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usage, CPU utilization, I/O operations, and algorithmic efficiency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Portability: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Python's cross-platform support allows code written on one operating system to run on others without modification, enhancing code portability and reducing compatibility issues.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 Management: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Python's package management tools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pip and conda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simplify the installation, distribution, and management of third-party libraries and dependencies, streamlining development workflows.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and Ecosystem: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Python's extensive community, documentation, and ecosystem of libraries, frameworks, and tools contribute to developer 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productivity, code reusability, and innovatio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in diverse application domains.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EFFF4-BC5B-E09F-A821-249BB7DE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Structure and Operating Environment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27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482" y="74613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Program, Programming languages and paradigms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96" y="905731"/>
            <a:ext cx="11717844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- a formal description of a computation process or specification of   		computation in a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are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precise and unambiguous description of lexica, syntax and semantics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Lexica - a set of rules for forming proper words in a language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Syntax - a set of rules for forming meaningful sentences combining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 words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Semantics - a description of the meaning of syntactic constructions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8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8899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8898"/>
            <a:ext cx="12192000" cy="595910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marL="0" indent="0">
              <a:buNone/>
            </a:pPr>
            <a:endParaRPr lang="en-US" sz="96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				???</a:t>
            </a:r>
          </a:p>
          <a:p>
            <a:pPr marL="0" indent="0">
              <a:buNone/>
            </a:pPr>
            <a:r>
              <a:rPr lang="en-US"/>
              <a:t>					End!!!!!!!!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482" y="74613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Program, Programming languages and paradigms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96" y="905731"/>
            <a:ext cx="11717844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otation for specifying programs/computations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onsists of words, symbols, and rules for writing a program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rogramming “technique”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 of thinking about programming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 of a program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888642"/>
            <a:ext cx="1177588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specific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programming that provides a framework for designing and implementing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approach, structure ,style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write or organize the program code.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 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principles, concepts, and techniques that guide the development process and the structure of the code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all about different approach used to find software solution to solve problem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96" y="905731"/>
            <a:ext cx="11717844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lots of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known but all of them need to follow some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when they are implemented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this methodology/strategy is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6" y="843399"/>
            <a:ext cx="11530326" cy="5878076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two </a:t>
            </a:r>
            <a:r>
              <a:rPr 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Programming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</a:t>
            </a:r>
            <a:r>
              <a:rPr lang="en-US" sz="2800" i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rative Programming paradigm</a:t>
            </a:r>
            <a:endParaRPr lang="en-US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var(--ff-lato)"/>
                <a:cs typeface="Times New Roman" panose="02020603050405020304" pitchFamily="18" charset="0"/>
              </a:rPr>
              <a:t>                                          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</a:p>
          <a:p>
            <a:pPr marL="0" indent="0"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B6F22-AA23-7932-F632-3161886BF61A}"/>
              </a:ext>
            </a:extLst>
          </p:cNvPr>
          <p:cNvSpPr/>
          <p:nvPr/>
        </p:nvSpPr>
        <p:spPr>
          <a:xfrm>
            <a:off x="1254318" y="2723145"/>
            <a:ext cx="394716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Programming paradigm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5F575-D538-A0EE-9103-2404C1F41B71}"/>
              </a:ext>
            </a:extLst>
          </p:cNvPr>
          <p:cNvSpPr/>
          <p:nvPr/>
        </p:nvSpPr>
        <p:spPr>
          <a:xfrm>
            <a:off x="6629400" y="2711530"/>
            <a:ext cx="3947160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rative Programming paradigm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E43FF-DD89-4A09-DF3E-75CCC5CCAA67}"/>
              </a:ext>
            </a:extLst>
          </p:cNvPr>
          <p:cNvSpPr/>
          <p:nvPr/>
        </p:nvSpPr>
        <p:spPr>
          <a:xfrm>
            <a:off x="6560820" y="3723253"/>
            <a:ext cx="4602480" cy="2939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2C9B08-98DD-89B9-F133-A3A4E756FA99}"/>
              </a:ext>
            </a:extLst>
          </p:cNvPr>
          <p:cNvSpPr/>
          <p:nvPr/>
        </p:nvSpPr>
        <p:spPr>
          <a:xfrm>
            <a:off x="7223760" y="4165540"/>
            <a:ext cx="35052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Programming paradigm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719E8-9A75-53DD-2FCE-3ACF5DB94CFE}"/>
              </a:ext>
            </a:extLst>
          </p:cNvPr>
          <p:cNvSpPr/>
          <p:nvPr/>
        </p:nvSpPr>
        <p:spPr>
          <a:xfrm>
            <a:off x="7223760" y="4956342"/>
            <a:ext cx="35052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2AE2BE-8FAC-95E4-17DC-24D8EF248B71}"/>
              </a:ext>
            </a:extLst>
          </p:cNvPr>
          <p:cNvSpPr/>
          <p:nvPr/>
        </p:nvSpPr>
        <p:spPr>
          <a:xfrm>
            <a:off x="7223760" y="5934091"/>
            <a:ext cx="35052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processing Approach </a:t>
            </a:r>
            <a:endParaRPr lang="en-US" sz="20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9531-2713-BF88-9A80-3D874865A9A6}"/>
              </a:ext>
            </a:extLst>
          </p:cNvPr>
          <p:cNvSpPr/>
          <p:nvPr/>
        </p:nvSpPr>
        <p:spPr>
          <a:xfrm>
            <a:off x="872490" y="3782437"/>
            <a:ext cx="4602480" cy="29390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9D0AD2-B72A-C355-6337-6298140EC8A5}"/>
              </a:ext>
            </a:extLst>
          </p:cNvPr>
          <p:cNvSpPr/>
          <p:nvPr/>
        </p:nvSpPr>
        <p:spPr>
          <a:xfrm>
            <a:off x="1283970" y="4165540"/>
            <a:ext cx="3917508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paradigm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DB33C6-A0AB-B1A0-984C-67365413F677}"/>
              </a:ext>
            </a:extLst>
          </p:cNvPr>
          <p:cNvSpPr/>
          <p:nvPr/>
        </p:nvSpPr>
        <p:spPr>
          <a:xfrm>
            <a:off x="1303020" y="5115216"/>
            <a:ext cx="3898458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8C90A-433C-D693-45CA-5D67AEE1CED7}"/>
              </a:ext>
            </a:extLst>
          </p:cNvPr>
          <p:cNvSpPr/>
          <p:nvPr/>
        </p:nvSpPr>
        <p:spPr>
          <a:xfrm>
            <a:off x="1303020" y="6014601"/>
            <a:ext cx="3898458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035EDE-5910-1C18-34A9-6223A7631EE9}"/>
              </a:ext>
            </a:extLst>
          </p:cNvPr>
          <p:cNvSpPr/>
          <p:nvPr/>
        </p:nvSpPr>
        <p:spPr>
          <a:xfrm>
            <a:off x="8397240" y="3320112"/>
            <a:ext cx="213360" cy="4205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54E1485-13E3-ECF5-2EC3-A12C812B47E3}"/>
              </a:ext>
            </a:extLst>
          </p:cNvPr>
          <p:cNvSpPr/>
          <p:nvPr/>
        </p:nvSpPr>
        <p:spPr>
          <a:xfrm>
            <a:off x="2773680" y="3320112"/>
            <a:ext cx="213360" cy="4205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888642"/>
            <a:ext cx="1176064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Imperative programming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aradigm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programming paradigm 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where the programmer tell the computer how to perform a task 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step-by-step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 using specific 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instruction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command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description of the process of computation</a:t>
            </a:r>
            <a:endParaRPr lang="en-US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programming Paradigm consider/contain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commands that change the values of a set of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variables during execution (program state)</a:t>
            </a:r>
          </a:p>
          <a:p>
            <a:pPr marL="0" indent="0" algn="just">
              <a:buNone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As a  collection of statements and procedures affecting data 	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Command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basic command to assign a value to a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commands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(if-then-else, switch, while, do-while, for)</a:t>
            </a:r>
            <a:endParaRPr lang="en-US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c, c++,java, python </a:t>
            </a:r>
          </a:p>
          <a:p>
            <a:pPr marL="0" indent="0" algn="just">
              <a:buNone/>
            </a:pP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888642"/>
            <a:ext cx="11760642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Categories of imperative programming paradigms: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Procedural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decomposition of programs into functions and procedures,</a:t>
            </a:r>
            <a:b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and global variables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Python, we can define functions to perform specific tasks and structure our program using procedural techniques. 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Basic, C, Pascal, and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endParaRPr lang="en-US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Object-oriented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paradigm that organizes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around objects,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are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classes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Python fully supports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OOPs and provides features such as classes, objects, inheritance, and polymorphism.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 with Real world entities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 or data hiding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67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clarative Programming Paradigm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6" y="888642"/>
            <a:ext cx="11530326" cy="5633181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declarative programming it is a programming paradigm where programmer specify what the program should accomplish </a:t>
            </a:r>
            <a:r>
              <a:rPr lang="en-US" sz="28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without specifying how to accomplish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is the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computation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(problem description), we do not describe the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of computation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(problem solving)</a:t>
            </a:r>
          </a:p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Example Prolog , SQL</a:t>
            </a:r>
          </a:p>
          <a:p>
            <a:pPr marL="0" indent="0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en-US" sz="25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8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12897</TotalTime>
  <Words>1626</Words>
  <Application>Microsoft Office PowerPoint</Application>
  <PresentationFormat>Widescreen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Courier New</vt:lpstr>
      <vt:lpstr>Garamond</vt:lpstr>
      <vt:lpstr>Gill Sans MT</vt:lpstr>
      <vt:lpstr>Google Sans</vt:lpstr>
      <vt:lpstr>Raleway</vt:lpstr>
      <vt:lpstr>Times New Roman</vt:lpstr>
      <vt:lpstr>var(--ff-lato)</vt:lpstr>
      <vt:lpstr>Wingdings</vt:lpstr>
      <vt:lpstr>Office Theme</vt:lpstr>
      <vt:lpstr> Chapter One</vt:lpstr>
      <vt:lpstr>Program, Programming languages and paradigms</vt:lpstr>
      <vt:lpstr>Program, Programming languages and paradigms</vt:lpstr>
      <vt:lpstr>Programming Paradigm</vt:lpstr>
      <vt:lpstr>Programming Paradigm</vt:lpstr>
      <vt:lpstr>Programming Paradigm</vt:lpstr>
      <vt:lpstr>Imperative Programming Paradigm</vt:lpstr>
      <vt:lpstr>Imperative Programming Paradigm</vt:lpstr>
      <vt:lpstr>Declarative Programming Paradigm</vt:lpstr>
      <vt:lpstr>Declarative Programming Paradigm</vt:lpstr>
      <vt:lpstr>Programming Paradigm</vt:lpstr>
      <vt:lpstr>Programming Paradigm</vt:lpstr>
      <vt:lpstr>Programming Paradigm</vt:lpstr>
      <vt:lpstr>Runtime Structure and Operating Environment in Programming</vt:lpstr>
      <vt:lpstr>Runtime Structure and Operating Environment in Programming</vt:lpstr>
      <vt:lpstr>Runtime Structure and Operating Environment in Programming</vt:lpstr>
      <vt:lpstr>Runtime Structure and Operating Environment in Programming</vt:lpstr>
      <vt:lpstr>Runtime Structure and Operating Environment in Programming</vt:lpstr>
      <vt:lpstr>Runtime Structure and Operating Environment in Programming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-8</dc:title>
  <dc:creator>User</dc:creator>
  <cp:lastModifiedBy>user</cp:lastModifiedBy>
  <cp:revision>492</cp:revision>
  <dcterms:created xsi:type="dcterms:W3CDTF">2021-05-30T09:28:38Z</dcterms:created>
  <dcterms:modified xsi:type="dcterms:W3CDTF">2024-04-02T04:31:15Z</dcterms:modified>
</cp:coreProperties>
</file>