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345" r:id="rId2"/>
    <p:sldId id="344" r:id="rId3"/>
    <p:sldId id="346" r:id="rId4"/>
    <p:sldId id="362" r:id="rId5"/>
    <p:sldId id="333" r:id="rId6"/>
    <p:sldId id="363" r:id="rId7"/>
    <p:sldId id="364" r:id="rId8"/>
    <p:sldId id="365" r:id="rId9"/>
    <p:sldId id="366" r:id="rId10"/>
    <p:sldId id="368" r:id="rId11"/>
    <p:sldId id="367" r:id="rId12"/>
    <p:sldId id="438" r:id="rId13"/>
    <p:sldId id="369" r:id="rId14"/>
    <p:sldId id="370" r:id="rId15"/>
    <p:sldId id="371" r:id="rId16"/>
    <p:sldId id="351" r:id="rId17"/>
    <p:sldId id="442" r:id="rId18"/>
    <p:sldId id="372" r:id="rId19"/>
    <p:sldId id="373" r:id="rId20"/>
    <p:sldId id="440" r:id="rId21"/>
    <p:sldId id="374" r:id="rId22"/>
    <p:sldId id="385" r:id="rId23"/>
    <p:sldId id="386" r:id="rId24"/>
    <p:sldId id="387" r:id="rId25"/>
    <p:sldId id="436" r:id="rId26"/>
    <p:sldId id="388" r:id="rId27"/>
    <p:sldId id="389" r:id="rId28"/>
    <p:sldId id="425" r:id="rId29"/>
    <p:sldId id="426" r:id="rId30"/>
    <p:sldId id="428" r:id="rId31"/>
    <p:sldId id="427" r:id="rId32"/>
    <p:sldId id="390" r:id="rId33"/>
    <p:sldId id="391" r:id="rId34"/>
    <p:sldId id="392" r:id="rId35"/>
    <p:sldId id="393" r:id="rId36"/>
    <p:sldId id="594" r:id="rId37"/>
    <p:sldId id="587" r:id="rId38"/>
    <p:sldId id="582" r:id="rId39"/>
    <p:sldId id="445" r:id="rId40"/>
    <p:sldId id="444" r:id="rId41"/>
    <p:sldId id="446" r:id="rId42"/>
    <p:sldId id="395" r:id="rId43"/>
    <p:sldId id="448" r:id="rId44"/>
    <p:sldId id="397" r:id="rId45"/>
    <p:sldId id="398" r:id="rId46"/>
    <p:sldId id="399" r:id="rId47"/>
    <p:sldId id="596" r:id="rId48"/>
    <p:sldId id="400" r:id="rId49"/>
    <p:sldId id="598" r:id="rId50"/>
    <p:sldId id="401" r:id="rId51"/>
    <p:sldId id="402" r:id="rId52"/>
    <p:sldId id="583" r:id="rId53"/>
    <p:sldId id="403" r:id="rId54"/>
    <p:sldId id="404" r:id="rId55"/>
    <p:sldId id="405" r:id="rId56"/>
    <p:sldId id="450" r:id="rId57"/>
    <p:sldId id="409" r:id="rId58"/>
    <p:sldId id="585" r:id="rId59"/>
    <p:sldId id="453" r:id="rId60"/>
    <p:sldId id="586" r:id="rId61"/>
    <p:sldId id="456" r:id="rId62"/>
    <p:sldId id="458" r:id="rId63"/>
    <p:sldId id="376" r:id="rId64"/>
    <p:sldId id="412" r:id="rId65"/>
    <p:sldId id="589" r:id="rId66"/>
    <p:sldId id="590" r:id="rId67"/>
    <p:sldId id="419" r:id="rId68"/>
    <p:sldId id="415" r:id="rId69"/>
    <p:sldId id="591" r:id="rId70"/>
    <p:sldId id="418" r:id="rId71"/>
    <p:sldId id="592" r:id="rId72"/>
    <p:sldId id="413" r:id="rId73"/>
    <p:sldId id="420" r:id="rId74"/>
    <p:sldId id="422" r:id="rId75"/>
    <p:sldId id="421" r:id="rId76"/>
    <p:sldId id="424" r:id="rId77"/>
    <p:sldId id="423" r:id="rId78"/>
    <p:sldId id="601" r:id="rId79"/>
    <p:sldId id="603" r:id="rId80"/>
    <p:sldId id="605" r:id="rId81"/>
    <p:sldId id="607" r:id="rId82"/>
    <p:sldId id="300" r:id="rId83"/>
    <p:sldId id="608" r:id="rId84"/>
    <p:sldId id="610" r:id="rId85"/>
    <p:sldId id="276" r:id="rId86"/>
    <p:sldId id="278" r:id="rId87"/>
    <p:sldId id="624" r:id="rId88"/>
    <p:sldId id="283" r:id="rId89"/>
    <p:sldId id="354" r:id="rId90"/>
    <p:sldId id="264" r:id="rId91"/>
    <p:sldId id="265" r:id="rId92"/>
    <p:sldId id="291" r:id="rId93"/>
    <p:sldId id="292" r:id="rId94"/>
    <p:sldId id="295" r:id="rId95"/>
    <p:sldId id="296" r:id="rId96"/>
    <p:sldId id="348" r:id="rId97"/>
    <p:sldId id="349" r:id="rId98"/>
    <p:sldId id="350" r:id="rId99"/>
    <p:sldId id="612" r:id="rId100"/>
    <p:sldId id="352" r:id="rId101"/>
    <p:sldId id="614" r:id="rId102"/>
    <p:sldId id="631" r:id="rId103"/>
    <p:sldId id="632" r:id="rId104"/>
    <p:sldId id="633"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sorterViewPr>
    <p:cViewPr>
      <p:scale>
        <a:sx n="100" d="100"/>
        <a:sy n="100" d="100"/>
      </p:scale>
      <p:origin x="0" y="-19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ommentAuthors" Target="commentAuthor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0E60-CBB2-450E-B904-1BB667EBF2AF}"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778BE-CADB-4BF6-954A-6766C8A4D7CB}" type="slidenum">
              <a:rPr lang="en-US" smtClean="0"/>
              <a:t>‹#›</a:t>
            </a:fld>
            <a:endParaRPr lang="en-US"/>
          </a:p>
        </p:txBody>
      </p:sp>
    </p:spTree>
    <p:extLst>
      <p:ext uri="{BB962C8B-B14F-4D97-AF65-F5344CB8AC3E}">
        <p14:creationId xmlns:p14="http://schemas.microsoft.com/office/powerpoint/2010/main" val="420040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8273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2040-2BFD-388D-5DCA-60C804598F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9BEB7C-4511-C065-BC3C-617305ECE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D92E92-1D62-30FF-53A1-94FA454D39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2E5ADB-C66A-CF2F-7AF8-C9D549DD6A20}"/>
              </a:ext>
            </a:extLst>
          </p:cNvPr>
          <p:cNvSpPr>
            <a:spLocks noGrp="1"/>
          </p:cNvSpPr>
          <p:nvPr>
            <p:ph type="sldNum" sz="quarter" idx="5"/>
          </p:nvPr>
        </p:nvSpPr>
        <p:spPr/>
        <p:txBody>
          <a:bodyPr/>
          <a:lstStyle/>
          <a:p>
            <a:fld id="{6FD778BE-CADB-4BF6-954A-6766C8A4D7CB}" type="slidenum">
              <a:rPr lang="en-US" smtClean="0"/>
              <a:t>10</a:t>
            </a:fld>
            <a:endParaRPr lang="en-US"/>
          </a:p>
        </p:txBody>
      </p:sp>
    </p:spTree>
    <p:extLst>
      <p:ext uri="{BB962C8B-B14F-4D97-AF65-F5344CB8AC3E}">
        <p14:creationId xmlns:p14="http://schemas.microsoft.com/office/powerpoint/2010/main" val="366292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F64D-6F85-E620-458C-30ADA5E73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4FCEE-F7E4-1B54-0EE1-BB4D2B1029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657D3-0F2D-9E0C-475A-F315E60055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F5F75B-521E-FA03-18C7-FAB7FEB7DA91}"/>
              </a:ext>
            </a:extLst>
          </p:cNvPr>
          <p:cNvSpPr>
            <a:spLocks noGrp="1"/>
          </p:cNvSpPr>
          <p:nvPr>
            <p:ph type="sldNum" sz="quarter" idx="5"/>
          </p:nvPr>
        </p:nvSpPr>
        <p:spPr/>
        <p:txBody>
          <a:bodyPr/>
          <a:lstStyle/>
          <a:p>
            <a:fld id="{6FD778BE-CADB-4BF6-954A-6766C8A4D7CB}" type="slidenum">
              <a:rPr lang="en-US" smtClean="0"/>
              <a:t>11</a:t>
            </a:fld>
            <a:endParaRPr lang="en-US"/>
          </a:p>
        </p:txBody>
      </p:sp>
    </p:spTree>
    <p:extLst>
      <p:ext uri="{BB962C8B-B14F-4D97-AF65-F5344CB8AC3E}">
        <p14:creationId xmlns:p14="http://schemas.microsoft.com/office/powerpoint/2010/main" val="384983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F64D-6F85-E620-458C-30ADA5E73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4FCEE-F7E4-1B54-0EE1-BB4D2B1029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657D3-0F2D-9E0C-475A-F315E60055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F5F75B-521E-FA03-18C7-FAB7FEB7DA91}"/>
              </a:ext>
            </a:extLst>
          </p:cNvPr>
          <p:cNvSpPr>
            <a:spLocks noGrp="1"/>
          </p:cNvSpPr>
          <p:nvPr>
            <p:ph type="sldNum" sz="quarter" idx="5"/>
          </p:nvPr>
        </p:nvSpPr>
        <p:spPr/>
        <p:txBody>
          <a:bodyPr/>
          <a:lstStyle/>
          <a:p>
            <a:fld id="{6FD778BE-CADB-4BF6-954A-6766C8A4D7CB}" type="slidenum">
              <a:rPr lang="en-US" smtClean="0"/>
              <a:t>12</a:t>
            </a:fld>
            <a:endParaRPr lang="en-US"/>
          </a:p>
        </p:txBody>
      </p:sp>
    </p:spTree>
    <p:extLst>
      <p:ext uri="{BB962C8B-B14F-4D97-AF65-F5344CB8AC3E}">
        <p14:creationId xmlns:p14="http://schemas.microsoft.com/office/powerpoint/2010/main" val="379957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B2F88-0A42-7D25-FA91-4E4F7ACA5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4F0CD-0527-59F1-3BD2-BEC48F0DB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78B3A-A475-55D3-A59D-162406D6AB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944463-28F6-01F4-3FDD-17FF4DF6A2BB}"/>
              </a:ext>
            </a:extLst>
          </p:cNvPr>
          <p:cNvSpPr>
            <a:spLocks noGrp="1"/>
          </p:cNvSpPr>
          <p:nvPr>
            <p:ph type="sldNum" sz="quarter" idx="5"/>
          </p:nvPr>
        </p:nvSpPr>
        <p:spPr/>
        <p:txBody>
          <a:bodyPr/>
          <a:lstStyle/>
          <a:p>
            <a:fld id="{6FD778BE-CADB-4BF6-954A-6766C8A4D7CB}" type="slidenum">
              <a:rPr lang="en-US" smtClean="0"/>
              <a:t>13</a:t>
            </a:fld>
            <a:endParaRPr lang="en-US"/>
          </a:p>
        </p:txBody>
      </p:sp>
    </p:spTree>
    <p:extLst>
      <p:ext uri="{BB962C8B-B14F-4D97-AF65-F5344CB8AC3E}">
        <p14:creationId xmlns:p14="http://schemas.microsoft.com/office/powerpoint/2010/main" val="146667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14</a:t>
            </a:fld>
            <a:endParaRPr lang="en-US"/>
          </a:p>
        </p:txBody>
      </p:sp>
    </p:spTree>
    <p:extLst>
      <p:ext uri="{BB962C8B-B14F-4D97-AF65-F5344CB8AC3E}">
        <p14:creationId xmlns:p14="http://schemas.microsoft.com/office/powerpoint/2010/main" val="259202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15</a:t>
            </a:fld>
            <a:endParaRPr lang="en-US"/>
          </a:p>
        </p:txBody>
      </p:sp>
    </p:spTree>
    <p:extLst>
      <p:ext uri="{BB962C8B-B14F-4D97-AF65-F5344CB8AC3E}">
        <p14:creationId xmlns:p14="http://schemas.microsoft.com/office/powerpoint/2010/main" val="237952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17</a:t>
            </a:fld>
            <a:endParaRPr lang="en-US"/>
          </a:p>
        </p:txBody>
      </p:sp>
    </p:spTree>
    <p:extLst>
      <p:ext uri="{BB962C8B-B14F-4D97-AF65-F5344CB8AC3E}">
        <p14:creationId xmlns:p14="http://schemas.microsoft.com/office/powerpoint/2010/main" val="1645589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18</a:t>
            </a:fld>
            <a:endParaRPr lang="en-US"/>
          </a:p>
        </p:txBody>
      </p:sp>
    </p:spTree>
    <p:extLst>
      <p:ext uri="{BB962C8B-B14F-4D97-AF65-F5344CB8AC3E}">
        <p14:creationId xmlns:p14="http://schemas.microsoft.com/office/powerpoint/2010/main" val="3770062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19</a:t>
            </a:fld>
            <a:endParaRPr lang="en-US"/>
          </a:p>
        </p:txBody>
      </p:sp>
    </p:spTree>
    <p:extLst>
      <p:ext uri="{BB962C8B-B14F-4D97-AF65-F5344CB8AC3E}">
        <p14:creationId xmlns:p14="http://schemas.microsoft.com/office/powerpoint/2010/main" val="629310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20</a:t>
            </a:fld>
            <a:endParaRPr lang="en-US"/>
          </a:p>
        </p:txBody>
      </p:sp>
    </p:spTree>
    <p:extLst>
      <p:ext uri="{BB962C8B-B14F-4D97-AF65-F5344CB8AC3E}">
        <p14:creationId xmlns:p14="http://schemas.microsoft.com/office/powerpoint/2010/main" val="5490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2</a:t>
            </a:fld>
            <a:endParaRPr lang="en-US"/>
          </a:p>
        </p:txBody>
      </p:sp>
    </p:spTree>
    <p:extLst>
      <p:ext uri="{BB962C8B-B14F-4D97-AF65-F5344CB8AC3E}">
        <p14:creationId xmlns:p14="http://schemas.microsoft.com/office/powerpoint/2010/main" val="933505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21</a:t>
            </a:fld>
            <a:endParaRPr lang="en-US"/>
          </a:p>
        </p:txBody>
      </p:sp>
    </p:spTree>
    <p:extLst>
      <p:ext uri="{BB962C8B-B14F-4D97-AF65-F5344CB8AC3E}">
        <p14:creationId xmlns:p14="http://schemas.microsoft.com/office/powerpoint/2010/main" val="1284350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22</a:t>
            </a:fld>
            <a:endParaRPr lang="en-US"/>
          </a:p>
        </p:txBody>
      </p:sp>
    </p:spTree>
    <p:extLst>
      <p:ext uri="{BB962C8B-B14F-4D97-AF65-F5344CB8AC3E}">
        <p14:creationId xmlns:p14="http://schemas.microsoft.com/office/powerpoint/2010/main" val="356242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23</a:t>
            </a:fld>
            <a:endParaRPr lang="en-US"/>
          </a:p>
        </p:txBody>
      </p:sp>
    </p:spTree>
    <p:extLst>
      <p:ext uri="{BB962C8B-B14F-4D97-AF65-F5344CB8AC3E}">
        <p14:creationId xmlns:p14="http://schemas.microsoft.com/office/powerpoint/2010/main" val="1181270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24</a:t>
            </a:fld>
            <a:endParaRPr lang="en-US"/>
          </a:p>
        </p:txBody>
      </p:sp>
    </p:spTree>
    <p:extLst>
      <p:ext uri="{BB962C8B-B14F-4D97-AF65-F5344CB8AC3E}">
        <p14:creationId xmlns:p14="http://schemas.microsoft.com/office/powerpoint/2010/main" val="3381293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25</a:t>
            </a:fld>
            <a:endParaRPr lang="en-US"/>
          </a:p>
        </p:txBody>
      </p:sp>
    </p:spTree>
    <p:extLst>
      <p:ext uri="{BB962C8B-B14F-4D97-AF65-F5344CB8AC3E}">
        <p14:creationId xmlns:p14="http://schemas.microsoft.com/office/powerpoint/2010/main" val="387255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 * symbol to represent multiplication, but when the operand on the left side of the * is a list, it becomes the repetition operator. The repetition operator makes multiple copies of a list and joins them all together.</a:t>
            </a:r>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26</a:t>
            </a:fld>
            <a:endParaRPr lang="en-US"/>
          </a:p>
        </p:txBody>
      </p:sp>
    </p:spTree>
    <p:extLst>
      <p:ext uri="{BB962C8B-B14F-4D97-AF65-F5344CB8AC3E}">
        <p14:creationId xmlns:p14="http://schemas.microsoft.com/office/powerpoint/2010/main" val="460321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27</a:t>
            </a:fld>
            <a:endParaRPr lang="en-US"/>
          </a:p>
        </p:txBody>
      </p:sp>
    </p:spTree>
    <p:extLst>
      <p:ext uri="{BB962C8B-B14F-4D97-AF65-F5344CB8AC3E}">
        <p14:creationId xmlns:p14="http://schemas.microsoft.com/office/powerpoint/2010/main" val="200123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28</a:t>
            </a:fld>
            <a:endParaRPr lang="en-US"/>
          </a:p>
        </p:txBody>
      </p:sp>
    </p:spTree>
    <p:extLst>
      <p:ext uri="{BB962C8B-B14F-4D97-AF65-F5344CB8AC3E}">
        <p14:creationId xmlns:p14="http://schemas.microsoft.com/office/powerpoint/2010/main" val="3483146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29</a:t>
            </a:fld>
            <a:endParaRPr lang="en-US"/>
          </a:p>
        </p:txBody>
      </p:sp>
    </p:spTree>
    <p:extLst>
      <p:ext uri="{BB962C8B-B14F-4D97-AF65-F5344CB8AC3E}">
        <p14:creationId xmlns:p14="http://schemas.microsoft.com/office/powerpoint/2010/main" val="3714797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30</a:t>
            </a:fld>
            <a:endParaRPr lang="en-US"/>
          </a:p>
        </p:txBody>
      </p:sp>
    </p:spTree>
    <p:extLst>
      <p:ext uri="{BB962C8B-B14F-4D97-AF65-F5344CB8AC3E}">
        <p14:creationId xmlns:p14="http://schemas.microsoft.com/office/powerpoint/2010/main" val="222331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3</a:t>
            </a:fld>
            <a:endParaRPr lang="en-US"/>
          </a:p>
        </p:txBody>
      </p:sp>
    </p:spTree>
    <p:extLst>
      <p:ext uri="{BB962C8B-B14F-4D97-AF65-F5344CB8AC3E}">
        <p14:creationId xmlns:p14="http://schemas.microsoft.com/office/powerpoint/2010/main" val="3617645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31</a:t>
            </a:fld>
            <a:endParaRPr lang="en-US"/>
          </a:p>
        </p:txBody>
      </p:sp>
    </p:spTree>
    <p:extLst>
      <p:ext uri="{BB962C8B-B14F-4D97-AF65-F5344CB8AC3E}">
        <p14:creationId xmlns:p14="http://schemas.microsoft.com/office/powerpoint/2010/main" val="4171545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32</a:t>
            </a:fld>
            <a:endParaRPr lang="en-US"/>
          </a:p>
        </p:txBody>
      </p:sp>
    </p:spTree>
    <p:extLst>
      <p:ext uri="{BB962C8B-B14F-4D97-AF65-F5344CB8AC3E}">
        <p14:creationId xmlns:p14="http://schemas.microsoft.com/office/powerpoint/2010/main" val="3653467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33</a:t>
            </a:fld>
            <a:endParaRPr lang="en-US"/>
          </a:p>
        </p:txBody>
      </p:sp>
    </p:spTree>
    <p:extLst>
      <p:ext uri="{BB962C8B-B14F-4D97-AF65-F5344CB8AC3E}">
        <p14:creationId xmlns:p14="http://schemas.microsoft.com/office/powerpoint/2010/main" val="2164535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34</a:t>
            </a:fld>
            <a:endParaRPr lang="en-US"/>
          </a:p>
        </p:txBody>
      </p:sp>
    </p:spTree>
    <p:extLst>
      <p:ext uri="{BB962C8B-B14F-4D97-AF65-F5344CB8AC3E}">
        <p14:creationId xmlns:p14="http://schemas.microsoft.com/office/powerpoint/2010/main" val="95353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35</a:t>
            </a:fld>
            <a:endParaRPr lang="en-US"/>
          </a:p>
        </p:txBody>
      </p:sp>
    </p:spTree>
    <p:extLst>
      <p:ext uri="{BB962C8B-B14F-4D97-AF65-F5344CB8AC3E}">
        <p14:creationId xmlns:p14="http://schemas.microsoft.com/office/powerpoint/2010/main" val="2042754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36</a:t>
            </a:fld>
            <a:endParaRPr lang="en-US"/>
          </a:p>
        </p:txBody>
      </p:sp>
    </p:spTree>
    <p:extLst>
      <p:ext uri="{BB962C8B-B14F-4D97-AF65-F5344CB8AC3E}">
        <p14:creationId xmlns:p14="http://schemas.microsoft.com/office/powerpoint/2010/main" val="373016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40</a:t>
            </a:fld>
            <a:endParaRPr lang="en-US"/>
          </a:p>
        </p:txBody>
      </p:sp>
    </p:spTree>
    <p:extLst>
      <p:ext uri="{BB962C8B-B14F-4D97-AF65-F5344CB8AC3E}">
        <p14:creationId xmlns:p14="http://schemas.microsoft.com/office/powerpoint/2010/main" val="3137339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42</a:t>
            </a:fld>
            <a:endParaRPr lang="en-US"/>
          </a:p>
        </p:txBody>
      </p:sp>
    </p:spTree>
    <p:extLst>
      <p:ext uri="{BB962C8B-B14F-4D97-AF65-F5344CB8AC3E}">
        <p14:creationId xmlns:p14="http://schemas.microsoft.com/office/powerpoint/2010/main" val="4188401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43</a:t>
            </a:fld>
            <a:endParaRPr lang="en-US"/>
          </a:p>
        </p:txBody>
      </p:sp>
    </p:spTree>
    <p:extLst>
      <p:ext uri="{BB962C8B-B14F-4D97-AF65-F5344CB8AC3E}">
        <p14:creationId xmlns:p14="http://schemas.microsoft.com/office/powerpoint/2010/main" val="1165215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44</a:t>
            </a:fld>
            <a:endParaRPr lang="en-US"/>
          </a:p>
        </p:txBody>
      </p:sp>
    </p:spTree>
    <p:extLst>
      <p:ext uri="{BB962C8B-B14F-4D97-AF65-F5344CB8AC3E}">
        <p14:creationId xmlns:p14="http://schemas.microsoft.com/office/powerpoint/2010/main" val="33675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B7508-D918-02BE-8FC6-E4C231448C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A9688-CFD1-E3B9-7A19-CEBC7793D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19138-C34F-FC6D-A245-A7B1EB814E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89C6B0-EA5D-6F84-E873-9FDF9BFE8510}"/>
              </a:ext>
            </a:extLst>
          </p:cNvPr>
          <p:cNvSpPr>
            <a:spLocks noGrp="1"/>
          </p:cNvSpPr>
          <p:nvPr>
            <p:ph type="sldNum" sz="quarter" idx="5"/>
          </p:nvPr>
        </p:nvSpPr>
        <p:spPr/>
        <p:txBody>
          <a:bodyPr/>
          <a:lstStyle/>
          <a:p>
            <a:fld id="{6FD778BE-CADB-4BF6-954A-6766C8A4D7CB}" type="slidenum">
              <a:rPr lang="en-US" smtClean="0"/>
              <a:t>4</a:t>
            </a:fld>
            <a:endParaRPr lang="en-US"/>
          </a:p>
        </p:txBody>
      </p:sp>
    </p:spTree>
    <p:extLst>
      <p:ext uri="{BB962C8B-B14F-4D97-AF65-F5344CB8AC3E}">
        <p14:creationId xmlns:p14="http://schemas.microsoft.com/office/powerpoint/2010/main" val="1955979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45</a:t>
            </a:fld>
            <a:endParaRPr lang="en-US"/>
          </a:p>
        </p:txBody>
      </p:sp>
    </p:spTree>
    <p:extLst>
      <p:ext uri="{BB962C8B-B14F-4D97-AF65-F5344CB8AC3E}">
        <p14:creationId xmlns:p14="http://schemas.microsoft.com/office/powerpoint/2010/main" val="3574630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46</a:t>
            </a:fld>
            <a:endParaRPr lang="en-US"/>
          </a:p>
        </p:txBody>
      </p:sp>
    </p:spTree>
    <p:extLst>
      <p:ext uri="{BB962C8B-B14F-4D97-AF65-F5344CB8AC3E}">
        <p14:creationId xmlns:p14="http://schemas.microsoft.com/office/powerpoint/2010/main" val="1741724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47</a:t>
            </a:fld>
            <a:endParaRPr lang="en-US"/>
          </a:p>
        </p:txBody>
      </p:sp>
    </p:spTree>
    <p:extLst>
      <p:ext uri="{BB962C8B-B14F-4D97-AF65-F5344CB8AC3E}">
        <p14:creationId xmlns:p14="http://schemas.microsoft.com/office/powerpoint/2010/main" val="13697653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48</a:t>
            </a:fld>
            <a:endParaRPr lang="en-US"/>
          </a:p>
        </p:txBody>
      </p:sp>
    </p:spTree>
    <p:extLst>
      <p:ext uri="{BB962C8B-B14F-4D97-AF65-F5344CB8AC3E}">
        <p14:creationId xmlns:p14="http://schemas.microsoft.com/office/powerpoint/2010/main" val="3621153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49</a:t>
            </a:fld>
            <a:endParaRPr lang="en-US"/>
          </a:p>
        </p:txBody>
      </p:sp>
    </p:spTree>
    <p:extLst>
      <p:ext uri="{BB962C8B-B14F-4D97-AF65-F5344CB8AC3E}">
        <p14:creationId xmlns:p14="http://schemas.microsoft.com/office/powerpoint/2010/main" val="764158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50</a:t>
            </a:fld>
            <a:endParaRPr lang="en-US"/>
          </a:p>
        </p:txBody>
      </p:sp>
    </p:spTree>
    <p:extLst>
      <p:ext uri="{BB962C8B-B14F-4D97-AF65-F5344CB8AC3E}">
        <p14:creationId xmlns:p14="http://schemas.microsoft.com/office/powerpoint/2010/main" val="264660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51</a:t>
            </a:fld>
            <a:endParaRPr lang="en-US"/>
          </a:p>
        </p:txBody>
      </p:sp>
    </p:spTree>
    <p:extLst>
      <p:ext uri="{BB962C8B-B14F-4D97-AF65-F5344CB8AC3E}">
        <p14:creationId xmlns:p14="http://schemas.microsoft.com/office/powerpoint/2010/main" val="801093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52</a:t>
            </a:fld>
            <a:endParaRPr lang="en-US"/>
          </a:p>
        </p:txBody>
      </p:sp>
    </p:spTree>
    <p:extLst>
      <p:ext uri="{BB962C8B-B14F-4D97-AF65-F5344CB8AC3E}">
        <p14:creationId xmlns:p14="http://schemas.microsoft.com/office/powerpoint/2010/main" val="274765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53</a:t>
            </a:fld>
            <a:endParaRPr lang="en-US"/>
          </a:p>
        </p:txBody>
      </p:sp>
    </p:spTree>
    <p:extLst>
      <p:ext uri="{BB962C8B-B14F-4D97-AF65-F5344CB8AC3E}">
        <p14:creationId xmlns:p14="http://schemas.microsoft.com/office/powerpoint/2010/main" val="738989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54</a:t>
            </a:fld>
            <a:endParaRPr lang="en-US"/>
          </a:p>
        </p:txBody>
      </p:sp>
    </p:spTree>
    <p:extLst>
      <p:ext uri="{BB962C8B-B14F-4D97-AF65-F5344CB8AC3E}">
        <p14:creationId xmlns:p14="http://schemas.microsoft.com/office/powerpoint/2010/main" val="234956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5</a:t>
            </a:fld>
            <a:endParaRPr lang="en-US"/>
          </a:p>
        </p:txBody>
      </p:sp>
    </p:spTree>
    <p:extLst>
      <p:ext uri="{BB962C8B-B14F-4D97-AF65-F5344CB8AC3E}">
        <p14:creationId xmlns:p14="http://schemas.microsoft.com/office/powerpoint/2010/main" val="6840642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55</a:t>
            </a:fld>
            <a:endParaRPr lang="en-US"/>
          </a:p>
        </p:txBody>
      </p:sp>
    </p:spTree>
    <p:extLst>
      <p:ext uri="{BB962C8B-B14F-4D97-AF65-F5344CB8AC3E}">
        <p14:creationId xmlns:p14="http://schemas.microsoft.com/office/powerpoint/2010/main" val="419021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56</a:t>
            </a:fld>
            <a:endParaRPr lang="en-US"/>
          </a:p>
        </p:txBody>
      </p:sp>
    </p:spTree>
    <p:extLst>
      <p:ext uri="{BB962C8B-B14F-4D97-AF65-F5344CB8AC3E}">
        <p14:creationId xmlns:p14="http://schemas.microsoft.com/office/powerpoint/2010/main" val="41642529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57</a:t>
            </a:fld>
            <a:endParaRPr lang="en-US"/>
          </a:p>
        </p:txBody>
      </p:sp>
    </p:spTree>
    <p:extLst>
      <p:ext uri="{BB962C8B-B14F-4D97-AF65-F5344CB8AC3E}">
        <p14:creationId xmlns:p14="http://schemas.microsoft.com/office/powerpoint/2010/main" val="5547604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p:txBody>
          <a:bodyPr/>
          <a:lstStyle/>
          <a:p>
            <a:fld id="{5EA5444C-83A5-4ACA-9A0A-065B89C8944B}" type="slidenum">
              <a:rPr lang="en-US" altLang="en-US"/>
              <a:t>58</a:t>
            </a:fld>
            <a:endParaRPr lang="en-US" altLang="en-US" dirty="0"/>
          </a:p>
        </p:txBody>
      </p:sp>
      <p:sp>
        <p:nvSpPr>
          <p:cNvPr id="33793"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731838" y="4560888"/>
            <a:ext cx="5851525" cy="4319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3006563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p:txBody>
          <a:bodyPr/>
          <a:lstStyle/>
          <a:p>
            <a:fld id="{70E99CD6-AEB9-4E0A-9A60-C23C83338F49}" type="slidenum">
              <a:rPr lang="en-US" altLang="en-US"/>
              <a:t>59</a:t>
            </a:fld>
            <a:endParaRPr lang="en-US" altLang="en-US" dirty="0"/>
          </a:p>
        </p:txBody>
      </p:sp>
      <p:sp>
        <p:nvSpPr>
          <p:cNvPr id="34817"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731838" y="4560888"/>
            <a:ext cx="5851525" cy="4319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672812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p:txBody>
          <a:bodyPr/>
          <a:lstStyle/>
          <a:p>
            <a:fld id="{70E99CD6-AEB9-4E0A-9A60-C23C83338F49}" type="slidenum">
              <a:rPr lang="en-US" altLang="en-US"/>
              <a:t>60</a:t>
            </a:fld>
            <a:endParaRPr lang="en-US" altLang="en-US" dirty="0"/>
          </a:p>
        </p:txBody>
      </p:sp>
      <p:sp>
        <p:nvSpPr>
          <p:cNvPr id="34817"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731838" y="4560888"/>
            <a:ext cx="5851525" cy="4319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030299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p:txBody>
          <a:bodyPr/>
          <a:lstStyle/>
          <a:p>
            <a:fld id="{70E99CD6-AEB9-4E0A-9A60-C23C83338F49}" type="slidenum">
              <a:rPr lang="en-US" altLang="en-US"/>
              <a:t>61</a:t>
            </a:fld>
            <a:endParaRPr lang="en-US" altLang="en-US" dirty="0"/>
          </a:p>
        </p:txBody>
      </p:sp>
      <p:sp>
        <p:nvSpPr>
          <p:cNvPr id="34817"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731838" y="4560888"/>
            <a:ext cx="5851525" cy="4319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064642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64</a:t>
            </a:fld>
            <a:endParaRPr lang="en-US"/>
          </a:p>
        </p:txBody>
      </p:sp>
    </p:spTree>
    <p:extLst>
      <p:ext uri="{BB962C8B-B14F-4D97-AF65-F5344CB8AC3E}">
        <p14:creationId xmlns:p14="http://schemas.microsoft.com/office/powerpoint/2010/main" val="27062214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65</a:t>
            </a:fld>
            <a:endParaRPr lang="en-US"/>
          </a:p>
        </p:txBody>
      </p:sp>
    </p:spTree>
    <p:extLst>
      <p:ext uri="{BB962C8B-B14F-4D97-AF65-F5344CB8AC3E}">
        <p14:creationId xmlns:p14="http://schemas.microsoft.com/office/powerpoint/2010/main" val="12179982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66</a:t>
            </a:fld>
            <a:endParaRPr lang="en-US"/>
          </a:p>
        </p:txBody>
      </p:sp>
    </p:spTree>
    <p:extLst>
      <p:ext uri="{BB962C8B-B14F-4D97-AF65-F5344CB8AC3E}">
        <p14:creationId xmlns:p14="http://schemas.microsoft.com/office/powerpoint/2010/main" val="226193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CDE84-4822-A253-616B-2AFE2DF70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9DD86-330D-BFF1-883E-3D33DB4CF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F93B6-02C1-8EBB-F423-95747784C9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580B18-D5AD-2E1F-F354-04487E34FA66}"/>
              </a:ext>
            </a:extLst>
          </p:cNvPr>
          <p:cNvSpPr>
            <a:spLocks noGrp="1"/>
          </p:cNvSpPr>
          <p:nvPr>
            <p:ph type="sldNum" sz="quarter" idx="5"/>
          </p:nvPr>
        </p:nvSpPr>
        <p:spPr/>
        <p:txBody>
          <a:bodyPr/>
          <a:lstStyle/>
          <a:p>
            <a:fld id="{6FD778BE-CADB-4BF6-954A-6766C8A4D7CB}" type="slidenum">
              <a:rPr lang="en-US" smtClean="0"/>
              <a:t>6</a:t>
            </a:fld>
            <a:endParaRPr lang="en-US"/>
          </a:p>
        </p:txBody>
      </p:sp>
    </p:spTree>
    <p:extLst>
      <p:ext uri="{BB962C8B-B14F-4D97-AF65-F5344CB8AC3E}">
        <p14:creationId xmlns:p14="http://schemas.microsoft.com/office/powerpoint/2010/main" val="4944512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67</a:t>
            </a:fld>
            <a:endParaRPr lang="en-US"/>
          </a:p>
        </p:txBody>
      </p:sp>
    </p:spTree>
    <p:extLst>
      <p:ext uri="{BB962C8B-B14F-4D97-AF65-F5344CB8AC3E}">
        <p14:creationId xmlns:p14="http://schemas.microsoft.com/office/powerpoint/2010/main" val="33767285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68</a:t>
            </a:fld>
            <a:endParaRPr lang="en-US"/>
          </a:p>
        </p:txBody>
      </p:sp>
    </p:spTree>
    <p:extLst>
      <p:ext uri="{BB962C8B-B14F-4D97-AF65-F5344CB8AC3E}">
        <p14:creationId xmlns:p14="http://schemas.microsoft.com/office/powerpoint/2010/main" val="1614123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69</a:t>
            </a:fld>
            <a:endParaRPr lang="en-US"/>
          </a:p>
        </p:txBody>
      </p:sp>
    </p:spTree>
    <p:extLst>
      <p:ext uri="{BB962C8B-B14F-4D97-AF65-F5344CB8AC3E}">
        <p14:creationId xmlns:p14="http://schemas.microsoft.com/office/powerpoint/2010/main" val="40502811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70</a:t>
            </a:fld>
            <a:endParaRPr lang="en-US"/>
          </a:p>
        </p:txBody>
      </p:sp>
    </p:spTree>
    <p:extLst>
      <p:ext uri="{BB962C8B-B14F-4D97-AF65-F5344CB8AC3E}">
        <p14:creationId xmlns:p14="http://schemas.microsoft.com/office/powerpoint/2010/main" val="39241116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71</a:t>
            </a:fld>
            <a:endParaRPr lang="en-US"/>
          </a:p>
        </p:txBody>
      </p:sp>
    </p:spTree>
    <p:extLst>
      <p:ext uri="{BB962C8B-B14F-4D97-AF65-F5344CB8AC3E}">
        <p14:creationId xmlns:p14="http://schemas.microsoft.com/office/powerpoint/2010/main" val="28053594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72</a:t>
            </a:fld>
            <a:endParaRPr lang="en-US"/>
          </a:p>
        </p:txBody>
      </p:sp>
    </p:spTree>
    <p:extLst>
      <p:ext uri="{BB962C8B-B14F-4D97-AF65-F5344CB8AC3E}">
        <p14:creationId xmlns:p14="http://schemas.microsoft.com/office/powerpoint/2010/main" val="3116074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73</a:t>
            </a:fld>
            <a:endParaRPr lang="en-US"/>
          </a:p>
        </p:txBody>
      </p:sp>
    </p:spTree>
    <p:extLst>
      <p:ext uri="{BB962C8B-B14F-4D97-AF65-F5344CB8AC3E}">
        <p14:creationId xmlns:p14="http://schemas.microsoft.com/office/powerpoint/2010/main" val="1144147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74</a:t>
            </a:fld>
            <a:endParaRPr lang="en-US"/>
          </a:p>
        </p:txBody>
      </p:sp>
    </p:spTree>
    <p:extLst>
      <p:ext uri="{BB962C8B-B14F-4D97-AF65-F5344CB8AC3E}">
        <p14:creationId xmlns:p14="http://schemas.microsoft.com/office/powerpoint/2010/main" val="35890816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75</a:t>
            </a:fld>
            <a:endParaRPr lang="en-US"/>
          </a:p>
        </p:txBody>
      </p:sp>
    </p:spTree>
    <p:extLst>
      <p:ext uri="{BB962C8B-B14F-4D97-AF65-F5344CB8AC3E}">
        <p14:creationId xmlns:p14="http://schemas.microsoft.com/office/powerpoint/2010/main" val="36092342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76</a:t>
            </a:fld>
            <a:endParaRPr lang="en-US"/>
          </a:p>
        </p:txBody>
      </p:sp>
    </p:spTree>
    <p:extLst>
      <p:ext uri="{BB962C8B-B14F-4D97-AF65-F5344CB8AC3E}">
        <p14:creationId xmlns:p14="http://schemas.microsoft.com/office/powerpoint/2010/main" val="42552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5C1FA-8C99-4B84-6657-1770540D0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0B5CA6-F337-B973-0050-61BA7BC3D3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AB9320-86FA-4580-59BD-DDB7740E3F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D9C56E-FB12-D09D-B0A7-1E0EB3FC1B71}"/>
              </a:ext>
            </a:extLst>
          </p:cNvPr>
          <p:cNvSpPr>
            <a:spLocks noGrp="1"/>
          </p:cNvSpPr>
          <p:nvPr>
            <p:ph type="sldNum" sz="quarter" idx="5"/>
          </p:nvPr>
        </p:nvSpPr>
        <p:spPr/>
        <p:txBody>
          <a:bodyPr/>
          <a:lstStyle/>
          <a:p>
            <a:fld id="{6FD778BE-CADB-4BF6-954A-6766C8A4D7CB}" type="slidenum">
              <a:rPr lang="en-US" smtClean="0"/>
              <a:t>7</a:t>
            </a:fld>
            <a:endParaRPr lang="en-US"/>
          </a:p>
        </p:txBody>
      </p:sp>
    </p:spTree>
    <p:extLst>
      <p:ext uri="{BB962C8B-B14F-4D97-AF65-F5344CB8AC3E}">
        <p14:creationId xmlns:p14="http://schemas.microsoft.com/office/powerpoint/2010/main" val="29764130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77</a:t>
            </a:fld>
            <a:endParaRPr lang="en-US"/>
          </a:p>
        </p:txBody>
      </p:sp>
    </p:spTree>
    <p:extLst>
      <p:ext uri="{BB962C8B-B14F-4D97-AF65-F5344CB8AC3E}">
        <p14:creationId xmlns:p14="http://schemas.microsoft.com/office/powerpoint/2010/main" val="391032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78</a:t>
            </a:fld>
            <a:endParaRPr lang="en-US"/>
          </a:p>
        </p:txBody>
      </p:sp>
    </p:spTree>
    <p:extLst>
      <p:ext uri="{BB962C8B-B14F-4D97-AF65-F5344CB8AC3E}">
        <p14:creationId xmlns:p14="http://schemas.microsoft.com/office/powerpoint/2010/main" val="1902641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79</a:t>
            </a:fld>
            <a:endParaRPr lang="en-US"/>
          </a:p>
        </p:txBody>
      </p:sp>
    </p:spTree>
    <p:extLst>
      <p:ext uri="{BB962C8B-B14F-4D97-AF65-F5344CB8AC3E}">
        <p14:creationId xmlns:p14="http://schemas.microsoft.com/office/powerpoint/2010/main" val="30315388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80</a:t>
            </a:fld>
            <a:endParaRPr lang="en-US"/>
          </a:p>
        </p:txBody>
      </p:sp>
    </p:spTree>
    <p:extLst>
      <p:ext uri="{BB962C8B-B14F-4D97-AF65-F5344CB8AC3E}">
        <p14:creationId xmlns:p14="http://schemas.microsoft.com/office/powerpoint/2010/main" val="2186946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81</a:t>
            </a:fld>
            <a:endParaRPr lang="en-US"/>
          </a:p>
        </p:txBody>
      </p:sp>
    </p:spTree>
    <p:extLst>
      <p:ext uri="{BB962C8B-B14F-4D97-AF65-F5344CB8AC3E}">
        <p14:creationId xmlns:p14="http://schemas.microsoft.com/office/powerpoint/2010/main" val="35803299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A40C236-D4B0-019A-885D-6F8BE53C28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767FA1-4054-4D42-9A23-4A4201D06A86}" type="slidenum">
              <a:rPr lang="en-US" altLang="en-US"/>
              <a:pPr>
                <a:spcBef>
                  <a:spcPct val="0"/>
                </a:spcBef>
              </a:pPr>
              <a:t>83</a:t>
            </a:fld>
            <a:endParaRPr lang="en-US" altLang="en-US"/>
          </a:p>
        </p:txBody>
      </p:sp>
      <p:sp>
        <p:nvSpPr>
          <p:cNvPr id="23555" name="Rectangle 2">
            <a:extLst>
              <a:ext uri="{FF2B5EF4-FFF2-40B4-BE49-F238E27FC236}">
                <a16:creationId xmlns:a16="http://schemas.microsoft.com/office/drawing/2014/main" id="{86DA786E-EF87-EAE1-BBE1-0FF9B45A842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7BA1450E-13E3-FB97-D950-8383D1A801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REPL is an acronym for Read, Evaluate, Print, and Loop.</a:t>
            </a:r>
            <a:endParaRPr lang="en-US" altLang="en-US" dirty="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A345F87-6B10-5D1B-0489-095D9BC0C4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371259-CC59-4308-A42B-278D119DBBDD}" type="slidenum">
              <a:rPr lang="en-US" altLang="en-US"/>
              <a:pPr>
                <a:spcBef>
                  <a:spcPct val="0"/>
                </a:spcBef>
              </a:pPr>
              <a:t>84</a:t>
            </a:fld>
            <a:endParaRPr lang="en-US" altLang="en-US"/>
          </a:p>
        </p:txBody>
      </p:sp>
      <p:sp>
        <p:nvSpPr>
          <p:cNvPr id="25603" name="Rectangle 2">
            <a:extLst>
              <a:ext uri="{FF2B5EF4-FFF2-40B4-BE49-F238E27FC236}">
                <a16:creationId xmlns:a16="http://schemas.microsoft.com/office/drawing/2014/main" id="{18F0F817-AD8E-7BAC-E09A-6BE74FCA6A9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ECB7E78-89BD-3E5F-A45E-B42E3CD7C0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C43A3-3DC2-98EC-EEB7-574CDE877C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CD857-80CB-AF7B-30DE-E49F7C1B6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AD7A62-1942-32D4-0B86-D17C453C8B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BC167E4-1111-72E1-CD2E-86AA6E973602}"/>
              </a:ext>
            </a:extLst>
          </p:cNvPr>
          <p:cNvSpPr>
            <a:spLocks noGrp="1"/>
          </p:cNvSpPr>
          <p:nvPr>
            <p:ph type="sldNum" sz="quarter" idx="5"/>
          </p:nvPr>
        </p:nvSpPr>
        <p:spPr/>
        <p:txBody>
          <a:bodyPr/>
          <a:lstStyle/>
          <a:p>
            <a:fld id="{6FD778BE-CADB-4BF6-954A-6766C8A4D7CB}" type="slidenum">
              <a:rPr lang="en-US" smtClean="0"/>
              <a:t>8</a:t>
            </a:fld>
            <a:endParaRPr lang="en-US"/>
          </a:p>
        </p:txBody>
      </p:sp>
    </p:spTree>
    <p:extLst>
      <p:ext uri="{BB962C8B-B14F-4D97-AF65-F5344CB8AC3E}">
        <p14:creationId xmlns:p14="http://schemas.microsoft.com/office/powerpoint/2010/main" val="3668949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9322D-CD5F-7C29-3D8A-FA19A7DD5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EDD24-1842-A0CC-045A-CEF09E2588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687A5-1FF1-FF30-E041-1C40BBBE57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EFC1E51-A23C-B009-65C4-E020C2F2E3B6}"/>
              </a:ext>
            </a:extLst>
          </p:cNvPr>
          <p:cNvSpPr>
            <a:spLocks noGrp="1"/>
          </p:cNvSpPr>
          <p:nvPr>
            <p:ph type="sldNum" sz="quarter" idx="5"/>
          </p:nvPr>
        </p:nvSpPr>
        <p:spPr/>
        <p:txBody>
          <a:bodyPr/>
          <a:lstStyle/>
          <a:p>
            <a:fld id="{6FD778BE-CADB-4BF6-954A-6766C8A4D7CB}" type="slidenum">
              <a:rPr lang="en-US" smtClean="0"/>
              <a:t>9</a:t>
            </a:fld>
            <a:endParaRPr lang="en-US"/>
          </a:p>
        </p:txBody>
      </p:sp>
    </p:spTree>
    <p:extLst>
      <p:ext uri="{BB962C8B-B14F-4D97-AF65-F5344CB8AC3E}">
        <p14:creationId xmlns:p14="http://schemas.microsoft.com/office/powerpoint/2010/main" val="148800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0F8F3F-025B-4199-BF81-123B7A4D1BE0}"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8582516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D69869-48CE-46C0-9CEF-F26BD81605B6}"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538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E1DF2A-80FD-4449-87B5-23AC368137E6}"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896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ECB6E-5548-4EB4-BDD9-9C12176F2144}"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3600">
                <a:solidFill>
                  <a:srgbClr val="FF0000"/>
                </a:solidFill>
                <a:latin typeface="Times New Roman" panose="02020603050405020304" pitchFamily="18" charset="0"/>
                <a:cs typeface="Times New Roman"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16895871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EDBEA-95ED-45EC-8EF4-F8A3DA861FE7}"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976586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AF9995-9BD5-49D8-9E51-48B3869B8D4B}" type="datetime1">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231499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F048-E254-4680-9A55-E9D4CF3793FE}" type="datetime1">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50483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8FC54-CBB5-429C-981B-4BCA5A041969}" type="datetime1">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2800">
                <a:solidFill>
                  <a:srgbClr val="FF0000"/>
                </a:solidFill>
                <a:latin typeface="Times" panose="02020603050405020304" pitchFamily="18" charset="0"/>
                <a:cs typeface="Times"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42647830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8A971-D2FA-4663-843B-2DFB5283D7FE}" type="datetime1">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36258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C78AE-AF6C-4C37-A1A5-015EB0652931}" type="datetime1">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13954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1F99E-1A1A-4BD7-976F-29BEA1AA29DE}" type="datetime1">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67884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65E7B-44C6-45EE-A1B0-BECEEB4B0F66}" type="datetime1">
              <a:rPr lang="en-US" smtClean="0"/>
              <a:t>4/26/2024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rgbClr val="FF0000"/>
                </a:solidFill>
                <a:latin typeface="Times New Roman" panose="02020603050405020304" pitchFamily="18" charset="0"/>
                <a:cs typeface="Times New Roman"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244456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jetbrains.com/pycharm/downloa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python-programming/modul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programiz.com/python-programming/func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rogramiz.com/python-programming/methods/built-in/typ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taking-multiple-inputs-from-user-in-python/#using-split-method-" TargetMode="External"/><Relationship Id="rId7"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s://www.geeksforgeeks.org/taking-multiple-inputs-from-user-in-python/#using-map-with-split" TargetMode="External"/><Relationship Id="rId4" Type="http://schemas.openxmlformats.org/officeDocument/2006/relationships/hyperlink" Target="https://www.geeksforgeeks.org/split-string-java-example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python-tkinter" TargetMode="External"/><Relationship Id="rId7" Type="http://schemas.openxmlformats.org/officeDocument/2006/relationships/hyperlink" Target="https://www.javatpoint.com/flask-tutori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javatpoint.com/django-tutorial" TargetMode="External"/><Relationship Id="rId5" Type="http://schemas.openxmlformats.org/officeDocument/2006/relationships/hyperlink" Target="https://www.javatpoint.com/python-pandas" TargetMode="External"/><Relationship Id="rId4" Type="http://schemas.openxmlformats.org/officeDocument/2006/relationships/hyperlink" Target="https://www.javatpoint.com/numpy-tutoria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7" Type="http://schemas.openxmlformats.org/officeDocument/2006/relationships/hyperlink" Target="https://www.programiz.com/python-programming/dictionary"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www.programiz.com/python-programming/set" TargetMode="External"/><Relationship Id="rId5" Type="http://schemas.openxmlformats.org/officeDocument/2006/relationships/hyperlink" Target="https://www.programiz.com/python-programming/tuple" TargetMode="External"/><Relationship Id="rId4" Type="http://schemas.openxmlformats.org/officeDocument/2006/relationships/hyperlink" Target="https://www.programiz.com/python-programming/lis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numpy-tutorial" TargetMode="External"/><Relationship Id="rId7" Type="http://schemas.openxmlformats.org/officeDocument/2006/relationships/hyperlink" Target="https://www.javatpoint.com/kiv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javatpoint.com/python-tkinter" TargetMode="External"/><Relationship Id="rId5" Type="http://schemas.openxmlformats.org/officeDocument/2006/relationships/hyperlink" Target="https://www.javatpoint.com/matplotlib" TargetMode="External"/><Relationship Id="rId4" Type="http://schemas.openxmlformats.org/officeDocument/2006/relationships/hyperlink" Target="https://www.javatpoint.com/python-panda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javatpoint.com/opencv" TargetMode="External"/><Relationship Id="rId3" Type="http://schemas.openxmlformats.org/officeDocument/2006/relationships/hyperlink" Target="https://www.javatpoint.com/django-tutorial" TargetMode="External"/><Relationship Id="rId7" Type="http://schemas.openxmlformats.org/officeDocument/2006/relationships/hyperlink" Target="https://www.javatpoint.com/css-tutoria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javatpoint.com/html-tutorial" TargetMode="External"/><Relationship Id="rId5" Type="http://schemas.openxmlformats.org/officeDocument/2006/relationships/hyperlink" Target="https://www.javatpoint.com/javascript-tutorial" TargetMode="External"/><Relationship Id="rId10" Type="http://schemas.openxmlformats.org/officeDocument/2006/relationships/hyperlink" Target="https://www.javatpoint.com/devops" TargetMode="External"/><Relationship Id="rId4" Type="http://schemas.openxmlformats.org/officeDocument/2006/relationships/hyperlink" Target="https://www.javatpoint.com/flask-tutorial" TargetMode="External"/><Relationship Id="rId9" Type="http://schemas.openxmlformats.org/officeDocument/2006/relationships/hyperlink" Target="https://www.javatpoint.com/pygame"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3" Type="http://schemas.openxmlformats.org/officeDocument/2006/relationships/hyperlink" Target="https://www.tutorialspoint.com/python/python_break_statement.htm"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hyperlink" Target="https://www.tutorialspoint.com/python/python_pass_statement.htm" TargetMode="External"/><Relationship Id="rId4" Type="http://schemas.openxmlformats.org/officeDocument/2006/relationships/hyperlink" Target="https://www.tutorialspoint.com/python/python_continue_statement.htm"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5FD2B4-DD00-4961-BF1F-DDF977E98044}" type="slidenum">
              <a:rPr lang="en-US" smtClean="0"/>
              <a:t>1</a:t>
            </a:fld>
            <a:endParaRPr lang="en-US"/>
          </a:p>
        </p:txBody>
      </p:sp>
      <p:sp>
        <p:nvSpPr>
          <p:cNvPr id="7" name="Title 1">
            <a:extLst>
              <a:ext uri="{FF2B5EF4-FFF2-40B4-BE49-F238E27FC236}">
                <a16:creationId xmlns:a16="http://schemas.microsoft.com/office/drawing/2014/main" id="{465F83D6-98F6-7964-05C9-CA071B3F59E7}"/>
              </a:ext>
            </a:extLst>
          </p:cNvPr>
          <p:cNvSpPr txBox="1">
            <a:spLocks/>
          </p:cNvSpPr>
          <p:nvPr/>
        </p:nvSpPr>
        <p:spPr>
          <a:xfrm>
            <a:off x="2475000" y="2344724"/>
            <a:ext cx="6581913" cy="961277"/>
          </a:xfrm>
          <a:prstGeom prst="rect">
            <a:avLst/>
          </a:prstGeom>
          <a:ln>
            <a:solidFill>
              <a:schemeClr val="accent1"/>
            </a:solidFill>
          </a:ln>
          <a:effectLst>
            <a:outerShdw blurRad="63500" sx="102000" sy="102000" algn="ctr" rotWithShape="0">
              <a:prstClr val="black">
                <a:alpha val="40000"/>
              </a:prstClr>
            </a:outerShdw>
          </a:effectLst>
        </p:spPr>
        <p:txBody>
          <a:bodyPr vert="horz" lIns="91440" tIns="45720" rIns="91440" bIns="45720" rtlCol="0" anchor="b">
            <a:normAutofit fontScale="45000" lnSpcReduction="200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r>
              <a:rPr lang="en-US" b="1" i="1" dirty="0">
                <a:solidFill>
                  <a:srgbClr val="FF0000"/>
                </a:solidFill>
                <a:latin typeface="Gill Sans MT" panose="020B0502020104020203" pitchFamily="34" charset="0"/>
                <a:cs typeface="Times New Roman" pitchFamily="18" charset="0"/>
              </a:rPr>
              <a:t/>
            </a:r>
            <a:br>
              <a:rPr lang="en-US" b="1" i="1" dirty="0">
                <a:solidFill>
                  <a:srgbClr val="FF0000"/>
                </a:solidFill>
                <a:latin typeface="Gill Sans MT" panose="020B0502020104020203" pitchFamily="34" charset="0"/>
                <a:cs typeface="Times New Roman" pitchFamily="18" charset="0"/>
              </a:rPr>
            </a:br>
            <a:r>
              <a:rPr lang="en-US" sz="12000" b="1" dirty="0">
                <a:solidFill>
                  <a:srgbClr val="C00000"/>
                </a:solidFill>
                <a:latin typeface="Times New Roman" panose="02020603050405020304" pitchFamily="18" charset="0"/>
                <a:cs typeface="Times New Roman" panose="02020603050405020304" pitchFamily="18" charset="0"/>
              </a:rPr>
              <a:t>Chapter Two</a:t>
            </a:r>
            <a:endParaRPr lang="en-US" sz="12000" dirty="0">
              <a:solidFill>
                <a:srgbClr val="C00000"/>
              </a:solidFill>
              <a:latin typeface="Gill Sans MT" panose="020B0502020104020203" pitchFamily="34" charset="0"/>
            </a:endParaRPr>
          </a:p>
        </p:txBody>
      </p:sp>
      <p:sp>
        <p:nvSpPr>
          <p:cNvPr id="8" name="Subtitle 2">
            <a:extLst>
              <a:ext uri="{FF2B5EF4-FFF2-40B4-BE49-F238E27FC236}">
                <a16:creationId xmlns:a16="http://schemas.microsoft.com/office/drawing/2014/main" id="{ACC0CAF9-17D9-F67F-5E9F-786C98781CA0}"/>
              </a:ext>
            </a:extLst>
          </p:cNvPr>
          <p:cNvSpPr txBox="1">
            <a:spLocks/>
          </p:cNvSpPr>
          <p:nvPr/>
        </p:nvSpPr>
        <p:spPr>
          <a:xfrm>
            <a:off x="2475001" y="3999368"/>
            <a:ext cx="7245774" cy="961278"/>
          </a:xfrm>
          <a:prstGeom prst="rect">
            <a:avLst/>
          </a:prstGeom>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Times New Roman" panose="02020603050405020304" pitchFamily="18" charset="0"/>
                <a:cs typeface="Times New Roman" panose="02020603050405020304" pitchFamily="18" charset="0"/>
              </a:rPr>
              <a:t>Basics of Python Programming </a:t>
            </a:r>
            <a:endParaRPr lang="en-US" sz="4000" b="1" dirty="0">
              <a:solidFill>
                <a:srgbClr val="002060"/>
              </a:solidFill>
            </a:endParaRPr>
          </a:p>
        </p:txBody>
      </p:sp>
      <p:sp>
        <p:nvSpPr>
          <p:cNvPr id="9" name="Title 1">
            <a:extLst>
              <a:ext uri="{FF2B5EF4-FFF2-40B4-BE49-F238E27FC236}">
                <a16:creationId xmlns:a16="http://schemas.microsoft.com/office/drawing/2014/main" id="{C6D5716D-0D3C-60C0-782D-33EDC08DF033}"/>
              </a:ext>
            </a:extLst>
          </p:cNvPr>
          <p:cNvSpPr txBox="1">
            <a:spLocks/>
          </p:cNvSpPr>
          <p:nvPr/>
        </p:nvSpPr>
        <p:spPr>
          <a:xfrm>
            <a:off x="99391" y="0"/>
            <a:ext cx="11993217" cy="82027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49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25F8F-8DC7-E567-3E98-8479293901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88281-842B-B7F1-72EB-54942EFDC4D3}"/>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b="1" i="0" dirty="0">
                <a:solidFill>
                  <a:srgbClr val="7030A0"/>
                </a:solidFill>
                <a:effectLst/>
                <a:latin typeface="Garamond" panose="02020404030301010803" pitchFamily="18" charset="0"/>
              </a:rPr>
              <a:t>1. PyCharm</a:t>
            </a:r>
            <a:r>
              <a:rPr lang="en-US" b="1" i="0" dirty="0">
                <a:solidFill>
                  <a:srgbClr val="222222"/>
                </a:solidFill>
                <a:effectLst/>
                <a:latin typeface="Garamond" panose="02020404030301010803" pitchFamily="18" charset="0"/>
              </a:rPr>
              <a:t> is a cross-platform editor developed by JetBrains. Pycharm provides all the tools you need for productive Python development.</a:t>
            </a:r>
          </a:p>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visit the website </a:t>
            </a:r>
            <a:r>
              <a:rPr lang="en-US" b="0" i="0" u="none" strike="noStrike" dirty="0">
                <a:effectLst/>
                <a:latin typeface="Times New Roman" panose="02020603050405020304" pitchFamily="18" charset="0"/>
                <a:cs typeface="Times New Roman" panose="02020603050405020304" pitchFamily="18" charset="0"/>
                <a:hlinkClick r:id="rId3"/>
              </a:rPr>
              <a:t>https://www.jetbrains.com/pycharm/download/</a:t>
            </a:r>
            <a:r>
              <a:rPr lang="en-US" b="0" i="0" dirty="0">
                <a:solidFill>
                  <a:srgbClr val="222222"/>
                </a:solidFill>
                <a:effectLst/>
                <a:latin typeface="Times New Roman" panose="02020603050405020304" pitchFamily="18" charset="0"/>
                <a:cs typeface="Times New Roman" panose="02020603050405020304" pitchFamily="18" charset="0"/>
              </a:rPr>
              <a:t> and Click the “DOWNLOAD” link under the Community Section.</a:t>
            </a:r>
          </a:p>
          <a:p>
            <a:pPr algn="just">
              <a:buFont typeface="Wingdings" panose="05000000000000000000" pitchFamily="2" charset="2"/>
              <a:buChar char="Ø"/>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B6F3422F-5898-25EB-CC1E-301F0CB28731}"/>
              </a:ext>
            </a:extLst>
          </p:cNvPr>
          <p:cNvSpPr>
            <a:spLocks noGrp="1"/>
          </p:cNvSpPr>
          <p:nvPr>
            <p:ph type="sldNum" sz="quarter" idx="12"/>
          </p:nvPr>
        </p:nvSpPr>
        <p:spPr/>
        <p:txBody>
          <a:bodyPr/>
          <a:lstStyle/>
          <a:p>
            <a:fld id="{0DB4F7E2-DFC6-490A-AB5F-7D827582BBB5}" type="slidenum">
              <a:rPr lang="en-US" smtClean="0"/>
              <a:t>10</a:t>
            </a:fld>
            <a:endParaRPr lang="en-US"/>
          </a:p>
        </p:txBody>
      </p:sp>
      <p:sp>
        <p:nvSpPr>
          <p:cNvPr id="4" name="Title 1">
            <a:extLst>
              <a:ext uri="{FF2B5EF4-FFF2-40B4-BE49-F238E27FC236}">
                <a16:creationId xmlns:a16="http://schemas.microsoft.com/office/drawing/2014/main" id="{4B4F0362-FEA9-498E-6E08-7629FE5C7814}"/>
              </a:ext>
            </a:extLst>
          </p:cNvPr>
          <p:cNvSpPr txBox="1">
            <a:spLocks/>
          </p:cNvSpPr>
          <p:nvPr/>
        </p:nvSpPr>
        <p:spPr>
          <a:xfrm>
            <a:off x="49696" y="0"/>
            <a:ext cx="12092608" cy="68374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How to install Python  IDE</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2B54D8A2-7D5E-4EE8-CFCB-ACBB482A6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74" y="2481188"/>
            <a:ext cx="5190767" cy="40577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5"/>
          <a:stretch>
            <a:fillRect/>
          </a:stretch>
        </p:blipFill>
        <p:spPr>
          <a:xfrm>
            <a:off x="5784541" y="2660650"/>
            <a:ext cx="5423786" cy="3878262"/>
          </a:xfrm>
          <a:prstGeom prst="rect">
            <a:avLst/>
          </a:prstGeom>
        </p:spPr>
      </p:pic>
    </p:spTree>
    <p:extLst>
      <p:ext uri="{BB962C8B-B14F-4D97-AF65-F5344CB8AC3E}">
        <p14:creationId xmlns:p14="http://schemas.microsoft.com/office/powerpoint/2010/main" val="10676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199" y="2054855"/>
            <a:ext cx="10845800" cy="4896908"/>
          </a:xfrm>
        </p:spPr>
        <p:txBody>
          <a:bodyPr>
            <a:normAutofit/>
          </a:bodyPr>
          <a:lstStyle/>
          <a:p>
            <a:r>
              <a:rPr lang="en-US" sz="2400" dirty="0">
                <a:latin typeface="Times New Roman" panose="02020603050405020304" pitchFamily="18" charset="0"/>
                <a:cs typeface="Times New Roman" panose="02020603050405020304" pitchFamily="18" charset="0"/>
              </a:rPr>
              <a:t>Consider the following code</a:t>
            </a:r>
          </a:p>
          <a:p>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a:xfrm>
            <a:off x="706965" y="996882"/>
            <a:ext cx="10515600" cy="1325563"/>
          </a:xfrm>
        </p:spPr>
        <p:txBody>
          <a:bodyPr>
            <a:normAutofit/>
          </a:bodyPr>
          <a:lstStyle/>
          <a:p>
            <a:r>
              <a:rPr lang="en-US" sz="4000" b="1" dirty="0">
                <a:latin typeface="Garamond" panose="02020404030301010803" pitchFamily="18" charset="0"/>
              </a:rPr>
              <a:t>The global Keyword</a:t>
            </a:r>
          </a:p>
        </p:txBody>
      </p:sp>
      <p:sp>
        <p:nvSpPr>
          <p:cNvPr id="5" name="TextBox 4">
            <a:extLst>
              <a:ext uri="{FF2B5EF4-FFF2-40B4-BE49-F238E27FC236}">
                <a16:creationId xmlns:a16="http://schemas.microsoft.com/office/drawing/2014/main" id="{2C71C5C5-05C7-484F-A7C6-D76D95E0434D}"/>
              </a:ext>
            </a:extLst>
          </p:cNvPr>
          <p:cNvSpPr txBox="1"/>
          <p:nvPr/>
        </p:nvSpPr>
        <p:spPr>
          <a:xfrm>
            <a:off x="2806691" y="2788608"/>
            <a:ext cx="2870201" cy="2677656"/>
          </a:xfrm>
          <a:prstGeom prst="rect">
            <a:avLst/>
          </a:prstGeom>
          <a:noFill/>
          <a:ln>
            <a:solidFill>
              <a:srgbClr val="0070C0"/>
            </a:solidFill>
          </a:ln>
        </p:spPr>
        <p:txBody>
          <a:bodyPr wrap="square" rtlCol="0">
            <a:spAutoFit/>
          </a:bodyPr>
          <a:lstStyle/>
          <a:p>
            <a:r>
              <a:rPr lang="en-US" sz="2400" dirty="0"/>
              <a:t>def func5():</a:t>
            </a:r>
          </a:p>
          <a:p>
            <a:r>
              <a:rPr lang="en-US" sz="2400" dirty="0"/>
              <a:t>        global x</a:t>
            </a:r>
          </a:p>
          <a:p>
            <a:r>
              <a:rPr lang="en-US" sz="2400" dirty="0"/>
              <a:t>        x = 20</a:t>
            </a:r>
          </a:p>
          <a:p>
            <a:r>
              <a:rPr lang="en-US" sz="2400" dirty="0"/>
              <a:t>        print(x)</a:t>
            </a:r>
          </a:p>
          <a:p>
            <a:endParaRPr lang="en-US" sz="2400" dirty="0"/>
          </a:p>
          <a:p>
            <a:r>
              <a:rPr lang="en-US" sz="2400" dirty="0"/>
              <a:t>func5()</a:t>
            </a:r>
          </a:p>
          <a:p>
            <a:r>
              <a:rPr lang="en-US" sz="2400" dirty="0"/>
              <a:t>print(x)</a:t>
            </a:r>
          </a:p>
        </p:txBody>
      </p:sp>
      <p:sp>
        <p:nvSpPr>
          <p:cNvPr id="6" name="Striped Right Arrow 5">
            <a:extLst>
              <a:ext uri="{FF2B5EF4-FFF2-40B4-BE49-F238E27FC236}">
                <a16:creationId xmlns:a16="http://schemas.microsoft.com/office/drawing/2014/main" id="{A65C0FDF-F890-D448-88AC-F37DE134EBC6}"/>
              </a:ext>
            </a:extLst>
          </p:cNvPr>
          <p:cNvSpPr/>
          <p:nvPr/>
        </p:nvSpPr>
        <p:spPr>
          <a:xfrm>
            <a:off x="5883350" y="3672312"/>
            <a:ext cx="1794933"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7" name="TextBox 6">
            <a:extLst>
              <a:ext uri="{FF2B5EF4-FFF2-40B4-BE49-F238E27FC236}">
                <a16:creationId xmlns:a16="http://schemas.microsoft.com/office/drawing/2014/main" id="{73C22FD9-A71C-9741-958E-AB473A63CD1A}"/>
              </a:ext>
            </a:extLst>
          </p:cNvPr>
          <p:cNvSpPr txBox="1"/>
          <p:nvPr/>
        </p:nvSpPr>
        <p:spPr>
          <a:xfrm>
            <a:off x="7905806" y="3984946"/>
            <a:ext cx="924983" cy="830997"/>
          </a:xfrm>
          <a:prstGeom prst="rect">
            <a:avLst/>
          </a:prstGeom>
          <a:noFill/>
          <a:ln>
            <a:solidFill>
              <a:srgbClr val="C00000"/>
            </a:solidFill>
          </a:ln>
        </p:spPr>
        <p:txBody>
          <a:bodyPr wrap="square" rtlCol="0">
            <a:spAutoFit/>
          </a:bodyPr>
          <a:lstStyle/>
          <a:p>
            <a:r>
              <a:rPr lang="en-US" sz="2400" dirty="0"/>
              <a:t>20</a:t>
            </a:r>
          </a:p>
          <a:p>
            <a:r>
              <a:rPr lang="en-US" sz="2400" dirty="0"/>
              <a:t>20</a:t>
            </a:r>
          </a:p>
        </p:txBody>
      </p:sp>
      <p:sp>
        <p:nvSpPr>
          <p:cNvPr id="9" name="Rounded Rectangle 8">
            <a:extLst>
              <a:ext uri="{FF2B5EF4-FFF2-40B4-BE49-F238E27FC236}">
                <a16:creationId xmlns:a16="http://schemas.microsoft.com/office/drawing/2014/main" id="{3FC7C978-03FC-6842-94A5-3AEA19FC0215}"/>
              </a:ext>
            </a:extLst>
          </p:cNvPr>
          <p:cNvSpPr/>
          <p:nvPr/>
        </p:nvSpPr>
        <p:spPr>
          <a:xfrm>
            <a:off x="706966" y="5627711"/>
            <a:ext cx="11108267" cy="916390"/>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The </a:t>
            </a:r>
            <a:r>
              <a:rPr lang="en-US" sz="2400" b="1" i="1" dirty="0">
                <a:solidFill>
                  <a:schemeClr val="tx1"/>
                </a:solidFill>
                <a:latin typeface="Times New Roman" panose="02020603050405020304" pitchFamily="18" charset="0"/>
                <a:cs typeface="Times New Roman" panose="02020603050405020304" pitchFamily="18" charset="0"/>
              </a:rPr>
              <a:t>global </a:t>
            </a:r>
            <a:r>
              <a:rPr lang="en-US" sz="2400" dirty="0">
                <a:solidFill>
                  <a:schemeClr val="tx1"/>
                </a:solidFill>
                <a:latin typeface="Times New Roman" panose="02020603050405020304" pitchFamily="18" charset="0"/>
                <a:cs typeface="Times New Roman" panose="02020603050405020304" pitchFamily="18" charset="0"/>
              </a:rPr>
              <a:t>keyword</a:t>
            </a:r>
            <a:r>
              <a:rPr lang="en-US" sz="2400" b="1" i="1"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binds</a:t>
            </a:r>
            <a:r>
              <a:rPr lang="en-US" sz="2400" dirty="0">
                <a:solidFill>
                  <a:schemeClr val="tx1"/>
                </a:solidFill>
                <a:latin typeface="Times New Roman" panose="02020603050405020304" pitchFamily="18" charset="0"/>
                <a:cs typeface="Times New Roman" panose="02020603050405020304" pitchFamily="18" charset="0"/>
              </a:rPr>
              <a:t> variable x in the global scope; hence, can be accessed inside and outside func5()</a:t>
            </a:r>
          </a:p>
        </p:txBody>
      </p:sp>
      <p:sp>
        <p:nvSpPr>
          <p:cNvPr id="8"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100</a:t>
            </a:fld>
            <a:endParaRPr lang="en-US" dirty="0"/>
          </a:p>
        </p:txBody>
      </p:sp>
    </p:spTree>
    <p:extLst>
      <p:ext uri="{BB962C8B-B14F-4D97-AF65-F5344CB8AC3E}">
        <p14:creationId xmlns:p14="http://schemas.microsoft.com/office/powerpoint/2010/main" val="122613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5127"/>
            <a:ext cx="10515600" cy="845561"/>
          </a:xfrm>
        </p:spPr>
        <p:txBody>
          <a:bodyPr>
            <a:normAutofit/>
          </a:bodyPr>
          <a:lstStyle/>
          <a:p>
            <a:r>
              <a:rPr lang="en-US" sz="4000" b="1" dirty="0">
                <a:latin typeface="Garamond" panose="02020404030301010803" pitchFamily="18" charset="0"/>
              </a:rPr>
              <a:t>Storing Functions in Module</a:t>
            </a:r>
          </a:p>
        </p:txBody>
      </p:sp>
      <p:sp>
        <p:nvSpPr>
          <p:cNvPr id="3" name="Content Placeholder 2"/>
          <p:cNvSpPr>
            <a:spLocks noGrp="1"/>
          </p:cNvSpPr>
          <p:nvPr>
            <p:ph idx="1"/>
          </p:nvPr>
        </p:nvSpPr>
        <p:spPr>
          <a:xfrm>
            <a:off x="838200" y="1579418"/>
            <a:ext cx="11201400" cy="4962059"/>
          </a:xfrm>
        </p:spPr>
        <p:txBody>
          <a:bodyPr>
            <a:normAutofit/>
          </a:bodyPr>
          <a:lstStyle/>
          <a:p>
            <a:pPr>
              <a:buFont typeface="Wingdings" panose="05000000000000000000" pitchFamily="2" charset="2"/>
              <a:buChar char="Ø"/>
            </a:pPr>
            <a:r>
              <a:rPr lang="en-US" sz="2400" dirty="0">
                <a:latin typeface="Garamond" panose="02020404030301010803" pitchFamily="18" charset="0"/>
              </a:rPr>
              <a:t>In Python, a module is a file that contains Python code, including definitions, functions, and statements that can be used in other programs. Modules allow you to organize and reuse code across different projects.</a:t>
            </a:r>
          </a:p>
          <a:p>
            <a:pPr>
              <a:buFont typeface="Wingdings" panose="05000000000000000000" pitchFamily="2" charset="2"/>
              <a:buChar char="Ø"/>
            </a:pPr>
            <a:r>
              <a:rPr lang="en-US" sz="2400" dirty="0">
                <a:latin typeface="Garamond" panose="02020404030301010803" pitchFamily="18" charset="0"/>
              </a:rPr>
              <a:t>To create a module and store your defined functions in it, you can follow these steps:</a:t>
            </a:r>
          </a:p>
          <a:p>
            <a:pPr lvl="1">
              <a:buFont typeface="Wingdings" panose="05000000000000000000" pitchFamily="2" charset="2"/>
              <a:buChar char="Ø"/>
            </a:pPr>
            <a:r>
              <a:rPr lang="en-US" dirty="0">
                <a:solidFill>
                  <a:srgbClr val="FF0000"/>
                </a:solidFill>
                <a:latin typeface="Garamond" panose="02020404030301010803" pitchFamily="18" charset="0"/>
              </a:rPr>
              <a:t>Create a new </a:t>
            </a:r>
            <a:r>
              <a:rPr lang="en-US" dirty="0">
                <a:latin typeface="Garamond" panose="02020404030301010803" pitchFamily="18" charset="0"/>
              </a:rPr>
              <a:t>Python file with </a:t>
            </a:r>
            <a:r>
              <a:rPr lang="en-US" dirty="0">
                <a:solidFill>
                  <a:srgbClr val="FF0000"/>
                </a:solidFill>
                <a:latin typeface="Garamond" panose="02020404030301010803" pitchFamily="18" charset="0"/>
              </a:rPr>
              <a:t>a .</a:t>
            </a:r>
            <a:r>
              <a:rPr lang="en-US" dirty="0" err="1">
                <a:solidFill>
                  <a:srgbClr val="FF0000"/>
                </a:solidFill>
                <a:latin typeface="Garamond" panose="02020404030301010803" pitchFamily="18" charset="0"/>
              </a:rPr>
              <a:t>py</a:t>
            </a:r>
            <a:r>
              <a:rPr lang="en-US" dirty="0">
                <a:solidFill>
                  <a:srgbClr val="FF0000"/>
                </a:solidFill>
                <a:latin typeface="Garamond" panose="02020404030301010803" pitchFamily="18" charset="0"/>
              </a:rPr>
              <a:t> extension</a:t>
            </a:r>
            <a:r>
              <a:rPr lang="en-US" dirty="0">
                <a:latin typeface="Garamond" panose="02020404030301010803" pitchFamily="18" charset="0"/>
              </a:rPr>
              <a:t>. This will be your module file. For example, create a file called mymath.py.</a:t>
            </a:r>
          </a:p>
          <a:p>
            <a:pPr lvl="1">
              <a:buFont typeface="Wingdings" panose="05000000000000000000" pitchFamily="2" charset="2"/>
              <a:buChar char="Ø"/>
            </a:pPr>
            <a:r>
              <a:rPr lang="en-US" dirty="0">
                <a:solidFill>
                  <a:srgbClr val="FF0000"/>
                </a:solidFill>
                <a:latin typeface="Garamond" panose="02020404030301010803" pitchFamily="18" charset="0"/>
              </a:rPr>
              <a:t>Define your </a:t>
            </a:r>
            <a:r>
              <a:rPr lang="en-US" dirty="0">
                <a:latin typeface="Garamond" panose="02020404030301010803" pitchFamily="18" charset="0"/>
              </a:rPr>
              <a:t>functions </a:t>
            </a:r>
            <a:r>
              <a:rPr lang="en-US" dirty="0">
                <a:solidFill>
                  <a:srgbClr val="FF0000"/>
                </a:solidFill>
                <a:latin typeface="Garamond" panose="02020404030301010803" pitchFamily="18" charset="0"/>
              </a:rPr>
              <a:t>within </a:t>
            </a:r>
            <a:r>
              <a:rPr lang="en-US" dirty="0">
                <a:latin typeface="Garamond" panose="02020404030301010803" pitchFamily="18" charset="0"/>
              </a:rPr>
              <a:t>the module file. In mymath.py, you can define the cube() and power() functions as follows</a:t>
            </a:r>
            <a:r>
              <a:rPr lang="en-US" sz="2000" dirty="0">
                <a:latin typeface="Garamond" panose="02020404030301010803" pitchFamily="18" charset="0"/>
              </a:rPr>
              <a:t>: </a:t>
            </a:r>
            <a:r>
              <a:rPr lang="en-US" sz="1800" b="1" dirty="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Program (mymath.py)</a:t>
            </a:r>
            <a:endParaRPr lang="en-US" sz="2000" dirty="0">
              <a:latin typeface="Garamond" panose="02020404030301010803"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def cube(a):</a:t>
            </a:r>
            <a:endParaRPr lang="en-US" sz="24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return a**3</a:t>
            </a:r>
            <a:endParaRPr lang="en-US" sz="24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212529"/>
              </a:solidFill>
              <a:latin typeface="Consolas" panose="020B06090202040302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def power(</a:t>
            </a:r>
            <a:r>
              <a:rPr lang="en-US" sz="2400" dirty="0" err="1">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a,n</a:t>
            </a: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return a**n</a:t>
            </a:r>
            <a:endParaRPr lang="en-US" sz="2400" dirty="0">
              <a:effectLst/>
              <a:latin typeface="Consolas" panose="020B0609020204030204" pitchFamily="49"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US" sz="2000" dirty="0">
              <a:latin typeface="Garamond" panose="02020404030301010803"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101</a:t>
            </a:fld>
            <a:endParaRPr lang="en-US" dirty="0"/>
          </a:p>
        </p:txBody>
      </p:sp>
      <p:sp>
        <p:nvSpPr>
          <p:cNvPr id="5"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altLang="en-US" sz="4800" dirty="0">
                <a:latin typeface="Garamond" panose="02020404030301010803" pitchFamily="18" charset="0"/>
                <a:cs typeface="Times New Roman" panose="02020603050405020304" pitchFamily="18" charset="0"/>
              </a:rPr>
              <a:t>Python’s Modules</a:t>
            </a:r>
            <a:endParaRPr lang="en-US" sz="4800" b="1" i="0" dirty="0">
              <a:solidFill>
                <a:schemeClr val="bg1"/>
              </a:solidFill>
              <a:effectLst/>
              <a:latin typeface="Garamond" panose="02020404030301010803" pitchFamily="18" charset="0"/>
            </a:endParaRP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9479954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8D89-B1E3-DEA1-81A5-C4D25BA37200}"/>
              </a:ext>
            </a:extLst>
          </p:cNvPr>
          <p:cNvSpPr>
            <a:spLocks noGrp="1"/>
          </p:cNvSpPr>
          <p:nvPr>
            <p:ph type="title"/>
          </p:nvPr>
        </p:nvSpPr>
        <p:spPr>
          <a:xfrm>
            <a:off x="838200" y="730474"/>
            <a:ext cx="10515600" cy="780827"/>
          </a:xfrm>
        </p:spPr>
        <p:txBody>
          <a:bodyPr>
            <a:normAutofit/>
          </a:bodyPr>
          <a:lstStyle/>
          <a:p>
            <a:r>
              <a:rPr lang="en-US" sz="3200" b="1"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Module Importing Techniques</a:t>
            </a:r>
            <a:endParaRPr lang="en-US" sz="6600" dirty="0">
              <a:latin typeface="Garamond" panose="02020404030301010803" pitchFamily="18" charset="0"/>
            </a:endParaRPr>
          </a:p>
        </p:txBody>
      </p:sp>
      <p:sp>
        <p:nvSpPr>
          <p:cNvPr id="3" name="Content Placeholder 2">
            <a:extLst>
              <a:ext uri="{FF2B5EF4-FFF2-40B4-BE49-F238E27FC236}">
                <a16:creationId xmlns:a16="http://schemas.microsoft.com/office/drawing/2014/main" id="{5861F2B5-8C49-5F6F-6DB0-69178DDBAE90}"/>
              </a:ext>
            </a:extLst>
          </p:cNvPr>
          <p:cNvSpPr>
            <a:spLocks noGrp="1"/>
          </p:cNvSpPr>
          <p:nvPr>
            <p:ph idx="1"/>
          </p:nvPr>
        </p:nvSpPr>
        <p:spPr>
          <a:xfrm>
            <a:off x="337625" y="1308296"/>
            <a:ext cx="11704319" cy="5048054"/>
          </a:xfrm>
        </p:spPr>
        <p:txBody>
          <a:bodyPr>
            <a:normAutofit fontScale="92500" lnSpcReduction="20000"/>
          </a:bodyPr>
          <a:lstStyle/>
          <a:p>
            <a:pPr algn="just">
              <a:buFont typeface="Wingdings" panose="05000000000000000000" pitchFamily="2" charset="2"/>
              <a:buChar char="Ø"/>
            </a:pPr>
            <a:r>
              <a:rPr lang="en-US" b="1"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Importing an entire module</a:t>
            </a:r>
            <a:endParaRPr lang="en-US" b="1" dirty="0">
              <a:effectLst/>
              <a:latin typeface="Garamond" panose="02020404030301010803" pitchFamily="18" charset="0"/>
              <a:ea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3000" dirty="0">
                <a:solidFill>
                  <a:srgbClr val="343A40"/>
                </a:solidFill>
                <a:latin typeface="Garamond" panose="02020404030301010803" pitchFamily="18" charset="0"/>
                <a:cs typeface="Times New Roman" panose="02020603050405020304" pitchFamily="18" charset="0"/>
              </a:rPr>
              <a:t>Imp</a:t>
            </a:r>
            <a:r>
              <a:rPr lang="en-US" sz="3000"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orting the entire module in the program file make available every function in the module. Remember that, module file and program file using module should be in the same location.</a:t>
            </a:r>
            <a:r>
              <a:rPr lang="en-US" sz="3000" b="1" dirty="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200" b="1" dirty="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Program (test1.py)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 importing an entire module</a:t>
            </a:r>
          </a:p>
          <a:p>
            <a:pPr marL="0" indent="0">
              <a:buNone/>
            </a:pP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import </a:t>
            </a:r>
            <a:r>
              <a:rPr lang="en-US" sz="3000" dirty="0" err="1">
                <a:solidFill>
                  <a:srgbClr val="212529"/>
                </a:solidFill>
                <a:latin typeface="Consolas" panose="020B0609020204030204" pitchFamily="49" charset="0"/>
                <a:ea typeface="Times New Roman" panose="02020603050405020304" pitchFamily="18" charset="0"/>
                <a:cs typeface="Courier New" panose="02070309020205020404" pitchFamily="49" charset="0"/>
              </a:rPr>
              <a:t>mymath</a:t>
            </a:r>
            <a:endPar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endParaRPr>
          </a:p>
          <a:p>
            <a:pPr marL="0" indent="0">
              <a:buNone/>
            </a:pP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n = </a:t>
            </a:r>
            <a:r>
              <a:rPr lang="en-US" sz="3000" dirty="0" err="1">
                <a:solidFill>
                  <a:srgbClr val="212529"/>
                </a:solidFill>
                <a:latin typeface="Consolas" panose="020B0609020204030204" pitchFamily="49" charset="0"/>
                <a:ea typeface="Times New Roman" panose="02020603050405020304" pitchFamily="18" charset="0"/>
                <a:cs typeface="Courier New" panose="02070309020205020404" pitchFamily="49" charset="0"/>
              </a:rPr>
              <a:t>mymath.cube</a:t>
            </a: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(10)</a:t>
            </a:r>
          </a:p>
          <a:p>
            <a:pPr marL="0" indent="0">
              <a:buNone/>
            </a:pP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print("Cube =", n)</a:t>
            </a:r>
          </a:p>
          <a:p>
            <a:pPr marL="0" indent="0">
              <a:buNone/>
            </a:pP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n = </a:t>
            </a:r>
            <a:r>
              <a:rPr lang="en-US" sz="3000" dirty="0" err="1">
                <a:solidFill>
                  <a:srgbClr val="212529"/>
                </a:solidFill>
                <a:latin typeface="Consolas" panose="020B0609020204030204" pitchFamily="49" charset="0"/>
                <a:ea typeface="Times New Roman" panose="02020603050405020304" pitchFamily="18" charset="0"/>
                <a:cs typeface="Courier New" panose="02070309020205020404" pitchFamily="49" charset="0"/>
              </a:rPr>
              <a:t>mymath.power</a:t>
            </a: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(5,4)</a:t>
            </a:r>
          </a:p>
          <a:p>
            <a:pPr marL="0" indent="0">
              <a:buNone/>
            </a:pPr>
            <a:r>
              <a:rPr lang="en-US" sz="3000" dirty="0">
                <a:solidFill>
                  <a:srgbClr val="212529"/>
                </a:solidFill>
                <a:latin typeface="Consolas" panose="020B0609020204030204" pitchFamily="49" charset="0"/>
                <a:ea typeface="Times New Roman" panose="02020603050405020304" pitchFamily="18" charset="0"/>
                <a:cs typeface="Courier New" panose="02070309020205020404" pitchFamily="49" charset="0"/>
              </a:rPr>
              <a:t>print("Power =", n)</a:t>
            </a:r>
          </a:p>
          <a:p>
            <a:pPr marL="0" marR="0" indent="0">
              <a:lnSpc>
                <a:spcPct val="107000"/>
              </a:lnSpc>
              <a:spcBef>
                <a:spcPts val="0"/>
              </a:spcBef>
              <a:spcAft>
                <a:spcPts val="800"/>
              </a:spcAft>
              <a:buNone/>
            </a:pPr>
            <a:r>
              <a:rPr lang="en-US" sz="2400" b="1" u="sng" dirty="0" smtClean="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Output</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Cube = 1000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Power = 625</a:t>
            </a:r>
            <a:endParaRPr lang="en-US" sz="3600" dirty="0">
              <a:effectLst/>
              <a:latin typeface="Garamond" panose="02020404030301010803" pitchFamily="18" charset="0"/>
              <a:ea typeface="Calibri" panose="020F0502020204030204" pitchFamily="34" charset="0"/>
              <a:cs typeface="Times New Roman" panose="02020603050405020304" pitchFamily="18" charset="0"/>
            </a:endParaRPr>
          </a:p>
          <a:p>
            <a:pPr marL="0" indent="0">
              <a:buNone/>
            </a:pPr>
            <a:endParaRPr lang="en-US" sz="40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266E284C-FA6A-E90B-8E9C-3740C0EE522C}"/>
              </a:ext>
            </a:extLst>
          </p:cNvPr>
          <p:cNvSpPr>
            <a:spLocks noGrp="1"/>
          </p:cNvSpPr>
          <p:nvPr>
            <p:ph type="sldNum" sz="quarter" idx="12"/>
          </p:nvPr>
        </p:nvSpPr>
        <p:spPr/>
        <p:txBody>
          <a:bodyPr/>
          <a:lstStyle/>
          <a:p>
            <a:fld id="{0DB4F7E2-DFC6-490A-AB5F-7D827582BBB5}" type="slidenum">
              <a:rPr lang="en-US" smtClean="0"/>
              <a:pPr/>
              <a:t>102</a:t>
            </a:fld>
            <a:endParaRPr lang="en-US" dirty="0"/>
          </a:p>
        </p:txBody>
      </p:sp>
      <p:sp>
        <p:nvSpPr>
          <p:cNvPr id="5" name="Title 1">
            <a:extLst>
              <a:ext uri="{FF2B5EF4-FFF2-40B4-BE49-F238E27FC236}">
                <a16:creationId xmlns:a16="http://schemas.microsoft.com/office/drawing/2014/main" id="{6E8BF571-1166-0175-4074-13469BBC4C39}"/>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altLang="en-US" sz="4800" dirty="0">
                <a:latin typeface="Garamond" panose="02020404030301010803" pitchFamily="18" charset="0"/>
                <a:cs typeface="Times New Roman" panose="02020603050405020304" pitchFamily="18" charset="0"/>
              </a:rPr>
              <a:t>Python’s Modules</a:t>
            </a:r>
            <a:endParaRPr lang="en-US" sz="4800" b="1" i="0" dirty="0">
              <a:solidFill>
                <a:schemeClr val="bg1"/>
              </a:solidFill>
              <a:effectLst/>
              <a:latin typeface="Garamond" panose="02020404030301010803" pitchFamily="18" charset="0"/>
            </a:endParaRP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3705607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6413-AB3C-BCC2-C0E6-093B6A07485D}"/>
              </a:ext>
            </a:extLst>
          </p:cNvPr>
          <p:cNvSpPr>
            <a:spLocks noGrp="1"/>
          </p:cNvSpPr>
          <p:nvPr>
            <p:ph type="title"/>
          </p:nvPr>
        </p:nvSpPr>
        <p:spPr/>
        <p:txBody>
          <a:bodyPr>
            <a:normAutofit/>
          </a:bodyPr>
          <a:lstStyle/>
          <a:p>
            <a:r>
              <a:rPr lang="en-US" sz="4000" b="1"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Module Importing Techniques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32EEF68E-26D2-C3F3-4567-03869ED20ADE}"/>
              </a:ext>
            </a:extLst>
          </p:cNvPr>
          <p:cNvSpPr>
            <a:spLocks noGrp="1"/>
          </p:cNvSpPr>
          <p:nvPr>
            <p:ph idx="1"/>
          </p:nvPr>
        </p:nvSpPr>
        <p:spPr>
          <a:xfrm>
            <a:off x="838200" y="1392702"/>
            <a:ext cx="10515600" cy="4963648"/>
          </a:xfrm>
        </p:spPr>
        <p:txBody>
          <a:bodyPr>
            <a:normAutofit lnSpcReduction="10000"/>
          </a:bodyPr>
          <a:lstStyle/>
          <a:p>
            <a:pPr marR="0" algn="just">
              <a:lnSpc>
                <a:spcPct val="107000"/>
              </a:lnSpc>
              <a:spcBef>
                <a:spcPts val="0"/>
              </a:spcBef>
              <a:spcAft>
                <a:spcPts val="800"/>
              </a:spcAft>
              <a:buFont typeface="Wingdings" panose="05000000000000000000" pitchFamily="2" charset="2"/>
              <a:buChar char="Ø"/>
            </a:pPr>
            <a:r>
              <a:rPr lang="en-US" b="1"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Importing a specific function</a:t>
            </a:r>
            <a:endParaRPr lang="en-US" dirty="0">
              <a:effectLst/>
              <a:latin typeface="Garamond" panose="02020404030301010803"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pPr>
            <a:r>
              <a:rPr lang="en-US"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If you only need one or a few functions from a module, you can import them directly. This technique allows you to use the imported function(s) without needing to reference the module name.</a:t>
            </a:r>
            <a:r>
              <a:rPr lang="en-US" sz="1800" b="1" dirty="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0"/>
              </a:spcBef>
              <a:spcAft>
                <a:spcPts val="800"/>
              </a:spcAft>
              <a:buNone/>
            </a:pPr>
            <a:r>
              <a:rPr lang="en-US" sz="1800" b="1" dirty="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Program (test2.py)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Consolas" panose="020B0609020204030204" pitchFamily="49" charset="0"/>
              </a:rPr>
              <a:t># importing a specific function</a:t>
            </a:r>
          </a:p>
          <a:p>
            <a:pPr marL="0" indent="0">
              <a:buNone/>
            </a:pPr>
            <a:r>
              <a:rPr lang="en-US" dirty="0">
                <a:latin typeface="Consolas" panose="020B0609020204030204" pitchFamily="49" charset="0"/>
              </a:rPr>
              <a:t>from </a:t>
            </a:r>
            <a:r>
              <a:rPr lang="en-US" dirty="0" err="1">
                <a:latin typeface="Consolas" panose="020B0609020204030204" pitchFamily="49" charset="0"/>
              </a:rPr>
              <a:t>mymath</a:t>
            </a:r>
            <a:r>
              <a:rPr lang="en-US" dirty="0">
                <a:latin typeface="Consolas" panose="020B0609020204030204" pitchFamily="49" charset="0"/>
              </a:rPr>
              <a:t> import cube</a:t>
            </a:r>
          </a:p>
          <a:p>
            <a:pPr marL="0" indent="0">
              <a:buNone/>
            </a:pPr>
            <a:r>
              <a:rPr lang="en-US" dirty="0">
                <a:latin typeface="Consolas" panose="020B0609020204030204" pitchFamily="49" charset="0"/>
              </a:rPr>
              <a:t># module name is not required to call function</a:t>
            </a:r>
          </a:p>
          <a:p>
            <a:pPr marL="0" indent="0">
              <a:buNone/>
            </a:pPr>
            <a:r>
              <a:rPr lang="en-US" dirty="0">
                <a:latin typeface="Consolas" panose="020B0609020204030204" pitchFamily="49" charset="0"/>
              </a:rPr>
              <a:t>n = cube(10)</a:t>
            </a:r>
          </a:p>
          <a:p>
            <a:pPr marL="0" indent="0">
              <a:buNone/>
            </a:pPr>
            <a:r>
              <a:rPr lang="en-US" dirty="0">
                <a:latin typeface="Consolas" panose="020B0609020204030204" pitchFamily="49" charset="0"/>
              </a:rPr>
              <a:t>print("Cube =", n</a:t>
            </a:r>
            <a:r>
              <a:rPr lang="en-US" dirty="0" smtClean="0">
                <a:latin typeface="Consolas" panose="020B0609020204030204" pitchFamily="49" charset="0"/>
              </a:rPr>
              <a:t>)</a:t>
            </a:r>
            <a:endParaRPr lang="en-US" dirty="0">
              <a:effectLst/>
              <a:latin typeface="Garamond" panose="02020404030301010803" pitchFamily="18" charset="0"/>
              <a:ea typeface="Calibri" panose="020F0502020204030204" pitchFamily="34" charset="0"/>
              <a:cs typeface="Times New Roman" panose="02020603050405020304" pitchFamily="18" charset="0"/>
            </a:endParaRPr>
          </a:p>
          <a:p>
            <a:endParaRPr lang="en-US" sz="40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57199673-A38C-5991-9DEF-5A79FB0696A9}"/>
              </a:ext>
            </a:extLst>
          </p:cNvPr>
          <p:cNvSpPr>
            <a:spLocks noGrp="1"/>
          </p:cNvSpPr>
          <p:nvPr>
            <p:ph type="sldNum" sz="quarter" idx="12"/>
          </p:nvPr>
        </p:nvSpPr>
        <p:spPr/>
        <p:txBody>
          <a:bodyPr/>
          <a:lstStyle/>
          <a:p>
            <a:fld id="{0DB4F7E2-DFC6-490A-AB5F-7D827582BBB5}" type="slidenum">
              <a:rPr lang="en-US" smtClean="0"/>
              <a:pPr/>
              <a:t>103</a:t>
            </a:fld>
            <a:endParaRPr lang="en-US" dirty="0"/>
          </a:p>
        </p:txBody>
      </p:sp>
      <p:sp>
        <p:nvSpPr>
          <p:cNvPr id="5" name="Title 1">
            <a:extLst>
              <a:ext uri="{FF2B5EF4-FFF2-40B4-BE49-F238E27FC236}">
                <a16:creationId xmlns:a16="http://schemas.microsoft.com/office/drawing/2014/main" id="{F26CEC41-567B-1FC0-FD4C-6136B68C5584}"/>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altLang="en-US" sz="4800" dirty="0">
                <a:latin typeface="Garamond" panose="02020404030301010803" pitchFamily="18" charset="0"/>
                <a:cs typeface="Times New Roman" panose="02020603050405020304" pitchFamily="18" charset="0"/>
              </a:rPr>
              <a:t>Python’s Modules</a:t>
            </a:r>
            <a:endParaRPr lang="en-US" sz="4800" b="1" i="0" dirty="0">
              <a:solidFill>
                <a:schemeClr val="bg1"/>
              </a:solidFill>
              <a:effectLst/>
              <a:latin typeface="Garamond" panose="02020404030301010803" pitchFamily="18" charset="0"/>
            </a:endParaRP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7907901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8FFE-C121-AB7C-5D09-54FE76956C5B}"/>
              </a:ext>
            </a:extLst>
          </p:cNvPr>
          <p:cNvSpPr>
            <a:spLocks noGrp="1"/>
          </p:cNvSpPr>
          <p:nvPr>
            <p:ph type="title"/>
          </p:nvPr>
        </p:nvSpPr>
        <p:spPr>
          <a:xfrm>
            <a:off x="838200" y="681037"/>
            <a:ext cx="10515600" cy="965201"/>
          </a:xfrm>
        </p:spPr>
        <p:txBody>
          <a:bodyPr>
            <a:normAutofit/>
          </a:bodyPr>
          <a:lstStyle/>
          <a:p>
            <a:r>
              <a:rPr lang="en-US" sz="3600" b="1"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Module Importing Techniques</a:t>
            </a:r>
            <a:endParaRPr lang="en-US" sz="7200" dirty="0">
              <a:latin typeface="Garamond" panose="02020404030301010803" pitchFamily="18" charset="0"/>
            </a:endParaRPr>
          </a:p>
        </p:txBody>
      </p:sp>
      <p:sp>
        <p:nvSpPr>
          <p:cNvPr id="3" name="Content Placeholder 2">
            <a:extLst>
              <a:ext uri="{FF2B5EF4-FFF2-40B4-BE49-F238E27FC236}">
                <a16:creationId xmlns:a16="http://schemas.microsoft.com/office/drawing/2014/main" id="{B5F07D8C-4481-9F0B-8D7C-3B7919B0245E}"/>
              </a:ext>
            </a:extLst>
          </p:cNvPr>
          <p:cNvSpPr>
            <a:spLocks noGrp="1"/>
          </p:cNvSpPr>
          <p:nvPr>
            <p:ph idx="1"/>
          </p:nvPr>
        </p:nvSpPr>
        <p:spPr>
          <a:xfrm>
            <a:off x="407964" y="1411510"/>
            <a:ext cx="11633982" cy="5446489"/>
          </a:xfrm>
        </p:spPr>
        <p:txBody>
          <a:bodyPr>
            <a:normAutofit fontScale="25000" lnSpcReduction="20000"/>
          </a:bodyPr>
          <a:lstStyle/>
          <a:p>
            <a:pPr>
              <a:buFont typeface="Wingdings" panose="05000000000000000000" pitchFamily="2" charset="2"/>
              <a:buChar char="Ø"/>
            </a:pPr>
            <a:r>
              <a:rPr lang="en-US" sz="11200" b="1"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Giving a module an alias</a:t>
            </a:r>
            <a:endParaRPr lang="en-US" sz="11200" b="1" dirty="0">
              <a:solidFill>
                <a:srgbClr val="343A40"/>
              </a:solidFill>
              <a:latin typeface="Garamond" panose="02020404030301010803" pitchFamily="18" charset="0"/>
              <a:cs typeface="Times New Roman" panose="02020603050405020304" pitchFamily="18" charset="0"/>
            </a:endParaRPr>
          </a:p>
          <a:p>
            <a:r>
              <a:rPr lang="en-US" sz="8600"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It is common to give a module an alias to provide a shorter and more convenient name for referencing it in your program. </a:t>
            </a:r>
          </a:p>
          <a:p>
            <a:r>
              <a:rPr lang="en-US" sz="8600" dirty="0">
                <a:solidFill>
                  <a:srgbClr val="343A40"/>
                </a:solidFill>
                <a:effectLst/>
                <a:latin typeface="Garamond" panose="02020404030301010803" pitchFamily="18" charset="0"/>
                <a:ea typeface="Times New Roman" panose="02020603050405020304" pitchFamily="18" charset="0"/>
                <a:cs typeface="Times New Roman" panose="02020603050405020304" pitchFamily="18" charset="0"/>
              </a:rPr>
              <a:t>This is particularly useful when the module name is lengthy or prone to naming conflicts.</a:t>
            </a:r>
          </a:p>
          <a:p>
            <a:r>
              <a:rPr lang="en-US" sz="8600" dirty="0">
                <a:solidFill>
                  <a:srgbClr val="343A40"/>
                </a:solidFill>
                <a:latin typeface="Garamond" panose="02020404030301010803" pitchFamily="18" charset="0"/>
                <a:cs typeface="Times New Roman" panose="02020603050405020304" pitchFamily="18" charset="0"/>
              </a:rPr>
              <a:t>Allows you to use as a shorthand for referencing functions from the module.</a:t>
            </a:r>
          </a:p>
          <a:p>
            <a:pPr marL="0" indent="0">
              <a:buNone/>
            </a:pPr>
            <a:r>
              <a:rPr lang="en-US" sz="8000" b="1" dirty="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Program (test3.py)</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9600" dirty="0">
                <a:latin typeface="Consolas" panose="020B0609020204030204" pitchFamily="49" charset="0"/>
              </a:rPr>
              <a:t>#importing module using alias</a:t>
            </a:r>
          </a:p>
          <a:p>
            <a:pPr marL="0" indent="0">
              <a:buNone/>
            </a:pPr>
            <a:r>
              <a:rPr lang="en-US" sz="9600" dirty="0">
                <a:latin typeface="Consolas" panose="020B0609020204030204" pitchFamily="49" charset="0"/>
              </a:rPr>
              <a:t>import </a:t>
            </a:r>
            <a:r>
              <a:rPr lang="en-US" sz="9600" dirty="0" err="1">
                <a:latin typeface="Consolas" panose="020B0609020204030204" pitchFamily="49" charset="0"/>
              </a:rPr>
              <a:t>mymath</a:t>
            </a:r>
            <a:r>
              <a:rPr lang="en-US" sz="9600" dirty="0">
                <a:latin typeface="Consolas" panose="020B0609020204030204" pitchFamily="49" charset="0"/>
              </a:rPr>
              <a:t> as m</a:t>
            </a:r>
          </a:p>
          <a:p>
            <a:pPr marL="0" indent="0">
              <a:buNone/>
            </a:pPr>
            <a:r>
              <a:rPr lang="en-US" sz="9600" dirty="0">
                <a:latin typeface="Consolas" panose="020B0609020204030204" pitchFamily="49" charset="0"/>
              </a:rPr>
              <a:t>n = </a:t>
            </a:r>
            <a:r>
              <a:rPr lang="en-US" sz="9600" dirty="0" err="1">
                <a:latin typeface="Consolas" panose="020B0609020204030204" pitchFamily="49" charset="0"/>
              </a:rPr>
              <a:t>m.cube</a:t>
            </a:r>
            <a:r>
              <a:rPr lang="en-US" sz="9600" dirty="0">
                <a:latin typeface="Consolas" panose="020B0609020204030204" pitchFamily="49" charset="0"/>
              </a:rPr>
              <a:t>(10)</a:t>
            </a:r>
          </a:p>
          <a:p>
            <a:pPr marL="0" indent="0">
              <a:buNone/>
            </a:pPr>
            <a:r>
              <a:rPr lang="en-US" sz="9600" dirty="0">
                <a:latin typeface="Consolas" panose="020B0609020204030204" pitchFamily="49" charset="0"/>
              </a:rPr>
              <a:t>print('Cube =' , n)</a:t>
            </a:r>
          </a:p>
          <a:p>
            <a:pPr marL="0" indent="0">
              <a:buNone/>
            </a:pPr>
            <a:r>
              <a:rPr lang="en-US" sz="9600" dirty="0">
                <a:latin typeface="Consolas" panose="020B0609020204030204" pitchFamily="49" charset="0"/>
              </a:rPr>
              <a:t>n = </a:t>
            </a:r>
            <a:r>
              <a:rPr lang="en-US" sz="9600" dirty="0" err="1">
                <a:latin typeface="Consolas" panose="020B0609020204030204" pitchFamily="49" charset="0"/>
              </a:rPr>
              <a:t>m.power</a:t>
            </a:r>
            <a:r>
              <a:rPr lang="en-US" sz="9600" dirty="0">
                <a:latin typeface="Consolas" panose="020B0609020204030204" pitchFamily="49" charset="0"/>
              </a:rPr>
              <a:t>(5,4)</a:t>
            </a:r>
          </a:p>
          <a:p>
            <a:pPr marL="0" indent="0">
              <a:buNone/>
            </a:pPr>
            <a:r>
              <a:rPr lang="en-US" sz="9600" dirty="0">
                <a:latin typeface="Consolas" panose="020B0609020204030204" pitchFamily="49" charset="0"/>
              </a:rPr>
              <a:t>print("Power =", n)</a:t>
            </a:r>
          </a:p>
          <a:p>
            <a:pPr marL="0" marR="0" indent="0">
              <a:lnSpc>
                <a:spcPct val="107000"/>
              </a:lnSpc>
              <a:spcBef>
                <a:spcPts val="0"/>
              </a:spcBef>
              <a:spcAft>
                <a:spcPts val="800"/>
              </a:spcAft>
              <a:buNone/>
            </a:pPr>
            <a:r>
              <a:rPr lang="en-US" sz="8000" b="1" dirty="0" smtClean="0">
                <a:solidFill>
                  <a:srgbClr val="654321"/>
                </a:solidFill>
                <a:effectLst/>
                <a:latin typeface="Verdana" panose="020B0604030504040204" pitchFamily="34" charset="0"/>
                <a:ea typeface="Times New Roman" panose="02020603050405020304" pitchFamily="18" charset="0"/>
                <a:cs typeface="Times New Roman" panose="02020603050405020304" pitchFamily="18" charset="0"/>
              </a:rPr>
              <a:t>Output</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6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Cube = 1000</a:t>
            </a:r>
            <a:endParaRPr lang="en-US" sz="96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600" dirty="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Power = </a:t>
            </a:r>
            <a:r>
              <a:rPr lang="en-US" sz="96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625</a:t>
            </a:r>
            <a:endParaRPr lang="en-US" sz="9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3ED136-3183-E72F-E823-8931AB77B85E}"/>
              </a:ext>
            </a:extLst>
          </p:cNvPr>
          <p:cNvSpPr>
            <a:spLocks noGrp="1"/>
          </p:cNvSpPr>
          <p:nvPr>
            <p:ph type="sldNum" sz="quarter" idx="12"/>
          </p:nvPr>
        </p:nvSpPr>
        <p:spPr/>
        <p:txBody>
          <a:bodyPr/>
          <a:lstStyle/>
          <a:p>
            <a:fld id="{0DB4F7E2-DFC6-490A-AB5F-7D827582BBB5}" type="slidenum">
              <a:rPr lang="en-US" smtClean="0"/>
              <a:pPr/>
              <a:t>104</a:t>
            </a:fld>
            <a:endParaRPr lang="en-US" dirty="0"/>
          </a:p>
        </p:txBody>
      </p:sp>
      <p:sp>
        <p:nvSpPr>
          <p:cNvPr id="5" name="Title 1">
            <a:extLst>
              <a:ext uri="{FF2B5EF4-FFF2-40B4-BE49-F238E27FC236}">
                <a16:creationId xmlns:a16="http://schemas.microsoft.com/office/drawing/2014/main" id="{54B5FE11-A552-A710-5BA4-AC6D8494C74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altLang="en-US" sz="4800" dirty="0">
                <a:latin typeface="Garamond" panose="02020404030301010803" pitchFamily="18" charset="0"/>
                <a:cs typeface="Times New Roman" panose="02020603050405020304" pitchFamily="18" charset="0"/>
              </a:rPr>
              <a:t>Python’s Modules</a:t>
            </a:r>
            <a:endParaRPr lang="en-US" sz="4800" b="1" i="0" dirty="0">
              <a:solidFill>
                <a:schemeClr val="bg1"/>
              </a:solidFill>
              <a:effectLst/>
              <a:latin typeface="Garamond" panose="02020404030301010803" pitchFamily="18" charset="0"/>
            </a:endParaRP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13566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62485-C518-A958-4A04-F3993B95EE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8760-7D3E-3AEA-944E-204EC73BEB6C}"/>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b="0" i="0" dirty="0">
                <a:solidFill>
                  <a:srgbClr val="C00000"/>
                </a:solidFill>
                <a:effectLst/>
                <a:latin typeface="Garamond" panose="02020404030301010803" pitchFamily="18" charset="0"/>
              </a:rPr>
              <a:t>2. </a:t>
            </a:r>
            <a:r>
              <a:rPr lang="en-US" b="1" i="0" dirty="0">
                <a:solidFill>
                  <a:srgbClr val="C00000"/>
                </a:solidFill>
                <a:effectLst/>
                <a:latin typeface="Garamond" panose="02020404030301010803" pitchFamily="18" charset="0"/>
              </a:rPr>
              <a:t>Anaconda</a:t>
            </a:r>
            <a:r>
              <a:rPr lang="en-US" b="1" i="0" dirty="0">
                <a:solidFill>
                  <a:srgbClr val="202124"/>
                </a:solidFill>
                <a:effectLst/>
                <a:latin typeface="Garamond" panose="02020404030301010803" pitchFamily="18" charset="0"/>
              </a:rPr>
              <a:t> is </a:t>
            </a:r>
            <a:r>
              <a:rPr lang="en-US" b="1" i="0" dirty="0">
                <a:solidFill>
                  <a:srgbClr val="040C28"/>
                </a:solidFill>
                <a:effectLst/>
                <a:latin typeface="Garamond" panose="02020404030301010803" pitchFamily="18" charset="0"/>
              </a:rPr>
              <a:t>a free and open source distribution of the Python and R programming languages for large-scale data processing, predictive analytics, and scientific computing.</a:t>
            </a:r>
          </a:p>
          <a:p>
            <a:pPr algn="just">
              <a:buFont typeface="Wingdings" panose="05000000000000000000" pitchFamily="2" charset="2"/>
              <a:buChar char="Ø"/>
            </a:pPr>
            <a:r>
              <a:rPr lang="en-US" sz="2400" b="1" i="0" dirty="0">
                <a:solidFill>
                  <a:srgbClr val="000000"/>
                </a:solidFill>
                <a:effectLst/>
                <a:latin typeface="Garamond" panose="02020404030301010803" pitchFamily="18" charset="0"/>
              </a:rPr>
              <a:t>An anaconda is an open-source free path that allows users to write programming in Python language. The </a:t>
            </a:r>
            <a:r>
              <a:rPr lang="en-US" sz="2400" b="1" i="0" dirty="0">
                <a:solidFill>
                  <a:srgbClr val="FF0000"/>
                </a:solidFill>
                <a:effectLst/>
                <a:latin typeface="Garamond" panose="02020404030301010803" pitchFamily="18" charset="0"/>
              </a:rPr>
              <a:t>anaconda</a:t>
            </a:r>
            <a:r>
              <a:rPr lang="en-US" sz="2400" b="1" i="0" dirty="0">
                <a:solidFill>
                  <a:srgbClr val="000000"/>
                </a:solidFill>
                <a:effectLst/>
                <a:latin typeface="Garamond" panose="02020404030301010803" pitchFamily="18" charset="0"/>
              </a:rPr>
              <a:t> is termed by navigator as it includes various applications of Python such as </a:t>
            </a:r>
            <a:r>
              <a:rPr lang="en-US" sz="2400" b="1" i="0" dirty="0">
                <a:solidFill>
                  <a:srgbClr val="FF0000"/>
                </a:solidFill>
                <a:effectLst/>
                <a:latin typeface="Garamond" panose="02020404030301010803" pitchFamily="18" charset="0"/>
              </a:rPr>
              <a:t>Spyder, Vs code, Jupiter notebook, PyCharm</a:t>
            </a:r>
          </a:p>
          <a:p>
            <a:pPr algn="just">
              <a:buFont typeface="Wingdings" panose="05000000000000000000" pitchFamily="2" charset="2"/>
              <a:buChar char="Ø"/>
            </a:pPr>
            <a:r>
              <a:rPr lang="en-US" dirty="0">
                <a:solidFill>
                  <a:srgbClr val="7030A0"/>
                </a:solidFill>
                <a:latin typeface="Garamond" panose="02020404030301010803" pitchFamily="18" charset="0"/>
              </a:rPr>
              <a:t>How to install anaconda:</a:t>
            </a:r>
            <a:r>
              <a:rPr lang="en-US" b="0" i="0" dirty="0">
                <a:solidFill>
                  <a:srgbClr val="222222"/>
                </a:solidFill>
                <a:effectLst/>
                <a:latin typeface="Source Sans Pro" panose="020B0503030403020204" pitchFamily="34" charset="0"/>
              </a:rPr>
              <a:t> Go to </a:t>
            </a:r>
            <a:r>
              <a:rPr lang="en-US" b="0" i="0" u="none" strike="noStrike" dirty="0">
                <a:effectLst/>
                <a:latin typeface="Source Sans Pro" panose="020B0503030403020204" pitchFamily="34" charset="0"/>
                <a:hlinkClick r:id="rId3"/>
              </a:rPr>
              <a:t>https://www.anaconda.com/download/</a:t>
            </a:r>
            <a:r>
              <a:rPr lang="en-US" b="0" i="0" dirty="0">
                <a:solidFill>
                  <a:srgbClr val="222222"/>
                </a:solidFill>
                <a:effectLst/>
                <a:latin typeface="Source Sans Pro" panose="020B0503030403020204" pitchFamily="34" charset="0"/>
              </a:rPr>
              <a:t> and download Anaconda</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check anaconda is installed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Go to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anaconda command prompt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then </a:t>
            </a:r>
          </a:p>
          <a:p>
            <a:pPr marL="0" marR="0" indent="0">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the following</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effectLst/>
                <a:latin typeface="Times New Roman" panose="02020603050405020304" pitchFamily="18" charset="0"/>
                <a:ea typeface="Calibri" panose="020F0502020204030204" pitchFamily="34" charset="0"/>
                <a:cs typeface="Times New Roman" panose="02020603050405020304" pitchFamily="18" charset="0"/>
              </a:rPr>
              <a:t>conda</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info  --</a:t>
            </a:r>
            <a:r>
              <a:rPr lang="en-US" sz="2400" b="1" i="1" dirty="0" err="1">
                <a:effectLst/>
                <a:latin typeface="Times New Roman" panose="02020603050405020304" pitchFamily="18" charset="0"/>
                <a:ea typeface="Calibri" panose="020F0502020204030204" pitchFamily="34" charset="0"/>
                <a:cs typeface="Times New Roman" panose="02020603050405020304" pitchFamily="18" charset="0"/>
              </a:rPr>
              <a:t>envs</a:t>
            </a:r>
            <a:r>
              <a:rPr lang="en-US" sz="3600" b="1" i="1" dirty="0">
                <a:solidFill>
                  <a:srgbClr val="7030A0"/>
                </a:solidFill>
                <a:latin typeface="Times New Roman" panose="02020603050405020304" pitchFamily="18" charset="0"/>
                <a:cs typeface="Times New Roman" panose="02020603050405020304" pitchFamily="18" charset="0"/>
              </a:rPr>
              <a:t> </a:t>
            </a:r>
            <a:endParaRPr lang="en-US" b="1" i="1" dirty="0">
              <a:solidFill>
                <a:srgbClr val="7030A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2A02D8F-AD94-1DCB-DCC8-8E4B53EF3918}"/>
              </a:ext>
            </a:extLst>
          </p:cNvPr>
          <p:cNvSpPr>
            <a:spLocks noGrp="1"/>
          </p:cNvSpPr>
          <p:nvPr>
            <p:ph type="sldNum" sz="quarter" idx="12"/>
          </p:nvPr>
        </p:nvSpPr>
        <p:spPr/>
        <p:txBody>
          <a:bodyPr/>
          <a:lstStyle/>
          <a:p>
            <a:fld id="{0DB4F7E2-DFC6-490A-AB5F-7D827582BBB5}" type="slidenum">
              <a:rPr lang="en-US" smtClean="0"/>
              <a:t>11</a:t>
            </a:fld>
            <a:endParaRPr lang="en-US"/>
          </a:p>
        </p:txBody>
      </p:sp>
      <p:sp>
        <p:nvSpPr>
          <p:cNvPr id="4" name="Title 1">
            <a:extLst>
              <a:ext uri="{FF2B5EF4-FFF2-40B4-BE49-F238E27FC236}">
                <a16:creationId xmlns:a16="http://schemas.microsoft.com/office/drawing/2014/main" id="{732038AA-1DD8-793B-EF3D-D4D533822CD1}"/>
              </a:ext>
            </a:extLst>
          </p:cNvPr>
          <p:cNvSpPr txBox="1">
            <a:spLocks/>
          </p:cNvSpPr>
          <p:nvPr/>
        </p:nvSpPr>
        <p:spPr>
          <a:xfrm>
            <a:off x="49696" y="66187"/>
            <a:ext cx="12092608" cy="63770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How to install Python  IDE</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4"/>
          <a:stretch>
            <a:fillRect/>
          </a:stretch>
        </p:blipFill>
        <p:spPr>
          <a:xfrm>
            <a:off x="5855143" y="3783590"/>
            <a:ext cx="4772025" cy="3074409"/>
          </a:xfrm>
          <a:prstGeom prst="rect">
            <a:avLst/>
          </a:prstGeom>
        </p:spPr>
      </p:pic>
    </p:spTree>
    <p:extLst>
      <p:ext uri="{BB962C8B-B14F-4D97-AF65-F5344CB8AC3E}">
        <p14:creationId xmlns:p14="http://schemas.microsoft.com/office/powerpoint/2010/main" val="143794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62485-C518-A958-4A04-F3993B95EE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8760-7D3E-3AEA-944E-204EC73BEB6C}"/>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dirty="0">
                <a:solidFill>
                  <a:srgbClr val="C00000"/>
                </a:solidFill>
                <a:latin typeface="Garamond" panose="02020404030301010803" pitchFamily="18" charset="0"/>
              </a:rPr>
              <a:t>3</a:t>
            </a:r>
            <a:r>
              <a:rPr lang="en-US" b="0" i="0" dirty="0">
                <a:solidFill>
                  <a:srgbClr val="C00000"/>
                </a:solidFill>
                <a:effectLst/>
                <a:latin typeface="Garamond" panose="02020404030301010803" pitchFamily="18" charset="0"/>
              </a:rPr>
              <a:t>. Visual Studio Code</a:t>
            </a:r>
            <a:r>
              <a:rPr lang="en-US" b="1" i="0" dirty="0">
                <a:solidFill>
                  <a:srgbClr val="202124"/>
                </a:solidFill>
                <a:effectLst/>
                <a:latin typeface="Garamond" panose="02020404030301010803" pitchFamily="18" charset="0"/>
              </a:rPr>
              <a:t> is </a:t>
            </a:r>
            <a:r>
              <a:rPr lang="en-US" sz="2400" dirty="0">
                <a:solidFill>
                  <a:srgbClr val="222222"/>
                </a:solidFill>
                <a:latin typeface="Times New Roman" panose="02020603050405020304" pitchFamily="18" charset="0"/>
                <a:cs typeface="Times New Roman" panose="02020603050405020304" pitchFamily="18" charset="0"/>
              </a:rPr>
              <a:t>a free open source text editor by Microsoft. VS Code is available for Windows, Linux, and macOS</a:t>
            </a:r>
          </a:p>
          <a:p>
            <a:pPr algn="just">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How to install </a:t>
            </a:r>
            <a:r>
              <a:rPr lang="en-US" sz="2400" b="0" i="0" dirty="0">
                <a:solidFill>
                  <a:srgbClr val="C00000"/>
                </a:solidFill>
                <a:effectLst/>
                <a:latin typeface="Times New Roman" panose="02020603050405020304" pitchFamily="18" charset="0"/>
                <a:cs typeface="Times New Roman" panose="02020603050405020304" pitchFamily="18" charset="0"/>
              </a:rPr>
              <a:t>Visual Studio Code</a:t>
            </a:r>
            <a:r>
              <a:rPr lang="en-US" sz="2400" dirty="0">
                <a:solidFill>
                  <a:srgbClr val="7030A0"/>
                </a:solidFill>
                <a:latin typeface="Times New Roman" panose="02020603050405020304" pitchFamily="18" charset="0"/>
                <a:cs typeface="Times New Roman" panose="02020603050405020304" pitchFamily="18" charset="0"/>
              </a:rPr>
              <a:t>:</a:t>
            </a:r>
            <a:r>
              <a:rPr lang="en-US" sz="2400" b="0" i="0" dirty="0">
                <a:solidFill>
                  <a:srgbClr val="222222"/>
                </a:solidFill>
                <a:effectLst/>
                <a:latin typeface="Times New Roman" panose="02020603050405020304" pitchFamily="18" charset="0"/>
                <a:cs typeface="Times New Roman" panose="02020603050405020304" pitchFamily="18" charset="0"/>
              </a:rPr>
              <a:t> Go to </a:t>
            </a:r>
            <a:r>
              <a:rPr lang="en-US" sz="2400" dirty="0">
                <a:solidFill>
                  <a:srgbClr val="00B0F0"/>
                </a:solidFill>
                <a:latin typeface="Times New Roman" panose="02020603050405020304" pitchFamily="18" charset="0"/>
                <a:cs typeface="Times New Roman" panose="02020603050405020304" pitchFamily="18" charset="0"/>
              </a:rPr>
              <a:t>https://code.visualstudio.com</a:t>
            </a:r>
            <a:r>
              <a:rPr lang="en-US" sz="2400" b="0" i="0" dirty="0">
                <a:solidFill>
                  <a:srgbClr val="00B0F0"/>
                </a:solidFill>
                <a:effectLst/>
                <a:latin typeface="Times New Roman" panose="02020603050405020304" pitchFamily="18" charset="0"/>
                <a:cs typeface="Times New Roman" panose="02020603050405020304" pitchFamily="18" charset="0"/>
              </a:rPr>
              <a:t> </a:t>
            </a:r>
            <a:r>
              <a:rPr lang="en-US" sz="2400" b="0" i="0" dirty="0">
                <a:solidFill>
                  <a:srgbClr val="222222"/>
                </a:solidFill>
                <a:effectLst/>
                <a:latin typeface="Times New Roman" panose="02020603050405020304" pitchFamily="18" charset="0"/>
                <a:cs typeface="Times New Roman" panose="02020603050405020304" pitchFamily="18" charset="0"/>
              </a:rPr>
              <a:t>and download visual studio code</a:t>
            </a:r>
          </a:p>
        </p:txBody>
      </p:sp>
      <p:sp>
        <p:nvSpPr>
          <p:cNvPr id="2" name="Slide Number Placeholder 1">
            <a:extLst>
              <a:ext uri="{FF2B5EF4-FFF2-40B4-BE49-F238E27FC236}">
                <a16:creationId xmlns:a16="http://schemas.microsoft.com/office/drawing/2014/main" id="{E2A02D8F-AD94-1DCB-DCC8-8E4B53EF3918}"/>
              </a:ext>
            </a:extLst>
          </p:cNvPr>
          <p:cNvSpPr>
            <a:spLocks noGrp="1"/>
          </p:cNvSpPr>
          <p:nvPr>
            <p:ph type="sldNum" sz="quarter" idx="12"/>
          </p:nvPr>
        </p:nvSpPr>
        <p:spPr/>
        <p:txBody>
          <a:bodyPr/>
          <a:lstStyle/>
          <a:p>
            <a:fld id="{0DB4F7E2-DFC6-490A-AB5F-7D827582BBB5}" type="slidenum">
              <a:rPr lang="en-US" smtClean="0"/>
              <a:t>12</a:t>
            </a:fld>
            <a:endParaRPr lang="en-US"/>
          </a:p>
        </p:txBody>
      </p:sp>
      <p:sp>
        <p:nvSpPr>
          <p:cNvPr id="4" name="Title 1">
            <a:extLst>
              <a:ext uri="{FF2B5EF4-FFF2-40B4-BE49-F238E27FC236}">
                <a16:creationId xmlns:a16="http://schemas.microsoft.com/office/drawing/2014/main" id="{732038AA-1DD8-793B-EF3D-D4D533822CD1}"/>
              </a:ext>
            </a:extLst>
          </p:cNvPr>
          <p:cNvSpPr txBox="1">
            <a:spLocks/>
          </p:cNvSpPr>
          <p:nvPr/>
        </p:nvSpPr>
        <p:spPr>
          <a:xfrm>
            <a:off x="49696" y="66187"/>
            <a:ext cx="12092608" cy="63770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How to install Python  IDE</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3F3563-1291-BB17-AD17-404DC8EF1C0D}"/>
              </a:ext>
            </a:extLst>
          </p:cNvPr>
          <p:cNvPicPr>
            <a:picLocks noChangeAspect="1"/>
          </p:cNvPicPr>
          <p:nvPr/>
        </p:nvPicPr>
        <p:blipFill>
          <a:blip r:embed="rId3"/>
          <a:stretch>
            <a:fillRect/>
          </a:stretch>
        </p:blipFill>
        <p:spPr>
          <a:xfrm>
            <a:off x="577583" y="2920621"/>
            <a:ext cx="3109032" cy="3435729"/>
          </a:xfrm>
          <a:prstGeom prst="rect">
            <a:avLst/>
          </a:prstGeom>
        </p:spPr>
      </p:pic>
      <p:pic>
        <p:nvPicPr>
          <p:cNvPr id="7" name="Picture 6">
            <a:extLst>
              <a:ext uri="{FF2B5EF4-FFF2-40B4-BE49-F238E27FC236}">
                <a16:creationId xmlns:a16="http://schemas.microsoft.com/office/drawing/2014/main" id="{11A47C11-D4C6-C23E-822D-747BF52912BF}"/>
              </a:ext>
            </a:extLst>
          </p:cNvPr>
          <p:cNvPicPr>
            <a:picLocks noChangeAspect="1"/>
          </p:cNvPicPr>
          <p:nvPr/>
        </p:nvPicPr>
        <p:blipFill>
          <a:blip r:embed="rId4"/>
          <a:stretch>
            <a:fillRect/>
          </a:stretch>
        </p:blipFill>
        <p:spPr>
          <a:xfrm>
            <a:off x="3516574" y="2784096"/>
            <a:ext cx="4521957" cy="3435729"/>
          </a:xfrm>
          <a:prstGeom prst="rect">
            <a:avLst/>
          </a:prstGeom>
        </p:spPr>
      </p:pic>
      <p:pic>
        <p:nvPicPr>
          <p:cNvPr id="8" name="Picture 7">
            <a:extLst>
              <a:ext uri="{FF2B5EF4-FFF2-40B4-BE49-F238E27FC236}">
                <a16:creationId xmlns:a16="http://schemas.microsoft.com/office/drawing/2014/main" id="{6892CBF2-3B7E-6EDD-BAB2-06F1033BBD37}"/>
              </a:ext>
            </a:extLst>
          </p:cNvPr>
          <p:cNvPicPr>
            <a:picLocks noChangeAspect="1"/>
          </p:cNvPicPr>
          <p:nvPr/>
        </p:nvPicPr>
        <p:blipFill>
          <a:blip r:embed="rId5"/>
          <a:stretch>
            <a:fillRect/>
          </a:stretch>
        </p:blipFill>
        <p:spPr>
          <a:xfrm>
            <a:off x="6096000" y="2711479"/>
            <a:ext cx="6096001" cy="3508346"/>
          </a:xfrm>
          <a:prstGeom prst="rect">
            <a:avLst/>
          </a:prstGeom>
        </p:spPr>
      </p:pic>
    </p:spTree>
    <p:extLst>
      <p:ext uri="{BB962C8B-B14F-4D97-AF65-F5344CB8AC3E}">
        <p14:creationId xmlns:p14="http://schemas.microsoft.com/office/powerpoint/2010/main" val="213370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559E7-EE91-A354-00EF-95D50AD780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2D7AC-E444-FD99-CB84-2DE20BC221E0}"/>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b="1" dirty="0">
                <a:solidFill>
                  <a:srgbClr val="7030A0"/>
                </a:solidFill>
                <a:latin typeface="Garamond" panose="02020404030301010803" pitchFamily="18" charset="0"/>
              </a:rPr>
              <a:t>Python Basic Syntax:-</a:t>
            </a:r>
          </a:p>
          <a:p>
            <a:pPr algn="just">
              <a:lnSpc>
                <a:spcPct val="100000"/>
              </a:lnSpc>
              <a:buFont typeface="Wingdings" panose="05000000000000000000" pitchFamily="2" charset="2"/>
              <a:buChar char="Ø"/>
            </a:pPr>
            <a:r>
              <a:rPr lang="en-US" b="1" dirty="0">
                <a:latin typeface="Garamond" panose="02020404030301010803" pitchFamily="18" charset="0"/>
              </a:rPr>
              <a:t>There is no use of </a:t>
            </a:r>
            <a:r>
              <a:rPr lang="en-US" b="1" dirty="0">
                <a:solidFill>
                  <a:srgbClr val="FF0000"/>
                </a:solidFill>
                <a:latin typeface="Garamond" panose="02020404030301010803" pitchFamily="18" charset="0"/>
              </a:rPr>
              <a:t>curly braces </a:t>
            </a:r>
            <a:r>
              <a:rPr lang="en-US" b="1" dirty="0">
                <a:latin typeface="Garamond" panose="02020404030301010803" pitchFamily="18" charset="0"/>
              </a:rPr>
              <a:t>or </a:t>
            </a:r>
            <a:r>
              <a:rPr lang="en-US" b="1" dirty="0">
                <a:solidFill>
                  <a:srgbClr val="FF0000"/>
                </a:solidFill>
                <a:latin typeface="Garamond" panose="02020404030301010803" pitchFamily="18" charset="0"/>
              </a:rPr>
              <a:t>semicolons</a:t>
            </a:r>
            <a:r>
              <a:rPr lang="en-US" b="1" dirty="0">
                <a:latin typeface="Garamond" panose="02020404030301010803" pitchFamily="18" charset="0"/>
              </a:rPr>
              <a:t> in Python programming language. It is an English-like language.</a:t>
            </a:r>
          </a:p>
          <a:p>
            <a:pPr algn="just">
              <a:lnSpc>
                <a:spcPct val="100000"/>
              </a:lnSpc>
              <a:buFont typeface="Wingdings" panose="05000000000000000000" pitchFamily="2" charset="2"/>
              <a:buChar char="Ø"/>
            </a:pPr>
            <a:r>
              <a:rPr lang="en-US" b="1" dirty="0">
                <a:latin typeface="Garamond" panose="02020404030301010803" pitchFamily="18" charset="0"/>
              </a:rPr>
              <a:t> But Python uses</a:t>
            </a:r>
            <a:r>
              <a:rPr lang="en-US" b="1" dirty="0">
                <a:solidFill>
                  <a:srgbClr val="FF0000"/>
                </a:solidFill>
                <a:latin typeface="Garamond" panose="02020404030301010803" pitchFamily="18" charset="0"/>
              </a:rPr>
              <a:t> indentation </a:t>
            </a:r>
            <a:r>
              <a:rPr lang="en-US" b="1" dirty="0">
                <a:latin typeface="Garamond" panose="02020404030301010803" pitchFamily="18" charset="0"/>
              </a:rPr>
              <a:t>to define a block of code. Indentation is nothing but adding </a:t>
            </a:r>
            <a:r>
              <a:rPr lang="en-US" b="1" dirty="0">
                <a:solidFill>
                  <a:srgbClr val="FF0000"/>
                </a:solidFill>
                <a:latin typeface="Garamond" panose="02020404030301010803" pitchFamily="18" charset="0"/>
              </a:rPr>
              <a:t>whitespace before the statement</a:t>
            </a:r>
            <a:r>
              <a:rPr lang="en-US" b="1" dirty="0">
                <a:latin typeface="Garamond" panose="02020404030301010803" pitchFamily="18" charset="0"/>
              </a:rPr>
              <a:t>.</a:t>
            </a:r>
          </a:p>
          <a:p>
            <a:pPr algn="just">
              <a:lnSpc>
                <a:spcPct val="10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Python is a </a:t>
            </a:r>
            <a:r>
              <a:rPr lang="en-US" b="0" i="0" dirty="0">
                <a:solidFill>
                  <a:srgbClr val="C00000"/>
                </a:solidFill>
                <a:effectLst/>
                <a:latin typeface="Times New Roman" panose="02020603050405020304" pitchFamily="18" charset="0"/>
                <a:cs typeface="Times New Roman" panose="02020603050405020304" pitchFamily="18" charset="0"/>
              </a:rPr>
              <a:t>case-sensitive language</a:t>
            </a:r>
            <a:r>
              <a:rPr lang="en-US" b="0" i="0" dirty="0">
                <a:effectLst/>
                <a:latin typeface="Times New Roman" panose="02020603050405020304" pitchFamily="18" charset="0"/>
                <a:cs typeface="Times New Roman" panose="02020603050405020304" pitchFamily="18" charset="0"/>
              </a:rPr>
              <a:t>, which means that </a:t>
            </a:r>
            <a:r>
              <a:rPr lang="en-US" b="0" i="0" dirty="0">
                <a:solidFill>
                  <a:srgbClr val="C00000"/>
                </a:solidFill>
                <a:effectLst/>
                <a:latin typeface="Times New Roman" panose="02020603050405020304" pitchFamily="18" charset="0"/>
                <a:cs typeface="Times New Roman" panose="02020603050405020304" pitchFamily="18" charset="0"/>
              </a:rPr>
              <a:t>uppercase</a:t>
            </a:r>
            <a:r>
              <a:rPr lang="en-US" b="0" i="0" dirty="0">
                <a:effectLst/>
                <a:latin typeface="Times New Roman" panose="02020603050405020304" pitchFamily="18" charset="0"/>
                <a:cs typeface="Times New Roman" panose="02020603050405020304" pitchFamily="18" charset="0"/>
              </a:rPr>
              <a:t> and </a:t>
            </a:r>
            <a:r>
              <a:rPr lang="en-US" b="0" i="0" dirty="0">
                <a:solidFill>
                  <a:srgbClr val="C00000"/>
                </a:solidFill>
                <a:effectLst/>
                <a:latin typeface="Times New Roman" panose="02020603050405020304" pitchFamily="18" charset="0"/>
                <a:cs typeface="Times New Roman" panose="02020603050405020304" pitchFamily="18" charset="0"/>
              </a:rPr>
              <a:t>lowercase letters </a:t>
            </a:r>
            <a:r>
              <a:rPr lang="en-US" b="0" i="0" dirty="0">
                <a:effectLst/>
                <a:latin typeface="Times New Roman" panose="02020603050405020304" pitchFamily="18" charset="0"/>
                <a:cs typeface="Times New Roman" panose="02020603050405020304" pitchFamily="18" charset="0"/>
              </a:rPr>
              <a:t>are treated differently. </a:t>
            </a:r>
            <a:endParaRPr lang="en-US" b="1" i="0" dirty="0">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Python, comments can be added using the </a:t>
            </a:r>
            <a:r>
              <a:rPr lang="en-US" b="0" i="0" dirty="0">
                <a:solidFill>
                  <a:srgbClr val="C00000"/>
                </a:solidFill>
                <a:effectLst/>
                <a:latin typeface="Times New Roman" panose="02020603050405020304" pitchFamily="18" charset="0"/>
                <a:cs typeface="Times New Roman" panose="02020603050405020304" pitchFamily="18" charset="0"/>
              </a:rPr>
              <a:t>'#' symbol</a:t>
            </a:r>
            <a:r>
              <a:rPr lang="en-US" b="0" i="0" dirty="0">
                <a:effectLst/>
                <a:latin typeface="Times New Roman" panose="02020603050405020304" pitchFamily="18" charset="0"/>
                <a:cs typeface="Times New Roman" panose="02020603050405020304" pitchFamily="18" charset="0"/>
              </a:rPr>
              <a:t>. Any text written after the '#' symbol is considered a comment. </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Following triple-quoted string is also ignored by Python interpreter and can be used as a multiline comments:   example </a:t>
            </a:r>
            <a:r>
              <a:rPr lang="en-US" b="0" i="0" dirty="0">
                <a:solidFill>
                  <a:srgbClr val="00B050"/>
                </a:solidFill>
                <a:effectLst/>
                <a:latin typeface="Times New Roman" panose="02020603050405020304" pitchFamily="18" charset="0"/>
                <a:cs typeface="Times New Roman" panose="02020603050405020304" pitchFamily="18" charset="0"/>
              </a:rPr>
              <a:t>''' This is a </a:t>
            </a:r>
          </a:p>
          <a:p>
            <a:pPr marL="0" indent="0" algn="just">
              <a:buNone/>
            </a:pPr>
            <a:r>
              <a:rPr lang="en-US" dirty="0">
                <a:solidFill>
                  <a:srgbClr val="00B050"/>
                </a:solidFill>
                <a:latin typeface="Times New Roman" panose="02020603050405020304" pitchFamily="18" charset="0"/>
                <a:cs typeface="Times New Roman" panose="02020603050405020304" pitchFamily="18" charset="0"/>
              </a:rPr>
              <a:t>                                                                            </a:t>
            </a:r>
            <a:r>
              <a:rPr lang="en-US" b="0" i="0" dirty="0">
                <a:solidFill>
                  <a:srgbClr val="00B050"/>
                </a:solidFill>
                <a:effectLst/>
                <a:latin typeface="Times New Roman" panose="02020603050405020304" pitchFamily="18" charset="0"/>
                <a:cs typeface="Times New Roman" panose="02020603050405020304" pitchFamily="18" charset="0"/>
              </a:rPr>
              <a:t>multiline comment. '''</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DD1D9F3-AB77-10C2-FA7A-FDA3344761E6}"/>
              </a:ext>
            </a:extLst>
          </p:cNvPr>
          <p:cNvSpPr>
            <a:spLocks noGrp="1"/>
          </p:cNvSpPr>
          <p:nvPr>
            <p:ph type="sldNum" sz="quarter" idx="12"/>
          </p:nvPr>
        </p:nvSpPr>
        <p:spPr/>
        <p:txBody>
          <a:bodyPr/>
          <a:lstStyle/>
          <a:p>
            <a:fld id="{0DB4F7E2-DFC6-490A-AB5F-7D827582BBB5}" type="slidenum">
              <a:rPr lang="en-US" smtClean="0"/>
              <a:t>13</a:t>
            </a:fld>
            <a:endParaRPr lang="en-US"/>
          </a:p>
        </p:txBody>
      </p:sp>
      <p:sp>
        <p:nvSpPr>
          <p:cNvPr id="4" name="Title 1">
            <a:extLst>
              <a:ext uri="{FF2B5EF4-FFF2-40B4-BE49-F238E27FC236}">
                <a16:creationId xmlns:a16="http://schemas.microsoft.com/office/drawing/2014/main" id="{D6B1BBAA-097E-3E26-434B-B64378B04FB4}"/>
              </a:ext>
            </a:extLst>
          </p:cNvPr>
          <p:cNvSpPr txBox="1">
            <a:spLocks/>
          </p:cNvSpPr>
          <p:nvPr/>
        </p:nvSpPr>
        <p:spPr>
          <a:xfrm>
            <a:off x="49695" y="38051"/>
            <a:ext cx="12092609" cy="73846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Basic elements of Python:</a:t>
            </a:r>
          </a:p>
        </p:txBody>
      </p:sp>
    </p:spTree>
    <p:extLst>
      <p:ext uri="{BB962C8B-B14F-4D97-AF65-F5344CB8AC3E}">
        <p14:creationId xmlns:p14="http://schemas.microsoft.com/office/powerpoint/2010/main" val="1418472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marL="0" indent="0" algn="just">
              <a:buNone/>
            </a:pPr>
            <a:r>
              <a:rPr lang="en-US" dirty="0">
                <a:solidFill>
                  <a:srgbClr val="610B38"/>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   </a:t>
            </a:r>
            <a:r>
              <a:rPr lang="en-US" sz="3200" b="0" i="0" dirty="0">
                <a:solidFill>
                  <a:srgbClr val="002060"/>
                </a:solidFill>
                <a:effectLst/>
                <a:latin typeface="Times New Roman" panose="02020603050405020304" pitchFamily="18" charset="0"/>
                <a:cs typeface="Times New Roman" panose="02020603050405020304" pitchFamily="18" charset="0"/>
              </a:rPr>
              <a:t>Python print() Function</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Python </a:t>
            </a:r>
            <a:r>
              <a:rPr lang="en-US" b="0" i="0" dirty="0">
                <a:solidFill>
                  <a:srgbClr val="FF0000"/>
                </a:solidFill>
                <a:effectLst/>
                <a:latin typeface="Times New Roman" panose="02020603050405020304" pitchFamily="18" charset="0"/>
                <a:cs typeface="Times New Roman" panose="02020603050405020304" pitchFamily="18" charset="0"/>
              </a:rPr>
              <a:t>print() </a:t>
            </a:r>
            <a:r>
              <a:rPr lang="en-US" b="0" i="0" dirty="0">
                <a:effectLst/>
                <a:latin typeface="Times New Roman" panose="02020603050405020304" pitchFamily="18" charset="0"/>
                <a:cs typeface="Times New Roman" panose="02020603050405020304" pitchFamily="18" charset="0"/>
              </a:rPr>
              <a:t>function is used to display output to the console or terminal. </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allows us to display text, variables and other data in a human readable format.</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                                                               Output</a:t>
            </a: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Python accepts </a:t>
            </a:r>
            <a:r>
              <a:rPr lang="en-US" sz="2400" b="0" i="0" dirty="0">
                <a:solidFill>
                  <a:srgbClr val="C00000"/>
                </a:solidFill>
                <a:effectLst/>
                <a:latin typeface="Times New Roman" panose="02020603050405020304" pitchFamily="18" charset="0"/>
                <a:cs typeface="Times New Roman" panose="02020603050405020304" pitchFamily="18" charset="0"/>
              </a:rPr>
              <a:t>single ('), double (") and triple (''' or """) </a:t>
            </a:r>
            <a:r>
              <a:rPr lang="en-US" sz="2400" b="0" i="0" dirty="0">
                <a:solidFill>
                  <a:srgbClr val="000000"/>
                </a:solidFill>
                <a:effectLst/>
                <a:latin typeface="Times New Roman" panose="02020603050405020304" pitchFamily="18" charset="0"/>
                <a:cs typeface="Times New Roman" panose="02020603050405020304" pitchFamily="18" charset="0"/>
              </a:rPr>
              <a:t>quotes to denote string literals, as long as the </a:t>
            </a:r>
            <a:r>
              <a:rPr lang="en-US" sz="2400" b="0" i="0" dirty="0">
                <a:solidFill>
                  <a:srgbClr val="C00000"/>
                </a:solidFill>
                <a:effectLst/>
                <a:latin typeface="Times New Roman" panose="02020603050405020304" pitchFamily="18" charset="0"/>
                <a:cs typeface="Times New Roman" panose="02020603050405020304" pitchFamily="18" charset="0"/>
              </a:rPr>
              <a:t>same type of quote starts and ends the string</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b="1" dirty="0">
              <a:solidFill>
                <a:srgbClr val="7030A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14</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Basic elements of Python:</a:t>
            </a:r>
          </a:p>
        </p:txBody>
      </p:sp>
      <p:pic>
        <p:nvPicPr>
          <p:cNvPr id="6" name="Picture 5"/>
          <p:cNvPicPr>
            <a:picLocks noChangeAspect="1"/>
          </p:cNvPicPr>
          <p:nvPr/>
        </p:nvPicPr>
        <p:blipFill>
          <a:blip r:embed="rId3"/>
          <a:stretch>
            <a:fillRect/>
          </a:stretch>
        </p:blipFill>
        <p:spPr>
          <a:xfrm>
            <a:off x="5252171" y="3314017"/>
            <a:ext cx="6877197" cy="1701328"/>
          </a:xfrm>
          <a:prstGeom prst="rect">
            <a:avLst/>
          </a:prstGeom>
        </p:spPr>
      </p:pic>
      <p:pic>
        <p:nvPicPr>
          <p:cNvPr id="8" name="Picture 7"/>
          <p:cNvPicPr>
            <a:picLocks noChangeAspect="1"/>
          </p:cNvPicPr>
          <p:nvPr/>
        </p:nvPicPr>
        <p:blipFill>
          <a:blip r:embed="rId4"/>
          <a:stretch>
            <a:fillRect/>
          </a:stretch>
        </p:blipFill>
        <p:spPr>
          <a:xfrm>
            <a:off x="518246" y="3075892"/>
            <a:ext cx="3887499" cy="1939453"/>
          </a:xfrm>
          <a:prstGeom prst="rect">
            <a:avLst/>
          </a:prstGeom>
        </p:spPr>
      </p:pic>
    </p:spTree>
    <p:extLst>
      <p:ext uri="{BB962C8B-B14F-4D97-AF65-F5344CB8AC3E}">
        <p14:creationId xmlns:p14="http://schemas.microsoft.com/office/powerpoint/2010/main" val="13397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99391" y="776512"/>
            <a:ext cx="11802169" cy="5944963"/>
          </a:xfrm>
        </p:spPr>
        <p:txBody>
          <a:bodyPr>
            <a:noAutofit/>
          </a:bodyPr>
          <a:lstStyle/>
          <a:p>
            <a:pPr marL="0" indent="0" algn="just">
              <a:buNone/>
            </a:pPr>
            <a:r>
              <a:rPr lang="en-US" dirty="0">
                <a:solidFill>
                  <a:srgbClr val="610B38"/>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     </a:t>
            </a:r>
            <a:r>
              <a:rPr lang="en-US" sz="3200" b="0" i="0" dirty="0">
                <a:solidFill>
                  <a:srgbClr val="002060"/>
                </a:solidFill>
                <a:effectLst/>
                <a:latin typeface="Times New Roman" panose="02020603050405020304" pitchFamily="18" charset="0"/>
                <a:cs typeface="Times New Roman" panose="02020603050405020304" pitchFamily="18" charset="0"/>
              </a:rPr>
              <a:t>Python Variables</a:t>
            </a:r>
          </a:p>
          <a:p>
            <a:pPr algn="just">
              <a:buFont typeface="Wingdings" panose="05000000000000000000" pitchFamily="2" charset="2"/>
              <a:buChar char="Ø"/>
            </a:pPr>
            <a:r>
              <a:rPr lang="en-US" dirty="0">
                <a:latin typeface="Garamond" panose="02020404030301010803" pitchFamily="18" charset="0"/>
              </a:rPr>
              <a:t>Python variables are the </a:t>
            </a:r>
            <a:r>
              <a:rPr lang="en-US" dirty="0">
                <a:solidFill>
                  <a:srgbClr val="FF0000"/>
                </a:solidFill>
                <a:latin typeface="Garamond" panose="02020404030301010803" pitchFamily="18" charset="0"/>
              </a:rPr>
              <a:t>reserved memory locations </a:t>
            </a:r>
            <a:r>
              <a:rPr lang="en-US" dirty="0">
                <a:latin typeface="Garamond" panose="02020404030301010803" pitchFamily="18" charset="0"/>
              </a:rPr>
              <a:t>used to store values with in a Python Program. </a:t>
            </a:r>
          </a:p>
          <a:p>
            <a:pPr algn="just">
              <a:buFont typeface="Wingdings" panose="05000000000000000000" pitchFamily="2" charset="2"/>
              <a:buChar char="Ø"/>
            </a:pPr>
            <a:r>
              <a:rPr lang="en-US" dirty="0">
                <a:latin typeface="Garamond" panose="02020404030301010803" pitchFamily="18" charset="0"/>
              </a:rPr>
              <a:t>When you create a variable </a:t>
            </a:r>
            <a:r>
              <a:rPr lang="en-US" dirty="0">
                <a:solidFill>
                  <a:srgbClr val="FF0000"/>
                </a:solidFill>
                <a:latin typeface="Garamond" panose="02020404030301010803" pitchFamily="18" charset="0"/>
              </a:rPr>
              <a:t>you reserve some space in the memory</a:t>
            </a:r>
          </a:p>
          <a:p>
            <a:pPr algn="just">
              <a:buFont typeface="Wingdings" panose="05000000000000000000" pitchFamily="2" charset="2"/>
              <a:buChar char="Ø"/>
            </a:pPr>
            <a:r>
              <a:rPr lang="en-US" dirty="0">
                <a:latin typeface="Garamond" panose="02020404030301010803" pitchFamily="18" charset="0"/>
              </a:rPr>
              <a:t>Based on the data type of a variable, Python </a:t>
            </a:r>
            <a:r>
              <a:rPr lang="en-US" dirty="0">
                <a:solidFill>
                  <a:srgbClr val="FF0000"/>
                </a:solidFill>
                <a:latin typeface="Garamond" panose="02020404030301010803" pitchFamily="18" charset="0"/>
              </a:rPr>
              <a:t>interpreter allocates memory </a:t>
            </a:r>
            <a:r>
              <a:rPr lang="en-US" dirty="0">
                <a:latin typeface="Garamond" panose="02020404030301010803" pitchFamily="18" charset="0"/>
              </a:rPr>
              <a:t>and decides what can be stored in the reserved memory</a:t>
            </a:r>
          </a:p>
          <a:p>
            <a:pPr marL="0" indent="0" algn="just">
              <a:buNone/>
            </a:pPr>
            <a:endParaRPr lang="en-US"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15</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719186"/>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Python Variables:</a:t>
            </a:r>
          </a:p>
        </p:txBody>
      </p:sp>
    </p:spTree>
    <p:extLst>
      <p:ext uri="{BB962C8B-B14F-4D97-AF65-F5344CB8AC3E}">
        <p14:creationId xmlns:p14="http://schemas.microsoft.com/office/powerpoint/2010/main" val="2125862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rkare\AppData\Local\Microsoft\Windows\INetCache\IE\YFTFC7G9\PS2_RAM_Module[1].jpg"/>
          <p:cNvPicPr>
            <a:picLocks noChangeAspect="1" noChangeArrowheads="1"/>
          </p:cNvPicPr>
          <p:nvPr/>
        </p:nvPicPr>
        <p:blipFill rotWithShape="1">
          <a:blip r:embed="rId2" cstate="print">
            <a:clrChange>
              <a:clrFrom>
                <a:srgbClr val="4B4B67"/>
              </a:clrFrom>
              <a:clrTo>
                <a:srgbClr val="4B4B67">
                  <a:alpha val="0"/>
                </a:srgbClr>
              </a:clrTo>
            </a:clrChang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3637" t="16467" r="8873" b="18243"/>
          <a:stretch/>
        </p:blipFill>
        <p:spPr bwMode="auto">
          <a:xfrm rot="5400000">
            <a:off x="5303598" y="2283745"/>
            <a:ext cx="6171318" cy="20610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133600" y="1066800"/>
            <a:ext cx="5562600" cy="56388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name associated with an object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Assignment used for binding</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 = 64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c = ‘students’;</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f = 3.1416;</a:t>
            </a: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Variables can change their bindings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f = 2.7183;</a:t>
            </a:r>
          </a:p>
          <a:p>
            <a:endParaRPr lang="en-US" dirty="0"/>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pPr>
                <a:defRPr/>
              </a:pPr>
              <a:t>16</a:t>
            </a:fld>
            <a:endParaRPr lang="en-US" dirty="0"/>
          </a:p>
        </p:txBody>
      </p:sp>
      <p:sp>
        <p:nvSpPr>
          <p:cNvPr id="4" name="Rectangle 3"/>
          <p:cNvSpPr/>
          <p:nvPr/>
        </p:nvSpPr>
        <p:spPr bwMode="auto">
          <a:xfrm>
            <a:off x="7417777" y="1524000"/>
            <a:ext cx="1600200"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2800" dirty="0">
                <a:latin typeface="Verdana" pitchFamily="34" charset="0"/>
              </a:rPr>
              <a:t>64</a:t>
            </a:r>
            <a:endParaRPr lang="en-US" sz="2000" dirty="0">
              <a:latin typeface="Verdana" pitchFamily="34" charset="0"/>
            </a:endParaRPr>
          </a:p>
        </p:txBody>
      </p:sp>
      <p:sp>
        <p:nvSpPr>
          <p:cNvPr id="5" name="Rectangle 4"/>
          <p:cNvSpPr/>
          <p:nvPr/>
        </p:nvSpPr>
        <p:spPr bwMode="auto">
          <a:xfrm>
            <a:off x="7438559" y="2209800"/>
            <a:ext cx="1506682"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2000" dirty="0">
                <a:latin typeface="Verdana" pitchFamily="34" charset="0"/>
              </a:rPr>
              <a:t>students</a:t>
            </a:r>
          </a:p>
        </p:txBody>
      </p:sp>
      <p:sp>
        <p:nvSpPr>
          <p:cNvPr id="6" name="Rectangle 5"/>
          <p:cNvSpPr/>
          <p:nvPr/>
        </p:nvSpPr>
        <p:spPr bwMode="auto">
          <a:xfrm>
            <a:off x="7391401" y="2971800"/>
            <a:ext cx="1922318"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3200" dirty="0">
                <a:latin typeface="Verdana" pitchFamily="34" charset="0"/>
              </a:rPr>
              <a:t>3.1416</a:t>
            </a:r>
          </a:p>
        </p:txBody>
      </p:sp>
      <p:sp>
        <p:nvSpPr>
          <p:cNvPr id="14" name="Rectangle 13"/>
          <p:cNvSpPr/>
          <p:nvPr/>
        </p:nvSpPr>
        <p:spPr bwMode="auto">
          <a:xfrm>
            <a:off x="7391400" y="4953000"/>
            <a:ext cx="1922318" cy="4572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90000"/>
              </a:lnSpc>
              <a:spcBef>
                <a:spcPct val="25000"/>
              </a:spcBef>
              <a:spcAft>
                <a:spcPct val="0"/>
              </a:spcAft>
              <a:buClr>
                <a:schemeClr val="bg1"/>
              </a:buClr>
              <a:buSzPct val="100000"/>
            </a:pPr>
            <a:r>
              <a:rPr lang="en-US" sz="3200" dirty="0">
                <a:latin typeface="Verdana" pitchFamily="34" charset="0"/>
              </a:rPr>
              <a:t>2.7183</a:t>
            </a:r>
          </a:p>
        </p:txBody>
      </p:sp>
      <p:sp>
        <p:nvSpPr>
          <p:cNvPr id="10" name="TextBox 9"/>
          <p:cNvSpPr txBox="1"/>
          <p:nvPr/>
        </p:nvSpPr>
        <p:spPr>
          <a:xfrm>
            <a:off x="9911800" y="928916"/>
            <a:ext cx="559769" cy="646331"/>
          </a:xfrm>
          <a:prstGeom prst="rect">
            <a:avLst/>
          </a:prstGeom>
          <a:noFill/>
        </p:spPr>
        <p:txBody>
          <a:bodyPr wrap="none" rtlCol="0">
            <a:spAutoFit/>
          </a:bodyPr>
          <a:lstStyle/>
          <a:p>
            <a:r>
              <a:rPr lang="en-US" sz="3600" b="1" dirty="0">
                <a:solidFill>
                  <a:srgbClr val="C00000"/>
                </a:solidFill>
              </a:rPr>
              <a:t>m</a:t>
            </a:r>
          </a:p>
        </p:txBody>
      </p:sp>
      <p:sp>
        <p:nvSpPr>
          <p:cNvPr id="15" name="TextBox 14"/>
          <p:cNvSpPr txBox="1"/>
          <p:nvPr/>
        </p:nvSpPr>
        <p:spPr>
          <a:xfrm>
            <a:off x="10065688" y="2477870"/>
            <a:ext cx="378630" cy="646331"/>
          </a:xfrm>
          <a:prstGeom prst="rect">
            <a:avLst/>
          </a:prstGeom>
          <a:noFill/>
        </p:spPr>
        <p:txBody>
          <a:bodyPr wrap="none" rtlCol="0">
            <a:spAutoFit/>
          </a:bodyPr>
          <a:lstStyle/>
          <a:p>
            <a:r>
              <a:rPr lang="en-US" sz="3600" b="1" dirty="0">
                <a:solidFill>
                  <a:srgbClr val="C00000"/>
                </a:solidFill>
              </a:rPr>
              <a:t>c</a:t>
            </a:r>
          </a:p>
        </p:txBody>
      </p:sp>
      <p:sp>
        <p:nvSpPr>
          <p:cNvPr id="16" name="TextBox 15"/>
          <p:cNvSpPr txBox="1"/>
          <p:nvPr/>
        </p:nvSpPr>
        <p:spPr>
          <a:xfrm>
            <a:off x="10116984" y="3730498"/>
            <a:ext cx="338554" cy="646331"/>
          </a:xfrm>
          <a:prstGeom prst="rect">
            <a:avLst/>
          </a:prstGeom>
          <a:noFill/>
        </p:spPr>
        <p:txBody>
          <a:bodyPr wrap="none" rtlCol="0">
            <a:spAutoFit/>
          </a:bodyPr>
          <a:lstStyle/>
          <a:p>
            <a:r>
              <a:rPr lang="en-US" sz="3600" b="1" dirty="0">
                <a:solidFill>
                  <a:srgbClr val="C00000"/>
                </a:solidFill>
              </a:rPr>
              <a:t>f</a:t>
            </a:r>
          </a:p>
        </p:txBody>
      </p:sp>
      <p:cxnSp>
        <p:nvCxnSpPr>
          <p:cNvPr id="17" name="Curved Connector 16"/>
          <p:cNvCxnSpPr>
            <a:stCxn id="10" idx="1"/>
            <a:endCxn id="4" idx="3"/>
          </p:cNvCxnSpPr>
          <p:nvPr/>
        </p:nvCxnSpPr>
        <p:spPr>
          <a:xfrm rot="10800000" flipV="1">
            <a:off x="9017977" y="1252081"/>
            <a:ext cx="893822" cy="500519"/>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18" name="Curved Connector 17"/>
          <p:cNvCxnSpPr>
            <a:stCxn id="15" idx="1"/>
            <a:endCxn id="5" idx="3"/>
          </p:cNvCxnSpPr>
          <p:nvPr/>
        </p:nvCxnSpPr>
        <p:spPr>
          <a:xfrm rot="10800000">
            <a:off x="8945243" y="2438402"/>
            <a:ext cx="1120447" cy="362635"/>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19" name="Curved Connector 18"/>
          <p:cNvCxnSpPr>
            <a:stCxn id="16" idx="1"/>
            <a:endCxn id="6" idx="3"/>
          </p:cNvCxnSpPr>
          <p:nvPr/>
        </p:nvCxnSpPr>
        <p:spPr>
          <a:xfrm rot="10800000">
            <a:off x="9313721" y="3200402"/>
            <a:ext cx="803265" cy="853263"/>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20" name="Curved Connector 19"/>
          <p:cNvCxnSpPr>
            <a:stCxn id="16" idx="1"/>
            <a:endCxn id="14" idx="3"/>
          </p:cNvCxnSpPr>
          <p:nvPr/>
        </p:nvCxnSpPr>
        <p:spPr>
          <a:xfrm rot="10800000" flipV="1">
            <a:off x="9313718" y="4053663"/>
            <a:ext cx="803266" cy="1127937"/>
          </a:xfrm>
          <a:prstGeom prst="curvedConnector3">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sp>
        <p:nvSpPr>
          <p:cNvPr id="7" name="Title 1">
            <a:extLst>
              <a:ext uri="{FF2B5EF4-FFF2-40B4-BE49-F238E27FC236}">
                <a16:creationId xmlns:a16="http://schemas.microsoft.com/office/drawing/2014/main" id="{AE61C11C-6AF1-6E54-672C-7D8DB55E521E}"/>
              </a:ext>
            </a:extLst>
          </p:cNvPr>
          <p:cNvSpPr txBox="1">
            <a:spLocks/>
          </p:cNvSpPr>
          <p:nvPr/>
        </p:nvSpPr>
        <p:spPr>
          <a:xfrm>
            <a:off x="49696" y="0"/>
            <a:ext cx="12092608" cy="719186"/>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Python Variables:</a:t>
            </a:r>
          </a:p>
        </p:txBody>
      </p:sp>
    </p:spTree>
    <p:extLst>
      <p:ext uri="{BB962C8B-B14F-4D97-AF65-F5344CB8AC3E}">
        <p14:creationId xmlns:p14="http://schemas.microsoft.com/office/powerpoint/2010/main" val="33652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par>
                          <p:cTn id="78" fill="hold">
                            <p:stCondLst>
                              <p:cond delay="500"/>
                            </p:stCondLst>
                            <p:childTnLst>
                              <p:par>
                                <p:cTn id="79" presetID="10" presetClass="exit" presetSubtype="0" fill="hold" nodeType="after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par>
                          <p:cTn id="82" fill="hold">
                            <p:stCondLst>
                              <p:cond delay="1000"/>
                            </p:stCondLst>
                            <p:childTnLst>
                              <p:par>
                                <p:cTn id="83" presetID="10" presetClass="entr" presetSubtype="0"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4" grpId="0" animBg="1"/>
      <p:bldP spid="10"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99391" y="776512"/>
            <a:ext cx="11802169" cy="5944963"/>
          </a:xfrm>
        </p:spPr>
        <p:txBody>
          <a:bodyPr>
            <a:noAutofit/>
          </a:bodyPr>
          <a:lstStyle/>
          <a:p>
            <a:pPr algn="just">
              <a:buFont typeface="Wingdings" panose="05000000000000000000" pitchFamily="2" charset="2"/>
              <a:buChar char="Ø"/>
            </a:pPr>
            <a:r>
              <a:rPr lang="en-US" dirty="0">
                <a:latin typeface="Garamond" panose="02020404030301010803" pitchFamily="18" charset="0"/>
              </a:rPr>
              <a:t>Python variables </a:t>
            </a:r>
            <a:r>
              <a:rPr lang="en-US" dirty="0">
                <a:solidFill>
                  <a:srgbClr val="FF0000"/>
                </a:solidFill>
                <a:latin typeface="Garamond" panose="02020404030301010803" pitchFamily="18" charset="0"/>
              </a:rPr>
              <a:t>do not need explicit declaration </a:t>
            </a:r>
            <a:r>
              <a:rPr lang="en-US" dirty="0">
                <a:latin typeface="Garamond" panose="02020404030301010803" pitchFamily="18" charset="0"/>
              </a:rPr>
              <a:t>to reserve memory space or you can say to create a variable. </a:t>
            </a:r>
          </a:p>
          <a:p>
            <a:pPr algn="just">
              <a:buFont typeface="Wingdings" panose="05000000000000000000" pitchFamily="2" charset="2"/>
              <a:buChar char="Ø"/>
            </a:pPr>
            <a:r>
              <a:rPr lang="en-US" dirty="0">
                <a:latin typeface="Garamond" panose="02020404030301010803" pitchFamily="18" charset="0"/>
              </a:rPr>
              <a:t>A Python variable is </a:t>
            </a:r>
            <a:r>
              <a:rPr lang="en-US" dirty="0">
                <a:solidFill>
                  <a:srgbClr val="FF0000"/>
                </a:solidFill>
                <a:latin typeface="Garamond" panose="02020404030301010803" pitchFamily="18" charset="0"/>
              </a:rPr>
              <a:t>created automatically </a:t>
            </a:r>
            <a:r>
              <a:rPr lang="en-US" dirty="0">
                <a:latin typeface="Garamond" panose="02020404030301010803" pitchFamily="18" charset="0"/>
              </a:rPr>
              <a:t>when you </a:t>
            </a:r>
            <a:r>
              <a:rPr lang="en-US" dirty="0">
                <a:solidFill>
                  <a:srgbClr val="FF0000"/>
                </a:solidFill>
                <a:latin typeface="Garamond" panose="02020404030301010803" pitchFamily="18" charset="0"/>
              </a:rPr>
              <a:t>assign a value to it</a:t>
            </a:r>
            <a:r>
              <a:rPr lang="en-US" dirty="0">
                <a:latin typeface="Garamond" panose="02020404030301010803" pitchFamily="18" charset="0"/>
              </a:rPr>
              <a:t>. The </a:t>
            </a:r>
            <a:r>
              <a:rPr lang="en-US" dirty="0">
                <a:solidFill>
                  <a:srgbClr val="FF0000"/>
                </a:solidFill>
                <a:latin typeface="Garamond" panose="02020404030301010803" pitchFamily="18" charset="0"/>
              </a:rPr>
              <a:t>equal sign (=) </a:t>
            </a:r>
            <a:r>
              <a:rPr lang="en-US" dirty="0">
                <a:latin typeface="Garamond" panose="02020404030301010803" pitchFamily="18" charset="0"/>
              </a:rPr>
              <a:t>is used to assign values to variables.</a:t>
            </a:r>
          </a:p>
          <a:p>
            <a:pPr marL="0" indent="0" algn="just">
              <a:buNone/>
            </a:pPr>
            <a:r>
              <a:rPr lang="en-US" dirty="0">
                <a:latin typeface="Garamond" panose="02020404030301010803" pitchFamily="18" charset="0"/>
              </a:rPr>
              <a:t>Example                                                                           </a:t>
            </a:r>
            <a:r>
              <a:rPr lang="en-US" sz="2800" dirty="0">
                <a:solidFill>
                  <a:srgbClr val="002060"/>
                </a:solidFill>
                <a:latin typeface="Garamond" panose="02020404030301010803" pitchFamily="18" charset="0"/>
              </a:rPr>
              <a:t>output</a:t>
            </a:r>
            <a:endParaRPr lang="en-US" dirty="0">
              <a:latin typeface="Garamond" panose="02020404030301010803" pitchFamily="18" charset="0"/>
            </a:endParaRPr>
          </a:p>
          <a:p>
            <a:pPr algn="just">
              <a:buFont typeface="Wingdings" panose="05000000000000000000" pitchFamily="2" charset="2"/>
              <a:buChar char="q"/>
            </a:pPr>
            <a:endParaRPr lang="en-US"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17</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719186"/>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Python Variables:</a:t>
            </a:r>
          </a:p>
        </p:txBody>
      </p:sp>
      <p:pic>
        <p:nvPicPr>
          <p:cNvPr id="5" name="Picture 4"/>
          <p:cNvPicPr>
            <a:picLocks noChangeAspect="1"/>
          </p:cNvPicPr>
          <p:nvPr/>
        </p:nvPicPr>
        <p:blipFill>
          <a:blip r:embed="rId3"/>
          <a:stretch>
            <a:fillRect/>
          </a:stretch>
        </p:blipFill>
        <p:spPr>
          <a:xfrm>
            <a:off x="397722" y="3039238"/>
            <a:ext cx="4720829" cy="2926254"/>
          </a:xfrm>
          <a:prstGeom prst="rect">
            <a:avLst/>
          </a:prstGeom>
        </p:spPr>
      </p:pic>
      <p:pic>
        <p:nvPicPr>
          <p:cNvPr id="6" name="Picture 5"/>
          <p:cNvPicPr>
            <a:picLocks noChangeAspect="1"/>
          </p:cNvPicPr>
          <p:nvPr/>
        </p:nvPicPr>
        <p:blipFill>
          <a:blip r:embed="rId4"/>
          <a:stretch>
            <a:fillRect/>
          </a:stretch>
        </p:blipFill>
        <p:spPr>
          <a:xfrm>
            <a:off x="6766647" y="3164886"/>
            <a:ext cx="3889611" cy="1337479"/>
          </a:xfrm>
          <a:prstGeom prst="rect">
            <a:avLst/>
          </a:prstGeom>
        </p:spPr>
      </p:pic>
    </p:spTree>
    <p:extLst>
      <p:ext uri="{BB962C8B-B14F-4D97-AF65-F5344CB8AC3E}">
        <p14:creationId xmlns:p14="http://schemas.microsoft.com/office/powerpoint/2010/main" val="189888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You can delete the reference to a number object by using the </a:t>
            </a:r>
            <a:r>
              <a:rPr lang="en-US" i="0" dirty="0">
                <a:solidFill>
                  <a:srgbClr val="FF0000"/>
                </a:solidFill>
                <a:effectLst/>
                <a:latin typeface="Times New Roman" panose="02020603050405020304" pitchFamily="18" charset="0"/>
                <a:cs typeface="Times New Roman" panose="02020603050405020304" pitchFamily="18" charset="0"/>
              </a:rPr>
              <a:t>del</a:t>
            </a:r>
            <a:r>
              <a:rPr lang="en-US" i="0" dirty="0">
                <a:effectLst/>
                <a:latin typeface="Times New Roman" panose="02020603050405020304" pitchFamily="18" charset="0"/>
                <a:cs typeface="Times New Roman" panose="02020603050405020304" pitchFamily="18" charset="0"/>
              </a:rPr>
              <a:t> statement. The syntax of the del statement is </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del var name</a:t>
            </a:r>
            <a:endParaRPr lang="en-US" dirty="0">
              <a:solidFill>
                <a:srgbClr val="00B0F0"/>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Example</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can get the data type of a Python variable using the python built-in function </a:t>
            </a:r>
            <a:r>
              <a:rPr lang="en-US" b="1" dirty="0">
                <a:solidFill>
                  <a:srgbClr val="002060"/>
                </a:solidFill>
                <a:latin typeface="Times New Roman" panose="02020603050405020304" pitchFamily="18" charset="0"/>
                <a:cs typeface="Times New Roman" panose="02020603050405020304" pitchFamily="18" charset="0"/>
              </a:rPr>
              <a:t>type() </a:t>
            </a:r>
            <a:r>
              <a:rPr lang="en-US" dirty="0">
                <a:latin typeface="Times New Roman" panose="02020603050405020304" pitchFamily="18" charset="0"/>
                <a:cs typeface="Times New Roman" panose="02020603050405020304" pitchFamily="18" charset="0"/>
              </a:rPr>
              <a:t>as follows.                                                      </a:t>
            </a:r>
            <a:r>
              <a:rPr lang="en-US" dirty="0">
                <a:solidFill>
                  <a:srgbClr val="FF0000"/>
                </a:solidFill>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Example: Printing Variables Type</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18</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2752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Deleting Python Variables:</a:t>
            </a:r>
          </a:p>
        </p:txBody>
      </p:sp>
      <p:sp>
        <p:nvSpPr>
          <p:cNvPr id="10" name="Rectangle 9">
            <a:extLst>
              <a:ext uri="{FF2B5EF4-FFF2-40B4-BE49-F238E27FC236}">
                <a16:creationId xmlns:a16="http://schemas.microsoft.com/office/drawing/2014/main" id="{8043844D-2F39-9EE4-28D8-77BFE57B0E4D}"/>
              </a:ext>
            </a:extLst>
          </p:cNvPr>
          <p:cNvSpPr/>
          <p:nvPr/>
        </p:nvSpPr>
        <p:spPr>
          <a:xfrm>
            <a:off x="5641145" y="4798430"/>
            <a:ext cx="2616591" cy="2127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     x = "Zara“</a:t>
            </a:r>
          </a:p>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y =  10</a:t>
            </a:r>
          </a:p>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      z =  10.10</a:t>
            </a:r>
          </a:p>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print(type(x))</a:t>
            </a:r>
          </a:p>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print(type(y))</a:t>
            </a:r>
          </a:p>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print(type(z))</a:t>
            </a:r>
          </a:p>
        </p:txBody>
      </p:sp>
      <p:pic>
        <p:nvPicPr>
          <p:cNvPr id="5" name="Picture 4"/>
          <p:cNvPicPr>
            <a:picLocks noChangeAspect="1"/>
          </p:cNvPicPr>
          <p:nvPr/>
        </p:nvPicPr>
        <p:blipFill>
          <a:blip r:embed="rId3"/>
          <a:stretch>
            <a:fillRect/>
          </a:stretch>
        </p:blipFill>
        <p:spPr>
          <a:xfrm>
            <a:off x="2632365" y="1704108"/>
            <a:ext cx="9509940" cy="2590801"/>
          </a:xfrm>
          <a:prstGeom prst="rect">
            <a:avLst/>
          </a:prstGeom>
        </p:spPr>
      </p:pic>
      <p:pic>
        <p:nvPicPr>
          <p:cNvPr id="6" name="Picture 5"/>
          <p:cNvPicPr>
            <a:picLocks noChangeAspect="1"/>
          </p:cNvPicPr>
          <p:nvPr/>
        </p:nvPicPr>
        <p:blipFill>
          <a:blip r:embed="rId4"/>
          <a:stretch>
            <a:fillRect/>
          </a:stretch>
        </p:blipFill>
        <p:spPr>
          <a:xfrm>
            <a:off x="8971722" y="5347994"/>
            <a:ext cx="2142927" cy="871831"/>
          </a:xfrm>
          <a:prstGeom prst="rect">
            <a:avLst/>
          </a:prstGeom>
        </p:spPr>
      </p:pic>
    </p:spTree>
    <p:extLst>
      <p:ext uri="{BB962C8B-B14F-4D97-AF65-F5344CB8AC3E}">
        <p14:creationId xmlns:p14="http://schemas.microsoft.com/office/powerpoint/2010/main" val="195504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8782" y="913036"/>
            <a:ext cx="11993217" cy="5944963"/>
          </a:xfrm>
        </p:spPr>
        <p:txBody>
          <a:bodyPr>
            <a:noAutofit/>
          </a:bodyPr>
          <a:lstStyle/>
          <a:p>
            <a:pPr algn="just">
              <a:buFont typeface="Wingdings" panose="05000000000000000000" pitchFamily="2" charset="2"/>
              <a:buChar char="Ø"/>
            </a:pPr>
            <a:r>
              <a:rPr lang="en-US" dirty="0">
                <a:solidFill>
                  <a:srgbClr val="610B38"/>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Python allows to initialize </a:t>
            </a:r>
            <a:r>
              <a:rPr lang="en-US" sz="3200" dirty="0">
                <a:solidFill>
                  <a:srgbClr val="FF0000"/>
                </a:solidFill>
                <a:latin typeface="Times New Roman" panose="02020603050405020304" pitchFamily="18" charset="0"/>
                <a:cs typeface="Times New Roman" panose="02020603050405020304" pitchFamily="18" charset="0"/>
              </a:rPr>
              <a:t>more than one variables in a single statement. </a:t>
            </a:r>
          </a:p>
          <a:p>
            <a:pPr algn="just">
              <a:buFont typeface="Wingdings" panose="05000000000000000000" pitchFamily="2" charset="2"/>
              <a:buChar char="Ø"/>
            </a:pPr>
            <a:r>
              <a:rPr lang="en-US" sz="3200" dirty="0">
                <a:solidFill>
                  <a:srgbClr val="002060"/>
                </a:solidFill>
                <a:latin typeface="Times New Roman" panose="02020603050405020304" pitchFamily="18" charset="0"/>
                <a:cs typeface="Times New Roman" panose="02020603050405020304" pitchFamily="18" charset="0"/>
              </a:rPr>
              <a:t>In example A , three variables have same value.</a:t>
            </a:r>
            <a:r>
              <a:rPr lang="en-US"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b="1" dirty="0">
                <a:solidFill>
                  <a:srgbClr val="7030A0"/>
                </a:solidFill>
                <a:latin typeface="Garamond" panose="02020404030301010803" pitchFamily="18" charset="0"/>
              </a:rPr>
              <a:t> Example A                                     </a:t>
            </a:r>
            <a:r>
              <a:rPr lang="en-US" dirty="0">
                <a:solidFill>
                  <a:srgbClr val="FF0000"/>
                </a:solidFill>
                <a:latin typeface="Times New Roman" panose="02020603050405020304" pitchFamily="18" charset="0"/>
                <a:cs typeface="Times New Roman" panose="02020603050405020304" pitchFamily="18" charset="0"/>
              </a:rPr>
              <a:t>Output</a:t>
            </a:r>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Output</a:t>
            </a:r>
            <a:r>
              <a:rPr lang="en-US" dirty="0">
                <a:solidFill>
                  <a:srgbClr val="002060"/>
                </a:solidFill>
                <a:latin typeface="Times New Roman" panose="02020603050405020304" pitchFamily="18" charset="0"/>
                <a:cs typeface="Times New Roman" panose="02020603050405020304" pitchFamily="18" charset="0"/>
              </a:rPr>
              <a:t> </a:t>
            </a:r>
          </a:p>
          <a:p>
            <a:pPr marL="0" indent="0" algn="just">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2060"/>
                </a:solidFill>
                <a:latin typeface="Times New Roman" panose="02020603050405020304" pitchFamily="18" charset="0"/>
                <a:cs typeface="Times New Roman" panose="02020603050405020304" pitchFamily="18" charset="0"/>
              </a:rPr>
              <a:t>Rules for Python Variables: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variable name must start with </a:t>
            </a:r>
            <a:r>
              <a:rPr lang="en-US" sz="2400" dirty="0">
                <a:solidFill>
                  <a:srgbClr val="FF0000"/>
                </a:solidFill>
                <a:latin typeface="Times New Roman" panose="02020603050405020304" pitchFamily="18" charset="0"/>
                <a:cs typeface="Times New Roman" panose="02020603050405020304" pitchFamily="18" charset="0"/>
              </a:rPr>
              <a:t>a letter or the underscore character</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variable name </a:t>
            </a:r>
            <a:r>
              <a:rPr lang="en-US" sz="2400" dirty="0">
                <a:solidFill>
                  <a:srgbClr val="FF0000"/>
                </a:solidFill>
                <a:latin typeface="Times New Roman" panose="02020603050405020304" pitchFamily="18" charset="0"/>
                <a:cs typeface="Times New Roman" panose="02020603050405020304" pitchFamily="18" charset="0"/>
              </a:rPr>
              <a:t>cannot start with a number </a:t>
            </a:r>
            <a:r>
              <a:rPr lang="en-US" sz="2400" dirty="0">
                <a:latin typeface="Times New Roman" panose="02020603050405020304" pitchFamily="18" charset="0"/>
                <a:cs typeface="Times New Roman" panose="02020603050405020304" pitchFamily="18" charset="0"/>
              </a:rPr>
              <a:t>or </a:t>
            </a:r>
            <a:r>
              <a:rPr lang="en-US" sz="2400" dirty="0">
                <a:solidFill>
                  <a:srgbClr val="FF0000"/>
                </a:solidFill>
                <a:latin typeface="Times New Roman" panose="02020603050405020304" pitchFamily="18" charset="0"/>
                <a:cs typeface="Times New Roman" panose="02020603050405020304" pitchFamily="18" charset="0"/>
              </a:rPr>
              <a:t>any special character like $, </a:t>
            </a:r>
            <a:r>
              <a:rPr lang="en-US" sz="2400" dirty="0">
                <a:latin typeface="Times New Roman" panose="02020603050405020304" pitchFamily="18" charset="0"/>
                <a:cs typeface="Times New Roman" panose="02020603050405020304" pitchFamily="18" charset="0"/>
              </a:rPr>
              <a:t>(, * % etc.)</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variable name can </a:t>
            </a:r>
            <a:r>
              <a:rPr lang="en-US" sz="2400" dirty="0">
                <a:solidFill>
                  <a:srgbClr val="FF0000"/>
                </a:solidFill>
                <a:latin typeface="Times New Roman" panose="02020603050405020304" pitchFamily="18" charset="0"/>
                <a:cs typeface="Times New Roman" panose="02020603050405020304" pitchFamily="18" charset="0"/>
              </a:rPr>
              <a:t>only contain alpha-numeric characters </a:t>
            </a:r>
            <a:r>
              <a:rPr lang="en-US" sz="2400" dirty="0">
                <a:latin typeface="Times New Roman" panose="02020603050405020304" pitchFamily="18" charset="0"/>
                <a:cs typeface="Times New Roman" panose="02020603050405020304" pitchFamily="18" charset="0"/>
              </a:rPr>
              <a:t>and underscores (</a:t>
            </a:r>
            <a:r>
              <a:rPr lang="en-US" sz="2400" dirty="0">
                <a:solidFill>
                  <a:srgbClr val="FF0000"/>
                </a:solidFill>
                <a:latin typeface="Times New Roman" panose="02020603050405020304" pitchFamily="18" charset="0"/>
                <a:cs typeface="Times New Roman" panose="02020603050405020304" pitchFamily="18" charset="0"/>
              </a:rPr>
              <a:t>A-z, 0-9, and _ </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variable names are </a:t>
            </a:r>
            <a:r>
              <a:rPr lang="en-US" sz="2400" dirty="0">
                <a:solidFill>
                  <a:srgbClr val="FF0000"/>
                </a:solidFill>
                <a:latin typeface="Times New Roman" panose="02020603050405020304" pitchFamily="18" charset="0"/>
                <a:cs typeface="Times New Roman" panose="02020603050405020304" pitchFamily="18" charset="0"/>
              </a:rPr>
              <a:t>case-sensitive which means Name and NAME</a:t>
            </a:r>
            <a:r>
              <a:rPr lang="en-US" sz="2400" dirty="0">
                <a:latin typeface="Times New Roman" panose="02020603050405020304" pitchFamily="18" charset="0"/>
                <a:cs typeface="Times New Roman" panose="02020603050405020304" pitchFamily="18" charset="0"/>
              </a:rPr>
              <a:t> are two different variables in Python.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reserved keywords </a:t>
            </a:r>
            <a:r>
              <a:rPr lang="en-US" sz="2400" dirty="0">
                <a:solidFill>
                  <a:srgbClr val="FF0000"/>
                </a:solidFill>
                <a:latin typeface="Times New Roman" panose="02020603050405020304" pitchFamily="18" charset="0"/>
                <a:cs typeface="Times New Roman" panose="02020603050405020304" pitchFamily="18" charset="0"/>
              </a:rPr>
              <a:t>cannot be used naming the variable</a:t>
            </a:r>
            <a:r>
              <a:rPr lang="en-US" sz="2400" dirty="0">
                <a:latin typeface="Times New Roman" panose="02020603050405020304" pitchFamily="18" charset="0"/>
                <a:cs typeface="Times New Roman" panose="02020603050405020304" pitchFamily="18" charset="0"/>
              </a:rPr>
              <a:t>.</a:t>
            </a:r>
          </a:p>
          <a:p>
            <a:pPr marL="0" indent="0" algn="just">
              <a:buNone/>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19</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44403"/>
            <a:ext cx="12092608" cy="64711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Variables - Multiple Assignment:</a:t>
            </a:r>
          </a:p>
        </p:txBody>
      </p:sp>
      <p:sp>
        <p:nvSpPr>
          <p:cNvPr id="5" name="Rectangle 4">
            <a:extLst>
              <a:ext uri="{FF2B5EF4-FFF2-40B4-BE49-F238E27FC236}">
                <a16:creationId xmlns:a16="http://schemas.microsoft.com/office/drawing/2014/main" id="{D06D0215-F572-F0D4-307F-33DBA727132F}"/>
              </a:ext>
            </a:extLst>
          </p:cNvPr>
          <p:cNvSpPr/>
          <p:nvPr/>
        </p:nvSpPr>
        <p:spPr>
          <a:xfrm>
            <a:off x="2720634" y="2621867"/>
            <a:ext cx="236337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i="0" dirty="0">
                <a:solidFill>
                  <a:srgbClr val="002060"/>
                </a:solidFill>
                <a:effectLst/>
                <a:latin typeface="Times New Roman" panose="02020603050405020304" pitchFamily="18" charset="0"/>
                <a:cs typeface="Times New Roman" panose="02020603050405020304" pitchFamily="18" charset="0"/>
              </a:rPr>
              <a:t> a=b=c=10  </a:t>
            </a:r>
          </a:p>
          <a:p>
            <a:pPr algn="ctr"/>
            <a:r>
              <a:rPr lang="en-US" sz="2800" b="0" i="0" dirty="0">
                <a:solidFill>
                  <a:srgbClr val="002060"/>
                </a:solidFill>
                <a:effectLst/>
                <a:latin typeface="Times New Roman" panose="02020603050405020304" pitchFamily="18" charset="0"/>
                <a:cs typeface="Times New Roman" panose="02020603050405020304" pitchFamily="18" charset="0"/>
              </a:rPr>
              <a:t>     print (a,b,c) </a:t>
            </a:r>
          </a:p>
        </p:txBody>
      </p:sp>
      <p:sp>
        <p:nvSpPr>
          <p:cNvPr id="7" name="Rectangle 6">
            <a:extLst>
              <a:ext uri="{FF2B5EF4-FFF2-40B4-BE49-F238E27FC236}">
                <a16:creationId xmlns:a16="http://schemas.microsoft.com/office/drawing/2014/main" id="{59D74C11-7A85-98E3-0AA2-046CF4CE7B31}"/>
              </a:ext>
            </a:extLst>
          </p:cNvPr>
          <p:cNvSpPr/>
          <p:nvPr/>
        </p:nvSpPr>
        <p:spPr>
          <a:xfrm>
            <a:off x="7500426" y="2730891"/>
            <a:ext cx="2630658" cy="745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0" i="0" dirty="0">
                <a:solidFill>
                  <a:srgbClr val="002060"/>
                </a:solidFill>
                <a:effectLst/>
                <a:latin typeface="Times New Roman" panose="02020603050405020304" pitchFamily="18" charset="0"/>
                <a:cs typeface="Times New Roman" panose="02020603050405020304" pitchFamily="18" charset="0"/>
              </a:rPr>
              <a:t>    </a:t>
            </a:r>
            <a:r>
              <a:rPr lang="en-US" sz="2400" b="1" i="0" dirty="0">
                <a:solidFill>
                  <a:schemeClr val="accent2"/>
                </a:solidFill>
                <a:effectLst/>
                <a:latin typeface="Times New Roman" panose="02020603050405020304" pitchFamily="18" charset="0"/>
                <a:cs typeface="Times New Roman" panose="02020603050405020304" pitchFamily="18" charset="0"/>
              </a:rPr>
              <a:t> a,b,c = 10,20,30  </a:t>
            </a:r>
          </a:p>
          <a:p>
            <a:pPr algn="ctr"/>
            <a:r>
              <a:rPr lang="en-US" sz="2400" b="1" i="0" dirty="0">
                <a:solidFill>
                  <a:schemeClr val="accent2"/>
                </a:solidFill>
                <a:effectLst/>
                <a:latin typeface="Times New Roman" panose="02020603050405020304" pitchFamily="18" charset="0"/>
                <a:cs typeface="Times New Roman" panose="02020603050405020304" pitchFamily="18" charset="0"/>
              </a:rPr>
              <a:t>print (a,b,c)</a:t>
            </a:r>
            <a:endParaRPr lang="en-US" sz="2400" b="1" dirty="0">
              <a:solidFill>
                <a:schemeClr val="accent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D52592C-EAE5-F31A-B876-7A232282FDB9}"/>
              </a:ext>
            </a:extLst>
          </p:cNvPr>
          <p:cNvSpPr/>
          <p:nvPr/>
        </p:nvSpPr>
        <p:spPr>
          <a:xfrm>
            <a:off x="10571018" y="3079068"/>
            <a:ext cx="1428682"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404494" y="3102177"/>
            <a:ext cx="1481215" cy="307785"/>
          </a:xfrm>
          <a:prstGeom prst="rect">
            <a:avLst/>
          </a:prstGeom>
        </p:spPr>
      </p:pic>
      <p:pic>
        <p:nvPicPr>
          <p:cNvPr id="10" name="Picture 9"/>
          <p:cNvPicPr>
            <a:picLocks noChangeAspect="1"/>
          </p:cNvPicPr>
          <p:nvPr/>
        </p:nvPicPr>
        <p:blipFill>
          <a:blip r:embed="rId4"/>
          <a:stretch>
            <a:fillRect/>
          </a:stretch>
        </p:blipFill>
        <p:spPr>
          <a:xfrm>
            <a:off x="10612582" y="3102177"/>
            <a:ext cx="1387118" cy="374301"/>
          </a:xfrm>
          <a:prstGeom prst="rect">
            <a:avLst/>
          </a:prstGeom>
        </p:spPr>
      </p:pic>
    </p:spTree>
    <p:extLst>
      <p:ext uri="{BB962C8B-B14F-4D97-AF65-F5344CB8AC3E}">
        <p14:creationId xmlns:p14="http://schemas.microsoft.com/office/powerpoint/2010/main" val="159446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89294-31E6-0B02-4E9B-7A7342C13C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25868-CF96-2EF9-FBC8-A7FF505918D9}"/>
              </a:ext>
            </a:extLst>
          </p:cNvPr>
          <p:cNvSpPr>
            <a:spLocks noGrp="1"/>
          </p:cNvSpPr>
          <p:nvPr>
            <p:ph idx="1"/>
          </p:nvPr>
        </p:nvSpPr>
        <p:spPr>
          <a:xfrm>
            <a:off x="291548" y="913036"/>
            <a:ext cx="11370365" cy="5579204"/>
          </a:xfrm>
        </p:spPr>
        <p:txBody>
          <a:bodyPr>
            <a:normAutofit fontScale="85000" lnSpcReduction="10000"/>
          </a:bodyPr>
          <a:lstStyle/>
          <a:p>
            <a:pPr algn="just">
              <a:lnSpc>
                <a:spcPct val="160000"/>
              </a:lnSpc>
              <a:buFont typeface="Wingdings" panose="05000000000000000000" pitchFamily="2" charset="2"/>
              <a:buChar char="Ø"/>
            </a:pPr>
            <a:r>
              <a:rPr lang="en-US" sz="2800" b="1" dirty="0">
                <a:solidFill>
                  <a:srgbClr val="C00000"/>
                </a:solidFill>
                <a:latin typeface="Garamond" panose="02020404030301010803" pitchFamily="18" charset="0"/>
              </a:rPr>
              <a:t>Python</a:t>
            </a:r>
            <a:r>
              <a:rPr lang="en-US" sz="2800" b="1" dirty="0">
                <a:solidFill>
                  <a:srgbClr val="333333"/>
                </a:solidFill>
                <a:latin typeface="Garamond" panose="02020404030301010803" pitchFamily="18" charset="0"/>
              </a:rPr>
              <a:t> is a widely used programming language that offers several unique features and advantages compared to languages like</a:t>
            </a:r>
            <a:r>
              <a:rPr lang="en-US" sz="2800" b="1" dirty="0">
                <a:solidFill>
                  <a:srgbClr val="C00000"/>
                </a:solidFill>
                <a:latin typeface="Garamond" panose="02020404030301010803" pitchFamily="18" charset="0"/>
              </a:rPr>
              <a:t> Java and C++.</a:t>
            </a:r>
          </a:p>
          <a:p>
            <a:pPr algn="just">
              <a:lnSpc>
                <a:spcPct val="160000"/>
              </a:lnSpc>
              <a:buFont typeface="Wingdings" panose="05000000000000000000" pitchFamily="2" charset="2"/>
              <a:buChar char="Ø"/>
            </a:pPr>
            <a:r>
              <a:rPr lang="en-US" sz="2800" b="1" dirty="0">
                <a:solidFill>
                  <a:srgbClr val="222222"/>
                </a:solidFill>
                <a:latin typeface="Garamond" panose="02020404030301010803" pitchFamily="18" charset="0"/>
              </a:rPr>
              <a:t>Python is an </a:t>
            </a:r>
            <a:r>
              <a:rPr lang="en-US" sz="2800" b="1" dirty="0">
                <a:solidFill>
                  <a:srgbClr val="C00000"/>
                </a:solidFill>
                <a:latin typeface="Garamond" panose="02020404030301010803" pitchFamily="18" charset="0"/>
              </a:rPr>
              <a:t>object-oriented programming language</a:t>
            </a:r>
            <a:r>
              <a:rPr lang="en-US" sz="2800" b="1" dirty="0">
                <a:solidFill>
                  <a:srgbClr val="222222"/>
                </a:solidFill>
                <a:latin typeface="Garamond" panose="02020404030301010803" pitchFamily="18" charset="0"/>
              </a:rPr>
              <a:t> created by </a:t>
            </a:r>
            <a:r>
              <a:rPr lang="en-US" sz="2800" b="1" dirty="0">
                <a:solidFill>
                  <a:srgbClr val="002060"/>
                </a:solidFill>
                <a:latin typeface="Garamond" panose="02020404030301010803" pitchFamily="18" charset="0"/>
              </a:rPr>
              <a:t>Guido Rossum in 1989</a:t>
            </a:r>
            <a:r>
              <a:rPr lang="en-US" sz="2800" b="1" dirty="0">
                <a:solidFill>
                  <a:srgbClr val="222222"/>
                </a:solidFill>
                <a:latin typeface="Garamond" panose="02020404030301010803" pitchFamily="18" charset="0"/>
              </a:rPr>
              <a:t>. It is ideally designed for rapid prototyping of </a:t>
            </a:r>
            <a:r>
              <a:rPr lang="en-US" sz="2800" b="1" dirty="0">
                <a:solidFill>
                  <a:srgbClr val="C00000"/>
                </a:solidFill>
                <a:latin typeface="Garamond" panose="02020404030301010803" pitchFamily="18" charset="0"/>
              </a:rPr>
              <a:t>complex applications</a:t>
            </a:r>
            <a:r>
              <a:rPr lang="en-US" sz="2800" b="1" dirty="0">
                <a:solidFill>
                  <a:srgbClr val="222222"/>
                </a:solidFill>
                <a:latin typeface="Garamond" panose="02020404030301010803" pitchFamily="18" charset="0"/>
              </a:rPr>
              <a:t>.</a:t>
            </a:r>
          </a:p>
          <a:p>
            <a:pPr algn="just">
              <a:lnSpc>
                <a:spcPct val="160000"/>
              </a:lnSpc>
              <a:buFont typeface="Wingdings" panose="05000000000000000000" pitchFamily="2" charset="2"/>
              <a:buChar char="Ø"/>
            </a:pPr>
            <a:r>
              <a:rPr lang="en-US" sz="2800" b="1" dirty="0">
                <a:solidFill>
                  <a:srgbClr val="000000"/>
                </a:solidFill>
                <a:latin typeface="Garamond" panose="02020404030301010803" pitchFamily="18" charset="0"/>
              </a:rPr>
              <a:t>Python is one of the most popular programming languages. Although it is a </a:t>
            </a:r>
            <a:r>
              <a:rPr lang="en-US" sz="2800" b="1" dirty="0">
                <a:solidFill>
                  <a:srgbClr val="C00000"/>
                </a:solidFill>
                <a:latin typeface="Garamond" panose="02020404030301010803" pitchFamily="18" charset="0"/>
              </a:rPr>
              <a:t>general-purpose language</a:t>
            </a:r>
            <a:r>
              <a:rPr lang="en-US" sz="2800" b="1" dirty="0">
                <a:solidFill>
                  <a:srgbClr val="000000"/>
                </a:solidFill>
                <a:latin typeface="Garamond" panose="02020404030301010803" pitchFamily="18" charset="0"/>
              </a:rPr>
              <a:t>, it is used in various areas of applications such as </a:t>
            </a:r>
            <a:r>
              <a:rPr lang="en-US" sz="2800" b="1" dirty="0">
                <a:solidFill>
                  <a:srgbClr val="C00000"/>
                </a:solidFill>
                <a:latin typeface="Garamond" panose="02020404030301010803" pitchFamily="18" charset="0"/>
              </a:rPr>
              <a:t>Machine Learning</a:t>
            </a:r>
            <a:r>
              <a:rPr lang="en-US" sz="2800" b="1" dirty="0">
                <a:solidFill>
                  <a:srgbClr val="000000"/>
                </a:solidFill>
                <a:latin typeface="Garamond" panose="02020404030301010803" pitchFamily="18" charset="0"/>
              </a:rPr>
              <a:t>, </a:t>
            </a:r>
            <a:r>
              <a:rPr lang="en-US" sz="2800" b="1" dirty="0">
                <a:solidFill>
                  <a:srgbClr val="C00000"/>
                </a:solidFill>
                <a:latin typeface="Garamond" panose="02020404030301010803" pitchFamily="18" charset="0"/>
              </a:rPr>
              <a:t>Artificial Intelligence</a:t>
            </a:r>
            <a:r>
              <a:rPr lang="en-US" sz="2800" b="1" dirty="0">
                <a:solidFill>
                  <a:srgbClr val="000000"/>
                </a:solidFill>
                <a:latin typeface="Garamond" panose="02020404030301010803" pitchFamily="18" charset="0"/>
              </a:rPr>
              <a:t>, </a:t>
            </a:r>
            <a:r>
              <a:rPr lang="en-US" sz="2800" b="1" dirty="0">
                <a:solidFill>
                  <a:srgbClr val="C00000"/>
                </a:solidFill>
                <a:latin typeface="Garamond" panose="02020404030301010803" pitchFamily="18" charset="0"/>
              </a:rPr>
              <a:t>web development</a:t>
            </a:r>
            <a:r>
              <a:rPr lang="en-US" sz="2800" b="1" dirty="0">
                <a:solidFill>
                  <a:srgbClr val="000000"/>
                </a:solidFill>
                <a:latin typeface="Garamond" panose="02020404030301010803" pitchFamily="18" charset="0"/>
              </a:rPr>
              <a:t>, </a:t>
            </a:r>
            <a:r>
              <a:rPr lang="en-US" sz="2800" b="1" dirty="0">
                <a:solidFill>
                  <a:srgbClr val="C00000"/>
                </a:solidFill>
                <a:latin typeface="Garamond" panose="02020404030301010803" pitchFamily="18" charset="0"/>
              </a:rPr>
              <a:t>IoT</a:t>
            </a:r>
            <a:r>
              <a:rPr lang="en-US" sz="2800" b="1" dirty="0">
                <a:solidFill>
                  <a:srgbClr val="000000"/>
                </a:solidFill>
                <a:latin typeface="Garamond" panose="02020404030301010803" pitchFamily="18" charset="0"/>
              </a:rPr>
              <a:t>, and more.</a:t>
            </a:r>
          </a:p>
          <a:p>
            <a:pPr algn="just">
              <a:lnSpc>
                <a:spcPct val="160000"/>
              </a:lnSpc>
              <a:buFont typeface="Wingdings" panose="05000000000000000000" pitchFamily="2" charset="2"/>
              <a:buChar char="Ø"/>
            </a:pPr>
            <a:r>
              <a:rPr lang="en-US" sz="2800" dirty="0">
                <a:solidFill>
                  <a:srgbClr val="222222"/>
                </a:solidFill>
                <a:latin typeface="Times New Roman" panose="02020603050405020304" pitchFamily="18" charset="0"/>
                <a:cs typeface="Times New Roman" panose="02020603050405020304" pitchFamily="18" charset="0"/>
              </a:rPr>
              <a:t>Many large companies use the Python programming language, including NASA, Google, YouTube, BitTorrent, etc.</a:t>
            </a:r>
            <a:endParaRPr lang="en-US" sz="2800" b="1" dirty="0">
              <a:solidFill>
                <a:srgbClr val="C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8BA6368-9FAF-B650-BE51-DFB0210F77A2}"/>
              </a:ext>
            </a:extLst>
          </p:cNvPr>
          <p:cNvSpPr txBox="1">
            <a:spLocks/>
          </p:cNvSpPr>
          <p:nvPr/>
        </p:nvSpPr>
        <p:spPr>
          <a:xfrm>
            <a:off x="49695" y="0"/>
            <a:ext cx="12092608" cy="7316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a:t>
            </a:r>
            <a:endParaRPr lang="en-US" dirty="0">
              <a:solidFill>
                <a:schemeClr val="bg1"/>
              </a:solidFill>
              <a:effectLst/>
              <a:latin typeface="Garamond" panose="02020404030301010803" pitchFamily="18" charset="0"/>
              <a:ea typeface="Times New Roman" panose="02020603050405020304" pitchFamily="18" charset="0"/>
            </a:endParaRPr>
          </a:p>
          <a:p>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9049502-49F9-C2D5-AC78-DC9F3CEC0038}"/>
              </a:ext>
            </a:extLst>
          </p:cNvPr>
          <p:cNvSpPr>
            <a:spLocks noGrp="1"/>
          </p:cNvSpPr>
          <p:nvPr>
            <p:ph type="sldNum" sz="quarter" idx="12"/>
          </p:nvPr>
        </p:nvSpPr>
        <p:spPr/>
        <p:txBody>
          <a:bodyPr/>
          <a:lstStyle/>
          <a:p>
            <a:fld id="{0DB4F7E2-DFC6-490A-AB5F-7D827582BBB5}" type="slidenum">
              <a:rPr lang="en-US" smtClean="0"/>
              <a:t>2</a:t>
            </a:fld>
            <a:endParaRPr lang="en-US"/>
          </a:p>
        </p:txBody>
      </p:sp>
      <p:pic>
        <p:nvPicPr>
          <p:cNvPr id="5" name="Picture 4" descr="Python tutorial">
            <a:extLst>
              <a:ext uri="{FF2B5EF4-FFF2-40B4-BE49-F238E27FC236}">
                <a16:creationId xmlns:a16="http://schemas.microsoft.com/office/drawing/2014/main" id="{9C5B822F-339B-A169-3CF3-582F1CFFB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496" y="52118"/>
            <a:ext cx="3214688" cy="73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9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8782" y="913036"/>
            <a:ext cx="11993217" cy="5944963"/>
          </a:xfrm>
        </p:spPr>
        <p:txBody>
          <a:bodyPr>
            <a:noAutofit/>
          </a:bodyPr>
          <a:lstStyle/>
          <a:p>
            <a:pPr marL="0" indent="0">
              <a:buFont typeface="Symbol" panose="05050102010706020507" pitchFamily="18" charset="2"/>
              <a:buNone/>
            </a:pPr>
            <a:r>
              <a:rPr lang="en-US" dirty="0">
                <a:solidFill>
                  <a:srgbClr val="610B38"/>
                </a:solidFill>
                <a:latin typeface="Times New Roman" panose="02020603050405020304" pitchFamily="18" charset="0"/>
                <a:cs typeface="Times New Roman" panose="02020603050405020304" pitchFamily="18" charset="0"/>
              </a:rPr>
              <a:t> </a:t>
            </a:r>
            <a:r>
              <a:rPr lang="en-US" altLang="en-US" sz="2400" b="0" dirty="0">
                <a:latin typeface="Times New Roman" panose="02020603050405020304" pitchFamily="18" charset="0"/>
                <a:cs typeface="Times New Roman" panose="02020603050405020304" pitchFamily="18" charset="0"/>
              </a:rPr>
              <a:t>Whitespace is meaningful in Python: especially </a:t>
            </a:r>
            <a:r>
              <a:rPr lang="en-US" altLang="en-US" sz="2400" b="0" dirty="0">
                <a:solidFill>
                  <a:srgbClr val="FF0000"/>
                </a:solidFill>
                <a:latin typeface="Times New Roman" panose="02020603050405020304" pitchFamily="18" charset="0"/>
                <a:cs typeface="Times New Roman" panose="02020603050405020304" pitchFamily="18" charset="0"/>
              </a:rPr>
              <a:t>indentation</a:t>
            </a:r>
            <a:r>
              <a:rPr lang="en-US" altLang="en-US" sz="2400" b="0" dirty="0">
                <a:latin typeface="Times New Roman" panose="02020603050405020304" pitchFamily="18" charset="0"/>
                <a:cs typeface="Times New Roman" panose="02020603050405020304" pitchFamily="18" charset="0"/>
              </a:rPr>
              <a:t> and placement of </a:t>
            </a:r>
            <a:r>
              <a:rPr lang="en-US" altLang="en-US" sz="2400" b="0" dirty="0">
                <a:solidFill>
                  <a:srgbClr val="FF0000"/>
                </a:solidFill>
                <a:latin typeface="Times New Roman" panose="02020603050405020304" pitchFamily="18" charset="0"/>
                <a:cs typeface="Times New Roman" panose="02020603050405020304" pitchFamily="18" charset="0"/>
              </a:rPr>
              <a:t>newlines</a:t>
            </a:r>
          </a:p>
          <a:p>
            <a:pPr marL="0" indent="0"/>
            <a:r>
              <a:rPr lang="en-US" altLang="en-US" sz="2400" b="0" dirty="0">
                <a:latin typeface="Times New Roman" panose="02020603050405020304" pitchFamily="18" charset="0"/>
                <a:cs typeface="Times New Roman" panose="02020603050405020304" pitchFamily="18" charset="0"/>
              </a:rPr>
              <a:t>Use a newline to end a line of code</a:t>
            </a:r>
          </a:p>
          <a:p>
            <a:pPr marL="636588" lvl="2" indent="-236538">
              <a:buFontTx/>
              <a:buNone/>
            </a:pPr>
            <a:r>
              <a:rPr lang="en-US" altLang="en-US" sz="2400" dirty="0">
                <a:latin typeface="Times New Roman" panose="02020603050405020304" pitchFamily="18" charset="0"/>
                <a:cs typeface="Times New Roman" panose="02020603050405020304" pitchFamily="18" charset="0"/>
              </a:rPr>
              <a:t>Use </a:t>
            </a: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when must go to next line prematurely</a:t>
            </a:r>
          </a:p>
          <a:p>
            <a:pPr marL="0" indent="0"/>
            <a:r>
              <a:rPr lang="en-US" altLang="en-US" sz="2400" b="0" dirty="0">
                <a:latin typeface="Times New Roman" panose="02020603050405020304" pitchFamily="18" charset="0"/>
                <a:cs typeface="Times New Roman" panose="02020603050405020304" pitchFamily="18" charset="0"/>
              </a:rPr>
              <a:t>No braces </a:t>
            </a:r>
            <a:r>
              <a:rPr lang="en-US" altLang="en-US" sz="2400" b="0" dirty="0">
                <a:solidFill>
                  <a:schemeClr val="accent2"/>
                </a:solidFill>
                <a:latin typeface="Times New Roman" panose="02020603050405020304" pitchFamily="18" charset="0"/>
                <a:cs typeface="Times New Roman" panose="02020603050405020304" pitchFamily="18" charset="0"/>
              </a:rPr>
              <a:t>{}</a:t>
            </a:r>
            <a:r>
              <a:rPr lang="en-US" altLang="en-US" sz="2400" b="0" dirty="0">
                <a:latin typeface="Times New Roman" panose="02020603050405020304" pitchFamily="18" charset="0"/>
                <a:cs typeface="Times New Roman" panose="02020603050405020304" pitchFamily="18" charset="0"/>
              </a:rPr>
              <a:t> to mark blocks of code, use </a:t>
            </a:r>
            <a:r>
              <a:rPr lang="en-US" altLang="en-US" sz="2400" b="0" i="1" dirty="0">
                <a:latin typeface="Times New Roman" panose="02020603050405020304" pitchFamily="18" charset="0"/>
                <a:cs typeface="Times New Roman" panose="02020603050405020304" pitchFamily="18" charset="0"/>
              </a:rPr>
              <a:t>consistent</a:t>
            </a:r>
            <a:r>
              <a:rPr lang="en-US" altLang="en-US" sz="2400" b="0" dirty="0">
                <a:latin typeface="Times New Roman" panose="02020603050405020304" pitchFamily="18" charset="0"/>
                <a:cs typeface="Times New Roman" panose="02020603050405020304" pitchFamily="18" charset="0"/>
              </a:rPr>
              <a:t> indentation instead</a:t>
            </a:r>
          </a:p>
          <a:p>
            <a:pPr marL="0" indent="0"/>
            <a:r>
              <a:rPr lang="en-US" altLang="en-US" sz="2400" b="0" dirty="0">
                <a:latin typeface="Times New Roman" panose="02020603050405020304" pitchFamily="18" charset="0"/>
                <a:cs typeface="Times New Roman" panose="02020603050405020304" pitchFamily="18" charset="0"/>
              </a:rPr>
              <a:t>Colons start of a new block in many constructs, e.g. function definitions, then clauses</a:t>
            </a:r>
          </a:p>
          <a:p>
            <a:pPr algn="just">
              <a:buFont typeface="Wingdings" panose="05000000000000000000" pitchFamily="2" charset="2"/>
              <a:buChar char="Ø"/>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20</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44403"/>
            <a:ext cx="12092608" cy="64711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Basics -</a:t>
            </a:r>
            <a:r>
              <a:rPr lang="en-US" altLang="en-US" sz="4800" b="0" dirty="0"/>
              <a:t> </a:t>
            </a:r>
            <a:r>
              <a:rPr lang="en-US" alt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Whitespace</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0350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531182" y="1190127"/>
            <a:ext cx="11611122" cy="5944963"/>
          </a:xfrm>
        </p:spPr>
        <p:txBody>
          <a:bodyPr>
            <a:noAutofit/>
          </a:bodyPr>
          <a:lstStyle/>
          <a:p>
            <a:pPr marL="0" indent="0" algn="just">
              <a:buNone/>
            </a:pPr>
            <a:r>
              <a:rPr lang="en-US" dirty="0">
                <a:solidFill>
                  <a:srgbClr val="610B38"/>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   </a:t>
            </a:r>
            <a:r>
              <a:rPr lang="en-US" sz="3200" b="0" i="0" dirty="0">
                <a:solidFill>
                  <a:srgbClr val="002060"/>
                </a:solidFill>
                <a:effectLst/>
                <a:latin typeface="Times New Roman" panose="02020603050405020304" pitchFamily="18" charset="0"/>
                <a:cs typeface="Times New Roman" panose="02020603050405020304" pitchFamily="18" charset="0"/>
              </a:rPr>
              <a:t>Python constant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Python </a:t>
            </a:r>
            <a:r>
              <a:rPr lang="en-US" b="0" i="0" dirty="0">
                <a:solidFill>
                  <a:srgbClr val="FF0000"/>
                </a:solidFill>
                <a:effectLst/>
                <a:latin typeface="Times New Roman" panose="02020603050405020304" pitchFamily="18" charset="0"/>
                <a:cs typeface="Times New Roman" panose="02020603050405020304" pitchFamily="18" charset="0"/>
              </a:rPr>
              <a:t>doesn't have any </a:t>
            </a:r>
            <a:r>
              <a:rPr lang="en-US" b="0" i="0" dirty="0">
                <a:solidFill>
                  <a:srgbClr val="000000"/>
                </a:solidFill>
                <a:effectLst/>
                <a:latin typeface="Times New Roman" panose="02020603050405020304" pitchFamily="18" charset="0"/>
                <a:cs typeface="Times New Roman" panose="02020603050405020304" pitchFamily="18" charset="0"/>
              </a:rPr>
              <a:t>formally defined constants, However you can indicate a variable to be treated as a constant by using </a:t>
            </a:r>
            <a:r>
              <a:rPr lang="en-US" b="0" i="0" dirty="0">
                <a:solidFill>
                  <a:srgbClr val="FF0000"/>
                </a:solidFill>
                <a:effectLst/>
                <a:latin typeface="Times New Roman" panose="02020603050405020304" pitchFamily="18" charset="0"/>
                <a:cs typeface="Times New Roman" panose="02020603050405020304" pitchFamily="18" charset="0"/>
              </a:rPr>
              <a:t>all-caps names with underscores</a:t>
            </a:r>
          </a:p>
          <a:p>
            <a:pPr marL="0" indent="0" algn="just">
              <a:buNone/>
            </a:pPr>
            <a:r>
              <a:rPr lang="en-US" b="0" i="0" dirty="0">
                <a:solidFill>
                  <a:srgbClr val="C00000"/>
                </a:solidFill>
                <a:effectLst/>
                <a:latin typeface="Times New Roman" panose="02020603050405020304" pitchFamily="18" charset="0"/>
                <a:cs typeface="Times New Roman" panose="02020603050405020304" pitchFamily="18" charset="0"/>
              </a:rPr>
              <a:t>For example, </a:t>
            </a:r>
            <a:r>
              <a:rPr lang="en-US" b="0" i="0" dirty="0">
                <a:solidFill>
                  <a:srgbClr val="000000"/>
                </a:solidFill>
                <a:effectLst/>
                <a:latin typeface="Times New Roman" panose="02020603050405020304" pitchFamily="18" charset="0"/>
                <a:cs typeface="Times New Roman" panose="02020603050405020304" pitchFamily="18" charset="0"/>
              </a:rPr>
              <a:t>the name PI_VALUE indicates that you don't want the variable redefined or changed in any way.</a:t>
            </a:r>
          </a:p>
          <a:p>
            <a:pPr marL="0" indent="0" algn="just">
              <a:buNone/>
            </a:pPr>
            <a:r>
              <a:rPr lang="en-US" dirty="0">
                <a:latin typeface="Times New Roman" panose="02020603050405020304" pitchFamily="18" charset="0"/>
                <a:cs typeface="Times New Roman" panose="02020603050405020304" pitchFamily="18" charset="0"/>
              </a:rPr>
              <a:t>In Python, constants are usually declared and assigned in a </a:t>
            </a:r>
            <a:r>
              <a:rPr lang="en-US" dirty="0">
                <a:latin typeface="Times New Roman" panose="02020603050405020304" pitchFamily="18" charset="0"/>
                <a:cs typeface="Times New Roman" panose="02020603050405020304" pitchFamily="18" charset="0"/>
                <a:hlinkClick r:id="rId3"/>
              </a:rPr>
              <a:t>module</a:t>
            </a:r>
            <a:r>
              <a:rPr lang="en-US" dirty="0">
                <a:latin typeface="Times New Roman" panose="02020603050405020304" pitchFamily="18" charset="0"/>
                <a:cs typeface="Times New Roman" panose="02020603050405020304" pitchFamily="18" charset="0"/>
              </a:rPr>
              <a:t> (a new file containing variables, </a:t>
            </a:r>
            <a:r>
              <a:rPr lang="en-US" dirty="0">
                <a:latin typeface="Times New Roman" panose="02020603050405020304" pitchFamily="18" charset="0"/>
                <a:cs typeface="Times New Roman" panose="02020603050405020304" pitchFamily="18" charset="0"/>
                <a:hlinkClick r:id="rId4"/>
              </a:rPr>
              <a:t>functions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which is imported to the main file).</a:t>
            </a:r>
          </a:p>
          <a:p>
            <a:pPr marL="0" indent="0" algn="just">
              <a:buNone/>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21</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Constants in Python</a:t>
            </a:r>
          </a:p>
        </p:txBody>
      </p:sp>
      <p:graphicFrame>
        <p:nvGraphicFramePr>
          <p:cNvPr id="7" name="Table 6"/>
          <p:cNvGraphicFramePr>
            <a:graphicFrameLocks noGrp="1"/>
          </p:cNvGraphicFramePr>
          <p:nvPr>
            <p:extLst>
              <p:ext uri="{D42A27DB-BD31-4B8C-83A1-F6EECF244321}">
                <p14:modId xmlns:p14="http://schemas.microsoft.com/office/powerpoint/2010/main" val="2537394721"/>
              </p:ext>
            </p:extLst>
          </p:nvPr>
        </p:nvGraphicFramePr>
        <p:xfrm>
          <a:off x="862834" y="4486655"/>
          <a:ext cx="10076880" cy="1559560"/>
        </p:xfrm>
        <a:graphic>
          <a:graphicData uri="http://schemas.openxmlformats.org/drawingml/2006/table">
            <a:tbl>
              <a:tblPr firstRow="1" bandRow="1">
                <a:tableStyleId>{5C22544A-7EE6-4342-B048-85BDC9FD1C3A}</a:tableStyleId>
              </a:tblPr>
              <a:tblGrid>
                <a:gridCol w="5038440">
                  <a:extLst>
                    <a:ext uri="{9D8B030D-6E8A-4147-A177-3AD203B41FA5}">
                      <a16:colId xmlns:a16="http://schemas.microsoft.com/office/drawing/2014/main" val="1900779655"/>
                    </a:ext>
                  </a:extLst>
                </a:gridCol>
                <a:gridCol w="5038440">
                  <a:extLst>
                    <a:ext uri="{9D8B030D-6E8A-4147-A177-3AD203B41FA5}">
                      <a16:colId xmlns:a16="http://schemas.microsoft.com/office/drawing/2014/main" val="1735224169"/>
                    </a:ext>
                  </a:extLst>
                </a:gridCol>
              </a:tblGrid>
              <a:tr h="370840">
                <a:tc>
                  <a:txBody>
                    <a:bodyPr/>
                    <a:lstStyle/>
                    <a:p>
                      <a:pPr algn="ctr"/>
                      <a:r>
                        <a:rPr lang="en-US" sz="1800" b="0" i="0" kern="1200" dirty="0">
                          <a:solidFill>
                            <a:schemeClr val="lt1"/>
                          </a:solidFill>
                          <a:effectLst/>
                          <a:latin typeface="+mn-lt"/>
                          <a:ea typeface="+mn-ea"/>
                          <a:cs typeface="+mn-cs"/>
                        </a:rPr>
                        <a:t>Create a </a:t>
                      </a:r>
                      <a:r>
                        <a:rPr lang="en-US" sz="1800" b="1" i="0" kern="1200" dirty="0">
                          <a:solidFill>
                            <a:schemeClr val="lt1"/>
                          </a:solidFill>
                          <a:effectLst/>
                          <a:latin typeface="+mn-lt"/>
                          <a:ea typeface="+mn-ea"/>
                          <a:cs typeface="+mn-cs"/>
                        </a:rPr>
                        <a:t>constant.py</a:t>
                      </a:r>
                      <a:r>
                        <a:rPr lang="en-US" sz="1800" b="0" i="0" kern="1200" dirty="0">
                          <a:solidFill>
                            <a:schemeClr val="lt1"/>
                          </a:solidFill>
                          <a:effectLst/>
                          <a:latin typeface="+mn-lt"/>
                          <a:ea typeface="+mn-ea"/>
                          <a:cs typeface="+mn-cs"/>
                        </a:rPr>
                        <a:t>:</a:t>
                      </a:r>
                      <a:endParaRPr lang="en-US" dirty="0"/>
                    </a:p>
                  </a:txBody>
                  <a:tcPr/>
                </a:tc>
                <a:tc>
                  <a:txBody>
                    <a:bodyPr/>
                    <a:lstStyle/>
                    <a:p>
                      <a:pPr algn="ctr"/>
                      <a:r>
                        <a:rPr lang="en-US" sz="1800" b="0" i="0" kern="1200" dirty="0">
                          <a:solidFill>
                            <a:schemeClr val="lt1"/>
                          </a:solidFill>
                          <a:effectLst/>
                          <a:latin typeface="+mn-lt"/>
                          <a:ea typeface="+mn-ea"/>
                          <a:cs typeface="+mn-cs"/>
                        </a:rPr>
                        <a:t>Create a </a:t>
                      </a:r>
                      <a:r>
                        <a:rPr lang="en-US" sz="1800" b="1" i="0" kern="1200" dirty="0">
                          <a:solidFill>
                            <a:schemeClr val="lt1"/>
                          </a:solidFill>
                          <a:effectLst/>
                          <a:latin typeface="+mn-lt"/>
                          <a:ea typeface="+mn-ea"/>
                          <a:cs typeface="+mn-cs"/>
                        </a:rPr>
                        <a:t>main.py</a:t>
                      </a:r>
                      <a:r>
                        <a:rPr lang="en-US" sz="1800" b="0" i="0" kern="1200" dirty="0">
                          <a:solidFill>
                            <a:schemeClr val="lt1"/>
                          </a:solidFill>
                          <a:effectLst/>
                          <a:latin typeface="+mn-lt"/>
                          <a:ea typeface="+mn-ea"/>
                          <a:cs typeface="+mn-cs"/>
                        </a:rPr>
                        <a:t>:</a:t>
                      </a:r>
                      <a:endParaRPr lang="en-US" dirty="0"/>
                    </a:p>
                  </a:txBody>
                  <a:tcPr/>
                </a:tc>
                <a:extLst>
                  <a:ext uri="{0D108BD9-81ED-4DB2-BD59-A6C34878D82A}">
                    <a16:rowId xmlns:a16="http://schemas.microsoft.com/office/drawing/2014/main" val="601270986"/>
                  </a:ext>
                </a:extLst>
              </a:tr>
              <a:tr h="370840">
                <a:tc>
                  <a:txBody>
                    <a:bodyPr/>
                    <a:lstStyle/>
                    <a:p>
                      <a:pPr algn="ctr"/>
                      <a:r>
                        <a:rPr lang="en-US" sz="1800" kern="1200" dirty="0">
                          <a:solidFill>
                            <a:schemeClr val="dk1"/>
                          </a:solidFill>
                          <a:effectLst/>
                          <a:latin typeface="+mn-lt"/>
                          <a:ea typeface="+mn-ea"/>
                          <a:cs typeface="+mn-cs"/>
                        </a:rPr>
                        <a:t># declare constants</a:t>
                      </a:r>
                    </a:p>
                    <a:p>
                      <a:pPr algn="ctr"/>
                      <a:r>
                        <a:rPr lang="en-US" sz="1800" kern="1200" dirty="0">
                          <a:solidFill>
                            <a:schemeClr val="dk1"/>
                          </a:solidFill>
                          <a:effectLst/>
                          <a:latin typeface="+mn-lt"/>
                          <a:ea typeface="+mn-ea"/>
                          <a:cs typeface="+mn-cs"/>
                        </a:rPr>
                        <a:t> </a:t>
                      </a:r>
                      <a:r>
                        <a:rPr lang="en-US" dirty="0"/>
                        <a:t>PI = </a:t>
                      </a:r>
                      <a:r>
                        <a:rPr lang="en-US" sz="1800" kern="1200" dirty="0">
                          <a:solidFill>
                            <a:schemeClr val="dk1"/>
                          </a:solidFill>
                          <a:effectLst/>
                          <a:latin typeface="+mn-lt"/>
                          <a:ea typeface="+mn-ea"/>
                          <a:cs typeface="+mn-cs"/>
                        </a:rPr>
                        <a:t>3.14</a:t>
                      </a:r>
                    </a:p>
                    <a:p>
                      <a:pPr algn="ctr"/>
                      <a:r>
                        <a:rPr lang="en-US" dirty="0"/>
                        <a:t> GRAVITY = </a:t>
                      </a:r>
                      <a:r>
                        <a:rPr lang="en-US" sz="1800" kern="1200" dirty="0">
                          <a:solidFill>
                            <a:schemeClr val="dk1"/>
                          </a:solidFill>
                          <a:effectLst/>
                          <a:latin typeface="+mn-lt"/>
                          <a:ea typeface="+mn-ea"/>
                          <a:cs typeface="+mn-cs"/>
                        </a:rPr>
                        <a:t>9.8</a:t>
                      </a:r>
                      <a:endParaRPr lang="en-US" dirty="0"/>
                    </a:p>
                  </a:txBody>
                  <a:tcPr/>
                </a:tc>
                <a:tc>
                  <a:txBody>
                    <a:bodyPr/>
                    <a:lstStyle/>
                    <a:p>
                      <a:pPr algn="ctr"/>
                      <a:r>
                        <a:rPr lang="en-US" sz="1800" kern="1200" dirty="0">
                          <a:solidFill>
                            <a:schemeClr val="dk1"/>
                          </a:solidFill>
                          <a:effectLst/>
                          <a:latin typeface="+mn-lt"/>
                          <a:ea typeface="+mn-ea"/>
                          <a:cs typeface="+mn-cs"/>
                        </a:rPr>
                        <a:t># import constant file we created above</a:t>
                      </a:r>
                      <a:r>
                        <a:rPr lang="en-US" dirty="0"/>
                        <a:t> </a:t>
                      </a:r>
                      <a:r>
                        <a:rPr lang="en-US" sz="1800" kern="1200" dirty="0">
                          <a:solidFill>
                            <a:schemeClr val="dk1"/>
                          </a:solidFill>
                          <a:effectLst/>
                          <a:latin typeface="Courier New" panose="02070309020205020404" pitchFamily="49" charset="0"/>
                          <a:ea typeface="+mn-ea"/>
                          <a:cs typeface="Courier New" panose="02070309020205020404" pitchFamily="49" charset="0"/>
                        </a:rPr>
                        <a:t>import</a:t>
                      </a:r>
                      <a:r>
                        <a:rPr lang="en-US" dirty="0">
                          <a:latin typeface="Courier New" panose="02070309020205020404" pitchFamily="49" charset="0"/>
                          <a:cs typeface="Courier New" panose="02070309020205020404" pitchFamily="49" charset="0"/>
                        </a:rPr>
                        <a:t> constant </a:t>
                      </a:r>
                    </a:p>
                    <a:p>
                      <a:pPr algn="ctr"/>
                      <a:r>
                        <a:rPr lang="en-US" sz="1800" kern="1200" dirty="0">
                          <a:solidFill>
                            <a:schemeClr val="dk1"/>
                          </a:solidFill>
                          <a:effectLst/>
                          <a:latin typeface="Courier New" panose="02070309020205020404" pitchFamily="49" charset="0"/>
                          <a:ea typeface="+mn-ea"/>
                          <a:cs typeface="Courier New" panose="02070309020205020404" pitchFamily="49" charset="0"/>
                        </a:rPr>
                        <a:t>print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constant.PI</a:t>
                      </a:r>
                      <a:r>
                        <a:rPr lang="en-US" dirty="0">
                          <a:latin typeface="Courier New" panose="02070309020205020404" pitchFamily="49" charset="0"/>
                          <a:cs typeface="Courier New" panose="02070309020205020404" pitchFamily="49" charset="0"/>
                        </a:rPr>
                        <a:t>)</a:t>
                      </a:r>
                      <a:r>
                        <a:rPr lang="en-US" sz="1800" kern="1200" dirty="0">
                          <a:solidFill>
                            <a:schemeClr val="dk1"/>
                          </a:solidFill>
                          <a:effectLst/>
                          <a:latin typeface="Courier New" panose="02070309020205020404" pitchFamily="49" charset="0"/>
                          <a:ea typeface="+mn-ea"/>
                          <a:cs typeface="Courier New" panose="02070309020205020404" pitchFamily="49" charset="0"/>
                        </a:rPr>
                        <a:t># prints 3.14</a:t>
                      </a:r>
                      <a:r>
                        <a:rPr lang="en-US" dirty="0">
                          <a:latin typeface="Courier New" panose="02070309020205020404" pitchFamily="49" charset="0"/>
                          <a:cs typeface="Courier New" panose="02070309020205020404" pitchFamily="49" charset="0"/>
                        </a:rPr>
                        <a:t> </a:t>
                      </a:r>
                      <a:r>
                        <a:rPr lang="en-US" sz="1800" kern="1200" dirty="0">
                          <a:solidFill>
                            <a:schemeClr val="dk1"/>
                          </a:solidFill>
                          <a:effectLst/>
                          <a:latin typeface="Courier New" panose="02070309020205020404" pitchFamily="49" charset="0"/>
                          <a:ea typeface="+mn-ea"/>
                          <a:cs typeface="Courier New" panose="02070309020205020404" pitchFamily="49" charset="0"/>
                        </a:rPr>
                        <a:t>print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constant.GRAVITY</a:t>
                      </a:r>
                      <a:r>
                        <a:rPr lang="en-US" dirty="0">
                          <a:latin typeface="Courier New" panose="02070309020205020404" pitchFamily="49" charset="0"/>
                          <a:cs typeface="Courier New" panose="02070309020205020404" pitchFamily="49" charset="0"/>
                        </a:rPr>
                        <a:t> </a:t>
                      </a:r>
                      <a:r>
                        <a:rPr lang="en-US" sz="1800" kern="1200" dirty="0">
                          <a:solidFill>
                            <a:schemeClr val="dk1"/>
                          </a:solidFill>
                          <a:effectLst/>
                          <a:latin typeface="Courier New" panose="02070309020205020404" pitchFamily="49" charset="0"/>
                          <a:ea typeface="+mn-ea"/>
                          <a:cs typeface="Courier New" panose="02070309020205020404" pitchFamily="49" charset="0"/>
                        </a:rPr>
                        <a:t># prints 9.8</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2388843"/>
                  </a:ext>
                </a:extLst>
              </a:tr>
            </a:tbl>
          </a:graphicData>
        </a:graphic>
      </p:graphicFrame>
    </p:spTree>
    <p:extLst>
      <p:ext uri="{BB962C8B-B14F-4D97-AF65-F5344CB8AC3E}">
        <p14:creationId xmlns:p14="http://schemas.microsoft.com/office/powerpoint/2010/main" val="6243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lnSpc>
                <a:spcPct val="100000"/>
              </a:lnSpc>
              <a:buFont typeface="Wingdings" panose="05000000000000000000" pitchFamily="2" charset="2"/>
              <a:buChar char="Ø"/>
            </a:pPr>
            <a:r>
              <a:rPr lang="en-US" sz="2800" b="0" i="0" dirty="0">
                <a:solidFill>
                  <a:srgbClr val="FF0000"/>
                </a:solidFill>
                <a:effectLst/>
                <a:latin typeface="Times New Roman" panose="02020603050405020304" pitchFamily="18" charset="0"/>
                <a:cs typeface="Times New Roman" panose="02020603050405020304" pitchFamily="18" charset="0"/>
              </a:rPr>
              <a:t>A data type </a:t>
            </a:r>
            <a:r>
              <a:rPr lang="en-US" sz="2800" b="0" i="0" dirty="0">
                <a:solidFill>
                  <a:srgbClr val="222222"/>
                </a:solidFill>
                <a:effectLst/>
                <a:latin typeface="Times New Roman" panose="02020603050405020304" pitchFamily="18" charset="0"/>
                <a:cs typeface="Times New Roman" panose="02020603050405020304" pitchFamily="18" charset="0"/>
              </a:rPr>
              <a:t>represents a kind of value and determines </a:t>
            </a:r>
            <a:r>
              <a:rPr lang="en-US" sz="2800" b="0" i="0" dirty="0">
                <a:solidFill>
                  <a:srgbClr val="FF0000"/>
                </a:solidFill>
                <a:effectLst/>
                <a:latin typeface="Times New Roman" panose="02020603050405020304" pitchFamily="18" charset="0"/>
                <a:cs typeface="Times New Roman" panose="02020603050405020304" pitchFamily="18" charset="0"/>
              </a:rPr>
              <a:t>what operations can be done on it</a:t>
            </a:r>
            <a:r>
              <a:rPr lang="en-US" sz="2800" b="0" i="0" dirty="0">
                <a:solidFill>
                  <a:srgbClr val="222222"/>
                </a:solidFill>
                <a:effectLst/>
                <a:latin typeface="Times New Roman" panose="02020603050405020304" pitchFamily="18" charset="0"/>
                <a:cs typeface="Times New Roman" panose="02020603050405020304" pitchFamily="18" charset="0"/>
              </a:rPr>
              <a:t>. It defines what type of data we are going to store in a variable. </a:t>
            </a:r>
          </a:p>
          <a:p>
            <a:pPr marL="0" indent="0" algn="just">
              <a:lnSpc>
                <a:spcPct val="150000"/>
              </a:lnSpc>
              <a:buNone/>
            </a:pP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22</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63470" y="0"/>
            <a:ext cx="12092608" cy="66118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i="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Types in Python</a:t>
            </a:r>
            <a:r>
              <a:rPr lang="en-US" sz="4800" dirty="0">
                <a:solidFill>
                  <a:schemeClr val="bg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A647CD4B-EA76-86AB-3CBA-04F3DDD2A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646" y="1930084"/>
            <a:ext cx="7472290" cy="4927915"/>
          </a:xfrm>
          <a:prstGeom prst="rect">
            <a:avLst/>
          </a:prstGeom>
        </p:spPr>
      </p:pic>
    </p:spTree>
    <p:extLst>
      <p:ext uri="{BB962C8B-B14F-4D97-AF65-F5344CB8AC3E}">
        <p14:creationId xmlns:p14="http://schemas.microsoft.com/office/powerpoint/2010/main" val="914895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90438" y="776512"/>
            <a:ext cx="11611122" cy="5944963"/>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Python supports different numerical types and each of them have built-in classes in Python library like </a:t>
            </a:r>
            <a:r>
              <a:rPr lang="en-US" sz="2400" dirty="0">
                <a:solidFill>
                  <a:srgbClr val="FF0000"/>
                </a:solidFill>
                <a:latin typeface="Times New Roman" panose="02020603050405020304" pitchFamily="18" charset="0"/>
                <a:cs typeface="Times New Roman" panose="02020603050405020304" pitchFamily="18" charset="0"/>
              </a:rPr>
              <a:t>int, bool, float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complex</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We can use the </a:t>
            </a:r>
            <a:r>
              <a:rPr lang="en-US" sz="2400" dirty="0">
                <a:latin typeface="Times New Roman" panose="02020603050405020304" pitchFamily="18" charset="0"/>
                <a:cs typeface="Times New Roman" panose="02020603050405020304" pitchFamily="18" charset="0"/>
                <a:hlinkClick r:id="rId3"/>
              </a:rPr>
              <a:t>type()</a:t>
            </a:r>
            <a:r>
              <a:rPr lang="en-US" sz="2400" dirty="0">
                <a:latin typeface="Times New Roman" panose="02020603050405020304" pitchFamily="18" charset="0"/>
                <a:cs typeface="Times New Roman" panose="02020603050405020304" pitchFamily="18" charset="0"/>
              </a:rPr>
              <a:t> function to know which class a variable or a value belongs to.</a:t>
            </a:r>
          </a:p>
          <a:p>
            <a:pPr marL="0" indent="0" algn="just">
              <a:lnSpc>
                <a:spcPct val="150000"/>
              </a:lnSpc>
              <a:buNone/>
            </a:pPr>
            <a:r>
              <a:rPr lang="en-US" dirty="0">
                <a:solidFill>
                  <a:srgbClr val="FF0000"/>
                </a:solidFill>
                <a:latin typeface="Times New Roman" panose="02020603050405020304" pitchFamily="18" charset="0"/>
                <a:cs typeface="Times New Roman" panose="02020603050405020304" pitchFamily="18" charset="0"/>
              </a:rPr>
              <a:t>                                                                	output</a:t>
            </a:r>
          </a:p>
          <a:p>
            <a:pPr marL="0" indent="0" algn="just">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b="0" i="0" dirty="0">
                <a:solidFill>
                  <a:srgbClr val="000000"/>
                </a:solidFill>
                <a:effectLst/>
                <a:latin typeface="Times New Roman" panose="02020603050405020304" pitchFamily="18" charset="0"/>
                <a:cs typeface="Times New Roman" panose="02020603050405020304" pitchFamily="18" charset="0"/>
              </a:rPr>
              <a:t>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23</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8" cy="633046"/>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i="0" dirty="0">
                <a:solidFill>
                  <a:schemeClr val="bg1"/>
                </a:solidFill>
                <a:latin typeface="Times New Roman" panose="02020603050405020304" pitchFamily="18" charset="0"/>
                <a:cs typeface="Times New Roman" panose="02020603050405020304" pitchFamily="18" charset="0"/>
              </a:rPr>
              <a:t>Python Numeric Data Type</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947737" y="2794288"/>
            <a:ext cx="4732627" cy="3093894"/>
          </a:xfrm>
          <a:prstGeom prst="rect">
            <a:avLst/>
          </a:prstGeom>
        </p:spPr>
      </p:pic>
      <p:pic>
        <p:nvPicPr>
          <p:cNvPr id="7" name="Picture 6"/>
          <p:cNvPicPr>
            <a:picLocks noChangeAspect="1"/>
          </p:cNvPicPr>
          <p:nvPr/>
        </p:nvPicPr>
        <p:blipFill>
          <a:blip r:embed="rId5"/>
          <a:stretch>
            <a:fillRect/>
          </a:stretch>
        </p:blipFill>
        <p:spPr>
          <a:xfrm>
            <a:off x="6510337" y="3754582"/>
            <a:ext cx="2828925" cy="1634836"/>
          </a:xfrm>
          <a:prstGeom prst="rect">
            <a:avLst/>
          </a:prstGeom>
        </p:spPr>
      </p:pic>
    </p:spTree>
    <p:extLst>
      <p:ext uri="{BB962C8B-B14F-4D97-AF65-F5344CB8AC3E}">
        <p14:creationId xmlns:p14="http://schemas.microsoft.com/office/powerpoint/2010/main" val="5569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11015" y="913036"/>
            <a:ext cx="11704320" cy="5944963"/>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is a collection </a:t>
            </a:r>
            <a:r>
              <a:rPr lang="en-US" sz="2400" dirty="0">
                <a:solidFill>
                  <a:srgbClr val="FF0000"/>
                </a:solidFill>
                <a:latin typeface="Times New Roman" panose="02020603050405020304" pitchFamily="18" charset="0"/>
                <a:cs typeface="Times New Roman" panose="02020603050405020304" pitchFamily="18" charset="0"/>
              </a:rPr>
              <a:t>data type</a:t>
            </a:r>
            <a:r>
              <a:rPr lang="en-US" sz="2400" dirty="0">
                <a:latin typeface="Times New Roman" panose="02020603050405020304" pitchFamily="18" charset="0"/>
                <a:cs typeface="Times New Roman" panose="02020603050405020304" pitchFamily="18" charset="0"/>
              </a:rPr>
              <a:t>. It is an ordered collection of items. Items in the sequence have </a:t>
            </a:r>
            <a:r>
              <a:rPr lang="en-US" sz="2400" dirty="0">
                <a:solidFill>
                  <a:srgbClr val="FF0000"/>
                </a:solidFill>
                <a:latin typeface="Times New Roman" panose="02020603050405020304" pitchFamily="18" charset="0"/>
                <a:cs typeface="Times New Roman" panose="02020603050405020304" pitchFamily="18" charset="0"/>
              </a:rPr>
              <a:t>a positional index starting with 0</a:t>
            </a:r>
            <a:r>
              <a:rPr lang="en-US" sz="2400" dirty="0">
                <a:latin typeface="Times New Roman" panose="02020603050405020304" pitchFamily="18" charset="0"/>
                <a:cs typeface="Times New Roman" panose="02020603050405020304" pitchFamily="18" charset="0"/>
              </a:rPr>
              <a:t>. It is conceptually similar to an array in</a:t>
            </a:r>
            <a:r>
              <a:rPr lang="en-US" sz="2400" dirty="0">
                <a:solidFill>
                  <a:srgbClr val="FF0000"/>
                </a:solidFill>
                <a:latin typeface="Times New Roman" panose="02020603050405020304" pitchFamily="18" charset="0"/>
                <a:cs typeface="Times New Roman" panose="02020603050405020304" pitchFamily="18" charset="0"/>
              </a:rPr>
              <a:t> C++.</a:t>
            </a:r>
          </a:p>
          <a:p>
            <a:pPr marL="0" indent="0" algn="just">
              <a:lnSpc>
                <a:spcPct val="150000"/>
              </a:lnSpc>
              <a:buNone/>
            </a:pPr>
            <a:r>
              <a:rPr lang="en-US" b="1" i="0" dirty="0">
                <a:solidFill>
                  <a:srgbClr val="002060"/>
                </a:solidFill>
                <a:effectLst/>
                <a:latin typeface="Times New Roman" panose="02020603050405020304" pitchFamily="18" charset="0"/>
                <a:cs typeface="Times New Roman" panose="02020603050405020304" pitchFamily="18" charset="0"/>
              </a:rPr>
              <a:t>1. Python String Data Type</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Python string is a sequence of one or more Unicode characters, enclosed in </a:t>
            </a:r>
            <a:r>
              <a:rPr lang="en-US" sz="2400" b="0" i="0" dirty="0">
                <a:solidFill>
                  <a:srgbClr val="FF0000"/>
                </a:solidFill>
                <a:effectLst/>
                <a:latin typeface="Times New Roman" panose="02020603050405020304" pitchFamily="18" charset="0"/>
                <a:cs typeface="Times New Roman" panose="02020603050405020304" pitchFamily="18" charset="0"/>
              </a:rPr>
              <a:t>single, double or triple </a:t>
            </a:r>
            <a:r>
              <a:rPr lang="en-US" sz="2400" b="0" i="0" dirty="0">
                <a:effectLst/>
                <a:latin typeface="Times New Roman" panose="02020603050405020304" pitchFamily="18" charset="0"/>
                <a:cs typeface="Times New Roman" panose="02020603050405020304" pitchFamily="18" charset="0"/>
              </a:rPr>
              <a:t>quotation marks. </a:t>
            </a:r>
          </a:p>
          <a:p>
            <a:pPr marL="0" indent="0" algn="just">
              <a:lnSpc>
                <a:spcPct val="150000"/>
              </a:lnSpc>
              <a:buNone/>
            </a:pPr>
            <a:r>
              <a:rPr lang="en-US" sz="3200" dirty="0">
                <a:solidFill>
                  <a:srgbClr val="FF0000"/>
                </a:solidFill>
                <a:latin typeface="Times New Roman" panose="02020603050405020304" pitchFamily="18" charset="0"/>
                <a:cs typeface="Times New Roman" panose="02020603050405020304" pitchFamily="18" charset="0"/>
              </a:rPr>
              <a:t>                                                         output</a:t>
            </a:r>
          </a:p>
          <a:p>
            <a:pPr marL="0" indent="0" algn="just">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24</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p>
        </p:txBody>
      </p:sp>
      <p:pic>
        <p:nvPicPr>
          <p:cNvPr id="5" name="Picture 4"/>
          <p:cNvPicPr>
            <a:picLocks noChangeAspect="1"/>
          </p:cNvPicPr>
          <p:nvPr/>
        </p:nvPicPr>
        <p:blipFill>
          <a:blip r:embed="rId3"/>
          <a:stretch>
            <a:fillRect/>
          </a:stretch>
        </p:blipFill>
        <p:spPr>
          <a:xfrm>
            <a:off x="623455" y="4028736"/>
            <a:ext cx="5098472" cy="3067050"/>
          </a:xfrm>
          <a:prstGeom prst="rect">
            <a:avLst/>
          </a:prstGeom>
        </p:spPr>
      </p:pic>
      <p:pic>
        <p:nvPicPr>
          <p:cNvPr id="6" name="Picture 5"/>
          <p:cNvPicPr>
            <a:picLocks noChangeAspect="1"/>
          </p:cNvPicPr>
          <p:nvPr/>
        </p:nvPicPr>
        <p:blipFill>
          <a:blip r:embed="rId4"/>
          <a:stretch>
            <a:fillRect/>
          </a:stretch>
        </p:blipFill>
        <p:spPr>
          <a:xfrm>
            <a:off x="6063175" y="4860925"/>
            <a:ext cx="3009900" cy="1747693"/>
          </a:xfrm>
          <a:prstGeom prst="rect">
            <a:avLst/>
          </a:prstGeom>
        </p:spPr>
      </p:pic>
    </p:spTree>
    <p:extLst>
      <p:ext uri="{BB962C8B-B14F-4D97-AF65-F5344CB8AC3E}">
        <p14:creationId xmlns:p14="http://schemas.microsoft.com/office/powerpoint/2010/main" val="5322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11014" y="913036"/>
            <a:ext cx="11931289" cy="5944963"/>
          </a:xfrm>
        </p:spPr>
        <p:txBody>
          <a:bodyPr>
            <a:no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Strings in Python are “</a:t>
            </a:r>
            <a:r>
              <a:rPr lang="en-US" dirty="0">
                <a:solidFill>
                  <a:srgbClr val="FF0000"/>
                </a:solidFill>
                <a:latin typeface="Times New Roman" panose="02020603050405020304" pitchFamily="18" charset="0"/>
                <a:cs typeface="Times New Roman" panose="02020603050405020304" pitchFamily="18" charset="0"/>
              </a:rPr>
              <a:t>immutable</a:t>
            </a:r>
            <a:r>
              <a:rPr lang="en-US" dirty="0">
                <a:latin typeface="Times New Roman" panose="02020603050405020304" pitchFamily="18" charset="0"/>
                <a:cs typeface="Times New Roman" panose="02020603050405020304" pitchFamily="18" charset="0"/>
              </a:rPr>
              <a:t>” which means they can </a:t>
            </a:r>
            <a:r>
              <a:rPr lang="en-US" dirty="0">
                <a:solidFill>
                  <a:srgbClr val="FF0000"/>
                </a:solidFill>
                <a:latin typeface="Times New Roman" panose="02020603050405020304" pitchFamily="18" charset="0"/>
                <a:cs typeface="Times New Roman" panose="02020603050405020304" pitchFamily="18" charset="0"/>
              </a:rPr>
              <a:t>not be changed </a:t>
            </a:r>
            <a:r>
              <a:rPr lang="en-US" dirty="0">
                <a:latin typeface="Times New Roman" panose="02020603050405020304" pitchFamily="18" charset="0"/>
                <a:cs typeface="Times New Roman" panose="02020603050405020304" pitchFamily="18" charset="0"/>
              </a:rPr>
              <a:t>after they are created(</a:t>
            </a:r>
            <a:r>
              <a:rPr lang="en-US" dirty="0">
                <a:solidFill>
                  <a:srgbClr val="FF0000"/>
                </a:solidFill>
                <a:latin typeface="Times New Roman" panose="02020603050405020304" pitchFamily="18" charset="0"/>
                <a:cs typeface="Times New Roman" panose="02020603050405020304" pitchFamily="18" charset="0"/>
              </a:rPr>
              <a:t>you always produce a new string object of the same type</a:t>
            </a:r>
            <a:r>
              <a:rPr lang="en-US" dirty="0">
                <a:latin typeface="Times New Roman" panose="02020603050405020304" pitchFamily="18" charset="0"/>
                <a:cs typeface="Times New Roman" panose="02020603050405020304" pitchFamily="18" charset="0"/>
              </a:rPr>
              <a:t>, rather than mutating an existing string)</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Some other immutable data types are integers, float,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sz="3200" dirty="0">
                <a:latin typeface="Times New Roman" panose="02020603050405020304" pitchFamily="18" charset="0"/>
                <a:cs typeface="Times New Roman" panose="02020603050405020304" pitchFamily="18" charset="0"/>
              </a:rPr>
              <a:t>Example:                           output                          </a:t>
            </a:r>
          </a:p>
          <a:p>
            <a:pPr marL="0" indent="0">
              <a:buNone/>
            </a:pPr>
            <a:r>
              <a:rPr lang="en-US" dirty="0"/>
              <a:t>name = "Computing" </a:t>
            </a:r>
          </a:p>
          <a:p>
            <a:pPr marL="0" indent="0">
              <a:buNone/>
            </a:pPr>
            <a:r>
              <a:rPr lang="en-US" dirty="0"/>
              <a:t>name[0] = 'T' </a:t>
            </a:r>
          </a:p>
          <a:p>
            <a:pPr marL="0" indent="0">
              <a:buNone/>
            </a:pPr>
            <a:r>
              <a:rPr lang="en-US" dirty="0"/>
              <a:t>print(name)</a:t>
            </a:r>
          </a:p>
          <a:p>
            <a:pPr marL="0" indent="0" algn="just">
              <a:lnSpc>
                <a:spcPct val="150000"/>
              </a:lnSpc>
              <a:buNone/>
            </a:pPr>
            <a:endParaRPr lang="en-US" sz="32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25</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p>
        </p:txBody>
      </p:sp>
      <p:pic>
        <p:nvPicPr>
          <p:cNvPr id="5" name="Picture 4"/>
          <p:cNvPicPr>
            <a:picLocks noChangeAspect="1"/>
          </p:cNvPicPr>
          <p:nvPr/>
        </p:nvPicPr>
        <p:blipFill>
          <a:blip r:embed="rId3"/>
          <a:stretch>
            <a:fillRect/>
          </a:stretch>
        </p:blipFill>
        <p:spPr>
          <a:xfrm>
            <a:off x="4057650" y="4918364"/>
            <a:ext cx="5924550" cy="1437986"/>
          </a:xfrm>
          <a:prstGeom prst="rect">
            <a:avLst/>
          </a:prstGeom>
        </p:spPr>
      </p:pic>
    </p:spTree>
    <p:extLst>
      <p:ext uri="{BB962C8B-B14F-4D97-AF65-F5344CB8AC3E}">
        <p14:creationId xmlns:p14="http://schemas.microsoft.com/office/powerpoint/2010/main" val="400464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string is a </a:t>
            </a:r>
            <a:r>
              <a:rPr lang="en-US" dirty="0">
                <a:solidFill>
                  <a:srgbClr val="FF0000"/>
                </a:solidFill>
                <a:latin typeface="Times New Roman" panose="02020603050405020304" pitchFamily="18" charset="0"/>
                <a:cs typeface="Times New Roman" panose="02020603050405020304" pitchFamily="18" charset="0"/>
              </a:rPr>
              <a:t>non-numeric data type</a:t>
            </a:r>
            <a:r>
              <a:rPr lang="en-US" dirty="0">
                <a:latin typeface="Times New Roman" panose="02020603050405020304" pitchFamily="18" charset="0"/>
                <a:cs typeface="Times New Roman" panose="02020603050405020304" pitchFamily="18" charset="0"/>
              </a:rPr>
              <a:t>. Obviously, </a:t>
            </a:r>
            <a:r>
              <a:rPr lang="en-US" dirty="0">
                <a:solidFill>
                  <a:srgbClr val="FF0000"/>
                </a:solidFill>
                <a:latin typeface="Times New Roman" panose="02020603050405020304" pitchFamily="18" charset="0"/>
                <a:cs typeface="Times New Roman" panose="02020603050405020304" pitchFamily="18" charset="0"/>
              </a:rPr>
              <a:t>we cannot perform arithmetic operations </a:t>
            </a:r>
            <a:r>
              <a:rPr lang="en-US" dirty="0">
                <a:latin typeface="Times New Roman" panose="02020603050405020304" pitchFamily="18" charset="0"/>
                <a:cs typeface="Times New Roman" panose="02020603050405020304" pitchFamily="18" charset="0"/>
              </a:rPr>
              <a:t>on it. However, operations such as </a:t>
            </a:r>
            <a:r>
              <a:rPr lang="en-US" dirty="0">
                <a:solidFill>
                  <a:srgbClr val="FF0000"/>
                </a:solidFill>
                <a:latin typeface="Times New Roman" panose="02020603050405020304" pitchFamily="18" charset="0"/>
                <a:cs typeface="Times New Roman" panose="02020603050405020304" pitchFamily="18" charset="0"/>
              </a:rPr>
              <a:t>slicing</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concatenation</a:t>
            </a:r>
            <a:r>
              <a:rPr lang="en-US" dirty="0">
                <a:latin typeface="Times New Roman" panose="02020603050405020304" pitchFamily="18" charset="0"/>
                <a:cs typeface="Times New Roman" panose="02020603050405020304" pitchFamily="18" charset="0"/>
              </a:rPr>
              <a:t> can be done.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Python's str class defines a number of useful methods for </a:t>
            </a:r>
            <a:r>
              <a:rPr lang="en-US" dirty="0">
                <a:solidFill>
                  <a:srgbClr val="FF0000"/>
                </a:solidFill>
                <a:latin typeface="Times New Roman" panose="02020603050405020304" pitchFamily="18" charset="0"/>
                <a:cs typeface="Times New Roman" panose="02020603050405020304" pitchFamily="18" charset="0"/>
              </a:rPr>
              <a:t>string processing</a:t>
            </a:r>
            <a:r>
              <a:rPr lang="en-US" dirty="0">
                <a:latin typeface="Times New Roman" panose="02020603050405020304" pitchFamily="18" charset="0"/>
                <a:cs typeface="Times New Roman" panose="02020603050405020304" pitchFamily="18" charset="0"/>
              </a:rPr>
              <a:t>. Subsets of strings can be taken using </a:t>
            </a:r>
            <a:r>
              <a:rPr lang="en-US" dirty="0">
                <a:solidFill>
                  <a:srgbClr val="FF0000"/>
                </a:solidFill>
                <a:latin typeface="Times New Roman" panose="02020603050405020304" pitchFamily="18" charset="0"/>
                <a:cs typeface="Times New Roman" panose="02020603050405020304" pitchFamily="18" charset="0"/>
              </a:rPr>
              <a:t>the slice operator ([ ] and [:] ) </a:t>
            </a:r>
            <a:r>
              <a:rPr lang="en-US" dirty="0">
                <a:latin typeface="Times New Roman" panose="02020603050405020304" pitchFamily="18" charset="0"/>
                <a:cs typeface="Times New Roman" panose="02020603050405020304" pitchFamily="18" charset="0"/>
              </a:rPr>
              <a:t>with </a:t>
            </a:r>
            <a:r>
              <a:rPr lang="en-US" dirty="0">
                <a:solidFill>
                  <a:srgbClr val="FF0000"/>
                </a:solidFill>
                <a:latin typeface="Times New Roman" panose="02020603050405020304" pitchFamily="18" charset="0"/>
                <a:cs typeface="Times New Roman" panose="02020603050405020304" pitchFamily="18" charset="0"/>
              </a:rPr>
              <a:t>indexes starting at 0 </a:t>
            </a:r>
            <a:r>
              <a:rPr lang="en-US" dirty="0">
                <a:latin typeface="Times New Roman" panose="02020603050405020304" pitchFamily="18" charset="0"/>
                <a:cs typeface="Times New Roman" panose="02020603050405020304" pitchFamily="18" charset="0"/>
              </a:rPr>
              <a:t>in the beginning of the string and working their way from </a:t>
            </a:r>
            <a:r>
              <a:rPr lang="en-US" dirty="0">
                <a:solidFill>
                  <a:srgbClr val="FF0000"/>
                </a:solidFill>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at the end.</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plus </a:t>
            </a:r>
            <a:r>
              <a:rPr 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sign is the string concatenation operator and the asterisk </a:t>
            </a:r>
            <a:r>
              <a:rPr 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is the repetition operator in Python.</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26</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63470"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endParaRPr lang="en-US" sz="4800"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02220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2" y="913036"/>
            <a:ext cx="11788395" cy="5944963"/>
          </a:xfrm>
        </p:spPr>
        <p:txBody>
          <a:bodyPr>
            <a:noAutofit/>
          </a:bodyPr>
          <a:lstStyle/>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Example of String Data Type </a:t>
            </a: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Output</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27</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46039"/>
            <a:ext cx="12092608" cy="730473"/>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p>
        </p:txBody>
      </p:sp>
      <p:sp>
        <p:nvSpPr>
          <p:cNvPr id="7" name="Rectangle 6">
            <a:extLst>
              <a:ext uri="{FF2B5EF4-FFF2-40B4-BE49-F238E27FC236}">
                <a16:creationId xmlns:a16="http://schemas.microsoft.com/office/drawing/2014/main" id="{6CB39CA3-2194-8A96-FE3D-522144F864D2}"/>
              </a:ext>
            </a:extLst>
          </p:cNvPr>
          <p:cNvSpPr/>
          <p:nvPr/>
        </p:nvSpPr>
        <p:spPr>
          <a:xfrm>
            <a:off x="9172135" y="2264898"/>
            <a:ext cx="2743200" cy="1266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9395181" y="2416931"/>
            <a:ext cx="1857375" cy="962025"/>
          </a:xfrm>
          <a:prstGeom prst="rect">
            <a:avLst/>
          </a:prstGeom>
        </p:spPr>
      </p:pic>
      <p:pic>
        <p:nvPicPr>
          <p:cNvPr id="8" name="Picture 7"/>
          <p:cNvPicPr>
            <a:picLocks noChangeAspect="1"/>
          </p:cNvPicPr>
          <p:nvPr/>
        </p:nvPicPr>
        <p:blipFill>
          <a:blip r:embed="rId4"/>
          <a:stretch>
            <a:fillRect/>
          </a:stretch>
        </p:blipFill>
        <p:spPr>
          <a:xfrm>
            <a:off x="1000125" y="1602542"/>
            <a:ext cx="6786130" cy="2969457"/>
          </a:xfrm>
          <a:prstGeom prst="rect">
            <a:avLst/>
          </a:prstGeom>
        </p:spPr>
      </p:pic>
    </p:spTree>
    <p:extLst>
      <p:ext uri="{BB962C8B-B14F-4D97-AF65-F5344CB8AC3E}">
        <p14:creationId xmlns:p14="http://schemas.microsoft.com/office/powerpoint/2010/main" val="30698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41748" y="831420"/>
            <a:ext cx="11788395" cy="5944963"/>
          </a:xfrm>
        </p:spPr>
        <p:txBody>
          <a:bodyPr>
            <a:noAutofit/>
          </a:bodyPr>
          <a:lstStyle/>
          <a:p>
            <a:pPr marL="0" indent="0" algn="just">
              <a:lnSpc>
                <a:spcPct val="100000"/>
              </a:lnSpc>
              <a:buNone/>
            </a:pPr>
            <a:r>
              <a:rPr lang="en-US" b="1" dirty="0">
                <a:solidFill>
                  <a:srgbClr val="7030A0"/>
                </a:solidFill>
                <a:latin typeface="Times New Roman" panose="02020603050405020304" pitchFamily="18" charset="0"/>
                <a:cs typeface="Times New Roman" panose="02020603050405020304" pitchFamily="18" charset="0"/>
              </a:rPr>
              <a:t>2. Python List Data Type</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dirty="0">
                <a:solidFill>
                  <a:srgbClr val="FF0000"/>
                </a:solidFill>
                <a:latin typeface="Times New Roman" panose="02020603050405020304" pitchFamily="18" charset="0"/>
                <a:cs typeface="Times New Roman" panose="02020603050405020304" pitchFamily="18" charset="0"/>
              </a:rPr>
              <a:t>Python list </a:t>
            </a:r>
            <a:r>
              <a:rPr lang="en-US" sz="2400" dirty="0">
                <a:latin typeface="Times New Roman" panose="02020603050405020304" pitchFamily="18" charset="0"/>
                <a:cs typeface="Times New Roman" panose="02020603050405020304" pitchFamily="18" charset="0"/>
              </a:rPr>
              <a:t>contains items separated by </a:t>
            </a:r>
            <a:r>
              <a:rPr lang="en-US" sz="2400" dirty="0">
                <a:solidFill>
                  <a:srgbClr val="FF0000"/>
                </a:solidFill>
                <a:latin typeface="Times New Roman" panose="02020603050405020304" pitchFamily="18" charset="0"/>
                <a:cs typeface="Times New Roman" panose="02020603050405020304" pitchFamily="18" charset="0"/>
              </a:rPr>
              <a:t>commas and enclosed within square brackets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lists are similar to arrays in C++. One difference between them is that:</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allow us to store multiple items in a single variable</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u="sng" dirty="0">
                <a:solidFill>
                  <a:srgbClr val="FF0000"/>
                </a:solidFill>
                <a:latin typeface="Times New Roman" panose="02020603050405020304" pitchFamily="18" charset="0"/>
                <a:cs typeface="Times New Roman" panose="02020603050405020304" pitchFamily="18" charset="0"/>
              </a:rPr>
              <a:t>List declaration </a:t>
            </a:r>
            <a:r>
              <a:rPr 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placing elements inside square brackets [], separated by commas. </a:t>
            </a:r>
          </a:p>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US" b="1" dirty="0">
              <a:solidFill>
                <a:srgbClr val="7030A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28</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36927" y="0"/>
            <a:ext cx="12092608" cy="68129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p>
        </p:txBody>
      </p:sp>
      <p:sp>
        <p:nvSpPr>
          <p:cNvPr id="6" name="Rectangle 1">
            <a:extLst>
              <a:ext uri="{FF2B5EF4-FFF2-40B4-BE49-F238E27FC236}">
                <a16:creationId xmlns:a16="http://schemas.microsoft.com/office/drawing/2014/main" id="{854F6986-EF86-5739-68B0-9913E796E1DD}"/>
              </a:ext>
            </a:extLst>
          </p:cNvPr>
          <p:cNvSpPr>
            <a:spLocks noChangeArrowheads="1"/>
          </p:cNvSpPr>
          <p:nvPr/>
        </p:nvSpPr>
        <p:spPr bwMode="auto">
          <a:xfrm>
            <a:off x="-6246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57D3789-932F-E7AC-20C4-6C57FCC0FF0B}"/>
              </a:ext>
            </a:extLst>
          </p:cNvPr>
          <p:cNvPicPr>
            <a:picLocks noChangeAspect="1"/>
          </p:cNvPicPr>
          <p:nvPr/>
        </p:nvPicPr>
        <p:blipFill>
          <a:blip r:embed="rId3"/>
          <a:stretch>
            <a:fillRect/>
          </a:stretch>
        </p:blipFill>
        <p:spPr>
          <a:xfrm>
            <a:off x="8610600" y="4740501"/>
            <a:ext cx="2743200" cy="841433"/>
          </a:xfrm>
          <a:prstGeom prst="rect">
            <a:avLst/>
          </a:prstGeom>
        </p:spPr>
      </p:pic>
      <p:pic>
        <p:nvPicPr>
          <p:cNvPr id="11" name="Picture 10">
            <a:extLst>
              <a:ext uri="{FF2B5EF4-FFF2-40B4-BE49-F238E27FC236}">
                <a16:creationId xmlns:a16="http://schemas.microsoft.com/office/drawing/2014/main" id="{9B3DF449-FF16-2DC7-332B-D624EE331AF6}"/>
              </a:ext>
            </a:extLst>
          </p:cNvPr>
          <p:cNvPicPr>
            <a:picLocks noChangeAspect="1"/>
          </p:cNvPicPr>
          <p:nvPr/>
        </p:nvPicPr>
        <p:blipFill>
          <a:blip r:embed="rId4"/>
          <a:stretch>
            <a:fillRect/>
          </a:stretch>
        </p:blipFill>
        <p:spPr>
          <a:xfrm>
            <a:off x="1673414" y="4740501"/>
            <a:ext cx="5437069" cy="1810424"/>
          </a:xfrm>
          <a:prstGeom prst="rect">
            <a:avLst/>
          </a:prstGeom>
        </p:spPr>
      </p:pic>
    </p:spTree>
    <p:extLst>
      <p:ext uri="{BB962C8B-B14F-4D97-AF65-F5344CB8AC3E}">
        <p14:creationId xmlns:p14="http://schemas.microsoft.com/office/powerpoint/2010/main" val="254633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831420"/>
            <a:ext cx="11788395" cy="5944963"/>
          </a:xfrm>
        </p:spPr>
        <p:txBody>
          <a:bodyPr>
            <a:noAutofit/>
          </a:bodyPr>
          <a:lstStyle/>
          <a:p>
            <a:pPr marL="0" indent="0" algn="just">
              <a:lnSpc>
                <a:spcPct val="100000"/>
              </a:lnSpc>
              <a:buNone/>
            </a:pPr>
            <a:r>
              <a:rPr lang="en-US" b="1" dirty="0">
                <a:solidFill>
                  <a:srgbClr val="7030A0"/>
                </a:solidFill>
                <a:latin typeface="Times New Roman" panose="02020603050405020304" pitchFamily="18" charset="0"/>
                <a:cs typeface="Times New Roman" panose="02020603050405020304" pitchFamily="18" charset="0"/>
              </a:rPr>
              <a:t>Python List Data Type</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values stored in a Python list can be accessed using the </a:t>
            </a:r>
            <a:r>
              <a:rPr lang="en-US" sz="2400" dirty="0">
                <a:solidFill>
                  <a:srgbClr val="FF0000"/>
                </a:solidFill>
                <a:latin typeface="Times New Roman" panose="02020603050405020304" pitchFamily="18" charset="0"/>
                <a:cs typeface="Times New Roman" panose="02020603050405020304" pitchFamily="18" charset="0"/>
              </a:rPr>
              <a:t>slice operator ([ ] and [:]) </a:t>
            </a:r>
            <a:r>
              <a:rPr lang="en-US" sz="2400" dirty="0">
                <a:latin typeface="Times New Roman" panose="02020603050405020304" pitchFamily="18" charset="0"/>
                <a:cs typeface="Times New Roman" panose="02020603050405020304" pitchFamily="18" charset="0"/>
              </a:rPr>
              <a:t>with </a:t>
            </a:r>
            <a:r>
              <a:rPr lang="en-US" sz="2400" dirty="0">
                <a:solidFill>
                  <a:srgbClr val="FF0000"/>
                </a:solidFill>
                <a:latin typeface="Times New Roman" panose="02020603050405020304" pitchFamily="18" charset="0"/>
                <a:cs typeface="Times New Roman" panose="02020603050405020304" pitchFamily="18" charset="0"/>
              </a:rPr>
              <a:t>indexes starting at 0 in the beginning of the list </a:t>
            </a:r>
            <a:r>
              <a:rPr lang="en-US" sz="2400" dirty="0">
                <a:latin typeface="Times New Roman" panose="02020603050405020304" pitchFamily="18" charset="0"/>
                <a:cs typeface="Times New Roman" panose="02020603050405020304" pitchFamily="18" charset="0"/>
              </a:rPr>
              <a:t>and working their </a:t>
            </a:r>
            <a:r>
              <a:rPr lang="en-US" sz="2400" dirty="0">
                <a:solidFill>
                  <a:srgbClr val="FF0000"/>
                </a:solidFill>
                <a:latin typeface="Times New Roman" panose="02020603050405020304" pitchFamily="18" charset="0"/>
                <a:cs typeface="Times New Roman" panose="02020603050405020304" pitchFamily="18" charset="0"/>
              </a:rPr>
              <a:t>way to end -1</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The plus (+) </a:t>
            </a:r>
            <a:r>
              <a:rPr lang="en-US" sz="2400" dirty="0">
                <a:latin typeface="Times New Roman" panose="02020603050405020304" pitchFamily="18" charset="0"/>
                <a:cs typeface="Times New Roman" panose="02020603050405020304" pitchFamily="18" charset="0"/>
              </a:rPr>
              <a:t>sign is the list </a:t>
            </a:r>
            <a:r>
              <a:rPr lang="en-US" sz="2400" dirty="0">
                <a:solidFill>
                  <a:srgbClr val="FF0000"/>
                </a:solidFill>
                <a:latin typeface="Times New Roman" panose="02020603050405020304" pitchFamily="18" charset="0"/>
                <a:cs typeface="Times New Roman" panose="02020603050405020304" pitchFamily="18" charset="0"/>
              </a:rPr>
              <a:t>concatenation operator</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the asterisk (*) is the repetition operator</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                               </a:t>
            </a:r>
            <a:endParaRPr lang="en-US" b="1" dirty="0">
              <a:solidFill>
                <a:srgbClr val="7030A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29</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4885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p>
        </p:txBody>
      </p:sp>
      <p:sp>
        <p:nvSpPr>
          <p:cNvPr id="9" name="Rectangle 8">
            <a:extLst>
              <a:ext uri="{FF2B5EF4-FFF2-40B4-BE49-F238E27FC236}">
                <a16:creationId xmlns:a16="http://schemas.microsoft.com/office/drawing/2014/main" id="{169272A4-C3BE-53B9-9238-301723A9208A}"/>
              </a:ext>
            </a:extLst>
          </p:cNvPr>
          <p:cNvSpPr/>
          <p:nvPr/>
        </p:nvSpPr>
        <p:spPr>
          <a:xfrm>
            <a:off x="8707271" y="3803901"/>
            <a:ext cx="3333749" cy="2119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69D29265-1A22-748D-CA35-7D48B96D601F}"/>
              </a:ext>
            </a:extLst>
          </p:cNvPr>
          <p:cNvPicPr>
            <a:picLocks noChangeAspect="1"/>
          </p:cNvPicPr>
          <p:nvPr/>
        </p:nvPicPr>
        <p:blipFill>
          <a:blip r:embed="rId3"/>
          <a:stretch>
            <a:fillRect/>
          </a:stretch>
        </p:blipFill>
        <p:spPr>
          <a:xfrm>
            <a:off x="8733064" y="3946822"/>
            <a:ext cx="3333750" cy="1833383"/>
          </a:xfrm>
          <a:prstGeom prst="rect">
            <a:avLst/>
          </a:prstGeom>
        </p:spPr>
      </p:pic>
      <p:pic>
        <p:nvPicPr>
          <p:cNvPr id="10" name="Picture 9">
            <a:extLst>
              <a:ext uri="{FF2B5EF4-FFF2-40B4-BE49-F238E27FC236}">
                <a16:creationId xmlns:a16="http://schemas.microsoft.com/office/drawing/2014/main" id="{C36FD32F-419D-88F0-52D6-3C79ACBDB719}"/>
              </a:ext>
            </a:extLst>
          </p:cNvPr>
          <p:cNvPicPr>
            <a:picLocks noChangeAspect="1"/>
          </p:cNvPicPr>
          <p:nvPr/>
        </p:nvPicPr>
        <p:blipFill>
          <a:blip r:embed="rId4"/>
          <a:stretch>
            <a:fillRect/>
          </a:stretch>
        </p:blipFill>
        <p:spPr>
          <a:xfrm>
            <a:off x="618265" y="3209361"/>
            <a:ext cx="7870642" cy="3355211"/>
          </a:xfrm>
          <a:prstGeom prst="rect">
            <a:avLst/>
          </a:prstGeom>
        </p:spPr>
      </p:pic>
    </p:spTree>
    <p:extLst>
      <p:ext uri="{BB962C8B-B14F-4D97-AF65-F5344CB8AC3E}">
        <p14:creationId xmlns:p14="http://schemas.microsoft.com/office/powerpoint/2010/main" val="17475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1242F-4EAD-A067-BAD4-2230B5A5C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CC3-BAA8-1205-9DFC-C262A5040936}"/>
              </a:ext>
            </a:extLst>
          </p:cNvPr>
          <p:cNvSpPr>
            <a:spLocks noGrp="1"/>
          </p:cNvSpPr>
          <p:nvPr>
            <p:ph idx="1"/>
          </p:nvPr>
        </p:nvSpPr>
        <p:spPr>
          <a:xfrm>
            <a:off x="439782" y="924059"/>
            <a:ext cx="11312434" cy="5797416"/>
          </a:xfrm>
        </p:spPr>
        <p:txBody>
          <a:bodyPr>
            <a:normAutofit fontScale="85000" lnSpcReduction="10000"/>
          </a:bodyPr>
          <a:lstStyle/>
          <a:p>
            <a:pPr marL="0" indent="0" algn="just">
              <a:lnSpc>
                <a:spcPct val="160000"/>
              </a:lnSpc>
              <a:buNone/>
            </a:pPr>
            <a:r>
              <a:rPr lang="en-US" sz="3300" b="1" i="0" dirty="0">
                <a:solidFill>
                  <a:srgbClr val="002060"/>
                </a:solidFill>
                <a:effectLst/>
                <a:latin typeface="Garamond" panose="02020404030301010803" pitchFamily="18" charset="0"/>
              </a:rPr>
              <a:t>Python provides many useful features to the programmer:-</a:t>
            </a:r>
            <a:endParaRPr lang="en-US" sz="3300" b="1" dirty="0">
              <a:solidFill>
                <a:srgbClr val="002060"/>
              </a:solidFill>
              <a:latin typeface="Garamond" panose="02020404030301010803" pitchFamily="18" charset="0"/>
              <a:cs typeface="Times New Roman" panose="02020603050405020304" pitchFamily="18" charset="0"/>
            </a:endParaRPr>
          </a:p>
          <a:p>
            <a:pPr algn="just">
              <a:lnSpc>
                <a:spcPct val="160000"/>
              </a:lnSpc>
              <a:buFont typeface="Wingdings" panose="05000000000000000000" pitchFamily="2" charset="2"/>
              <a:buChar char="Ø"/>
            </a:pPr>
            <a:r>
              <a:rPr lang="en-US" sz="3100" b="1" dirty="0">
                <a:solidFill>
                  <a:srgbClr val="C00000"/>
                </a:solidFill>
                <a:latin typeface="Garamond" panose="02020404030301010803" pitchFamily="18" charset="0"/>
                <a:cs typeface="Times New Roman" panose="02020603050405020304" pitchFamily="18" charset="0"/>
              </a:rPr>
              <a:t>Easy to use and Read </a:t>
            </a:r>
            <a:r>
              <a:rPr lang="en-US" sz="3100" b="1" dirty="0">
                <a:solidFill>
                  <a:srgbClr val="000000"/>
                </a:solidFill>
                <a:latin typeface="Garamond" panose="02020404030301010803" pitchFamily="18" charset="0"/>
                <a:cs typeface="Times New Roman" panose="02020603050405020304" pitchFamily="18" charset="0"/>
              </a:rPr>
              <a:t>- Python's syntax is clear and easy to read, making it an ideal language for both beginners and experienced programmers</a:t>
            </a:r>
          </a:p>
          <a:p>
            <a:pPr algn="just">
              <a:lnSpc>
                <a:spcPct val="160000"/>
              </a:lnSpc>
              <a:buFont typeface="Wingdings" panose="05000000000000000000" pitchFamily="2" charset="2"/>
              <a:buChar char="Ø"/>
            </a:pPr>
            <a:r>
              <a:rPr lang="en-US" sz="3100" b="1" dirty="0">
                <a:solidFill>
                  <a:srgbClr val="C00000"/>
                </a:solidFill>
                <a:latin typeface="Garamond" panose="02020404030301010803" pitchFamily="18" charset="0"/>
                <a:cs typeface="Times New Roman" panose="02020603050405020304" pitchFamily="18" charset="0"/>
              </a:rPr>
              <a:t>Dynamically Typed </a:t>
            </a:r>
            <a:r>
              <a:rPr lang="en-US" sz="3100" b="1" dirty="0">
                <a:solidFill>
                  <a:srgbClr val="000000"/>
                </a:solidFill>
                <a:latin typeface="Garamond" panose="02020404030301010803" pitchFamily="18" charset="0"/>
                <a:cs typeface="Times New Roman" panose="02020603050405020304" pitchFamily="18" charset="0"/>
              </a:rPr>
              <a:t>- The data types of variables are determined during run-time. We </a:t>
            </a:r>
            <a:r>
              <a:rPr lang="en-US" sz="3100" b="1" dirty="0">
                <a:solidFill>
                  <a:srgbClr val="FF0000"/>
                </a:solidFill>
                <a:latin typeface="Garamond" panose="02020404030301010803" pitchFamily="18" charset="0"/>
                <a:cs typeface="Times New Roman" panose="02020603050405020304" pitchFamily="18" charset="0"/>
              </a:rPr>
              <a:t>do not </a:t>
            </a:r>
            <a:r>
              <a:rPr lang="en-US" sz="3100" b="1" dirty="0">
                <a:solidFill>
                  <a:srgbClr val="000000"/>
                </a:solidFill>
                <a:latin typeface="Garamond" panose="02020404030301010803" pitchFamily="18" charset="0"/>
                <a:cs typeface="Times New Roman" panose="02020603050405020304" pitchFamily="18" charset="0"/>
              </a:rPr>
              <a:t>need to specify the data type of a variable during codes </a:t>
            </a:r>
          </a:p>
          <a:p>
            <a:pPr algn="just">
              <a:lnSpc>
                <a:spcPct val="160000"/>
              </a:lnSpc>
              <a:buFont typeface="Wingdings" panose="05000000000000000000" pitchFamily="2" charset="2"/>
              <a:buChar char="Ø"/>
            </a:pPr>
            <a:r>
              <a:rPr lang="en-US" sz="3100" b="1" dirty="0">
                <a:solidFill>
                  <a:srgbClr val="C00000"/>
                </a:solidFill>
                <a:latin typeface="Garamond" panose="02020404030301010803" pitchFamily="18" charset="0"/>
                <a:cs typeface="Times New Roman" panose="02020603050405020304" pitchFamily="18" charset="0"/>
              </a:rPr>
              <a:t>High-level </a:t>
            </a:r>
            <a:r>
              <a:rPr lang="en-US" sz="3100" b="1" dirty="0">
                <a:solidFill>
                  <a:srgbClr val="000000"/>
                </a:solidFill>
                <a:latin typeface="Garamond" panose="02020404030301010803" pitchFamily="18" charset="0"/>
                <a:cs typeface="Times New Roman" panose="02020603050405020304" pitchFamily="18" charset="0"/>
              </a:rPr>
              <a:t>- High-level language means human readable code</a:t>
            </a:r>
          </a:p>
          <a:p>
            <a:pPr>
              <a:lnSpc>
                <a:spcPct val="160000"/>
              </a:lnSpc>
              <a:buFont typeface="Wingdings" panose="05000000000000000000" pitchFamily="2" charset="2"/>
              <a:buChar char="Ø"/>
            </a:pPr>
            <a:r>
              <a:rPr lang="en-US" sz="3100" b="1" dirty="0">
                <a:solidFill>
                  <a:srgbClr val="C00000"/>
                </a:solidFill>
                <a:latin typeface="Garamond" panose="02020404030301010803" pitchFamily="18" charset="0"/>
                <a:cs typeface="Times New Roman" panose="02020603050405020304" pitchFamily="18" charset="0"/>
              </a:rPr>
              <a:t>Garbage Collected </a:t>
            </a:r>
            <a:r>
              <a:rPr lang="en-US" sz="3100" b="1" dirty="0">
                <a:solidFill>
                  <a:srgbClr val="000000"/>
                </a:solidFill>
                <a:latin typeface="Garamond" panose="02020404030301010803" pitchFamily="18" charset="0"/>
                <a:cs typeface="Times New Roman" panose="02020603050405020304" pitchFamily="18" charset="0"/>
              </a:rPr>
              <a:t>- Memory allocation and de-allocation are automatically managed. Programmers do not specifically need to manage the memory</a:t>
            </a:r>
          </a:p>
          <a:p>
            <a:pPr>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7DE0957-553B-910F-D3D2-D3B65E125A49}"/>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Why learn Python?</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5F6BB-B1C2-F459-A20C-779D57B86D3B}"/>
              </a:ext>
            </a:extLst>
          </p:cNvPr>
          <p:cNvSpPr>
            <a:spLocks noGrp="1"/>
          </p:cNvSpPr>
          <p:nvPr>
            <p:ph type="sldNum" sz="quarter" idx="12"/>
          </p:nvPr>
        </p:nvSpPr>
        <p:spPr/>
        <p:txBody>
          <a:bodyPr/>
          <a:lstStyle/>
          <a:p>
            <a:fld id="{0DB4F7E2-DFC6-490A-AB5F-7D827582BBB5}" type="slidenum">
              <a:rPr lang="en-US" smtClean="0"/>
              <a:t>3</a:t>
            </a:fld>
            <a:endParaRPr lang="en-US"/>
          </a:p>
        </p:txBody>
      </p:sp>
    </p:spTree>
    <p:extLst>
      <p:ext uri="{BB962C8B-B14F-4D97-AF65-F5344CB8AC3E}">
        <p14:creationId xmlns:p14="http://schemas.microsoft.com/office/powerpoint/2010/main" val="1728771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831420"/>
            <a:ext cx="11788395" cy="5944963"/>
          </a:xfrm>
        </p:spPr>
        <p:txBody>
          <a:bodyPr>
            <a:noAutofit/>
          </a:bodyPr>
          <a:lstStyle/>
          <a:p>
            <a:pPr marL="0" indent="0" algn="just">
              <a:lnSpc>
                <a:spcPct val="100000"/>
              </a:lnSpc>
              <a:buNone/>
            </a:pPr>
            <a:r>
              <a:rPr lang="en-US" b="1" dirty="0">
                <a:solidFill>
                  <a:srgbClr val="7030A0"/>
                </a:solidFill>
                <a:latin typeface="Times New Roman" panose="02020603050405020304" pitchFamily="18" charset="0"/>
                <a:cs typeface="Times New Roman" panose="02020603050405020304" pitchFamily="18" charset="0"/>
              </a:rPr>
              <a:t>3. Python Tuple Data Type</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dirty="0">
                <a:solidFill>
                  <a:srgbClr val="FF0000"/>
                </a:solidFill>
                <a:latin typeface="Times New Roman" panose="02020603050405020304" pitchFamily="18" charset="0"/>
                <a:cs typeface="Times New Roman" panose="02020603050405020304" pitchFamily="18" charset="0"/>
              </a:rPr>
              <a:t>Python tuple </a:t>
            </a:r>
            <a:r>
              <a:rPr lang="en-US" sz="2400" dirty="0">
                <a:latin typeface="Times New Roman" panose="02020603050405020304" pitchFamily="18" charset="0"/>
                <a:cs typeface="Times New Roman" panose="02020603050405020304" pitchFamily="18" charset="0"/>
              </a:rPr>
              <a:t>consists of a number of values </a:t>
            </a:r>
            <a:r>
              <a:rPr lang="en-US" sz="2400" dirty="0">
                <a:solidFill>
                  <a:srgbClr val="FF0000"/>
                </a:solidFill>
                <a:latin typeface="Times New Roman" panose="02020603050405020304" pitchFamily="18" charset="0"/>
                <a:cs typeface="Times New Roman" panose="02020603050405020304" pitchFamily="18" charset="0"/>
              </a:rPr>
              <a:t>separated by commas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Unlike lists</a:t>
            </a:r>
            <a:r>
              <a:rPr lang="en-US" sz="2400" dirty="0">
                <a:latin typeface="Times New Roman" panose="02020603050405020304" pitchFamily="18" charset="0"/>
                <a:cs typeface="Times New Roman" panose="02020603050405020304" pitchFamily="18" charset="0"/>
              </a:rPr>
              <a:t>, however, tuples are enclosed within </a:t>
            </a:r>
            <a:r>
              <a:rPr lang="en-US" sz="2400" dirty="0">
                <a:solidFill>
                  <a:srgbClr val="FF0000"/>
                </a:solidFill>
                <a:latin typeface="Times New Roman" panose="02020603050405020304" pitchFamily="18" charset="0"/>
                <a:cs typeface="Times New Roman" panose="02020603050405020304" pitchFamily="18" charset="0"/>
              </a:rPr>
              <a:t>parentheses (...)</a:t>
            </a:r>
            <a:r>
              <a:rPr lang="en-US" sz="1600" b="0" i="0" dirty="0">
                <a:solidFill>
                  <a:srgbClr val="000000"/>
                </a:solidFill>
                <a:effectLst/>
                <a:highlight>
                  <a:srgbClr val="FFFFFF"/>
                </a:highlight>
                <a:latin typeface="Verdana" panose="020B0604030504040204" pitchFamily="34" charset="0"/>
              </a:rPr>
              <a:t>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dirty="0">
                <a:solidFill>
                  <a:srgbClr val="FF0000"/>
                </a:solidFill>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 is a collection of data similar to a </a:t>
            </a:r>
            <a:r>
              <a:rPr lang="en-US" sz="2400" dirty="0">
                <a:solidFill>
                  <a:srgbClr val="FF0000"/>
                </a:solidFill>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 The only difference is that we </a:t>
            </a:r>
            <a:r>
              <a:rPr lang="en-US" sz="2400" dirty="0">
                <a:solidFill>
                  <a:srgbClr val="FF0000"/>
                </a:solidFill>
                <a:latin typeface="Times New Roman" panose="02020603050405020304" pitchFamily="18" charset="0"/>
                <a:cs typeface="Times New Roman" panose="02020603050405020304" pitchFamily="18" charset="0"/>
              </a:rPr>
              <a:t>cannot</a:t>
            </a:r>
            <a:r>
              <a:rPr lang="en-US" sz="2400" dirty="0">
                <a:latin typeface="Times New Roman" panose="02020603050405020304" pitchFamily="18" charset="0"/>
                <a:cs typeface="Times New Roman" panose="02020603050405020304" pitchFamily="18" charset="0"/>
              </a:rPr>
              <a:t> modify a tuple once it has been created</a:t>
            </a:r>
          </a:p>
          <a:p>
            <a:pPr algn="just">
              <a:lnSpc>
                <a:spcPct val="100000"/>
              </a:lnSpc>
              <a:buFont typeface="Wingdings" panose="05000000000000000000" pitchFamily="2" charset="2"/>
              <a:buChar char="Ø"/>
            </a:pPr>
            <a:r>
              <a:rPr lang="en-US" sz="2400" b="0" i="0" dirty="0">
                <a:effectLst/>
                <a:highlight>
                  <a:srgbClr val="FFFFFF"/>
                </a:highlight>
                <a:latin typeface="Times New Roman" panose="02020603050405020304" pitchFamily="18" charset="0"/>
                <a:cs typeface="Times New Roman" panose="02020603050405020304" pitchFamily="18" charset="0"/>
              </a:rPr>
              <a:t>A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tuple</a:t>
            </a:r>
            <a:r>
              <a:rPr lang="en-US" sz="2400" b="0" i="0" dirty="0">
                <a:effectLst/>
                <a:highlight>
                  <a:srgbClr val="FFFFFF"/>
                </a:highlight>
                <a:latin typeface="Times New Roman" panose="02020603050405020304" pitchFamily="18" charset="0"/>
                <a:cs typeface="Times New Roman" panose="02020603050405020304" pitchFamily="18" charset="0"/>
              </a:rPr>
              <a:t> is also a sequence, hence each item in the tuple has an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index referring to its position </a:t>
            </a:r>
            <a:r>
              <a:rPr lang="en-US" sz="2400" b="0" i="0" dirty="0">
                <a:effectLst/>
                <a:highlight>
                  <a:srgbClr val="FFFFFF"/>
                </a:highlight>
                <a:latin typeface="Times New Roman" panose="02020603050405020304" pitchFamily="18" charset="0"/>
                <a:cs typeface="Times New Roman" panose="02020603050405020304" pitchFamily="18" charset="0"/>
              </a:rPr>
              <a:t>in the collection. The index starts from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0</a:t>
            </a:r>
            <a:r>
              <a:rPr lang="en-US" sz="1600" b="0" i="0" dirty="0">
                <a:solidFill>
                  <a:srgbClr val="000000"/>
                </a:solidFill>
                <a:effectLst/>
                <a:highlight>
                  <a:srgbClr val="FFFFFF"/>
                </a:highlight>
                <a:latin typeface="Verdana" panose="020B0604030504040204" pitchFamily="34" charset="0"/>
              </a:rPr>
              <a:t>.</a:t>
            </a:r>
          </a:p>
          <a:p>
            <a:pPr algn="just">
              <a:lnSpc>
                <a:spcPct val="100000"/>
              </a:lnSpc>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 </a:t>
            </a:r>
            <a:r>
              <a:rPr lang="en-US" sz="2400" u="sng" dirty="0">
                <a:solidFill>
                  <a:srgbClr val="FF0000"/>
                </a:solidFill>
                <a:latin typeface="Times New Roman" panose="02020603050405020304" pitchFamily="18" charset="0"/>
                <a:cs typeface="Times New Roman" panose="02020603050405020304" pitchFamily="18" charset="0"/>
              </a:rPr>
              <a:t>Tuple declaration :</a:t>
            </a:r>
            <a:r>
              <a:rPr lang="en-US" altLang="en-US" sz="2400" dirty="0">
                <a:latin typeface="Times New Roman" panose="02020603050405020304" pitchFamily="18" charset="0"/>
                <a:cs typeface="Times New Roman" panose="02020603050405020304" pitchFamily="18" charset="0"/>
              </a:rPr>
              <a:t>placing elements inside </a:t>
            </a:r>
            <a:r>
              <a:rPr lang="en-US" sz="2400" dirty="0">
                <a:solidFill>
                  <a:srgbClr val="FF0000"/>
                </a:solidFill>
                <a:latin typeface="Times New Roman" panose="02020603050405020304" pitchFamily="18" charset="0"/>
                <a:cs typeface="Times New Roman" panose="02020603050405020304" pitchFamily="18" charset="0"/>
              </a:rPr>
              <a:t>parentheses()</a:t>
            </a:r>
            <a:r>
              <a:rPr lang="en-US" altLang="en-US" sz="2400" dirty="0">
                <a:latin typeface="Times New Roman" panose="02020603050405020304" pitchFamily="18" charset="0"/>
                <a:cs typeface="Times New Roman" panose="02020603050405020304" pitchFamily="18" charset="0"/>
              </a:rPr>
              <a:t>, separated by commas</a:t>
            </a:r>
            <a:endParaRPr lang="en-US" sz="2400" u="sng"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US" b="1" dirty="0">
              <a:solidFill>
                <a:srgbClr val="7030A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30</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4885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Sequence Data Type</a:t>
            </a:r>
          </a:p>
        </p:txBody>
      </p:sp>
      <p:pic>
        <p:nvPicPr>
          <p:cNvPr id="16" name="Picture 15">
            <a:extLst>
              <a:ext uri="{FF2B5EF4-FFF2-40B4-BE49-F238E27FC236}">
                <a16:creationId xmlns:a16="http://schemas.microsoft.com/office/drawing/2014/main" id="{E4138FAC-736F-F220-0488-DBA1D831B451}"/>
              </a:ext>
            </a:extLst>
          </p:cNvPr>
          <p:cNvPicPr>
            <a:picLocks noChangeAspect="1"/>
          </p:cNvPicPr>
          <p:nvPr/>
        </p:nvPicPr>
        <p:blipFill>
          <a:blip r:embed="rId3"/>
          <a:stretch>
            <a:fillRect/>
          </a:stretch>
        </p:blipFill>
        <p:spPr>
          <a:xfrm>
            <a:off x="7643713" y="5041000"/>
            <a:ext cx="2743200" cy="1315350"/>
          </a:xfrm>
          <a:prstGeom prst="rect">
            <a:avLst/>
          </a:prstGeom>
        </p:spPr>
      </p:pic>
      <p:pic>
        <p:nvPicPr>
          <p:cNvPr id="18" name="Picture 17">
            <a:extLst>
              <a:ext uri="{FF2B5EF4-FFF2-40B4-BE49-F238E27FC236}">
                <a16:creationId xmlns:a16="http://schemas.microsoft.com/office/drawing/2014/main" id="{CB0ADB10-862B-D409-3F47-02E5FB32B7E0}"/>
              </a:ext>
            </a:extLst>
          </p:cNvPr>
          <p:cNvPicPr>
            <a:picLocks noChangeAspect="1"/>
          </p:cNvPicPr>
          <p:nvPr/>
        </p:nvPicPr>
        <p:blipFill>
          <a:blip r:embed="rId4"/>
          <a:stretch>
            <a:fillRect/>
          </a:stretch>
        </p:blipFill>
        <p:spPr>
          <a:xfrm>
            <a:off x="1781174" y="5040999"/>
            <a:ext cx="4895651" cy="1680475"/>
          </a:xfrm>
          <a:prstGeom prst="rect">
            <a:avLst/>
          </a:prstGeom>
        </p:spPr>
      </p:pic>
    </p:spTree>
    <p:extLst>
      <p:ext uri="{BB962C8B-B14F-4D97-AF65-F5344CB8AC3E}">
        <p14:creationId xmlns:p14="http://schemas.microsoft.com/office/powerpoint/2010/main" val="17138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776512"/>
            <a:ext cx="11788395" cy="5944963"/>
          </a:xfrm>
        </p:spPr>
        <p:txBody>
          <a:bodyPr>
            <a:noAutofit/>
          </a:bodyPr>
          <a:lstStyle/>
          <a:p>
            <a:pPr marL="0" indent="0" algn="just">
              <a:lnSpc>
                <a:spcPct val="150000"/>
              </a:lnSpc>
              <a:buNone/>
            </a:pPr>
            <a:r>
              <a:rPr lang="en-US" sz="2400" dirty="0">
                <a:solidFill>
                  <a:srgbClr val="002060"/>
                </a:solidFill>
                <a:latin typeface="Times New Roman" panose="02020603050405020304" pitchFamily="18" charset="0"/>
                <a:cs typeface="Times New Roman" panose="02020603050405020304" pitchFamily="18" charset="0"/>
              </a:rPr>
              <a:t>Python Tuples Data Type :- T</a:t>
            </a:r>
            <a:r>
              <a:rPr lang="en-US" sz="2400" dirty="0">
                <a:latin typeface="Times New Roman" panose="02020603050405020304" pitchFamily="18" charset="0"/>
                <a:cs typeface="Times New Roman" panose="02020603050405020304" pitchFamily="18" charset="0"/>
              </a:rPr>
              <a:t>he main differences between lists and tuples are: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Lists are </a:t>
            </a:r>
            <a:r>
              <a:rPr lang="en-US" sz="2400" dirty="0">
                <a:solidFill>
                  <a:srgbClr val="FF0000"/>
                </a:solidFill>
                <a:latin typeface="Times New Roman" panose="02020603050405020304" pitchFamily="18" charset="0"/>
                <a:cs typeface="Times New Roman" panose="02020603050405020304" pitchFamily="18" charset="0"/>
              </a:rPr>
              <a:t>enclosed in brackets ( [ ] ) </a:t>
            </a:r>
            <a:r>
              <a:rPr lang="en-US" sz="2400" dirty="0">
                <a:latin typeface="Times New Roman" panose="02020603050405020304" pitchFamily="18" charset="0"/>
                <a:cs typeface="Times New Roman" panose="02020603050405020304" pitchFamily="18" charset="0"/>
              </a:rPr>
              <a:t>and their </a:t>
            </a:r>
            <a:r>
              <a:rPr lang="en-US" sz="2400" dirty="0">
                <a:solidFill>
                  <a:srgbClr val="FF0000"/>
                </a:solidFill>
                <a:latin typeface="Times New Roman" panose="02020603050405020304" pitchFamily="18" charset="0"/>
                <a:cs typeface="Times New Roman" panose="02020603050405020304" pitchFamily="18" charset="0"/>
              </a:rPr>
              <a:t>elements and size can be changed that means</a:t>
            </a:r>
            <a:r>
              <a:rPr lang="en-US" sz="2400" dirty="0">
                <a:latin typeface="Times New Roman" panose="02020603050405020304" pitchFamily="18" charset="0"/>
                <a:cs typeface="Times New Roman" panose="02020603050405020304" pitchFamily="18" charset="0"/>
              </a:rPr>
              <a:t> lists are </a:t>
            </a:r>
            <a:r>
              <a:rPr lang="en-US" sz="2400" dirty="0">
                <a:solidFill>
                  <a:srgbClr val="FF0000"/>
                </a:solidFill>
                <a:latin typeface="Times New Roman" panose="02020603050405020304" pitchFamily="18" charset="0"/>
                <a:cs typeface="Times New Roman" panose="02020603050405020304" pitchFamily="18" charset="0"/>
              </a:rPr>
              <a:t>mutable</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while tuples are enclosed in </a:t>
            </a:r>
            <a:r>
              <a:rPr lang="en-US" sz="2400" dirty="0">
                <a:solidFill>
                  <a:srgbClr val="FF0000"/>
                </a:solidFill>
                <a:latin typeface="Times New Roman" panose="02020603050405020304" pitchFamily="18" charset="0"/>
                <a:cs typeface="Times New Roman" panose="02020603050405020304" pitchFamily="18" charset="0"/>
              </a:rPr>
              <a:t>parentheses ( ( ) ) </a:t>
            </a:r>
            <a:r>
              <a:rPr lang="en-US" sz="2400" dirty="0">
                <a:latin typeface="Times New Roman" panose="02020603050405020304" pitchFamily="18" charset="0"/>
                <a:cs typeface="Times New Roman" panose="02020603050405020304" pitchFamily="18" charset="0"/>
              </a:rPr>
              <a:t>and cannot be updated (immutable). Tuples can be thought of as read-only lists</a:t>
            </a:r>
            <a:r>
              <a:rPr lang="en-US" b="1" dirty="0">
                <a:solidFill>
                  <a:srgbClr val="7030A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Output</a:t>
            </a: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Output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31</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596513"/>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b="1" i="0" dirty="0">
                <a:solidFill>
                  <a:schemeClr val="bg1"/>
                </a:solidFill>
                <a:latin typeface="Garamond" panose="02020404030301010803" pitchFamily="18" charset="0"/>
              </a:rPr>
              <a:t>Data Types in Python</a:t>
            </a:r>
            <a:r>
              <a:rPr lang="en-US" sz="4800" dirty="0">
                <a:solidFill>
                  <a:schemeClr val="bg1"/>
                </a:solidFill>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169272A4-C3BE-53B9-9238-301723A9208A}"/>
              </a:ext>
            </a:extLst>
          </p:cNvPr>
          <p:cNvSpPr/>
          <p:nvPr/>
        </p:nvSpPr>
        <p:spPr>
          <a:xfrm>
            <a:off x="8106770" y="3930160"/>
            <a:ext cx="3985838" cy="2426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DD5D590F-14A5-5C4E-3366-7EF9FAE414B4}"/>
              </a:ext>
            </a:extLst>
          </p:cNvPr>
          <p:cNvPicPr>
            <a:picLocks noChangeAspect="1"/>
          </p:cNvPicPr>
          <p:nvPr/>
        </p:nvPicPr>
        <p:blipFill>
          <a:blip r:embed="rId3"/>
          <a:stretch>
            <a:fillRect/>
          </a:stretch>
        </p:blipFill>
        <p:spPr>
          <a:xfrm>
            <a:off x="431254" y="3930160"/>
            <a:ext cx="6965833" cy="2791315"/>
          </a:xfrm>
          <a:prstGeom prst="rect">
            <a:avLst/>
          </a:prstGeom>
        </p:spPr>
      </p:pic>
      <p:pic>
        <p:nvPicPr>
          <p:cNvPr id="8" name="Picture 7">
            <a:extLst>
              <a:ext uri="{FF2B5EF4-FFF2-40B4-BE49-F238E27FC236}">
                <a16:creationId xmlns:a16="http://schemas.microsoft.com/office/drawing/2014/main" id="{8EB9BF9E-7099-ED82-6F03-2E98F69AD8F1}"/>
              </a:ext>
            </a:extLst>
          </p:cNvPr>
          <p:cNvPicPr>
            <a:picLocks noChangeAspect="1"/>
          </p:cNvPicPr>
          <p:nvPr/>
        </p:nvPicPr>
        <p:blipFill>
          <a:blip r:embed="rId4"/>
          <a:stretch>
            <a:fillRect/>
          </a:stretch>
        </p:blipFill>
        <p:spPr>
          <a:xfrm>
            <a:off x="8188871" y="3988162"/>
            <a:ext cx="3903737" cy="2093325"/>
          </a:xfrm>
          <a:prstGeom prst="rect">
            <a:avLst/>
          </a:prstGeom>
        </p:spPr>
      </p:pic>
    </p:spTree>
    <p:extLst>
      <p:ext uri="{BB962C8B-B14F-4D97-AF65-F5344CB8AC3E}">
        <p14:creationId xmlns:p14="http://schemas.microsoft.com/office/powerpoint/2010/main" val="415631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Python </a:t>
            </a:r>
            <a:r>
              <a:rPr lang="en-US" b="1" i="0" dirty="0">
                <a:solidFill>
                  <a:srgbClr val="000000"/>
                </a:solidFill>
                <a:effectLst/>
                <a:latin typeface="Times New Roman" panose="02020603050405020304" pitchFamily="18" charset="0"/>
                <a:cs typeface="Times New Roman" panose="02020603050405020304" pitchFamily="18" charset="0"/>
              </a:rPr>
              <a:t>Boolean</a:t>
            </a:r>
            <a:r>
              <a:rPr lang="en-US" b="0" i="0" dirty="0">
                <a:solidFill>
                  <a:srgbClr val="000000"/>
                </a:solidFill>
                <a:effectLst/>
                <a:latin typeface="Times New Roman" panose="02020603050405020304" pitchFamily="18" charset="0"/>
                <a:cs typeface="Times New Roman" panose="02020603050405020304" pitchFamily="18" charset="0"/>
              </a:rPr>
              <a:t> type is one of built-in data types which represents one of the two values either </a:t>
            </a:r>
            <a:r>
              <a:rPr lang="en-US" b="1" i="0" dirty="0">
                <a:solidFill>
                  <a:srgbClr val="000000"/>
                </a:solidFill>
                <a:effectLst/>
                <a:latin typeface="Times New Roman" panose="02020603050405020304" pitchFamily="18" charset="0"/>
                <a:cs typeface="Times New Roman" panose="02020603050405020304" pitchFamily="18" charset="0"/>
              </a:rPr>
              <a:t>True</a:t>
            </a:r>
            <a:r>
              <a:rPr lang="en-US" b="0" i="0" dirty="0">
                <a:solidFill>
                  <a:srgbClr val="000000"/>
                </a:solidFill>
                <a:effectLst/>
                <a:latin typeface="Times New Roman" panose="02020603050405020304" pitchFamily="18" charset="0"/>
                <a:cs typeface="Times New Roman" panose="02020603050405020304" pitchFamily="18" charset="0"/>
              </a:rPr>
              <a:t> or </a:t>
            </a:r>
            <a:r>
              <a:rPr lang="en-US" b="1" i="0" dirty="0">
                <a:solidFill>
                  <a:srgbClr val="000000"/>
                </a:solidFill>
                <a:effectLst/>
                <a:latin typeface="Times New Roman" panose="02020603050405020304" pitchFamily="18" charset="0"/>
                <a:cs typeface="Times New Roman" panose="02020603050405020304" pitchFamily="18" charset="0"/>
              </a:rPr>
              <a:t>False</a:t>
            </a:r>
            <a:r>
              <a:rPr lang="en-US" b="0" i="0" dirty="0">
                <a:solidFill>
                  <a:srgbClr val="000000"/>
                </a:solidFill>
                <a:effectLst/>
                <a:latin typeface="Times New Roman" panose="02020603050405020304" pitchFamily="18" charset="0"/>
                <a:cs typeface="Times New Roman" panose="02020603050405020304" pitchFamily="18" charset="0"/>
              </a:rPr>
              <a:t>. </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Python </a:t>
            </a:r>
            <a:r>
              <a:rPr lang="en-US" b="1" i="0" dirty="0">
                <a:solidFill>
                  <a:srgbClr val="000000"/>
                </a:solidFill>
                <a:effectLst/>
                <a:latin typeface="Times New Roman" panose="02020603050405020304" pitchFamily="18" charset="0"/>
                <a:cs typeface="Times New Roman" panose="02020603050405020304" pitchFamily="18" charset="0"/>
              </a:rPr>
              <a:t>bool()</a:t>
            </a:r>
            <a:r>
              <a:rPr lang="en-US" b="0" i="0" dirty="0">
                <a:solidFill>
                  <a:srgbClr val="000000"/>
                </a:solidFill>
                <a:effectLst/>
                <a:latin typeface="Times New Roman" panose="02020603050405020304" pitchFamily="18" charset="0"/>
                <a:cs typeface="Times New Roman" panose="02020603050405020304" pitchFamily="18" charset="0"/>
              </a:rPr>
              <a:t> function allows you to evaluate the value of any expression and returns either </a:t>
            </a:r>
            <a:r>
              <a:rPr lang="en-US" b="0" i="0" dirty="0">
                <a:solidFill>
                  <a:srgbClr val="FF0000"/>
                </a:solidFill>
                <a:effectLst/>
                <a:latin typeface="Times New Roman" panose="02020603050405020304" pitchFamily="18" charset="0"/>
                <a:cs typeface="Times New Roman" panose="02020603050405020304" pitchFamily="18" charset="0"/>
              </a:rPr>
              <a:t>True or False based on the expression.</a:t>
            </a: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Output</a:t>
            </a: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32</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p>
          <a:p>
            <a:r>
              <a:rPr lang="en-US" sz="5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Boolean Data Types</a:t>
            </a:r>
          </a:p>
          <a:p>
            <a:endPar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B928FFA-F4D7-2300-9FD2-EF1167EDBF2D}"/>
              </a:ext>
            </a:extLst>
          </p:cNvPr>
          <p:cNvPicPr>
            <a:picLocks noChangeAspect="1"/>
          </p:cNvPicPr>
          <p:nvPr/>
        </p:nvPicPr>
        <p:blipFill>
          <a:blip r:embed="rId3"/>
          <a:stretch>
            <a:fillRect/>
          </a:stretch>
        </p:blipFill>
        <p:spPr>
          <a:xfrm>
            <a:off x="949514" y="2836743"/>
            <a:ext cx="3854497" cy="4021255"/>
          </a:xfrm>
          <a:prstGeom prst="rect">
            <a:avLst/>
          </a:prstGeom>
        </p:spPr>
      </p:pic>
      <p:pic>
        <p:nvPicPr>
          <p:cNvPr id="9" name="Picture 8">
            <a:extLst>
              <a:ext uri="{FF2B5EF4-FFF2-40B4-BE49-F238E27FC236}">
                <a16:creationId xmlns:a16="http://schemas.microsoft.com/office/drawing/2014/main" id="{1D6C0F7E-4ECC-E130-7156-C9B432E8A5A4}"/>
              </a:ext>
            </a:extLst>
          </p:cNvPr>
          <p:cNvPicPr>
            <a:picLocks noChangeAspect="1"/>
          </p:cNvPicPr>
          <p:nvPr/>
        </p:nvPicPr>
        <p:blipFill>
          <a:blip r:embed="rId4"/>
          <a:stretch>
            <a:fillRect/>
          </a:stretch>
        </p:blipFill>
        <p:spPr>
          <a:xfrm>
            <a:off x="6095999" y="3429001"/>
            <a:ext cx="3225422" cy="2515964"/>
          </a:xfrm>
          <a:prstGeom prst="rect">
            <a:avLst/>
          </a:prstGeom>
        </p:spPr>
      </p:pic>
    </p:spTree>
    <p:extLst>
      <p:ext uri="{BB962C8B-B14F-4D97-AF65-F5344CB8AC3E}">
        <p14:creationId xmlns:p14="http://schemas.microsoft.com/office/powerpoint/2010/main" val="167731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 provides us with two built-in functions to read the input from the keyboard. The </a:t>
            </a:r>
            <a:r>
              <a:rPr lang="en-US" dirty="0">
                <a:solidFill>
                  <a:srgbClr val="FF0000"/>
                </a:solidFill>
                <a:latin typeface="Times New Roman" panose="02020603050405020304" pitchFamily="18" charset="0"/>
                <a:cs typeface="Times New Roman" panose="02020603050405020304" pitchFamily="18" charset="0"/>
              </a:rPr>
              <a:t>input ()</a:t>
            </a:r>
            <a:r>
              <a:rPr lang="en-US" dirty="0">
                <a:latin typeface="Times New Roman" panose="02020603050405020304" pitchFamily="18" charset="0"/>
                <a:cs typeface="Times New Roman" panose="02020603050405020304" pitchFamily="18" charset="0"/>
              </a:rPr>
              <a:t> Function The </a:t>
            </a:r>
            <a:r>
              <a:rPr lang="en-US" dirty="0" err="1">
                <a:solidFill>
                  <a:srgbClr val="FF0000"/>
                </a:solidFill>
                <a:latin typeface="Times New Roman" panose="02020603050405020304" pitchFamily="18" charset="0"/>
                <a:cs typeface="Times New Roman" panose="02020603050405020304" pitchFamily="18" charset="0"/>
              </a:rPr>
              <a:t>raw_input</a:t>
            </a:r>
            <a:r>
              <a:rPr lang="en-US" dirty="0">
                <a:solidFill>
                  <a:srgbClr val="FF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Function</a:t>
            </a:r>
          </a:p>
          <a:p>
            <a:pPr algn="just">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When the interpreter encounters input() function, it waits for the user to enter data from the standard input stream (keyboard)</a:t>
            </a:r>
          </a:p>
          <a:p>
            <a:pPr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                                                                           Output</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33</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Input/output operations</a:t>
            </a:r>
          </a:p>
        </p:txBody>
      </p:sp>
      <p:pic>
        <p:nvPicPr>
          <p:cNvPr id="7" name="Picture 6">
            <a:extLst>
              <a:ext uri="{FF2B5EF4-FFF2-40B4-BE49-F238E27FC236}">
                <a16:creationId xmlns:a16="http://schemas.microsoft.com/office/drawing/2014/main" id="{D3A96912-2661-36E3-F32C-E95448271749}"/>
              </a:ext>
            </a:extLst>
          </p:cNvPr>
          <p:cNvPicPr>
            <a:picLocks noChangeAspect="1"/>
          </p:cNvPicPr>
          <p:nvPr/>
        </p:nvPicPr>
        <p:blipFill>
          <a:blip r:embed="rId3"/>
          <a:stretch>
            <a:fillRect/>
          </a:stretch>
        </p:blipFill>
        <p:spPr>
          <a:xfrm>
            <a:off x="6524482" y="4404472"/>
            <a:ext cx="3457718" cy="2453527"/>
          </a:xfrm>
          <a:prstGeom prst="rect">
            <a:avLst/>
          </a:prstGeom>
        </p:spPr>
      </p:pic>
      <p:pic>
        <p:nvPicPr>
          <p:cNvPr id="9" name="Picture 8">
            <a:extLst>
              <a:ext uri="{FF2B5EF4-FFF2-40B4-BE49-F238E27FC236}">
                <a16:creationId xmlns:a16="http://schemas.microsoft.com/office/drawing/2014/main" id="{654F39B4-7F01-FF4F-2A34-5F70C1B5688B}"/>
              </a:ext>
            </a:extLst>
          </p:cNvPr>
          <p:cNvPicPr>
            <a:picLocks noChangeAspect="1"/>
          </p:cNvPicPr>
          <p:nvPr/>
        </p:nvPicPr>
        <p:blipFill>
          <a:blip r:embed="rId4"/>
          <a:stretch>
            <a:fillRect/>
          </a:stretch>
        </p:blipFill>
        <p:spPr>
          <a:xfrm>
            <a:off x="761148" y="3657600"/>
            <a:ext cx="4261228" cy="2947916"/>
          </a:xfrm>
          <a:prstGeom prst="rect">
            <a:avLst/>
          </a:prstGeom>
        </p:spPr>
      </p:pic>
    </p:spTree>
    <p:extLst>
      <p:ext uri="{BB962C8B-B14F-4D97-AF65-F5344CB8AC3E}">
        <p14:creationId xmlns:p14="http://schemas.microsoft.com/office/powerpoint/2010/main" val="18734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90438" y="776512"/>
            <a:ext cx="11611122" cy="5944963"/>
          </a:xfrm>
        </p:spPr>
        <p:txBody>
          <a:bodyPr>
            <a:noAutofit/>
          </a:bodyPr>
          <a:lstStyle/>
          <a:p>
            <a:pPr algn="just">
              <a:lnSpc>
                <a:spcPct val="150000"/>
              </a:lnSpc>
              <a:buFont typeface="Wingdings" panose="05000000000000000000" pitchFamily="2" charset="2"/>
              <a:buChar char="Ø"/>
            </a:pPr>
            <a:r>
              <a:rPr lang="en-US" sz="2800" b="0" i="0" dirty="0">
                <a:solidFill>
                  <a:srgbClr val="000000"/>
                </a:solidFill>
                <a:effectLst/>
                <a:latin typeface="Garamond" panose="02020404030301010803" pitchFamily="18" charset="0"/>
              </a:rPr>
              <a:t>Python always read the user </a:t>
            </a:r>
            <a:r>
              <a:rPr lang="en-US" sz="2800" b="0" i="0" dirty="0">
                <a:solidFill>
                  <a:srgbClr val="FF0000"/>
                </a:solidFill>
                <a:effectLst/>
                <a:latin typeface="Garamond" panose="02020404030301010803" pitchFamily="18" charset="0"/>
              </a:rPr>
              <a:t>input as a string</a:t>
            </a:r>
            <a:r>
              <a:rPr lang="en-US" sz="2800" b="0" i="0" dirty="0">
                <a:solidFill>
                  <a:srgbClr val="000000"/>
                </a:solidFill>
                <a:effectLst/>
                <a:latin typeface="Garamond" panose="02020404030301010803" pitchFamily="18" charset="0"/>
              </a:rPr>
              <a:t>.</a:t>
            </a:r>
          </a:p>
          <a:p>
            <a:pPr algn="just">
              <a:lnSpc>
                <a:spcPct val="150000"/>
              </a:lnSpc>
              <a:buFont typeface="Wingdings" panose="05000000000000000000" pitchFamily="2" charset="2"/>
              <a:buChar char="Ø"/>
            </a:pPr>
            <a:r>
              <a:rPr lang="en-US" dirty="0">
                <a:solidFill>
                  <a:srgbClr val="000000"/>
                </a:solidFill>
                <a:latin typeface="Garamond" panose="02020404030301010803" pitchFamily="18" charset="0"/>
              </a:rPr>
              <a:t>If there is an input type </a:t>
            </a:r>
            <a:r>
              <a:rPr lang="en-US" dirty="0">
                <a:solidFill>
                  <a:srgbClr val="FF0000"/>
                </a:solidFill>
                <a:latin typeface="Garamond" panose="02020404030301010803" pitchFamily="18" charset="0"/>
              </a:rPr>
              <a:t>int</a:t>
            </a:r>
            <a:r>
              <a:rPr lang="en-US" dirty="0">
                <a:solidFill>
                  <a:srgbClr val="000000"/>
                </a:solidFill>
                <a:latin typeface="Garamond" panose="02020404030301010803" pitchFamily="18" charset="0"/>
              </a:rPr>
              <a:t> or </a:t>
            </a:r>
            <a:r>
              <a:rPr lang="en-US" dirty="0">
                <a:solidFill>
                  <a:srgbClr val="FF0000"/>
                </a:solidFill>
                <a:latin typeface="Garamond" panose="02020404030301010803" pitchFamily="18" charset="0"/>
              </a:rPr>
              <a:t>float</a:t>
            </a:r>
            <a:r>
              <a:rPr lang="en-US" dirty="0">
                <a:solidFill>
                  <a:srgbClr val="000000"/>
                </a:solidFill>
                <a:latin typeface="Garamond" panose="02020404030301010803" pitchFamily="18" charset="0"/>
              </a:rPr>
              <a:t> numbers and used for some operation  with out casting to respective datatype </a:t>
            </a:r>
            <a:r>
              <a:rPr lang="en-US" dirty="0">
                <a:solidFill>
                  <a:srgbClr val="FF0000"/>
                </a:solidFill>
                <a:latin typeface="Garamond" panose="02020404030301010803" pitchFamily="18" charset="0"/>
              </a:rPr>
              <a:t>error</a:t>
            </a:r>
            <a:r>
              <a:rPr lang="en-US" dirty="0">
                <a:solidFill>
                  <a:srgbClr val="000000"/>
                </a:solidFill>
                <a:latin typeface="Garamond" panose="02020404030301010803" pitchFamily="18" charset="0"/>
              </a:rPr>
              <a:t> will be occurred </a:t>
            </a:r>
            <a:r>
              <a:rPr lang="en-US" sz="2800" b="0" i="0" dirty="0">
                <a:solidFill>
                  <a:srgbClr val="000000"/>
                </a:solidFill>
                <a:effectLst/>
                <a:latin typeface="Garamond" panose="02020404030301010803" pitchFamily="18" charset="0"/>
              </a:rPr>
              <a:t> </a:t>
            </a:r>
          </a:p>
          <a:p>
            <a:pPr marL="285750" indent="-285750" algn="l">
              <a:buFont typeface="Wingdings" panose="05000000000000000000" pitchFamily="2" charset="2"/>
              <a:buChar char="Ø"/>
            </a:pPr>
            <a:r>
              <a:rPr lang="en-US" sz="2800" b="0" i="0" dirty="0">
                <a:solidFill>
                  <a:srgbClr val="000000"/>
                </a:solidFill>
                <a:effectLst/>
                <a:latin typeface="Garamond" panose="02020404030301010803" pitchFamily="18" charset="0"/>
              </a:rPr>
              <a:t>To overcome such problem, we shall use type casting:</a:t>
            </a:r>
          </a:p>
          <a:p>
            <a:pPr marL="742950" lvl="1" indent="-285750">
              <a:buFont typeface="Wingdings" panose="05000000000000000000" pitchFamily="2" charset="2"/>
              <a:buChar char="Ø"/>
            </a:pPr>
            <a:r>
              <a:rPr lang="en-US" sz="2800" dirty="0">
                <a:solidFill>
                  <a:srgbClr val="000000"/>
                </a:solidFill>
                <a:latin typeface="Garamond" panose="02020404030301010803" pitchFamily="18" charset="0"/>
              </a:rPr>
              <a:t> int():It converts a </a:t>
            </a:r>
            <a:r>
              <a:rPr lang="en-US" sz="2800" dirty="0">
                <a:solidFill>
                  <a:srgbClr val="FF0000"/>
                </a:solidFill>
                <a:latin typeface="Garamond" panose="02020404030301010803" pitchFamily="18" charset="0"/>
              </a:rPr>
              <a:t>string object to an integer</a:t>
            </a:r>
            <a:r>
              <a:rPr lang="en-US" sz="2800" dirty="0">
                <a:solidFill>
                  <a:srgbClr val="000000"/>
                </a:solidFill>
                <a:latin typeface="Garamond" panose="02020404030301010803" pitchFamily="18" charset="0"/>
              </a:rPr>
              <a:t>.</a:t>
            </a:r>
          </a:p>
          <a:p>
            <a:pPr marL="742950" lvl="1" indent="-285750">
              <a:buFont typeface="Wingdings" panose="05000000000000000000" pitchFamily="2" charset="2"/>
              <a:buChar char="Ø"/>
            </a:pPr>
            <a:r>
              <a:rPr lang="en-US" sz="2800" dirty="0">
                <a:solidFill>
                  <a:srgbClr val="000000"/>
                </a:solidFill>
                <a:latin typeface="Garamond" panose="02020404030301010803" pitchFamily="18" charset="0"/>
              </a:rPr>
              <a:t>float(): </a:t>
            </a:r>
            <a:r>
              <a:rPr lang="en-US" sz="2800" b="0" i="0" dirty="0">
                <a:solidFill>
                  <a:srgbClr val="000000"/>
                </a:solidFill>
                <a:effectLst/>
                <a:latin typeface="Garamond" panose="02020404030301010803" pitchFamily="18" charset="0"/>
              </a:rPr>
              <a:t>It converts a </a:t>
            </a:r>
            <a:r>
              <a:rPr lang="en-US" sz="2800" b="0" i="0" dirty="0">
                <a:solidFill>
                  <a:srgbClr val="FF0000"/>
                </a:solidFill>
                <a:effectLst/>
                <a:latin typeface="Garamond" panose="02020404030301010803" pitchFamily="18" charset="0"/>
              </a:rPr>
              <a:t>string object to an floating point</a:t>
            </a:r>
            <a:endParaRPr lang="en-US" sz="2800" dirty="0">
              <a:solidFill>
                <a:srgbClr val="000000"/>
              </a:solidFill>
              <a:latin typeface="Garamond" panose="02020404030301010803" pitchFamily="18" charset="0"/>
            </a:endParaRPr>
          </a:p>
          <a:p>
            <a:pPr marL="742950" lvl="1" indent="-285750">
              <a:buFont typeface="Wingdings" panose="05000000000000000000" pitchFamily="2" charset="2"/>
              <a:buChar char="Ø"/>
            </a:pPr>
            <a:r>
              <a:rPr lang="en-US" sz="2800" b="0" i="0" dirty="0">
                <a:solidFill>
                  <a:srgbClr val="000000"/>
                </a:solidFill>
                <a:effectLst/>
                <a:latin typeface="Garamond" panose="02020404030301010803" pitchFamily="18" charset="0"/>
              </a:rPr>
              <a:t>Complex(): It converts a </a:t>
            </a:r>
            <a:r>
              <a:rPr lang="en-US" sz="2800" b="0" i="0" dirty="0">
                <a:solidFill>
                  <a:srgbClr val="FF0000"/>
                </a:solidFill>
                <a:effectLst/>
                <a:latin typeface="Garamond" panose="02020404030301010803" pitchFamily="18" charset="0"/>
              </a:rPr>
              <a:t>string object to complex number</a:t>
            </a:r>
            <a:endParaRPr lang="en-US" sz="2800" dirty="0">
              <a:solidFill>
                <a:srgbClr val="000000"/>
              </a:solidFill>
              <a:latin typeface="Garamond" panose="02020404030301010803" pitchFamily="18" charset="0"/>
            </a:endParaRPr>
          </a:p>
          <a:p>
            <a:pPr marL="457200" lvl="1" indent="0">
              <a:buNone/>
            </a:pPr>
            <a:r>
              <a:rPr lang="en-US" sz="2800" b="0" i="0" dirty="0">
                <a:solidFill>
                  <a:srgbClr val="000000"/>
                </a:solidFill>
                <a:effectLst/>
                <a:latin typeface="Garamond" panose="02020404030301010803" pitchFamily="18" charset="0"/>
              </a:rPr>
              <a:t>Example:</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write a Python program that inputs </a:t>
            </a:r>
            <a:r>
              <a:rPr lang="en-US" dirty="0">
                <a:solidFill>
                  <a:srgbClr val="FF0000"/>
                </a:solidFill>
                <a:latin typeface="Times New Roman" panose="02020603050405020304" pitchFamily="18" charset="0"/>
                <a:cs typeface="Times New Roman" panose="02020603050405020304" pitchFamily="18" charset="0"/>
              </a:rPr>
              <a:t>width</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height of </a:t>
            </a:r>
            <a:r>
              <a:rPr lang="en-US" dirty="0">
                <a:latin typeface="Times New Roman" panose="02020603050405020304" pitchFamily="18" charset="0"/>
                <a:cs typeface="Times New Roman" panose="02020603050405020304" pitchFamily="18" charset="0"/>
              </a:rPr>
              <a:t>a rectangle from the user and  display </a:t>
            </a:r>
            <a:r>
              <a:rPr lang="en-US" dirty="0">
                <a:solidFill>
                  <a:srgbClr val="FF0000"/>
                </a:solidFill>
                <a:latin typeface="Times New Roman" panose="02020603050405020304" pitchFamily="18" charset="0"/>
                <a:cs typeface="Times New Roman" panose="02020603050405020304" pitchFamily="18" charset="0"/>
              </a:rPr>
              <a:t>the area</a:t>
            </a:r>
            <a:r>
              <a:rPr lang="en-US"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34</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Taking Numeric Input in Python</a:t>
            </a:r>
          </a:p>
        </p:txBody>
      </p:sp>
    </p:spTree>
    <p:extLst>
      <p:ext uri="{BB962C8B-B14F-4D97-AF65-F5344CB8AC3E}">
        <p14:creationId xmlns:p14="http://schemas.microsoft.com/office/powerpoint/2010/main" val="1460196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Let us write a Python code that accepts integer value of </a:t>
            </a:r>
            <a:r>
              <a:rPr lang="en-US" dirty="0">
                <a:solidFill>
                  <a:srgbClr val="FF0000"/>
                </a:solidFill>
                <a:latin typeface="Times New Roman" panose="02020603050405020304" pitchFamily="18" charset="0"/>
                <a:cs typeface="Times New Roman" panose="02020603050405020304" pitchFamily="18" charset="0"/>
              </a:rPr>
              <a:t>width</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height of a rectangle </a:t>
            </a:r>
            <a:r>
              <a:rPr lang="en-US" dirty="0">
                <a:latin typeface="Times New Roman" panose="02020603050405020304" pitchFamily="18" charset="0"/>
                <a:cs typeface="Times New Roman" panose="02020603050405020304" pitchFamily="18" charset="0"/>
              </a:rPr>
              <a:t>from the user and</a:t>
            </a:r>
            <a:r>
              <a:rPr lang="en-US" dirty="0">
                <a:solidFill>
                  <a:srgbClr val="FF0000"/>
                </a:solidFill>
                <a:latin typeface="Times New Roman" panose="02020603050405020304" pitchFamily="18" charset="0"/>
                <a:cs typeface="Times New Roman" panose="02020603050405020304" pitchFamily="18" charset="0"/>
              </a:rPr>
              <a:t> computes the area</a:t>
            </a:r>
            <a:r>
              <a:rPr lang="en-US" dirty="0">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Sample output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35</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Taking Numeric Input in Python</a:t>
            </a:r>
          </a:p>
        </p:txBody>
      </p:sp>
      <p:pic>
        <p:nvPicPr>
          <p:cNvPr id="7" name="Picture 6">
            <a:extLst>
              <a:ext uri="{FF2B5EF4-FFF2-40B4-BE49-F238E27FC236}">
                <a16:creationId xmlns:a16="http://schemas.microsoft.com/office/drawing/2014/main" id="{C7C15089-1F34-A3D0-5661-D86FAAC443B8}"/>
              </a:ext>
            </a:extLst>
          </p:cNvPr>
          <p:cNvPicPr>
            <a:picLocks noChangeAspect="1"/>
          </p:cNvPicPr>
          <p:nvPr/>
        </p:nvPicPr>
        <p:blipFill>
          <a:blip r:embed="rId3"/>
          <a:stretch>
            <a:fillRect/>
          </a:stretch>
        </p:blipFill>
        <p:spPr>
          <a:xfrm>
            <a:off x="8128847" y="3005865"/>
            <a:ext cx="3133513" cy="1257656"/>
          </a:xfrm>
          <a:prstGeom prst="rect">
            <a:avLst/>
          </a:prstGeom>
        </p:spPr>
      </p:pic>
      <p:pic>
        <p:nvPicPr>
          <p:cNvPr id="10" name="Picture 9">
            <a:extLst>
              <a:ext uri="{FF2B5EF4-FFF2-40B4-BE49-F238E27FC236}">
                <a16:creationId xmlns:a16="http://schemas.microsoft.com/office/drawing/2014/main" id="{609A4754-41E8-7219-D313-B43BD92CD8FD}"/>
              </a:ext>
            </a:extLst>
          </p:cNvPr>
          <p:cNvPicPr>
            <a:picLocks noChangeAspect="1"/>
          </p:cNvPicPr>
          <p:nvPr/>
        </p:nvPicPr>
        <p:blipFill>
          <a:blip r:embed="rId4"/>
          <a:stretch>
            <a:fillRect/>
          </a:stretch>
        </p:blipFill>
        <p:spPr>
          <a:xfrm>
            <a:off x="577755" y="2271571"/>
            <a:ext cx="7146878" cy="2692315"/>
          </a:xfrm>
          <a:prstGeom prst="rect">
            <a:avLst/>
          </a:prstGeom>
        </p:spPr>
      </p:pic>
    </p:spTree>
    <p:extLst>
      <p:ext uri="{BB962C8B-B14F-4D97-AF65-F5344CB8AC3E}">
        <p14:creationId xmlns:p14="http://schemas.microsoft.com/office/powerpoint/2010/main" val="224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user can take multiple values or inputs in </a:t>
            </a:r>
            <a:r>
              <a:rPr lang="en-US" sz="2400" dirty="0">
                <a:solidFill>
                  <a:srgbClr val="FF0000"/>
                </a:solidFill>
                <a:latin typeface="Times New Roman" panose="02020603050405020304" pitchFamily="18" charset="0"/>
                <a:cs typeface="Times New Roman" panose="02020603050405020304" pitchFamily="18" charset="0"/>
              </a:rPr>
              <a:t>one line</a:t>
            </a:r>
            <a:r>
              <a:rPr lang="en-US" sz="24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Methods to Take multiple inputs from user</a:t>
            </a:r>
            <a:endParaRPr lang="en-US" u="sng" dirty="0">
              <a:solidFill>
                <a:schemeClr val="tx1">
                  <a:lumMod val="75000"/>
                  <a:lumOff val="25000"/>
                </a:schemeClr>
              </a:solidFill>
              <a:latin typeface="Times New Roman" panose="02020603050405020304" pitchFamily="18" charset="0"/>
              <a:cs typeface="Times New Roman" panose="02020603050405020304" pitchFamily="18" charset="0"/>
              <a:hlinkClick r:id="rId3"/>
            </a:endParaRPr>
          </a:p>
          <a:p>
            <a:pPr lvl="1" fontAlgn="base"/>
            <a:r>
              <a:rPr lang="en-US" u="sng" dirty="0">
                <a:solidFill>
                  <a:schemeClr val="tx1">
                    <a:lumMod val="75000"/>
                    <a:lumOff val="25000"/>
                  </a:schemeClr>
                </a:solidFill>
                <a:latin typeface="Times New Roman" panose="02020603050405020304" pitchFamily="18" charset="0"/>
                <a:cs typeface="Times New Roman" panose="02020603050405020304" pitchFamily="18" charset="0"/>
              </a:rPr>
              <a:t>Using </a:t>
            </a:r>
            <a:r>
              <a:rPr lang="en-US" u="sng" dirty="0">
                <a:solidFill>
                  <a:srgbClr val="FF0000"/>
                </a:solidFill>
                <a:latin typeface="Times New Roman" panose="02020603050405020304" pitchFamily="18" charset="0"/>
                <a:cs typeface="Times New Roman" panose="02020603050405020304" pitchFamily="18" charset="0"/>
              </a:rPr>
              <a:t>split() </a:t>
            </a:r>
            <a:r>
              <a:rPr lang="en-US" u="sng" dirty="0">
                <a:solidFill>
                  <a:schemeClr val="tx1">
                    <a:lumMod val="75000"/>
                    <a:lumOff val="25000"/>
                  </a:schemeClr>
                </a:solidFill>
                <a:latin typeface="Times New Roman" panose="02020603050405020304" pitchFamily="18" charset="0"/>
                <a:cs typeface="Times New Roman" panose="02020603050405020304" pitchFamily="18" charset="0"/>
              </a:rPr>
              <a:t>method: </a:t>
            </a:r>
            <a:r>
              <a:rPr lang="en-US" dirty="0">
                <a:latin typeface="Times New Roman" panose="02020603050405020304" pitchFamily="18" charset="0"/>
                <a:cs typeface="Times New Roman" panose="02020603050405020304" pitchFamily="18" charset="0"/>
              </a:rPr>
              <a:t>It breaks the given input by the specified separator. If a separator is </a:t>
            </a:r>
            <a:r>
              <a:rPr lang="en-US" dirty="0">
                <a:solidFill>
                  <a:srgbClr val="FF0000"/>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provided then any </a:t>
            </a:r>
            <a:r>
              <a:rPr lang="en-US" dirty="0">
                <a:solidFill>
                  <a:srgbClr val="FF0000"/>
                </a:solidFill>
                <a:latin typeface="Times New Roman" panose="02020603050405020304" pitchFamily="18" charset="0"/>
                <a:cs typeface="Times New Roman" panose="02020603050405020304" pitchFamily="18" charset="0"/>
              </a:rPr>
              <a:t>white space </a:t>
            </a:r>
            <a:r>
              <a:rPr lang="en-US" dirty="0">
                <a:latin typeface="Times New Roman" panose="02020603050405020304" pitchFamily="18" charset="0"/>
                <a:cs typeface="Times New Roman" panose="02020603050405020304" pitchFamily="18" charset="0"/>
              </a:rPr>
              <a:t>is a separator.</a:t>
            </a:r>
            <a:r>
              <a:rPr lang="en-US" dirty="0"/>
              <a:t> </a:t>
            </a:r>
            <a:r>
              <a:rPr lang="en-US" dirty="0">
                <a:latin typeface="Times New Roman" panose="02020603050405020304" pitchFamily="18" charset="0"/>
                <a:cs typeface="Times New Roman" panose="02020603050405020304" pitchFamily="18" charset="0"/>
              </a:rPr>
              <a:t>Generally, users use a </a:t>
            </a:r>
            <a:r>
              <a:rPr lang="en-US" dirty="0">
                <a:latin typeface="Times New Roman" panose="02020603050405020304" pitchFamily="18" charset="0"/>
                <a:cs typeface="Times New Roman" panose="02020603050405020304" pitchFamily="18" charset="0"/>
                <a:hlinkClick r:id="rId4"/>
              </a:rPr>
              <a:t>split</a:t>
            </a:r>
            <a:r>
              <a:rPr lang="en-US" dirty="0">
                <a:latin typeface="Times New Roman" panose="02020603050405020304" pitchFamily="18" charset="0"/>
                <a:cs typeface="Times New Roman" panose="02020603050405020304" pitchFamily="18" charset="0"/>
              </a:rPr>
              <a:t>() method to split a Python string </a:t>
            </a:r>
            <a:r>
              <a:rPr lang="en-US" dirty="0">
                <a:solidFill>
                  <a:srgbClr val="FF0000"/>
                </a:solidFill>
                <a:latin typeface="Times New Roman" panose="02020603050405020304" pitchFamily="18" charset="0"/>
                <a:cs typeface="Times New Roman" panose="02020603050405020304" pitchFamily="18" charset="0"/>
              </a:rPr>
              <a:t>but</a:t>
            </a:r>
            <a:r>
              <a:rPr lang="en-US" dirty="0">
                <a:latin typeface="Times New Roman" panose="02020603050405020304" pitchFamily="18" charset="0"/>
                <a:cs typeface="Times New Roman" panose="02020603050405020304" pitchFamily="18" charset="0"/>
              </a:rPr>
              <a:t> one can </a:t>
            </a:r>
            <a:r>
              <a:rPr lang="en-US" dirty="0">
                <a:solidFill>
                  <a:srgbClr val="FF0000"/>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it in taking multiple inputs.</a:t>
            </a:r>
          </a:p>
          <a:p>
            <a:pPr marL="457200" lvl="1" indent="0" fontAlgn="base">
              <a:buNone/>
            </a:pPr>
            <a:r>
              <a:rPr lang="en-US" dirty="0">
                <a:latin typeface="Times New Roman" panose="02020603050405020304" pitchFamily="18" charset="0"/>
                <a:cs typeface="Times New Roman" panose="02020603050405020304" pitchFamily="18" charset="0"/>
              </a:rPr>
              <a:t>Example:                                                  output:</a:t>
            </a:r>
          </a:p>
          <a:p>
            <a:pPr marL="457200" lvl="1" indent="0" fontAlgn="base">
              <a:buNone/>
            </a:pPr>
            <a:endParaRPr lang="en-US" dirty="0">
              <a:latin typeface="Times New Roman" panose="02020603050405020304" pitchFamily="18" charset="0"/>
              <a:cs typeface="Times New Roman" panose="02020603050405020304" pitchFamily="18" charset="0"/>
            </a:endParaRPr>
          </a:p>
          <a:p>
            <a:pPr marL="457200" lvl="1" indent="0" fontAlgn="base">
              <a:buNone/>
            </a:pPr>
            <a:endParaRPr lang="en-US" dirty="0">
              <a:latin typeface="Times New Roman" panose="02020603050405020304" pitchFamily="18" charset="0"/>
              <a:cs typeface="Times New Roman" panose="02020603050405020304" pitchFamily="18" charset="0"/>
            </a:endParaRPr>
          </a:p>
          <a:p>
            <a:pPr lvl="1" fontAlgn="base"/>
            <a:endParaRPr lang="en-US" dirty="0">
              <a:latin typeface="Times New Roman" panose="02020603050405020304" pitchFamily="18" charset="0"/>
              <a:cs typeface="Times New Roman" panose="02020603050405020304" pitchFamily="18" charset="0"/>
            </a:endParaRPr>
          </a:p>
          <a:p>
            <a:pPr lvl="1" fontAlgn="base"/>
            <a:r>
              <a:rPr lang="en-US" dirty="0">
                <a:latin typeface="Times New Roman" panose="02020603050405020304" pitchFamily="18" charset="0"/>
                <a:cs typeface="Times New Roman" panose="02020603050405020304" pitchFamily="18" charset="0"/>
              </a:rPr>
              <a:t>Using </a:t>
            </a:r>
            <a:r>
              <a:rPr lang="en-US" dirty="0">
                <a:solidFill>
                  <a:srgbClr val="FF0000"/>
                </a:solidFill>
                <a:latin typeface="Times New Roman" panose="02020603050405020304" pitchFamily="18" charset="0"/>
                <a:cs typeface="Times New Roman" panose="02020603050405020304" pitchFamily="18" charset="0"/>
              </a:rPr>
              <a:t>map() </a:t>
            </a:r>
            <a:r>
              <a:rPr lang="en-US" dirty="0">
                <a:latin typeface="Times New Roman" panose="02020603050405020304" pitchFamily="18" charset="0"/>
                <a:cs typeface="Times New Roman" panose="02020603050405020304" pitchFamily="18" charset="0"/>
              </a:rPr>
              <a:t>with </a:t>
            </a:r>
            <a:r>
              <a:rPr lang="en-US" dirty="0">
                <a:solidFill>
                  <a:srgbClr val="FF0000"/>
                </a:solidFill>
                <a:latin typeface="Times New Roman" panose="02020603050405020304" pitchFamily="18" charset="0"/>
                <a:cs typeface="Times New Roman" panose="02020603050405020304" pitchFamily="18" charset="0"/>
              </a:rPr>
              <a:t>split()</a:t>
            </a:r>
            <a:r>
              <a:rPr lang="en-US" dirty="0">
                <a:latin typeface="Times New Roman" panose="02020603050405020304" pitchFamily="18" charset="0"/>
                <a:cs typeface="Times New Roman" panose="02020603050405020304" pitchFamily="18" charset="0"/>
              </a:rPr>
              <a:t>:</a:t>
            </a:r>
          </a:p>
          <a:p>
            <a:pPr lvl="1" fontAlgn="base"/>
            <a:r>
              <a:rPr lang="en-US" u="sng" dirty="0">
                <a:solidFill>
                  <a:schemeClr val="tx1">
                    <a:lumMod val="75000"/>
                    <a:lumOff val="25000"/>
                  </a:schemeClr>
                </a:solidFill>
                <a:latin typeface="Times New Roman" panose="02020603050405020304" pitchFamily="18" charset="0"/>
                <a:cs typeface="Times New Roman" panose="02020603050405020304" pitchFamily="18" charset="0"/>
              </a:rPr>
              <a:t>Using </a:t>
            </a:r>
            <a:r>
              <a:rPr lang="en-US" u="sng" dirty="0">
                <a:solidFill>
                  <a:srgbClr val="FF0000"/>
                </a:solidFill>
                <a:latin typeface="Times New Roman" panose="02020603050405020304" pitchFamily="18" charset="0"/>
                <a:cs typeface="Times New Roman" panose="02020603050405020304" pitchFamily="18" charset="0"/>
              </a:rPr>
              <a:t>List</a:t>
            </a:r>
            <a:r>
              <a:rPr lang="en-US" u="sng" dirty="0">
                <a:solidFill>
                  <a:schemeClr val="tx1">
                    <a:lumMod val="75000"/>
                    <a:lumOff val="25000"/>
                  </a:schemeClr>
                </a:solidFill>
                <a:latin typeface="Times New Roman" panose="02020603050405020304" pitchFamily="18" charset="0"/>
                <a:cs typeface="Times New Roman" panose="02020603050405020304" pitchFamily="18" charset="0"/>
              </a:rPr>
              <a:t> comprehension :</a:t>
            </a:r>
          </a:p>
          <a:p>
            <a:pPr marL="457200" lvl="1" indent="0" fontAlgn="base">
              <a:buNone/>
            </a:pPr>
            <a:endParaRPr lang="en-US" dirty="0">
              <a:latin typeface="Times New Roman" panose="02020603050405020304" pitchFamily="18" charset="0"/>
              <a:cs typeface="Times New Roman" panose="02020603050405020304" pitchFamily="18" charset="0"/>
              <a:hlinkClick r:id="rId5"/>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36</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Methods to Take multiple inputs from user and format output</a:t>
            </a:r>
            <a:endPar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6"/>
          <a:stretch>
            <a:fillRect/>
          </a:stretch>
        </p:blipFill>
        <p:spPr>
          <a:xfrm>
            <a:off x="5607502" y="3835001"/>
            <a:ext cx="3236051" cy="657486"/>
          </a:xfrm>
          <a:prstGeom prst="rect">
            <a:avLst/>
          </a:prstGeom>
        </p:spPr>
      </p:pic>
      <p:pic>
        <p:nvPicPr>
          <p:cNvPr id="8" name="Picture 7"/>
          <p:cNvPicPr>
            <a:picLocks noChangeAspect="1"/>
          </p:cNvPicPr>
          <p:nvPr/>
        </p:nvPicPr>
        <p:blipFill>
          <a:blip r:embed="rId7"/>
          <a:stretch>
            <a:fillRect/>
          </a:stretch>
        </p:blipFill>
        <p:spPr>
          <a:xfrm>
            <a:off x="844080" y="3573743"/>
            <a:ext cx="3383279" cy="918743"/>
          </a:xfrm>
          <a:prstGeom prst="rect">
            <a:avLst/>
          </a:prstGeom>
        </p:spPr>
      </p:pic>
    </p:spTree>
    <p:extLst>
      <p:ext uri="{BB962C8B-B14F-4D97-AF65-F5344CB8AC3E}">
        <p14:creationId xmlns:p14="http://schemas.microsoft.com/office/powerpoint/2010/main" val="40401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3687641" y="5264331"/>
            <a:ext cx="6181725" cy="1457144"/>
          </a:xfrm>
          <a:prstGeom prst="rect">
            <a:avLst/>
          </a:prstGeom>
        </p:spPr>
      </p:pic>
      <p:sp>
        <p:nvSpPr>
          <p:cNvPr id="4" name="Slide Number Placeholder 3">
            <a:extLst>
              <a:ext uri="{FF2B5EF4-FFF2-40B4-BE49-F238E27FC236}">
                <a16:creationId xmlns:a16="http://schemas.microsoft.com/office/drawing/2014/main" id="{90CD358C-DB84-4615-8ECB-A4756900B017}"/>
              </a:ext>
            </a:extLst>
          </p:cNvPr>
          <p:cNvSpPr>
            <a:spLocks noGrp="1"/>
          </p:cNvSpPr>
          <p:nvPr>
            <p:ph type="sldNum" sz="quarter" idx="12"/>
          </p:nvPr>
        </p:nvSpPr>
        <p:spPr/>
        <p:txBody>
          <a:bodyPr/>
          <a:lstStyle/>
          <a:p>
            <a:fld id="{0DB4F7E2-DFC6-490A-AB5F-7D827582BBB5}" type="slidenum">
              <a:rPr lang="en-US" smtClean="0"/>
              <a:pPr/>
              <a:t>37</a:t>
            </a:fld>
            <a:endParaRPr lang="en-US" dirty="0"/>
          </a:p>
        </p:txBody>
      </p:sp>
      <p:sp>
        <p:nvSpPr>
          <p:cNvPr id="6" name="Title 5"/>
          <p:cNvSpPr>
            <a:spLocks noGrp="1"/>
          </p:cNvSpPr>
          <p:nvPr>
            <p:ph type="title"/>
          </p:nvPr>
        </p:nvSpPr>
        <p:spPr>
          <a:xfrm>
            <a:off x="838200" y="435454"/>
            <a:ext cx="10515600" cy="844716"/>
          </a:xfrm>
        </p:spPr>
        <p:txBody>
          <a:bodyPr>
            <a:normAutofit/>
          </a:bodyPr>
          <a:lstStyle/>
          <a:p>
            <a:r>
              <a:rPr lang="en-US" sz="2800" dirty="0">
                <a:latin typeface="Times New Roman" panose="02020603050405020304" pitchFamily="18" charset="0"/>
                <a:cs typeface="Times New Roman" panose="02020603050405020304" pitchFamily="18" charset="0"/>
              </a:rPr>
              <a:t>Example: multipleinput.py</a:t>
            </a:r>
          </a:p>
        </p:txBody>
      </p:sp>
      <p:sp>
        <p:nvSpPr>
          <p:cNvPr id="7" name="Title 1">
            <a:extLst>
              <a:ext uri="{FF2B5EF4-FFF2-40B4-BE49-F238E27FC236}">
                <a16:creationId xmlns:a16="http://schemas.microsoft.com/office/drawing/2014/main" id="{0EF848C6-214B-0289-9CDE-C6390A70E3C7}"/>
              </a:ext>
            </a:extLst>
          </p:cNvPr>
          <p:cNvSpPr txBox="1">
            <a:spLocks/>
          </p:cNvSpPr>
          <p:nvPr/>
        </p:nvSpPr>
        <p:spPr>
          <a:xfrm>
            <a:off x="49695"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Methods to Take multiple inputs from user</a:t>
            </a:r>
            <a:endPar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56755" y="1040375"/>
            <a:ext cx="9259389" cy="3815413"/>
          </a:xfrm>
          <a:prstGeom prst="rect">
            <a:avLst/>
          </a:prstGeom>
        </p:spPr>
      </p:pic>
      <p:sp>
        <p:nvSpPr>
          <p:cNvPr id="3" name="TextBox 2">
            <a:extLst>
              <a:ext uri="{FF2B5EF4-FFF2-40B4-BE49-F238E27FC236}">
                <a16:creationId xmlns:a16="http://schemas.microsoft.com/office/drawing/2014/main" id="{48806E5F-CE17-B444-2CA8-8887D0ABE766}"/>
              </a:ext>
            </a:extLst>
          </p:cNvPr>
          <p:cNvSpPr txBox="1"/>
          <p:nvPr/>
        </p:nvSpPr>
        <p:spPr>
          <a:xfrm>
            <a:off x="3001617" y="4855788"/>
            <a:ext cx="6188764" cy="458074"/>
          </a:xfrm>
          <a:prstGeom prst="rect">
            <a:avLst/>
          </a:prstGeom>
          <a:noFill/>
        </p:spPr>
        <p:txBody>
          <a:bodyPr wrap="square">
            <a:sp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Sample output:</a:t>
            </a:r>
          </a:p>
        </p:txBody>
      </p:sp>
    </p:spTree>
    <p:extLst>
      <p:ext uri="{BB962C8B-B14F-4D97-AF65-F5344CB8AC3E}">
        <p14:creationId xmlns:p14="http://schemas.microsoft.com/office/powerpoint/2010/main" val="80654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a:extLst>
              <a:ext uri="{FF2B5EF4-FFF2-40B4-BE49-F238E27FC236}">
                <a16:creationId xmlns:a16="http://schemas.microsoft.com/office/drawing/2014/main" id="{6CEACAFB-0CB5-8342-7781-7906C2611015}"/>
              </a:ext>
            </a:extLst>
          </p:cNvPr>
          <p:cNvSpPr>
            <a:spLocks noGrp="1"/>
          </p:cNvSpPr>
          <p:nvPr>
            <p:ph sz="quarter" idx="1"/>
          </p:nvPr>
        </p:nvSpPr>
        <p:spPr>
          <a:xfrm>
            <a:off x="742122" y="1219201"/>
            <a:ext cx="9468678" cy="4937125"/>
          </a:xfrm>
        </p:spPr>
        <p:txBody>
          <a:bodyPr>
            <a:normAutofit/>
          </a:bodyPr>
          <a:lstStyle/>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Escape sequences are special characters that represent non-printing characters </a:t>
            </a:r>
          </a:p>
          <a:p>
            <a:pPr marL="0" indent="0">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Example:</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  - bell (beep)</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\b – backspace</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\n – newline</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 – tab</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 single quote</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 double quote</a:t>
            </a:r>
          </a:p>
          <a:p>
            <a:pPr>
              <a:buFont typeface="Wingdings 3" panose="05040102010807070707" pitchFamily="18" charset="2"/>
              <a:buNone/>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\v  - vertical tab</a:t>
            </a:r>
          </a:p>
        </p:txBody>
      </p:sp>
      <p:sp>
        <p:nvSpPr>
          <p:cNvPr id="45060" name="Slide Number Placeholder 3">
            <a:extLst>
              <a:ext uri="{FF2B5EF4-FFF2-40B4-BE49-F238E27FC236}">
                <a16:creationId xmlns:a16="http://schemas.microsoft.com/office/drawing/2014/main" id="{C9C3AD51-5625-8387-39A6-3C84D4A09D13}"/>
              </a:ext>
            </a:extLst>
          </p:cNvPr>
          <p:cNvSpPr>
            <a:spLocks noGrp="1"/>
          </p:cNvSpPr>
          <p:nvPr>
            <p:ph type="sldNum" sz="quarter" idx="12"/>
          </p:nvPr>
        </p:nvSpPr>
        <p:spPr bwMode="auto">
          <a:xfrm>
            <a:off x="8839200" y="633515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ＭＳ Ｐゴシック" panose="020B0600070205080204" pitchFamily="34" charset="-128"/>
              </a:defRPr>
            </a:lvl1pPr>
            <a:lvl2pPr marL="37931725" indent="-37474525">
              <a:defRPr sz="900">
                <a:solidFill>
                  <a:schemeClr val="tx1"/>
                </a:solidFill>
                <a:latin typeface="Arial" panose="020B0604020202020204" pitchFamily="34" charset="0"/>
                <a:ea typeface="ＭＳ Ｐゴシック" panose="020B0600070205080204" pitchFamily="34" charset="-128"/>
              </a:defRPr>
            </a:lvl2pPr>
            <a:lvl3pPr>
              <a:defRPr sz="900">
                <a:solidFill>
                  <a:schemeClr val="tx1"/>
                </a:solidFill>
                <a:latin typeface="Arial" panose="020B0604020202020204" pitchFamily="34" charset="0"/>
                <a:ea typeface="ＭＳ Ｐゴシック" panose="020B0600070205080204" pitchFamily="34" charset="-128"/>
              </a:defRPr>
            </a:lvl3pPr>
            <a:lvl4pPr>
              <a:defRPr sz="900">
                <a:solidFill>
                  <a:schemeClr val="tx1"/>
                </a:solidFill>
                <a:latin typeface="Arial" panose="020B0604020202020204" pitchFamily="34" charset="0"/>
                <a:ea typeface="ＭＳ Ｐゴシック" panose="020B0600070205080204" pitchFamily="34" charset="-128"/>
              </a:defRPr>
            </a:lvl4pPr>
            <a:lvl5pPr>
              <a:defRPr sz="9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34" charset="-128"/>
              </a:defRPr>
            </a:lvl9pPr>
          </a:lstStyle>
          <a:p>
            <a:fld id="{58191455-AD84-4293-B8DA-F6259B1A8E0C}" type="slidenum">
              <a:rPr lang="en-US" altLang="en-US" sz="3600">
                <a:solidFill>
                  <a:srgbClr val="FF0000"/>
                </a:solidFill>
                <a:latin typeface="Times New Roman" panose="02020603050405020304" pitchFamily="18" charset="0"/>
                <a:ea typeface="+mn-ea"/>
              </a:rPr>
              <a:pPr/>
              <a:t>38</a:t>
            </a:fld>
            <a:endParaRPr lang="en-US" altLang="en-US" sz="3600" dirty="0">
              <a:solidFill>
                <a:srgbClr val="FF0000"/>
              </a:solidFill>
              <a:latin typeface="Times New Roman" panose="02020603050405020304" pitchFamily="18" charset="0"/>
              <a:ea typeface="+mn-ea"/>
            </a:endParaRPr>
          </a:p>
        </p:txBody>
      </p:sp>
      <p:sp>
        <p:nvSpPr>
          <p:cNvPr id="3" name="Title 1">
            <a:extLst>
              <a:ext uri="{FF2B5EF4-FFF2-40B4-BE49-F238E27FC236}">
                <a16:creationId xmlns:a16="http://schemas.microsoft.com/office/drawing/2014/main" id="{7ECED49B-CFE4-2177-7729-FB2C0379B1A8}"/>
              </a:ext>
            </a:extLst>
          </p:cNvPr>
          <p:cNvSpPr txBox="1">
            <a:spLocks/>
          </p:cNvSpPr>
          <p:nvPr/>
        </p:nvSpPr>
        <p:spPr>
          <a:xfrm>
            <a:off x="49695"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Escape sequences </a:t>
            </a:r>
            <a:endPar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67050" y="1081931"/>
            <a:ext cx="10615683" cy="1461721"/>
          </a:xfrm>
        </p:spPr>
        <p:txBody>
          <a:bodyPr>
            <a:normAutofit fontScale="90000"/>
          </a:bodyPr>
          <a:lstStyle/>
          <a:p>
            <a:r>
              <a:rPr lang="en-US" b="0" i="0" dirty="0">
                <a:solidFill>
                  <a:srgbClr val="333333"/>
                </a:solidFill>
                <a:effectLst/>
                <a:latin typeface="Times New Roman" panose="02020603050405020304" pitchFamily="18" charset="0"/>
                <a:cs typeface="Times New Roman" panose="02020603050405020304" pitchFamily="18" charset="0"/>
              </a:rPr>
              <a:t>The </a:t>
            </a:r>
            <a:r>
              <a:rPr lang="en-US" b="0" i="0" dirty="0">
                <a:solidFill>
                  <a:srgbClr val="FF0000"/>
                </a:solidFill>
                <a:effectLst/>
                <a:latin typeface="Times New Roman" panose="02020603050405020304" pitchFamily="18" charset="0"/>
                <a:cs typeface="Times New Roman" panose="02020603050405020304" pitchFamily="18" charset="0"/>
              </a:rPr>
              <a:t>operator</a:t>
            </a:r>
            <a:r>
              <a:rPr lang="en-US" b="0" i="0" dirty="0">
                <a:solidFill>
                  <a:srgbClr val="333333"/>
                </a:solidFill>
                <a:effectLst/>
                <a:latin typeface="Times New Roman" panose="02020603050405020304" pitchFamily="18" charset="0"/>
                <a:cs typeface="Times New Roman" panose="02020603050405020304" pitchFamily="18" charset="0"/>
              </a:rPr>
              <a:t> is a symbol that performs a specific operation between </a:t>
            </a:r>
            <a:r>
              <a:rPr lang="en-US" b="0" i="0" dirty="0">
                <a:solidFill>
                  <a:srgbClr val="FF0000"/>
                </a:solidFill>
                <a:effectLst/>
                <a:latin typeface="Times New Roman" panose="02020603050405020304" pitchFamily="18" charset="0"/>
                <a:cs typeface="Times New Roman" panose="02020603050405020304" pitchFamily="18" charset="0"/>
              </a:rPr>
              <a:t>two operands.</a:t>
            </a:r>
            <a:r>
              <a:rPr lang="en-US" b="0" i="0" dirty="0">
                <a:solidFill>
                  <a:srgbClr val="333333"/>
                </a:solidFill>
                <a:effectLst/>
                <a:latin typeface="Times New Roman" panose="02020603050405020304" pitchFamily="18" charset="0"/>
                <a:cs typeface="Times New Roman" panose="02020603050405020304" pitchFamily="18" charset="0"/>
              </a:rPr>
              <a:t> Python also has some operators</a:t>
            </a:r>
            <a:br>
              <a:rPr lang="en-US" b="0" i="0" dirty="0">
                <a:solidFill>
                  <a:srgbClr val="333333"/>
                </a:solidFill>
                <a:effectLst/>
                <a:latin typeface="Times New Roman" panose="02020603050405020304" pitchFamily="18" charset="0"/>
                <a:cs typeface="Times New Roman" panose="02020603050405020304" pitchFamily="18" charset="0"/>
              </a:rPr>
            </a:br>
            <a:endParaRPr lang="en-US" dirty="0"/>
          </a:p>
        </p:txBody>
      </p:sp>
      <p:sp>
        <p:nvSpPr>
          <p:cNvPr id="8" name="Content Placeholder 7"/>
          <p:cNvSpPr>
            <a:spLocks noGrp="1"/>
          </p:cNvSpPr>
          <p:nvPr>
            <p:ph idx="1"/>
          </p:nvPr>
        </p:nvSpPr>
        <p:spPr>
          <a:xfrm>
            <a:off x="1905000" y="2669275"/>
            <a:ext cx="8534400" cy="5334000"/>
          </a:xfrm>
        </p:spPr>
        <p:txBody>
          <a:bodyPr>
            <a:normAutofit/>
          </a:bodyPr>
          <a:lstStyle/>
          <a:p>
            <a:r>
              <a:rPr lang="en-US" dirty="0">
                <a:latin typeface="Times New Roman" panose="02020603050405020304" pitchFamily="18" charset="0"/>
                <a:cs typeface="Times New Roman" panose="02020603050405020304" pitchFamily="18" charset="0"/>
              </a:rPr>
              <a:t>Arithmetic</a:t>
            </a:r>
          </a:p>
          <a:p>
            <a:r>
              <a:rPr lang="en-US" dirty="0">
                <a:latin typeface="Times New Roman" panose="02020603050405020304" pitchFamily="18" charset="0"/>
                <a:cs typeface="Times New Roman" panose="02020603050405020304" pitchFamily="18" charset="0"/>
              </a:rPr>
              <a:t>Comparison </a:t>
            </a:r>
          </a:p>
          <a:p>
            <a:r>
              <a:rPr lang="en-US" dirty="0">
                <a:latin typeface="Times New Roman" panose="02020603050405020304" pitchFamily="18" charset="0"/>
                <a:cs typeface="Times New Roman" panose="02020603050405020304" pitchFamily="18" charset="0"/>
              </a:rPr>
              <a:t>Assignment</a:t>
            </a:r>
          </a:p>
          <a:p>
            <a:r>
              <a:rPr lang="en-US" dirty="0">
                <a:latin typeface="Times New Roman" panose="02020603050405020304" pitchFamily="18" charset="0"/>
                <a:cs typeface="Times New Roman" panose="02020603050405020304" pitchFamily="18" charset="0"/>
              </a:rPr>
              <a:t>Logical</a:t>
            </a:r>
          </a:p>
          <a:p>
            <a:r>
              <a:rPr lang="en-US" dirty="0">
                <a:latin typeface="Times New Roman" panose="02020603050405020304" pitchFamily="18" charset="0"/>
                <a:cs typeface="Times New Roman" panose="02020603050405020304" pitchFamily="18" charset="0"/>
              </a:rPr>
              <a:t>Bitwise</a:t>
            </a:r>
          </a:p>
          <a:p>
            <a:r>
              <a:rPr lang="en-US" dirty="0">
                <a:latin typeface="Times New Roman" panose="02020603050405020304" pitchFamily="18" charset="0"/>
                <a:cs typeface="Times New Roman" panose="02020603050405020304" pitchFamily="18" charset="0"/>
              </a:rPr>
              <a:t>Membership</a:t>
            </a:r>
          </a:p>
          <a:p>
            <a:r>
              <a:rPr lang="en-US" dirty="0">
                <a:latin typeface="Times New Roman" panose="02020603050405020304" pitchFamily="18" charset="0"/>
                <a:cs typeface="Times New Roman" panose="02020603050405020304" pitchFamily="18" charset="0"/>
              </a:rPr>
              <a:t>Identity</a:t>
            </a:r>
          </a:p>
        </p:txBody>
      </p:sp>
      <p:sp>
        <p:nvSpPr>
          <p:cNvPr id="13" name="Slide Number Placeholder 12"/>
          <p:cNvSpPr>
            <a:spLocks noGrp="1"/>
          </p:cNvSpPr>
          <p:nvPr>
            <p:ph type="sldNum" sz="quarter" idx="12"/>
          </p:nvPr>
        </p:nvSpPr>
        <p:spPr/>
        <p:txBody>
          <a:bodyPr/>
          <a:lstStyle/>
          <a:p>
            <a:pPr>
              <a:defRPr/>
            </a:pPr>
            <a:fld id="{EC0A9AF3-268B-496B-8C8B-87FFEF969083}" type="slidenum">
              <a:rPr lang="en-US" smtClean="0"/>
              <a:pPr>
                <a:defRPr/>
              </a:pPr>
              <a:t>39</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907962545"/>
              </p:ext>
            </p:extLst>
          </p:nvPr>
        </p:nvGraphicFramePr>
        <p:xfrm>
          <a:off x="4648200" y="2599223"/>
          <a:ext cx="5334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66084138"/>
              </p:ext>
            </p:extLst>
          </p:nvPr>
        </p:nvGraphicFramePr>
        <p:xfrm>
          <a:off x="4648200" y="3114046"/>
          <a:ext cx="4572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02188240"/>
              </p:ext>
            </p:extLst>
          </p:nvPr>
        </p:nvGraphicFramePr>
        <p:xfrm>
          <a:off x="4648200" y="3641110"/>
          <a:ext cx="5867400" cy="457200"/>
        </p:xfrm>
        <a:graphic>
          <a:graphicData uri="http://schemas.openxmlformats.org/drawingml/2006/table">
            <a:tbl>
              <a:tblPr firstRow="1" bandRow="1">
                <a:tableStyleId>{5940675A-B579-460E-94D1-54222C63F5DA}</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424514126"/>
              </p:ext>
            </p:extLst>
          </p:nvPr>
        </p:nvGraphicFramePr>
        <p:xfrm>
          <a:off x="4648200" y="4165207"/>
          <a:ext cx="2286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r>
                        <a:rPr lang="en-US" sz="2400" b="1" dirty="0">
                          <a:solidFill>
                            <a:srgbClr val="C00000"/>
                          </a:solidFill>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64944505"/>
              </p:ext>
            </p:extLst>
          </p:nvPr>
        </p:nvGraphicFramePr>
        <p:xfrm>
          <a:off x="4648200" y="5318869"/>
          <a:ext cx="2209800" cy="457200"/>
        </p:xfrm>
        <a:graphic>
          <a:graphicData uri="http://schemas.openxmlformats.org/drawingml/2006/table">
            <a:tbl>
              <a:tblPr firstRow="1" bandRow="1">
                <a:tableStyleId>{5940675A-B579-460E-94D1-54222C63F5DA}</a:tableStyleId>
              </a:tblPr>
              <a:tblGrid>
                <a:gridCol w="784123">
                  <a:extLst>
                    <a:ext uri="{9D8B030D-6E8A-4147-A177-3AD203B41FA5}">
                      <a16:colId xmlns:a16="http://schemas.microsoft.com/office/drawing/2014/main" val="20000"/>
                    </a:ext>
                  </a:extLst>
                </a:gridCol>
                <a:gridCol w="1425677">
                  <a:extLst>
                    <a:ext uri="{9D8B030D-6E8A-4147-A177-3AD203B41FA5}">
                      <a16:colId xmlns:a16="http://schemas.microsoft.com/office/drawing/2014/main" val="20001"/>
                    </a:ext>
                  </a:extLst>
                </a:gridCol>
              </a:tblGrid>
              <a:tr h="370840">
                <a:tc>
                  <a:txBody>
                    <a:bodyPr/>
                    <a:lstStyle/>
                    <a:p>
                      <a:pPr algn="ctr"/>
                      <a:r>
                        <a:rPr lang="en-US" sz="2400" b="1" dirty="0">
                          <a:solidFill>
                            <a:srgbClr val="C00000"/>
                          </a:solidFill>
                        </a:rPr>
                        <a: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not 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72739640"/>
              </p:ext>
            </p:extLst>
          </p:nvPr>
        </p:nvGraphicFramePr>
        <p:xfrm>
          <a:off x="4648200" y="5841527"/>
          <a:ext cx="22098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a:txBody>
                    <a:bodyPr/>
                    <a:lstStyle/>
                    <a:p>
                      <a:pPr algn="ctr"/>
                      <a:r>
                        <a:rPr lang="en-US" sz="2400" b="1" dirty="0">
                          <a:solidFill>
                            <a:srgbClr val="C00000"/>
                          </a:solidFill>
                        </a:rPr>
                        <a:t>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is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25696702"/>
              </p:ext>
            </p:extLst>
          </p:nvPr>
        </p:nvGraphicFramePr>
        <p:xfrm>
          <a:off x="4648200" y="4727875"/>
          <a:ext cx="4572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sz="2400" b="1" dirty="0">
                          <a:solidFill>
                            <a:srgbClr val="C00000"/>
                          </a:solidFill>
                        </a:rPr>
                        <a: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Title 1">
            <a:extLst>
              <a:ext uri="{FF2B5EF4-FFF2-40B4-BE49-F238E27FC236}">
                <a16:creationId xmlns:a16="http://schemas.microsoft.com/office/drawing/2014/main" id="{FFA8DE7A-A2E5-1400-A69D-709BEDF2014C}"/>
              </a:ext>
            </a:extLst>
          </p:cNvPr>
          <p:cNvSpPr txBox="1">
            <a:spLocks/>
          </p:cNvSpPr>
          <p:nvPr/>
        </p:nvSpPr>
        <p:spPr>
          <a:xfrm>
            <a:off x="49695"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latin typeface="Garamond" panose="02020404030301010803" pitchFamily="18" charset="0"/>
                <a:cs typeface="Times New Roman" panose="02020603050405020304" pitchFamily="18" charset="0"/>
              </a:rPr>
              <a:t>Operators in Python </a:t>
            </a:r>
          </a:p>
        </p:txBody>
      </p:sp>
    </p:spTree>
    <p:extLst>
      <p:ext uri="{BB962C8B-B14F-4D97-AF65-F5344CB8AC3E}">
        <p14:creationId xmlns:p14="http://schemas.microsoft.com/office/powerpoint/2010/main" val="56584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93FBF-FB8F-1BDA-50FD-436AF8BE0A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029E1-1628-6B6C-1C84-0C1C8FB961C6}"/>
              </a:ext>
            </a:extLst>
          </p:cNvPr>
          <p:cNvSpPr>
            <a:spLocks noGrp="1"/>
          </p:cNvSpPr>
          <p:nvPr>
            <p:ph idx="1"/>
          </p:nvPr>
        </p:nvSpPr>
        <p:spPr>
          <a:xfrm>
            <a:off x="439782" y="924059"/>
            <a:ext cx="11312434" cy="5797416"/>
          </a:xfrm>
        </p:spPr>
        <p:txBody>
          <a:bodyPr>
            <a:normAutofit lnSpcReduction="10000"/>
          </a:bodyPr>
          <a:lstStyle/>
          <a:p>
            <a:pPr algn="just">
              <a:lnSpc>
                <a:spcPct val="150000"/>
              </a:lnSpc>
              <a:buFont typeface="Wingdings" panose="05000000000000000000" pitchFamily="2" charset="2"/>
              <a:buChar char="Ø"/>
            </a:pPr>
            <a:r>
              <a:rPr lang="en-US" sz="2400" b="1" dirty="0">
                <a:solidFill>
                  <a:srgbClr val="C00000"/>
                </a:solidFill>
                <a:latin typeface="Garamond" panose="02020404030301010803" pitchFamily="18" charset="0"/>
                <a:cs typeface="Times New Roman" panose="02020603050405020304" pitchFamily="18" charset="0"/>
              </a:rPr>
              <a:t>Cross-platform Compatibility </a:t>
            </a:r>
            <a:r>
              <a:rPr lang="en-US" sz="2400" b="1" dirty="0">
                <a:solidFill>
                  <a:srgbClr val="000000"/>
                </a:solidFill>
                <a:latin typeface="Garamond" panose="02020404030301010803" pitchFamily="18" charset="0"/>
                <a:cs typeface="Times New Roman" panose="02020603050405020304" pitchFamily="18" charset="0"/>
              </a:rPr>
              <a:t>- Python can be easily installed on Windows, macOS, and various Linux distributions.</a:t>
            </a:r>
          </a:p>
          <a:p>
            <a:pPr algn="just">
              <a:lnSpc>
                <a:spcPct val="150000"/>
              </a:lnSpc>
              <a:buFont typeface="Wingdings" panose="05000000000000000000" pitchFamily="2" charset="2"/>
              <a:buChar char="Ø"/>
            </a:pPr>
            <a:r>
              <a:rPr lang="en-US" sz="2400" b="1" dirty="0">
                <a:solidFill>
                  <a:srgbClr val="C00000"/>
                </a:solidFill>
                <a:latin typeface="Garamond" panose="02020404030301010803" pitchFamily="18" charset="0"/>
                <a:cs typeface="Times New Roman" panose="02020603050405020304" pitchFamily="18" charset="0"/>
              </a:rPr>
              <a:t>Rich Standard Library </a:t>
            </a:r>
            <a:r>
              <a:rPr lang="en-US" sz="2400" b="1" dirty="0">
                <a:solidFill>
                  <a:srgbClr val="000000"/>
                </a:solidFill>
                <a:latin typeface="Garamond" panose="02020404030301010803" pitchFamily="18" charset="0"/>
                <a:cs typeface="Times New Roman" panose="02020603050405020304" pitchFamily="18" charset="0"/>
              </a:rPr>
              <a:t>- Python comes with several standard libraries that provide ready-to-use modules and functions. </a:t>
            </a:r>
          </a:p>
          <a:p>
            <a:pPr algn="just">
              <a:lnSpc>
                <a:spcPct val="150000"/>
              </a:lnSpc>
              <a:buFont typeface="Wingdings" panose="05000000000000000000" pitchFamily="2" charset="2"/>
              <a:buChar char="Ø"/>
            </a:pPr>
            <a:r>
              <a:rPr lang="en-US" sz="2400" b="1" dirty="0">
                <a:solidFill>
                  <a:srgbClr val="C00000"/>
                </a:solidFill>
                <a:latin typeface="Garamond" panose="02020404030301010803" pitchFamily="18" charset="0"/>
                <a:cs typeface="Times New Roman" panose="02020603050405020304" pitchFamily="18" charset="0"/>
              </a:rPr>
              <a:t>Open Source </a:t>
            </a:r>
            <a:r>
              <a:rPr lang="en-US" sz="2400" b="1" dirty="0">
                <a:solidFill>
                  <a:srgbClr val="000000"/>
                </a:solidFill>
                <a:latin typeface="Garamond" panose="02020404030301010803" pitchFamily="18" charset="0"/>
                <a:cs typeface="Times New Roman" panose="02020603050405020304" pitchFamily="18" charset="0"/>
              </a:rPr>
              <a:t>- Python is an open-source, cost-free programming language. </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GUI Programming Support: </a:t>
            </a:r>
            <a:r>
              <a:rPr lang="en-US" sz="2400" b="0" i="0" dirty="0">
                <a:solidFill>
                  <a:srgbClr val="000000"/>
                </a:solidFill>
                <a:effectLst/>
                <a:latin typeface="Garamond" panose="02020404030301010803" pitchFamily="18" charset="0"/>
              </a:rPr>
              <a:t>Python provides several GUI frameworks, such as </a:t>
            </a:r>
            <a:r>
              <a:rPr lang="en-US" sz="2400" b="0" i="0" strike="noStrike" dirty="0">
                <a:effectLst/>
                <a:latin typeface="Garamond" panose="02020404030301010803" pitchFamily="18" charset="0"/>
                <a:hlinkClick r:id="rId3">
                  <a:extLst>
                    <a:ext uri="{A12FA001-AC4F-418D-AE19-62706E023703}">
                      <ahyp:hlinkClr xmlns:ahyp="http://schemas.microsoft.com/office/drawing/2018/hyperlinkcolor" xmlns="" val="tx"/>
                    </a:ext>
                  </a:extLst>
                </a:hlinkClick>
              </a:rPr>
              <a:t>Tkinter</a:t>
            </a:r>
            <a:r>
              <a:rPr lang="en-US" sz="2400" b="0" i="0" dirty="0">
                <a:effectLst/>
                <a:latin typeface="Garamond" panose="02020404030301010803" pitchFamily="18" charset="0"/>
              </a:rPr>
              <a:t> </a:t>
            </a:r>
            <a:r>
              <a:rPr lang="en-US" sz="2400" dirty="0">
                <a:solidFill>
                  <a:srgbClr val="000000"/>
                </a:solidFill>
                <a:latin typeface="Garamond" panose="02020404030301010803" pitchFamily="18" charset="0"/>
              </a:rPr>
              <a:t> to</a:t>
            </a:r>
            <a:r>
              <a:rPr lang="en-US" sz="2400" b="0" i="0" dirty="0">
                <a:solidFill>
                  <a:srgbClr val="000000"/>
                </a:solidFill>
                <a:effectLst/>
                <a:latin typeface="Garamond" panose="02020404030301010803" pitchFamily="18" charset="0"/>
              </a:rPr>
              <a:t> allowing developers to create desktop applications easily.</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Wide Range of Libraries and Frameworks</a:t>
            </a:r>
            <a:r>
              <a:rPr lang="en-US" sz="2400" b="1" i="0" dirty="0">
                <a:effectLst/>
                <a:latin typeface="Garamond" panose="02020404030301010803" pitchFamily="18" charset="0"/>
              </a:rPr>
              <a:t>:</a:t>
            </a:r>
            <a:r>
              <a:rPr lang="en-US" sz="2400" b="0" i="0" dirty="0">
                <a:effectLst/>
                <a:latin typeface="Garamond" panose="02020404030301010803" pitchFamily="18" charset="0"/>
              </a:rPr>
              <a:t> Python has a vast collection of libraries and frameworks, such as </a:t>
            </a:r>
            <a:r>
              <a:rPr lang="en-US" sz="2400" b="0" i="0" u="none" strike="noStrike" dirty="0">
                <a:effectLst/>
                <a:latin typeface="Garamond" panose="02020404030301010803" pitchFamily="18" charset="0"/>
                <a:hlinkClick r:id="rId4">
                  <a:extLst>
                    <a:ext uri="{A12FA001-AC4F-418D-AE19-62706E023703}">
                      <ahyp:hlinkClr xmlns:ahyp="http://schemas.microsoft.com/office/drawing/2018/hyperlinkcolor" xmlns="" val="tx"/>
                    </a:ext>
                  </a:extLst>
                </a:hlinkClick>
              </a:rPr>
              <a:t>NumPy</a:t>
            </a:r>
            <a:r>
              <a:rPr lang="en-US" sz="2400" b="0" i="0" dirty="0">
                <a:effectLst/>
                <a:latin typeface="Garamond" panose="02020404030301010803" pitchFamily="18" charset="0"/>
              </a:rPr>
              <a:t>, </a:t>
            </a:r>
            <a:r>
              <a:rPr lang="en-US" sz="2400" b="0" i="0" u="none" strike="noStrike" dirty="0">
                <a:effectLst/>
                <a:latin typeface="Garamond" panose="02020404030301010803" pitchFamily="18" charset="0"/>
                <a:hlinkClick r:id="rId5">
                  <a:extLst>
                    <a:ext uri="{A12FA001-AC4F-418D-AE19-62706E023703}">
                      <ahyp:hlinkClr xmlns:ahyp="http://schemas.microsoft.com/office/drawing/2018/hyperlinkcolor" xmlns="" val="tx"/>
                    </a:ext>
                  </a:extLst>
                </a:hlinkClick>
              </a:rPr>
              <a:t>Pandas</a:t>
            </a:r>
            <a:r>
              <a:rPr lang="en-US" sz="2400" b="0" i="0" dirty="0">
                <a:effectLst/>
                <a:latin typeface="Garamond" panose="02020404030301010803" pitchFamily="18" charset="0"/>
              </a:rPr>
              <a:t>, </a:t>
            </a:r>
            <a:r>
              <a:rPr lang="en-US" sz="2400" b="0" i="0" u="none" strike="noStrike" dirty="0">
                <a:effectLst/>
                <a:latin typeface="Garamond" panose="02020404030301010803" pitchFamily="18" charset="0"/>
                <a:hlinkClick r:id="rId6">
                  <a:extLst>
                    <a:ext uri="{A12FA001-AC4F-418D-AE19-62706E023703}">
                      <ahyp:hlinkClr xmlns:ahyp="http://schemas.microsoft.com/office/drawing/2018/hyperlinkcolor" xmlns="" val="tx"/>
                    </a:ext>
                  </a:extLst>
                </a:hlinkClick>
              </a:rPr>
              <a:t>Django</a:t>
            </a:r>
            <a:r>
              <a:rPr lang="en-US" sz="2400" b="0" i="0" dirty="0">
                <a:effectLst/>
                <a:latin typeface="Garamond" panose="02020404030301010803" pitchFamily="18" charset="0"/>
              </a:rPr>
              <a:t>, and </a:t>
            </a:r>
            <a:r>
              <a:rPr lang="en-US" sz="2400" b="0" i="0" u="none" strike="noStrike" dirty="0">
                <a:effectLst/>
                <a:latin typeface="Garamond" panose="02020404030301010803" pitchFamily="18" charset="0"/>
                <a:hlinkClick r:id="rId7">
                  <a:extLst>
                    <a:ext uri="{A12FA001-AC4F-418D-AE19-62706E023703}">
                      <ahyp:hlinkClr xmlns:ahyp="http://schemas.microsoft.com/office/drawing/2018/hyperlinkcolor" xmlns="" val="tx"/>
                    </a:ext>
                  </a:extLst>
                </a:hlinkClick>
              </a:rPr>
              <a:t>Flask</a:t>
            </a:r>
            <a:r>
              <a:rPr lang="en-US" sz="2400" b="0" i="0" dirty="0">
                <a:effectLst/>
                <a:latin typeface="Garamond" panose="02020404030301010803" pitchFamily="18" charset="0"/>
              </a:rPr>
              <a:t>, that can be used to solve a wide range of problems.</a:t>
            </a:r>
          </a:p>
          <a:p>
            <a:pPr algn="just">
              <a:lnSpc>
                <a:spcPct val="150000"/>
              </a:lnSpc>
              <a:buFont typeface="Wingdings" panose="05000000000000000000" pitchFamily="2" charset="2"/>
              <a:buChar char="Ø"/>
            </a:pPr>
            <a:endParaRPr lang="en-US" sz="2400" b="0" i="0" dirty="0">
              <a:solidFill>
                <a:srgbClr val="000000"/>
              </a:solidFill>
              <a:effectLst/>
              <a:latin typeface="Garamond" panose="02020404030301010803" pitchFamily="18" charset="0"/>
            </a:endParaRPr>
          </a:p>
          <a:p>
            <a:pPr algn="just">
              <a:lnSpc>
                <a:spcPct val="150000"/>
              </a:lnSpc>
              <a:buFont typeface="Wingdings" panose="05000000000000000000" pitchFamily="2" charset="2"/>
              <a:buChar char="Ø"/>
            </a:pPr>
            <a:endParaRPr lang="en-US" sz="2400" b="1" dirty="0">
              <a:solidFill>
                <a:srgbClr val="C00000"/>
              </a:solidFill>
              <a:latin typeface="Garamond" panose="02020404030301010803" pitchFamily="18" charset="0"/>
              <a:cs typeface="Times New Roman" panose="02020603050405020304" pitchFamily="18" charset="0"/>
            </a:endParaRPr>
          </a:p>
          <a:p>
            <a:pPr>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31EA158-EE8C-7C61-F777-0A77B1D90DE9}"/>
              </a:ext>
            </a:extLst>
          </p:cNvPr>
          <p:cNvSpPr txBox="1">
            <a:spLocks/>
          </p:cNvSpPr>
          <p:nvPr/>
        </p:nvSpPr>
        <p:spPr>
          <a:xfrm>
            <a:off x="49695" y="0"/>
            <a:ext cx="12092608" cy="63168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Why learn Python?</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8DC8D7-74CA-0221-5B95-6C7F31FBFF4D}"/>
              </a:ext>
            </a:extLst>
          </p:cNvPr>
          <p:cNvSpPr>
            <a:spLocks noGrp="1"/>
          </p:cNvSpPr>
          <p:nvPr>
            <p:ph type="sldNum" sz="quarter" idx="12"/>
          </p:nvPr>
        </p:nvSpPr>
        <p:spPr/>
        <p:txBody>
          <a:bodyPr/>
          <a:lstStyle/>
          <a:p>
            <a:fld id="{0DB4F7E2-DFC6-490A-AB5F-7D827582BBB5}" type="slidenum">
              <a:rPr lang="en-US" smtClean="0"/>
              <a:t>4</a:t>
            </a:fld>
            <a:endParaRPr lang="en-US"/>
          </a:p>
        </p:txBody>
      </p:sp>
    </p:spTree>
    <p:extLst>
      <p:ext uri="{BB962C8B-B14F-4D97-AF65-F5344CB8AC3E}">
        <p14:creationId xmlns:p14="http://schemas.microsoft.com/office/powerpoint/2010/main" val="1044120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76512"/>
                <a:ext cx="11802170" cy="6081488"/>
              </a:xfrm>
            </p:spPr>
            <p:txBody>
              <a:bodyPr>
                <a:noAutofit/>
              </a:bodyPr>
              <a:lstStyle/>
              <a:p>
                <a:pPr algn="just">
                  <a:lnSpc>
                    <a:spcPct val="150000"/>
                  </a:lnSpc>
                  <a:buFont typeface="Wingdings" panose="05000000000000000000" pitchFamily="2" charset="2"/>
                  <a:buChar char="Ø"/>
                </a:pPr>
                <a:r>
                  <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Arithmetic operators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Arithmetic operators used between two operands to perform mathematical operations. </a:t>
                </a:r>
                <a:r>
                  <a:rPr lang="en-US" sz="2400" dirty="0">
                    <a:solidFill>
                      <a:srgbClr val="C00000"/>
                    </a:solidFill>
                    <a:latin typeface="Times New Roman" panose="02020603050405020304" pitchFamily="18" charset="0"/>
                    <a:cs typeface="Times New Roman" panose="02020603050405020304" pitchFamily="18" charset="0"/>
                  </a:rPr>
                  <a:t>There are many arithmetic operators</a:t>
                </a:r>
                <a:r>
                  <a:rPr lang="en-US" sz="2400" dirty="0">
                    <a:latin typeface="Times New Roman" panose="02020603050405020304" pitchFamily="18" charset="0"/>
                    <a:cs typeface="Times New Roman" panose="02020603050405020304" pitchFamily="18" charset="0"/>
                  </a:rPr>
                  <a:t>. It includes the </a:t>
                </a:r>
                <a:r>
                  <a:rPr lang="en-US" sz="2400" dirty="0">
                    <a:solidFill>
                      <a:srgbClr val="C00000"/>
                    </a:solidFill>
                    <a:latin typeface="Times New Roman" panose="02020603050405020304" pitchFamily="18" charset="0"/>
                    <a:cs typeface="Times New Roman" panose="02020603050405020304" pitchFamily="18" charset="0"/>
                  </a:rPr>
                  <a:t>exponent (**) </a:t>
                </a:r>
                <a:r>
                  <a:rPr lang="en-US" sz="2400" dirty="0">
                    <a:latin typeface="Times New Roman" panose="02020603050405020304" pitchFamily="18" charset="0"/>
                    <a:cs typeface="Times New Roman" panose="02020603050405020304" pitchFamily="18" charset="0"/>
                  </a:rPr>
                  <a:t>operator as well as the </a:t>
                </a:r>
                <a:r>
                  <a:rPr lang="en-US" sz="2400" dirty="0">
                    <a:solidFill>
                      <a:srgbClr val="C00000"/>
                    </a:solidFill>
                    <a:latin typeface="Times New Roman" panose="02020603050405020304" pitchFamily="18" charset="0"/>
                    <a:cs typeface="Times New Roman" panose="02020603050405020304" pitchFamily="18" charset="0"/>
                  </a:rPr>
                  <a:t>+ (addition), </a:t>
                </a:r>
                <a:r>
                  <a:rPr lang="en-US" sz="2400" dirty="0">
                    <a:solidFill>
                      <a:srgbClr val="7030A0"/>
                    </a:solidFill>
                    <a:latin typeface="Times New Roman" panose="02020603050405020304" pitchFamily="18" charset="0"/>
                    <a:cs typeface="Times New Roman" panose="02020603050405020304" pitchFamily="18" charset="0"/>
                  </a:rPr>
                  <a:t>- (subtraction), </a:t>
                </a:r>
                <a:r>
                  <a:rPr lang="en-US" sz="2400" dirty="0">
                    <a:solidFill>
                      <a:srgbClr val="C00000"/>
                    </a:solidFill>
                    <a:latin typeface="Times New Roman" panose="02020603050405020304" pitchFamily="18" charset="0"/>
                    <a:cs typeface="Times New Roman" panose="02020603050405020304" pitchFamily="18" charset="0"/>
                  </a:rPr>
                  <a:t>* (multiplication), </a:t>
                </a:r>
                <a:r>
                  <a:rPr lang="en-US" sz="2400" dirty="0">
                    <a:solidFill>
                      <a:srgbClr val="002060"/>
                    </a:solidFill>
                    <a:latin typeface="Times New Roman" panose="02020603050405020304" pitchFamily="18" charset="0"/>
                    <a:cs typeface="Times New Roman" panose="02020603050405020304" pitchFamily="18" charset="0"/>
                  </a:rPr>
                  <a:t>/ (divide), </a:t>
                </a:r>
                <a:r>
                  <a:rPr lang="en-US" sz="2400" dirty="0">
                    <a:solidFill>
                      <a:srgbClr val="00B050"/>
                    </a:solidFill>
                    <a:latin typeface="Times New Roman" panose="02020603050405020304" pitchFamily="18" charset="0"/>
                    <a:cs typeface="Times New Roman" panose="02020603050405020304" pitchFamily="18" charset="0"/>
                  </a:rPr>
                  <a:t>% (reminder), </a:t>
                </a:r>
                <a:r>
                  <a:rPr lang="en-US" sz="2400" dirty="0">
                    <a:latin typeface="Times New Roman" panose="02020603050405020304" pitchFamily="18" charset="0"/>
                    <a:cs typeface="Times New Roman" panose="02020603050405020304" pitchFamily="18" charset="0"/>
                  </a:rPr>
                  <a:t>and </a:t>
                </a:r>
                <a:r>
                  <a:rPr lang="en-US" sz="2400" dirty="0">
                    <a:solidFill>
                      <a:schemeClr val="accent2"/>
                    </a:solidFill>
                    <a:latin typeface="Times New Roman" panose="02020603050405020304" pitchFamily="18" charset="0"/>
                    <a:cs typeface="Times New Roman" panose="02020603050405020304" pitchFamily="18" charset="0"/>
                  </a:rPr>
                  <a:t>// (floor division) </a:t>
                </a:r>
                <a:r>
                  <a:rPr lang="en-US" sz="2400" dirty="0">
                    <a:latin typeface="Times New Roman" panose="02020603050405020304" pitchFamily="18" charset="0"/>
                    <a:cs typeface="Times New Roman" panose="02020603050405020304" pitchFamily="18" charset="0"/>
                  </a:rPr>
                  <a:t>operators.</a:t>
                </a:r>
              </a:p>
              <a:p>
                <a:pPr algn="just">
                  <a:lnSpc>
                    <a:spcPct val="150000"/>
                  </a:lnSpc>
                  <a:buFont typeface="Wingdings" panose="05000000000000000000" pitchFamily="2" charset="2"/>
                  <a:buChar char="Ø"/>
                </a:pPr>
                <a:r>
                  <a:rPr lang="en-US" sz="2400" b="1" dirty="0">
                    <a:solidFill>
                      <a:srgbClr val="FF0000"/>
                    </a:solidFill>
                    <a:latin typeface="Times New Roman" panose="02020603050405020304" pitchFamily="18" charset="0"/>
                    <a:cs typeface="Times New Roman" panose="02020603050405020304" pitchFamily="18" charset="0"/>
                  </a:rPr>
                  <a:t>** (Exponent):- </a:t>
                </a:r>
                <a:r>
                  <a:rPr lang="en-US" sz="2400" dirty="0">
                    <a:latin typeface="Times New Roman" panose="02020603050405020304" pitchFamily="18" charset="0"/>
                    <a:cs typeface="Times New Roman" panose="02020603050405020304" pitchFamily="18" charset="0"/>
                  </a:rPr>
                  <a:t>As it calculates the </a:t>
                </a:r>
                <a:r>
                  <a:rPr lang="en-US" sz="2400" dirty="0">
                    <a:solidFill>
                      <a:srgbClr val="FF0000"/>
                    </a:solidFill>
                    <a:latin typeface="Times New Roman" panose="02020603050405020304" pitchFamily="18" charset="0"/>
                    <a:cs typeface="Times New Roman" panose="02020603050405020304" pitchFamily="18" charset="0"/>
                  </a:rPr>
                  <a:t>first operand's power to the second operand</a:t>
                </a:r>
                <a:r>
                  <a:rPr lang="en-US" sz="2400" dirty="0">
                    <a:latin typeface="Times New Roman" panose="02020603050405020304" pitchFamily="18" charset="0"/>
                    <a:cs typeface="Times New Roman" panose="02020603050405020304" pitchFamily="18" charset="0"/>
                  </a:rPr>
                  <a:t>, it is an exponent operator.</a:t>
                </a:r>
              </a:p>
              <a:p>
                <a:pPr algn="just">
                  <a:lnSpc>
                    <a:spcPct val="150000"/>
                  </a:lnSpc>
                  <a:buFont typeface="Wingdings" panose="05000000000000000000" pitchFamily="2" charset="2"/>
                  <a:buChar char="Ø"/>
                </a:pPr>
                <a:r>
                  <a:rPr lang="en-US" sz="2400" b="1" dirty="0">
                    <a:solidFill>
                      <a:srgbClr val="FF0000"/>
                    </a:solidFill>
                    <a:latin typeface="Times New Roman" panose="02020603050405020304" pitchFamily="18" charset="0"/>
                    <a:cs typeface="Times New Roman" panose="02020603050405020304" pitchFamily="18" charset="0"/>
                  </a:rPr>
                  <a:t>// (Floor division):-</a:t>
                </a:r>
                <a:r>
                  <a:rPr lang="en-US" sz="2400" dirty="0">
                    <a:latin typeface="Times New Roman" panose="02020603050405020304" pitchFamily="18" charset="0"/>
                    <a:cs typeface="Times New Roman" panose="02020603050405020304" pitchFamily="18" charset="0"/>
                  </a:rPr>
                  <a:t>It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provides the </a:t>
                </a:r>
                <a:r>
                  <a:rPr lang="en-US" sz="2400" dirty="0">
                    <a:solidFill>
                      <a:srgbClr val="FF0000"/>
                    </a:solidFill>
                    <a:latin typeface="Times New Roman" panose="02020603050405020304" pitchFamily="18" charset="0"/>
                    <a:cs typeface="Times New Roman" panose="02020603050405020304" pitchFamily="18" charset="0"/>
                  </a:rPr>
                  <a:t>quotient's floor </a:t>
                </a:r>
                <a:r>
                  <a:rPr lang="en-US" sz="2400" dirty="0">
                    <a:latin typeface="Times New Roman" panose="02020603050405020304" pitchFamily="18" charset="0"/>
                    <a:cs typeface="Times New Roman" panose="02020603050405020304" pitchFamily="18" charset="0"/>
                  </a:rPr>
                  <a:t>value,  by dividing the two operands.</a:t>
                </a:r>
              </a:p>
              <a:p>
                <a:pPr lvl="1"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 is a whole integer, But the type need not be </a:t>
                </a:r>
                <a:r>
                  <a:rPr lang="en-US" dirty="0">
                    <a:solidFill>
                      <a:srgbClr val="FF0000"/>
                    </a:solidFill>
                    <a:latin typeface="Times New Roman" panose="02020603050405020304" pitchFamily="18" charset="0"/>
                    <a:cs typeface="Times New Roman" panose="02020603050405020304" pitchFamily="18" charset="0"/>
                  </a:rPr>
                  <a:t>int     </a:t>
                </a:r>
              </a:p>
              <a:p>
                <a:pPr lvl="1"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rounded towards minus infinity </a:t>
                </a:r>
                <a14:m>
                  <m:oMath xmlns:m="http://schemas.openxmlformats.org/officeDocument/2006/math">
                    <m:r>
                      <a:rPr lang="en-US">
                        <a:latin typeface="Cambria Math" panose="02040503050406030204" pitchFamily="18" charset="0"/>
                      </a:rPr>
                      <m:t>(</m:t>
                    </m:r>
                    <m:r>
                      <a:rPr lang="en-US" smtClean="0">
                        <a:solidFill>
                          <a:srgbClr val="FF0000"/>
                        </a:solidFill>
                        <a:latin typeface="Cambria Math" panose="02040503050406030204" pitchFamily="18" charset="0"/>
                      </a:rPr>
                      <m:t>−∞</m:t>
                    </m:r>
                    <m:r>
                      <a:rPr lang="en-US">
                        <a:latin typeface="Cambria Math" panose="02040503050406030204" pitchFamily="18" charset="0"/>
                      </a:rPr>
                      <m:t>)</m:t>
                    </m:r>
                  </m:oMath>
                </a14:m>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4BD7EF1-4D47-A0D5-0FFF-C75FC20037D0}"/>
                  </a:ext>
                </a:extLst>
              </p:cNvPr>
              <p:cNvSpPr>
                <a:spLocks noGrp="1" noRot="1" noChangeAspect="1" noMove="1" noResize="1" noEditPoints="1" noAdjustHandles="1" noChangeArrowheads="1" noChangeShapeType="1" noTextEdit="1"/>
              </p:cNvSpPr>
              <p:nvPr>
                <p:ph idx="1"/>
              </p:nvPr>
            </p:nvSpPr>
            <p:spPr>
              <a:xfrm>
                <a:off x="194914" y="776512"/>
                <a:ext cx="11802170" cy="6081488"/>
              </a:xfrm>
              <a:blipFill>
                <a:blip r:embed="rId3"/>
                <a:stretch>
                  <a:fillRect l="-723" r="-775" b="-130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40</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8" cy="675249"/>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latin typeface="Garamond" panose="02020404030301010803" pitchFamily="18" charset="0"/>
                <a:cs typeface="Times New Roman" panose="02020603050405020304" pitchFamily="18" charset="0"/>
              </a:rPr>
              <a:t>Operators in Python </a:t>
            </a:r>
          </a:p>
        </p:txBody>
      </p:sp>
      <p:pic>
        <p:nvPicPr>
          <p:cNvPr id="6" name="Picture 5">
            <a:extLst>
              <a:ext uri="{FF2B5EF4-FFF2-40B4-BE49-F238E27FC236}">
                <a16:creationId xmlns:a16="http://schemas.microsoft.com/office/drawing/2014/main" id="{7FF3859D-9C41-1D5F-0BAB-7DF8F463C31E}"/>
              </a:ext>
            </a:extLst>
          </p:cNvPr>
          <p:cNvPicPr>
            <a:picLocks noChangeAspect="1"/>
          </p:cNvPicPr>
          <p:nvPr/>
        </p:nvPicPr>
        <p:blipFill>
          <a:blip r:embed="rId4"/>
          <a:stretch>
            <a:fillRect/>
          </a:stretch>
        </p:blipFill>
        <p:spPr>
          <a:xfrm rot="21144898">
            <a:off x="5700505" y="5947763"/>
            <a:ext cx="5429250" cy="485775"/>
          </a:xfrm>
          <a:prstGeom prst="rect">
            <a:avLst/>
          </a:prstGeom>
        </p:spPr>
      </p:pic>
      <p:pic>
        <p:nvPicPr>
          <p:cNvPr id="7" name="Picture 6">
            <a:extLst>
              <a:ext uri="{FF2B5EF4-FFF2-40B4-BE49-F238E27FC236}">
                <a16:creationId xmlns:a16="http://schemas.microsoft.com/office/drawing/2014/main" id="{EC392E3A-A23B-5648-19DB-26EE2D5F477A}"/>
              </a:ext>
            </a:extLst>
          </p:cNvPr>
          <p:cNvPicPr>
            <a:picLocks noChangeAspect="1"/>
          </p:cNvPicPr>
          <p:nvPr/>
        </p:nvPicPr>
        <p:blipFill>
          <a:blip r:embed="rId5"/>
          <a:stretch>
            <a:fillRect/>
          </a:stretch>
        </p:blipFill>
        <p:spPr>
          <a:xfrm>
            <a:off x="4290598" y="3105150"/>
            <a:ext cx="6181725" cy="647700"/>
          </a:xfrm>
          <a:prstGeom prst="rect">
            <a:avLst/>
          </a:prstGeom>
        </p:spPr>
      </p:pic>
    </p:spTree>
    <p:extLst>
      <p:ext uri="{BB962C8B-B14F-4D97-AF65-F5344CB8AC3E}">
        <p14:creationId xmlns:p14="http://schemas.microsoft.com/office/powerpoint/2010/main" val="136601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43753855"/>
              </p:ext>
            </p:extLst>
          </p:nvPr>
        </p:nvGraphicFramePr>
        <p:xfrm>
          <a:off x="838200" y="1825625"/>
          <a:ext cx="10515600" cy="4754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569889469"/>
                    </a:ext>
                  </a:extLst>
                </a:gridCol>
                <a:gridCol w="3505200">
                  <a:extLst>
                    <a:ext uri="{9D8B030D-6E8A-4147-A177-3AD203B41FA5}">
                      <a16:colId xmlns:a16="http://schemas.microsoft.com/office/drawing/2014/main" val="417162251"/>
                    </a:ext>
                  </a:extLst>
                </a:gridCol>
                <a:gridCol w="3505200">
                  <a:extLst>
                    <a:ext uri="{9D8B030D-6E8A-4147-A177-3AD203B41FA5}">
                      <a16:colId xmlns:a16="http://schemas.microsoft.com/office/drawing/2014/main" val="664195525"/>
                    </a:ext>
                  </a:extLst>
                </a:gridCol>
              </a:tblGrid>
              <a:tr h="370840">
                <a:tc>
                  <a:txBody>
                    <a:bodyPr/>
                    <a:lstStyle/>
                    <a:p>
                      <a:pPr algn="l"/>
                      <a:r>
                        <a:rPr lang="en-US" sz="2400" b="0" dirty="0">
                          <a:effectLst/>
                          <a:latin typeface="Times New Roman" panose="02020603050405020304" pitchFamily="18" charset="0"/>
                          <a:cs typeface="Times New Roman" panose="02020603050405020304" pitchFamily="18" charset="0"/>
                        </a:rPr>
                        <a:t>Operator</a:t>
                      </a:r>
                    </a:p>
                  </a:txBody>
                  <a:tcPr marL="228600" marR="228600" marT="114300" marB="114300" anchor="ctr"/>
                </a:tc>
                <a:tc>
                  <a:txBody>
                    <a:bodyPr/>
                    <a:lstStyle/>
                    <a:p>
                      <a:pPr algn="l"/>
                      <a:r>
                        <a:rPr lang="en-US" sz="2400" b="0">
                          <a:effectLst/>
                          <a:latin typeface="Times New Roman" panose="02020603050405020304" pitchFamily="18" charset="0"/>
                          <a:cs typeface="Times New Roman" panose="02020603050405020304" pitchFamily="18" charset="0"/>
                        </a:rPr>
                        <a:t>Operation</a:t>
                      </a:r>
                    </a:p>
                  </a:txBody>
                  <a:tcPr marL="228600" marR="228600" marT="114300" marB="114300" anchor="ctr"/>
                </a:tc>
                <a:tc>
                  <a:txBody>
                    <a:bodyPr/>
                    <a:lstStyle/>
                    <a:p>
                      <a:pPr algn="l"/>
                      <a:r>
                        <a:rPr lang="en-US" sz="2400" b="0" dirty="0">
                          <a:effectLst/>
                          <a:latin typeface="Times New Roman" panose="02020603050405020304" pitchFamily="18" charset="0"/>
                          <a:cs typeface="Times New Roman" panose="02020603050405020304" pitchFamily="18" charset="0"/>
                        </a:rPr>
                        <a:t>Example</a:t>
                      </a:r>
                    </a:p>
                  </a:txBody>
                  <a:tcPr marL="228600" marR="228600" marT="114300" marB="114300" anchor="ctr"/>
                </a:tc>
                <a:extLst>
                  <a:ext uri="{0D108BD9-81ED-4DB2-BD59-A6C34878D82A}">
                    <a16:rowId xmlns:a16="http://schemas.microsoft.com/office/drawing/2014/main" val="1269000601"/>
                  </a:ext>
                </a:extLst>
              </a:tr>
              <a:tr h="370840">
                <a:tc>
                  <a:txBody>
                    <a:bodyPr/>
                    <a:lstStyle/>
                    <a:p>
                      <a:r>
                        <a:rPr lang="en-US" sz="2400" dirty="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a:effectLst/>
                          <a:latin typeface="Times New Roman" panose="02020603050405020304" pitchFamily="18" charset="0"/>
                          <a:cs typeface="Times New Roman" panose="02020603050405020304" pitchFamily="18" charset="0"/>
                        </a:rPr>
                        <a:t>Addition</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4 +5 = 9</a:t>
                      </a:r>
                    </a:p>
                  </a:txBody>
                  <a:tcPr marL="228600" marR="228600" marT="114300" marB="114300" anchor="ctr"/>
                </a:tc>
                <a:extLst>
                  <a:ext uri="{0D108BD9-81ED-4DB2-BD59-A6C34878D82A}">
                    <a16:rowId xmlns:a16="http://schemas.microsoft.com/office/drawing/2014/main" val="2651456130"/>
                  </a:ext>
                </a:extLst>
              </a:tr>
              <a:tr h="370840">
                <a:tc>
                  <a:txBody>
                    <a:bodyPr/>
                    <a:lstStyle/>
                    <a:p>
                      <a:r>
                        <a:rPr lang="en-US" sz="2400" dirty="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a:effectLst/>
                          <a:latin typeface="Times New Roman" panose="02020603050405020304" pitchFamily="18" charset="0"/>
                          <a:cs typeface="Times New Roman" panose="02020603050405020304" pitchFamily="18" charset="0"/>
                        </a:rPr>
                        <a:t>Subtraction</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7 -3 = 4</a:t>
                      </a:r>
                    </a:p>
                  </a:txBody>
                  <a:tcPr marL="228600" marR="228600" marT="114300" marB="114300" anchor="ctr"/>
                </a:tc>
                <a:extLst>
                  <a:ext uri="{0D108BD9-81ED-4DB2-BD59-A6C34878D82A}">
                    <a16:rowId xmlns:a16="http://schemas.microsoft.com/office/drawing/2014/main" val="3344952369"/>
                  </a:ext>
                </a:extLst>
              </a:tr>
              <a:tr h="370840">
                <a:tc>
                  <a:txBody>
                    <a:bodyPr/>
                    <a:lstStyle/>
                    <a:p>
                      <a:r>
                        <a:rPr lang="en-US" sz="240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Multiplication</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5 * 3 =15</a:t>
                      </a:r>
                    </a:p>
                  </a:txBody>
                  <a:tcPr marL="228600" marR="228600" marT="114300" marB="114300" anchor="ctr"/>
                </a:tc>
                <a:extLst>
                  <a:ext uri="{0D108BD9-81ED-4DB2-BD59-A6C34878D82A}">
                    <a16:rowId xmlns:a16="http://schemas.microsoft.com/office/drawing/2014/main" val="2626087956"/>
                  </a:ext>
                </a:extLst>
              </a:tr>
              <a:tr h="370840">
                <a:tc>
                  <a:txBody>
                    <a:bodyPr/>
                    <a:lstStyle/>
                    <a:p>
                      <a:r>
                        <a:rPr lang="en-US" sz="240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Division</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9 / 2 = 4.5</a:t>
                      </a:r>
                    </a:p>
                  </a:txBody>
                  <a:tcPr marL="228600" marR="228600" marT="114300" marB="114300" anchor="ctr"/>
                </a:tc>
                <a:extLst>
                  <a:ext uri="{0D108BD9-81ED-4DB2-BD59-A6C34878D82A}">
                    <a16:rowId xmlns:a16="http://schemas.microsoft.com/office/drawing/2014/main" val="589561482"/>
                  </a:ext>
                </a:extLst>
              </a:tr>
              <a:tr h="370840">
                <a:tc>
                  <a:txBody>
                    <a:bodyPr/>
                    <a:lstStyle/>
                    <a:p>
                      <a:r>
                        <a:rPr lang="en-US" sz="240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Floor Division</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9 // 2 = 4</a:t>
                      </a:r>
                    </a:p>
                  </a:txBody>
                  <a:tcPr marL="228600" marR="228600" marT="114300" marB="114300" anchor="ctr"/>
                </a:tc>
                <a:extLst>
                  <a:ext uri="{0D108BD9-81ED-4DB2-BD59-A6C34878D82A}">
                    <a16:rowId xmlns:a16="http://schemas.microsoft.com/office/drawing/2014/main" val="2645176358"/>
                  </a:ext>
                </a:extLst>
              </a:tr>
              <a:tr h="370840">
                <a:tc>
                  <a:txBody>
                    <a:bodyPr/>
                    <a:lstStyle/>
                    <a:p>
                      <a:r>
                        <a:rPr lang="en-US" sz="240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Modulo</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7 % 2 = 1</a:t>
                      </a:r>
                    </a:p>
                  </a:txBody>
                  <a:tcPr marL="228600" marR="228600" marT="114300" marB="114300" anchor="ctr"/>
                </a:tc>
                <a:extLst>
                  <a:ext uri="{0D108BD9-81ED-4DB2-BD59-A6C34878D82A}">
                    <a16:rowId xmlns:a16="http://schemas.microsoft.com/office/drawing/2014/main" val="56664506"/>
                  </a:ext>
                </a:extLst>
              </a:tr>
              <a:tr h="370840">
                <a:tc>
                  <a:txBody>
                    <a:bodyPr/>
                    <a:lstStyle/>
                    <a:p>
                      <a:r>
                        <a:rPr lang="en-US" sz="240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2400">
                          <a:effectLst/>
                          <a:latin typeface="Times New Roman" panose="02020603050405020304" pitchFamily="18" charset="0"/>
                          <a:cs typeface="Times New Roman" panose="02020603050405020304" pitchFamily="18" charset="0"/>
                        </a:rPr>
                        <a:t>Power</a:t>
                      </a:r>
                    </a:p>
                  </a:txBody>
                  <a:tcPr marL="228600" marR="228600" marT="114300" marB="114300" anchor="ctr"/>
                </a:tc>
                <a:tc>
                  <a:txBody>
                    <a:bodyPr/>
                    <a:lstStyle/>
                    <a:p>
                      <a:r>
                        <a:rPr lang="en-US" sz="2400" dirty="0">
                          <a:effectLst/>
                          <a:latin typeface="Times New Roman" panose="02020603050405020304" pitchFamily="18" charset="0"/>
                          <a:cs typeface="Times New Roman" panose="02020603050405020304" pitchFamily="18" charset="0"/>
                        </a:rPr>
                        <a:t>2** 3 = 8</a:t>
                      </a:r>
                    </a:p>
                  </a:txBody>
                  <a:tcPr marL="228600" marR="228600" marT="114300" marB="114300" anchor="ctr"/>
                </a:tc>
                <a:extLst>
                  <a:ext uri="{0D108BD9-81ED-4DB2-BD59-A6C34878D82A}">
                    <a16:rowId xmlns:a16="http://schemas.microsoft.com/office/drawing/2014/main" val="2100009174"/>
                  </a:ext>
                </a:extLst>
              </a:tr>
            </a:tbl>
          </a:graphicData>
        </a:graphic>
      </p:graphicFrame>
      <p:sp>
        <p:nvSpPr>
          <p:cNvPr id="4" name="Slide Number Placeholder 3"/>
          <p:cNvSpPr>
            <a:spLocks noGrp="1"/>
          </p:cNvSpPr>
          <p:nvPr>
            <p:ph type="sldNum" sz="quarter" idx="12"/>
          </p:nvPr>
        </p:nvSpPr>
        <p:spPr/>
        <p:txBody>
          <a:bodyPr/>
          <a:lstStyle/>
          <a:p>
            <a:fld id="{0DB4F7E2-DFC6-490A-AB5F-7D827582BBB5}" type="slidenum">
              <a:rPr lang="en-US" smtClean="0"/>
              <a:pPr/>
              <a:t>41</a:t>
            </a:fld>
            <a:endParaRPr lang="en-US" dirty="0"/>
          </a:p>
        </p:txBody>
      </p:sp>
      <p:sp>
        <p:nvSpPr>
          <p:cNvPr id="7" name="Title 1">
            <a:extLst>
              <a:ext uri="{FF2B5EF4-FFF2-40B4-BE49-F238E27FC236}">
                <a16:creationId xmlns:a16="http://schemas.microsoft.com/office/drawing/2014/main" id="{0EF848C6-214B-0289-9CDE-C6390A70E3C7}"/>
              </a:ext>
            </a:extLst>
          </p:cNvPr>
          <p:cNvSpPr txBox="1">
            <a:spLocks noGrp="1"/>
          </p:cNvSpPr>
          <p:nvPr>
            <p:ph type="title"/>
          </p:nvPr>
        </p:nvSpPr>
        <p:spPr>
          <a:xfrm>
            <a:off x="313509" y="365125"/>
            <a:ext cx="11743507" cy="84972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latin typeface="Garamond" panose="02020404030301010803" pitchFamily="18" charset="0"/>
                <a:cs typeface="Times New Roman" panose="02020603050405020304" pitchFamily="18" charset="0"/>
              </a:rPr>
              <a:t>Operators in Python </a:t>
            </a:r>
          </a:p>
        </p:txBody>
      </p:sp>
    </p:spTree>
    <p:extLst>
      <p:ext uri="{BB962C8B-B14F-4D97-AF65-F5344CB8AC3E}">
        <p14:creationId xmlns:p14="http://schemas.microsoft.com/office/powerpoint/2010/main" val="39255026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9697" y="901337"/>
            <a:ext cx="12142304" cy="5551714"/>
          </a:xfrm>
        </p:spPr>
        <p:txBody>
          <a:bodyPr>
            <a:noAutofit/>
          </a:bodyPr>
          <a:lstStyle/>
          <a:p>
            <a:pPr marL="0" indent="0" algn="just">
              <a:lnSpc>
                <a:spcPct val="10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Comparison operator</a:t>
            </a:r>
          </a:p>
          <a:p>
            <a:pPr marL="0" lvl="0" indent="0" algn="just">
              <a:lnSpc>
                <a:spcPct val="150000"/>
              </a:lnSpc>
              <a:buNone/>
            </a:pPr>
            <a:r>
              <a:rPr lang="en-US" altLang="en-US" sz="2400" dirty="0">
                <a:latin typeface="Times New Roman" panose="02020603050405020304" pitchFamily="18" charset="0"/>
                <a:cs typeface="Times New Roman" panose="02020603050405020304" pitchFamily="18" charset="0"/>
              </a:rPr>
              <a:t>Comparison operators compare two values/variables and return a Boolean result: True or False. </a:t>
            </a:r>
            <a:r>
              <a:rPr lang="en-US" sz="2400" b="0" i="0" dirty="0">
                <a:effectLst/>
                <a:latin typeface="Times New Roman" panose="02020603050405020304" pitchFamily="18" charset="0"/>
                <a:cs typeface="Times New Roman" panose="02020603050405020304" pitchFamily="18" charset="0"/>
              </a:rPr>
              <a:t>The example of comparison operators are </a:t>
            </a:r>
            <a:r>
              <a:rPr lang="en-US" sz="2400" b="1" i="0" dirty="0">
                <a:solidFill>
                  <a:srgbClr val="FF0000"/>
                </a:solidFill>
                <a:effectLst/>
                <a:latin typeface="Times New Roman" panose="02020603050405020304" pitchFamily="18" charset="0"/>
                <a:cs typeface="Times New Roman" panose="02020603050405020304" pitchFamily="18" charset="0"/>
              </a:rPr>
              <a:t>==, !=, &lt;=, &gt;=, &gt;, &lt;. </a:t>
            </a:r>
            <a:endParaRPr lang="en-US" sz="2400" b="0" i="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800" b="1" dirty="0">
                <a:solidFill>
                  <a:srgbClr val="C00000"/>
                </a:solidFill>
                <a:latin typeface="Times New Roman" panose="02020603050405020304" pitchFamily="18" charset="0"/>
                <a:cs typeface="Times New Roman" panose="02020603050405020304" pitchFamily="18" charset="0"/>
              </a:rPr>
              <a:t> </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42</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33046"/>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latin typeface="Garamond" panose="02020404030301010803" pitchFamily="18" charset="0"/>
                <a:cs typeface="Times New Roman" panose="02020603050405020304" pitchFamily="18" charset="0"/>
              </a:rPr>
              <a:t>Operators in Python </a:t>
            </a:r>
          </a:p>
        </p:txBody>
      </p:sp>
      <p:graphicFrame>
        <p:nvGraphicFramePr>
          <p:cNvPr id="13" name="Table 12"/>
          <p:cNvGraphicFramePr>
            <a:graphicFrameLocks noGrp="1"/>
          </p:cNvGraphicFramePr>
          <p:nvPr>
            <p:extLst>
              <p:ext uri="{D42A27DB-BD31-4B8C-83A1-F6EECF244321}">
                <p14:modId xmlns:p14="http://schemas.microsoft.com/office/powerpoint/2010/main" val="429379140"/>
              </p:ext>
            </p:extLst>
          </p:nvPr>
        </p:nvGraphicFramePr>
        <p:xfrm>
          <a:off x="1658983" y="2651261"/>
          <a:ext cx="8059783" cy="4206739"/>
        </p:xfrm>
        <a:graphic>
          <a:graphicData uri="http://schemas.openxmlformats.org/drawingml/2006/table">
            <a:tbl>
              <a:tblPr firstRow="1" bandRow="1">
                <a:tableStyleId>{5C22544A-7EE6-4342-B048-85BDC9FD1C3A}</a:tableStyleId>
              </a:tblPr>
              <a:tblGrid>
                <a:gridCol w="2447350">
                  <a:extLst>
                    <a:ext uri="{9D8B030D-6E8A-4147-A177-3AD203B41FA5}">
                      <a16:colId xmlns:a16="http://schemas.microsoft.com/office/drawing/2014/main" val="1538738222"/>
                    </a:ext>
                  </a:extLst>
                </a:gridCol>
                <a:gridCol w="2753269">
                  <a:extLst>
                    <a:ext uri="{9D8B030D-6E8A-4147-A177-3AD203B41FA5}">
                      <a16:colId xmlns:a16="http://schemas.microsoft.com/office/drawing/2014/main" val="2656843043"/>
                    </a:ext>
                  </a:extLst>
                </a:gridCol>
                <a:gridCol w="2859164">
                  <a:extLst>
                    <a:ext uri="{9D8B030D-6E8A-4147-A177-3AD203B41FA5}">
                      <a16:colId xmlns:a16="http://schemas.microsoft.com/office/drawing/2014/main" val="3666245129"/>
                    </a:ext>
                  </a:extLst>
                </a:gridCol>
              </a:tblGrid>
              <a:tr h="516617">
                <a:tc>
                  <a:txBody>
                    <a:bodyPr/>
                    <a:lstStyle/>
                    <a:p>
                      <a:pPr algn="l"/>
                      <a:r>
                        <a:rPr lang="en-US" sz="1600" b="0" dirty="0">
                          <a:effectLst/>
                          <a:latin typeface="Times New Roman" panose="02020603050405020304" pitchFamily="18" charset="0"/>
                          <a:cs typeface="Times New Roman" panose="02020603050405020304" pitchFamily="18" charset="0"/>
                        </a:rPr>
                        <a:t>Operator</a:t>
                      </a:r>
                    </a:p>
                  </a:txBody>
                  <a:tcPr marL="228600" marR="228600" marT="114300" marB="114300" anchor="ctr"/>
                </a:tc>
                <a:tc>
                  <a:txBody>
                    <a:bodyPr/>
                    <a:lstStyle/>
                    <a:p>
                      <a:pPr algn="l"/>
                      <a:r>
                        <a:rPr lang="en-US" sz="1600" b="0">
                          <a:effectLst/>
                          <a:latin typeface="Times New Roman" panose="02020603050405020304" pitchFamily="18" charset="0"/>
                          <a:cs typeface="Times New Roman" panose="02020603050405020304" pitchFamily="18" charset="0"/>
                        </a:rPr>
                        <a:t>Meaning</a:t>
                      </a:r>
                    </a:p>
                  </a:txBody>
                  <a:tcPr marL="228600" marR="228600" marT="114300" marB="114300" anchor="ctr"/>
                </a:tc>
                <a:tc>
                  <a:txBody>
                    <a:bodyPr/>
                    <a:lstStyle/>
                    <a:p>
                      <a:pPr algn="l"/>
                      <a:r>
                        <a:rPr lang="en-US" sz="1600" b="0">
                          <a:effectLst/>
                          <a:latin typeface="Times New Roman" panose="02020603050405020304" pitchFamily="18" charset="0"/>
                          <a:cs typeface="Times New Roman" panose="02020603050405020304" pitchFamily="18" charset="0"/>
                        </a:rPr>
                        <a:t>Example</a:t>
                      </a:r>
                    </a:p>
                  </a:txBody>
                  <a:tcPr marL="228600" marR="228600" marT="114300" marB="114300" anchor="ctr"/>
                </a:tc>
                <a:extLst>
                  <a:ext uri="{0D108BD9-81ED-4DB2-BD59-A6C34878D82A}">
                    <a16:rowId xmlns:a16="http://schemas.microsoft.com/office/drawing/2014/main" val="3906186624"/>
                  </a:ext>
                </a:extLst>
              </a:tr>
              <a:tr h="516617">
                <a:tc>
                  <a:txBody>
                    <a:bodyPr/>
                    <a:lstStyle/>
                    <a:p>
                      <a:r>
                        <a:rPr lang="en-US" sz="1600" dirty="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1600">
                          <a:effectLst/>
                          <a:latin typeface="Times New Roman" panose="02020603050405020304" pitchFamily="18" charset="0"/>
                          <a:cs typeface="Times New Roman" panose="02020603050405020304" pitchFamily="18" charset="0"/>
                        </a:rPr>
                        <a:t>Is Equal To</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3 == 5 gives us False</a:t>
                      </a:r>
                    </a:p>
                  </a:txBody>
                  <a:tcPr marL="228600" marR="228600" marT="114300" marB="114300" anchor="ctr"/>
                </a:tc>
                <a:extLst>
                  <a:ext uri="{0D108BD9-81ED-4DB2-BD59-A6C34878D82A}">
                    <a16:rowId xmlns:a16="http://schemas.microsoft.com/office/drawing/2014/main" val="1712905128"/>
                  </a:ext>
                </a:extLst>
              </a:tr>
              <a:tr h="516617">
                <a:tc>
                  <a:txBody>
                    <a:bodyPr/>
                    <a:lstStyle/>
                    <a:p>
                      <a:r>
                        <a:rPr lang="en-US" sz="1600" dirty="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Not Equal To</a:t>
                      </a:r>
                    </a:p>
                  </a:txBody>
                  <a:tcPr marL="228600" marR="228600" marT="114300" marB="114300" anchor="ctr"/>
                </a:tc>
                <a:tc>
                  <a:txBody>
                    <a:bodyPr/>
                    <a:lstStyle/>
                    <a:p>
                      <a:r>
                        <a:rPr lang="en-US" sz="1600">
                          <a:effectLst/>
                          <a:latin typeface="Times New Roman" panose="02020603050405020304" pitchFamily="18" charset="0"/>
                          <a:cs typeface="Times New Roman" panose="02020603050405020304" pitchFamily="18" charset="0"/>
                        </a:rPr>
                        <a:t>3 != 5 gives us True</a:t>
                      </a:r>
                    </a:p>
                  </a:txBody>
                  <a:tcPr marL="228600" marR="228600" marT="114300" marB="114300" anchor="ctr"/>
                </a:tc>
                <a:extLst>
                  <a:ext uri="{0D108BD9-81ED-4DB2-BD59-A6C34878D82A}">
                    <a16:rowId xmlns:a16="http://schemas.microsoft.com/office/drawing/2014/main" val="2195784980"/>
                  </a:ext>
                </a:extLst>
              </a:tr>
              <a:tr h="516617">
                <a:tc>
                  <a:txBody>
                    <a:bodyPr/>
                    <a:lstStyle/>
                    <a:p>
                      <a:r>
                        <a:rPr lang="en-US" sz="1600" dirty="0">
                          <a:effectLst/>
                          <a:latin typeface="Times New Roman" panose="02020603050405020304" pitchFamily="18" charset="0"/>
                          <a:cs typeface="Times New Roman" panose="02020603050405020304" pitchFamily="18" charset="0"/>
                        </a:rPr>
                        <a:t>&gt;</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Greater Than</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3 &gt; 5 gives us False</a:t>
                      </a:r>
                    </a:p>
                  </a:txBody>
                  <a:tcPr marL="228600" marR="228600" marT="114300" marB="114300" anchor="ctr"/>
                </a:tc>
                <a:extLst>
                  <a:ext uri="{0D108BD9-81ED-4DB2-BD59-A6C34878D82A}">
                    <a16:rowId xmlns:a16="http://schemas.microsoft.com/office/drawing/2014/main" val="1118772444"/>
                  </a:ext>
                </a:extLst>
              </a:tr>
              <a:tr h="516617">
                <a:tc>
                  <a:txBody>
                    <a:bodyPr/>
                    <a:lstStyle/>
                    <a:p>
                      <a:r>
                        <a:rPr lang="en-US" sz="1600">
                          <a:effectLst/>
                          <a:latin typeface="Times New Roman" panose="02020603050405020304" pitchFamily="18" charset="0"/>
                          <a:cs typeface="Times New Roman" panose="02020603050405020304" pitchFamily="18" charset="0"/>
                        </a:rPr>
                        <a:t>&lt;</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Less Than</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3 &lt; 5 gives us True</a:t>
                      </a:r>
                    </a:p>
                  </a:txBody>
                  <a:tcPr marL="228600" marR="228600" marT="114300" marB="114300" anchor="ctr"/>
                </a:tc>
                <a:extLst>
                  <a:ext uri="{0D108BD9-81ED-4DB2-BD59-A6C34878D82A}">
                    <a16:rowId xmlns:a16="http://schemas.microsoft.com/office/drawing/2014/main" val="4171346766"/>
                  </a:ext>
                </a:extLst>
              </a:tr>
              <a:tr h="811827">
                <a:tc>
                  <a:txBody>
                    <a:bodyPr/>
                    <a:lstStyle/>
                    <a:p>
                      <a:r>
                        <a:rPr lang="en-US" sz="1600">
                          <a:effectLst/>
                          <a:latin typeface="Times New Roman" panose="02020603050405020304" pitchFamily="18" charset="0"/>
                          <a:cs typeface="Times New Roman" panose="02020603050405020304" pitchFamily="18" charset="0"/>
                        </a:rPr>
                        <a:t>&gt;=</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Greater Than or Equal To</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3 &gt;= 5 give us False</a:t>
                      </a:r>
                    </a:p>
                  </a:txBody>
                  <a:tcPr marL="228600" marR="228600" marT="114300" marB="114300" anchor="ctr"/>
                </a:tc>
                <a:extLst>
                  <a:ext uri="{0D108BD9-81ED-4DB2-BD59-A6C34878D82A}">
                    <a16:rowId xmlns:a16="http://schemas.microsoft.com/office/drawing/2014/main" val="3115181669"/>
                  </a:ext>
                </a:extLst>
              </a:tr>
              <a:tr h="811827">
                <a:tc>
                  <a:txBody>
                    <a:bodyPr/>
                    <a:lstStyle/>
                    <a:p>
                      <a:r>
                        <a:rPr lang="en-US" sz="1600">
                          <a:effectLst/>
                          <a:latin typeface="Times New Roman" panose="02020603050405020304" pitchFamily="18" charset="0"/>
                          <a:cs typeface="Times New Roman" panose="02020603050405020304" pitchFamily="18" charset="0"/>
                        </a:rPr>
                        <a:t>&lt;=</a:t>
                      </a:r>
                    </a:p>
                  </a:txBody>
                  <a:tcPr marL="228600" marR="228600" marT="114300" marB="114300" anchor="ctr"/>
                </a:tc>
                <a:tc>
                  <a:txBody>
                    <a:bodyPr/>
                    <a:lstStyle/>
                    <a:p>
                      <a:r>
                        <a:rPr lang="en-US" sz="1600">
                          <a:effectLst/>
                          <a:latin typeface="Times New Roman" panose="02020603050405020304" pitchFamily="18" charset="0"/>
                          <a:cs typeface="Times New Roman" panose="02020603050405020304" pitchFamily="18" charset="0"/>
                        </a:rPr>
                        <a:t>Less Than or Equal To</a:t>
                      </a:r>
                    </a:p>
                  </a:txBody>
                  <a:tcPr marL="228600" marR="228600" marT="114300" marB="114300" anchor="ctr"/>
                </a:tc>
                <a:tc>
                  <a:txBody>
                    <a:bodyPr/>
                    <a:lstStyle/>
                    <a:p>
                      <a:r>
                        <a:rPr lang="en-US" sz="1600" dirty="0">
                          <a:effectLst/>
                          <a:latin typeface="Times New Roman" panose="02020603050405020304" pitchFamily="18" charset="0"/>
                          <a:cs typeface="Times New Roman" panose="02020603050405020304" pitchFamily="18" charset="0"/>
                        </a:rPr>
                        <a:t>3 &lt;= 5 gives us True</a:t>
                      </a:r>
                    </a:p>
                  </a:txBody>
                  <a:tcPr marL="228600" marR="228600" marT="114300" marB="114300" anchor="ctr"/>
                </a:tc>
                <a:extLst>
                  <a:ext uri="{0D108BD9-81ED-4DB2-BD59-A6C34878D82A}">
                    <a16:rowId xmlns:a16="http://schemas.microsoft.com/office/drawing/2014/main" val="4260225279"/>
                  </a:ext>
                </a:extLst>
              </a:tr>
            </a:tbl>
          </a:graphicData>
        </a:graphic>
      </p:graphicFrame>
    </p:spTree>
    <p:extLst>
      <p:ext uri="{BB962C8B-B14F-4D97-AF65-F5344CB8AC3E}">
        <p14:creationId xmlns:p14="http://schemas.microsoft.com/office/powerpoint/2010/main" val="2091644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9697" y="901337"/>
            <a:ext cx="12092608" cy="5956663"/>
          </a:xfrm>
        </p:spPr>
        <p:txBody>
          <a:bodyPr>
            <a:noAutofit/>
          </a:bodyPr>
          <a:lstStyle/>
          <a:p>
            <a:pPr marL="0" indent="0" algn="just">
              <a:lnSpc>
                <a:spcPct val="100000"/>
              </a:lnSpc>
              <a:buNone/>
            </a:pPr>
            <a:r>
              <a:rPr lang="en-US" sz="2800" b="1" dirty="0">
                <a:solidFill>
                  <a:srgbClr val="C00000"/>
                </a:solidFill>
                <a:latin typeface="Times New Roman" panose="02020603050405020304" pitchFamily="18" charset="0"/>
                <a:cs typeface="Times New Roman" panose="02020603050405020304" pitchFamily="18" charset="0"/>
              </a:rPr>
              <a:t>3. Assignment Operators</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Using the assignment operators, the right expression's value is assigned to the left operand. There are some examples of assignment operators like </a:t>
            </a:r>
            <a:r>
              <a:rPr lang="en-US" sz="2800" dirty="0">
                <a:solidFill>
                  <a:srgbClr val="C00000"/>
                </a:solidFill>
                <a:latin typeface="Times New Roman" panose="02020603050405020304" pitchFamily="18" charset="0"/>
                <a:cs typeface="Times New Roman" panose="02020603050405020304" pitchFamily="18" charset="0"/>
              </a:rPr>
              <a:t>=, +=, -=, *=, %=, **=,</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43</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6" y="0"/>
            <a:ext cx="12092608" cy="633046"/>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latin typeface="Garamond" panose="02020404030301010803" pitchFamily="18" charset="0"/>
                <a:cs typeface="Times New Roman" panose="02020603050405020304" pitchFamily="18" charset="0"/>
              </a:rPr>
              <a:t>Operators in Python </a:t>
            </a:r>
          </a:p>
        </p:txBody>
      </p:sp>
      <p:graphicFrame>
        <p:nvGraphicFramePr>
          <p:cNvPr id="5" name="Table 4"/>
          <p:cNvGraphicFramePr>
            <a:graphicFrameLocks noGrp="1"/>
          </p:cNvGraphicFramePr>
          <p:nvPr>
            <p:extLst>
              <p:ext uri="{D42A27DB-BD31-4B8C-83A1-F6EECF244321}">
                <p14:modId xmlns:p14="http://schemas.microsoft.com/office/powerpoint/2010/main" val="4146197763"/>
              </p:ext>
            </p:extLst>
          </p:nvPr>
        </p:nvGraphicFramePr>
        <p:xfrm>
          <a:off x="1854201" y="2560320"/>
          <a:ext cx="8127999" cy="4297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57512152"/>
                    </a:ext>
                  </a:extLst>
                </a:gridCol>
                <a:gridCol w="2709333">
                  <a:extLst>
                    <a:ext uri="{9D8B030D-6E8A-4147-A177-3AD203B41FA5}">
                      <a16:colId xmlns:a16="http://schemas.microsoft.com/office/drawing/2014/main" val="3702279369"/>
                    </a:ext>
                  </a:extLst>
                </a:gridCol>
                <a:gridCol w="2709333">
                  <a:extLst>
                    <a:ext uri="{9D8B030D-6E8A-4147-A177-3AD203B41FA5}">
                      <a16:colId xmlns:a16="http://schemas.microsoft.com/office/drawing/2014/main" val="776506639"/>
                    </a:ext>
                  </a:extLst>
                </a:gridCol>
              </a:tblGrid>
              <a:tr h="370840">
                <a:tc>
                  <a:txBody>
                    <a:bodyPr/>
                    <a:lstStyle/>
                    <a:p>
                      <a:pPr algn="l"/>
                      <a:r>
                        <a:rPr lang="en-US" b="0" dirty="0">
                          <a:effectLst/>
                          <a:latin typeface="Times New Roman" panose="02020603050405020304" pitchFamily="18" charset="0"/>
                          <a:cs typeface="Times New Roman" panose="02020603050405020304" pitchFamily="18" charset="0"/>
                        </a:rPr>
                        <a:t>Operator</a:t>
                      </a:r>
                    </a:p>
                  </a:txBody>
                  <a:tcPr marL="228600" marR="228600" marT="114300" marB="114300" anchor="ctr"/>
                </a:tc>
                <a:tc>
                  <a:txBody>
                    <a:bodyPr/>
                    <a:lstStyle/>
                    <a:p>
                      <a:pPr algn="l"/>
                      <a:r>
                        <a:rPr lang="en-US" b="0">
                          <a:effectLst/>
                          <a:latin typeface="Times New Roman" panose="02020603050405020304" pitchFamily="18" charset="0"/>
                          <a:cs typeface="Times New Roman" panose="02020603050405020304" pitchFamily="18" charset="0"/>
                        </a:rPr>
                        <a:t>Name</a:t>
                      </a:r>
                    </a:p>
                  </a:txBody>
                  <a:tcPr marL="228600" marR="228600" marT="114300" marB="114300" anchor="ctr"/>
                </a:tc>
                <a:tc>
                  <a:txBody>
                    <a:bodyPr/>
                    <a:lstStyle/>
                    <a:p>
                      <a:pPr algn="l"/>
                      <a:r>
                        <a:rPr lang="en-US" b="0">
                          <a:effectLst/>
                          <a:latin typeface="Times New Roman" panose="02020603050405020304" pitchFamily="18" charset="0"/>
                          <a:cs typeface="Times New Roman" panose="02020603050405020304" pitchFamily="18" charset="0"/>
                        </a:rPr>
                        <a:t>Example</a:t>
                      </a:r>
                    </a:p>
                  </a:txBody>
                  <a:tcPr marL="228600" marR="228600" marT="114300" marB="114300" anchor="ctr"/>
                </a:tc>
                <a:extLst>
                  <a:ext uri="{0D108BD9-81ED-4DB2-BD59-A6C34878D82A}">
                    <a16:rowId xmlns:a16="http://schemas.microsoft.com/office/drawing/2014/main" val="637812531"/>
                  </a:ext>
                </a:extLst>
              </a:tr>
              <a:tr h="370840">
                <a:tc>
                  <a:txBody>
                    <a:bodyPr/>
                    <a:lstStyle/>
                    <a:p>
                      <a:r>
                        <a:rPr lang="en-US" dirty="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dirty="0">
                          <a:effectLst/>
                          <a:latin typeface="Times New Roman" panose="02020603050405020304" pitchFamily="18" charset="0"/>
                          <a:cs typeface="Times New Roman" panose="02020603050405020304" pitchFamily="18" charset="0"/>
                        </a:rPr>
                        <a:t>Assignment Operator</a:t>
                      </a:r>
                    </a:p>
                  </a:txBody>
                  <a:tcPr marL="228600" marR="228600" marT="114300" marB="114300" anchor="ctr"/>
                </a:tc>
                <a:tc>
                  <a:txBody>
                    <a:bodyPr/>
                    <a:lstStyle/>
                    <a:p>
                      <a:r>
                        <a:rPr lang="en-US">
                          <a:effectLst/>
                          <a:latin typeface="Times New Roman" panose="02020603050405020304" pitchFamily="18" charset="0"/>
                          <a:cs typeface="Times New Roman" panose="02020603050405020304" pitchFamily="18" charset="0"/>
                        </a:rPr>
                        <a:t>a = 7</a:t>
                      </a:r>
                    </a:p>
                  </a:txBody>
                  <a:tcPr marL="228600" marR="228600" marT="114300" marB="114300" anchor="ctr"/>
                </a:tc>
                <a:extLst>
                  <a:ext uri="{0D108BD9-81ED-4DB2-BD59-A6C34878D82A}">
                    <a16:rowId xmlns:a16="http://schemas.microsoft.com/office/drawing/2014/main" val="2212661805"/>
                  </a:ext>
                </a:extLst>
              </a:tr>
              <a:tr h="370840">
                <a:tc>
                  <a:txBody>
                    <a:bodyPr/>
                    <a:lstStyle/>
                    <a:p>
                      <a:r>
                        <a:rPr lang="en-US" dirty="0">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dirty="0">
                          <a:effectLst/>
                          <a:latin typeface="Times New Roman" panose="02020603050405020304" pitchFamily="18" charset="0"/>
                          <a:cs typeface="Times New Roman" panose="02020603050405020304" pitchFamily="18" charset="0"/>
                        </a:rPr>
                        <a:t>Addition Assignment</a:t>
                      </a:r>
                    </a:p>
                  </a:txBody>
                  <a:tcPr marL="228600" marR="228600" marT="114300" marB="114300" anchor="ctr"/>
                </a:tc>
                <a:tc>
                  <a:txBody>
                    <a:bodyPr/>
                    <a:lstStyle/>
                    <a:p>
                      <a:r>
                        <a:rPr lang="pt-BR" dirty="0">
                          <a:effectLst/>
                          <a:latin typeface="Times New Roman" panose="02020603050405020304" pitchFamily="18" charset="0"/>
                          <a:cs typeface="Times New Roman" panose="02020603050405020304" pitchFamily="18" charset="0"/>
                        </a:rPr>
                        <a:t>a += 1  # a = a + 1</a:t>
                      </a:r>
                    </a:p>
                  </a:txBody>
                  <a:tcPr marL="228600" marR="228600" marT="114300" marB="114300" anchor="ctr"/>
                </a:tc>
                <a:extLst>
                  <a:ext uri="{0D108BD9-81ED-4DB2-BD59-A6C34878D82A}">
                    <a16:rowId xmlns:a16="http://schemas.microsoft.com/office/drawing/2014/main" val="3479552349"/>
                  </a:ext>
                </a:extLst>
              </a:tr>
              <a:tr h="370840">
                <a:tc>
                  <a:txBody>
                    <a:bodyPr/>
                    <a:lstStyle/>
                    <a:p>
                      <a:r>
                        <a:rPr lang="en-US">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dirty="0">
                          <a:effectLst/>
                          <a:latin typeface="Times New Roman" panose="02020603050405020304" pitchFamily="18" charset="0"/>
                          <a:cs typeface="Times New Roman" panose="02020603050405020304" pitchFamily="18" charset="0"/>
                        </a:rPr>
                        <a:t>Subtraction Assignment</a:t>
                      </a:r>
                    </a:p>
                  </a:txBody>
                  <a:tcPr marL="228600" marR="228600" marT="114300" marB="114300" anchor="ctr"/>
                </a:tc>
                <a:tc>
                  <a:txBody>
                    <a:bodyPr/>
                    <a:lstStyle/>
                    <a:p>
                      <a:r>
                        <a:rPr lang="pt-BR" dirty="0">
                          <a:effectLst/>
                          <a:latin typeface="Times New Roman" panose="02020603050405020304" pitchFamily="18" charset="0"/>
                          <a:cs typeface="Times New Roman" panose="02020603050405020304" pitchFamily="18" charset="0"/>
                        </a:rPr>
                        <a:t>a -= 3  # a = a - 3</a:t>
                      </a:r>
                    </a:p>
                  </a:txBody>
                  <a:tcPr marL="228600" marR="228600" marT="114300" marB="114300" anchor="ctr"/>
                </a:tc>
                <a:extLst>
                  <a:ext uri="{0D108BD9-81ED-4DB2-BD59-A6C34878D82A}">
                    <a16:rowId xmlns:a16="http://schemas.microsoft.com/office/drawing/2014/main" val="2773918505"/>
                  </a:ext>
                </a:extLst>
              </a:tr>
              <a:tr h="370840">
                <a:tc>
                  <a:txBody>
                    <a:bodyPr/>
                    <a:lstStyle/>
                    <a:p>
                      <a:r>
                        <a:rPr lang="en-US">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dirty="0">
                          <a:effectLst/>
                          <a:latin typeface="Times New Roman" panose="02020603050405020304" pitchFamily="18" charset="0"/>
                          <a:cs typeface="Times New Roman" panose="02020603050405020304" pitchFamily="18" charset="0"/>
                        </a:rPr>
                        <a:t>Multiplication Assignment</a:t>
                      </a:r>
                    </a:p>
                  </a:txBody>
                  <a:tcPr marL="228600" marR="228600" marT="114300" marB="114300" anchor="ctr"/>
                </a:tc>
                <a:tc>
                  <a:txBody>
                    <a:bodyPr/>
                    <a:lstStyle/>
                    <a:p>
                      <a:r>
                        <a:rPr lang="pt-BR" dirty="0">
                          <a:effectLst/>
                          <a:latin typeface="Times New Roman" panose="02020603050405020304" pitchFamily="18" charset="0"/>
                          <a:cs typeface="Times New Roman" panose="02020603050405020304" pitchFamily="18" charset="0"/>
                        </a:rPr>
                        <a:t>a *= 4   # a = a * 4</a:t>
                      </a:r>
                    </a:p>
                  </a:txBody>
                  <a:tcPr marL="228600" marR="228600" marT="114300" marB="114300" anchor="ctr"/>
                </a:tc>
                <a:extLst>
                  <a:ext uri="{0D108BD9-81ED-4DB2-BD59-A6C34878D82A}">
                    <a16:rowId xmlns:a16="http://schemas.microsoft.com/office/drawing/2014/main" val="2372668721"/>
                  </a:ext>
                </a:extLst>
              </a:tr>
              <a:tr h="370840">
                <a:tc>
                  <a:txBody>
                    <a:bodyPr/>
                    <a:lstStyle/>
                    <a:p>
                      <a:r>
                        <a:rPr lang="en-US">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a:effectLst/>
                          <a:latin typeface="Times New Roman" panose="02020603050405020304" pitchFamily="18" charset="0"/>
                          <a:cs typeface="Times New Roman" panose="02020603050405020304" pitchFamily="18" charset="0"/>
                        </a:rPr>
                        <a:t>Division Assignment</a:t>
                      </a:r>
                    </a:p>
                  </a:txBody>
                  <a:tcPr marL="228600" marR="228600" marT="114300" marB="114300" anchor="ctr"/>
                </a:tc>
                <a:tc>
                  <a:txBody>
                    <a:bodyPr/>
                    <a:lstStyle/>
                    <a:p>
                      <a:r>
                        <a:rPr lang="pt-BR" dirty="0">
                          <a:effectLst/>
                          <a:latin typeface="Times New Roman" panose="02020603050405020304" pitchFamily="18" charset="0"/>
                          <a:cs typeface="Times New Roman" panose="02020603050405020304" pitchFamily="18" charset="0"/>
                        </a:rPr>
                        <a:t>a /= 3   # a = a / 3</a:t>
                      </a:r>
                    </a:p>
                  </a:txBody>
                  <a:tcPr marL="228600" marR="228600" marT="114300" marB="114300" anchor="ctr"/>
                </a:tc>
                <a:extLst>
                  <a:ext uri="{0D108BD9-81ED-4DB2-BD59-A6C34878D82A}">
                    <a16:rowId xmlns:a16="http://schemas.microsoft.com/office/drawing/2014/main" val="36009110"/>
                  </a:ext>
                </a:extLst>
              </a:tr>
              <a:tr h="370840">
                <a:tc>
                  <a:txBody>
                    <a:bodyPr/>
                    <a:lstStyle/>
                    <a:p>
                      <a:r>
                        <a:rPr lang="en-US">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a:effectLst/>
                          <a:latin typeface="Times New Roman" panose="02020603050405020304" pitchFamily="18" charset="0"/>
                          <a:cs typeface="Times New Roman" panose="02020603050405020304" pitchFamily="18" charset="0"/>
                        </a:rPr>
                        <a:t>Remainder Assignment</a:t>
                      </a:r>
                    </a:p>
                  </a:txBody>
                  <a:tcPr marL="228600" marR="228600" marT="114300" marB="114300" anchor="ctr"/>
                </a:tc>
                <a:tc>
                  <a:txBody>
                    <a:bodyPr/>
                    <a:lstStyle/>
                    <a:p>
                      <a:r>
                        <a:rPr lang="pt-BR" dirty="0">
                          <a:effectLst/>
                          <a:latin typeface="Times New Roman" panose="02020603050405020304" pitchFamily="18" charset="0"/>
                          <a:cs typeface="Times New Roman" panose="02020603050405020304" pitchFamily="18" charset="0"/>
                        </a:rPr>
                        <a:t>a %= 10   # a = a % 10</a:t>
                      </a:r>
                    </a:p>
                  </a:txBody>
                  <a:tcPr marL="228600" marR="228600" marT="114300" marB="114300" anchor="ctr"/>
                </a:tc>
                <a:extLst>
                  <a:ext uri="{0D108BD9-81ED-4DB2-BD59-A6C34878D82A}">
                    <a16:rowId xmlns:a16="http://schemas.microsoft.com/office/drawing/2014/main" val="3893532335"/>
                  </a:ext>
                </a:extLst>
              </a:tr>
              <a:tr h="370840">
                <a:tc>
                  <a:txBody>
                    <a:bodyPr/>
                    <a:lstStyle/>
                    <a:p>
                      <a:r>
                        <a:rPr lang="en-US">
                          <a:effectLst/>
                          <a:latin typeface="Times New Roman" panose="02020603050405020304" pitchFamily="18" charset="0"/>
                          <a:cs typeface="Times New Roman" panose="02020603050405020304" pitchFamily="18" charset="0"/>
                        </a:rPr>
                        <a:t>**=</a:t>
                      </a:r>
                    </a:p>
                  </a:txBody>
                  <a:tcPr marL="228600" marR="228600" marT="114300" marB="114300" anchor="ctr"/>
                </a:tc>
                <a:tc>
                  <a:txBody>
                    <a:bodyPr/>
                    <a:lstStyle/>
                    <a:p>
                      <a:r>
                        <a:rPr lang="en-US">
                          <a:effectLst/>
                          <a:latin typeface="Times New Roman" panose="02020603050405020304" pitchFamily="18" charset="0"/>
                          <a:cs typeface="Times New Roman" panose="02020603050405020304" pitchFamily="18" charset="0"/>
                        </a:rPr>
                        <a:t>Exponent Assignment</a:t>
                      </a:r>
                    </a:p>
                  </a:txBody>
                  <a:tcPr marL="228600" marR="228600" marT="114300" marB="114300" anchor="ctr"/>
                </a:tc>
                <a:tc>
                  <a:txBody>
                    <a:bodyPr/>
                    <a:lstStyle/>
                    <a:p>
                      <a:r>
                        <a:rPr lang="pt-BR" dirty="0">
                          <a:effectLst/>
                          <a:latin typeface="Times New Roman" panose="02020603050405020304" pitchFamily="18" charset="0"/>
                          <a:cs typeface="Times New Roman" panose="02020603050405020304" pitchFamily="18" charset="0"/>
                        </a:rPr>
                        <a:t>a **= 10   # a = a ** 10</a:t>
                      </a:r>
                    </a:p>
                  </a:txBody>
                  <a:tcPr marL="228600" marR="228600" marT="114300" marB="114300" anchor="ctr"/>
                </a:tc>
                <a:extLst>
                  <a:ext uri="{0D108BD9-81ED-4DB2-BD59-A6C34878D82A}">
                    <a16:rowId xmlns:a16="http://schemas.microsoft.com/office/drawing/2014/main" val="2286735817"/>
                  </a:ext>
                </a:extLst>
              </a:tr>
            </a:tbl>
          </a:graphicData>
        </a:graphic>
      </p:graphicFrame>
    </p:spTree>
    <p:extLst>
      <p:ext uri="{BB962C8B-B14F-4D97-AF65-F5344CB8AC3E}">
        <p14:creationId xmlns:p14="http://schemas.microsoft.com/office/powerpoint/2010/main" val="1178672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76512"/>
            <a:ext cx="11802170" cy="5944963"/>
          </a:xfrm>
        </p:spPr>
        <p:txBody>
          <a:bodyPr>
            <a:noAutofit/>
          </a:bodyPr>
          <a:lstStyle/>
          <a:p>
            <a:pPr marL="0" indent="0" algn="just">
              <a:lnSpc>
                <a:spcPct val="100000"/>
              </a:lnSpc>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 Bitwise Operators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The two operands' values are processed bit by bit by the bitwise operators. The examples of Bitwise operators are bitwise </a:t>
            </a:r>
            <a:r>
              <a:rPr lang="en-US" sz="2400" dirty="0">
                <a:solidFill>
                  <a:srgbClr val="FF0000"/>
                </a:solidFill>
                <a:latin typeface="Times New Roman" panose="02020603050405020304" pitchFamily="18" charset="0"/>
                <a:cs typeface="Times New Roman" panose="02020603050405020304" pitchFamily="18" charset="0"/>
              </a:rPr>
              <a:t>OR (|), </a:t>
            </a:r>
            <a:r>
              <a:rPr lang="en-US" sz="2400" dirty="0">
                <a:latin typeface="Times New Roman" panose="02020603050405020304" pitchFamily="18" charset="0"/>
                <a:cs typeface="Times New Roman" panose="02020603050405020304" pitchFamily="18" charset="0"/>
              </a:rPr>
              <a:t>bitwise </a:t>
            </a:r>
            <a:r>
              <a:rPr lang="en-US" sz="2400" dirty="0">
                <a:solidFill>
                  <a:srgbClr val="FF0000"/>
                </a:solidFill>
                <a:latin typeface="Times New Roman" panose="02020603050405020304" pitchFamily="18" charset="0"/>
                <a:cs typeface="Times New Roman" panose="02020603050405020304" pitchFamily="18" charset="0"/>
              </a:rPr>
              <a:t>AND (&amp;), </a:t>
            </a:r>
            <a:r>
              <a:rPr lang="en-US" sz="2400" dirty="0">
                <a:latin typeface="Times New Roman" panose="02020603050405020304" pitchFamily="18" charset="0"/>
                <a:cs typeface="Times New Roman" panose="02020603050405020304" pitchFamily="18" charset="0"/>
              </a:rPr>
              <a:t>bitwise </a:t>
            </a:r>
            <a:r>
              <a:rPr lang="en-US" sz="2400" dirty="0">
                <a:solidFill>
                  <a:srgbClr val="FF0000"/>
                </a:solidFill>
                <a:latin typeface="Times New Roman" panose="02020603050405020304" pitchFamily="18" charset="0"/>
                <a:cs typeface="Times New Roman" panose="02020603050405020304" pitchFamily="18" charset="0"/>
              </a:rPr>
              <a:t>XOR (^), negation (~)</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Left shift (&lt;&lt;)</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Right shift (&gt;&gt;).                                                     </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result of </a:t>
            </a:r>
            <a:r>
              <a:rPr lang="en-US" sz="2000" b="1" dirty="0">
                <a:solidFill>
                  <a:srgbClr val="FF0000"/>
                </a:solidFill>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is 1 only if both bits are 1.</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result of </a:t>
            </a:r>
            <a:r>
              <a:rPr lang="en-US" sz="2000" b="1" dirty="0">
                <a:solidFill>
                  <a:srgbClr val="FF0000"/>
                </a:solidFill>
                <a:latin typeface="Times New Roman" panose="02020603050405020304" pitchFamily="18" charset="0"/>
                <a:cs typeface="Times New Roman" panose="02020603050405020304" pitchFamily="18" charset="0"/>
              </a:rPr>
              <a:t>OR</a:t>
            </a:r>
            <a:r>
              <a:rPr lang="en-US" sz="2000" dirty="0">
                <a:latin typeface="Times New Roman" panose="02020603050405020304" pitchFamily="18" charset="0"/>
                <a:cs typeface="Times New Roman" panose="02020603050405020304" pitchFamily="18" charset="0"/>
              </a:rPr>
              <a:t> is 1 if any of the two bits is 1.</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result of </a:t>
            </a:r>
            <a:r>
              <a:rPr lang="en-US" sz="2000" b="1" dirty="0">
                <a:solidFill>
                  <a:srgbClr val="FF0000"/>
                </a:solidFill>
                <a:latin typeface="Times New Roman" panose="02020603050405020304" pitchFamily="18" charset="0"/>
                <a:cs typeface="Times New Roman" panose="02020603050405020304" pitchFamily="18" charset="0"/>
              </a:rPr>
              <a:t>XOR</a:t>
            </a:r>
            <a:r>
              <a:rPr lang="en-US" sz="2000" dirty="0">
                <a:latin typeface="Times New Roman" panose="02020603050405020304" pitchFamily="18" charset="0"/>
                <a:cs typeface="Times New Roman" panose="02020603050405020304" pitchFamily="18" charset="0"/>
              </a:rPr>
              <a:t> is 1 if the two bits are different.</a:t>
            </a:r>
          </a:p>
          <a:p>
            <a:pPr algn="just" fontAlgn="base">
              <a:lnSpc>
                <a:spcPct val="160000"/>
              </a:lnSpc>
              <a:buFont typeface="Wingdings" panose="05000000000000000000" pitchFamily="2" charset="2"/>
              <a:buChar char="Ø"/>
            </a:pPr>
            <a:r>
              <a:rPr lang="en-US" sz="2000" b="1" dirty="0">
                <a:solidFill>
                  <a:srgbClr val="FF0000"/>
                </a:solidFill>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(&lt;</a:t>
            </a:r>
            <a:r>
              <a:rPr lang="en-US" sz="2000" b="1" dirty="0">
                <a:solidFill>
                  <a:srgbClr val="00B050"/>
                </a:solidFill>
                <a:latin typeface="Times New Roman" panose="02020603050405020304" pitchFamily="18" charset="0"/>
                <a:cs typeface="Times New Roman" panose="02020603050405020304" pitchFamily="18" charset="0"/>
              </a:rPr>
              <a:t>&lt;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takes two numbers, left shifts the bits of the first </a:t>
            </a:r>
          </a:p>
          <a:p>
            <a:pPr marL="0" indent="0" algn="just" fontAlgn="base">
              <a:lnSpc>
                <a:spcPct val="160000"/>
              </a:lnSpc>
              <a:buNone/>
            </a:pPr>
            <a:r>
              <a:rPr lang="en-US" sz="2000" dirty="0">
                <a:latin typeface="Times New Roman" panose="02020603050405020304" pitchFamily="18" charset="0"/>
                <a:cs typeface="Times New Roman" panose="02020603050405020304" pitchFamily="18" charset="0"/>
              </a:rPr>
              <a:t>operand, the second operand decides the number of places to shift</a:t>
            </a:r>
            <a:r>
              <a:rPr lang="en-US" sz="2000" dirty="0">
                <a:solidFill>
                  <a:srgbClr val="FF0000"/>
                </a:solidFill>
                <a:latin typeface="Times New Roman" panose="02020603050405020304" pitchFamily="18" charset="0"/>
                <a:cs typeface="Times New Roman" panose="02020603050405020304" pitchFamily="18" charset="0"/>
              </a:rPr>
              <a:t>.                                  Output</a:t>
            </a:r>
          </a:p>
          <a:p>
            <a:pPr algn="just" fontAlgn="base">
              <a:lnSpc>
                <a:spcPct val="160000"/>
              </a:lnSpc>
              <a:buFont typeface="Wingdings" panose="05000000000000000000" pitchFamily="2" charset="2"/>
              <a:buChar char="Ø"/>
            </a:pPr>
            <a:r>
              <a:rPr lang="en-US" sz="2000" b="1" dirty="0">
                <a:solidFill>
                  <a:srgbClr val="FF0000"/>
                </a:solidFill>
                <a:latin typeface="Times New Roman" panose="02020603050405020304" pitchFamily="18" charset="0"/>
                <a:cs typeface="Times New Roman" panose="02020603050405020304" pitchFamily="18" charset="0"/>
              </a:rPr>
              <a:t> Right shift </a:t>
            </a:r>
            <a:r>
              <a:rPr lang="en-US" sz="2000" b="1" dirty="0">
                <a:latin typeface="Times New Roman" panose="02020603050405020304" pitchFamily="18" charset="0"/>
                <a:cs typeface="Times New Roman" panose="02020603050405020304" pitchFamily="18" charset="0"/>
              </a:rPr>
              <a:t>(</a:t>
            </a:r>
            <a:r>
              <a:rPr lang="en-US" sz="2000" b="1" dirty="0">
                <a:solidFill>
                  <a:srgbClr val="00B050"/>
                </a:solidFill>
                <a:latin typeface="Times New Roman" panose="02020603050405020304" pitchFamily="18" charset="0"/>
                <a:cs typeface="Times New Roman" panose="02020603050405020304" pitchFamily="18" charset="0"/>
              </a:rPr>
              <a:t>&gt;&gt;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takes two numbers, right shifts the                                                </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fontAlgn="base">
              <a:lnSpc>
                <a:spcPct val="160000"/>
              </a:lnSpc>
              <a:buNone/>
            </a:pPr>
            <a:r>
              <a:rPr lang="en-US" sz="2000" dirty="0">
                <a:latin typeface="Times New Roman" panose="02020603050405020304" pitchFamily="18" charset="0"/>
                <a:cs typeface="Times New Roman" panose="02020603050405020304" pitchFamily="18" charset="0"/>
              </a:rPr>
              <a:t>bits of the first operand, the second operand decides the number of places to shift.</a:t>
            </a:r>
          </a:p>
          <a:p>
            <a:pPr algn="just" fontAlgn="base">
              <a:lnSpc>
                <a:spcPct val="160000"/>
              </a:lnSpc>
              <a:buFont typeface="Wingdings" panose="05000000000000000000" pitchFamily="2" charset="2"/>
              <a:buChar char="Ø"/>
            </a:pPr>
            <a:r>
              <a:rPr lang="en-US" sz="2000" b="1" i="0" dirty="0">
                <a:solidFill>
                  <a:srgbClr val="FF0000"/>
                </a:solidFill>
                <a:effectLst/>
                <a:latin typeface="Times New Roman" panose="02020603050405020304" pitchFamily="18" charset="0"/>
                <a:cs typeface="Times New Roman" panose="02020603050405020304" pitchFamily="18" charset="0"/>
              </a:rPr>
              <a:t>Bitwise NOT ( ~ ) </a:t>
            </a:r>
            <a:r>
              <a:rPr lang="en-US" sz="2000" b="0" i="0" dirty="0">
                <a:solidFill>
                  <a:srgbClr val="040C28"/>
                </a:solidFill>
                <a:effectLst/>
                <a:latin typeface="Times New Roman" panose="02020603050405020304" pitchFamily="18" charset="0"/>
                <a:cs typeface="Times New Roman" panose="02020603050405020304" pitchFamily="18" charset="0"/>
              </a:rPr>
              <a:t>is the only unary bitwise operator. Since take only one operand. </a:t>
            </a:r>
            <a:r>
              <a:rPr lang="en-US" sz="2000" b="1" i="0" dirty="0">
                <a:solidFill>
                  <a:srgbClr val="FF0000"/>
                </a:solidFill>
                <a:effectLst/>
                <a:latin typeface="Times New Roman" panose="02020603050405020304" pitchFamily="18" charset="0"/>
                <a:cs typeface="Times New Roman" panose="02020603050405020304" pitchFamily="18" charset="0"/>
              </a:rPr>
              <a:t>X=-X-1</a:t>
            </a: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a:xfrm>
            <a:off x="8908507" y="6036356"/>
            <a:ext cx="2487495" cy="365125"/>
          </a:xfrm>
        </p:spPr>
        <p:txBody>
          <a:bodyPr/>
          <a:lstStyle/>
          <a:p>
            <a:fld id="{0DB4F7E2-DFC6-490A-AB5F-7D827582BBB5}" type="slidenum">
              <a:rPr lang="en-US" smtClean="0"/>
              <a:t>44</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Operators in Python </a:t>
            </a:r>
          </a:p>
        </p:txBody>
      </p:sp>
      <p:sp>
        <p:nvSpPr>
          <p:cNvPr id="13" name="Rectangle 12">
            <a:extLst>
              <a:ext uri="{FF2B5EF4-FFF2-40B4-BE49-F238E27FC236}">
                <a16:creationId xmlns:a16="http://schemas.microsoft.com/office/drawing/2014/main" id="{A2587FB3-C5F8-F41F-771D-2C210CA62222}"/>
              </a:ext>
            </a:extLst>
          </p:cNvPr>
          <p:cNvSpPr/>
          <p:nvPr/>
        </p:nvSpPr>
        <p:spPr>
          <a:xfrm>
            <a:off x="8511432" y="4784118"/>
            <a:ext cx="2487494" cy="1676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D080B20F-A6F6-A8A8-EB42-FB4753F978DB}"/>
              </a:ext>
            </a:extLst>
          </p:cNvPr>
          <p:cNvPicPr>
            <a:picLocks noChangeAspect="1"/>
          </p:cNvPicPr>
          <p:nvPr/>
        </p:nvPicPr>
        <p:blipFill>
          <a:blip r:embed="rId3"/>
          <a:stretch>
            <a:fillRect/>
          </a:stretch>
        </p:blipFill>
        <p:spPr>
          <a:xfrm>
            <a:off x="7341644" y="2107096"/>
            <a:ext cx="3133725" cy="2487507"/>
          </a:xfrm>
          <a:prstGeom prst="rect">
            <a:avLst/>
          </a:prstGeom>
        </p:spPr>
      </p:pic>
      <p:pic>
        <p:nvPicPr>
          <p:cNvPr id="10" name="Picture 9">
            <a:extLst>
              <a:ext uri="{FF2B5EF4-FFF2-40B4-BE49-F238E27FC236}">
                <a16:creationId xmlns:a16="http://schemas.microsoft.com/office/drawing/2014/main" id="{59D4D7D7-1BAD-D6C0-B866-DDDEBDC229E2}"/>
              </a:ext>
            </a:extLst>
          </p:cNvPr>
          <p:cNvPicPr>
            <a:picLocks noChangeAspect="1"/>
          </p:cNvPicPr>
          <p:nvPr/>
        </p:nvPicPr>
        <p:blipFill>
          <a:blip r:embed="rId4"/>
          <a:stretch>
            <a:fillRect/>
          </a:stretch>
        </p:blipFill>
        <p:spPr>
          <a:xfrm>
            <a:off x="9421804" y="4802728"/>
            <a:ext cx="666750" cy="1676400"/>
          </a:xfrm>
          <a:prstGeom prst="rect">
            <a:avLst/>
          </a:prstGeom>
        </p:spPr>
      </p:pic>
    </p:spTree>
    <p:extLst>
      <p:ext uri="{BB962C8B-B14F-4D97-AF65-F5344CB8AC3E}">
        <p14:creationId xmlns:p14="http://schemas.microsoft.com/office/powerpoint/2010/main" val="7356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918840"/>
            <a:ext cx="11802170" cy="5944963"/>
          </a:xfrm>
        </p:spPr>
        <p:txBody>
          <a:bodyPr>
            <a:noAutofit/>
          </a:bodyPr>
          <a:lstStyle/>
          <a:p>
            <a:pPr marL="0" indent="0" algn="just">
              <a:lnSpc>
                <a:spcPct val="100000"/>
              </a:lnSpc>
              <a:buNone/>
            </a:pPr>
            <a:r>
              <a:rPr lang="en-US" b="0" i="0" dirty="0">
                <a:solidFill>
                  <a:srgbClr val="610B38"/>
                </a:solidFill>
                <a:effectLst/>
                <a:latin typeface="erdana"/>
              </a:rPr>
              <a:t>                  </a:t>
            </a:r>
            <a:r>
              <a:rPr lang="en-US" b="0" i="0" dirty="0">
                <a:solidFill>
                  <a:srgbClr val="610B38"/>
                </a:solidFill>
                <a:effectLst/>
                <a:latin typeface="Times New Roman" panose="02020603050405020304" pitchFamily="18" charset="0"/>
                <a:cs typeface="Times New Roman" panose="02020603050405020304" pitchFamily="18" charset="0"/>
              </a:rPr>
              <a:t>5. </a:t>
            </a:r>
            <a:r>
              <a:rPr lang="en-US" b="1" i="0" dirty="0">
                <a:solidFill>
                  <a:srgbClr val="610B38"/>
                </a:solidFill>
                <a:effectLst/>
                <a:latin typeface="Times New Roman" panose="02020603050405020304" pitchFamily="18" charset="0"/>
                <a:cs typeface="Times New Roman" panose="02020603050405020304" pitchFamily="18" charset="0"/>
              </a:rPr>
              <a:t>Logical Operators</a:t>
            </a:r>
          </a:p>
          <a:p>
            <a:pPr marL="0" lvl="0" indent="0" algn="just">
              <a:lnSpc>
                <a:spcPct val="100000"/>
              </a:lnSpc>
              <a:buNone/>
            </a:pPr>
            <a:r>
              <a:rPr lang="en-US" altLang="en-US" dirty="0">
                <a:solidFill>
                  <a:srgbClr val="333333"/>
                </a:solidFill>
                <a:latin typeface="Times New Roman" panose="02020603050405020304" pitchFamily="18" charset="0"/>
                <a:cs typeface="Times New Roman" panose="02020603050405020304" pitchFamily="18" charset="0"/>
              </a:rPr>
              <a:t>Logical operators are used to check whether an expression is </a:t>
            </a:r>
            <a:r>
              <a:rPr lang="en-US" altLang="en-US" dirty="0">
                <a:solidFill>
                  <a:srgbClr val="FF0000"/>
                </a:solidFill>
                <a:latin typeface="Times New Roman" panose="02020603050405020304" pitchFamily="18" charset="0"/>
                <a:cs typeface="Times New Roman" panose="02020603050405020304" pitchFamily="18" charset="0"/>
              </a:rPr>
              <a:t>True</a:t>
            </a:r>
            <a:r>
              <a:rPr lang="en-US" altLang="en-US" dirty="0">
                <a:solidFill>
                  <a:srgbClr val="333333"/>
                </a:solidFill>
                <a:latin typeface="Times New Roman" panose="02020603050405020304" pitchFamily="18" charset="0"/>
                <a:cs typeface="Times New Roman" panose="02020603050405020304" pitchFamily="18" charset="0"/>
              </a:rPr>
              <a:t> or </a:t>
            </a:r>
            <a:r>
              <a:rPr lang="en-US" altLang="en-US" dirty="0">
                <a:solidFill>
                  <a:srgbClr val="FF0000"/>
                </a:solidFill>
                <a:latin typeface="Times New Roman" panose="02020603050405020304" pitchFamily="18" charset="0"/>
                <a:cs typeface="Times New Roman" panose="02020603050405020304" pitchFamily="18" charset="0"/>
              </a:rPr>
              <a:t>False</a:t>
            </a:r>
            <a:r>
              <a:rPr lang="en-US" altLang="en-US" dirty="0">
                <a:solidFill>
                  <a:srgbClr val="333333"/>
                </a:solidFill>
                <a:latin typeface="Times New Roman" panose="02020603050405020304" pitchFamily="18" charset="0"/>
                <a:cs typeface="Times New Roman" panose="02020603050405020304" pitchFamily="18" charset="0"/>
              </a:rPr>
              <a:t>. They are used in decision-making. </a:t>
            </a:r>
          </a:p>
          <a:p>
            <a:pPr marL="0" lvl="0" indent="0" algn="just">
              <a:lnSpc>
                <a:spcPct val="100000"/>
              </a:lnSpc>
              <a:buNone/>
            </a:pPr>
            <a:endParaRPr lang="en-US" altLang="en-US" dirty="0">
              <a:solidFill>
                <a:srgbClr val="333333"/>
              </a:solidFill>
              <a:latin typeface="Times New Roman" panose="02020603050405020304" pitchFamily="18" charset="0"/>
              <a:cs typeface="Times New Roman" panose="02020603050405020304" pitchFamily="18" charset="0"/>
            </a:endParaRPr>
          </a:p>
          <a:p>
            <a:pPr marL="0" lvl="0" indent="0" algn="just">
              <a:lnSpc>
                <a:spcPct val="100000"/>
              </a:lnSpc>
              <a:buNone/>
            </a:pPr>
            <a:r>
              <a:rPr lang="en-US" altLang="en-US" dirty="0">
                <a:solidFill>
                  <a:srgbClr val="333333"/>
                </a:solidFill>
                <a:latin typeface="Times New Roman" panose="02020603050405020304" pitchFamily="18" charset="0"/>
                <a:cs typeface="Times New Roman" panose="02020603050405020304" pitchFamily="18" charset="0"/>
              </a:rPr>
              <a:t>Example:  </a:t>
            </a: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solidFill>
                  <a:srgbClr val="FF0000"/>
                </a:solidFill>
                <a:latin typeface="Times New Roman" panose="02020603050405020304" pitchFamily="18" charset="0"/>
                <a:cs typeface="Times New Roman" panose="02020603050405020304" pitchFamily="18" charset="0"/>
              </a:rPr>
              <a:t>Output:</a:t>
            </a: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45</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Operators in Python </a:t>
            </a:r>
          </a:p>
        </p:txBody>
      </p:sp>
      <p:sp>
        <p:nvSpPr>
          <p:cNvPr id="6" name="Rectangle 1"/>
          <p:cNvSpPr>
            <a:spLocks noChangeArrowheads="1"/>
          </p:cNvSpPr>
          <p:nvPr/>
        </p:nvSpPr>
        <p:spPr bwMode="auto">
          <a:xfrm>
            <a:off x="0" y="-138499"/>
            <a:ext cx="35320"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580793879"/>
              </p:ext>
            </p:extLst>
          </p:nvPr>
        </p:nvGraphicFramePr>
        <p:xfrm>
          <a:off x="3421834" y="2397957"/>
          <a:ext cx="8127999" cy="3657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2910676"/>
                    </a:ext>
                  </a:extLst>
                </a:gridCol>
                <a:gridCol w="2709333">
                  <a:extLst>
                    <a:ext uri="{9D8B030D-6E8A-4147-A177-3AD203B41FA5}">
                      <a16:colId xmlns:a16="http://schemas.microsoft.com/office/drawing/2014/main" val="1031890340"/>
                    </a:ext>
                  </a:extLst>
                </a:gridCol>
                <a:gridCol w="2709333">
                  <a:extLst>
                    <a:ext uri="{9D8B030D-6E8A-4147-A177-3AD203B41FA5}">
                      <a16:colId xmlns:a16="http://schemas.microsoft.com/office/drawing/2014/main" val="4034309907"/>
                    </a:ext>
                  </a:extLst>
                </a:gridCol>
              </a:tblGrid>
              <a:tr h="424947">
                <a:tc>
                  <a:txBody>
                    <a:bodyPr/>
                    <a:lstStyle/>
                    <a:p>
                      <a:pPr algn="l"/>
                      <a:r>
                        <a:rPr lang="en-US" b="0" dirty="0">
                          <a:effectLst/>
                        </a:rPr>
                        <a:t>Operator</a:t>
                      </a:r>
                    </a:p>
                  </a:txBody>
                  <a:tcPr marL="228600" marR="228600" marT="114300" marB="114300" anchor="ctr"/>
                </a:tc>
                <a:tc>
                  <a:txBody>
                    <a:bodyPr/>
                    <a:lstStyle/>
                    <a:p>
                      <a:pPr algn="l"/>
                      <a:r>
                        <a:rPr lang="en-US" b="0">
                          <a:effectLst/>
                        </a:rPr>
                        <a:t>Example</a:t>
                      </a:r>
                    </a:p>
                  </a:txBody>
                  <a:tcPr marL="228600" marR="228600" marT="114300" marB="114300" anchor="ctr"/>
                </a:tc>
                <a:tc>
                  <a:txBody>
                    <a:bodyPr/>
                    <a:lstStyle/>
                    <a:p>
                      <a:pPr algn="l"/>
                      <a:r>
                        <a:rPr lang="en-US" b="0" dirty="0">
                          <a:effectLst/>
                        </a:rPr>
                        <a:t>Description</a:t>
                      </a:r>
                    </a:p>
                  </a:txBody>
                  <a:tcPr marL="228600" marR="228600" marT="114300" marB="114300" anchor="ctr"/>
                </a:tc>
                <a:extLst>
                  <a:ext uri="{0D108BD9-81ED-4DB2-BD59-A6C34878D82A}">
                    <a16:rowId xmlns:a16="http://schemas.microsoft.com/office/drawing/2014/main" val="1196685846"/>
                  </a:ext>
                </a:extLst>
              </a:tr>
              <a:tr h="888526">
                <a:tc>
                  <a:txBody>
                    <a:bodyPr/>
                    <a:lstStyle/>
                    <a:p>
                      <a:r>
                        <a:rPr lang="en-US" dirty="0">
                          <a:effectLst/>
                        </a:rPr>
                        <a:t>and</a:t>
                      </a:r>
                    </a:p>
                  </a:txBody>
                  <a:tcPr marL="228600" marR="228600" marT="114300" marB="114300" anchor="ctr"/>
                </a:tc>
                <a:tc>
                  <a:txBody>
                    <a:bodyPr/>
                    <a:lstStyle/>
                    <a:p>
                      <a:r>
                        <a:rPr lang="en-US" dirty="0">
                          <a:effectLst/>
                        </a:rPr>
                        <a:t>a </a:t>
                      </a:r>
                      <a:r>
                        <a:rPr lang="en-US" b="1" dirty="0">
                          <a:effectLst/>
                        </a:rPr>
                        <a:t>and</a:t>
                      </a:r>
                      <a:r>
                        <a:rPr lang="en-US" dirty="0">
                          <a:effectLst/>
                        </a:rPr>
                        <a:t> b</a:t>
                      </a:r>
                    </a:p>
                  </a:txBody>
                  <a:tcPr marL="228600" marR="228600" marT="114300" marB="114300" anchor="ctr"/>
                </a:tc>
                <a:tc>
                  <a:txBody>
                    <a:bodyPr/>
                    <a:lstStyle/>
                    <a:p>
                      <a:r>
                        <a:rPr lang="en-US" b="1">
                          <a:effectLst/>
                        </a:rPr>
                        <a:t>Logical AND</a:t>
                      </a:r>
                      <a:r>
                        <a:rPr lang="en-US">
                          <a:effectLst/>
                        </a:rPr>
                        <a:t>:</a:t>
                      </a:r>
                      <a:br>
                        <a:rPr lang="en-US">
                          <a:effectLst/>
                        </a:rPr>
                      </a:br>
                      <a:r>
                        <a:rPr lang="en-US">
                          <a:effectLst/>
                        </a:rPr>
                        <a:t>True only if both the operands are True</a:t>
                      </a:r>
                    </a:p>
                  </a:txBody>
                  <a:tcPr marL="228600" marR="228600" marT="114300" marB="114300" anchor="ctr"/>
                </a:tc>
                <a:extLst>
                  <a:ext uri="{0D108BD9-81ED-4DB2-BD59-A6C34878D82A}">
                    <a16:rowId xmlns:a16="http://schemas.microsoft.com/office/drawing/2014/main" val="2514775191"/>
                  </a:ext>
                </a:extLst>
              </a:tr>
              <a:tr h="888526">
                <a:tc>
                  <a:txBody>
                    <a:bodyPr/>
                    <a:lstStyle/>
                    <a:p>
                      <a:r>
                        <a:rPr lang="en-US">
                          <a:effectLst/>
                        </a:rPr>
                        <a:t>or</a:t>
                      </a:r>
                    </a:p>
                  </a:txBody>
                  <a:tcPr marL="228600" marR="228600" marT="114300" marB="114300" anchor="ctr"/>
                </a:tc>
                <a:tc>
                  <a:txBody>
                    <a:bodyPr/>
                    <a:lstStyle/>
                    <a:p>
                      <a:r>
                        <a:rPr lang="en-US" dirty="0">
                          <a:effectLst/>
                        </a:rPr>
                        <a:t>a </a:t>
                      </a:r>
                      <a:r>
                        <a:rPr lang="en-US" b="1" dirty="0">
                          <a:effectLst/>
                        </a:rPr>
                        <a:t>or</a:t>
                      </a:r>
                      <a:r>
                        <a:rPr lang="en-US" dirty="0">
                          <a:effectLst/>
                        </a:rPr>
                        <a:t> b</a:t>
                      </a:r>
                    </a:p>
                  </a:txBody>
                  <a:tcPr marL="228600" marR="228600" marT="114300" marB="114300" anchor="ctr"/>
                </a:tc>
                <a:tc>
                  <a:txBody>
                    <a:bodyPr/>
                    <a:lstStyle/>
                    <a:p>
                      <a:r>
                        <a:rPr lang="en-US" b="1" dirty="0">
                          <a:effectLst/>
                        </a:rPr>
                        <a:t>Logical OR</a:t>
                      </a:r>
                      <a:r>
                        <a:rPr lang="en-US" dirty="0">
                          <a:effectLst/>
                        </a:rPr>
                        <a:t>:</a:t>
                      </a:r>
                      <a:br>
                        <a:rPr lang="en-US" dirty="0">
                          <a:effectLst/>
                        </a:rPr>
                      </a:br>
                      <a:r>
                        <a:rPr lang="en-US" dirty="0">
                          <a:effectLst/>
                        </a:rPr>
                        <a:t>True if at least one of the operands is True</a:t>
                      </a:r>
                    </a:p>
                  </a:txBody>
                  <a:tcPr marL="228600" marR="228600" marT="114300" marB="114300" anchor="ctr"/>
                </a:tc>
                <a:extLst>
                  <a:ext uri="{0D108BD9-81ED-4DB2-BD59-A6C34878D82A}">
                    <a16:rowId xmlns:a16="http://schemas.microsoft.com/office/drawing/2014/main" val="2779492647"/>
                  </a:ext>
                </a:extLst>
              </a:tr>
              <a:tr h="888526">
                <a:tc>
                  <a:txBody>
                    <a:bodyPr/>
                    <a:lstStyle/>
                    <a:p>
                      <a:r>
                        <a:rPr lang="en-US" dirty="0">
                          <a:effectLst/>
                        </a:rPr>
                        <a:t>not</a:t>
                      </a:r>
                    </a:p>
                  </a:txBody>
                  <a:tcPr marL="228600" marR="228600" marT="114300" marB="114300" anchor="ctr"/>
                </a:tc>
                <a:tc>
                  <a:txBody>
                    <a:bodyPr/>
                    <a:lstStyle/>
                    <a:p>
                      <a:r>
                        <a:rPr lang="en-US" b="1">
                          <a:effectLst/>
                        </a:rPr>
                        <a:t>not</a:t>
                      </a:r>
                      <a:r>
                        <a:rPr lang="en-US">
                          <a:effectLst/>
                        </a:rPr>
                        <a:t> a</a:t>
                      </a:r>
                    </a:p>
                  </a:txBody>
                  <a:tcPr marL="228600" marR="228600" marT="114300" marB="114300" anchor="ctr"/>
                </a:tc>
                <a:tc>
                  <a:txBody>
                    <a:bodyPr/>
                    <a:lstStyle/>
                    <a:p>
                      <a:r>
                        <a:rPr lang="en-US" b="1" dirty="0">
                          <a:effectLst/>
                        </a:rPr>
                        <a:t>Logical NOT</a:t>
                      </a:r>
                      <a:r>
                        <a:rPr lang="en-US" dirty="0">
                          <a:effectLst/>
                        </a:rPr>
                        <a:t>:</a:t>
                      </a:r>
                      <a:br>
                        <a:rPr lang="en-US" dirty="0">
                          <a:effectLst/>
                        </a:rPr>
                      </a:br>
                      <a:r>
                        <a:rPr lang="en-US" dirty="0">
                          <a:effectLst/>
                        </a:rPr>
                        <a:t>True if the operand is False and vice-versa.</a:t>
                      </a:r>
                    </a:p>
                  </a:txBody>
                  <a:tcPr marL="228600" marR="228600" marT="114300" marB="114300" anchor="ctr"/>
                </a:tc>
                <a:extLst>
                  <a:ext uri="{0D108BD9-81ED-4DB2-BD59-A6C34878D82A}">
                    <a16:rowId xmlns:a16="http://schemas.microsoft.com/office/drawing/2014/main" val="3575918007"/>
                  </a:ext>
                </a:extLst>
              </a:tr>
            </a:tbl>
          </a:graphicData>
        </a:graphic>
      </p:graphicFrame>
      <p:pic>
        <p:nvPicPr>
          <p:cNvPr id="10" name="Picture 9"/>
          <p:cNvPicPr>
            <a:picLocks noChangeAspect="1"/>
          </p:cNvPicPr>
          <p:nvPr/>
        </p:nvPicPr>
        <p:blipFill>
          <a:blip r:embed="rId3"/>
          <a:stretch>
            <a:fillRect/>
          </a:stretch>
        </p:blipFill>
        <p:spPr>
          <a:xfrm>
            <a:off x="194914" y="3724654"/>
            <a:ext cx="2678915" cy="1030226"/>
          </a:xfrm>
          <a:prstGeom prst="rect">
            <a:avLst/>
          </a:prstGeom>
        </p:spPr>
      </p:pic>
      <p:pic>
        <p:nvPicPr>
          <p:cNvPr id="12" name="Picture 11"/>
          <p:cNvPicPr>
            <a:picLocks noChangeAspect="1"/>
          </p:cNvPicPr>
          <p:nvPr/>
        </p:nvPicPr>
        <p:blipFill>
          <a:blip r:embed="rId4"/>
          <a:stretch>
            <a:fillRect/>
          </a:stretch>
        </p:blipFill>
        <p:spPr>
          <a:xfrm>
            <a:off x="194913" y="5579306"/>
            <a:ext cx="1320377" cy="777043"/>
          </a:xfrm>
          <a:prstGeom prst="rect">
            <a:avLst/>
          </a:prstGeom>
        </p:spPr>
      </p:pic>
    </p:spTree>
    <p:extLst>
      <p:ext uri="{BB962C8B-B14F-4D97-AF65-F5344CB8AC3E}">
        <p14:creationId xmlns:p14="http://schemas.microsoft.com/office/powerpoint/2010/main" val="248592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0" y="913037"/>
            <a:ext cx="11802170" cy="5944963"/>
          </a:xfrm>
        </p:spPr>
        <p:txBody>
          <a:bodyPr>
            <a:noAutofit/>
          </a:bodyPr>
          <a:lstStyle/>
          <a:p>
            <a:pPr marL="0" indent="0" algn="just">
              <a:lnSpc>
                <a:spcPct val="100000"/>
              </a:lnSpc>
              <a:buNone/>
            </a:pPr>
            <a:r>
              <a:rPr lang="en-US" b="0" i="0" dirty="0">
                <a:solidFill>
                  <a:srgbClr val="610B38"/>
                </a:solidFill>
                <a:effectLst/>
                <a:latin typeface="erdana"/>
              </a:rPr>
              <a:t>                  6. </a:t>
            </a:r>
            <a:r>
              <a:rPr lang="en-US" sz="2800" b="1" i="0" dirty="0">
                <a:solidFill>
                  <a:srgbClr val="610B38"/>
                </a:solidFill>
                <a:effectLst/>
                <a:latin typeface="Times New Roman" panose="02020603050405020304" pitchFamily="18" charset="0"/>
                <a:cs typeface="Times New Roman" panose="02020603050405020304" pitchFamily="18" charset="0"/>
              </a:rPr>
              <a:t>Membership Operators</a:t>
            </a:r>
          </a:p>
          <a:p>
            <a:pPr lvl="0" algn="just">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 Python, </a:t>
            </a:r>
            <a:r>
              <a:rPr lang="en-US" altLang="en-US" sz="2400" dirty="0">
                <a:solidFill>
                  <a:srgbClr val="FF0000"/>
                </a:solidFill>
                <a:latin typeface="Times New Roman" panose="02020603050405020304" pitchFamily="18" charset="0"/>
                <a:cs typeface="Times New Roman" panose="02020603050405020304" pitchFamily="18" charset="0"/>
              </a:rPr>
              <a:t>in</a:t>
            </a:r>
            <a:r>
              <a:rPr lang="en-US" altLang="en-US" sz="2400" dirty="0">
                <a:latin typeface="Times New Roman" panose="02020603050405020304" pitchFamily="18" charset="0"/>
                <a:cs typeface="Times New Roman" panose="02020603050405020304" pitchFamily="18" charset="0"/>
              </a:rPr>
              <a:t> and </a:t>
            </a:r>
            <a:r>
              <a:rPr lang="en-US" altLang="en-US" sz="2400" dirty="0">
                <a:solidFill>
                  <a:srgbClr val="FF0000"/>
                </a:solidFill>
                <a:latin typeface="Times New Roman" panose="02020603050405020304" pitchFamily="18" charset="0"/>
                <a:cs typeface="Times New Roman" panose="02020603050405020304" pitchFamily="18" charset="0"/>
              </a:rPr>
              <a:t>not in</a:t>
            </a:r>
            <a:r>
              <a:rPr lang="en-US" altLang="en-US" sz="2400" dirty="0">
                <a:latin typeface="Times New Roman" panose="02020603050405020304" pitchFamily="18" charset="0"/>
                <a:cs typeface="Times New Roman" panose="02020603050405020304" pitchFamily="18" charset="0"/>
              </a:rPr>
              <a:t> are the membership operators. </a:t>
            </a:r>
          </a:p>
          <a:p>
            <a:pPr algn="just">
              <a:lnSpc>
                <a:spcPct val="100000"/>
              </a:lnSpc>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The membership of a </a:t>
            </a:r>
            <a:r>
              <a:rPr lang="en-US" sz="2400" b="0" i="0" dirty="0">
                <a:solidFill>
                  <a:srgbClr val="FF0000"/>
                </a:solidFill>
                <a:effectLst/>
                <a:latin typeface="Times New Roman" panose="02020603050405020304" pitchFamily="18" charset="0"/>
                <a:cs typeface="Times New Roman" panose="02020603050405020304" pitchFamily="18" charset="0"/>
              </a:rPr>
              <a:t>value</a:t>
            </a:r>
            <a:r>
              <a:rPr lang="en-US" sz="2400" b="0" i="0" dirty="0">
                <a:solidFill>
                  <a:srgbClr val="333333"/>
                </a:solidFill>
                <a:effectLst/>
                <a:latin typeface="Times New Roman" panose="02020603050405020304" pitchFamily="18" charset="0"/>
                <a:cs typeface="Times New Roman" panose="02020603050405020304" pitchFamily="18" charset="0"/>
              </a:rPr>
              <a:t> inside a Python data structure can be verified using Python membership operators.</a:t>
            </a:r>
          </a:p>
          <a:p>
            <a:pPr algn="just">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They are used to test whether a value or variable is found in a sequence (</a:t>
            </a:r>
            <a:r>
              <a:rPr lang="en-US" altLang="en-US" sz="2400" dirty="0">
                <a:solidFill>
                  <a:srgbClr val="FF0000"/>
                </a:solidFill>
                <a:latin typeface="Times New Roman" panose="02020603050405020304" pitchFamily="18" charset="0"/>
                <a:cs typeface="Times New Roman" panose="02020603050405020304" pitchFamily="18" charset="0"/>
                <a:hlinkClick r:id="rId3"/>
              </a:rPr>
              <a:t>string</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u="sng" dirty="0">
                <a:solidFill>
                  <a:srgbClr val="FF0000"/>
                </a:solidFill>
                <a:latin typeface="Times New Roman" panose="02020603050405020304" pitchFamily="18" charset="0"/>
                <a:cs typeface="Times New Roman" panose="02020603050405020304" pitchFamily="18" charset="0"/>
                <a:hlinkClick r:id="rId4"/>
              </a:rPr>
              <a:t>list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hlinkClick r:id="rId5"/>
              </a:rPr>
              <a:t>tuple</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hlinkClick r:id="rId6"/>
              </a:rPr>
              <a:t>set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hlinkClick r:id="rId7"/>
              </a:rPr>
              <a:t>dictionary</a:t>
            </a:r>
            <a:r>
              <a:rPr lang="en-US" altLang="en-US" sz="24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 The result is </a:t>
            </a:r>
            <a:r>
              <a:rPr lang="en-US" sz="2400" b="0" i="0" dirty="0">
                <a:solidFill>
                  <a:srgbClr val="FF0000"/>
                </a:solidFill>
                <a:effectLst/>
                <a:latin typeface="Times New Roman" panose="02020603050405020304" pitchFamily="18" charset="0"/>
                <a:cs typeface="Times New Roman" panose="02020603050405020304" pitchFamily="18" charset="0"/>
              </a:rPr>
              <a:t>true</a:t>
            </a:r>
            <a:r>
              <a:rPr lang="en-US" sz="2400" b="0" i="0" dirty="0">
                <a:solidFill>
                  <a:srgbClr val="333333"/>
                </a:solidFill>
                <a:effectLst/>
                <a:latin typeface="Times New Roman" panose="02020603050405020304" pitchFamily="18" charset="0"/>
                <a:cs typeface="Times New Roman" panose="02020603050405020304" pitchFamily="18" charset="0"/>
              </a:rPr>
              <a:t> if the value is in the data structure; otherwise, it returns </a:t>
            </a:r>
            <a:r>
              <a:rPr lang="en-US" sz="2400" b="0" i="0" dirty="0">
                <a:solidFill>
                  <a:srgbClr val="FF0000"/>
                </a:solidFill>
                <a:effectLst/>
                <a:latin typeface="Times New Roman" panose="02020603050405020304" pitchFamily="18" charset="0"/>
                <a:cs typeface="Times New Roman" panose="02020603050405020304" pitchFamily="18" charset="0"/>
              </a:rPr>
              <a:t>false</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r>
              <a:rPr lang="en-US" sz="2400" dirty="0">
                <a:solidFill>
                  <a:srgbClr val="333333"/>
                </a:solidFill>
                <a:latin typeface="Times New Roman" panose="02020603050405020304" pitchFamily="18" charset="0"/>
                <a:cs typeface="Times New Roman" panose="02020603050405020304" pitchFamily="18" charset="0"/>
              </a:rPr>
              <a:t>In a dictionary, we can only test for the presence of a </a:t>
            </a:r>
            <a:r>
              <a:rPr lang="en-US" sz="2400" dirty="0">
                <a:solidFill>
                  <a:srgbClr val="FF0000"/>
                </a:solidFill>
                <a:latin typeface="Times New Roman" panose="02020603050405020304" pitchFamily="18" charset="0"/>
                <a:cs typeface="Times New Roman" panose="02020603050405020304" pitchFamily="18" charset="0"/>
              </a:rPr>
              <a:t>key</a:t>
            </a:r>
            <a:r>
              <a:rPr lang="en-US" sz="2400" dirty="0">
                <a:solidFill>
                  <a:srgbClr val="333333"/>
                </a:solidFill>
                <a:latin typeface="Times New Roman" panose="02020603050405020304" pitchFamily="18" charset="0"/>
                <a:cs typeface="Times New Roman" panose="02020603050405020304" pitchFamily="18" charset="0"/>
              </a:rPr>
              <a:t>, not the value.</a:t>
            </a:r>
          </a:p>
          <a:p>
            <a:pPr marL="0" indent="0" algn="just">
              <a:lnSpc>
                <a:spcPct val="100000"/>
              </a:lnSpc>
              <a:buNone/>
            </a:pP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46</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Operators in Python </a:t>
            </a:r>
          </a:p>
        </p:txBody>
      </p:sp>
      <p:sp>
        <p:nvSpPr>
          <p:cNvPr id="5" name="Rectangle 1"/>
          <p:cNvSpPr>
            <a:spLocks noChangeArrowheads="1"/>
          </p:cNvSpPr>
          <p:nvPr/>
        </p:nvSpPr>
        <p:spPr bwMode="auto">
          <a:xfrm>
            <a:off x="-313508" y="1089410"/>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5510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0" y="913037"/>
            <a:ext cx="11802170" cy="5944963"/>
          </a:xfrm>
        </p:spPr>
        <p:txBody>
          <a:bodyPr>
            <a:noAutofit/>
          </a:bodyPr>
          <a:lstStyle/>
          <a:p>
            <a:pPr marL="0" indent="0" algn="just">
              <a:lnSpc>
                <a:spcPct val="100000"/>
              </a:lnSpc>
              <a:buNone/>
            </a:pPr>
            <a:r>
              <a:rPr lang="en-US" b="0" i="0" dirty="0">
                <a:solidFill>
                  <a:srgbClr val="610B38"/>
                </a:solidFill>
                <a:effectLst/>
                <a:latin typeface="erdana"/>
              </a:rPr>
              <a:t>                  6. </a:t>
            </a:r>
            <a:r>
              <a:rPr lang="en-US" sz="2800" b="1" i="0" dirty="0">
                <a:solidFill>
                  <a:srgbClr val="610B38"/>
                </a:solidFill>
                <a:effectLst/>
                <a:latin typeface="Times New Roman" panose="02020603050405020304" pitchFamily="18" charset="0"/>
                <a:cs typeface="Times New Roman" panose="02020603050405020304" pitchFamily="18" charset="0"/>
              </a:rPr>
              <a:t>Membership Operators</a:t>
            </a:r>
          </a:p>
          <a:p>
            <a:pPr marL="0" indent="0" algn="just">
              <a:lnSpc>
                <a:spcPct val="100000"/>
              </a:lnSpc>
              <a:buNone/>
            </a:pPr>
            <a:r>
              <a:rPr lang="en-US" sz="2800" b="1" i="0" dirty="0">
                <a:solidFill>
                  <a:srgbClr val="610B38"/>
                </a:solidFill>
                <a:effectLst/>
                <a:latin typeface="Times New Roman" panose="02020603050405020304" pitchFamily="18" charset="0"/>
                <a:cs typeface="Times New Roman" panose="02020603050405020304" pitchFamily="18" charset="0"/>
              </a:rPr>
              <a:t>Example:</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47</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Operators in Python </a:t>
            </a:r>
          </a:p>
        </p:txBody>
      </p:sp>
      <p:sp>
        <p:nvSpPr>
          <p:cNvPr id="5" name="Rectangle 1"/>
          <p:cNvSpPr>
            <a:spLocks noChangeArrowheads="1"/>
          </p:cNvSpPr>
          <p:nvPr/>
        </p:nvSpPr>
        <p:spPr bwMode="auto">
          <a:xfrm>
            <a:off x="-313508" y="1089410"/>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72A25E3-2344-BD7A-618C-196DEAF207A9}"/>
              </a:ext>
            </a:extLst>
          </p:cNvPr>
          <p:cNvPicPr>
            <a:picLocks noChangeAspect="1"/>
          </p:cNvPicPr>
          <p:nvPr/>
        </p:nvPicPr>
        <p:blipFill>
          <a:blip r:embed="rId3"/>
          <a:stretch>
            <a:fillRect/>
          </a:stretch>
        </p:blipFill>
        <p:spPr>
          <a:xfrm>
            <a:off x="1510153" y="1828800"/>
            <a:ext cx="7938647" cy="5029200"/>
          </a:xfrm>
          <a:prstGeom prst="rect">
            <a:avLst/>
          </a:prstGeom>
        </p:spPr>
      </p:pic>
    </p:spTree>
    <p:extLst>
      <p:ext uri="{BB962C8B-B14F-4D97-AF65-F5344CB8AC3E}">
        <p14:creationId xmlns:p14="http://schemas.microsoft.com/office/powerpoint/2010/main" val="19263735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76512"/>
            <a:ext cx="11802170" cy="5944963"/>
          </a:xfrm>
        </p:spPr>
        <p:txBody>
          <a:bodyPr>
            <a:noAutofit/>
          </a:bodyPr>
          <a:lstStyle/>
          <a:p>
            <a:pPr marL="0" indent="0" algn="just">
              <a:buNone/>
            </a:pPr>
            <a:r>
              <a:rPr lang="en-US" b="1" i="0" dirty="0">
                <a:solidFill>
                  <a:srgbClr val="610B38"/>
                </a:solidFill>
                <a:effectLst/>
                <a:latin typeface="Times New Roman" panose="02020603050405020304" pitchFamily="18" charset="0"/>
                <a:cs typeface="Times New Roman" panose="02020603050405020304" pitchFamily="18" charset="0"/>
              </a:rPr>
              <a:t>                </a:t>
            </a:r>
            <a:r>
              <a:rPr lang="en-US" b="1" dirty="0">
                <a:solidFill>
                  <a:srgbClr val="610B38"/>
                </a:solidFill>
                <a:latin typeface="Times New Roman" panose="02020603050405020304" pitchFamily="18" charset="0"/>
                <a:cs typeface="Times New Roman" panose="02020603050405020304" pitchFamily="18" charset="0"/>
              </a:rPr>
              <a:t>7</a:t>
            </a:r>
            <a:r>
              <a:rPr lang="en-US" b="1" i="0" dirty="0">
                <a:solidFill>
                  <a:srgbClr val="610B38"/>
                </a:solidFill>
                <a:effectLst/>
                <a:latin typeface="Times New Roman" panose="02020603050405020304" pitchFamily="18" charset="0"/>
                <a:cs typeface="Times New Roman" panose="02020603050405020304" pitchFamily="18" charset="0"/>
              </a:rPr>
              <a:t>. Identity Operators</a:t>
            </a:r>
          </a:p>
          <a:p>
            <a:pPr lvl="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 Python, </a:t>
            </a:r>
            <a:r>
              <a:rPr lang="en-US" altLang="en-US" sz="2400" dirty="0">
                <a:solidFill>
                  <a:srgbClr val="FF0000"/>
                </a:solidFill>
                <a:latin typeface="Times New Roman" panose="02020603050405020304" pitchFamily="18" charset="0"/>
                <a:cs typeface="Times New Roman" panose="02020603050405020304" pitchFamily="18" charset="0"/>
              </a:rPr>
              <a:t>is</a:t>
            </a:r>
            <a:r>
              <a:rPr lang="en-US" altLang="en-US" sz="2400" dirty="0">
                <a:latin typeface="Times New Roman" panose="02020603050405020304" pitchFamily="18" charset="0"/>
                <a:cs typeface="Times New Roman" panose="02020603050405020304" pitchFamily="18" charset="0"/>
              </a:rPr>
              <a:t> and </a:t>
            </a:r>
            <a:r>
              <a:rPr lang="en-US" altLang="en-US" sz="2400" dirty="0">
                <a:solidFill>
                  <a:srgbClr val="FF0000"/>
                </a:solidFill>
                <a:latin typeface="Times New Roman" panose="02020603050405020304" pitchFamily="18" charset="0"/>
                <a:cs typeface="Times New Roman" panose="02020603050405020304" pitchFamily="18" charset="0"/>
              </a:rPr>
              <a:t>is not</a:t>
            </a:r>
            <a:r>
              <a:rPr lang="en-US" altLang="en-US" sz="2400" dirty="0">
                <a:latin typeface="Times New Roman" panose="02020603050405020304" pitchFamily="18" charset="0"/>
                <a:cs typeface="Times New Roman" panose="02020603050405020304" pitchFamily="18" charset="0"/>
              </a:rPr>
              <a:t> are used to check if two values are located at the same memory location. </a:t>
            </a: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It's important to note that having two variables with equal values doesn't </a:t>
            </a:r>
            <a:r>
              <a:rPr lang="en-US" sz="2400" dirty="0">
                <a:solidFill>
                  <a:srgbClr val="FF0000"/>
                </a:solidFill>
                <a:latin typeface="Times New Roman" panose="02020603050405020304" pitchFamily="18" charset="0"/>
                <a:cs typeface="Times New Roman" panose="02020603050405020304" pitchFamily="18" charset="0"/>
              </a:rPr>
              <a:t>necessarily</a:t>
            </a:r>
            <a:r>
              <a:rPr lang="en-US" sz="2400" dirty="0">
                <a:latin typeface="Times New Roman" panose="02020603050405020304" pitchFamily="18" charset="0"/>
                <a:cs typeface="Times New Roman" panose="02020603050405020304" pitchFamily="18" charset="0"/>
              </a:rPr>
              <a:t> mean they are identical.</a:t>
            </a:r>
            <a:endParaRPr lang="en-US" altLang="en-US" sz="2400" dirty="0">
              <a:latin typeface="Times New Roman" panose="02020603050405020304" pitchFamily="18" charset="0"/>
              <a:cs typeface="Times New Roman" panose="02020603050405020304" pitchFamily="18" charset="0"/>
            </a:endParaRPr>
          </a:p>
          <a:p>
            <a:pPr marL="0" indent="0" algn="just">
              <a:buNone/>
            </a:pPr>
            <a:endParaRPr lang="en-US" sz="2400" b="1" i="0" dirty="0">
              <a:solidFill>
                <a:srgbClr val="610B38"/>
              </a:solidFill>
              <a:effectLst/>
              <a:latin typeface="Times New Roman" panose="02020603050405020304" pitchFamily="18" charset="0"/>
              <a:cs typeface="Times New Roman" panose="02020603050405020304" pitchFamily="18" charset="0"/>
            </a:endParaRPr>
          </a:p>
          <a:p>
            <a:pPr marL="0" indent="0" algn="just">
              <a:buNone/>
            </a:pPr>
            <a:endParaRPr lang="en-US" sz="2800" b="1" i="0" dirty="0">
              <a:solidFill>
                <a:srgbClr val="610B38"/>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48</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Operators in Python </a:t>
            </a:r>
          </a:p>
        </p:txBody>
      </p:sp>
      <p:sp>
        <p:nvSpPr>
          <p:cNvPr id="12" name="Rectangle 3"/>
          <p:cNvSpPr>
            <a:spLocks noChangeArrowheads="1"/>
          </p:cNvSpPr>
          <p:nvPr/>
        </p:nvSpPr>
        <p:spPr bwMode="auto">
          <a:xfrm>
            <a:off x="0" y="-100027"/>
            <a:ext cx="174717" cy="200055"/>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euclid_circular_a"/>
              </a:rPr>
              <a:t>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377646619"/>
              </p:ext>
            </p:extLst>
          </p:nvPr>
        </p:nvGraphicFramePr>
        <p:xfrm>
          <a:off x="1274355" y="2881994"/>
          <a:ext cx="9215118" cy="2057400"/>
        </p:xfrm>
        <a:graphic>
          <a:graphicData uri="http://schemas.openxmlformats.org/drawingml/2006/table">
            <a:tbl>
              <a:tblPr firstRow="1" bandRow="1">
                <a:tableStyleId>{5C22544A-7EE6-4342-B048-85BDC9FD1C3A}</a:tableStyleId>
              </a:tblPr>
              <a:tblGrid>
                <a:gridCol w="1494971">
                  <a:extLst>
                    <a:ext uri="{9D8B030D-6E8A-4147-A177-3AD203B41FA5}">
                      <a16:colId xmlns:a16="http://schemas.microsoft.com/office/drawing/2014/main" val="3779577404"/>
                    </a:ext>
                  </a:extLst>
                </a:gridCol>
                <a:gridCol w="4648441">
                  <a:extLst>
                    <a:ext uri="{9D8B030D-6E8A-4147-A177-3AD203B41FA5}">
                      <a16:colId xmlns:a16="http://schemas.microsoft.com/office/drawing/2014/main" val="1544332219"/>
                    </a:ext>
                  </a:extLst>
                </a:gridCol>
                <a:gridCol w="3071706">
                  <a:extLst>
                    <a:ext uri="{9D8B030D-6E8A-4147-A177-3AD203B41FA5}">
                      <a16:colId xmlns:a16="http://schemas.microsoft.com/office/drawing/2014/main" val="426546570"/>
                    </a:ext>
                  </a:extLst>
                </a:gridCol>
              </a:tblGrid>
              <a:tr h="370840">
                <a:tc>
                  <a:txBody>
                    <a:bodyPr/>
                    <a:lstStyle/>
                    <a:p>
                      <a:pPr algn="l"/>
                      <a:r>
                        <a:rPr lang="en-US" sz="1800" b="0" dirty="0">
                          <a:effectLst/>
                          <a:latin typeface="Times New Roman" panose="02020603050405020304" pitchFamily="18" charset="0"/>
                          <a:cs typeface="Times New Roman" panose="02020603050405020304" pitchFamily="18" charset="0"/>
                        </a:rPr>
                        <a:t>Operator</a:t>
                      </a:r>
                    </a:p>
                  </a:txBody>
                  <a:tcPr marL="228600" marR="228600" marT="114300" marB="114300" anchor="ctr"/>
                </a:tc>
                <a:tc>
                  <a:txBody>
                    <a:bodyPr/>
                    <a:lstStyle/>
                    <a:p>
                      <a:pPr algn="l"/>
                      <a:r>
                        <a:rPr lang="en-US" sz="1800" b="0">
                          <a:effectLst/>
                          <a:latin typeface="Times New Roman" panose="02020603050405020304" pitchFamily="18" charset="0"/>
                          <a:cs typeface="Times New Roman" panose="02020603050405020304" pitchFamily="18" charset="0"/>
                        </a:rPr>
                        <a:t>Meaning</a:t>
                      </a:r>
                    </a:p>
                  </a:txBody>
                  <a:tcPr marL="228600" marR="228600" marT="114300" marB="114300" anchor="ctr"/>
                </a:tc>
                <a:tc>
                  <a:txBody>
                    <a:bodyPr/>
                    <a:lstStyle/>
                    <a:p>
                      <a:pPr algn="l"/>
                      <a:r>
                        <a:rPr lang="en-US" sz="1800" b="0">
                          <a:effectLst/>
                          <a:latin typeface="Times New Roman" panose="02020603050405020304" pitchFamily="18" charset="0"/>
                          <a:cs typeface="Times New Roman" panose="02020603050405020304" pitchFamily="18" charset="0"/>
                        </a:rPr>
                        <a:t>Example</a:t>
                      </a:r>
                    </a:p>
                  </a:txBody>
                  <a:tcPr marL="228600" marR="228600" marT="114300" marB="114300" anchor="ctr"/>
                </a:tc>
                <a:extLst>
                  <a:ext uri="{0D108BD9-81ED-4DB2-BD59-A6C34878D82A}">
                    <a16:rowId xmlns:a16="http://schemas.microsoft.com/office/drawing/2014/main" val="546242891"/>
                  </a:ext>
                </a:extLst>
              </a:tr>
              <a:tr h="370840">
                <a:tc>
                  <a:txBody>
                    <a:bodyPr/>
                    <a:lstStyle/>
                    <a:p>
                      <a:r>
                        <a:rPr lang="en-US" sz="1800" dirty="0">
                          <a:effectLst/>
                          <a:latin typeface="Times New Roman" panose="02020603050405020304" pitchFamily="18" charset="0"/>
                          <a:cs typeface="Times New Roman" panose="02020603050405020304" pitchFamily="18" charset="0"/>
                        </a:rPr>
                        <a:t>is</a:t>
                      </a:r>
                    </a:p>
                  </a:txBody>
                  <a:tcPr marL="228600" marR="228600" marT="114300" marB="114300" anchor="ctr"/>
                </a:tc>
                <a:tc>
                  <a:txBody>
                    <a:bodyPr/>
                    <a:lstStyle/>
                    <a:p>
                      <a:r>
                        <a:rPr lang="en-US" sz="1800" dirty="0">
                          <a:effectLst/>
                          <a:latin typeface="Times New Roman" panose="02020603050405020304" pitchFamily="18" charset="0"/>
                          <a:cs typeface="Times New Roman" panose="02020603050405020304" pitchFamily="18" charset="0"/>
                        </a:rPr>
                        <a:t>True if the operands are identical (refer to the same object)</a:t>
                      </a:r>
                    </a:p>
                  </a:txBody>
                  <a:tcPr marL="228600" marR="228600" marT="114300" marB="114300" anchor="ctr"/>
                </a:tc>
                <a:tc>
                  <a:txBody>
                    <a:bodyPr/>
                    <a:lstStyle/>
                    <a:p>
                      <a:r>
                        <a:rPr lang="en-US" sz="1800" dirty="0">
                          <a:effectLst/>
                          <a:latin typeface="Times New Roman" panose="02020603050405020304" pitchFamily="18" charset="0"/>
                          <a:cs typeface="Times New Roman" panose="02020603050405020304" pitchFamily="18" charset="0"/>
                        </a:rPr>
                        <a:t>x is y </a:t>
                      </a:r>
                    </a:p>
                  </a:txBody>
                  <a:tcPr marL="228600" marR="228600" marT="114300" marB="114300" anchor="ctr"/>
                </a:tc>
                <a:extLst>
                  <a:ext uri="{0D108BD9-81ED-4DB2-BD59-A6C34878D82A}">
                    <a16:rowId xmlns:a16="http://schemas.microsoft.com/office/drawing/2014/main" val="1292968444"/>
                  </a:ext>
                </a:extLst>
              </a:tr>
              <a:tr h="370840">
                <a:tc>
                  <a:txBody>
                    <a:bodyPr/>
                    <a:lstStyle/>
                    <a:p>
                      <a:r>
                        <a:rPr lang="en-US" sz="1800" dirty="0">
                          <a:effectLst/>
                          <a:latin typeface="Times New Roman" panose="02020603050405020304" pitchFamily="18" charset="0"/>
                          <a:cs typeface="Times New Roman" panose="02020603050405020304" pitchFamily="18" charset="0"/>
                        </a:rPr>
                        <a:t>is not</a:t>
                      </a:r>
                    </a:p>
                  </a:txBody>
                  <a:tcPr marL="228600" marR="228600" marT="114300" marB="114300" anchor="ctr"/>
                </a:tc>
                <a:tc>
                  <a:txBody>
                    <a:bodyPr/>
                    <a:lstStyle/>
                    <a:p>
                      <a:r>
                        <a:rPr lang="en-US" sz="1800" dirty="0">
                          <a:effectLst/>
                          <a:latin typeface="Times New Roman" panose="02020603050405020304" pitchFamily="18" charset="0"/>
                          <a:cs typeface="Times New Roman" panose="02020603050405020304" pitchFamily="18" charset="0"/>
                        </a:rPr>
                        <a:t>True if the operands are not identical (do not refer to the same object)</a:t>
                      </a:r>
                    </a:p>
                  </a:txBody>
                  <a:tcPr marL="228600" marR="228600" marT="114300" marB="114300" anchor="ctr"/>
                </a:tc>
                <a:tc>
                  <a:txBody>
                    <a:bodyPr/>
                    <a:lstStyle/>
                    <a:p>
                      <a:r>
                        <a:rPr lang="en-US" sz="1800" dirty="0">
                          <a:effectLst/>
                          <a:latin typeface="Times New Roman" panose="02020603050405020304" pitchFamily="18" charset="0"/>
                          <a:cs typeface="Times New Roman" panose="02020603050405020304" pitchFamily="18" charset="0"/>
                        </a:rPr>
                        <a:t>x is not y </a:t>
                      </a:r>
                    </a:p>
                  </a:txBody>
                  <a:tcPr marL="228600" marR="228600" marT="114300" marB="114300" anchor="ctr"/>
                </a:tc>
                <a:extLst>
                  <a:ext uri="{0D108BD9-81ED-4DB2-BD59-A6C34878D82A}">
                    <a16:rowId xmlns:a16="http://schemas.microsoft.com/office/drawing/2014/main" val="2643762049"/>
                  </a:ext>
                </a:extLst>
              </a:tr>
            </a:tbl>
          </a:graphicData>
        </a:graphic>
      </p:graphicFrame>
    </p:spTree>
    <p:extLst>
      <p:ext uri="{BB962C8B-B14F-4D97-AF65-F5344CB8AC3E}">
        <p14:creationId xmlns:p14="http://schemas.microsoft.com/office/powerpoint/2010/main" val="3439449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76512"/>
            <a:ext cx="11802170" cy="5944963"/>
          </a:xfrm>
        </p:spPr>
        <p:txBody>
          <a:bodyPr>
            <a:noAutofit/>
          </a:bodyPr>
          <a:lstStyle/>
          <a:p>
            <a:pPr marL="0" indent="0" algn="just">
              <a:buNone/>
            </a:pPr>
            <a:r>
              <a:rPr lang="en-US" b="1" i="0" dirty="0">
                <a:solidFill>
                  <a:srgbClr val="610B38"/>
                </a:solidFill>
                <a:effectLst/>
                <a:latin typeface="Times New Roman" panose="02020603050405020304" pitchFamily="18" charset="0"/>
                <a:cs typeface="Times New Roman" panose="02020603050405020304" pitchFamily="18" charset="0"/>
              </a:rPr>
              <a:t>               </a:t>
            </a:r>
            <a:r>
              <a:rPr lang="en-US" sz="2400" b="1" i="0" dirty="0">
                <a:solidFill>
                  <a:srgbClr val="610B38"/>
                </a:solidFill>
                <a:effectLst/>
                <a:latin typeface="Times New Roman" panose="02020603050405020304" pitchFamily="18" charset="0"/>
                <a:cs typeface="Times New Roman" panose="02020603050405020304" pitchFamily="18" charset="0"/>
              </a:rPr>
              <a:t>Example:</a:t>
            </a:r>
          </a:p>
          <a:p>
            <a:pPr marL="0" indent="0" algn="just">
              <a:buNone/>
            </a:pPr>
            <a:endParaRPr lang="en-US" sz="2400" b="1" i="0" dirty="0">
              <a:solidFill>
                <a:srgbClr val="610B38"/>
              </a:solidFill>
              <a:effectLst/>
              <a:latin typeface="Times New Roman" panose="02020603050405020304" pitchFamily="18" charset="0"/>
              <a:cs typeface="Times New Roman" panose="02020603050405020304" pitchFamily="18" charset="0"/>
            </a:endParaRPr>
          </a:p>
          <a:p>
            <a:pPr marL="0" indent="0" algn="just">
              <a:buNone/>
            </a:pPr>
            <a:endParaRPr lang="en-US" sz="2800" b="1" i="0" dirty="0">
              <a:solidFill>
                <a:srgbClr val="610B38"/>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49</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Operators in Python </a:t>
            </a:r>
          </a:p>
        </p:txBody>
      </p:sp>
      <p:sp>
        <p:nvSpPr>
          <p:cNvPr id="12" name="Rectangle 3"/>
          <p:cNvSpPr>
            <a:spLocks noChangeArrowheads="1"/>
          </p:cNvSpPr>
          <p:nvPr/>
        </p:nvSpPr>
        <p:spPr bwMode="auto">
          <a:xfrm>
            <a:off x="0" y="-100027"/>
            <a:ext cx="174717" cy="200055"/>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euclid_circular_a"/>
              </a:rPr>
              <a:t>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A1E447-E10F-47D1-0DAC-494DBD48527F}"/>
              </a:ext>
            </a:extLst>
          </p:cNvPr>
          <p:cNvPicPr>
            <a:picLocks noChangeAspect="1"/>
          </p:cNvPicPr>
          <p:nvPr/>
        </p:nvPicPr>
        <p:blipFill>
          <a:blip r:embed="rId3"/>
          <a:stretch>
            <a:fillRect/>
          </a:stretch>
        </p:blipFill>
        <p:spPr>
          <a:xfrm>
            <a:off x="1412805" y="1219200"/>
            <a:ext cx="8677275" cy="4862288"/>
          </a:xfrm>
          <a:prstGeom prst="rect">
            <a:avLst/>
          </a:prstGeom>
        </p:spPr>
      </p:pic>
    </p:spTree>
    <p:extLst>
      <p:ext uri="{BB962C8B-B14F-4D97-AF65-F5344CB8AC3E}">
        <p14:creationId xmlns:p14="http://schemas.microsoft.com/office/powerpoint/2010/main" val="31642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348" y="913036"/>
            <a:ext cx="10823331" cy="5786845"/>
          </a:xfrm>
        </p:spPr>
        <p:txBody>
          <a:bodyPr>
            <a:normAutofit lnSpcReduction="10000"/>
          </a:bodyPr>
          <a:lstStyle/>
          <a:p>
            <a:pPr>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Data Science</a:t>
            </a:r>
            <a:r>
              <a:rPr lang="en-US" sz="2400" b="1" i="0" dirty="0">
                <a:solidFill>
                  <a:srgbClr val="000000"/>
                </a:solidFill>
                <a:effectLst/>
                <a:latin typeface="Garamond" panose="02020404030301010803" pitchFamily="18" charset="0"/>
              </a:rPr>
              <a:t>: Data Science is a vast field, and Python is an important language for this field because of its simplicity, ease of use, and availability of powerful data analysis and visualization libraries like </a:t>
            </a:r>
            <a:r>
              <a:rPr lang="en-US" sz="2400" b="1" i="0" u="none" strike="noStrike" dirty="0">
                <a:solidFill>
                  <a:srgbClr val="008000"/>
                </a:solidFill>
                <a:effectLst/>
                <a:latin typeface="Garamond" panose="02020404030301010803" pitchFamily="18" charset="0"/>
                <a:hlinkClick r:id="rId3"/>
              </a:rPr>
              <a:t>NumPy</a:t>
            </a:r>
            <a:r>
              <a:rPr lang="en-US" sz="2400" b="1" i="0" dirty="0">
                <a:solidFill>
                  <a:srgbClr val="000000"/>
                </a:solidFill>
                <a:effectLst/>
                <a:latin typeface="Garamond" panose="02020404030301010803" pitchFamily="18" charset="0"/>
              </a:rPr>
              <a:t>, </a:t>
            </a:r>
            <a:r>
              <a:rPr lang="en-US" sz="2400" b="1" i="0" u="none" strike="noStrike" dirty="0">
                <a:solidFill>
                  <a:srgbClr val="008000"/>
                </a:solidFill>
                <a:effectLst/>
                <a:latin typeface="Garamond" panose="02020404030301010803" pitchFamily="18" charset="0"/>
                <a:hlinkClick r:id="rId4"/>
              </a:rPr>
              <a:t>Pandas</a:t>
            </a:r>
            <a:r>
              <a:rPr lang="en-US" sz="2400" b="1" i="0" dirty="0">
                <a:solidFill>
                  <a:srgbClr val="000000"/>
                </a:solidFill>
                <a:effectLst/>
                <a:latin typeface="Garamond" panose="02020404030301010803" pitchFamily="18" charset="0"/>
              </a:rPr>
              <a:t>, and </a:t>
            </a:r>
            <a:r>
              <a:rPr lang="en-US" sz="2400" b="1" i="0" u="none" strike="noStrike" dirty="0">
                <a:solidFill>
                  <a:srgbClr val="008000"/>
                </a:solidFill>
                <a:effectLst/>
                <a:latin typeface="Garamond" panose="02020404030301010803" pitchFamily="18" charset="0"/>
                <a:hlinkClick r:id="rId5"/>
              </a:rPr>
              <a:t>Matplotlib</a:t>
            </a:r>
            <a:r>
              <a:rPr lang="en-US" sz="2400" b="1" i="0" dirty="0">
                <a:solidFill>
                  <a:srgbClr val="000000"/>
                </a:solidFill>
                <a:effectLst/>
                <a:latin typeface="Garamond" panose="02020404030301010803" pitchFamily="18" charset="0"/>
              </a:rPr>
              <a:t>.</a:t>
            </a:r>
          </a:p>
          <a:p>
            <a:pPr>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Desktop Applications: </a:t>
            </a:r>
            <a:r>
              <a:rPr lang="en-US" sz="2400" b="1" i="0" u="none" strike="noStrike" dirty="0">
                <a:solidFill>
                  <a:srgbClr val="008000"/>
                </a:solidFill>
                <a:effectLst/>
                <a:latin typeface="Garamond" panose="02020404030301010803" pitchFamily="18" charset="0"/>
                <a:hlinkClick r:id="rId6"/>
              </a:rPr>
              <a:t>Tkinter</a:t>
            </a:r>
            <a:r>
              <a:rPr lang="en-US" sz="2400" b="1" i="0" dirty="0">
                <a:solidFill>
                  <a:srgbClr val="000000"/>
                </a:solidFill>
                <a:effectLst/>
                <a:latin typeface="Garamond" panose="02020404030301010803" pitchFamily="18" charset="0"/>
              </a:rPr>
              <a:t> are useful libraries that can be used in GUI - Graphical User Interface-based Desktop Applications. There are better languages for this field, but it can be used with other languages for making Applications.</a:t>
            </a:r>
          </a:p>
          <a:p>
            <a:pPr>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Mobile Applications: </a:t>
            </a:r>
            <a:r>
              <a:rPr lang="en-US" sz="2400" b="1" i="0" dirty="0">
                <a:solidFill>
                  <a:srgbClr val="000000"/>
                </a:solidFill>
                <a:effectLst/>
                <a:latin typeface="Garamond" panose="02020404030301010803" pitchFamily="18" charset="0"/>
              </a:rPr>
              <a:t>While Python is not commonly used for creating mobile applications, it can still be combined with frameworks like </a:t>
            </a:r>
            <a:r>
              <a:rPr lang="en-US" sz="2400" b="1" i="0" u="none" strike="noStrike" dirty="0">
                <a:solidFill>
                  <a:srgbClr val="008000"/>
                </a:solidFill>
                <a:effectLst/>
                <a:latin typeface="Garamond" panose="02020404030301010803" pitchFamily="18" charset="0"/>
                <a:hlinkClick r:id="rId7"/>
              </a:rPr>
              <a:t>Kivy</a:t>
            </a:r>
            <a:r>
              <a:rPr lang="en-US" sz="2400" b="1" i="0" dirty="0">
                <a:solidFill>
                  <a:srgbClr val="000000"/>
                </a:solidFill>
                <a:effectLst/>
                <a:latin typeface="Garamond" panose="02020404030301010803" pitchFamily="18" charset="0"/>
              </a:rPr>
              <a:t> or </a:t>
            </a:r>
            <a:r>
              <a:rPr lang="en-US" sz="2400" b="1" i="0" dirty="0" err="1">
                <a:solidFill>
                  <a:srgbClr val="000000"/>
                </a:solidFill>
                <a:effectLst/>
                <a:latin typeface="Garamond" panose="02020404030301010803" pitchFamily="18" charset="0"/>
              </a:rPr>
              <a:t>BeeWare</a:t>
            </a:r>
            <a:r>
              <a:rPr lang="en-US" sz="2400" b="1" i="0" dirty="0">
                <a:solidFill>
                  <a:srgbClr val="000000"/>
                </a:solidFill>
                <a:effectLst/>
                <a:latin typeface="Garamond" panose="02020404030301010803" pitchFamily="18" charset="0"/>
              </a:rPr>
              <a:t> to create cross-platform mobile applications.</a:t>
            </a:r>
          </a:p>
          <a:p>
            <a:endParaRPr lang="en-US" dirty="0"/>
          </a:p>
        </p:txBody>
      </p:sp>
      <p:sp>
        <p:nvSpPr>
          <p:cNvPr id="2" name="Slide Number Placeholder 1">
            <a:extLst>
              <a:ext uri="{FF2B5EF4-FFF2-40B4-BE49-F238E27FC236}">
                <a16:creationId xmlns:a16="http://schemas.microsoft.com/office/drawing/2014/main" id="{4BD95557-3E52-584A-D3FA-D6FCEED7392C}"/>
              </a:ext>
            </a:extLst>
          </p:cNvPr>
          <p:cNvSpPr>
            <a:spLocks noGrp="1"/>
          </p:cNvSpPr>
          <p:nvPr>
            <p:ph type="sldNum" sz="quarter" idx="12"/>
          </p:nvPr>
        </p:nvSpPr>
        <p:spPr/>
        <p:txBody>
          <a:bodyPr/>
          <a:lstStyle/>
          <a:p>
            <a:fld id="{0DB4F7E2-DFC6-490A-AB5F-7D827582BBB5}" type="slidenum">
              <a:rPr lang="en-US" smtClean="0"/>
              <a:t>5</a:t>
            </a:fld>
            <a:endParaRPr lang="en-US"/>
          </a:p>
        </p:txBody>
      </p:sp>
      <p:sp>
        <p:nvSpPr>
          <p:cNvPr id="4" name="Title 1">
            <a:extLst>
              <a:ext uri="{FF2B5EF4-FFF2-40B4-BE49-F238E27FC236}">
                <a16:creationId xmlns:a16="http://schemas.microsoft.com/office/drawing/2014/main" id="{B4731940-CCA3-265A-0C4B-30E7A91BAFBC}"/>
              </a:ext>
            </a:extLst>
          </p:cNvPr>
          <p:cNvSpPr txBox="1">
            <a:spLocks/>
          </p:cNvSpPr>
          <p:nvPr/>
        </p:nvSpPr>
        <p:spPr>
          <a:xfrm>
            <a:off x="49696" y="0"/>
            <a:ext cx="12092608" cy="67940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Application area of python </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349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76512"/>
            <a:ext cx="11802170" cy="5944963"/>
          </a:xfrm>
        </p:spPr>
        <p:txBody>
          <a:bodyPr>
            <a:noAutofit/>
          </a:bodyPr>
          <a:lstStyle/>
          <a:p>
            <a:pPr marL="0" indent="0" algn="just">
              <a:buNone/>
            </a:pPr>
            <a:r>
              <a:rPr lang="en-US" b="1" i="0" dirty="0">
                <a:solidFill>
                  <a:srgbClr val="610B38"/>
                </a:solidFill>
                <a:effectLst/>
                <a:latin typeface="Times New Roman" panose="02020603050405020304" pitchFamily="18" charset="0"/>
                <a:cs typeface="Times New Roman" panose="02020603050405020304" pitchFamily="18" charset="0"/>
              </a:rPr>
              <a:t>                </a:t>
            </a:r>
            <a:endParaRPr lang="en-US" sz="2800" b="1" i="0" dirty="0">
              <a:solidFill>
                <a:srgbClr val="610B38"/>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50</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Precedence and Associativity of Operators in Python</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97FF9DD-C3FC-A410-4D76-E640150A9DD4}"/>
              </a:ext>
            </a:extLst>
          </p:cNvPr>
          <p:cNvGraphicFramePr>
            <a:graphicFrameLocks noGrp="1"/>
          </p:cNvGraphicFramePr>
          <p:nvPr>
            <p:extLst>
              <p:ext uri="{D42A27DB-BD31-4B8C-83A1-F6EECF244321}">
                <p14:modId xmlns:p14="http://schemas.microsoft.com/office/powerpoint/2010/main" val="244835640"/>
              </p:ext>
            </p:extLst>
          </p:nvPr>
        </p:nvGraphicFramePr>
        <p:xfrm>
          <a:off x="303628" y="1117958"/>
          <a:ext cx="10415953" cy="4587240"/>
        </p:xfrm>
        <a:graphic>
          <a:graphicData uri="http://schemas.openxmlformats.org/drawingml/2006/table">
            <a:tbl>
              <a:tblPr>
                <a:tableStyleId>{8799B23B-EC83-4686-B30A-512413B5E67A}</a:tableStyleId>
              </a:tblPr>
              <a:tblGrid>
                <a:gridCol w="779584">
                  <a:extLst>
                    <a:ext uri="{9D8B030D-6E8A-4147-A177-3AD203B41FA5}">
                      <a16:colId xmlns:a16="http://schemas.microsoft.com/office/drawing/2014/main" val="3665189074"/>
                    </a:ext>
                  </a:extLst>
                </a:gridCol>
                <a:gridCol w="1434905">
                  <a:extLst>
                    <a:ext uri="{9D8B030D-6E8A-4147-A177-3AD203B41FA5}">
                      <a16:colId xmlns:a16="http://schemas.microsoft.com/office/drawing/2014/main" val="2569225928"/>
                    </a:ext>
                  </a:extLst>
                </a:gridCol>
                <a:gridCol w="6020972">
                  <a:extLst>
                    <a:ext uri="{9D8B030D-6E8A-4147-A177-3AD203B41FA5}">
                      <a16:colId xmlns:a16="http://schemas.microsoft.com/office/drawing/2014/main" val="2800867372"/>
                    </a:ext>
                  </a:extLst>
                </a:gridCol>
                <a:gridCol w="2180492">
                  <a:extLst>
                    <a:ext uri="{9D8B030D-6E8A-4147-A177-3AD203B41FA5}">
                      <a16:colId xmlns:a16="http://schemas.microsoft.com/office/drawing/2014/main" val="4279482178"/>
                    </a:ext>
                  </a:extLst>
                </a:gridCol>
              </a:tblGrid>
              <a:tr h="659215">
                <a:tc>
                  <a:txBody>
                    <a:bodyPr/>
                    <a:lstStyle/>
                    <a:p>
                      <a:pPr algn="ctr" fontAlgn="base"/>
                      <a:r>
                        <a:rPr lang="en-US" sz="2800" b="0" dirty="0">
                          <a:solidFill>
                            <a:srgbClr val="002060"/>
                          </a:solidFill>
                          <a:effectLst/>
                          <a:latin typeface="Garamond" panose="02020404030301010803" pitchFamily="18" charset="0"/>
                          <a:cs typeface="Times New Roman" panose="02020603050405020304" pitchFamily="18" charset="0"/>
                        </a:rPr>
                        <a:t>1</a:t>
                      </a:r>
                    </a:p>
                  </a:txBody>
                  <a:tcPr marL="95250" marR="95250" marT="133350" marB="133350" anchor="ctr"/>
                </a:tc>
                <a:tc>
                  <a:txBody>
                    <a:bodyPr/>
                    <a:lstStyle/>
                    <a:p>
                      <a:pPr algn="ctr" fontAlgn="ctr"/>
                      <a:r>
                        <a:rPr lang="en-US" sz="2800" b="1" u="none" dirty="0">
                          <a:solidFill>
                            <a:srgbClr val="002060"/>
                          </a:solidFill>
                          <a:effectLst/>
                          <a:latin typeface="Garamond" panose="02020404030301010803" pitchFamily="18" charset="0"/>
                          <a:cs typeface="Times New Roman" panose="02020603050405020304" pitchFamily="18" charset="0"/>
                        </a:rPr>
                        <a:t>*</a:t>
                      </a:r>
                      <a:r>
                        <a:rPr lang="en-US" sz="2800" b="0" u="none" dirty="0">
                          <a:solidFill>
                            <a:srgbClr val="002060"/>
                          </a:solidFill>
                          <a:effectLst/>
                          <a:latin typeface="Garamond" panose="02020404030301010803" pitchFamily="18" charset="0"/>
                          <a:cs typeface="Times New Roman" panose="02020603050405020304" pitchFamily="18" charset="0"/>
                        </a:rPr>
                        <a:t>,, </a:t>
                      </a:r>
                      <a:r>
                        <a:rPr lang="en-US" sz="2800" b="1" u="none" dirty="0">
                          <a:solidFill>
                            <a:srgbClr val="002060"/>
                          </a:solidFill>
                          <a:effectLst/>
                          <a:latin typeface="Garamond" panose="02020404030301010803" pitchFamily="18" charset="0"/>
                          <a:cs typeface="Times New Roman" panose="02020603050405020304" pitchFamily="18" charset="0"/>
                        </a:rPr>
                        <a:t>/</a:t>
                      </a:r>
                      <a:r>
                        <a:rPr lang="en-US" sz="2800" b="0" u="none" dirty="0">
                          <a:solidFill>
                            <a:srgbClr val="002060"/>
                          </a:solidFill>
                          <a:effectLst/>
                          <a:latin typeface="Garamond" panose="02020404030301010803" pitchFamily="18" charset="0"/>
                          <a:cs typeface="Times New Roman" panose="02020603050405020304" pitchFamily="18" charset="0"/>
                        </a:rPr>
                        <a:t>, </a:t>
                      </a:r>
                      <a:r>
                        <a:rPr lang="en-US" sz="2800" b="1" u="none" dirty="0">
                          <a:solidFill>
                            <a:srgbClr val="002060"/>
                          </a:solidFill>
                          <a:effectLst/>
                          <a:latin typeface="Garamond" panose="02020404030301010803" pitchFamily="18" charset="0"/>
                          <a:cs typeface="Times New Roman" panose="02020603050405020304" pitchFamily="18" charset="0"/>
                        </a:rPr>
                        <a:t>//</a:t>
                      </a:r>
                      <a:r>
                        <a:rPr lang="en-US" sz="2800" b="0" u="none" dirty="0">
                          <a:solidFill>
                            <a:srgbClr val="002060"/>
                          </a:solidFill>
                          <a:effectLst/>
                          <a:latin typeface="Garamond" panose="02020404030301010803" pitchFamily="18" charset="0"/>
                          <a:cs typeface="Times New Roman" panose="02020603050405020304" pitchFamily="18" charset="0"/>
                        </a:rPr>
                        <a:t>, </a:t>
                      </a:r>
                      <a:r>
                        <a:rPr lang="en-US" sz="2800" b="1" u="none" dirty="0">
                          <a:solidFill>
                            <a:srgbClr val="002060"/>
                          </a:solidFill>
                          <a:effectLst/>
                          <a:latin typeface="Garamond" panose="02020404030301010803" pitchFamily="18" charset="0"/>
                          <a:cs typeface="Times New Roman" panose="02020603050405020304" pitchFamily="18" charset="0"/>
                        </a:rPr>
                        <a:t>%</a:t>
                      </a:r>
                      <a:endParaRPr lang="en-US" sz="2800" b="0" u="none" dirty="0">
                        <a:solidFill>
                          <a:srgbClr val="002060"/>
                        </a:solidFill>
                        <a:effectLst/>
                        <a:latin typeface="Garamond" panose="02020404030301010803" pitchFamily="18" charset="0"/>
                        <a:cs typeface="Times New Roman" panose="02020603050405020304" pitchFamily="18" charset="0"/>
                      </a:endParaRPr>
                    </a:p>
                  </a:txBody>
                  <a:tcPr marL="95250" marR="95250" marT="133350" marB="133350" anchor="ctr"/>
                </a:tc>
                <a:tc>
                  <a:txBody>
                    <a:bodyPr/>
                    <a:lstStyle/>
                    <a:p>
                      <a:pPr algn="ctr" rtl="0" fontAlgn="base"/>
                      <a:r>
                        <a:rPr lang="fr-FR" sz="2800" b="0" dirty="0">
                          <a:solidFill>
                            <a:srgbClr val="002060"/>
                          </a:solidFill>
                          <a:effectLst/>
                          <a:latin typeface="Garamond" panose="02020404030301010803" pitchFamily="18" charset="0"/>
                          <a:cs typeface="Times New Roman" panose="02020603050405020304" pitchFamily="18" charset="0"/>
                        </a:rPr>
                        <a:t>Multiplication, matrix, division, floor division, remainder</a:t>
                      </a:r>
                    </a:p>
                  </a:txBody>
                  <a:tcPr marL="95250" marR="95250" marT="133350" marB="133350" anchor="ctr"/>
                </a:tc>
                <a:tc>
                  <a:txBody>
                    <a:bodyPr/>
                    <a:lstStyle/>
                    <a:p>
                      <a:pPr algn="ctr" rtl="0" fontAlgn="base"/>
                      <a:r>
                        <a:rPr lang="en-US" sz="2800" b="0">
                          <a:solidFill>
                            <a:srgbClr val="002060"/>
                          </a:solidFill>
                          <a:effectLst/>
                          <a:latin typeface="Garamond" panose="02020404030301010803" pitchFamily="18" charset="0"/>
                          <a:cs typeface="Times New Roman" panose="02020603050405020304" pitchFamily="18" charset="0"/>
                        </a:rPr>
                        <a:t>Left to right</a:t>
                      </a:r>
                    </a:p>
                  </a:txBody>
                  <a:tcPr marL="95250" marR="95250" marT="133350" marB="133350" anchor="ctr"/>
                </a:tc>
                <a:extLst>
                  <a:ext uri="{0D108BD9-81ED-4DB2-BD59-A6C34878D82A}">
                    <a16:rowId xmlns:a16="http://schemas.microsoft.com/office/drawing/2014/main" val="3966774355"/>
                  </a:ext>
                </a:extLst>
              </a:tr>
              <a:tr h="505496">
                <a:tc>
                  <a:txBody>
                    <a:bodyPr/>
                    <a:lstStyle/>
                    <a:p>
                      <a:pPr algn="ctr" fontAlgn="base"/>
                      <a:r>
                        <a:rPr lang="en-US" sz="2800" b="0" dirty="0">
                          <a:solidFill>
                            <a:srgbClr val="002060"/>
                          </a:solidFill>
                          <a:effectLst/>
                          <a:latin typeface="Garamond" panose="02020404030301010803" pitchFamily="18" charset="0"/>
                          <a:cs typeface="Times New Roman" panose="02020603050405020304" pitchFamily="18" charset="0"/>
                        </a:rPr>
                        <a:t>2</a:t>
                      </a:r>
                    </a:p>
                  </a:txBody>
                  <a:tcPr marL="95250" marR="95250" marT="133350" marB="133350" anchor="ctr"/>
                </a:tc>
                <a:tc>
                  <a:txBody>
                    <a:bodyPr/>
                    <a:lstStyle/>
                    <a:p>
                      <a:pPr algn="ctr" fontAlgn="ctr"/>
                      <a:r>
                        <a:rPr lang="en-US" sz="2800" b="1" u="none" dirty="0">
                          <a:solidFill>
                            <a:srgbClr val="002060"/>
                          </a:solidFill>
                          <a:effectLst/>
                          <a:latin typeface="Garamond" panose="02020404030301010803" pitchFamily="18" charset="0"/>
                          <a:cs typeface="Times New Roman" panose="02020603050405020304" pitchFamily="18" charset="0"/>
                        </a:rPr>
                        <a:t>+</a:t>
                      </a:r>
                      <a:r>
                        <a:rPr lang="en-US" sz="2800" b="0" u="none" dirty="0">
                          <a:solidFill>
                            <a:srgbClr val="002060"/>
                          </a:solidFill>
                          <a:effectLst/>
                          <a:latin typeface="Garamond" panose="02020404030301010803" pitchFamily="18" charset="0"/>
                          <a:cs typeface="Times New Roman" panose="02020603050405020304" pitchFamily="18" charset="0"/>
                        </a:rPr>
                        <a:t>,-</a:t>
                      </a:r>
                    </a:p>
                  </a:txBody>
                  <a:tcPr marL="95250" marR="95250" marT="133350" marB="133350" anchor="ctr"/>
                </a:tc>
                <a:tc>
                  <a:txBody>
                    <a:bodyPr/>
                    <a:lstStyle/>
                    <a:p>
                      <a:pPr algn="ctr" rtl="0" fontAlgn="base"/>
                      <a:r>
                        <a:rPr lang="en-US" sz="2800" b="0">
                          <a:solidFill>
                            <a:srgbClr val="002060"/>
                          </a:solidFill>
                          <a:effectLst/>
                          <a:latin typeface="Garamond" panose="02020404030301010803" pitchFamily="18" charset="0"/>
                          <a:cs typeface="Times New Roman" panose="02020603050405020304" pitchFamily="18" charset="0"/>
                        </a:rPr>
                        <a:t>Addition and subtraction</a:t>
                      </a:r>
                    </a:p>
                  </a:txBody>
                  <a:tcPr marL="95250" marR="95250" marT="133350" marB="133350" anchor="ctr"/>
                </a:tc>
                <a:tc>
                  <a:txBody>
                    <a:bodyPr/>
                    <a:lstStyle/>
                    <a:p>
                      <a:pPr algn="ctr" rtl="0" fontAlgn="base"/>
                      <a:r>
                        <a:rPr lang="en-US" sz="2800" b="0" dirty="0">
                          <a:solidFill>
                            <a:srgbClr val="002060"/>
                          </a:solidFill>
                          <a:effectLst/>
                          <a:latin typeface="Garamond" panose="02020404030301010803" pitchFamily="18" charset="0"/>
                          <a:cs typeface="Times New Roman" panose="02020603050405020304" pitchFamily="18" charset="0"/>
                        </a:rPr>
                        <a:t>Left to right</a:t>
                      </a:r>
                    </a:p>
                  </a:txBody>
                  <a:tcPr marL="95250" marR="95250" marT="133350" marB="133350" anchor="ctr"/>
                </a:tc>
                <a:extLst>
                  <a:ext uri="{0D108BD9-81ED-4DB2-BD59-A6C34878D82A}">
                    <a16:rowId xmlns:a16="http://schemas.microsoft.com/office/drawing/2014/main" val="3188382732"/>
                  </a:ext>
                </a:extLst>
              </a:tr>
              <a:tr h="505496">
                <a:tc>
                  <a:txBody>
                    <a:bodyPr/>
                    <a:lstStyle/>
                    <a:p>
                      <a:pPr algn="ctr" fontAlgn="base"/>
                      <a:r>
                        <a:rPr lang="en-US" sz="2800" b="0" dirty="0">
                          <a:solidFill>
                            <a:srgbClr val="002060"/>
                          </a:solidFill>
                          <a:effectLst/>
                          <a:latin typeface="Garamond" panose="02020404030301010803" pitchFamily="18" charset="0"/>
                          <a:cs typeface="Times New Roman" panose="02020603050405020304" pitchFamily="18" charset="0"/>
                        </a:rPr>
                        <a:t>3</a:t>
                      </a:r>
                    </a:p>
                  </a:txBody>
                  <a:tcPr marL="95250" marR="95250" marT="133350" marB="133350" anchor="ctr"/>
                </a:tc>
                <a:tc>
                  <a:txBody>
                    <a:bodyPr/>
                    <a:lstStyle/>
                    <a:p>
                      <a:pPr algn="ctr" fontAlgn="ctr"/>
                      <a:r>
                        <a:rPr lang="en-US" sz="2800" b="1" u="none" dirty="0">
                          <a:solidFill>
                            <a:srgbClr val="002060"/>
                          </a:solidFill>
                          <a:effectLst/>
                          <a:latin typeface="Garamond" panose="02020404030301010803" pitchFamily="18" charset="0"/>
                          <a:cs typeface="Times New Roman" panose="02020603050405020304" pitchFamily="18" charset="0"/>
                        </a:rPr>
                        <a:t>&lt;&lt;</a:t>
                      </a:r>
                      <a:r>
                        <a:rPr lang="en-US" sz="2800" b="0" u="none" dirty="0">
                          <a:solidFill>
                            <a:srgbClr val="002060"/>
                          </a:solidFill>
                          <a:effectLst/>
                          <a:latin typeface="Garamond" panose="02020404030301010803" pitchFamily="18" charset="0"/>
                          <a:cs typeface="Times New Roman" panose="02020603050405020304" pitchFamily="18" charset="0"/>
                        </a:rPr>
                        <a:t>, </a:t>
                      </a:r>
                      <a:r>
                        <a:rPr lang="en-US" sz="2800" b="1" u="none" dirty="0">
                          <a:solidFill>
                            <a:srgbClr val="002060"/>
                          </a:solidFill>
                          <a:effectLst/>
                          <a:latin typeface="Garamond" panose="02020404030301010803" pitchFamily="18" charset="0"/>
                          <a:cs typeface="Times New Roman" panose="02020603050405020304" pitchFamily="18" charset="0"/>
                        </a:rPr>
                        <a:t>&gt;&gt;</a:t>
                      </a:r>
                      <a:endParaRPr lang="en-US" sz="2800" b="0" u="none" dirty="0">
                        <a:solidFill>
                          <a:srgbClr val="002060"/>
                        </a:solidFill>
                        <a:effectLst/>
                        <a:latin typeface="Garamond" panose="02020404030301010803" pitchFamily="18" charset="0"/>
                        <a:cs typeface="Times New Roman" panose="02020603050405020304" pitchFamily="18" charset="0"/>
                      </a:endParaRPr>
                    </a:p>
                  </a:txBody>
                  <a:tcPr marL="95250" marR="95250" marT="133350" marB="133350" anchor="ctr"/>
                </a:tc>
                <a:tc>
                  <a:txBody>
                    <a:bodyPr/>
                    <a:lstStyle/>
                    <a:p>
                      <a:pPr algn="ctr" rtl="0" fontAlgn="base"/>
                      <a:r>
                        <a:rPr lang="en-US" sz="2800" b="0" dirty="0">
                          <a:solidFill>
                            <a:srgbClr val="002060"/>
                          </a:solidFill>
                          <a:effectLst/>
                          <a:latin typeface="Garamond" panose="02020404030301010803" pitchFamily="18" charset="0"/>
                          <a:cs typeface="Times New Roman" panose="02020603050405020304" pitchFamily="18" charset="0"/>
                        </a:rPr>
                        <a:t>Shifts</a:t>
                      </a:r>
                    </a:p>
                  </a:txBody>
                  <a:tcPr marL="95250" marR="95250" marT="133350" marB="133350" anchor="ctr"/>
                </a:tc>
                <a:tc>
                  <a:txBody>
                    <a:bodyPr/>
                    <a:lstStyle/>
                    <a:p>
                      <a:pPr algn="ctr" rtl="0" fontAlgn="base"/>
                      <a:r>
                        <a:rPr lang="en-US" sz="2800" b="0">
                          <a:solidFill>
                            <a:srgbClr val="002060"/>
                          </a:solidFill>
                          <a:effectLst/>
                          <a:latin typeface="Garamond" panose="02020404030301010803" pitchFamily="18" charset="0"/>
                          <a:cs typeface="Times New Roman" panose="02020603050405020304" pitchFamily="18" charset="0"/>
                        </a:rPr>
                        <a:t>Left to right</a:t>
                      </a:r>
                    </a:p>
                  </a:txBody>
                  <a:tcPr marL="95250" marR="95250" marT="133350" marB="133350" anchor="ctr"/>
                </a:tc>
                <a:extLst>
                  <a:ext uri="{0D108BD9-81ED-4DB2-BD59-A6C34878D82A}">
                    <a16:rowId xmlns:a16="http://schemas.microsoft.com/office/drawing/2014/main" val="3249701917"/>
                  </a:ext>
                </a:extLst>
              </a:tr>
              <a:tr h="505496">
                <a:tc>
                  <a:txBody>
                    <a:bodyPr/>
                    <a:lstStyle/>
                    <a:p>
                      <a:pPr algn="ctr" fontAlgn="base"/>
                      <a:r>
                        <a:rPr lang="en-US" sz="2800" b="0" dirty="0">
                          <a:solidFill>
                            <a:srgbClr val="002060"/>
                          </a:solidFill>
                          <a:effectLst/>
                          <a:latin typeface="Garamond" panose="02020404030301010803" pitchFamily="18" charset="0"/>
                          <a:cs typeface="Times New Roman" panose="02020603050405020304" pitchFamily="18" charset="0"/>
                        </a:rPr>
                        <a:t>4</a:t>
                      </a:r>
                    </a:p>
                  </a:txBody>
                  <a:tcPr marL="95250" marR="95250" marT="133350" marB="133350" anchor="ctr"/>
                </a:tc>
                <a:tc>
                  <a:txBody>
                    <a:bodyPr/>
                    <a:lstStyle/>
                    <a:p>
                      <a:pPr algn="ctr" fontAlgn="ctr"/>
                      <a:r>
                        <a:rPr lang="en-US" sz="2800" b="1" u="none" dirty="0">
                          <a:solidFill>
                            <a:srgbClr val="002060"/>
                          </a:solidFill>
                          <a:effectLst/>
                          <a:latin typeface="Garamond" panose="02020404030301010803" pitchFamily="18" charset="0"/>
                          <a:cs typeface="Times New Roman" panose="02020603050405020304" pitchFamily="18" charset="0"/>
                        </a:rPr>
                        <a:t>&amp;</a:t>
                      </a:r>
                      <a:endParaRPr lang="en-US" sz="2800" b="0" u="none" dirty="0">
                        <a:solidFill>
                          <a:srgbClr val="002060"/>
                        </a:solidFill>
                        <a:effectLst/>
                        <a:latin typeface="Garamond" panose="02020404030301010803" pitchFamily="18" charset="0"/>
                        <a:cs typeface="Times New Roman" panose="02020603050405020304" pitchFamily="18" charset="0"/>
                      </a:endParaRPr>
                    </a:p>
                  </a:txBody>
                  <a:tcPr marL="95250" marR="95250" marT="133350" marB="133350" anchor="ctr"/>
                </a:tc>
                <a:tc>
                  <a:txBody>
                    <a:bodyPr/>
                    <a:lstStyle/>
                    <a:p>
                      <a:pPr algn="ctr" rtl="0" fontAlgn="base"/>
                      <a:r>
                        <a:rPr lang="en-US" sz="2800" b="0">
                          <a:solidFill>
                            <a:srgbClr val="002060"/>
                          </a:solidFill>
                          <a:effectLst/>
                          <a:latin typeface="Garamond" panose="02020404030301010803" pitchFamily="18" charset="0"/>
                          <a:cs typeface="Times New Roman" panose="02020603050405020304" pitchFamily="18" charset="0"/>
                        </a:rPr>
                        <a:t>Bitwise AND</a:t>
                      </a:r>
                    </a:p>
                  </a:txBody>
                  <a:tcPr marL="95250" marR="95250" marT="133350" marB="133350" anchor="ctr"/>
                </a:tc>
                <a:tc>
                  <a:txBody>
                    <a:bodyPr/>
                    <a:lstStyle/>
                    <a:p>
                      <a:pPr algn="ctr" rtl="0" fontAlgn="base"/>
                      <a:r>
                        <a:rPr lang="en-US" sz="2800" b="0">
                          <a:solidFill>
                            <a:srgbClr val="002060"/>
                          </a:solidFill>
                          <a:effectLst/>
                          <a:latin typeface="Garamond" panose="02020404030301010803" pitchFamily="18" charset="0"/>
                          <a:cs typeface="Times New Roman" panose="02020603050405020304" pitchFamily="18" charset="0"/>
                        </a:rPr>
                        <a:t>Left to right</a:t>
                      </a:r>
                    </a:p>
                  </a:txBody>
                  <a:tcPr marL="95250" marR="95250" marT="133350" marB="133350" anchor="ctr"/>
                </a:tc>
                <a:extLst>
                  <a:ext uri="{0D108BD9-81ED-4DB2-BD59-A6C34878D82A}">
                    <a16:rowId xmlns:a16="http://schemas.microsoft.com/office/drawing/2014/main" val="874195210"/>
                  </a:ext>
                </a:extLst>
              </a:tr>
              <a:tr h="505496">
                <a:tc>
                  <a:txBody>
                    <a:bodyPr/>
                    <a:lstStyle/>
                    <a:p>
                      <a:pPr algn="ctr" fontAlgn="base"/>
                      <a:r>
                        <a:rPr lang="en-US" sz="2800" b="0" dirty="0">
                          <a:solidFill>
                            <a:srgbClr val="002060"/>
                          </a:solidFill>
                          <a:effectLst/>
                          <a:latin typeface="Garamond" panose="02020404030301010803" pitchFamily="18" charset="0"/>
                          <a:cs typeface="Times New Roman" panose="02020603050405020304" pitchFamily="18" charset="0"/>
                        </a:rPr>
                        <a:t>5</a:t>
                      </a:r>
                    </a:p>
                  </a:txBody>
                  <a:tcPr marL="95250" marR="95250" marT="133350" marB="133350" anchor="ctr"/>
                </a:tc>
                <a:tc>
                  <a:txBody>
                    <a:bodyPr/>
                    <a:lstStyle/>
                    <a:p>
                      <a:pPr algn="ctr" fontAlgn="ctr"/>
                      <a:r>
                        <a:rPr lang="en-US" sz="2800" b="1" u="none" dirty="0">
                          <a:solidFill>
                            <a:srgbClr val="002060"/>
                          </a:solidFill>
                          <a:effectLst/>
                          <a:latin typeface="Garamond" panose="02020404030301010803" pitchFamily="18" charset="0"/>
                          <a:cs typeface="Times New Roman" panose="02020603050405020304" pitchFamily="18" charset="0"/>
                        </a:rPr>
                        <a:t>^</a:t>
                      </a:r>
                      <a:endParaRPr lang="en-US" sz="2800" b="0" u="none" dirty="0">
                        <a:solidFill>
                          <a:srgbClr val="002060"/>
                        </a:solidFill>
                        <a:effectLst/>
                        <a:latin typeface="Garamond" panose="02020404030301010803" pitchFamily="18" charset="0"/>
                        <a:cs typeface="Times New Roman" panose="02020603050405020304" pitchFamily="18" charset="0"/>
                      </a:endParaRPr>
                    </a:p>
                  </a:txBody>
                  <a:tcPr marL="95250" marR="95250" marT="133350" marB="133350" anchor="ctr"/>
                </a:tc>
                <a:tc>
                  <a:txBody>
                    <a:bodyPr/>
                    <a:lstStyle/>
                    <a:p>
                      <a:pPr algn="ctr" rtl="0" fontAlgn="base"/>
                      <a:r>
                        <a:rPr lang="en-US" sz="2800" b="0">
                          <a:solidFill>
                            <a:srgbClr val="002060"/>
                          </a:solidFill>
                          <a:effectLst/>
                          <a:latin typeface="Garamond" panose="02020404030301010803" pitchFamily="18" charset="0"/>
                          <a:cs typeface="Times New Roman" panose="02020603050405020304" pitchFamily="18" charset="0"/>
                        </a:rPr>
                        <a:t>Bitwise XOR</a:t>
                      </a:r>
                    </a:p>
                  </a:txBody>
                  <a:tcPr marL="95250" marR="95250" marT="133350" marB="133350" anchor="ctr"/>
                </a:tc>
                <a:tc>
                  <a:txBody>
                    <a:bodyPr/>
                    <a:lstStyle/>
                    <a:p>
                      <a:pPr algn="ctr" rtl="0" fontAlgn="base"/>
                      <a:r>
                        <a:rPr lang="en-US" sz="2800" b="0" dirty="0">
                          <a:solidFill>
                            <a:srgbClr val="002060"/>
                          </a:solidFill>
                          <a:effectLst/>
                          <a:latin typeface="Garamond" panose="02020404030301010803" pitchFamily="18" charset="0"/>
                          <a:cs typeface="Times New Roman" panose="02020603050405020304" pitchFamily="18" charset="0"/>
                        </a:rPr>
                        <a:t>Left to right</a:t>
                      </a:r>
                    </a:p>
                  </a:txBody>
                  <a:tcPr marL="95250" marR="95250" marT="133350" marB="133350" anchor="ctr"/>
                </a:tc>
                <a:extLst>
                  <a:ext uri="{0D108BD9-81ED-4DB2-BD59-A6C34878D82A}">
                    <a16:rowId xmlns:a16="http://schemas.microsoft.com/office/drawing/2014/main" val="153974025"/>
                  </a:ext>
                </a:extLst>
              </a:tr>
              <a:tr h="505496">
                <a:tc>
                  <a:txBody>
                    <a:bodyPr/>
                    <a:lstStyle/>
                    <a:p>
                      <a:pPr algn="ctr" fontAlgn="base"/>
                      <a:r>
                        <a:rPr lang="en-US" sz="2800" b="0" dirty="0">
                          <a:solidFill>
                            <a:srgbClr val="002060"/>
                          </a:solidFill>
                          <a:effectLst/>
                          <a:latin typeface="Garamond" panose="02020404030301010803" pitchFamily="18" charset="0"/>
                          <a:cs typeface="Times New Roman" panose="02020603050405020304" pitchFamily="18" charset="0"/>
                        </a:rPr>
                        <a:t>6</a:t>
                      </a:r>
                    </a:p>
                  </a:txBody>
                  <a:tcPr marL="95250" marR="95250" marT="133350" marB="133350" anchor="ctr"/>
                </a:tc>
                <a:tc>
                  <a:txBody>
                    <a:bodyPr/>
                    <a:lstStyle/>
                    <a:p>
                      <a:pPr algn="ctr" fontAlgn="ctr"/>
                      <a:r>
                        <a:rPr lang="en-US" sz="2800" b="1" u="none" dirty="0">
                          <a:solidFill>
                            <a:srgbClr val="002060"/>
                          </a:solidFill>
                          <a:effectLst/>
                          <a:latin typeface="Garamond" panose="02020404030301010803" pitchFamily="18" charset="0"/>
                          <a:cs typeface="Times New Roman" panose="02020603050405020304" pitchFamily="18" charset="0"/>
                        </a:rPr>
                        <a:t>|</a:t>
                      </a:r>
                      <a:endParaRPr lang="en-US" sz="2800" b="0" u="none" dirty="0">
                        <a:solidFill>
                          <a:srgbClr val="002060"/>
                        </a:solidFill>
                        <a:effectLst/>
                        <a:latin typeface="Garamond" panose="02020404030301010803" pitchFamily="18" charset="0"/>
                        <a:cs typeface="Times New Roman" panose="02020603050405020304" pitchFamily="18" charset="0"/>
                      </a:endParaRPr>
                    </a:p>
                  </a:txBody>
                  <a:tcPr marL="95250" marR="95250" marT="133350" marB="133350" anchor="ctr"/>
                </a:tc>
                <a:tc>
                  <a:txBody>
                    <a:bodyPr/>
                    <a:lstStyle/>
                    <a:p>
                      <a:pPr algn="ctr" rtl="0" fontAlgn="base"/>
                      <a:r>
                        <a:rPr lang="en-US" sz="2800" b="0" dirty="0">
                          <a:solidFill>
                            <a:srgbClr val="002060"/>
                          </a:solidFill>
                          <a:effectLst/>
                          <a:latin typeface="Garamond" panose="02020404030301010803" pitchFamily="18" charset="0"/>
                          <a:cs typeface="Times New Roman" panose="02020603050405020304" pitchFamily="18" charset="0"/>
                        </a:rPr>
                        <a:t>Bitwise OR</a:t>
                      </a:r>
                    </a:p>
                  </a:txBody>
                  <a:tcPr marL="95250" marR="95250" marT="133350" marB="133350" anchor="ctr"/>
                </a:tc>
                <a:tc>
                  <a:txBody>
                    <a:bodyPr/>
                    <a:lstStyle/>
                    <a:p>
                      <a:pPr algn="ctr" rtl="0" fontAlgn="base"/>
                      <a:r>
                        <a:rPr lang="en-US" sz="2800" b="0" dirty="0">
                          <a:solidFill>
                            <a:srgbClr val="002060"/>
                          </a:solidFill>
                          <a:effectLst/>
                          <a:latin typeface="Garamond" panose="02020404030301010803" pitchFamily="18" charset="0"/>
                          <a:cs typeface="Times New Roman" panose="02020603050405020304" pitchFamily="18" charset="0"/>
                        </a:rPr>
                        <a:t>Left to right</a:t>
                      </a:r>
                    </a:p>
                  </a:txBody>
                  <a:tcPr marL="95250" marR="95250" marT="133350" marB="133350" anchor="ctr"/>
                </a:tc>
                <a:extLst>
                  <a:ext uri="{0D108BD9-81ED-4DB2-BD59-A6C34878D82A}">
                    <a16:rowId xmlns:a16="http://schemas.microsoft.com/office/drawing/2014/main" val="2682804715"/>
                  </a:ext>
                </a:extLst>
              </a:tr>
            </a:tbl>
          </a:graphicData>
        </a:graphic>
      </p:graphicFrame>
      <p:sp>
        <p:nvSpPr>
          <p:cNvPr id="12" name="TextBox 11">
            <a:extLst>
              <a:ext uri="{FF2B5EF4-FFF2-40B4-BE49-F238E27FC236}">
                <a16:creationId xmlns:a16="http://schemas.microsoft.com/office/drawing/2014/main" id="{323447C2-DBAA-C632-96E4-E53566F99204}"/>
              </a:ext>
            </a:extLst>
          </p:cNvPr>
          <p:cNvSpPr txBox="1"/>
          <p:nvPr/>
        </p:nvSpPr>
        <p:spPr>
          <a:xfrm>
            <a:off x="2015901" y="5951726"/>
            <a:ext cx="6868550" cy="523220"/>
          </a:xfrm>
          <a:prstGeom prst="rect">
            <a:avLst/>
          </a:prstGeom>
          <a:noFill/>
        </p:spPr>
        <p:txBody>
          <a:bodyPr wrap="square">
            <a:spAutoFit/>
          </a:bodyPr>
          <a:lstStyle/>
          <a:p>
            <a:r>
              <a:rPr lang="en-US" sz="2800" dirty="0">
                <a:solidFill>
                  <a:srgbClr val="C00000"/>
                </a:solidFill>
                <a:latin typeface="Times New Roman" panose="02020603050405020304" pitchFamily="18" charset="0"/>
                <a:cs typeface="Times New Roman" panose="02020603050405020304" pitchFamily="18" charset="0"/>
              </a:rPr>
              <a:t>Example:- 100 + 200 / 10 - 3 * 10 </a:t>
            </a:r>
            <a:r>
              <a:rPr lang="en-US" sz="2800" dirty="0">
                <a:solidFill>
                  <a:srgbClr val="333333"/>
                </a:solidFill>
                <a:latin typeface="Times New Roman" panose="02020603050405020304" pitchFamily="18" charset="0"/>
                <a:cs typeface="Times New Roman" panose="02020603050405020304" pitchFamily="18" charset="0"/>
              </a:rPr>
              <a:t> </a:t>
            </a:r>
            <a:endParaRPr lang="en-US" sz="2800" dirty="0"/>
          </a:p>
        </p:txBody>
      </p:sp>
    </p:spTree>
    <p:extLst>
      <p:ext uri="{BB962C8B-B14F-4D97-AF65-F5344CB8AC3E}">
        <p14:creationId xmlns:p14="http://schemas.microsoft.com/office/powerpoint/2010/main" val="824530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808438"/>
          </a:xfrm>
        </p:spPr>
        <p:txBody>
          <a:bodyPr>
            <a:noAutofit/>
          </a:bodyPr>
          <a:lstStyle/>
          <a:p>
            <a:pPr>
              <a:lnSpc>
                <a:spcPct val="150000"/>
              </a:lnSpc>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Debugging</a:t>
            </a:r>
            <a:r>
              <a:rPr lang="en-US" sz="2400" b="0" i="0" dirty="0">
                <a:solidFill>
                  <a:srgbClr val="000000"/>
                </a:solidFill>
                <a:effectLst/>
                <a:latin typeface="Times New Roman" panose="02020603050405020304" pitchFamily="18" charset="0"/>
                <a:cs typeface="Times New Roman" panose="02020603050405020304" pitchFamily="18" charset="0"/>
              </a:rPr>
              <a:t> means the complete control over the program execution. Developers use debugging to overcome program from any bad issues.</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debugging is a </a:t>
            </a:r>
            <a:r>
              <a:rPr lang="en-US" sz="2400" b="0" i="0" dirty="0">
                <a:solidFill>
                  <a:srgbClr val="FF0000"/>
                </a:solidFill>
                <a:effectLst/>
                <a:latin typeface="Times New Roman" panose="02020603050405020304" pitchFamily="18" charset="0"/>
                <a:cs typeface="Times New Roman" panose="02020603050405020304" pitchFamily="18" charset="0"/>
              </a:rPr>
              <a:t>healthier process </a:t>
            </a:r>
            <a:r>
              <a:rPr lang="en-US" sz="2400" b="0" i="0" dirty="0">
                <a:solidFill>
                  <a:srgbClr val="000000"/>
                </a:solidFill>
                <a:effectLst/>
                <a:latin typeface="Times New Roman" panose="02020603050405020304" pitchFamily="18" charset="0"/>
                <a:cs typeface="Times New Roman" panose="02020603050405020304" pitchFamily="18" charset="0"/>
              </a:rPr>
              <a:t>for the program and keeps the diseases bugs far away.</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Python also allows developers to debug the programs using </a:t>
            </a:r>
            <a:r>
              <a:rPr lang="en-US" sz="2400" b="0" i="0" dirty="0" err="1">
                <a:solidFill>
                  <a:srgbClr val="FF0000"/>
                </a:solidFill>
                <a:effectLst/>
                <a:latin typeface="Times New Roman" panose="02020603050405020304" pitchFamily="18" charset="0"/>
                <a:cs typeface="Times New Roman" panose="02020603050405020304" pitchFamily="18" charset="0"/>
              </a:rPr>
              <a:t>pdb</a:t>
            </a:r>
            <a:r>
              <a:rPr lang="en-US" sz="2400" dirty="0">
                <a:solidFill>
                  <a:srgbClr val="FF0000"/>
                </a:solidFill>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module </a:t>
            </a:r>
            <a:r>
              <a:rPr lang="en-US" sz="2400" b="0" i="0" dirty="0">
                <a:solidFill>
                  <a:srgbClr val="000000"/>
                </a:solidFill>
                <a:effectLst/>
                <a:latin typeface="Times New Roman" panose="02020603050405020304" pitchFamily="18" charset="0"/>
                <a:cs typeface="Times New Roman" panose="02020603050405020304" pitchFamily="18" charset="0"/>
              </a:rPr>
              <a:t>that comes with standard Python by default.</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We just need to </a:t>
            </a:r>
            <a:r>
              <a:rPr lang="en-US" sz="2400" b="0" i="0" dirty="0">
                <a:solidFill>
                  <a:srgbClr val="FF0000"/>
                </a:solidFill>
                <a:effectLst/>
                <a:latin typeface="Times New Roman" panose="02020603050405020304" pitchFamily="18" charset="0"/>
                <a:cs typeface="Times New Roman" panose="02020603050405020304" pitchFamily="18" charset="0"/>
              </a:rPr>
              <a:t>import </a:t>
            </a:r>
            <a:r>
              <a:rPr lang="en-US" sz="2400" b="0" i="0" dirty="0" err="1">
                <a:solidFill>
                  <a:srgbClr val="FF0000"/>
                </a:solidFill>
                <a:effectLst/>
                <a:latin typeface="Times New Roman" panose="02020603050405020304" pitchFamily="18" charset="0"/>
                <a:cs typeface="Times New Roman" panose="02020603050405020304" pitchFamily="18" charset="0"/>
              </a:rPr>
              <a:t>pdb</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module in the Python script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and use </a:t>
            </a:r>
            <a:r>
              <a:rPr lang="en-US" sz="2400" dirty="0" err="1">
                <a:solidFill>
                  <a:srgbClr val="FF0000"/>
                </a:solidFill>
                <a:latin typeface="Times New Roman" panose="02020603050405020304" pitchFamily="18" charset="0"/>
                <a:cs typeface="Times New Roman" panose="02020603050405020304" pitchFamily="18" charset="0"/>
              </a:rPr>
              <a:t>pdb.set_trace</a:t>
            </a:r>
            <a:r>
              <a:rPr lang="en-US" sz="2400" dirty="0">
                <a:solidFill>
                  <a:srgbClr val="FF0000"/>
                </a:solidFill>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Using </a:t>
            </a:r>
            <a:r>
              <a:rPr lang="en-US" sz="2400" b="0" i="0" dirty="0" err="1">
                <a:solidFill>
                  <a:srgbClr val="000000"/>
                </a:solidFill>
                <a:effectLst/>
                <a:latin typeface="Times New Roman" panose="02020603050405020304" pitchFamily="18" charset="0"/>
                <a:cs typeface="Times New Roman" panose="02020603050405020304" pitchFamily="18" charset="0"/>
              </a:rPr>
              <a:t>pdb</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module, we can set </a:t>
            </a:r>
            <a:r>
              <a:rPr lang="en-US" sz="2400" b="0" i="0" dirty="0">
                <a:solidFill>
                  <a:srgbClr val="FF0000"/>
                </a:solidFill>
                <a:effectLst/>
                <a:latin typeface="Times New Roman" panose="02020603050405020304" pitchFamily="18" charset="0"/>
                <a:cs typeface="Times New Roman" panose="02020603050405020304" pitchFamily="18" charset="0"/>
              </a:rPr>
              <a:t>breakpoints </a:t>
            </a:r>
            <a:r>
              <a:rPr lang="en-US" sz="2400" b="0" i="0" dirty="0">
                <a:solidFill>
                  <a:srgbClr val="000000"/>
                </a:solidFill>
                <a:effectLst/>
                <a:latin typeface="Times New Roman" panose="02020603050405020304" pitchFamily="18" charset="0"/>
                <a:cs typeface="Times New Roman" panose="02020603050405020304" pitchFamily="18" charset="0"/>
              </a:rPr>
              <a:t>in the program to check the current status</a:t>
            </a:r>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US" sz="1600" dirty="0"/>
              <a:t/>
            </a:r>
            <a:br>
              <a:rPr lang="en-US" sz="1600" dirty="0"/>
            </a:br>
            <a:endParaRPr lang="en-US" sz="240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i="0" dirty="0">
              <a:effectLst/>
              <a:latin typeface="Times New Roman" panose="02020603050405020304" pitchFamily="18" charset="0"/>
            </a:endParaRPr>
          </a:p>
          <a:p>
            <a:pPr marL="0" indent="0" algn="just">
              <a:lnSpc>
                <a:spcPct val="150000"/>
              </a:lnSpc>
              <a:buNone/>
            </a:pPr>
            <a:r>
              <a:rPr lang="en-US" sz="2400" b="0" i="0" dirty="0">
                <a:solidFill>
                  <a:srgbClr val="FF0000"/>
                </a:solidFill>
                <a:effectLst/>
                <a:latin typeface="Times New Roman" panose="02020603050405020304" pitchFamily="18" charset="0"/>
              </a:rPr>
              <a:t> </a:t>
            </a:r>
            <a:r>
              <a:rPr lang="en-US" sz="2400" i="0" dirty="0">
                <a:solidFill>
                  <a:srgbClr val="FF0000"/>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2800" i="0" dirty="0">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51</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Debugging and </a:t>
            </a:r>
            <a:r>
              <a:rPr lang="en-US" sz="4800" i="0" dirty="0">
                <a:solidFill>
                  <a:schemeClr val="bg1"/>
                </a:solidFill>
                <a:effectLst/>
                <a:latin typeface="Garamond" panose="02020404030301010803" pitchFamily="18" charset="0"/>
              </a:rPr>
              <a:t>Errors in Python</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8762189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808438"/>
          </a:xfrm>
        </p:spPr>
        <p:txBody>
          <a:bodyPr>
            <a:noAutofit/>
          </a:bodyPr>
          <a:lstStyle/>
          <a:p>
            <a:pPr>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Errors</a:t>
            </a:r>
            <a:r>
              <a:rPr lang="en-US" sz="2400" b="0" i="0" dirty="0">
                <a:effectLst/>
                <a:latin typeface="Times New Roman" panose="02020603050405020304" pitchFamily="18" charset="0"/>
                <a:cs typeface="Times New Roman" panose="02020603050405020304" pitchFamily="18" charset="0"/>
              </a:rPr>
              <a:t> are the mistakes or faults performed by the user which results in abnormal working of the program.</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However, we </a:t>
            </a:r>
            <a:r>
              <a:rPr lang="en-US" sz="2400" b="0" i="0" dirty="0">
                <a:solidFill>
                  <a:srgbClr val="FF0000"/>
                </a:solidFill>
                <a:effectLst/>
                <a:latin typeface="Times New Roman" panose="02020603050405020304" pitchFamily="18" charset="0"/>
                <a:cs typeface="Times New Roman" panose="02020603050405020304" pitchFamily="18" charset="0"/>
              </a:rPr>
              <a:t>cannot</a:t>
            </a:r>
            <a:r>
              <a:rPr lang="en-US" sz="2400" b="0" i="0" dirty="0">
                <a:solidFill>
                  <a:srgbClr val="000000"/>
                </a:solidFill>
                <a:effectLst/>
                <a:latin typeface="Times New Roman" panose="02020603050405020304" pitchFamily="18" charset="0"/>
                <a:cs typeface="Times New Roman" panose="02020603050405020304" pitchFamily="18" charset="0"/>
              </a:rPr>
              <a:t> detect programming errors before the compilation of programs. The process of removing errors from a program is called </a:t>
            </a:r>
            <a:r>
              <a:rPr lang="en-US" sz="2400" b="0" i="0" dirty="0">
                <a:solidFill>
                  <a:srgbClr val="FF0000"/>
                </a:solidFill>
                <a:effectLst/>
                <a:latin typeface="Times New Roman" panose="02020603050405020304" pitchFamily="18" charset="0"/>
                <a:cs typeface="Times New Roman" panose="02020603050405020304" pitchFamily="18" charset="0"/>
              </a:rPr>
              <a:t>Debugging</a:t>
            </a:r>
            <a:r>
              <a:rPr lang="en-US" sz="24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sz="2400" b="0" i="0" dirty="0">
                <a:effectLst/>
                <a:latin typeface="Times New Roman" panose="02020603050405020304" pitchFamily="18" charset="0"/>
              </a:rPr>
              <a:t>Errors in Python can be broadly classified into </a:t>
            </a:r>
            <a:r>
              <a:rPr lang="en-US" sz="2400" b="0" i="0" dirty="0">
                <a:solidFill>
                  <a:srgbClr val="FF0000"/>
                </a:solidFill>
                <a:effectLst/>
                <a:latin typeface="Times New Roman" panose="02020603050405020304" pitchFamily="18" charset="0"/>
              </a:rPr>
              <a:t>three</a:t>
            </a:r>
            <a:r>
              <a:rPr lang="en-US" sz="2400" b="0" i="0" dirty="0">
                <a:effectLst/>
                <a:latin typeface="Times New Roman" panose="02020603050405020304" pitchFamily="18" charset="0"/>
              </a:rPr>
              <a:t> categories:- </a:t>
            </a:r>
            <a:r>
              <a:rPr lang="en-US" sz="2400" b="1" i="0" dirty="0">
                <a:solidFill>
                  <a:srgbClr val="002060"/>
                </a:solidFill>
                <a:effectLst/>
                <a:latin typeface="Times New Roman" panose="02020603050405020304" pitchFamily="18" charset="0"/>
              </a:rPr>
              <a:t>Syntax Errors, Runtime Errors, </a:t>
            </a:r>
            <a:r>
              <a:rPr lang="en-US" sz="2400" i="0" dirty="0">
                <a:effectLst/>
                <a:latin typeface="Times New Roman" panose="02020603050405020304" pitchFamily="18" charset="0"/>
              </a:rPr>
              <a:t>and</a:t>
            </a:r>
            <a:r>
              <a:rPr lang="en-US" sz="2400" b="1" i="0" dirty="0">
                <a:solidFill>
                  <a:srgbClr val="002060"/>
                </a:solidFill>
                <a:effectLst/>
                <a:latin typeface="Times New Roman" panose="02020603050405020304" pitchFamily="18" charset="0"/>
              </a:rPr>
              <a:t> Logical Errors.</a:t>
            </a:r>
          </a:p>
          <a:p>
            <a:pPr>
              <a:lnSpc>
                <a:spcPct val="150000"/>
              </a:lnSpc>
              <a:buFont typeface="Wingdings" panose="05000000000000000000" pitchFamily="2" charset="2"/>
              <a:buChar char="Ø"/>
            </a:pPr>
            <a:r>
              <a:rPr lang="en-US" sz="2400" b="1" dirty="0">
                <a:solidFill>
                  <a:srgbClr val="C00000"/>
                </a:solidFill>
                <a:latin typeface="Times New Roman" panose="02020603050405020304" pitchFamily="18" charset="0"/>
              </a:rPr>
              <a:t>Syntax errors </a:t>
            </a:r>
            <a:r>
              <a:rPr lang="en-US" sz="2400" dirty="0">
                <a:latin typeface="Times New Roman" panose="02020603050405020304" pitchFamily="18" charset="0"/>
              </a:rPr>
              <a:t>:- occurs when we do not use properly </a:t>
            </a:r>
            <a:r>
              <a:rPr lang="en-US" sz="2400" dirty="0">
                <a:solidFill>
                  <a:srgbClr val="FF0000"/>
                </a:solidFill>
                <a:latin typeface="Times New Roman" panose="02020603050405020304" pitchFamily="18" charset="0"/>
              </a:rPr>
              <a:t>defined syntax </a:t>
            </a:r>
          </a:p>
          <a:p>
            <a:pPr marL="0" indent="0">
              <a:lnSpc>
                <a:spcPct val="150000"/>
              </a:lnSpc>
              <a:buNone/>
            </a:pPr>
            <a:r>
              <a:rPr lang="en-US" sz="2400" dirty="0">
                <a:solidFill>
                  <a:srgbClr val="FF0000"/>
                </a:solidFill>
                <a:latin typeface="Times New Roman" panose="02020603050405020304" pitchFamily="18" charset="0"/>
              </a:rPr>
              <a:t>Example:</a:t>
            </a:r>
          </a:p>
          <a:p>
            <a:pPr marL="0" indent="0">
              <a:lnSpc>
                <a:spcPct val="150000"/>
              </a:lnSpc>
              <a:buNone/>
            </a:pPr>
            <a:endParaRPr lang="en-US" sz="2000" b="0" i="0" dirty="0">
              <a:solidFill>
                <a:srgbClr val="002060"/>
              </a:solidFill>
              <a:effectLst/>
              <a:latin typeface="Times New Roman" panose="02020603050405020304" pitchFamily="18" charset="0"/>
            </a:endParaRPr>
          </a:p>
          <a:p>
            <a:pPr algn="just">
              <a:lnSpc>
                <a:spcPct val="150000"/>
              </a:lnSpc>
              <a:buFont typeface="Wingdings" panose="05000000000000000000" pitchFamily="2" charset="2"/>
              <a:buChar char="Ø"/>
            </a:pPr>
            <a:endParaRPr lang="en-US" sz="2400" i="0" dirty="0">
              <a:effectLst/>
              <a:latin typeface="Times New Roman" panose="02020603050405020304" pitchFamily="18" charset="0"/>
            </a:endParaRPr>
          </a:p>
          <a:p>
            <a:pPr marL="0" indent="0" algn="just">
              <a:lnSpc>
                <a:spcPct val="150000"/>
              </a:lnSpc>
              <a:buNone/>
            </a:pPr>
            <a:r>
              <a:rPr lang="en-US" sz="2400" b="0" i="0" dirty="0">
                <a:solidFill>
                  <a:srgbClr val="FF0000"/>
                </a:solidFill>
                <a:effectLst/>
                <a:latin typeface="Times New Roman" panose="02020603050405020304" pitchFamily="18" charset="0"/>
              </a:rPr>
              <a:t> </a:t>
            </a:r>
            <a:r>
              <a:rPr lang="en-US" sz="2400" i="0" dirty="0">
                <a:solidFill>
                  <a:srgbClr val="FF0000"/>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2800" i="0" dirty="0">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52</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i="0" dirty="0">
                <a:solidFill>
                  <a:schemeClr val="bg1"/>
                </a:solidFill>
                <a:effectLst/>
                <a:latin typeface="Garamond" panose="02020404030301010803" pitchFamily="18" charset="0"/>
              </a:rPr>
              <a:t>Errors in Python</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9E2C2A80-254D-97F4-F0B8-85967364D2C6}"/>
              </a:ext>
            </a:extLst>
          </p:cNvPr>
          <p:cNvGraphicFramePr>
            <a:graphicFrameLocks noGrp="1"/>
          </p:cNvGraphicFramePr>
          <p:nvPr>
            <p:extLst>
              <p:ext uri="{D42A27DB-BD31-4B8C-83A1-F6EECF244321}">
                <p14:modId xmlns:p14="http://schemas.microsoft.com/office/powerpoint/2010/main" val="2272606232"/>
              </p:ext>
            </p:extLst>
          </p:nvPr>
        </p:nvGraphicFramePr>
        <p:xfrm>
          <a:off x="1503843" y="4887466"/>
          <a:ext cx="10565851" cy="2534920"/>
        </p:xfrm>
        <a:graphic>
          <a:graphicData uri="http://schemas.openxmlformats.org/drawingml/2006/table">
            <a:tbl>
              <a:tblPr firstRow="1" bandRow="1">
                <a:tableStyleId>{5C22544A-7EE6-4342-B048-85BDC9FD1C3A}</a:tableStyleId>
              </a:tblPr>
              <a:tblGrid>
                <a:gridCol w="3980565">
                  <a:extLst>
                    <a:ext uri="{9D8B030D-6E8A-4147-A177-3AD203B41FA5}">
                      <a16:colId xmlns:a16="http://schemas.microsoft.com/office/drawing/2014/main" val="2760443168"/>
                    </a:ext>
                  </a:extLst>
                </a:gridCol>
                <a:gridCol w="6585286">
                  <a:extLst>
                    <a:ext uri="{9D8B030D-6E8A-4147-A177-3AD203B41FA5}">
                      <a16:colId xmlns:a16="http://schemas.microsoft.com/office/drawing/2014/main" val="1452605449"/>
                    </a:ext>
                  </a:extLst>
                </a:gridCol>
              </a:tblGrid>
              <a:tr h="531699">
                <a:tc>
                  <a:txBody>
                    <a:body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Incorrect arguments</a:t>
                      </a:r>
                      <a:r>
                        <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/parameter                </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i="0" dirty="0">
                          <a:solidFill>
                            <a:srgbClr val="002060"/>
                          </a:solidFill>
                          <a:effectLst/>
                          <a:latin typeface="Times New Roman" panose="02020603050405020304" pitchFamily="18" charset="0"/>
                          <a:cs typeface="Times New Roman" panose="02020603050405020304" pitchFamily="18" charset="0"/>
                        </a:rPr>
                        <a:t>Using Python keywords as variable names.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4978875"/>
                  </a:ext>
                </a:extLst>
              </a:tr>
              <a:tr h="680475">
                <a:tc>
                  <a:txBody>
                    <a:body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Indentation</a:t>
                      </a:r>
                      <a:endPar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Mixing single and double quotes improperly in a string</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Forgetting a colon at the end of an if statement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543348"/>
                  </a:ext>
                </a:extLst>
              </a:tr>
              <a:tr h="829725">
                <a:tc>
                  <a:txBody>
                    <a:body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Use of undefined variables</a:t>
                      </a:r>
                      <a:endParaRPr lang="en-US" sz="2000" dirty="0">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endParaRPr lang="en-US" sz="20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Wingdings" panose="05000000000000000000" pitchFamily="2" charset="2"/>
                        <a:buChar char="Ø"/>
                      </a:pPr>
                      <a:r>
                        <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Mismatched parentheses, like </a:t>
                      </a:r>
                    </a:p>
                    <a:p>
                      <a:pPr marL="0" indent="0">
                        <a:buFont typeface="Wingdings" panose="05000000000000000000" pitchFamily="2" charset="2"/>
                        <a:buNone/>
                      </a:pPr>
                      <a:r>
                        <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                   print("Hello world"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5370927"/>
                  </a:ext>
                </a:extLst>
              </a:tr>
            </a:tbl>
          </a:graphicData>
        </a:graphic>
      </p:graphicFrame>
    </p:spTree>
    <p:extLst>
      <p:ext uri="{BB962C8B-B14F-4D97-AF65-F5344CB8AC3E}">
        <p14:creationId xmlns:p14="http://schemas.microsoft.com/office/powerpoint/2010/main" val="338067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913037"/>
            <a:ext cx="11802170" cy="5808438"/>
          </a:xfrm>
        </p:spPr>
        <p:txBody>
          <a:bodyPr>
            <a:noAutofit/>
          </a:bodyPr>
          <a:lstStyle/>
          <a:p>
            <a:pPr marL="0" indent="0" algn="just">
              <a:lnSpc>
                <a:spcPct val="10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2. Runtime Errors</a:t>
            </a:r>
          </a:p>
          <a:p>
            <a:pPr>
              <a:lnSpc>
                <a:spcPct val="10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Error does not appear until after the program has started running </a:t>
            </a:r>
          </a:p>
          <a:p>
            <a:pPr>
              <a:lnSpc>
                <a:spcPct val="10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These errors are also called </a:t>
            </a:r>
            <a:r>
              <a:rPr lang="en-US" sz="2400" dirty="0">
                <a:solidFill>
                  <a:srgbClr val="FF0000"/>
                </a:solidFill>
                <a:latin typeface="Times New Roman" panose="02020603050405020304" pitchFamily="18" charset="0"/>
                <a:cs typeface="Times New Roman" panose="02020603050405020304" pitchFamily="18" charset="0"/>
              </a:rPr>
              <a:t>exceptions</a:t>
            </a:r>
            <a:r>
              <a:rPr lang="en-US" sz="2400" dirty="0">
                <a:solidFill>
                  <a:srgbClr val="000000"/>
                </a:solidFill>
                <a:latin typeface="Times New Roman" panose="02020603050405020304" pitchFamily="18" charset="0"/>
                <a:cs typeface="Times New Roman" panose="02020603050405020304" pitchFamily="18" charset="0"/>
              </a:rPr>
              <a:t> because they usually indicate that something exceptional (and bad) has happened in program execution. </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Example:</a:t>
            </a:r>
          </a:p>
          <a:p>
            <a:pPr>
              <a:lnSpc>
                <a:spcPct val="10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Division by zero</a:t>
            </a:r>
          </a:p>
          <a:p>
            <a:pPr>
              <a:lnSpc>
                <a:spcPct val="10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Performing an operation on incompatible types</a:t>
            </a:r>
          </a:p>
          <a:p>
            <a:pPr>
              <a:lnSpc>
                <a:spcPct val="10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Accessing a list element, dictionary value or object attribute which doesn’t exist</a:t>
            </a:r>
          </a:p>
          <a:p>
            <a:pPr>
              <a:lnSpc>
                <a:spcPct val="10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Trying to access a file which doesn’t exist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53</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i="0" dirty="0">
                <a:solidFill>
                  <a:schemeClr val="bg1"/>
                </a:solidFill>
                <a:effectLst/>
                <a:latin typeface="Garamond" panose="02020404030301010803" pitchFamily="18" charset="0"/>
              </a:rPr>
              <a:t>Errors in Python</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4632334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99391" y="730474"/>
            <a:ext cx="12092609" cy="5808438"/>
          </a:xfrm>
        </p:spPr>
        <p:txBody>
          <a:bodyPr>
            <a:noAutofit/>
          </a:bodyPr>
          <a:lstStyle/>
          <a:p>
            <a:pPr marL="0" indent="0" algn="just">
              <a:buNone/>
            </a:pPr>
            <a:r>
              <a:rPr lang="en-US" sz="2400" b="1" dirty="0">
                <a:solidFill>
                  <a:srgbClr val="C00000"/>
                </a:solidFill>
                <a:latin typeface="Times New Roman" panose="02020603050405020304" pitchFamily="18" charset="0"/>
                <a:cs typeface="Times New Roman" panose="02020603050405020304" pitchFamily="18" charset="0"/>
              </a:rPr>
              <a:t>3.   Logical/Semantic Errors</a:t>
            </a:r>
          </a:p>
          <a:p>
            <a:pPr>
              <a:lnSpc>
                <a:spcPct val="150000"/>
              </a:lnSpc>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If there is a </a:t>
            </a:r>
            <a:r>
              <a:rPr lang="en-US" sz="2200" b="0" i="0" dirty="0">
                <a:solidFill>
                  <a:srgbClr val="FF0000"/>
                </a:solidFill>
                <a:effectLst/>
                <a:latin typeface="Times New Roman" panose="02020603050405020304" pitchFamily="18" charset="0"/>
                <a:cs typeface="Times New Roman" panose="02020603050405020304" pitchFamily="18" charset="0"/>
              </a:rPr>
              <a:t>semantic</a:t>
            </a:r>
            <a:r>
              <a:rPr lang="en-US" sz="2200" b="0" i="0" dirty="0">
                <a:solidFill>
                  <a:srgbClr val="000000"/>
                </a:solidFill>
                <a:effectLst/>
                <a:latin typeface="Times New Roman" panose="02020603050405020304" pitchFamily="18" charset="0"/>
                <a:cs typeface="Times New Roman" panose="02020603050405020304" pitchFamily="18" charset="0"/>
              </a:rPr>
              <a:t> error in your program, it will run </a:t>
            </a:r>
            <a:r>
              <a:rPr lang="en-US" sz="2200" b="0" i="0" dirty="0">
                <a:solidFill>
                  <a:srgbClr val="FF0000"/>
                </a:solidFill>
                <a:effectLst/>
                <a:latin typeface="Times New Roman" panose="02020603050405020304" pitchFamily="18" charset="0"/>
                <a:cs typeface="Times New Roman" panose="02020603050405020304" pitchFamily="18" charset="0"/>
              </a:rPr>
              <a:t>successfully</a:t>
            </a:r>
            <a:r>
              <a:rPr lang="en-US" sz="2200" b="0" i="0" dirty="0">
                <a:solidFill>
                  <a:srgbClr val="000000"/>
                </a:solidFill>
                <a:effectLst/>
                <a:latin typeface="Times New Roman" panose="02020603050405020304" pitchFamily="18" charset="0"/>
                <a:cs typeface="Times New Roman" panose="02020603050405020304" pitchFamily="18" charset="0"/>
              </a:rPr>
              <a:t> in the sense that the</a:t>
            </a: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computer will not generate any error messages, but it will </a:t>
            </a:r>
            <a:r>
              <a:rPr lang="en-US" sz="2200" b="0" i="0" dirty="0">
                <a:solidFill>
                  <a:srgbClr val="FF0000"/>
                </a:solidFill>
                <a:effectLst/>
                <a:latin typeface="Times New Roman" panose="02020603050405020304" pitchFamily="18" charset="0"/>
                <a:cs typeface="Times New Roman" panose="02020603050405020304" pitchFamily="18" charset="0"/>
              </a:rPr>
              <a:t>not do </a:t>
            </a:r>
            <a:r>
              <a:rPr lang="en-US" sz="2200" b="0" i="0" dirty="0">
                <a:solidFill>
                  <a:srgbClr val="000000"/>
                </a:solidFill>
                <a:effectLst/>
                <a:latin typeface="Times New Roman" panose="02020603050405020304" pitchFamily="18" charset="0"/>
                <a:cs typeface="Times New Roman" panose="02020603050405020304" pitchFamily="18" charset="0"/>
              </a:rPr>
              <a:t>the </a:t>
            </a:r>
            <a:r>
              <a:rPr lang="en-US" sz="2200" b="0" i="0" dirty="0">
                <a:solidFill>
                  <a:srgbClr val="FF0000"/>
                </a:solidFill>
                <a:effectLst/>
                <a:latin typeface="Times New Roman" panose="02020603050405020304" pitchFamily="18" charset="0"/>
                <a:cs typeface="Times New Roman" panose="02020603050405020304" pitchFamily="18" charset="0"/>
              </a:rPr>
              <a:t>right</a:t>
            </a:r>
            <a:r>
              <a:rPr lang="en-US" sz="2200" b="0" i="0" dirty="0">
                <a:solidFill>
                  <a:srgbClr val="000000"/>
                </a:solidFill>
                <a:effectLst/>
                <a:latin typeface="Times New Roman" panose="02020603050405020304" pitchFamily="18" charset="0"/>
                <a:cs typeface="Times New Roman" panose="02020603050405020304" pitchFamily="18" charset="0"/>
              </a:rPr>
              <a:t> thing. </a:t>
            </a: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 runs </a:t>
            </a:r>
            <a:r>
              <a:rPr lang="en-US" sz="2200" dirty="0">
                <a:solidFill>
                  <a:srgbClr val="C00000"/>
                </a:solidFill>
                <a:latin typeface="Times New Roman" panose="02020603050405020304" pitchFamily="18" charset="0"/>
                <a:cs typeface="Times New Roman" panose="02020603050405020304" pitchFamily="18" charset="0"/>
              </a:rPr>
              <a:t>without issues</a:t>
            </a:r>
            <a:r>
              <a:rPr lang="en-US" sz="2200" dirty="0">
                <a:latin typeface="Times New Roman" panose="02020603050405020304" pitchFamily="18" charset="0"/>
                <a:cs typeface="Times New Roman" panose="02020603050405020304" pitchFamily="18" charset="0"/>
              </a:rPr>
              <a:t>, but it </a:t>
            </a:r>
            <a:r>
              <a:rPr lang="en-US" sz="2200" dirty="0">
                <a:solidFill>
                  <a:srgbClr val="C00000"/>
                </a:solidFill>
                <a:latin typeface="Times New Roman" panose="02020603050405020304" pitchFamily="18" charset="0"/>
                <a:cs typeface="Times New Roman" panose="02020603050405020304" pitchFamily="18" charset="0"/>
              </a:rPr>
              <a:t>doesn't achieve the intended results</a:t>
            </a:r>
            <a:r>
              <a:rPr lang="en-US" sz="2200" dirty="0">
                <a:latin typeface="Times New Roman" panose="02020603050405020304" pitchFamily="18" charset="0"/>
                <a:cs typeface="Times New Roman" panose="02020603050405020304" pitchFamily="18" charset="0"/>
              </a:rPr>
              <a:t>.</a:t>
            </a:r>
            <a:endParaRPr lang="en-US" sz="22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The problem is that the program you wrote is not the program you wanted to write. The meaning of the program (its </a:t>
            </a:r>
            <a:r>
              <a:rPr lang="en-US" sz="2200" b="0" i="0" dirty="0">
                <a:solidFill>
                  <a:srgbClr val="FF0000"/>
                </a:solidFill>
                <a:effectLst/>
                <a:latin typeface="Times New Roman" panose="02020603050405020304" pitchFamily="18" charset="0"/>
                <a:cs typeface="Times New Roman" panose="02020603050405020304" pitchFamily="18" charset="0"/>
              </a:rPr>
              <a:t>semantics</a:t>
            </a:r>
            <a:r>
              <a:rPr lang="en-US" sz="2200" b="0" i="0" dirty="0">
                <a:solidFill>
                  <a:srgbClr val="000000"/>
                </a:solidFill>
                <a:effectLst/>
                <a:latin typeface="Times New Roman" panose="02020603050405020304" pitchFamily="18" charset="0"/>
                <a:cs typeface="Times New Roman" panose="02020603050405020304" pitchFamily="18" charset="0"/>
              </a:rPr>
              <a:t>) is wrong.</a:t>
            </a:r>
            <a:endParaRPr lang="en-US" sz="22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Identifying semantic errors can be tricky because it requires you to work </a:t>
            </a:r>
            <a:r>
              <a:rPr lang="en-US" sz="2200" b="0" i="0" dirty="0">
                <a:solidFill>
                  <a:srgbClr val="FF0000"/>
                </a:solidFill>
                <a:effectLst/>
                <a:latin typeface="Times New Roman" panose="02020603050405020304" pitchFamily="18" charset="0"/>
                <a:cs typeface="Times New Roman" panose="02020603050405020304" pitchFamily="18" charset="0"/>
              </a:rPr>
              <a:t>backward</a:t>
            </a:r>
            <a:r>
              <a:rPr lang="en-US" sz="2200" b="0" i="0" dirty="0">
                <a:solidFill>
                  <a:srgbClr val="000000"/>
                </a:solidFill>
                <a:effectLst/>
                <a:latin typeface="Times New Roman" panose="02020603050405020304" pitchFamily="18" charset="0"/>
                <a:cs typeface="Times New Roman" panose="02020603050405020304" pitchFamily="18" charset="0"/>
              </a:rPr>
              <a:t> by looking at the output of the program and trying to figure out what it is doing.</a:t>
            </a:r>
            <a:r>
              <a:rPr lang="en-US" sz="22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2200" b="1" dirty="0">
                <a:solidFill>
                  <a:srgbClr val="0070C0"/>
                </a:solidFill>
                <a:latin typeface="Times New Roman" panose="02020603050405020304" pitchFamily="18" charset="0"/>
                <a:cs typeface="Times New Roman" panose="02020603050405020304" pitchFamily="18" charset="0"/>
              </a:rPr>
              <a:t>Example: display the  sum of two numbers(10,5)</a:t>
            </a:r>
          </a:p>
          <a:p>
            <a:pPr marL="0" indent="0" algn="just">
              <a:lnSpc>
                <a:spcPct val="100000"/>
              </a:lnSpc>
              <a:buNone/>
            </a:pPr>
            <a:endParaRPr lang="en-US" sz="2000" b="1" dirty="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solidFill>
                  <a:srgbClr val="0070C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54</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i="0" dirty="0">
                <a:solidFill>
                  <a:schemeClr val="bg1"/>
                </a:solidFill>
                <a:effectLst/>
                <a:latin typeface="Garamond" panose="02020404030301010803" pitchFamily="18" charset="0"/>
              </a:rPr>
              <a:t>Errors in Python</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92BACF-5AC9-7112-FDD5-C9FFF0C6C5AB}"/>
              </a:ext>
            </a:extLst>
          </p:cNvPr>
          <p:cNvSpPr/>
          <p:nvPr/>
        </p:nvSpPr>
        <p:spPr>
          <a:xfrm>
            <a:off x="7413165" y="4763466"/>
            <a:ext cx="3533132" cy="1592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rgbClr val="0070C0"/>
                </a:solidFill>
                <a:latin typeface="Times New Roman" panose="02020603050405020304" pitchFamily="18" charset="0"/>
                <a:cs typeface="Times New Roman" panose="02020603050405020304" pitchFamily="18" charset="0"/>
              </a:rPr>
              <a:t>x,y</a:t>
            </a:r>
            <a:r>
              <a:rPr lang="en-US" dirty="0">
                <a:solidFill>
                  <a:srgbClr val="0070C0"/>
                </a:solidFill>
                <a:latin typeface="Times New Roman" panose="02020603050405020304" pitchFamily="18" charset="0"/>
                <a:cs typeface="Times New Roman" panose="02020603050405020304" pitchFamily="18" charset="0"/>
              </a:rPr>
              <a:t>=10,5</a:t>
            </a:r>
          </a:p>
          <a:p>
            <a:pPr algn="ctr"/>
            <a:r>
              <a:rPr lang="en-US" dirty="0">
                <a:solidFill>
                  <a:srgbClr val="0070C0"/>
                </a:solidFill>
                <a:latin typeface="Times New Roman" panose="02020603050405020304" pitchFamily="18" charset="0"/>
                <a:cs typeface="Times New Roman" panose="02020603050405020304" pitchFamily="18" charset="0"/>
              </a:rPr>
              <a:t>sum=x*y</a:t>
            </a:r>
          </a:p>
          <a:p>
            <a:pPr algn="ctr"/>
            <a:r>
              <a:rPr lang="en-US" dirty="0">
                <a:solidFill>
                  <a:srgbClr val="0070C0"/>
                </a:solidFill>
                <a:latin typeface="Times New Roman" panose="02020603050405020304" pitchFamily="18" charset="0"/>
                <a:cs typeface="Times New Roman" panose="02020603050405020304" pitchFamily="18" charset="0"/>
              </a:rPr>
              <a:t>print(sum)</a:t>
            </a:r>
          </a:p>
        </p:txBody>
      </p:sp>
    </p:spTree>
    <p:extLst>
      <p:ext uri="{BB962C8B-B14F-4D97-AF65-F5344CB8AC3E}">
        <p14:creationId xmlns:p14="http://schemas.microsoft.com/office/powerpoint/2010/main" val="62234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913037"/>
            <a:ext cx="11802170" cy="5808438"/>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 order to write useful programs, we almost always need the ability to </a:t>
            </a:r>
            <a:r>
              <a:rPr lang="en-US" sz="2400" b="0" i="0" dirty="0">
                <a:solidFill>
                  <a:srgbClr val="FF0000"/>
                </a:solidFill>
                <a:effectLst/>
                <a:latin typeface="Times New Roman" panose="02020603050405020304" pitchFamily="18" charset="0"/>
                <a:cs typeface="Times New Roman" panose="02020603050405020304" pitchFamily="18" charset="0"/>
              </a:rPr>
              <a:t>check conditions </a:t>
            </a:r>
            <a:r>
              <a:rPr lang="en-US" sz="2400" b="0" i="0" dirty="0">
                <a:solidFill>
                  <a:srgbClr val="000000"/>
                </a:solidFill>
                <a:effectLst/>
                <a:latin typeface="Times New Roman" panose="02020603050405020304" pitchFamily="18" charset="0"/>
                <a:cs typeface="Times New Roman" panose="02020603050405020304" pitchFamily="18" charset="0"/>
              </a:rPr>
              <a:t>and change the behavior of the program accordingly</a:t>
            </a:r>
            <a:r>
              <a:rPr lang="en-US" sz="2400" dirty="0">
                <a:latin typeface="Times New Roman" panose="02020603050405020304" pitchFamily="18" charset="0"/>
                <a:cs typeface="Times New Roman" panose="02020603050405020304" pitchFamily="18" charset="0"/>
              </a:rPr>
              <a:t> </a:t>
            </a:r>
          </a:p>
          <a:p>
            <a:pPr marL="457200" lvl="1" indent="0">
              <a:buNone/>
            </a:pPr>
            <a:r>
              <a:rPr lang="en-US" b="0" dirty="0">
                <a:effectLst/>
                <a:latin typeface="Consolas" panose="020B0609020204030204" pitchFamily="49" charset="0"/>
              </a:rPr>
              <a:t>x=10</a:t>
            </a:r>
          </a:p>
          <a:p>
            <a:pPr marL="457200" lvl="1" indent="0">
              <a:buNone/>
            </a:pPr>
            <a:r>
              <a:rPr lang="en-US" b="0" dirty="0">
                <a:effectLst/>
                <a:latin typeface="Consolas" panose="020B0609020204030204" pitchFamily="49" charset="0"/>
              </a:rPr>
              <a:t>if(x&gt;0):</a:t>
            </a:r>
          </a:p>
          <a:p>
            <a:pPr marL="457200" lvl="1" indent="0">
              <a:buNone/>
            </a:pPr>
            <a:r>
              <a:rPr lang="en-US" b="0" dirty="0">
                <a:effectLst/>
                <a:latin typeface="Consolas" panose="020B0609020204030204" pitchFamily="49" charset="0"/>
              </a:rPr>
              <a:t>    print("x is positive")</a:t>
            </a:r>
          </a:p>
          <a:p>
            <a:pPr>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The </a:t>
            </a:r>
            <a:r>
              <a:rPr lang="en-US" sz="1800" b="0" i="0" dirty="0">
                <a:solidFill>
                  <a:srgbClr val="FF0000"/>
                </a:solidFill>
                <a:effectLst/>
                <a:latin typeface="Times New Roman" panose="02020603050405020304" pitchFamily="18" charset="0"/>
                <a:cs typeface="Times New Roman" panose="02020603050405020304" pitchFamily="18" charset="0"/>
              </a:rPr>
              <a:t>Boolean expression </a:t>
            </a:r>
            <a:r>
              <a:rPr lang="en-US" sz="1800" b="0" i="0" dirty="0">
                <a:solidFill>
                  <a:srgbClr val="000000"/>
                </a:solidFill>
                <a:effectLst/>
                <a:latin typeface="Times New Roman" panose="02020603050405020304" pitchFamily="18" charset="0"/>
                <a:cs typeface="Times New Roman" panose="02020603050405020304" pitchFamily="18" charset="0"/>
              </a:rPr>
              <a:t>after if is called the </a:t>
            </a:r>
            <a:r>
              <a:rPr lang="en-US" sz="1800" b="0" i="0" dirty="0">
                <a:solidFill>
                  <a:srgbClr val="FF0000"/>
                </a:solidFill>
                <a:effectLst/>
                <a:latin typeface="Times New Roman" panose="02020603050405020304" pitchFamily="18" charset="0"/>
                <a:cs typeface="Times New Roman" panose="02020603050405020304" pitchFamily="18" charset="0"/>
              </a:rPr>
              <a:t>condition</a:t>
            </a:r>
            <a:r>
              <a:rPr lang="en-US" sz="1800" b="0" i="0" dirty="0">
                <a:solidFill>
                  <a:srgbClr val="000000"/>
                </a:solidFill>
                <a:effectLst/>
                <a:latin typeface="Times New Roman" panose="02020603050405020304" pitchFamily="18" charset="0"/>
                <a:cs typeface="Times New Roman" panose="02020603050405020304" pitchFamily="18" charset="0"/>
              </a:rPr>
              <a:t>. If it is </a:t>
            </a:r>
            <a:r>
              <a:rPr lang="en-US" sz="1800" b="0" i="0" dirty="0">
                <a:solidFill>
                  <a:srgbClr val="FF0000"/>
                </a:solidFill>
                <a:effectLst/>
                <a:latin typeface="Times New Roman" panose="02020603050405020304" pitchFamily="18" charset="0"/>
                <a:cs typeface="Times New Roman" panose="02020603050405020304" pitchFamily="18" charset="0"/>
              </a:rPr>
              <a:t>true</a:t>
            </a:r>
            <a:r>
              <a:rPr lang="en-US" sz="1800" b="0" i="0" dirty="0">
                <a:solidFill>
                  <a:srgbClr val="000000"/>
                </a:solidFill>
                <a:effectLst/>
                <a:latin typeface="Times New Roman" panose="02020603050405020304" pitchFamily="18" charset="0"/>
                <a:cs typeface="Times New Roman" panose="02020603050405020304" pitchFamily="18" charset="0"/>
              </a:rPr>
              <a:t>, then the </a:t>
            </a:r>
            <a:r>
              <a:rPr lang="en-US" sz="1800" b="0" i="0" dirty="0">
                <a:solidFill>
                  <a:srgbClr val="FF0000"/>
                </a:solidFill>
                <a:effectLst/>
                <a:latin typeface="Times New Roman" panose="02020603050405020304" pitchFamily="18" charset="0"/>
                <a:cs typeface="Times New Roman" panose="02020603050405020304" pitchFamily="18" charset="0"/>
              </a:rPr>
              <a:t>indented</a:t>
            </a:r>
            <a:r>
              <a:rPr lang="en-US" sz="1800" b="0" i="0" dirty="0">
                <a:solidFill>
                  <a:srgbClr val="000000"/>
                </a:solidFill>
                <a:effectLst/>
                <a:latin typeface="Times New Roman" panose="02020603050405020304" pitchFamily="18" charset="0"/>
                <a:cs typeface="Times New Roman" panose="02020603050405020304" pitchFamily="18" charset="0"/>
              </a:rPr>
              <a:t> statement gets executed. If not, nothing happens</a:t>
            </a:r>
            <a:r>
              <a:rPr lang="en-US" sz="18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if statements have the same structure as function </a:t>
            </a:r>
            <a:r>
              <a:rPr lang="en-US" sz="1800" b="0" i="0" dirty="0">
                <a:solidFill>
                  <a:srgbClr val="FF0000"/>
                </a:solidFill>
                <a:effectLst/>
                <a:latin typeface="Times New Roman" panose="02020603050405020304" pitchFamily="18" charset="0"/>
                <a:cs typeface="Times New Roman" panose="02020603050405020304" pitchFamily="18" charset="0"/>
              </a:rPr>
              <a:t>definitions</a:t>
            </a:r>
            <a:r>
              <a:rPr lang="en-US" sz="1800" b="0" i="0" dirty="0">
                <a:solidFill>
                  <a:srgbClr val="000000"/>
                </a:solidFill>
                <a:effectLst/>
                <a:latin typeface="Times New Roman" panose="02020603050405020304" pitchFamily="18" charset="0"/>
                <a:cs typeface="Times New Roman" panose="02020603050405020304" pitchFamily="18" charset="0"/>
              </a:rPr>
              <a:t>: a header followed by an indented body. Statements like this are called compound statements.</a:t>
            </a:r>
            <a:r>
              <a:rPr lang="en-US" sz="18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There is </a:t>
            </a:r>
            <a:r>
              <a:rPr lang="en-US" sz="1800" b="0" i="0" dirty="0">
                <a:solidFill>
                  <a:srgbClr val="FF0000"/>
                </a:solidFill>
                <a:effectLst/>
                <a:latin typeface="Times New Roman" panose="02020603050405020304" pitchFamily="18" charset="0"/>
                <a:cs typeface="Times New Roman" panose="02020603050405020304" pitchFamily="18" charset="0"/>
              </a:rPr>
              <a:t>no limit </a:t>
            </a:r>
            <a:r>
              <a:rPr lang="en-US" sz="1800" b="0" i="0" dirty="0">
                <a:solidFill>
                  <a:srgbClr val="000000"/>
                </a:solidFill>
                <a:effectLst/>
                <a:latin typeface="Times New Roman" panose="02020603050405020304" pitchFamily="18" charset="0"/>
                <a:cs typeface="Times New Roman" panose="02020603050405020304" pitchFamily="18" charset="0"/>
              </a:rPr>
              <a:t>on the number of statements that can appear in the body, but there has to be at </a:t>
            </a:r>
            <a:r>
              <a:rPr lang="en-US" sz="1800" b="0" i="0" dirty="0">
                <a:solidFill>
                  <a:srgbClr val="FF0000"/>
                </a:solidFill>
                <a:effectLst/>
                <a:latin typeface="Times New Roman" panose="02020603050405020304" pitchFamily="18" charset="0"/>
                <a:cs typeface="Times New Roman" panose="02020603050405020304" pitchFamily="18" charset="0"/>
              </a:rPr>
              <a:t>least one</a:t>
            </a:r>
            <a:r>
              <a:rPr lang="en-US" sz="1800" b="0" i="0" dirty="0">
                <a:solidFill>
                  <a:srgbClr val="000000"/>
                </a:solidFill>
                <a:effectLst/>
                <a:latin typeface="Times New Roman" panose="02020603050405020304" pitchFamily="18" charset="0"/>
                <a:cs typeface="Times New Roman" panose="02020603050405020304" pitchFamily="18" charset="0"/>
              </a:rPr>
              <a:t>. Occasionally, it is useful to have a body with </a:t>
            </a:r>
            <a:r>
              <a:rPr lang="en-US" sz="1800" b="0" i="0" dirty="0">
                <a:solidFill>
                  <a:srgbClr val="FF0000"/>
                </a:solidFill>
                <a:effectLst/>
                <a:latin typeface="Times New Roman" panose="02020603050405020304" pitchFamily="18" charset="0"/>
                <a:cs typeface="Times New Roman" panose="02020603050405020304" pitchFamily="18" charset="0"/>
              </a:rPr>
              <a:t>no statements</a:t>
            </a:r>
            <a:r>
              <a:rPr lang="en-US" sz="1800" b="0" i="0" dirty="0">
                <a:solidFill>
                  <a:srgbClr val="000000"/>
                </a:solidFill>
                <a:effectLst/>
                <a:latin typeface="Times New Roman" panose="02020603050405020304" pitchFamily="18" charset="0"/>
                <a:cs typeface="Times New Roman" panose="02020603050405020304" pitchFamily="18" charset="0"/>
              </a:rPr>
              <a:t>. In that case, you can use the </a:t>
            </a:r>
            <a:r>
              <a:rPr lang="en-US" sz="1800" b="0" i="0" dirty="0">
                <a:solidFill>
                  <a:srgbClr val="FF0000"/>
                </a:solidFill>
                <a:effectLst/>
                <a:latin typeface="Times New Roman" panose="02020603050405020304" pitchFamily="18" charset="0"/>
                <a:cs typeface="Times New Roman" panose="02020603050405020304" pitchFamily="18" charset="0"/>
              </a:rPr>
              <a:t>pass statement</a:t>
            </a:r>
            <a:r>
              <a:rPr lang="en-US" sz="1800" b="0" i="0" dirty="0">
                <a:solidFill>
                  <a:srgbClr val="000000"/>
                </a:solidFill>
                <a:effectLst/>
                <a:latin typeface="Times New Roman" panose="02020603050405020304" pitchFamily="18" charset="0"/>
                <a:cs typeface="Times New Roman" panose="02020603050405020304" pitchFamily="18" charset="0"/>
              </a:rPr>
              <a:t>, which does nothing.</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55</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Conditional, Looping and C</a:t>
            </a:r>
            <a:r>
              <a:rPr lang="en-US" sz="4800" i="0" dirty="0">
                <a:solidFill>
                  <a:schemeClr val="bg1"/>
                </a:solidFill>
                <a:effectLst/>
                <a:latin typeface="Garamond" panose="02020404030301010803" pitchFamily="18" charset="0"/>
              </a:rPr>
              <a:t>ontrol Statements</a:t>
            </a:r>
          </a:p>
          <a:p>
            <a:endParaRPr lang="en-US" sz="36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CA3FF6D-2AB3-75CE-88F1-261A503FEB94}"/>
              </a:ext>
            </a:extLst>
          </p:cNvPr>
          <p:cNvPicPr>
            <a:picLocks noChangeAspect="1"/>
          </p:cNvPicPr>
          <p:nvPr/>
        </p:nvPicPr>
        <p:blipFill>
          <a:blip r:embed="rId3"/>
          <a:stretch>
            <a:fillRect/>
          </a:stretch>
        </p:blipFill>
        <p:spPr>
          <a:xfrm>
            <a:off x="8117470" y="2444172"/>
            <a:ext cx="2943225" cy="793681"/>
          </a:xfrm>
          <a:prstGeom prst="rect">
            <a:avLst/>
          </a:prstGeom>
        </p:spPr>
      </p:pic>
    </p:spTree>
    <p:extLst>
      <p:ext uri="{BB962C8B-B14F-4D97-AF65-F5344CB8AC3E}">
        <p14:creationId xmlns:p14="http://schemas.microsoft.com/office/powerpoint/2010/main" val="41346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913037"/>
            <a:ext cx="11802170" cy="5808438"/>
          </a:xfrm>
        </p:spPr>
        <p:txBody>
          <a:bodyPr>
            <a:noAutofit/>
          </a:bodyPr>
          <a:lstStyle/>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Conditional Statement in Python perform different computations or actions depending on whether a specific Boolean constraint evaluates to </a:t>
            </a:r>
            <a:r>
              <a:rPr lang="en-US" sz="2400" dirty="0">
                <a:solidFill>
                  <a:srgbClr val="FF0000"/>
                </a:solidFill>
                <a:latin typeface="Times New Roman" panose="02020603050405020304" pitchFamily="18" charset="0"/>
                <a:cs typeface="Times New Roman" panose="02020603050405020304" pitchFamily="18" charset="0"/>
              </a:rPr>
              <a:t>true</a:t>
            </a:r>
            <a:r>
              <a:rPr lang="en-US" sz="2400" dirty="0">
                <a:solidFill>
                  <a:srgbClr val="000000"/>
                </a:solidFill>
                <a:latin typeface="Times New Roman" panose="02020603050405020304" pitchFamily="18" charset="0"/>
                <a:cs typeface="Times New Roman" panose="02020603050405020304" pitchFamily="18" charset="0"/>
              </a:rPr>
              <a:t> or </a:t>
            </a:r>
            <a:r>
              <a:rPr lang="en-US" sz="2400" dirty="0">
                <a:solidFill>
                  <a:srgbClr val="FF0000"/>
                </a:solidFill>
                <a:latin typeface="Times New Roman" panose="02020603050405020304" pitchFamily="18" charset="0"/>
                <a:cs typeface="Times New Roman" panose="02020603050405020304" pitchFamily="18" charset="0"/>
              </a:rPr>
              <a:t>false</a:t>
            </a:r>
          </a:p>
          <a:p>
            <a:pPr algn="just">
              <a:lnSpc>
                <a:spcPct val="100000"/>
              </a:lnSpc>
              <a:buFont typeface="Wingdings" panose="05000000000000000000" pitchFamily="2" charset="2"/>
              <a:buChar char="Ø"/>
            </a:pPr>
            <a:r>
              <a:rPr lang="en-US" sz="2400" dirty="0">
                <a:solidFill>
                  <a:srgbClr val="C00000"/>
                </a:solidFill>
                <a:latin typeface="Times New Roman" panose="02020603050405020304" pitchFamily="18" charset="0"/>
                <a:cs typeface="Times New Roman" panose="02020603050405020304" pitchFamily="18" charset="0"/>
              </a:rPr>
              <a:t>Decision making </a:t>
            </a:r>
            <a:r>
              <a:rPr lang="en-US" sz="2400" dirty="0">
                <a:latin typeface="Times New Roman" panose="02020603050405020304" pitchFamily="18" charset="0"/>
                <a:cs typeface="Times New Roman" panose="02020603050405020304" pitchFamily="18" charset="0"/>
              </a:rPr>
              <a:t>is the most important aspect of almost </a:t>
            </a:r>
            <a:r>
              <a:rPr lang="en-US" sz="2400" dirty="0">
                <a:solidFill>
                  <a:srgbClr val="C00000"/>
                </a:solidFill>
                <a:latin typeface="Times New Roman" panose="02020603050405020304" pitchFamily="18" charset="0"/>
                <a:cs typeface="Times New Roman" panose="02020603050405020304" pitchFamily="18" charset="0"/>
              </a:rPr>
              <a:t>all the programming languages</a:t>
            </a:r>
            <a:r>
              <a:rPr lang="en-US" sz="2400" dirty="0">
                <a:latin typeface="Times New Roman" panose="02020603050405020304" pitchFamily="18" charset="0"/>
                <a:cs typeface="Times New Roman" panose="02020603050405020304" pitchFamily="18" charset="0"/>
              </a:rPr>
              <a:t>. As the name implies, decision making allows us to run </a:t>
            </a:r>
            <a:r>
              <a:rPr lang="en-US" sz="2400" dirty="0">
                <a:solidFill>
                  <a:srgbClr val="C00000"/>
                </a:solidFill>
                <a:latin typeface="Times New Roman" panose="02020603050405020304" pitchFamily="18" charset="0"/>
                <a:cs typeface="Times New Roman" panose="02020603050405020304" pitchFamily="18" charset="0"/>
              </a:rPr>
              <a:t>a particular block of code for a particular decision.</a:t>
            </a:r>
            <a:r>
              <a:rPr lang="en-US" sz="2400" dirty="0">
                <a:latin typeface="Times New Roman" panose="02020603050405020304" pitchFamily="18" charset="0"/>
                <a:cs typeface="Times New Roman" panose="02020603050405020304" pitchFamily="18" charset="0"/>
              </a:rPr>
              <a:t> Here, the decisions are made on the validity of the particular conditions.</a:t>
            </a: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56</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dirty="0">
                <a:solidFill>
                  <a:schemeClr val="bg1"/>
                </a:solidFill>
                <a:latin typeface="Garamond" panose="02020404030301010803" pitchFamily="18" charset="0"/>
              </a:rPr>
              <a:t>Conditional Statements</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797D415-4E24-235D-2C11-967C030B70AB}"/>
              </a:ext>
            </a:extLst>
          </p:cNvPr>
          <p:cNvGraphicFramePr>
            <a:graphicFrameLocks noGrp="1"/>
          </p:cNvGraphicFramePr>
          <p:nvPr>
            <p:extLst>
              <p:ext uri="{D42A27DB-BD31-4B8C-83A1-F6EECF244321}">
                <p14:modId xmlns:p14="http://schemas.microsoft.com/office/powerpoint/2010/main" val="1339446196"/>
              </p:ext>
            </p:extLst>
          </p:nvPr>
        </p:nvGraphicFramePr>
        <p:xfrm>
          <a:off x="675249" y="3017620"/>
          <a:ext cx="11321835" cy="3703854"/>
        </p:xfrm>
        <a:graphic>
          <a:graphicData uri="http://schemas.openxmlformats.org/drawingml/2006/table">
            <a:tbl>
              <a:tblPr/>
              <a:tblGrid>
                <a:gridCol w="1311596">
                  <a:extLst>
                    <a:ext uri="{9D8B030D-6E8A-4147-A177-3AD203B41FA5}">
                      <a16:colId xmlns:a16="http://schemas.microsoft.com/office/drawing/2014/main" val="4263269065"/>
                    </a:ext>
                  </a:extLst>
                </a:gridCol>
                <a:gridCol w="10010239">
                  <a:extLst>
                    <a:ext uri="{9D8B030D-6E8A-4147-A177-3AD203B41FA5}">
                      <a16:colId xmlns:a16="http://schemas.microsoft.com/office/drawing/2014/main" val="324743832"/>
                    </a:ext>
                  </a:extLst>
                </a:gridCol>
              </a:tblGrid>
              <a:tr h="588636">
                <a:tc>
                  <a:txBody>
                    <a:bodyPr/>
                    <a:lstStyle/>
                    <a:p>
                      <a:pPr algn="l" fontAlgn="t"/>
                      <a:r>
                        <a:rPr lang="en-US" sz="2000" b="1" dirty="0">
                          <a:solidFill>
                            <a:srgbClr val="FF0000"/>
                          </a:solidFill>
                          <a:effectLst/>
                          <a:highlight>
                            <a:srgbClr val="C7CCBE"/>
                          </a:highlight>
                          <a:latin typeface="Times New Roman" panose="02020603050405020304" pitchFamily="18" charset="0"/>
                          <a:cs typeface="Times New Roman" panose="02020603050405020304" pitchFamily="18" charset="0"/>
                        </a:rPr>
                        <a:t>Statement</a:t>
                      </a:r>
                    </a:p>
                  </a:txBody>
                  <a:tcPr marL="91415" marR="91415" marT="91415" marB="91415">
                    <a:lnL w="9525" cap="flat" cmpd="sng" algn="ctr">
                      <a:solidFill>
                        <a:srgbClr val="6047F7"/>
                      </a:solidFill>
                      <a:prstDash val="solid"/>
                      <a:round/>
                      <a:headEnd type="none" w="med" len="med"/>
                      <a:tailEnd type="none" w="med" len="med"/>
                    </a:lnL>
                    <a:lnR w="9525" cap="flat" cmpd="sng" algn="ctr">
                      <a:solidFill>
                        <a:srgbClr val="6047F7"/>
                      </a:solidFill>
                      <a:prstDash val="solid"/>
                      <a:round/>
                      <a:headEnd type="none" w="med" len="med"/>
                      <a:tailEnd type="none" w="med" len="med"/>
                    </a:lnR>
                    <a:lnT w="9525" cap="flat" cmpd="sng" algn="ctr">
                      <a:solidFill>
                        <a:srgbClr val="6047F7"/>
                      </a:solidFill>
                      <a:prstDash val="solid"/>
                      <a:round/>
                      <a:headEnd type="none" w="med" len="med"/>
                      <a:tailEnd type="none" w="med" len="med"/>
                    </a:lnT>
                    <a:lnB w="9525" cap="flat" cmpd="sng" algn="ctr">
                      <a:solidFill>
                        <a:srgbClr val="6047F7"/>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highlight>
                            <a:srgbClr val="C7CCBE"/>
                          </a:highlight>
                          <a:latin typeface="Times New Roman" panose="02020603050405020304" pitchFamily="18" charset="0"/>
                          <a:cs typeface="Times New Roman" panose="02020603050405020304" pitchFamily="18" charset="0"/>
                        </a:rPr>
                        <a:t>                                        Description</a:t>
                      </a:r>
                    </a:p>
                  </a:txBody>
                  <a:tcPr marL="91415" marR="91415" marT="91415" marB="91415">
                    <a:lnL w="9525" cap="flat" cmpd="sng" algn="ctr">
                      <a:solidFill>
                        <a:srgbClr val="6047F7"/>
                      </a:solidFill>
                      <a:prstDash val="solid"/>
                      <a:round/>
                      <a:headEnd type="none" w="med" len="med"/>
                      <a:tailEnd type="none" w="med" len="med"/>
                    </a:lnL>
                    <a:lnR w="9525" cap="flat" cmpd="sng" algn="ctr">
                      <a:solidFill>
                        <a:srgbClr val="6047F7"/>
                      </a:solidFill>
                      <a:prstDash val="solid"/>
                      <a:round/>
                      <a:headEnd type="none" w="med" len="med"/>
                      <a:tailEnd type="none" w="med" len="med"/>
                    </a:lnR>
                    <a:lnT w="9525" cap="flat" cmpd="sng" algn="ctr">
                      <a:solidFill>
                        <a:srgbClr val="6047F7"/>
                      </a:solidFill>
                      <a:prstDash val="solid"/>
                      <a:round/>
                      <a:headEnd type="none" w="med" len="med"/>
                      <a:tailEnd type="none" w="med" len="med"/>
                    </a:lnT>
                    <a:lnB w="9525" cap="flat" cmpd="sng" algn="ctr">
                      <a:solidFill>
                        <a:srgbClr val="6047F7"/>
                      </a:solidFill>
                      <a:prstDash val="solid"/>
                      <a:round/>
                      <a:headEnd type="none" w="med" len="med"/>
                      <a:tailEnd type="none" w="med" len="med"/>
                    </a:lnB>
                    <a:solidFill>
                      <a:srgbClr val="C7CCBE"/>
                    </a:solidFill>
                  </a:tcPr>
                </a:tc>
                <a:extLst>
                  <a:ext uri="{0D108BD9-81ED-4DB2-BD59-A6C34878D82A}">
                    <a16:rowId xmlns:a16="http://schemas.microsoft.com/office/drawing/2014/main" val="136011761"/>
                  </a:ext>
                </a:extLst>
              </a:tr>
              <a:tr h="830672">
                <a:tc>
                  <a:txBody>
                    <a:bodyPr/>
                    <a:lstStyle/>
                    <a:p>
                      <a:pPr algn="just" fontAlgn="t"/>
                      <a:r>
                        <a:rPr lang="en-US" sz="2000" b="1" dirty="0">
                          <a:solidFill>
                            <a:srgbClr val="FF0000"/>
                          </a:solidFill>
                          <a:effectLst/>
                          <a:latin typeface="Times New Roman" panose="02020603050405020304" pitchFamily="18" charset="0"/>
                          <a:cs typeface="Times New Roman" panose="02020603050405020304" pitchFamily="18" charset="0"/>
                        </a:rPr>
                        <a:t>if</a:t>
                      </a:r>
                    </a:p>
                  </a:txBody>
                  <a:tcPr marL="60943" marR="60943" marT="60943" marB="609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6047F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FF0000"/>
                          </a:solidFill>
                          <a:effectLst/>
                          <a:latin typeface="Times New Roman" panose="02020603050405020304" pitchFamily="18" charset="0"/>
                          <a:cs typeface="Times New Roman" panose="02020603050405020304" pitchFamily="18" charset="0"/>
                        </a:rPr>
                        <a:t>The if statement is used to test a specific condition. If the condition is true, a block of code (if-block) will be executed.</a:t>
                      </a:r>
                    </a:p>
                  </a:txBody>
                  <a:tcPr marL="60943" marR="60943" marT="60943" marB="609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6047F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16605105"/>
                  </a:ext>
                </a:extLst>
              </a:tr>
              <a:tr h="854378">
                <a:tc>
                  <a:txBody>
                    <a:bodyPr/>
                    <a:lstStyle/>
                    <a:p>
                      <a:pPr algn="just" fontAlgn="t"/>
                      <a:r>
                        <a:rPr lang="en-US" sz="2000" b="1" dirty="0">
                          <a:solidFill>
                            <a:srgbClr val="002060"/>
                          </a:solidFill>
                          <a:effectLst/>
                          <a:latin typeface="Times New Roman" panose="02020603050405020304" pitchFamily="18" charset="0"/>
                          <a:cs typeface="Times New Roman" panose="02020603050405020304" pitchFamily="18" charset="0"/>
                        </a:rPr>
                        <a:t>if – else</a:t>
                      </a:r>
                    </a:p>
                  </a:txBody>
                  <a:tcPr marL="60943" marR="60943" marT="60943" marB="609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002060"/>
                          </a:solidFill>
                          <a:effectLst/>
                          <a:latin typeface="Times New Roman" panose="02020603050405020304" pitchFamily="18" charset="0"/>
                          <a:cs typeface="Times New Roman" panose="02020603050405020304" pitchFamily="18" charset="0"/>
                        </a:rPr>
                        <a:t>The if-else statement is similar to if statement except the fact that, it also provides the block of the code for the false case of the condition to be checked. </a:t>
                      </a:r>
                    </a:p>
                  </a:txBody>
                  <a:tcPr marL="60943" marR="60943" marT="60943" marB="609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82522936"/>
                  </a:ext>
                </a:extLst>
              </a:tr>
              <a:tr h="1430168">
                <a:tc>
                  <a:txBody>
                    <a:bodyPr/>
                    <a:lstStyle/>
                    <a:p>
                      <a:pPr algn="just" fontAlgn="t"/>
                      <a:r>
                        <a:rPr lang="en-US" sz="2000" b="1" dirty="0">
                          <a:solidFill>
                            <a:schemeClr val="tx1"/>
                          </a:solidFill>
                          <a:effectLst/>
                          <a:latin typeface="Times New Roman" panose="02020603050405020304" pitchFamily="18" charset="0"/>
                          <a:cs typeface="Times New Roman" panose="02020603050405020304" pitchFamily="18" charset="0"/>
                        </a:rPr>
                        <a:t>Nested if</a:t>
                      </a:r>
                    </a:p>
                    <a:p>
                      <a:pPr algn="just" fontAlgn="t"/>
                      <a:endParaRPr lang="en-US" sz="2000" b="1" dirty="0">
                        <a:solidFill>
                          <a:srgbClr val="FF0000"/>
                        </a:solidFill>
                        <a:effectLst/>
                        <a:latin typeface="Times New Roman" panose="02020603050405020304" pitchFamily="18" charset="0"/>
                        <a:cs typeface="Times New Roman" panose="02020603050405020304" pitchFamily="18" charset="0"/>
                      </a:endParaRPr>
                    </a:p>
                    <a:p>
                      <a:pPr algn="just" fontAlgn="t"/>
                      <a:r>
                        <a:rPr lang="en-US" sz="2000" b="1" dirty="0" err="1">
                          <a:solidFill>
                            <a:srgbClr val="00B050"/>
                          </a:solidFill>
                          <a:effectLst/>
                          <a:latin typeface="Times New Roman" panose="02020603050405020304" pitchFamily="18" charset="0"/>
                          <a:cs typeface="Times New Roman" panose="02020603050405020304" pitchFamily="18" charset="0"/>
                        </a:rPr>
                        <a:t>elif</a:t>
                      </a:r>
                      <a:endParaRPr lang="en-US" sz="2000" b="1" dirty="0">
                        <a:solidFill>
                          <a:srgbClr val="00B050"/>
                        </a:solidFill>
                        <a:effectLst/>
                        <a:latin typeface="Times New Roman" panose="02020603050405020304" pitchFamily="18" charset="0"/>
                        <a:cs typeface="Times New Roman" panose="02020603050405020304" pitchFamily="18" charset="0"/>
                      </a:endParaRPr>
                    </a:p>
                  </a:txBody>
                  <a:tcPr marL="60943" marR="60943" marT="60943" marB="609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Nested if statements enable us to use if ? else statement inside an outer if statement.</a:t>
                      </a:r>
                    </a:p>
                    <a:p>
                      <a:pPr algn="just" fontAlgn="t"/>
                      <a:endParaRPr lang="en-US" sz="2000" dirty="0">
                        <a:solidFill>
                          <a:srgbClr val="333333"/>
                        </a:solidFill>
                        <a:effectLst/>
                        <a:latin typeface="Times New Roman" panose="02020603050405020304" pitchFamily="18" charset="0"/>
                        <a:cs typeface="Times New Roman" panose="02020603050405020304" pitchFamily="18" charset="0"/>
                      </a:endParaRPr>
                    </a:p>
                    <a:p>
                      <a:pPr algn="just" fontAlgn="t"/>
                      <a:r>
                        <a:rPr lang="en-US" sz="2000" b="0" i="0" kern="1200" dirty="0">
                          <a:solidFill>
                            <a:srgbClr val="00B050"/>
                          </a:solidFill>
                          <a:effectLst/>
                          <a:latin typeface="Times New Roman" panose="02020603050405020304" pitchFamily="18" charset="0"/>
                          <a:ea typeface="+mn-ea"/>
                          <a:cs typeface="Times New Roman" panose="02020603050405020304" pitchFamily="18" charset="0"/>
                        </a:rPr>
                        <a:t>The elif statement enables us to check multiple conditions and execute the specific</a:t>
                      </a:r>
                      <a:endParaRPr lang="en-US" sz="2000" dirty="0">
                        <a:solidFill>
                          <a:srgbClr val="00B050"/>
                        </a:solidFill>
                        <a:effectLst/>
                        <a:latin typeface="Times New Roman" panose="02020603050405020304" pitchFamily="18" charset="0"/>
                        <a:cs typeface="Times New Roman" panose="02020603050405020304" pitchFamily="18" charset="0"/>
                      </a:endParaRPr>
                    </a:p>
                  </a:txBody>
                  <a:tcPr marL="60943" marR="60943" marT="60943" marB="609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31749086"/>
                  </a:ext>
                </a:extLst>
              </a:tr>
            </a:tbl>
          </a:graphicData>
        </a:graphic>
      </p:graphicFrame>
    </p:spTree>
    <p:extLst>
      <p:ext uri="{BB962C8B-B14F-4D97-AF65-F5344CB8AC3E}">
        <p14:creationId xmlns:p14="http://schemas.microsoft.com/office/powerpoint/2010/main" val="20421089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marL="0" indent="0" algn="just">
              <a:lnSpc>
                <a:spcPct val="150000"/>
              </a:lnSpc>
              <a:buNone/>
            </a:pPr>
            <a:r>
              <a:rPr lang="en-US" sz="2400" b="1" i="0" dirty="0">
                <a:solidFill>
                  <a:srgbClr val="C00000"/>
                </a:solidFill>
                <a:effectLst/>
                <a:latin typeface="Times New Roman" panose="02020603050405020304" pitchFamily="18" charset="0"/>
              </a:rPr>
              <a:t>     Indentation in Python</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rPr>
              <a:t>For the ease of programming and to achieve simplicity, python </a:t>
            </a:r>
            <a:r>
              <a:rPr lang="en-US" sz="2400" i="0" dirty="0">
                <a:solidFill>
                  <a:srgbClr val="FF0000"/>
                </a:solidFill>
                <a:effectLst/>
                <a:latin typeface="Times New Roman" panose="02020603050405020304" pitchFamily="18" charset="0"/>
              </a:rPr>
              <a:t>doesn't allow the use of parentheses </a:t>
            </a:r>
            <a:r>
              <a:rPr lang="en-US" sz="2400" i="0" dirty="0">
                <a:effectLst/>
                <a:latin typeface="Times New Roman" panose="02020603050405020304" pitchFamily="18" charset="0"/>
              </a:rPr>
              <a:t>for the block level code. In Python, </a:t>
            </a:r>
            <a:r>
              <a:rPr lang="en-US" sz="2400" i="0" dirty="0">
                <a:solidFill>
                  <a:srgbClr val="FF0000"/>
                </a:solidFill>
                <a:effectLst/>
                <a:latin typeface="Times New Roman" panose="02020603050405020304" pitchFamily="18" charset="0"/>
              </a:rPr>
              <a:t>indentation is used to declare a block</a:t>
            </a:r>
            <a:r>
              <a:rPr lang="en-US" sz="2400" i="0" dirty="0">
                <a:effectLst/>
                <a:latin typeface="Times New Roman" panose="02020603050405020304" pitchFamily="18" charset="0"/>
              </a:rPr>
              <a:t>. </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rPr>
              <a:t>If two statements are at the </a:t>
            </a:r>
            <a:r>
              <a:rPr lang="en-US" sz="2400" i="0" dirty="0">
                <a:solidFill>
                  <a:srgbClr val="FF0000"/>
                </a:solidFill>
                <a:effectLst/>
                <a:latin typeface="Times New Roman" panose="02020603050405020304" pitchFamily="18" charset="0"/>
              </a:rPr>
              <a:t>same indentation level</a:t>
            </a:r>
            <a:r>
              <a:rPr lang="en-US" sz="2400" i="0" dirty="0">
                <a:effectLst/>
                <a:latin typeface="Times New Roman" panose="02020603050405020304" pitchFamily="18" charset="0"/>
              </a:rPr>
              <a:t>, then they are the </a:t>
            </a:r>
            <a:r>
              <a:rPr lang="en-US" sz="2400" i="0" dirty="0">
                <a:solidFill>
                  <a:srgbClr val="FF0000"/>
                </a:solidFill>
                <a:effectLst/>
                <a:latin typeface="Times New Roman" panose="02020603050405020304" pitchFamily="18" charset="0"/>
              </a:rPr>
              <a:t>part of the same block</a:t>
            </a:r>
            <a:r>
              <a:rPr lang="en-US" sz="2400" i="0" dirty="0">
                <a:solidFill>
                  <a:srgbClr val="C00000"/>
                </a:solidFill>
                <a:effectLst/>
                <a:latin typeface="Times New Roman" panose="02020603050405020304" pitchFamily="18" charset="0"/>
              </a:rPr>
              <a:t>.</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rPr>
              <a:t>Generally, </a:t>
            </a:r>
            <a:r>
              <a:rPr lang="en-US" sz="2400" i="0" dirty="0">
                <a:solidFill>
                  <a:srgbClr val="FF0000"/>
                </a:solidFill>
                <a:effectLst/>
                <a:latin typeface="Times New Roman" panose="02020603050405020304" pitchFamily="18" charset="0"/>
              </a:rPr>
              <a:t>four spaces are given to indent the statements </a:t>
            </a:r>
            <a:r>
              <a:rPr lang="en-US" sz="2400" i="0" dirty="0">
                <a:effectLst/>
                <a:latin typeface="Times New Roman" panose="02020603050405020304" pitchFamily="18" charset="0"/>
              </a:rPr>
              <a:t>which are a typical amount of indentation in python.</a:t>
            </a:r>
          </a:p>
          <a:p>
            <a:pPr algn="just">
              <a:lnSpc>
                <a:spcPct val="150000"/>
              </a:lnSpc>
              <a:buFont typeface="Wingdings" panose="05000000000000000000" pitchFamily="2" charset="2"/>
              <a:buChar char="Ø"/>
            </a:pPr>
            <a:r>
              <a:rPr lang="en-US" sz="2400" i="0" dirty="0">
                <a:solidFill>
                  <a:srgbClr val="002060"/>
                </a:solidFill>
                <a:effectLst/>
                <a:latin typeface="Times New Roman" panose="02020603050405020304" pitchFamily="18" charset="0"/>
              </a:rPr>
              <a:t>Indentation</a:t>
            </a:r>
            <a:r>
              <a:rPr lang="en-US" sz="2400" i="0" dirty="0">
                <a:effectLst/>
                <a:latin typeface="Times New Roman" panose="02020603050405020304" pitchFamily="18" charset="0"/>
              </a:rPr>
              <a:t> is the most used part of the python language since it declares </a:t>
            </a:r>
            <a:r>
              <a:rPr lang="en-US" sz="2400" i="0" dirty="0">
                <a:solidFill>
                  <a:srgbClr val="002060"/>
                </a:solidFill>
                <a:effectLst/>
                <a:latin typeface="Times New Roman" panose="02020603050405020304" pitchFamily="18" charset="0"/>
              </a:rPr>
              <a:t>the block of code.</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rPr>
              <a:t>All the statements of </a:t>
            </a:r>
            <a:r>
              <a:rPr lang="en-US" sz="2400" i="0" dirty="0">
                <a:solidFill>
                  <a:srgbClr val="FF0000"/>
                </a:solidFill>
                <a:effectLst/>
                <a:latin typeface="Times New Roman" panose="02020603050405020304" pitchFamily="18" charset="0"/>
              </a:rPr>
              <a:t>one block are intended at the same level indentation</a:t>
            </a:r>
            <a:r>
              <a:rPr lang="en-US" sz="2400" i="0" dirty="0">
                <a:effectLst/>
                <a:latin typeface="Times New Roman" panose="02020603050405020304" pitchFamily="18" charset="0"/>
              </a:rPr>
              <a:t>. </a:t>
            </a:r>
          </a:p>
          <a:p>
            <a:pPr marL="0" indent="0" algn="just">
              <a:lnSpc>
                <a:spcPct val="150000"/>
              </a:lnSpc>
              <a:buNone/>
            </a:pPr>
            <a:r>
              <a:rPr lang="en-US" sz="2400" b="0" i="0" dirty="0">
                <a:solidFill>
                  <a:srgbClr val="FF0000"/>
                </a:solidFill>
                <a:effectLst/>
                <a:latin typeface="Times New Roman" panose="02020603050405020304" pitchFamily="18" charset="0"/>
              </a:rPr>
              <a:t> </a:t>
            </a:r>
            <a:r>
              <a:rPr lang="en-US" sz="2400" i="0" dirty="0">
                <a:solidFill>
                  <a:srgbClr val="FF0000"/>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2800" i="0" dirty="0">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57</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Indentation in python </a:t>
            </a:r>
            <a:r>
              <a:rPr lang="en-US" sz="4800" b="1" i="0" dirty="0">
                <a:solidFill>
                  <a:schemeClr val="bg1"/>
                </a:solidFill>
                <a:effectLst/>
                <a:latin typeface="Garamond" panose="02020404030301010803" pitchFamily="18" charset="0"/>
              </a:rPr>
              <a:t>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2189763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1"/>
          <p:cNvSpPr>
            <a:spLocks noChangeArrowheads="1"/>
          </p:cNvSpPr>
          <p:nvPr/>
        </p:nvSpPr>
        <p:spPr bwMode="auto">
          <a:xfrm>
            <a:off x="8839200" y="3581400"/>
            <a:ext cx="1295400" cy="1219200"/>
          </a:xfrm>
          <a:prstGeom prst="roundRect">
            <a:avLst>
              <a:gd name="adj" fmla="val 16667"/>
            </a:avLst>
          </a:prstGeom>
          <a:solidFill>
            <a:srgbClr val="CF9401"/>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71" name="Text Box 3"/>
          <p:cNvSpPr txBox="1">
            <a:spLocks noChangeArrowheads="1"/>
          </p:cNvSpPr>
          <p:nvPr/>
        </p:nvSpPr>
        <p:spPr bwMode="auto">
          <a:xfrm>
            <a:off x="2228850" y="2762250"/>
            <a:ext cx="4781550" cy="3867150"/>
          </a:xfrm>
          <a:prstGeom prst="rect">
            <a:avLst/>
          </a:prstGeom>
          <a:solidFill>
            <a:schemeClr val="accent4">
              <a:lumMod val="20000"/>
              <a:lumOff val="80000"/>
            </a:schemeClr>
          </a:solidFill>
          <a:ln w="9360">
            <a:solidFill>
              <a:srgbClr val="000000"/>
            </a:solidFill>
            <a:round/>
          </a:ln>
          <a:effectLst/>
        </p:spPr>
        <p:txBody>
          <a:bodyPr/>
          <a:lstStyle>
            <a:lvl1pPr defTabSz="-635">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1pPr>
            <a:lvl2pPr marL="400050" defTabSz="-635">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2pPr>
            <a:lvl3pPr defTabSz="-635">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3pPr>
            <a:lvl4pPr defTabSz="-635">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4pPr>
            <a:lvl5pPr defTabSz="-635">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400050" algn="l"/>
                <a:tab pos="847725" algn="l"/>
                <a:tab pos="1296670" algn="l"/>
                <a:tab pos="1746250" algn="l"/>
                <a:tab pos="2195195" algn="l"/>
                <a:tab pos="2644775" algn="l"/>
                <a:tab pos="3093720" algn="l"/>
                <a:tab pos="3543300" algn="l"/>
                <a:tab pos="3992245" algn="l"/>
                <a:tab pos="4441825" algn="l"/>
                <a:tab pos="4890770" algn="l"/>
                <a:tab pos="5340350" algn="l"/>
                <a:tab pos="5789295" algn="l"/>
                <a:tab pos="6238875" algn="l"/>
                <a:tab pos="6687820" algn="l"/>
                <a:tab pos="7137400" algn="l"/>
                <a:tab pos="7586345" algn="l"/>
                <a:tab pos="8035925" algn="l"/>
                <a:tab pos="8484870" algn="l"/>
                <a:tab pos="8934450" algn="l"/>
                <a:tab pos="9383395" algn="l"/>
              </a:tabLst>
              <a:defRPr>
                <a:solidFill>
                  <a:srgbClr val="000000"/>
                </a:solidFill>
                <a:latin typeface="Arial" charset="0"/>
                <a:cs typeface="Arial" charset="0"/>
              </a:defRPr>
            </a:lvl9pPr>
          </a:lstStyle>
          <a:p>
            <a:pPr lvl="1">
              <a:buSzPct val="75000"/>
            </a:pPr>
            <a:r>
              <a:rPr lang="en-US" altLang="en-US" sz="3200" dirty="0">
                <a:ea typeface="ＭＳ Ｐゴシック" pitchFamily="32" charset="-128"/>
              </a:rPr>
              <a:t>    x,y = 6,10</a:t>
            </a:r>
          </a:p>
          <a:p>
            <a:pPr lvl="1">
              <a:buSzPct val="75000"/>
            </a:pPr>
            <a:r>
              <a:rPr lang="en-US" altLang="en-US" sz="3200" dirty="0">
                <a:ea typeface="ＭＳ Ｐゴシック" pitchFamily="32" charset="-128"/>
              </a:rPr>
              <a:t>	</a:t>
            </a:r>
          </a:p>
          <a:p>
            <a:pPr lvl="1">
              <a:buSzPct val="75000"/>
            </a:pPr>
            <a:r>
              <a:rPr lang="en-US" altLang="en-US" sz="3200" dirty="0">
                <a:ea typeface="ＭＳ Ｐゴシック" pitchFamily="32" charset="-128"/>
              </a:rPr>
              <a:t>	if x &lt; y:</a:t>
            </a:r>
          </a:p>
          <a:p>
            <a:pPr lvl="1">
              <a:buSzPct val="75000"/>
            </a:pPr>
            <a:r>
              <a:rPr lang="en-US" altLang="en-US" sz="3200" dirty="0">
                <a:ea typeface="ＭＳ Ｐゴシック" pitchFamily="32" charset="-128"/>
              </a:rPr>
              <a:t>	 	print (x) </a:t>
            </a:r>
          </a:p>
          <a:p>
            <a:pPr lvl="1">
              <a:buSzPct val="75000"/>
            </a:pPr>
            <a:r>
              <a:rPr lang="en-US" altLang="en-US" sz="3200" dirty="0">
                <a:ea typeface="ＭＳ Ｐゴシック" pitchFamily="32" charset="-128"/>
              </a:rPr>
              <a:t>    else:   </a:t>
            </a:r>
          </a:p>
          <a:p>
            <a:pPr lvl="1">
              <a:buSzPct val="75000"/>
            </a:pPr>
            <a:r>
              <a:rPr lang="en-US" altLang="en-US" sz="3200" dirty="0">
                <a:ea typeface="ＭＳ Ｐゴシック" pitchFamily="32" charset="-128"/>
              </a:rPr>
              <a:t>         print (y)</a:t>
            </a:r>
          </a:p>
          <a:p>
            <a:pPr lvl="1">
              <a:buSzPct val="75000"/>
            </a:pPr>
            <a:r>
              <a:rPr lang="en-US" altLang="en-US" sz="3200" dirty="0">
                <a:ea typeface="ＭＳ Ｐゴシック" pitchFamily="32" charset="-128"/>
              </a:rPr>
              <a:t>         print (‘is the min’) </a:t>
            </a:r>
          </a:p>
        </p:txBody>
      </p:sp>
      <p:sp>
        <p:nvSpPr>
          <p:cNvPr id="7174" name="AutoShape 6"/>
          <p:cNvSpPr>
            <a:spLocks noChangeArrowheads="1"/>
          </p:cNvSpPr>
          <p:nvPr/>
        </p:nvSpPr>
        <p:spPr bwMode="auto">
          <a:xfrm>
            <a:off x="7162800" y="3581400"/>
            <a:ext cx="1295400" cy="1219200"/>
          </a:xfrm>
          <a:prstGeom prst="roundRect">
            <a:avLst>
              <a:gd name="adj" fmla="val 16667"/>
            </a:avLst>
          </a:prstGeom>
          <a:solidFill>
            <a:srgbClr val="CF9401"/>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75" name="Text Box 7"/>
          <p:cNvSpPr txBox="1">
            <a:spLocks noChangeArrowheads="1"/>
          </p:cNvSpPr>
          <p:nvPr/>
        </p:nvSpPr>
        <p:spPr bwMode="auto">
          <a:xfrm>
            <a:off x="7394576" y="3048001"/>
            <a:ext cx="333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t>x</a:t>
            </a:r>
          </a:p>
        </p:txBody>
      </p:sp>
      <p:sp>
        <p:nvSpPr>
          <p:cNvPr id="7176" name="Text Box 8"/>
          <p:cNvSpPr txBox="1">
            <a:spLocks noChangeArrowheads="1"/>
          </p:cNvSpPr>
          <p:nvPr/>
        </p:nvSpPr>
        <p:spPr bwMode="auto">
          <a:xfrm>
            <a:off x="8915400" y="3048001"/>
            <a:ext cx="3381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t>y</a:t>
            </a:r>
          </a:p>
        </p:txBody>
      </p:sp>
      <p:sp>
        <p:nvSpPr>
          <p:cNvPr id="7179" name="Text Box 11"/>
          <p:cNvSpPr txBox="1">
            <a:spLocks noChangeArrowheads="1"/>
          </p:cNvSpPr>
          <p:nvPr/>
        </p:nvSpPr>
        <p:spPr bwMode="auto">
          <a:xfrm>
            <a:off x="7467600" y="3886201"/>
            <a:ext cx="812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t>6</a:t>
            </a:r>
          </a:p>
        </p:txBody>
      </p:sp>
      <p:sp>
        <p:nvSpPr>
          <p:cNvPr id="7180" name="Text Box 12"/>
          <p:cNvSpPr txBox="1">
            <a:spLocks noChangeArrowheads="1"/>
          </p:cNvSpPr>
          <p:nvPr/>
        </p:nvSpPr>
        <p:spPr bwMode="auto">
          <a:xfrm>
            <a:off x="9147175" y="3886200"/>
            <a:ext cx="5248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t>10</a:t>
            </a:r>
          </a:p>
        </p:txBody>
      </p:sp>
      <p:sp>
        <p:nvSpPr>
          <p:cNvPr id="7181" name="Text Box 13"/>
          <p:cNvSpPr txBox="1">
            <a:spLocks noChangeArrowheads="1"/>
          </p:cNvSpPr>
          <p:nvPr/>
        </p:nvSpPr>
        <p:spPr bwMode="auto">
          <a:xfrm>
            <a:off x="7177088" y="2968625"/>
            <a:ext cx="2493288" cy="463846"/>
          </a:xfrm>
          <a:prstGeom prst="rect">
            <a:avLst/>
          </a:prstGeom>
          <a:solidFill>
            <a:srgbClr val="FFE39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t>Run the program</a:t>
            </a:r>
          </a:p>
        </p:txBody>
      </p:sp>
      <p:sp>
        <p:nvSpPr>
          <p:cNvPr id="7182" name="AutoShape 14"/>
          <p:cNvSpPr>
            <a:spLocks noChangeArrowheads="1"/>
          </p:cNvSpPr>
          <p:nvPr/>
        </p:nvSpPr>
        <p:spPr bwMode="auto">
          <a:xfrm>
            <a:off x="2514600" y="3810000"/>
            <a:ext cx="609600" cy="457200"/>
          </a:xfrm>
          <a:prstGeom prst="rightArrow">
            <a:avLst>
              <a:gd name="adj1" fmla="val 50000"/>
              <a:gd name="adj2" fmla="val 50000"/>
            </a:avLst>
          </a:prstGeom>
          <a:solidFill>
            <a:srgbClr val="7FD13B"/>
          </a:solidFill>
          <a:ln w="936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83" name="AutoShape 15"/>
          <p:cNvSpPr>
            <a:spLocks noChangeArrowheads="1"/>
          </p:cNvSpPr>
          <p:nvPr/>
        </p:nvSpPr>
        <p:spPr bwMode="auto">
          <a:xfrm>
            <a:off x="2514600" y="4343400"/>
            <a:ext cx="609600" cy="457200"/>
          </a:xfrm>
          <a:prstGeom prst="rightArrow">
            <a:avLst>
              <a:gd name="adj1" fmla="val 50000"/>
              <a:gd name="adj2" fmla="val 50000"/>
            </a:avLst>
          </a:prstGeom>
          <a:solidFill>
            <a:srgbClr val="7FD13B"/>
          </a:solidFill>
          <a:ln w="936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84" name="AutoShape 16"/>
          <p:cNvSpPr>
            <a:spLocks noChangeArrowheads="1"/>
          </p:cNvSpPr>
          <p:nvPr/>
        </p:nvSpPr>
        <p:spPr bwMode="auto">
          <a:xfrm>
            <a:off x="2514600" y="4800600"/>
            <a:ext cx="609600" cy="457200"/>
          </a:xfrm>
          <a:prstGeom prst="rightArrow">
            <a:avLst>
              <a:gd name="adj1" fmla="val 50000"/>
              <a:gd name="adj2" fmla="val 50000"/>
            </a:avLst>
          </a:prstGeom>
          <a:solidFill>
            <a:srgbClr val="7FD13B"/>
          </a:solidFill>
          <a:ln w="936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85" name="AutoShape 17"/>
          <p:cNvSpPr>
            <a:spLocks noChangeArrowheads="1"/>
          </p:cNvSpPr>
          <p:nvPr/>
        </p:nvSpPr>
        <p:spPr bwMode="auto">
          <a:xfrm>
            <a:off x="2514600" y="6172200"/>
            <a:ext cx="609600" cy="457200"/>
          </a:xfrm>
          <a:prstGeom prst="rightArrow">
            <a:avLst>
              <a:gd name="adj1" fmla="val 50000"/>
              <a:gd name="adj2" fmla="val 50000"/>
            </a:avLst>
          </a:prstGeom>
          <a:solidFill>
            <a:srgbClr val="7FD13B"/>
          </a:solidFill>
          <a:ln w="936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0" name="AutoShape 4"/>
          <p:cNvSpPr>
            <a:spLocks noChangeArrowheads="1"/>
          </p:cNvSpPr>
          <p:nvPr/>
        </p:nvSpPr>
        <p:spPr bwMode="auto">
          <a:xfrm>
            <a:off x="7177088" y="5334000"/>
            <a:ext cx="3262312" cy="1219200"/>
          </a:xfrm>
          <a:prstGeom prst="roundRect">
            <a:avLst>
              <a:gd name="adj" fmla="val 16667"/>
            </a:avLst>
          </a:prstGeom>
          <a:solidFill>
            <a:srgbClr val="FFE39D"/>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ea typeface="ＭＳ Ｐゴシック" pitchFamily="32" charset="-128"/>
              </a:rPr>
              <a:t>Output</a:t>
            </a:r>
          </a:p>
        </p:txBody>
      </p:sp>
      <p:sp>
        <p:nvSpPr>
          <p:cNvPr id="21" name="Text Box 9"/>
          <p:cNvSpPr txBox="1">
            <a:spLocks noChangeArrowheads="1"/>
          </p:cNvSpPr>
          <p:nvPr/>
        </p:nvSpPr>
        <p:spPr bwMode="auto">
          <a:xfrm>
            <a:off x="7291388" y="5879988"/>
            <a:ext cx="436562" cy="586957"/>
          </a:xfrm>
          <a:prstGeom prst="rect">
            <a:avLst/>
          </a:prstGeom>
          <a:solidFill>
            <a:schemeClr val="bg1">
              <a:lumMod val="85000"/>
            </a:schemeClr>
          </a:solidFill>
          <a:ln>
            <a:noFill/>
          </a:ln>
          <a:effectLst/>
        </p:spPr>
        <p:txBody>
          <a:bodyPr wrap="square" lIns="90000" tIns="46800" rIns="90000" bIns="46800">
            <a:spAutoFit/>
          </a:bodyPr>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3200" b="1" dirty="0">
                <a:solidFill>
                  <a:srgbClr val="FF0000"/>
                </a:solidFill>
                <a:ea typeface="ＭＳ Ｐゴシック" pitchFamily="32" charset="-128"/>
              </a:rPr>
              <a:t>6</a:t>
            </a:r>
          </a:p>
        </p:txBody>
      </p:sp>
      <p:sp>
        <p:nvSpPr>
          <p:cNvPr id="6" name="Slide Number Placeholder 5"/>
          <p:cNvSpPr>
            <a:spLocks noGrp="1"/>
          </p:cNvSpPr>
          <p:nvPr>
            <p:ph type="sldNum" sz="quarter" idx="12"/>
          </p:nvPr>
        </p:nvSpPr>
        <p:spPr/>
        <p:txBody>
          <a:bodyPr/>
          <a:lstStyle/>
          <a:p>
            <a:pPr>
              <a:defRPr/>
            </a:pPr>
            <a:fld id="{EC0A9AF3-268B-496B-8C8B-87FFEF969083}" type="slidenum">
              <a:rPr lang="en-US" smtClean="0"/>
              <a:t>58</a:t>
            </a:fld>
            <a:endParaRPr lang="en-US" dirty="0"/>
          </a:p>
        </p:txBody>
      </p:sp>
      <p:sp>
        <p:nvSpPr>
          <p:cNvPr id="24" name="AutoShape 14"/>
          <p:cNvSpPr>
            <a:spLocks noChangeArrowheads="1"/>
          </p:cNvSpPr>
          <p:nvPr/>
        </p:nvSpPr>
        <p:spPr bwMode="auto">
          <a:xfrm>
            <a:off x="2514600" y="2895600"/>
            <a:ext cx="609600" cy="457200"/>
          </a:xfrm>
          <a:prstGeom prst="rightArrow">
            <a:avLst>
              <a:gd name="adj1" fmla="val 50000"/>
              <a:gd name="adj2" fmla="val 50000"/>
            </a:avLst>
          </a:prstGeom>
          <a:solidFill>
            <a:srgbClr val="7FD13B"/>
          </a:solidFill>
          <a:ln w="936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 name="Rectangle 2"/>
          <p:cNvSpPr/>
          <p:nvPr/>
        </p:nvSpPr>
        <p:spPr>
          <a:xfrm rot="19869691">
            <a:off x="4457510" y="5460408"/>
            <a:ext cx="1808515" cy="62218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skipped</a:t>
            </a:r>
          </a:p>
        </p:txBody>
      </p:sp>
      <p:sp>
        <p:nvSpPr>
          <p:cNvPr id="25" name="Content Placeholder 2"/>
          <p:cNvSpPr>
            <a:spLocks noGrp="1"/>
          </p:cNvSpPr>
          <p:nvPr>
            <p:ph idx="1"/>
          </p:nvPr>
        </p:nvSpPr>
        <p:spPr>
          <a:xfrm>
            <a:off x="1524000" y="1066800"/>
            <a:ext cx="9144000" cy="1695450"/>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Indentation is </a:t>
            </a:r>
            <a:r>
              <a:rPr lang="en-US" sz="2400" b="1" dirty="0">
                <a:latin typeface="Times New Roman" panose="02020603050405020304" pitchFamily="18" charset="0"/>
                <a:cs typeface="Times New Roman" panose="02020603050405020304" pitchFamily="18" charset="0"/>
              </a:rPr>
              <a:t>important</a:t>
            </a:r>
            <a:r>
              <a:rPr lang="en-US" sz="2400" dirty="0">
                <a:latin typeface="Times New Roman" panose="02020603050405020304" pitchFamily="18" charset="0"/>
                <a:cs typeface="Times New Roman" panose="02020603050405020304" pitchFamily="18" charset="0"/>
              </a:rPr>
              <a:t> in Python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grouping of statement (block of statements)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explicit braces, e.g. { }, to group statements</a:t>
            </a:r>
          </a:p>
        </p:txBody>
      </p:sp>
      <p:sp>
        <p:nvSpPr>
          <p:cNvPr id="7" name="Title 1">
            <a:extLst>
              <a:ext uri="{FF2B5EF4-FFF2-40B4-BE49-F238E27FC236}">
                <a16:creationId xmlns:a16="http://schemas.microsoft.com/office/drawing/2014/main" id="{55A4CD3E-628B-6E1D-40BC-2761C9A04D00}"/>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Indentation </a:t>
            </a:r>
            <a:r>
              <a:rPr lang="en-US" sz="4800" b="1" i="0" dirty="0">
                <a:solidFill>
                  <a:schemeClr val="bg1"/>
                </a:solidFill>
                <a:effectLst/>
                <a:latin typeface="Garamond" panose="02020404030301010803" pitchFamily="18" charset="0"/>
              </a:rPr>
              <a:t>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447406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7171"/>
                                        </p:tgtEl>
                                        <p:attrNameLst>
                                          <p:attrName>style.visibility</p:attrName>
                                        </p:attrNameLst>
                                      </p:cBhvr>
                                      <p:to>
                                        <p:strVal val="visible"/>
                                      </p:to>
                                    </p:set>
                                    <p:animEffect transition="in" filter="box(in)">
                                      <p:cBhvr additive="repl">
                                        <p:cTn id="7" dur="500"/>
                                        <p:tgtEl>
                                          <p:spTgt spid="7171"/>
                                        </p:tgtEl>
                                      </p:cBhvr>
                                    </p:animEffect>
                                  </p:childTnLst>
                                </p:cTn>
                              </p:par>
                              <p:par>
                                <p:cTn id="8" presetID="4" presetClass="entr" presetSubtype="16" fill="hold" nodeType="withEffect">
                                  <p:stCondLst>
                                    <p:cond delay="0"/>
                                  </p:stCondLst>
                                  <p:childTnLst>
                                    <p:set>
                                      <p:cBhvr additive="repl">
                                        <p:cTn id="9" dur="1" fill="hold">
                                          <p:stCondLst>
                                            <p:cond delay="0"/>
                                          </p:stCondLst>
                                        </p:cTn>
                                        <p:tgtEl>
                                          <p:spTgt spid="7171">
                                            <p:txEl>
                                              <p:pRg st="0" end="0"/>
                                            </p:txEl>
                                          </p:spTgt>
                                        </p:tgtEl>
                                        <p:attrNameLst>
                                          <p:attrName>style.visibility</p:attrName>
                                        </p:attrNameLst>
                                      </p:cBhvr>
                                      <p:to>
                                        <p:strVal val="visible"/>
                                      </p:to>
                                    </p:set>
                                    <p:animEffect transition="in" filter="box(in)">
                                      <p:cBhvr additive="repl">
                                        <p:cTn id="10" dur="500"/>
                                        <p:tgtEl>
                                          <p:spTgt spid="7171">
                                            <p:txEl>
                                              <p:pRg st="0" end="0"/>
                                            </p:txEl>
                                          </p:spTgt>
                                        </p:tgtEl>
                                      </p:cBhvr>
                                    </p:animEffect>
                                  </p:childTnLst>
                                </p:cTn>
                              </p:par>
                              <p:par>
                                <p:cTn id="11" presetID="4" presetClass="entr" presetSubtype="16" fill="hold" nodeType="withEffect">
                                  <p:stCondLst>
                                    <p:cond delay="0"/>
                                  </p:stCondLst>
                                  <p:childTnLst>
                                    <p:set>
                                      <p:cBhvr additive="repl">
                                        <p:cTn id="12" dur="1" fill="hold">
                                          <p:stCondLst>
                                            <p:cond delay="0"/>
                                          </p:stCondLst>
                                        </p:cTn>
                                        <p:tgtEl>
                                          <p:spTgt spid="7171">
                                            <p:txEl>
                                              <p:pRg st="1" end="1"/>
                                            </p:txEl>
                                          </p:spTgt>
                                        </p:tgtEl>
                                        <p:attrNameLst>
                                          <p:attrName>style.visibility</p:attrName>
                                        </p:attrNameLst>
                                      </p:cBhvr>
                                      <p:to>
                                        <p:strVal val="visible"/>
                                      </p:to>
                                    </p:set>
                                    <p:animEffect transition="in" filter="box(in)">
                                      <p:cBhvr additive="repl">
                                        <p:cTn id="13" dur="500"/>
                                        <p:tgtEl>
                                          <p:spTgt spid="7171">
                                            <p:txEl>
                                              <p:pRg st="1" end="1"/>
                                            </p:txEl>
                                          </p:spTgt>
                                        </p:tgtEl>
                                      </p:cBhvr>
                                    </p:animEffect>
                                  </p:childTnLst>
                                </p:cTn>
                              </p:par>
                              <p:par>
                                <p:cTn id="14" presetID="4" presetClass="entr" presetSubtype="16" fill="hold" nodeType="withEffect">
                                  <p:stCondLst>
                                    <p:cond delay="0"/>
                                  </p:stCondLst>
                                  <p:childTnLst>
                                    <p:set>
                                      <p:cBhvr additive="repl">
                                        <p:cTn id="15" dur="1" fill="hold">
                                          <p:stCondLst>
                                            <p:cond delay="0"/>
                                          </p:stCondLst>
                                        </p:cTn>
                                        <p:tgtEl>
                                          <p:spTgt spid="7171">
                                            <p:txEl>
                                              <p:pRg st="2" end="2"/>
                                            </p:txEl>
                                          </p:spTgt>
                                        </p:tgtEl>
                                        <p:attrNameLst>
                                          <p:attrName>style.visibility</p:attrName>
                                        </p:attrNameLst>
                                      </p:cBhvr>
                                      <p:to>
                                        <p:strVal val="visible"/>
                                      </p:to>
                                    </p:set>
                                    <p:animEffect transition="in" filter="box(in)">
                                      <p:cBhvr additive="repl">
                                        <p:cTn id="16" dur="500"/>
                                        <p:tgtEl>
                                          <p:spTgt spid="7171">
                                            <p:txEl>
                                              <p:pRg st="2" end="2"/>
                                            </p:txEl>
                                          </p:spTgt>
                                        </p:tgtEl>
                                      </p:cBhvr>
                                    </p:animEffect>
                                  </p:childTnLst>
                                </p:cTn>
                              </p:par>
                              <p:par>
                                <p:cTn id="17" presetID="4" presetClass="entr" presetSubtype="16" fill="hold" nodeType="withEffect">
                                  <p:stCondLst>
                                    <p:cond delay="0"/>
                                  </p:stCondLst>
                                  <p:childTnLst>
                                    <p:set>
                                      <p:cBhvr additive="repl">
                                        <p:cTn id="18" dur="1" fill="hold">
                                          <p:stCondLst>
                                            <p:cond delay="0"/>
                                          </p:stCondLst>
                                        </p:cTn>
                                        <p:tgtEl>
                                          <p:spTgt spid="7171">
                                            <p:txEl>
                                              <p:pRg st="3" end="3"/>
                                            </p:txEl>
                                          </p:spTgt>
                                        </p:tgtEl>
                                        <p:attrNameLst>
                                          <p:attrName>style.visibility</p:attrName>
                                        </p:attrNameLst>
                                      </p:cBhvr>
                                      <p:to>
                                        <p:strVal val="visible"/>
                                      </p:to>
                                    </p:set>
                                    <p:animEffect transition="in" filter="box(in)">
                                      <p:cBhvr additive="repl">
                                        <p:cTn id="19" dur="500"/>
                                        <p:tgtEl>
                                          <p:spTgt spid="7171">
                                            <p:txEl>
                                              <p:pRg st="3" end="3"/>
                                            </p:txEl>
                                          </p:spTgt>
                                        </p:tgtEl>
                                      </p:cBhvr>
                                    </p:animEffect>
                                  </p:childTnLst>
                                </p:cTn>
                              </p:par>
                              <p:par>
                                <p:cTn id="20" presetID="4" presetClass="entr" presetSubtype="16" fill="hold" nodeType="withEffect">
                                  <p:stCondLst>
                                    <p:cond delay="0"/>
                                  </p:stCondLst>
                                  <p:childTnLst>
                                    <p:set>
                                      <p:cBhvr additive="repl">
                                        <p:cTn id="21" dur="1" fill="hold">
                                          <p:stCondLst>
                                            <p:cond delay="0"/>
                                          </p:stCondLst>
                                        </p:cTn>
                                        <p:tgtEl>
                                          <p:spTgt spid="7171">
                                            <p:txEl>
                                              <p:pRg st="4" end="4"/>
                                            </p:txEl>
                                          </p:spTgt>
                                        </p:tgtEl>
                                        <p:attrNameLst>
                                          <p:attrName>style.visibility</p:attrName>
                                        </p:attrNameLst>
                                      </p:cBhvr>
                                      <p:to>
                                        <p:strVal val="visible"/>
                                      </p:to>
                                    </p:set>
                                    <p:animEffect transition="in" filter="box(in)">
                                      <p:cBhvr additive="repl">
                                        <p:cTn id="22" dur="500"/>
                                        <p:tgtEl>
                                          <p:spTgt spid="7171">
                                            <p:txEl>
                                              <p:pRg st="4" end="4"/>
                                            </p:txEl>
                                          </p:spTgt>
                                        </p:tgtEl>
                                      </p:cBhvr>
                                    </p:animEffect>
                                  </p:childTnLst>
                                </p:cTn>
                              </p:par>
                              <p:par>
                                <p:cTn id="23" presetID="4" presetClass="entr" presetSubtype="16" fill="hold" nodeType="withEffect">
                                  <p:stCondLst>
                                    <p:cond delay="0"/>
                                  </p:stCondLst>
                                  <p:childTnLst>
                                    <p:set>
                                      <p:cBhvr additive="repl">
                                        <p:cTn id="24" dur="1" fill="hold">
                                          <p:stCondLst>
                                            <p:cond delay="0"/>
                                          </p:stCondLst>
                                        </p:cTn>
                                        <p:tgtEl>
                                          <p:spTgt spid="7171">
                                            <p:txEl>
                                              <p:pRg st="5" end="5"/>
                                            </p:txEl>
                                          </p:spTgt>
                                        </p:tgtEl>
                                        <p:attrNameLst>
                                          <p:attrName>style.visibility</p:attrName>
                                        </p:attrNameLst>
                                      </p:cBhvr>
                                      <p:to>
                                        <p:strVal val="visible"/>
                                      </p:to>
                                    </p:set>
                                    <p:animEffect transition="in" filter="box(in)">
                                      <p:cBhvr additive="repl">
                                        <p:cTn id="25" dur="500"/>
                                        <p:tgtEl>
                                          <p:spTgt spid="7171">
                                            <p:txEl>
                                              <p:pRg st="5" end="5"/>
                                            </p:txEl>
                                          </p:spTgt>
                                        </p:tgtEl>
                                      </p:cBhvr>
                                    </p:animEffect>
                                  </p:childTnLst>
                                </p:cTn>
                              </p:par>
                              <p:par>
                                <p:cTn id="26" presetID="4" presetClass="entr" presetSubtype="16" fill="hold" nodeType="withEffect">
                                  <p:stCondLst>
                                    <p:cond delay="0"/>
                                  </p:stCondLst>
                                  <p:childTnLst>
                                    <p:set>
                                      <p:cBhvr additive="repl">
                                        <p:cTn id="27" dur="1" fill="hold">
                                          <p:stCondLst>
                                            <p:cond delay="0"/>
                                          </p:stCondLst>
                                        </p:cTn>
                                        <p:tgtEl>
                                          <p:spTgt spid="7171">
                                            <p:txEl>
                                              <p:pRg st="6" end="6"/>
                                            </p:txEl>
                                          </p:spTgt>
                                        </p:tgtEl>
                                        <p:attrNameLst>
                                          <p:attrName>style.visibility</p:attrName>
                                        </p:attrNameLst>
                                      </p:cBhvr>
                                      <p:to>
                                        <p:strVal val="visible"/>
                                      </p:to>
                                    </p:set>
                                    <p:animEffect transition="in" filter="box(in)">
                                      <p:cBhvr additive="repl">
                                        <p:cTn id="28" dur="500"/>
                                        <p:tgtEl>
                                          <p:spTgt spid="717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additive="repl">
                                        <p:cTn id="32" dur="1" fill="hold">
                                          <p:stCondLst>
                                            <p:cond delay="0"/>
                                          </p:stCondLst>
                                        </p:cTn>
                                        <p:tgtEl>
                                          <p:spTgt spid="7181"/>
                                        </p:tgtEl>
                                        <p:attrNameLst>
                                          <p:attrName>style.visibility</p:attrName>
                                        </p:attrNameLst>
                                      </p:cBhvr>
                                      <p:to>
                                        <p:strVal val="visible"/>
                                      </p:to>
                                    </p:set>
                                    <p:animEffect transition="in" filter="box(in)">
                                      <p:cBhvr additive="repl">
                                        <p:cTn id="33" dur="500"/>
                                        <p:tgtEl>
                                          <p:spTgt spid="71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additive="repl">
                                        <p:cTn id="40" dur="1" fill="hold">
                                          <p:stCondLst>
                                            <p:cond delay="0"/>
                                          </p:stCondLst>
                                        </p:cTn>
                                        <p:tgtEl>
                                          <p:spTgt spid="24"/>
                                        </p:tgtEl>
                                        <p:attrNameLst>
                                          <p:attrName>style.visibility</p:attrName>
                                        </p:attrNameLst>
                                      </p:cBhvr>
                                      <p:to>
                                        <p:strVal val="hidden"/>
                                      </p:to>
                                    </p:set>
                                    <p:set>
                                      <p:cBhvr additive="repl">
                                        <p:cTn id="41" dur="1" fill="hold">
                                          <p:stCondLst>
                                            <p:cond delay="0"/>
                                          </p:stCondLst>
                                        </p:cTn>
                                        <p:tgtEl>
                                          <p:spTgt spid="24"/>
                                        </p:tgtEl>
                                        <p:attrNameLst>
                                          <p:attrName>style.visibility</p:attrName>
                                        </p:attrNameLst>
                                      </p:cBhvr>
                                      <p:to>
                                        <p:strVal val="visible"/>
                                      </p:to>
                                    </p:set>
                                    <p:animEffect transition="in" filter="box(in)">
                                      <p:cBhvr additive="repl">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additive="repl">
                                        <p:cTn id="46" dur="1" fill="hold">
                                          <p:stCondLst>
                                            <p:cond delay="0"/>
                                          </p:stCondLst>
                                        </p:cTn>
                                        <p:tgtEl>
                                          <p:spTgt spid="7174"/>
                                        </p:tgtEl>
                                        <p:attrNameLst>
                                          <p:attrName>style.visibility</p:attrName>
                                        </p:attrNameLst>
                                      </p:cBhvr>
                                      <p:to>
                                        <p:strVal val="visible"/>
                                      </p:to>
                                    </p:set>
                                    <p:animEffect transition="in" filter="box(in)">
                                      <p:cBhvr additive="repl">
                                        <p:cTn id="47" dur="500"/>
                                        <p:tgtEl>
                                          <p:spTgt spid="7174"/>
                                        </p:tgtEl>
                                      </p:cBhvr>
                                    </p:animEffect>
                                  </p:childTnLst>
                                </p:cTn>
                              </p:par>
                              <p:par>
                                <p:cTn id="48" presetID="4" presetClass="entr" presetSubtype="16" fill="hold" grpId="0" nodeType="withEffect">
                                  <p:stCondLst>
                                    <p:cond delay="0"/>
                                  </p:stCondLst>
                                  <p:childTnLst>
                                    <p:set>
                                      <p:cBhvr additive="repl">
                                        <p:cTn id="49" dur="1" fill="hold">
                                          <p:stCondLst>
                                            <p:cond delay="0"/>
                                          </p:stCondLst>
                                        </p:cTn>
                                        <p:tgtEl>
                                          <p:spTgt spid="7169"/>
                                        </p:tgtEl>
                                        <p:attrNameLst>
                                          <p:attrName>style.visibility</p:attrName>
                                        </p:attrNameLst>
                                      </p:cBhvr>
                                      <p:to>
                                        <p:strVal val="visible"/>
                                      </p:to>
                                    </p:set>
                                    <p:animEffect transition="in" filter="box(in)">
                                      <p:cBhvr additive="repl">
                                        <p:cTn id="50" dur="500"/>
                                        <p:tgtEl>
                                          <p:spTgt spid="7169"/>
                                        </p:tgtEl>
                                      </p:cBhvr>
                                    </p:animEffect>
                                  </p:childTnLst>
                                </p:cTn>
                              </p:par>
                              <p:par>
                                <p:cTn id="51" presetID="4" presetClass="entr" presetSubtype="16" fill="hold" nodeType="withEffect">
                                  <p:stCondLst>
                                    <p:cond delay="0"/>
                                  </p:stCondLst>
                                  <p:childTnLst>
                                    <p:set>
                                      <p:cBhvr additive="repl">
                                        <p:cTn id="52" dur="1" fill="hold">
                                          <p:stCondLst>
                                            <p:cond delay="0"/>
                                          </p:stCondLst>
                                        </p:cTn>
                                        <p:tgtEl>
                                          <p:spTgt spid="7175"/>
                                        </p:tgtEl>
                                        <p:attrNameLst>
                                          <p:attrName>style.visibility</p:attrName>
                                        </p:attrNameLst>
                                      </p:cBhvr>
                                      <p:to>
                                        <p:strVal val="visible"/>
                                      </p:to>
                                    </p:set>
                                    <p:animEffect transition="in" filter="box(in)">
                                      <p:cBhvr additive="repl">
                                        <p:cTn id="53" dur="500"/>
                                        <p:tgtEl>
                                          <p:spTgt spid="7175"/>
                                        </p:tgtEl>
                                      </p:cBhvr>
                                    </p:animEffect>
                                  </p:childTnLst>
                                </p:cTn>
                              </p:par>
                              <p:par>
                                <p:cTn id="54" presetID="4" presetClass="entr" presetSubtype="16" fill="hold" nodeType="withEffect">
                                  <p:stCondLst>
                                    <p:cond delay="0"/>
                                  </p:stCondLst>
                                  <p:childTnLst>
                                    <p:set>
                                      <p:cBhvr additive="repl">
                                        <p:cTn id="55" dur="1" fill="hold">
                                          <p:stCondLst>
                                            <p:cond delay="0"/>
                                          </p:stCondLst>
                                        </p:cTn>
                                        <p:tgtEl>
                                          <p:spTgt spid="7176"/>
                                        </p:tgtEl>
                                        <p:attrNameLst>
                                          <p:attrName>style.visibility</p:attrName>
                                        </p:attrNameLst>
                                      </p:cBhvr>
                                      <p:to>
                                        <p:strVal val="visible"/>
                                      </p:to>
                                    </p:set>
                                    <p:animEffect transition="in" filter="box(in)">
                                      <p:cBhvr additive="repl">
                                        <p:cTn id="56" dur="500"/>
                                        <p:tgtEl>
                                          <p:spTgt spid="7176"/>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additive="repl">
                                        <p:cTn id="60" dur="1" fill="hold">
                                          <p:stCondLst>
                                            <p:cond delay="0"/>
                                          </p:stCondLst>
                                        </p:cTn>
                                        <p:tgtEl>
                                          <p:spTgt spid="7182"/>
                                        </p:tgtEl>
                                        <p:attrNameLst>
                                          <p:attrName>style.visibility</p:attrName>
                                        </p:attrNameLst>
                                      </p:cBhvr>
                                      <p:to>
                                        <p:strVal val="hidden"/>
                                      </p:to>
                                    </p:set>
                                    <p:set>
                                      <p:cBhvr additive="repl">
                                        <p:cTn id="61" dur="1" fill="hold">
                                          <p:stCondLst>
                                            <p:cond delay="0"/>
                                          </p:stCondLst>
                                        </p:cTn>
                                        <p:tgtEl>
                                          <p:spTgt spid="7182"/>
                                        </p:tgtEl>
                                        <p:attrNameLst>
                                          <p:attrName>style.visibility</p:attrName>
                                        </p:attrNameLst>
                                      </p:cBhvr>
                                      <p:to>
                                        <p:strVal val="visible"/>
                                      </p:to>
                                    </p:set>
                                    <p:animEffect transition="in" filter="box(in)">
                                      <p:cBhvr additive="repl">
                                        <p:cTn id="62" dur="500"/>
                                        <p:tgtEl>
                                          <p:spTgt spid="7182"/>
                                        </p:tgtEl>
                                      </p:cBhvr>
                                    </p:animEffect>
                                  </p:childTnLst>
                                </p:cTn>
                              </p:par>
                              <p:par>
                                <p:cTn id="63" presetID="4" presetClass="entr" presetSubtype="16" fill="hold" nodeType="withEffect">
                                  <p:stCondLst>
                                    <p:cond delay="0"/>
                                  </p:stCondLst>
                                  <p:childTnLst>
                                    <p:set>
                                      <p:cBhvr additive="repl">
                                        <p:cTn id="64" dur="1" fill="hold">
                                          <p:stCondLst>
                                            <p:cond delay="0"/>
                                          </p:stCondLst>
                                        </p:cTn>
                                        <p:tgtEl>
                                          <p:spTgt spid="7179"/>
                                        </p:tgtEl>
                                        <p:attrNameLst>
                                          <p:attrName>style.visibility</p:attrName>
                                        </p:attrNameLst>
                                      </p:cBhvr>
                                      <p:to>
                                        <p:strVal val="visible"/>
                                      </p:to>
                                    </p:set>
                                    <p:animEffect transition="in" filter="box(in)">
                                      <p:cBhvr additive="repl">
                                        <p:cTn id="65" dur="500"/>
                                        <p:tgtEl>
                                          <p:spTgt spid="7179"/>
                                        </p:tgtEl>
                                      </p:cBhvr>
                                    </p:animEffect>
                                  </p:childTnLst>
                                </p:cTn>
                              </p:par>
                              <p:par>
                                <p:cTn id="66" presetID="4" presetClass="entr" presetSubtype="16" fill="hold" nodeType="withEffect">
                                  <p:stCondLst>
                                    <p:cond delay="0"/>
                                  </p:stCondLst>
                                  <p:childTnLst>
                                    <p:set>
                                      <p:cBhvr additive="repl">
                                        <p:cTn id="67" dur="1" fill="hold">
                                          <p:stCondLst>
                                            <p:cond delay="0"/>
                                          </p:stCondLst>
                                        </p:cTn>
                                        <p:tgtEl>
                                          <p:spTgt spid="7180"/>
                                        </p:tgtEl>
                                        <p:attrNameLst>
                                          <p:attrName>style.visibility</p:attrName>
                                        </p:attrNameLst>
                                      </p:cBhvr>
                                      <p:to>
                                        <p:strVal val="visible"/>
                                      </p:to>
                                    </p:set>
                                    <p:animEffect transition="in" filter="box(in)">
                                      <p:cBhvr additive="repl">
                                        <p:cTn id="68" dur="500"/>
                                        <p:tgtEl>
                                          <p:spTgt spid="7180"/>
                                        </p:tgtEl>
                                      </p:cBhvr>
                                    </p:animEffect>
                                  </p:childTnLst>
                                </p:cTn>
                              </p:par>
                              <p:par>
                                <p:cTn id="69" presetID="10" presetClass="exit" presetSubtype="0" fill="hold" grpId="1"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additive="repl">
                                        <p:cTn id="75" dur="1" fill="hold">
                                          <p:stCondLst>
                                            <p:cond delay="0"/>
                                          </p:stCondLst>
                                        </p:cTn>
                                        <p:tgtEl>
                                          <p:spTgt spid="7183"/>
                                        </p:tgtEl>
                                        <p:attrNameLst>
                                          <p:attrName>style.visibility</p:attrName>
                                        </p:attrNameLst>
                                      </p:cBhvr>
                                      <p:to>
                                        <p:strVal val="hidden"/>
                                      </p:to>
                                    </p:set>
                                    <p:set>
                                      <p:cBhvr additive="repl">
                                        <p:cTn id="76" dur="1" fill="hold">
                                          <p:stCondLst>
                                            <p:cond delay="0"/>
                                          </p:stCondLst>
                                        </p:cTn>
                                        <p:tgtEl>
                                          <p:spTgt spid="7183"/>
                                        </p:tgtEl>
                                        <p:attrNameLst>
                                          <p:attrName>style.visibility</p:attrName>
                                        </p:attrNameLst>
                                      </p:cBhvr>
                                      <p:to>
                                        <p:strVal val="visible"/>
                                      </p:to>
                                    </p:set>
                                    <p:animEffect transition="in" filter="box(in)">
                                      <p:cBhvr additive="repl">
                                        <p:cTn id="77" dur="500"/>
                                        <p:tgtEl>
                                          <p:spTgt spid="7183"/>
                                        </p:tgtEl>
                                      </p:cBhvr>
                                    </p:animEffect>
                                  </p:childTnLst>
                                </p:cTn>
                              </p:par>
                              <p:par>
                                <p:cTn id="78" presetID="10" presetClass="exit" presetSubtype="0" fill="hold" grpId="1" nodeType="withEffect">
                                  <p:stCondLst>
                                    <p:cond delay="0"/>
                                  </p:stCondLst>
                                  <p:childTnLst>
                                    <p:animEffect transition="out" filter="fade">
                                      <p:cBhvr>
                                        <p:cTn id="79" dur="500"/>
                                        <p:tgtEl>
                                          <p:spTgt spid="7182"/>
                                        </p:tgtEl>
                                      </p:cBhvr>
                                    </p:animEffect>
                                    <p:set>
                                      <p:cBhvr>
                                        <p:cTn id="80" dur="1" fill="hold">
                                          <p:stCondLst>
                                            <p:cond delay="499"/>
                                          </p:stCondLst>
                                        </p:cTn>
                                        <p:tgtEl>
                                          <p:spTgt spid="718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additive="repl">
                                        <p:cTn id="84" dur="1" fill="hold">
                                          <p:stCondLst>
                                            <p:cond delay="0"/>
                                          </p:stCondLst>
                                        </p:cTn>
                                        <p:tgtEl>
                                          <p:spTgt spid="7184"/>
                                        </p:tgtEl>
                                        <p:attrNameLst>
                                          <p:attrName>style.visibility</p:attrName>
                                        </p:attrNameLst>
                                      </p:cBhvr>
                                      <p:to>
                                        <p:strVal val="hidden"/>
                                      </p:to>
                                    </p:set>
                                    <p:set>
                                      <p:cBhvr additive="repl">
                                        <p:cTn id="85" dur="1" fill="hold">
                                          <p:stCondLst>
                                            <p:cond delay="0"/>
                                          </p:stCondLst>
                                        </p:cTn>
                                        <p:tgtEl>
                                          <p:spTgt spid="7184"/>
                                        </p:tgtEl>
                                        <p:attrNameLst>
                                          <p:attrName>style.visibility</p:attrName>
                                        </p:attrNameLst>
                                      </p:cBhvr>
                                      <p:to>
                                        <p:strVal val="visible"/>
                                      </p:to>
                                    </p:set>
                                    <p:animEffect transition="in" filter="box(in)">
                                      <p:cBhvr additive="repl">
                                        <p:cTn id="86" dur="500"/>
                                        <p:tgtEl>
                                          <p:spTgt spid="7184"/>
                                        </p:tgtEl>
                                      </p:cBhvr>
                                    </p:animEffect>
                                  </p:childTnLst>
                                </p:cTn>
                              </p:par>
                              <p:par>
                                <p:cTn id="87" presetID="10" presetClass="exit" presetSubtype="0" fill="hold" grpId="1" nodeType="withEffect">
                                  <p:stCondLst>
                                    <p:cond delay="0"/>
                                  </p:stCondLst>
                                  <p:childTnLst>
                                    <p:animEffect transition="out" filter="fade">
                                      <p:cBhvr>
                                        <p:cTn id="88" dur="500"/>
                                        <p:tgtEl>
                                          <p:spTgt spid="7183"/>
                                        </p:tgtEl>
                                      </p:cBhvr>
                                    </p:animEffect>
                                    <p:set>
                                      <p:cBhvr>
                                        <p:cTn id="89" dur="1" fill="hold">
                                          <p:stCondLst>
                                            <p:cond delay="499"/>
                                          </p:stCondLst>
                                        </p:cTn>
                                        <p:tgtEl>
                                          <p:spTgt spid="7183"/>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additive="repl">
                                        <p:cTn id="96" dur="1" fill="hold"/>
                                        <p:tgtEl>
                                          <p:spTgt spid="7185"/>
                                        </p:tgtEl>
                                        <p:attrNameLst>
                                          <p:attrName>style.visibility</p:attrName>
                                        </p:attrNameLst>
                                      </p:cBhvr>
                                      <p:to>
                                        <p:strVal val="hidden"/>
                                      </p:to>
                                    </p:set>
                                    <p:set>
                                      <p:cBhvr additive="repl">
                                        <p:cTn id="97" dur="1" fill="hold">
                                          <p:stCondLst>
                                            <p:cond delay="0"/>
                                          </p:stCondLst>
                                        </p:cTn>
                                        <p:tgtEl>
                                          <p:spTgt spid="7185"/>
                                        </p:tgtEl>
                                        <p:attrNameLst>
                                          <p:attrName>style.visibility</p:attrName>
                                        </p:attrNameLst>
                                      </p:cBhvr>
                                      <p:to>
                                        <p:strVal val="visible"/>
                                      </p:to>
                                    </p:set>
                                    <p:animEffect transition="in" filter="box(in)">
                                      <p:cBhvr additive="repl">
                                        <p:cTn id="98" dur="500"/>
                                        <p:tgtEl>
                                          <p:spTgt spid="7185"/>
                                        </p:tgtEl>
                                      </p:cBhvr>
                                    </p:animEffect>
                                  </p:childTnLst>
                                </p:cTn>
                              </p:par>
                              <p:par>
                                <p:cTn id="99" presetID="10" presetClass="exit" presetSubtype="0" fill="hold" grpId="1" nodeType="withEffect">
                                  <p:stCondLst>
                                    <p:cond delay="0"/>
                                  </p:stCondLst>
                                  <p:childTnLst>
                                    <p:animEffect transition="out" filter="fade">
                                      <p:cBhvr>
                                        <p:cTn id="100" dur="500"/>
                                        <p:tgtEl>
                                          <p:spTgt spid="7184"/>
                                        </p:tgtEl>
                                      </p:cBhvr>
                                    </p:animEffect>
                                    <p:set>
                                      <p:cBhvr>
                                        <p:cTn id="101" dur="1" fill="hold">
                                          <p:stCondLst>
                                            <p:cond delay="499"/>
                                          </p:stCondLst>
                                        </p:cTn>
                                        <p:tgtEl>
                                          <p:spTgt spid="718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fade">
                                      <p:cBhvr>
                                        <p:cTn id="10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animBg="1"/>
      <p:bldP spid="7174" grpId="0" animBg="1"/>
      <p:bldP spid="7182" grpId="0" animBg="1"/>
      <p:bldP spid="7182" grpId="1" animBg="1"/>
      <p:bldP spid="7183" grpId="0" animBg="1"/>
      <p:bldP spid="7183" grpId="1" animBg="1"/>
      <p:bldP spid="7184" grpId="0" animBg="1"/>
      <p:bldP spid="7184" grpId="1" animBg="1"/>
      <p:bldP spid="7185" grpId="0" animBg="1"/>
      <p:bldP spid="20" grpId="0" animBg="1"/>
      <p:bldP spid="21" grpId="0" animBg="1"/>
      <p:bldP spid="24" grpId="0" animBg="1"/>
      <p:bldP spid="24" grpId="1" animBg="1"/>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882" y="1033670"/>
            <a:ext cx="9223513" cy="5995025"/>
          </a:xfrm>
        </p:spPr>
        <p:txBody>
          <a:bodyPr>
            <a:noAutofit/>
          </a:bodyPr>
          <a:lstStyle/>
          <a:p>
            <a:r>
              <a:rPr lang="en-US" dirty="0">
                <a:latin typeface="Times New Roman" panose="02020603050405020304" pitchFamily="18" charset="0"/>
                <a:cs typeface="Times New Roman" panose="02020603050405020304" pitchFamily="18" charset="0"/>
              </a:rPr>
              <a:t>General form of the if statement</a:t>
            </a:r>
          </a:p>
          <a:p>
            <a:endParaRPr lang="en-US" dirty="0"/>
          </a:p>
          <a:p>
            <a:endParaRPr lang="en-US" dirty="0"/>
          </a:p>
          <a:p>
            <a:endParaRPr lang="en-US" dirty="0"/>
          </a:p>
          <a:p>
            <a:endParaRPr lang="en-US" dirty="0"/>
          </a:p>
          <a:p>
            <a:pPr algn="just"/>
            <a:r>
              <a:rPr lang="en-US" sz="2400" dirty="0">
                <a:latin typeface="Times New Roman" panose="02020603050405020304" pitchFamily="18" charset="0"/>
                <a:cs typeface="Times New Roman" panose="02020603050405020304" pitchFamily="18" charset="0"/>
              </a:rPr>
              <a:t>Execution of if statement</a:t>
            </a:r>
          </a:p>
          <a:p>
            <a:pPr lvl="1" algn="just"/>
            <a:r>
              <a:rPr lang="en-US" dirty="0">
                <a:latin typeface="Times New Roman" panose="02020603050405020304" pitchFamily="18" charset="0"/>
                <a:cs typeface="Times New Roman" panose="02020603050405020304" pitchFamily="18" charset="0"/>
              </a:rPr>
              <a:t>First the expression is evaluated.</a:t>
            </a:r>
          </a:p>
          <a:p>
            <a:pPr lvl="1" algn="just"/>
            <a:r>
              <a:rPr lang="en-US" dirty="0">
                <a:latin typeface="Times New Roman" panose="02020603050405020304" pitchFamily="18" charset="0"/>
                <a:cs typeface="Times New Roman" panose="02020603050405020304" pitchFamily="18" charset="0"/>
              </a:rPr>
              <a:t>If it evaluates to a </a:t>
            </a:r>
            <a:r>
              <a:rPr lang="en-US" b="1" dirty="0">
                <a:solidFill>
                  <a:srgbClr val="FF0000"/>
                </a:solidFill>
                <a:latin typeface="Times New Roman" panose="02020603050405020304" pitchFamily="18" charset="0"/>
                <a:cs typeface="Times New Roman" panose="02020603050405020304" pitchFamily="18" charset="0"/>
              </a:rPr>
              <a:t>true </a:t>
            </a:r>
            <a:r>
              <a:rPr lang="en-US" dirty="0">
                <a:latin typeface="Times New Roman" panose="02020603050405020304" pitchFamily="18" charset="0"/>
                <a:cs typeface="Times New Roman" panose="02020603050405020304" pitchFamily="18" charset="0"/>
              </a:rPr>
              <a:t>value, then S1 is executed and then control moves to the S2.</a:t>
            </a:r>
          </a:p>
          <a:p>
            <a:pPr lvl="1" algn="just"/>
            <a:r>
              <a:rPr lang="en-US" dirty="0">
                <a:latin typeface="Times New Roman" panose="02020603050405020304" pitchFamily="18" charset="0"/>
                <a:cs typeface="Times New Roman" panose="02020603050405020304" pitchFamily="18" charset="0"/>
              </a:rPr>
              <a:t>If expression evaluates to </a:t>
            </a:r>
            <a:r>
              <a:rPr lang="en-US" b="1" dirty="0">
                <a:solidFill>
                  <a:srgbClr val="FF0000"/>
                </a:solidFill>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then control moves to the S2 directly.</a:t>
            </a:r>
          </a:p>
          <a:p>
            <a:pPr marL="457200" lvl="1" indent="0">
              <a:buNone/>
            </a:pPr>
            <a:r>
              <a:rPr lang="en-US" dirty="0">
                <a:latin typeface="Times New Roman" panose="02020603050405020304" pitchFamily="18" charset="0"/>
                <a:cs typeface="Times New Roman" panose="02020603050405020304" pitchFamily="18" charset="0"/>
              </a:rPr>
              <a:t>NB: Python interprets </a:t>
            </a:r>
            <a:r>
              <a:rPr lang="en-US" dirty="0">
                <a:solidFill>
                  <a:srgbClr val="FF0000"/>
                </a:solidFill>
                <a:latin typeface="Times New Roman" panose="02020603050405020304" pitchFamily="18" charset="0"/>
                <a:cs typeface="Times New Roman" panose="02020603050405020304" pitchFamily="18" charset="0"/>
              </a:rPr>
              <a:t>non-zer</a:t>
            </a:r>
            <a:r>
              <a:rPr lang="en-US" dirty="0">
                <a:latin typeface="Times New Roman" panose="02020603050405020304" pitchFamily="18" charset="0"/>
                <a:cs typeface="Times New Roman" panose="02020603050405020304" pitchFamily="18" charset="0"/>
              </a:rPr>
              <a:t>o values as True. </a:t>
            </a:r>
            <a:r>
              <a:rPr lang="en-US" dirty="0">
                <a:solidFill>
                  <a:srgbClr val="FF0000"/>
                </a:solidFill>
                <a:latin typeface="Times New Roman" panose="02020603050405020304" pitchFamily="18" charset="0"/>
                <a:cs typeface="Times New Roman" panose="02020603050405020304" pitchFamily="18" charset="0"/>
              </a:rPr>
              <a:t>None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interpreted as </a:t>
            </a:r>
            <a:r>
              <a:rPr lang="en-US" dirty="0">
                <a:solidFill>
                  <a:srgbClr val="FF0000"/>
                </a:solidFill>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t>59</a:t>
            </a:fld>
            <a:endParaRPr lang="en-US" dirty="0"/>
          </a:p>
        </p:txBody>
      </p:sp>
      <p:sp>
        <p:nvSpPr>
          <p:cNvPr id="8195" name="AutoShape 3"/>
          <p:cNvSpPr>
            <a:spLocks noChangeArrowheads="1"/>
          </p:cNvSpPr>
          <p:nvPr/>
        </p:nvSpPr>
        <p:spPr bwMode="auto">
          <a:xfrm>
            <a:off x="3124200" y="1726036"/>
            <a:ext cx="4648200" cy="1282207"/>
          </a:xfrm>
          <a:prstGeom prst="roundRect">
            <a:avLst>
              <a:gd name="adj" fmla="val 16667"/>
            </a:avLst>
          </a:prstGeom>
          <a:solidFill>
            <a:srgbClr val="8BE6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if boolean-expr :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Statement 1(S1)</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Statement 2(S2)</a:t>
            </a:r>
          </a:p>
        </p:txBody>
      </p:sp>
      <p:sp>
        <p:nvSpPr>
          <p:cNvPr id="19" name="Action Button: Help 18">
            <a:hlinkClick r:id="" action="ppaction://noaction" highlightClick="1"/>
          </p:cNvPr>
          <p:cNvSpPr/>
          <p:nvPr/>
        </p:nvSpPr>
        <p:spPr bwMode="auto">
          <a:xfrm>
            <a:off x="8911672" y="1383269"/>
            <a:ext cx="412984" cy="448991"/>
          </a:xfrm>
          <a:prstGeom prst="actionButtonHelp">
            <a:avLst/>
          </a:prstGeom>
          <a:solidFill>
            <a:schemeClr val="bg2"/>
          </a:solid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0" name="Right Arrow 19"/>
          <p:cNvSpPr/>
          <p:nvPr/>
        </p:nvSpPr>
        <p:spPr bwMode="auto">
          <a:xfrm rot="2700000">
            <a:off x="8354175" y="2926692"/>
            <a:ext cx="777241" cy="458765"/>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1" name="Right Arrow 20"/>
          <p:cNvSpPr/>
          <p:nvPr/>
        </p:nvSpPr>
        <p:spPr bwMode="auto">
          <a:xfrm rot="8100000">
            <a:off x="8415332" y="1933637"/>
            <a:ext cx="777240" cy="458841"/>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3" name="TextBox 22"/>
          <p:cNvSpPr txBox="1"/>
          <p:nvPr/>
        </p:nvSpPr>
        <p:spPr>
          <a:xfrm>
            <a:off x="8356004" y="2450068"/>
            <a:ext cx="407484" cy="369332"/>
          </a:xfrm>
          <a:prstGeom prst="rect">
            <a:avLst/>
          </a:prstGeom>
          <a:noFill/>
          <a:ln>
            <a:solidFill>
              <a:schemeClr val="accent4"/>
            </a:solidFill>
          </a:ln>
        </p:spPr>
        <p:txBody>
          <a:bodyPr wrap="none" rtlCol="0">
            <a:spAutoFit/>
          </a:bodyPr>
          <a:lstStyle/>
          <a:p>
            <a:r>
              <a:rPr lang="en-US" dirty="0">
                <a:solidFill>
                  <a:schemeClr val="accent4"/>
                </a:solidFill>
              </a:rPr>
              <a:t>S1</a:t>
            </a:r>
          </a:p>
        </p:txBody>
      </p:sp>
      <p:sp>
        <p:nvSpPr>
          <p:cNvPr id="17" name="TextBox 16"/>
          <p:cNvSpPr txBox="1"/>
          <p:nvPr/>
        </p:nvSpPr>
        <p:spPr>
          <a:xfrm>
            <a:off x="8803953" y="3440668"/>
            <a:ext cx="407484" cy="369332"/>
          </a:xfrm>
          <a:prstGeom prst="rect">
            <a:avLst/>
          </a:prstGeom>
          <a:noFill/>
          <a:ln>
            <a:solidFill>
              <a:schemeClr val="accent4"/>
            </a:solidFill>
          </a:ln>
        </p:spPr>
        <p:txBody>
          <a:bodyPr wrap="none" rtlCol="0">
            <a:spAutoFit/>
          </a:bodyPr>
          <a:lstStyle/>
          <a:p>
            <a:r>
              <a:rPr lang="en-US" dirty="0">
                <a:solidFill>
                  <a:schemeClr val="accent4"/>
                </a:solidFill>
              </a:rPr>
              <a:t>S2</a:t>
            </a:r>
          </a:p>
        </p:txBody>
      </p:sp>
      <p:sp>
        <p:nvSpPr>
          <p:cNvPr id="25" name="Bent Arrow 24"/>
          <p:cNvSpPr/>
          <p:nvPr/>
        </p:nvSpPr>
        <p:spPr bwMode="auto">
          <a:xfrm rot="9525154">
            <a:off x="9013535" y="1890638"/>
            <a:ext cx="622245" cy="1599728"/>
          </a:xfrm>
          <a:prstGeom prst="bentArrow">
            <a:avLst>
              <a:gd name="adj1" fmla="val 25000"/>
              <a:gd name="adj2" fmla="val 26222"/>
              <a:gd name="adj3" fmla="val 25000"/>
              <a:gd name="adj4" fmla="val 43750"/>
            </a:avLst>
          </a:prstGeom>
          <a:solidFill>
            <a:schemeClr val="bg2">
              <a:lumMod val="50000"/>
            </a:schemeClr>
          </a:solid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7" name="TextBox 26"/>
          <p:cNvSpPr txBox="1"/>
          <p:nvPr/>
        </p:nvSpPr>
        <p:spPr>
          <a:xfrm rot="18950299">
            <a:off x="8352182" y="1686199"/>
            <a:ext cx="582211" cy="369332"/>
          </a:xfrm>
          <a:prstGeom prst="rect">
            <a:avLst/>
          </a:prstGeom>
          <a:noFill/>
        </p:spPr>
        <p:txBody>
          <a:bodyPr wrap="none" rtlCol="0">
            <a:spAutoFit/>
          </a:bodyPr>
          <a:lstStyle/>
          <a:p>
            <a:r>
              <a:rPr lang="en-US" dirty="0">
                <a:solidFill>
                  <a:schemeClr val="accent4"/>
                </a:solidFill>
              </a:rPr>
              <a:t>true</a:t>
            </a:r>
          </a:p>
        </p:txBody>
      </p:sp>
      <p:sp>
        <p:nvSpPr>
          <p:cNvPr id="28" name="TextBox 27"/>
          <p:cNvSpPr txBox="1"/>
          <p:nvPr/>
        </p:nvSpPr>
        <p:spPr>
          <a:xfrm rot="4012159">
            <a:off x="9249139" y="1796587"/>
            <a:ext cx="619400" cy="369332"/>
          </a:xfrm>
          <a:prstGeom prst="rect">
            <a:avLst/>
          </a:prstGeom>
          <a:noFill/>
        </p:spPr>
        <p:txBody>
          <a:bodyPr wrap="none" rtlCol="0">
            <a:spAutoFit/>
          </a:bodyPr>
          <a:lstStyle/>
          <a:p>
            <a:r>
              <a:rPr lang="en-US" dirty="0">
                <a:solidFill>
                  <a:schemeClr val="accent4"/>
                </a:solidFill>
              </a:rPr>
              <a:t>false</a:t>
            </a:r>
          </a:p>
        </p:txBody>
      </p:sp>
      <p:sp>
        <p:nvSpPr>
          <p:cNvPr id="4" name="Title 1">
            <a:extLst>
              <a:ext uri="{FF2B5EF4-FFF2-40B4-BE49-F238E27FC236}">
                <a16:creationId xmlns:a16="http://schemas.microsoft.com/office/drawing/2014/main" id="{48F58563-5E14-2407-98E5-14D93480DBC6}"/>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The</a:t>
            </a:r>
            <a:r>
              <a:rPr lang="en-US" sz="4000"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If statement(no else!)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698840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20" grpId="0" animBg="1"/>
      <p:bldP spid="21" grpId="0" animBg="1"/>
      <p:bldP spid="25" grpId="0" animBg="1"/>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3EC5A-BB3F-FCDC-9291-2C57BA07B8D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C675C-4E74-5CA7-538E-48D69147A2AC}"/>
              </a:ext>
            </a:extLst>
          </p:cNvPr>
          <p:cNvSpPr>
            <a:spLocks noGrp="1"/>
          </p:cNvSpPr>
          <p:nvPr>
            <p:ph idx="1"/>
          </p:nvPr>
        </p:nvSpPr>
        <p:spPr>
          <a:xfrm>
            <a:off x="360484" y="1071155"/>
            <a:ext cx="10683240" cy="5786845"/>
          </a:xfrm>
        </p:spPr>
        <p:txBody>
          <a:bodyPr>
            <a:normAutofit/>
          </a:bodyPr>
          <a:lstStyle/>
          <a:p>
            <a:pPr algn="just">
              <a:buFont typeface="Wingdings" panose="05000000000000000000" pitchFamily="2" charset="2"/>
              <a:buChar char="Ø"/>
            </a:pPr>
            <a:r>
              <a:rPr lang="en-US" sz="2400" b="1" i="0" dirty="0">
                <a:solidFill>
                  <a:srgbClr val="C00000"/>
                </a:solidFill>
                <a:effectLst/>
                <a:latin typeface="Garamond" panose="02020404030301010803" pitchFamily="18" charset="0"/>
              </a:rPr>
              <a:t>Web Applications: </a:t>
            </a:r>
            <a:r>
              <a:rPr lang="en-US" sz="2400" b="1" i="0" dirty="0">
                <a:solidFill>
                  <a:srgbClr val="000000"/>
                </a:solidFill>
                <a:effectLst/>
                <a:latin typeface="Garamond" panose="02020404030301010803" pitchFamily="18" charset="0"/>
              </a:rPr>
              <a:t>Python is commonly used in web development on the backend with frameworks like </a:t>
            </a:r>
            <a:r>
              <a:rPr lang="en-US" sz="2400" b="1" i="0" u="none" strike="noStrike" dirty="0">
                <a:solidFill>
                  <a:srgbClr val="008000"/>
                </a:solidFill>
                <a:effectLst/>
                <a:latin typeface="Garamond" panose="02020404030301010803" pitchFamily="18" charset="0"/>
                <a:hlinkClick r:id="rId3"/>
              </a:rPr>
              <a:t>Django</a:t>
            </a:r>
            <a:r>
              <a:rPr lang="en-US" sz="2400" b="1" i="0" dirty="0">
                <a:solidFill>
                  <a:srgbClr val="000000"/>
                </a:solidFill>
                <a:effectLst/>
                <a:latin typeface="Garamond" panose="02020404030301010803" pitchFamily="18" charset="0"/>
              </a:rPr>
              <a:t> and </a:t>
            </a:r>
            <a:r>
              <a:rPr lang="en-US" sz="2400" b="1" i="0" u="none" strike="noStrike" dirty="0">
                <a:solidFill>
                  <a:srgbClr val="008000"/>
                </a:solidFill>
                <a:effectLst/>
                <a:latin typeface="Garamond" panose="02020404030301010803" pitchFamily="18" charset="0"/>
                <a:hlinkClick r:id="rId4"/>
              </a:rPr>
              <a:t>Flask</a:t>
            </a:r>
            <a:r>
              <a:rPr lang="en-US" sz="2400" b="1" i="0" dirty="0">
                <a:solidFill>
                  <a:srgbClr val="000000"/>
                </a:solidFill>
                <a:effectLst/>
                <a:latin typeface="Garamond" panose="02020404030301010803" pitchFamily="18" charset="0"/>
              </a:rPr>
              <a:t> and on the front end with tools like </a:t>
            </a:r>
            <a:r>
              <a:rPr lang="en-US" sz="2400" b="1" i="0" u="none" strike="noStrike" dirty="0">
                <a:solidFill>
                  <a:srgbClr val="008000"/>
                </a:solidFill>
                <a:effectLst/>
                <a:latin typeface="Garamond" panose="02020404030301010803" pitchFamily="18" charset="0"/>
                <a:hlinkClick r:id="rId5"/>
              </a:rPr>
              <a:t>JavaScript</a:t>
            </a:r>
            <a:r>
              <a:rPr lang="en-US" sz="2400" b="1" i="0" dirty="0">
                <a:solidFill>
                  <a:srgbClr val="000000"/>
                </a:solidFill>
                <a:effectLst/>
                <a:latin typeface="Garamond" panose="02020404030301010803" pitchFamily="18" charset="0"/>
              </a:rPr>
              <a:t> </a:t>
            </a:r>
            <a:r>
              <a:rPr lang="en-US" sz="2400" b="1" i="0" u="none" strike="noStrike" dirty="0">
                <a:solidFill>
                  <a:srgbClr val="008000"/>
                </a:solidFill>
                <a:effectLst/>
                <a:latin typeface="Garamond" panose="02020404030301010803" pitchFamily="18" charset="0"/>
                <a:hlinkClick r:id="rId6"/>
              </a:rPr>
              <a:t>HTML</a:t>
            </a:r>
            <a:r>
              <a:rPr lang="en-US" sz="2400" b="1" i="0" dirty="0">
                <a:solidFill>
                  <a:srgbClr val="000000"/>
                </a:solidFill>
                <a:effectLst/>
                <a:latin typeface="Garamond" panose="02020404030301010803" pitchFamily="18" charset="0"/>
              </a:rPr>
              <a:t> and </a:t>
            </a:r>
            <a:r>
              <a:rPr lang="en-US" sz="2400" b="1" i="0" u="none" strike="noStrike" dirty="0">
                <a:solidFill>
                  <a:srgbClr val="008000"/>
                </a:solidFill>
                <a:effectLst/>
                <a:latin typeface="Garamond" panose="02020404030301010803" pitchFamily="18" charset="0"/>
                <a:hlinkClick r:id="rId7"/>
              </a:rPr>
              <a:t>CSS</a:t>
            </a:r>
            <a:r>
              <a:rPr lang="en-US" sz="2400" b="1" i="0" dirty="0">
                <a:solidFill>
                  <a:srgbClr val="000000"/>
                </a:solidFill>
                <a:effectLst/>
                <a:latin typeface="Garamond" panose="02020404030301010803" pitchFamily="18" charset="0"/>
              </a:rPr>
              <a:t>.</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Machine Learning: </a:t>
            </a:r>
            <a:r>
              <a:rPr lang="en-US" sz="2400" b="1" i="0" dirty="0">
                <a:solidFill>
                  <a:srgbClr val="000000"/>
                </a:solidFill>
                <a:effectLst/>
                <a:latin typeface="Garamond" panose="02020404030301010803" pitchFamily="18" charset="0"/>
              </a:rPr>
              <a:t>Python is widely used for machine learning due to its simplicity, ease of use, and availability of powerful machine learning libraries </a:t>
            </a:r>
          </a:p>
          <a:p>
            <a:pPr algn="just">
              <a:buFont typeface="Wingdings" panose="05000000000000000000" pitchFamily="2" charset="2"/>
              <a:buChar char="Ø"/>
            </a:pPr>
            <a:r>
              <a:rPr lang="en-US" sz="2400" b="1" i="0" dirty="0">
                <a:solidFill>
                  <a:srgbClr val="C00000"/>
                </a:solidFill>
                <a:effectLst/>
                <a:latin typeface="Garamond" panose="02020404030301010803" pitchFamily="18" charset="0"/>
              </a:rPr>
              <a:t>Computer Vision or Image Processing Applications: </a:t>
            </a:r>
            <a:r>
              <a:rPr lang="en-US" sz="2400" b="1" i="0" dirty="0">
                <a:solidFill>
                  <a:srgbClr val="000000"/>
                </a:solidFill>
                <a:effectLst/>
                <a:latin typeface="Garamond" panose="02020404030301010803" pitchFamily="18" charset="0"/>
              </a:rPr>
              <a:t>Python can be used for computer vision and image processing applications through powerful libraries such as </a:t>
            </a:r>
            <a:r>
              <a:rPr lang="en-US" sz="2400" b="1" i="0" u="none" strike="noStrike" dirty="0">
                <a:solidFill>
                  <a:srgbClr val="008000"/>
                </a:solidFill>
                <a:effectLst/>
                <a:latin typeface="Garamond" panose="02020404030301010803" pitchFamily="18" charset="0"/>
                <a:hlinkClick r:id="rId8"/>
              </a:rPr>
              <a:t>OpenCV</a:t>
            </a:r>
            <a:r>
              <a:rPr lang="en-US" sz="2400" b="1" i="0" dirty="0">
                <a:solidFill>
                  <a:srgbClr val="000000"/>
                </a:solidFill>
                <a:effectLst/>
                <a:latin typeface="Garamond" panose="02020404030301010803" pitchFamily="18" charset="0"/>
              </a:rPr>
              <a:t> and Scikit-image.</a:t>
            </a:r>
          </a:p>
          <a:p>
            <a:pPr algn="just">
              <a:buFont typeface="Wingdings" panose="05000000000000000000" pitchFamily="2" charset="2"/>
              <a:buChar char="Ø"/>
            </a:pPr>
            <a:r>
              <a:rPr lang="en-US" sz="2400" b="1" i="0" dirty="0">
                <a:solidFill>
                  <a:srgbClr val="C00000"/>
                </a:solidFill>
                <a:effectLst/>
                <a:latin typeface="Garamond" panose="02020404030301010803" pitchFamily="18" charset="0"/>
              </a:rPr>
              <a:t>Gaming: </a:t>
            </a:r>
            <a:r>
              <a:rPr lang="en-US" sz="2400" b="1" i="0" dirty="0">
                <a:solidFill>
                  <a:srgbClr val="000000"/>
                </a:solidFill>
                <a:effectLst/>
                <a:latin typeface="Garamond" panose="02020404030301010803" pitchFamily="18" charset="0"/>
              </a:rPr>
              <a:t>Python has libraries like </a:t>
            </a:r>
            <a:r>
              <a:rPr lang="en-US" sz="2400" b="1" i="0" u="none" strike="noStrike" dirty="0">
                <a:solidFill>
                  <a:srgbClr val="008000"/>
                </a:solidFill>
                <a:effectLst/>
                <a:latin typeface="Garamond" panose="02020404030301010803" pitchFamily="18" charset="0"/>
                <a:hlinkClick r:id="rId9"/>
              </a:rPr>
              <a:t>Pygame</a:t>
            </a:r>
            <a:r>
              <a:rPr lang="en-US" sz="2400" b="1" i="0" dirty="0">
                <a:solidFill>
                  <a:srgbClr val="000000"/>
                </a:solidFill>
                <a:effectLst/>
                <a:latin typeface="Garamond" panose="02020404030301010803" pitchFamily="18" charset="0"/>
              </a:rPr>
              <a:t>, which provide a platform for developing games using Python.</a:t>
            </a:r>
          </a:p>
          <a:p>
            <a:pPr marL="0" indent="0" algn="just">
              <a:buNone/>
            </a:pPr>
            <a:r>
              <a:rPr lang="en-US" sz="2400" b="1" i="0" strike="noStrike" dirty="0">
                <a:solidFill>
                  <a:srgbClr val="C00000"/>
                </a:solidFill>
                <a:effectLst/>
                <a:latin typeface="Garamond" panose="02020404030301010803" pitchFamily="18" charset="0"/>
                <a:hlinkClick r:id="rId10">
                  <a:extLst>
                    <a:ext uri="{A12FA001-AC4F-418D-AE19-62706E023703}">
                      <ahyp:hlinkClr xmlns:ahyp="http://schemas.microsoft.com/office/drawing/2018/hyperlinkcolor" xmlns="" val="tx"/>
                    </a:ext>
                  </a:extLst>
                </a:hlinkClick>
              </a:rPr>
              <a:t>DevOps</a:t>
            </a:r>
            <a:r>
              <a:rPr lang="en-US" sz="2400" b="1" i="0" dirty="0">
                <a:solidFill>
                  <a:srgbClr val="000000"/>
                </a:solidFill>
                <a:effectLst/>
                <a:latin typeface="Garamond" panose="02020404030301010803" pitchFamily="18" charset="0"/>
              </a:rPr>
              <a:t>: Python is widely used in DevOps for automation and scripting of infrastructure management, configuration management, and deployment processes</a:t>
            </a:r>
            <a:r>
              <a:rPr lang="en-US" dirty="0"/>
              <a:t/>
            </a:r>
            <a:br>
              <a:rPr lang="en-US" dirty="0"/>
            </a:br>
            <a:endParaRPr lang="en-US" dirty="0"/>
          </a:p>
        </p:txBody>
      </p:sp>
      <p:sp>
        <p:nvSpPr>
          <p:cNvPr id="2" name="Slide Number Placeholder 1">
            <a:extLst>
              <a:ext uri="{FF2B5EF4-FFF2-40B4-BE49-F238E27FC236}">
                <a16:creationId xmlns:a16="http://schemas.microsoft.com/office/drawing/2014/main" id="{41D68B3A-61E1-1BE0-F881-C948656176CA}"/>
              </a:ext>
            </a:extLst>
          </p:cNvPr>
          <p:cNvSpPr>
            <a:spLocks noGrp="1"/>
          </p:cNvSpPr>
          <p:nvPr>
            <p:ph type="sldNum" sz="quarter" idx="12"/>
          </p:nvPr>
        </p:nvSpPr>
        <p:spPr/>
        <p:txBody>
          <a:bodyPr/>
          <a:lstStyle/>
          <a:p>
            <a:fld id="{0DB4F7E2-DFC6-490A-AB5F-7D827582BBB5}" type="slidenum">
              <a:rPr lang="en-US" smtClean="0"/>
              <a:t>6</a:t>
            </a:fld>
            <a:endParaRPr lang="en-US"/>
          </a:p>
        </p:txBody>
      </p:sp>
      <p:sp>
        <p:nvSpPr>
          <p:cNvPr id="4" name="Title 1">
            <a:extLst>
              <a:ext uri="{FF2B5EF4-FFF2-40B4-BE49-F238E27FC236}">
                <a16:creationId xmlns:a16="http://schemas.microsoft.com/office/drawing/2014/main" id="{C8B4333A-D95F-6978-DE50-683ED0A6C655}"/>
              </a:ext>
            </a:extLst>
          </p:cNvPr>
          <p:cNvSpPr txBox="1">
            <a:spLocks/>
          </p:cNvSpPr>
          <p:nvPr/>
        </p:nvSpPr>
        <p:spPr>
          <a:xfrm>
            <a:off x="43120" y="0"/>
            <a:ext cx="12105759" cy="6189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Application area of python </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9669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882" y="1033670"/>
            <a:ext cx="9223513" cy="5995025"/>
          </a:xfrm>
        </p:spPr>
        <p:txBody>
          <a:bodyPr>
            <a:noAutofit/>
          </a:bodyPr>
          <a:lstStyle/>
          <a:p>
            <a:r>
              <a:rPr lang="en-US" dirty="0">
                <a:latin typeface="Times New Roman" panose="02020603050405020304" pitchFamily="18" charset="0"/>
                <a:cs typeface="Times New Roman" panose="02020603050405020304" pitchFamily="18" charset="0"/>
              </a:rPr>
              <a:t>Example: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p>
          <a:p>
            <a:endParaRPr lang="en-US"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t>60</a:t>
            </a:fld>
            <a:endParaRPr lang="en-US" dirty="0"/>
          </a:p>
        </p:txBody>
      </p:sp>
      <p:sp>
        <p:nvSpPr>
          <p:cNvPr id="4" name="Title 1">
            <a:extLst>
              <a:ext uri="{FF2B5EF4-FFF2-40B4-BE49-F238E27FC236}">
                <a16:creationId xmlns:a16="http://schemas.microsoft.com/office/drawing/2014/main" id="{48F58563-5E14-2407-98E5-14D93480DBC6}"/>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The</a:t>
            </a:r>
            <a:r>
              <a:rPr lang="en-US" sz="4000"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If statement(no else!)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664066E-29C5-67DF-323A-24C16BF3D001}"/>
              </a:ext>
            </a:extLst>
          </p:cNvPr>
          <p:cNvPicPr>
            <a:picLocks noChangeAspect="1"/>
          </p:cNvPicPr>
          <p:nvPr/>
        </p:nvPicPr>
        <p:blipFill>
          <a:blip r:embed="rId3"/>
          <a:stretch>
            <a:fillRect/>
          </a:stretch>
        </p:blipFill>
        <p:spPr>
          <a:xfrm>
            <a:off x="1196630" y="1663976"/>
            <a:ext cx="7413970" cy="3663398"/>
          </a:xfrm>
          <a:prstGeom prst="rect">
            <a:avLst/>
          </a:prstGeom>
        </p:spPr>
      </p:pic>
      <p:pic>
        <p:nvPicPr>
          <p:cNvPr id="12" name="Picture 11">
            <a:extLst>
              <a:ext uri="{FF2B5EF4-FFF2-40B4-BE49-F238E27FC236}">
                <a16:creationId xmlns:a16="http://schemas.microsoft.com/office/drawing/2014/main" id="{AD81933F-A21A-69DF-0AA8-9FF5489D3E69}"/>
              </a:ext>
            </a:extLst>
          </p:cNvPr>
          <p:cNvPicPr>
            <a:picLocks noChangeAspect="1"/>
          </p:cNvPicPr>
          <p:nvPr/>
        </p:nvPicPr>
        <p:blipFill>
          <a:blip r:embed="rId4"/>
          <a:stretch>
            <a:fillRect/>
          </a:stretch>
        </p:blipFill>
        <p:spPr>
          <a:xfrm>
            <a:off x="2715867" y="5640509"/>
            <a:ext cx="3923472" cy="1080966"/>
          </a:xfrm>
          <a:prstGeom prst="rect">
            <a:avLst/>
          </a:prstGeom>
        </p:spPr>
      </p:pic>
    </p:spTree>
    <p:extLst>
      <p:ext uri="{BB962C8B-B14F-4D97-AF65-F5344CB8AC3E}">
        <p14:creationId xmlns:p14="http://schemas.microsoft.com/office/powerpoint/2010/main" val="2898883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599" y="685800"/>
            <a:ext cx="8613913" cy="5867400"/>
          </a:xfrm>
        </p:spPr>
        <p:txBody>
          <a:bodyPr>
            <a:noAutofit/>
          </a:bodyPr>
          <a:lstStyle/>
          <a:p>
            <a:r>
              <a:rPr lang="en-US" sz="2400" dirty="0">
                <a:latin typeface="Times New Roman" panose="02020603050405020304" pitchFamily="18" charset="0"/>
                <a:cs typeface="Times New Roman" panose="02020603050405020304" pitchFamily="18" charset="0"/>
              </a:rPr>
              <a:t>General form of the if-else statement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Execution of if-else statement</a:t>
            </a:r>
          </a:p>
          <a:p>
            <a:pPr lvl="1"/>
            <a:r>
              <a:rPr lang="en-US" dirty="0">
                <a:latin typeface="Times New Roman" panose="02020603050405020304" pitchFamily="18" charset="0"/>
                <a:cs typeface="Times New Roman" panose="02020603050405020304" pitchFamily="18" charset="0"/>
              </a:rPr>
              <a:t>First the expression is evaluated.</a:t>
            </a:r>
          </a:p>
          <a:p>
            <a:pPr lvl="1"/>
            <a:r>
              <a:rPr lang="en-US" dirty="0">
                <a:latin typeface="Times New Roman" panose="02020603050405020304" pitchFamily="18" charset="0"/>
                <a:cs typeface="Times New Roman" panose="02020603050405020304" pitchFamily="18" charset="0"/>
              </a:rPr>
              <a:t>If it evaluates to a </a:t>
            </a:r>
            <a:r>
              <a:rPr lang="en-US" b="1" dirty="0">
                <a:solidFill>
                  <a:srgbClr val="FF0000"/>
                </a:solidFill>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value, then S1 is executed and then control moves to S3.</a:t>
            </a:r>
          </a:p>
          <a:p>
            <a:pPr lvl="1"/>
            <a:r>
              <a:rPr lang="en-US" dirty="0">
                <a:latin typeface="Times New Roman" panose="02020603050405020304" pitchFamily="18" charset="0"/>
                <a:cs typeface="Times New Roman" panose="02020603050405020304" pitchFamily="18" charset="0"/>
              </a:rPr>
              <a:t>If expression evaluates to </a:t>
            </a:r>
            <a:r>
              <a:rPr lang="en-US" b="1" dirty="0">
                <a:solidFill>
                  <a:srgbClr val="FF0000"/>
                </a:solidFill>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then S2 is executed and then control moves to S3.</a:t>
            </a:r>
          </a:p>
          <a:p>
            <a:pPr lvl="1"/>
            <a:r>
              <a:rPr lang="en-US" dirty="0">
                <a:latin typeface="Times New Roman" panose="02020603050405020304" pitchFamily="18" charset="0"/>
                <a:cs typeface="Times New Roman" panose="02020603050405020304" pitchFamily="18" charset="0"/>
              </a:rPr>
              <a:t>S1/S2 can be </a:t>
            </a:r>
            <a:r>
              <a:rPr lang="en-US" b="1" dirty="0">
                <a:latin typeface="Times New Roman" panose="02020603050405020304" pitchFamily="18" charset="0"/>
                <a:cs typeface="Times New Roman" panose="02020603050405020304" pitchFamily="18" charset="0"/>
              </a:rPr>
              <a:t>blocks </a:t>
            </a:r>
            <a:r>
              <a:rPr lang="en-US" dirty="0">
                <a:latin typeface="Times New Roman" panose="02020603050405020304" pitchFamily="18" charset="0"/>
                <a:cs typeface="Times New Roman" panose="02020603050405020304" pitchFamily="18" charset="0"/>
              </a:rPr>
              <a:t>of statements!</a:t>
            </a:r>
          </a:p>
        </p:txBody>
      </p:sp>
      <p:sp>
        <p:nvSpPr>
          <p:cNvPr id="14" name="Slide Number Placeholder 13"/>
          <p:cNvSpPr>
            <a:spLocks noGrp="1"/>
          </p:cNvSpPr>
          <p:nvPr>
            <p:ph type="sldNum" sz="quarter" idx="12"/>
          </p:nvPr>
        </p:nvSpPr>
        <p:spPr/>
        <p:txBody>
          <a:bodyPr/>
          <a:lstStyle/>
          <a:p>
            <a:pPr>
              <a:defRPr/>
            </a:pPr>
            <a:fld id="{EC0A9AF3-268B-496B-8C8B-87FFEF969083}" type="slidenum">
              <a:rPr lang="en-US" smtClean="0"/>
              <a:t>61</a:t>
            </a:fld>
            <a:endParaRPr lang="en-US" dirty="0"/>
          </a:p>
        </p:txBody>
      </p:sp>
      <p:sp>
        <p:nvSpPr>
          <p:cNvPr id="8195" name="AutoShape 3"/>
          <p:cNvSpPr>
            <a:spLocks noChangeArrowheads="1"/>
          </p:cNvSpPr>
          <p:nvPr/>
        </p:nvSpPr>
        <p:spPr bwMode="auto">
          <a:xfrm>
            <a:off x="3124200" y="1307068"/>
            <a:ext cx="4648200" cy="2274332"/>
          </a:xfrm>
          <a:prstGeom prst="roundRect">
            <a:avLst>
              <a:gd name="adj" fmla="val 16667"/>
            </a:avLst>
          </a:prstGeom>
          <a:solidFill>
            <a:srgbClr val="8BE6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1pPr>
            <a:lvl2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2pPr>
            <a:lvl3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3pPr>
            <a:lvl4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4pPr>
            <a:lvl5pPr defTabSz="-63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5pPr>
            <a:lvl6pPr marL="25146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6pPr>
            <a:lvl7pPr marL="29718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7pPr>
            <a:lvl8pPr marL="34290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8pPr>
            <a:lvl9pPr marL="3886200" indent="-228600" defTabSz="448945" fontAlgn="base">
              <a:spcBef>
                <a:spcPct val="0"/>
              </a:spcBef>
              <a:spcAft>
                <a:spcPct val="0"/>
              </a:spcAft>
              <a:buClr>
                <a:srgbClr val="000000"/>
              </a:buClr>
              <a:buSzPct val="100000"/>
              <a:buFont typeface="Times New Roman"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charset="0"/>
                <a:cs typeface="Arial" charset="0"/>
              </a:defRPr>
            </a:lvl9pPr>
          </a:lstStyle>
          <a:p>
            <a:pPr>
              <a:buClrTx/>
              <a:buFontTx/>
              <a:buNone/>
            </a:pPr>
            <a:r>
              <a:rPr lang="en-US" altLang="en-US" sz="2800" dirty="0">
                <a:latin typeface="Comic Sans MS" pitchFamily="64" charset="0"/>
                <a:ea typeface="ＭＳ Ｐゴシック" pitchFamily="32" charset="-128"/>
              </a:rPr>
              <a:t>if boolean-expr :</a:t>
            </a:r>
          </a:p>
          <a:p>
            <a:pPr>
              <a:buClrTx/>
              <a:buFontTx/>
              <a:buNone/>
            </a:pPr>
            <a:r>
              <a:rPr lang="en-US" altLang="en-US" sz="2800" dirty="0">
                <a:latin typeface="Comic Sans MS" pitchFamily="64" charset="0"/>
                <a:ea typeface="ＭＳ Ｐゴシック" pitchFamily="32" charset="-128"/>
              </a:rPr>
              <a:t>	        Statement1(S1)</a:t>
            </a:r>
          </a:p>
          <a:p>
            <a:pPr>
              <a:buClrTx/>
              <a:buFontTx/>
              <a:buNone/>
            </a:pPr>
            <a:r>
              <a:rPr lang="en-US" altLang="en-US" sz="2800" dirty="0">
                <a:latin typeface="Comic Sans MS" pitchFamily="64" charset="0"/>
                <a:ea typeface="ＭＳ Ｐゴシック" pitchFamily="32" charset="-128"/>
              </a:rPr>
              <a:t>else:</a:t>
            </a:r>
          </a:p>
          <a:p>
            <a:pPr>
              <a:buClrTx/>
              <a:buFontTx/>
              <a:buNone/>
            </a:pPr>
            <a:r>
              <a:rPr lang="en-US" altLang="en-US" sz="2800" dirty="0">
                <a:latin typeface="Comic Sans MS" pitchFamily="64" charset="0"/>
                <a:ea typeface="ＭＳ Ｐゴシック" pitchFamily="32" charset="-128"/>
              </a:rPr>
              <a:t>	        Statement2(S2)</a:t>
            </a:r>
          </a:p>
          <a:p>
            <a:pPr>
              <a:buClrTx/>
              <a:buFontTx/>
              <a:buNone/>
            </a:pPr>
            <a:r>
              <a:rPr lang="en-US" altLang="en-US" sz="2800" dirty="0">
                <a:latin typeface="Comic Sans MS" pitchFamily="64" charset="0"/>
                <a:ea typeface="ＭＳ Ｐゴシック" pitchFamily="32" charset="-128"/>
              </a:rPr>
              <a:t>Statement3(S3)</a:t>
            </a:r>
          </a:p>
        </p:txBody>
      </p:sp>
      <p:sp>
        <p:nvSpPr>
          <p:cNvPr id="5" name="Action Button: Help 4">
            <a:hlinkClick r:id="" action="ppaction://noaction" highlightClick="1"/>
          </p:cNvPr>
          <p:cNvSpPr/>
          <p:nvPr/>
        </p:nvSpPr>
        <p:spPr bwMode="auto">
          <a:xfrm>
            <a:off x="8935742" y="1307068"/>
            <a:ext cx="306625" cy="457672"/>
          </a:xfrm>
          <a:prstGeom prst="actionButtonHelp">
            <a:avLst/>
          </a:prstGeom>
          <a:solidFill>
            <a:schemeClr val="bg2"/>
          </a:solid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6" name="Right Arrow 5"/>
          <p:cNvSpPr/>
          <p:nvPr/>
        </p:nvSpPr>
        <p:spPr bwMode="auto">
          <a:xfrm rot="2700000">
            <a:off x="8378244" y="2850492"/>
            <a:ext cx="777241" cy="458765"/>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10" name="Right Arrow 9"/>
          <p:cNvSpPr/>
          <p:nvPr/>
        </p:nvSpPr>
        <p:spPr bwMode="auto">
          <a:xfrm rot="8100000">
            <a:off x="8378218" y="1867841"/>
            <a:ext cx="777240" cy="458841"/>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12" name="TextBox 11"/>
          <p:cNvSpPr txBox="1"/>
          <p:nvPr/>
        </p:nvSpPr>
        <p:spPr>
          <a:xfrm>
            <a:off x="9327804" y="2385155"/>
            <a:ext cx="407484" cy="369332"/>
          </a:xfrm>
          <a:prstGeom prst="rect">
            <a:avLst/>
          </a:prstGeom>
          <a:noFill/>
          <a:ln>
            <a:solidFill>
              <a:schemeClr val="accent4"/>
            </a:solidFill>
          </a:ln>
        </p:spPr>
        <p:txBody>
          <a:bodyPr wrap="none" rtlCol="0">
            <a:spAutoFit/>
          </a:bodyPr>
          <a:lstStyle/>
          <a:p>
            <a:r>
              <a:rPr lang="en-US" dirty="0">
                <a:solidFill>
                  <a:schemeClr val="accent4"/>
                </a:solidFill>
              </a:rPr>
              <a:t>S2</a:t>
            </a:r>
          </a:p>
        </p:txBody>
      </p:sp>
      <p:sp>
        <p:nvSpPr>
          <p:cNvPr id="13" name="TextBox 12"/>
          <p:cNvSpPr txBox="1"/>
          <p:nvPr/>
        </p:nvSpPr>
        <p:spPr>
          <a:xfrm>
            <a:off x="8380073" y="2373868"/>
            <a:ext cx="407484" cy="369332"/>
          </a:xfrm>
          <a:prstGeom prst="rect">
            <a:avLst/>
          </a:prstGeom>
          <a:noFill/>
          <a:ln>
            <a:solidFill>
              <a:schemeClr val="accent4"/>
            </a:solidFill>
          </a:ln>
        </p:spPr>
        <p:txBody>
          <a:bodyPr wrap="none" rtlCol="0">
            <a:spAutoFit/>
          </a:bodyPr>
          <a:lstStyle/>
          <a:p>
            <a:r>
              <a:rPr lang="en-US" dirty="0">
                <a:solidFill>
                  <a:schemeClr val="accent4"/>
                </a:solidFill>
              </a:rPr>
              <a:t>S1</a:t>
            </a:r>
          </a:p>
        </p:txBody>
      </p:sp>
      <p:sp>
        <p:nvSpPr>
          <p:cNvPr id="15" name="TextBox 14"/>
          <p:cNvSpPr txBox="1"/>
          <p:nvPr/>
        </p:nvSpPr>
        <p:spPr>
          <a:xfrm>
            <a:off x="8828023" y="3364468"/>
            <a:ext cx="407484" cy="369332"/>
          </a:xfrm>
          <a:prstGeom prst="rect">
            <a:avLst/>
          </a:prstGeom>
          <a:noFill/>
          <a:ln>
            <a:solidFill>
              <a:schemeClr val="accent4"/>
            </a:solidFill>
          </a:ln>
        </p:spPr>
        <p:txBody>
          <a:bodyPr wrap="none" rtlCol="0">
            <a:spAutoFit/>
          </a:bodyPr>
          <a:lstStyle/>
          <a:p>
            <a:r>
              <a:rPr lang="en-US" dirty="0">
                <a:solidFill>
                  <a:schemeClr val="accent4"/>
                </a:solidFill>
              </a:rPr>
              <a:t>S3</a:t>
            </a:r>
          </a:p>
        </p:txBody>
      </p:sp>
      <p:sp>
        <p:nvSpPr>
          <p:cNvPr id="20" name="Right Arrow 19"/>
          <p:cNvSpPr/>
          <p:nvPr/>
        </p:nvSpPr>
        <p:spPr bwMode="auto">
          <a:xfrm rot="2700000">
            <a:off x="9001670" y="1862689"/>
            <a:ext cx="777241" cy="458765"/>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1" name="Right Arrow 20"/>
          <p:cNvSpPr/>
          <p:nvPr/>
        </p:nvSpPr>
        <p:spPr bwMode="auto">
          <a:xfrm rot="8100000">
            <a:off x="8955874" y="2850429"/>
            <a:ext cx="777240" cy="458841"/>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17" name="TextBox 16"/>
          <p:cNvSpPr txBox="1"/>
          <p:nvPr/>
        </p:nvSpPr>
        <p:spPr>
          <a:xfrm rot="18950299">
            <a:off x="8275982" y="1609999"/>
            <a:ext cx="582211" cy="369332"/>
          </a:xfrm>
          <a:prstGeom prst="rect">
            <a:avLst/>
          </a:prstGeom>
          <a:noFill/>
        </p:spPr>
        <p:txBody>
          <a:bodyPr wrap="none" rtlCol="0">
            <a:spAutoFit/>
          </a:bodyPr>
          <a:lstStyle/>
          <a:p>
            <a:r>
              <a:rPr lang="en-US" dirty="0">
                <a:solidFill>
                  <a:schemeClr val="accent4"/>
                </a:solidFill>
              </a:rPr>
              <a:t>true</a:t>
            </a:r>
          </a:p>
        </p:txBody>
      </p:sp>
      <p:sp>
        <p:nvSpPr>
          <p:cNvPr id="23" name="TextBox 22"/>
          <p:cNvSpPr txBox="1"/>
          <p:nvPr/>
        </p:nvSpPr>
        <p:spPr>
          <a:xfrm rot="2740178">
            <a:off x="9273209" y="1720387"/>
            <a:ext cx="619400" cy="369332"/>
          </a:xfrm>
          <a:prstGeom prst="rect">
            <a:avLst/>
          </a:prstGeom>
          <a:noFill/>
        </p:spPr>
        <p:txBody>
          <a:bodyPr wrap="none" rtlCol="0">
            <a:spAutoFit/>
          </a:bodyPr>
          <a:lstStyle/>
          <a:p>
            <a:r>
              <a:rPr lang="en-US" dirty="0">
                <a:solidFill>
                  <a:schemeClr val="accent4"/>
                </a:solidFill>
              </a:rPr>
              <a:t>false</a:t>
            </a:r>
          </a:p>
        </p:txBody>
      </p:sp>
      <p:sp>
        <p:nvSpPr>
          <p:cNvPr id="16" name="Title 1">
            <a:extLst>
              <a:ext uri="{FF2B5EF4-FFF2-40B4-BE49-F238E27FC236}">
                <a16:creationId xmlns:a16="http://schemas.microsoft.com/office/drawing/2014/main" id="{F9A25EAE-B779-CD86-1390-42E124575BD0}"/>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000"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The</a:t>
            </a:r>
            <a:r>
              <a:rPr lang="en-US" sz="4000"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If-else statement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676474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10" grpId="0" animBg="1"/>
      <p:bldP spid="20" grpId="0" animBg="1"/>
      <p:bldP spid="21" grpId="0" animBg="1"/>
      <p:bldP spid="17" grpId="0"/>
      <p:bldP spid="2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83" y="1447800"/>
            <a:ext cx="10240617" cy="5029200"/>
          </a:xfrm>
        </p:spPr>
        <p:txBody>
          <a:bodyPr>
            <a:noAutofit/>
          </a:bodyPr>
          <a:lstStyle/>
          <a:p>
            <a:endParaRPr lang="en-US" sz="3600" dirty="0"/>
          </a:p>
          <a:p>
            <a:endParaRPr lang="en-US" sz="3600" dirty="0"/>
          </a:p>
          <a:p>
            <a:endParaRPr lang="en-US" sz="3600" dirty="0"/>
          </a:p>
        </p:txBody>
      </p:sp>
      <p:sp>
        <p:nvSpPr>
          <p:cNvPr id="7" name="Slide Number Placeholder 6"/>
          <p:cNvSpPr>
            <a:spLocks noGrp="1"/>
          </p:cNvSpPr>
          <p:nvPr>
            <p:ph type="sldNum" sz="quarter" idx="12"/>
          </p:nvPr>
        </p:nvSpPr>
        <p:spPr/>
        <p:txBody>
          <a:bodyPr/>
          <a:lstStyle/>
          <a:p>
            <a:pPr>
              <a:defRPr/>
            </a:pPr>
            <a:fld id="{EC0A9AF3-268B-496B-8C8B-87FFEF969083}" type="slidenum">
              <a:rPr lang="en-US" smtClean="0"/>
              <a:t>62</a:t>
            </a:fld>
            <a:endParaRPr lang="en-US" dirty="0"/>
          </a:p>
        </p:txBody>
      </p:sp>
      <p:sp>
        <p:nvSpPr>
          <p:cNvPr id="4" name="Rectangle 3"/>
          <p:cNvSpPr/>
          <p:nvPr/>
        </p:nvSpPr>
        <p:spPr bwMode="auto">
          <a:xfrm>
            <a:off x="465482" y="2343632"/>
            <a:ext cx="5448300" cy="3917950"/>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Syntax:</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if condition:</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if condition:</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statement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else:</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statement</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else:</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if condition :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statement</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else: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statement</a:t>
            </a:r>
            <a:endParaRPr lang="en-US" altLang="en-US" sz="2800" dirty="0">
              <a:latin typeface="Times New Roman" panose="02020603050405020304" pitchFamily="18" charset="0"/>
              <a:ea typeface="ＭＳ Ｐゴシック" pitchFamily="32" charset="-128"/>
              <a:cs typeface="Times New Roman" panose="02020603050405020304" pitchFamily="18" charset="0"/>
            </a:endParaRPr>
          </a:p>
        </p:txBody>
      </p:sp>
      <p:sp>
        <p:nvSpPr>
          <p:cNvPr id="10" name="Title 1">
            <a:extLst>
              <a:ext uri="{FF2B5EF4-FFF2-40B4-BE49-F238E27FC236}">
                <a16:creationId xmlns:a16="http://schemas.microsoft.com/office/drawing/2014/main" id="{EDDD312A-CAFE-4F8C-AD69-B41949A5C99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pPr algn="ctr"/>
            <a:endParaRPr lang="en-US" sz="4800" b="1" dirty="0">
              <a:solidFill>
                <a:schemeClr val="bg1"/>
              </a:solidFill>
              <a:latin typeface="Garamond" panose="02020404030301010803" pitchFamily="18" charset="0"/>
            </a:endParaRPr>
          </a:p>
          <a:p>
            <a:pPr algn="ctr"/>
            <a:r>
              <a:rPr lang="en-US" sz="4800" b="1" dirty="0">
                <a:solidFill>
                  <a:schemeClr val="bg1"/>
                </a:solidFill>
                <a:latin typeface="Garamond" panose="02020404030301010803" pitchFamily="18" charset="0"/>
              </a:rPr>
              <a:t>Nested if, if-else statement </a:t>
            </a:r>
            <a:endParaRPr lang="en-US" sz="1800" dirty="0">
              <a:solidFill>
                <a:srgbClr val="000000"/>
              </a:solidFill>
              <a:latin typeface="Times-Roman"/>
            </a:endParaRPr>
          </a:p>
          <a:p>
            <a:endParaRPr lang="en-US" sz="1800" b="0" i="0" dirty="0">
              <a:solidFill>
                <a:srgbClr val="000000"/>
              </a:solidFill>
              <a:effectLst/>
              <a:latin typeface="Times-Roman"/>
            </a:endParaRPr>
          </a:p>
          <a:p>
            <a:pPr marL="342900" indent="-342900">
              <a:buFont typeface="Wingdings" panose="05000000000000000000" pitchFamily="2" charset="2"/>
              <a:buChar char="Ø"/>
            </a:pPr>
            <a:r>
              <a:rPr lang="en-US" sz="2400" dirty="0">
                <a:solidFill>
                  <a:srgbClr val="000000"/>
                </a:solidFill>
                <a:latin typeface="Times New Roman" panose="02020603050405020304" pitchFamily="18" charset="0"/>
                <a:ea typeface="+mn-ea"/>
                <a:cs typeface="Times New Roman" panose="02020603050405020304" pitchFamily="18" charset="0"/>
              </a:rPr>
              <a:t>We can have a if...else statement inside another if....else statement </a:t>
            </a:r>
          </a:p>
          <a:p>
            <a:pPr marL="342900" indent="-342900">
              <a:buFont typeface="Wingdings" panose="05000000000000000000" pitchFamily="2" charset="2"/>
              <a:buChar char="Ø"/>
            </a:pPr>
            <a:r>
              <a:rPr lang="en-US" sz="2400" dirty="0">
                <a:solidFill>
                  <a:srgbClr val="000000"/>
                </a:solidFill>
                <a:latin typeface="Times New Roman" panose="02020603050405020304" pitchFamily="18" charset="0"/>
                <a:ea typeface="+mn-ea"/>
                <a:cs typeface="Times New Roman" panose="02020603050405020304" pitchFamily="18" charset="0"/>
              </a:rPr>
              <a:t>Any number of these statements can be nested inside one another.</a:t>
            </a:r>
          </a:p>
          <a:p>
            <a:pPr marL="342900" indent="-342900">
              <a:buFont typeface="Wingdings" panose="05000000000000000000" pitchFamily="2" charset="2"/>
              <a:buChar char="Ø"/>
            </a:pPr>
            <a:r>
              <a:rPr lang="en-US" sz="2400" dirty="0">
                <a:solidFill>
                  <a:srgbClr val="000000"/>
                </a:solidFill>
                <a:latin typeface="Times New Roman" panose="02020603050405020304" pitchFamily="18" charset="0"/>
                <a:ea typeface="+mn-ea"/>
                <a:cs typeface="Times New Roman" panose="02020603050405020304" pitchFamily="18" charset="0"/>
              </a:rPr>
              <a:t>Indentation is the only way to figure out the level of nesting. </a:t>
            </a:r>
          </a:p>
          <a:p>
            <a:r>
              <a:rPr lang="en-US" sz="1800" b="0" i="0" dirty="0">
                <a:solidFill>
                  <a:srgbClr val="000000"/>
                </a:solidFill>
                <a:effectLst/>
                <a:latin typeface="Times-Roman"/>
              </a:rPr>
              <a:t>Example : input a number to check if the number is positive or negative or zero and display appropriate message</a:t>
            </a:r>
            <a:r>
              <a:rPr lang="en-US" sz="1050" dirty="0"/>
              <a:t> </a:t>
            </a:r>
            <a:br>
              <a:rPr lang="en-US" sz="1050" dirty="0"/>
            </a:br>
            <a:endParaRPr lang="en-US" sz="1050" dirty="0"/>
          </a:p>
        </p:txBody>
      </p:sp>
      <p:pic>
        <p:nvPicPr>
          <p:cNvPr id="8" name="Picture 7">
            <a:extLst>
              <a:ext uri="{FF2B5EF4-FFF2-40B4-BE49-F238E27FC236}">
                <a16:creationId xmlns:a16="http://schemas.microsoft.com/office/drawing/2014/main" id="{EBCC8EC4-1919-6C13-9DFC-ADCE64B476C1}"/>
              </a:ext>
            </a:extLst>
          </p:cNvPr>
          <p:cNvPicPr>
            <a:picLocks noChangeAspect="1"/>
          </p:cNvPicPr>
          <p:nvPr/>
        </p:nvPicPr>
        <p:blipFill>
          <a:blip r:embed="rId2"/>
          <a:stretch>
            <a:fillRect/>
          </a:stretch>
        </p:blipFill>
        <p:spPr>
          <a:xfrm>
            <a:off x="6125816" y="2486025"/>
            <a:ext cx="5227983" cy="2924175"/>
          </a:xfrm>
          <a:prstGeom prst="rect">
            <a:avLst/>
          </a:prstGeom>
        </p:spPr>
      </p:pic>
      <p:pic>
        <p:nvPicPr>
          <p:cNvPr id="13" name="Picture 12">
            <a:extLst>
              <a:ext uri="{FF2B5EF4-FFF2-40B4-BE49-F238E27FC236}">
                <a16:creationId xmlns:a16="http://schemas.microsoft.com/office/drawing/2014/main" id="{FEE99F03-A3D8-58B3-48BD-AFA62615865A}"/>
              </a:ext>
            </a:extLst>
          </p:cNvPr>
          <p:cNvPicPr>
            <a:picLocks noChangeAspect="1"/>
          </p:cNvPicPr>
          <p:nvPr/>
        </p:nvPicPr>
        <p:blipFill>
          <a:blip r:embed="rId3"/>
          <a:stretch>
            <a:fillRect/>
          </a:stretch>
        </p:blipFill>
        <p:spPr>
          <a:xfrm>
            <a:off x="7182678" y="5610224"/>
            <a:ext cx="1987826" cy="746126"/>
          </a:xfrm>
          <a:prstGeom prst="rect">
            <a:avLst/>
          </a:prstGeom>
        </p:spPr>
      </p:pic>
    </p:spTree>
    <p:extLst>
      <p:ext uri="{BB962C8B-B14F-4D97-AF65-F5344CB8AC3E}">
        <p14:creationId xmlns:p14="http://schemas.microsoft.com/office/powerpoint/2010/main" val="39826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1304104" cy="1828800"/>
          </a:xfrm>
        </p:spPr>
        <p:txBody>
          <a:bodyPr>
            <a:noAutofit/>
          </a:bodyPr>
          <a:lstStyle/>
          <a:p>
            <a:r>
              <a:rPr lang="en-US" sz="2400" dirty="0">
                <a:latin typeface="Times New Roman" panose="02020603050405020304" pitchFamily="18" charset="0"/>
                <a:cs typeface="Times New Roman" panose="02020603050405020304" pitchFamily="18" charset="0"/>
              </a:rPr>
              <a:t>A special kind of nesting is the chain of if-else-if-else-… statements</a:t>
            </a:r>
          </a:p>
          <a:p>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elif</a:t>
            </a:r>
            <a:r>
              <a:rPr lang="en-US" sz="2400" b="0" i="0" dirty="0">
                <a:solidFill>
                  <a:srgbClr val="000000"/>
                </a:solidFill>
                <a:effectLst/>
                <a:latin typeface="Times New Roman" panose="02020603050405020304" pitchFamily="18" charset="0"/>
                <a:cs typeface="Times New Roman" panose="02020603050405020304" pitchFamily="18" charset="0"/>
              </a:rPr>
              <a:t> is short for </a:t>
            </a:r>
            <a:r>
              <a:rPr lang="en-US" sz="2400" b="0" i="0" dirty="0">
                <a:solidFill>
                  <a:srgbClr val="FF0000"/>
                </a:solidFill>
                <a:effectLst/>
                <a:latin typeface="Times New Roman" panose="02020603050405020304" pitchFamily="18" charset="0"/>
                <a:cs typeface="Times New Roman" panose="02020603050405020304" pitchFamily="18" charset="0"/>
              </a:rPr>
              <a:t>else if</a:t>
            </a:r>
            <a:r>
              <a:rPr lang="en-US" sz="2400" b="0" i="0" dirty="0">
                <a:solidFill>
                  <a:srgbClr val="000000"/>
                </a:solidFill>
                <a:effectLst/>
                <a:latin typeface="Times New Roman" panose="02020603050405020304" pitchFamily="18" charset="0"/>
                <a:cs typeface="Times New Roman" panose="02020603050405020304" pitchFamily="18" charset="0"/>
              </a:rPr>
              <a:t>. It allows us to check for multiple expressions</a:t>
            </a:r>
            <a:r>
              <a:rPr lang="en-US" sz="2400" dirty="0">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If the condition for if is </a:t>
            </a:r>
            <a:r>
              <a:rPr lang="en-US" sz="2400" b="0" i="0" dirty="0">
                <a:solidFill>
                  <a:srgbClr val="FF0000"/>
                </a:solidFill>
                <a:effectLst/>
                <a:latin typeface="Times New Roman" panose="02020603050405020304" pitchFamily="18" charset="0"/>
                <a:cs typeface="Times New Roman" panose="02020603050405020304" pitchFamily="18" charset="0"/>
              </a:rPr>
              <a:t>False</a:t>
            </a:r>
            <a:r>
              <a:rPr lang="en-US" sz="2400" b="0" i="0" dirty="0">
                <a:solidFill>
                  <a:srgbClr val="000000"/>
                </a:solidFill>
                <a:effectLst/>
                <a:latin typeface="Times New Roman" panose="02020603050405020304" pitchFamily="18" charset="0"/>
                <a:cs typeface="Times New Roman" panose="02020603050405020304" pitchFamily="18" charset="0"/>
              </a:rPr>
              <a:t>, it checks the condition of the </a:t>
            </a:r>
            <a:r>
              <a:rPr lang="en-US" sz="2400" b="0" i="0" dirty="0">
                <a:solidFill>
                  <a:srgbClr val="FF0000"/>
                </a:solidFill>
                <a:effectLst/>
                <a:latin typeface="Times New Roman" panose="02020603050405020304" pitchFamily="18" charset="0"/>
                <a:cs typeface="Times New Roman" panose="02020603050405020304" pitchFamily="18" charset="0"/>
              </a:rPr>
              <a:t>next </a:t>
            </a:r>
            <a:r>
              <a:rPr lang="en-US" sz="2400" b="0" i="0" dirty="0" err="1">
                <a:solidFill>
                  <a:srgbClr val="FF0000"/>
                </a:solidFill>
                <a:effectLst/>
                <a:latin typeface="Times New Roman" panose="02020603050405020304" pitchFamily="18" charset="0"/>
                <a:cs typeface="Times New Roman" panose="02020603050405020304" pitchFamily="18" charset="0"/>
              </a:rPr>
              <a:t>elif</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block and so on.</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If all the conditions are False, the body of </a:t>
            </a:r>
            <a:r>
              <a:rPr lang="en-US" sz="2400" b="0" i="0" dirty="0">
                <a:solidFill>
                  <a:srgbClr val="FF0000"/>
                </a:solidFill>
                <a:effectLst/>
                <a:latin typeface="Times New Roman" panose="02020603050405020304" pitchFamily="18" charset="0"/>
                <a:cs typeface="Times New Roman" panose="02020603050405020304" pitchFamily="18" charset="0"/>
              </a:rPr>
              <a:t>else</a:t>
            </a:r>
            <a:r>
              <a:rPr lang="en-US" sz="2400" b="0" i="0" dirty="0">
                <a:solidFill>
                  <a:srgbClr val="000000"/>
                </a:solidFill>
                <a:effectLst/>
                <a:latin typeface="Times New Roman" panose="02020603050405020304" pitchFamily="18" charset="0"/>
                <a:cs typeface="Times New Roman" panose="02020603050405020304" pitchFamily="18" charset="0"/>
              </a:rPr>
              <a:t> is executed.</a:t>
            </a:r>
          </a:p>
          <a:p>
            <a:r>
              <a:rPr lang="en-US" sz="2400" b="0" i="0" dirty="0">
                <a:solidFill>
                  <a:srgbClr val="000000"/>
                </a:solidFill>
                <a:effectLst/>
                <a:latin typeface="Times New Roman" panose="02020603050405020304" pitchFamily="18" charset="0"/>
                <a:cs typeface="Times New Roman" panose="02020603050405020304" pitchFamily="18" charset="0"/>
              </a:rPr>
              <a:t>Only </a:t>
            </a:r>
            <a:r>
              <a:rPr lang="en-US" sz="2400" b="0" i="0" dirty="0">
                <a:solidFill>
                  <a:srgbClr val="FF0000"/>
                </a:solidFill>
                <a:effectLst/>
                <a:latin typeface="Times New Roman" panose="02020603050405020304" pitchFamily="18" charset="0"/>
                <a:cs typeface="Times New Roman" panose="02020603050405020304" pitchFamily="18" charset="0"/>
              </a:rPr>
              <a:t>one</a:t>
            </a:r>
            <a:r>
              <a:rPr lang="en-US" sz="2400" b="0" i="0" dirty="0">
                <a:solidFill>
                  <a:srgbClr val="000000"/>
                </a:solidFill>
                <a:effectLst/>
                <a:latin typeface="Times New Roman" panose="02020603050405020304" pitchFamily="18" charset="0"/>
                <a:cs typeface="Times New Roman" panose="02020603050405020304" pitchFamily="18" charset="0"/>
              </a:rPr>
              <a:t> block among the several if...</a:t>
            </a:r>
            <a:r>
              <a:rPr lang="en-US" sz="2400" b="0" i="0" dirty="0" err="1">
                <a:solidFill>
                  <a:srgbClr val="000000"/>
                </a:solidFill>
                <a:effectLst/>
                <a:latin typeface="Times New Roman" panose="02020603050405020304" pitchFamily="18" charset="0"/>
                <a:cs typeface="Times New Roman" panose="02020603050405020304" pitchFamily="18" charset="0"/>
              </a:rPr>
              <a:t>elif</a:t>
            </a:r>
            <a:r>
              <a:rPr lang="en-US" sz="2400" b="0" i="0" dirty="0">
                <a:solidFill>
                  <a:srgbClr val="000000"/>
                </a:solidFill>
                <a:effectLst/>
                <a:latin typeface="Times New Roman" panose="02020603050405020304" pitchFamily="18" charset="0"/>
                <a:cs typeface="Times New Roman" panose="02020603050405020304" pitchFamily="18" charset="0"/>
              </a:rPr>
              <a:t>...else blocks is executed</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according to the condition.</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C0A9AF3-268B-496B-8C8B-87FFEF969083}" type="slidenum">
              <a:rPr lang="en-US" smtClean="0"/>
              <a:t>63</a:t>
            </a:fld>
            <a:endParaRPr lang="en-US" dirty="0"/>
          </a:p>
        </p:txBody>
      </p:sp>
      <p:sp>
        <p:nvSpPr>
          <p:cNvPr id="12" name="Rectangle 11"/>
          <p:cNvSpPr/>
          <p:nvPr/>
        </p:nvSpPr>
        <p:spPr bwMode="auto">
          <a:xfrm>
            <a:off x="1556965" y="3379540"/>
            <a:ext cx="4751070" cy="3381509"/>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if condition1: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s1</a:t>
            </a:r>
          </a:p>
          <a:p>
            <a:pPr>
              <a:buClrTx/>
              <a:buFontTx/>
              <a:buNone/>
            </a:pPr>
            <a:r>
              <a:rPr lang="en-US" altLang="en-US" sz="2400" dirty="0" err="1">
                <a:latin typeface="Times New Roman" panose="02020603050405020304" pitchFamily="18" charset="0"/>
                <a:ea typeface="ＭＳ Ｐゴシック" pitchFamily="32" charset="-128"/>
                <a:cs typeface="Times New Roman" panose="02020603050405020304" pitchFamily="18" charset="0"/>
              </a:rPr>
              <a:t>elif</a:t>
            </a:r>
            <a:r>
              <a:rPr lang="en-US" altLang="en-US" sz="2400" dirty="0">
                <a:latin typeface="Times New Roman" panose="02020603050405020304" pitchFamily="18" charset="0"/>
                <a:ea typeface="ＭＳ Ｐゴシック" pitchFamily="32" charset="-128"/>
                <a:cs typeface="Times New Roman" panose="02020603050405020304" pitchFamily="18" charset="0"/>
              </a:rPr>
              <a:t> condition2:</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s2</a:t>
            </a:r>
          </a:p>
          <a:p>
            <a:pPr>
              <a:buClrTx/>
              <a:buFontTx/>
              <a:buNone/>
            </a:pPr>
            <a:r>
              <a:rPr lang="en-US" altLang="en-US" sz="2400" dirty="0" err="1">
                <a:latin typeface="Times New Roman" panose="02020603050405020304" pitchFamily="18" charset="0"/>
                <a:ea typeface="ＭＳ Ｐゴシック" pitchFamily="32" charset="-128"/>
                <a:cs typeface="Times New Roman" panose="02020603050405020304" pitchFamily="18" charset="0"/>
              </a:rPr>
              <a:t>elif</a:t>
            </a:r>
            <a:r>
              <a:rPr lang="en-US" altLang="en-US" sz="2400" dirty="0">
                <a:latin typeface="Times New Roman" panose="02020603050405020304" pitchFamily="18" charset="0"/>
                <a:ea typeface="ＭＳ Ｐゴシック" pitchFamily="32" charset="-128"/>
                <a:cs typeface="Times New Roman" panose="02020603050405020304" pitchFamily="18" charset="0"/>
              </a:rPr>
              <a:t> condition3:</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s3</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elif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else </a:t>
            </a:r>
          </a:p>
          <a:p>
            <a:pPr>
              <a:buClrTx/>
              <a:buFontTx/>
              <a:buNone/>
            </a:pPr>
            <a:r>
              <a:rPr lang="en-US" altLang="en-US" sz="2400" dirty="0">
                <a:latin typeface="Times New Roman" panose="02020603050405020304" pitchFamily="18" charset="0"/>
                <a:ea typeface="ＭＳ Ｐゴシック" pitchFamily="32" charset="-128"/>
                <a:cs typeface="Times New Roman" panose="02020603050405020304" pitchFamily="18" charset="0"/>
              </a:rPr>
              <a:t>      last-block-of-statement(</a:t>
            </a:r>
            <a:r>
              <a:rPr lang="en-US" altLang="en-US" sz="2400" dirty="0" err="1">
                <a:latin typeface="Times New Roman" panose="02020603050405020304" pitchFamily="18" charset="0"/>
                <a:ea typeface="ＭＳ Ｐゴシック" pitchFamily="32" charset="-128"/>
                <a:cs typeface="Times New Roman" panose="02020603050405020304" pitchFamily="18" charset="0"/>
              </a:rPr>
              <a:t>Slast</a:t>
            </a:r>
            <a:r>
              <a:rPr lang="en-US" altLang="en-US" sz="2400" dirty="0">
                <a:latin typeface="Times New Roman" panose="02020603050405020304" pitchFamily="18" charset="0"/>
                <a:ea typeface="ＭＳ Ｐゴシック" pitchFamily="32" charset="-128"/>
                <a:cs typeface="Times New Roman" panose="02020603050405020304" pitchFamily="18" charset="0"/>
              </a:rPr>
              <a:t>)</a:t>
            </a:r>
          </a:p>
          <a:p>
            <a:pPr>
              <a:buClrTx/>
              <a:buFontTx/>
              <a:buNone/>
            </a:pPr>
            <a:endParaRPr lang="en-US" altLang="en-US" sz="2400" dirty="0">
              <a:solidFill>
                <a:schemeClr val="accent4"/>
              </a:solidFill>
              <a:ea typeface="ＭＳ Ｐゴシック" pitchFamily="32" charset="-128"/>
            </a:endParaRPr>
          </a:p>
          <a:p>
            <a:pPr>
              <a:buClrTx/>
              <a:buFontTx/>
              <a:buNone/>
            </a:pPr>
            <a:endParaRPr lang="en-US" altLang="en-US" sz="2400" dirty="0">
              <a:solidFill>
                <a:schemeClr val="accent4"/>
              </a:solidFill>
              <a:ea typeface="ＭＳ Ｐゴシック" pitchFamily="32" charset="-128"/>
            </a:endParaRPr>
          </a:p>
        </p:txBody>
      </p:sp>
      <p:sp>
        <p:nvSpPr>
          <p:cNvPr id="10" name="Title 1">
            <a:extLst>
              <a:ext uri="{FF2B5EF4-FFF2-40B4-BE49-F238E27FC236}">
                <a16:creationId xmlns:a16="http://schemas.microsoft.com/office/drawing/2014/main" id="{DBB3199D-B9BF-7D1D-C661-572C2EBBB094}"/>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The </a:t>
            </a:r>
            <a:r>
              <a:rPr lang="en-US" sz="4800" b="1" dirty="0" err="1">
                <a:solidFill>
                  <a:schemeClr val="bg1"/>
                </a:solidFill>
                <a:latin typeface="Garamond" panose="02020404030301010803" pitchFamily="18" charset="0"/>
              </a:rPr>
              <a:t>elif</a:t>
            </a:r>
            <a:r>
              <a:rPr lang="en-US" sz="4800" b="1" dirty="0">
                <a:solidFill>
                  <a:schemeClr val="bg1"/>
                </a:solidFill>
                <a:latin typeface="Garamond" panose="02020404030301010803" pitchFamily="18" charset="0"/>
              </a:rPr>
              <a:t> statement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2" name="Action Button: Help 1">
            <a:hlinkClick r:id="" action="ppaction://noaction" highlightClick="1"/>
            <a:extLst>
              <a:ext uri="{FF2B5EF4-FFF2-40B4-BE49-F238E27FC236}">
                <a16:creationId xmlns:a16="http://schemas.microsoft.com/office/drawing/2014/main" id="{5042CEA4-75B2-3347-CA8D-A161CA9647C4}"/>
              </a:ext>
            </a:extLst>
          </p:cNvPr>
          <p:cNvSpPr/>
          <p:nvPr/>
        </p:nvSpPr>
        <p:spPr bwMode="auto">
          <a:xfrm>
            <a:off x="9406193" y="3150704"/>
            <a:ext cx="306625" cy="457672"/>
          </a:xfrm>
          <a:prstGeom prst="actionButtonHelp">
            <a:avLst/>
          </a:prstGeom>
          <a:solidFill>
            <a:schemeClr val="bg2"/>
          </a:solid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pPr>
            <a:endParaRPr lang="en-US" sz="2000" dirty="0">
              <a:latin typeface="Verdana" pitchFamily="34" charset="0"/>
            </a:endParaRPr>
          </a:p>
        </p:txBody>
      </p:sp>
      <p:sp>
        <p:nvSpPr>
          <p:cNvPr id="7" name="Right Arrow 5">
            <a:extLst>
              <a:ext uri="{FF2B5EF4-FFF2-40B4-BE49-F238E27FC236}">
                <a16:creationId xmlns:a16="http://schemas.microsoft.com/office/drawing/2014/main" id="{06195E4C-2BF0-65F5-1D5C-DAAA4A80659A}"/>
              </a:ext>
            </a:extLst>
          </p:cNvPr>
          <p:cNvSpPr/>
          <p:nvPr/>
        </p:nvSpPr>
        <p:spPr bwMode="auto">
          <a:xfrm rot="2700000">
            <a:off x="10000853" y="4795471"/>
            <a:ext cx="777241" cy="458765"/>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8" name="Right Arrow 9">
            <a:extLst>
              <a:ext uri="{FF2B5EF4-FFF2-40B4-BE49-F238E27FC236}">
                <a16:creationId xmlns:a16="http://schemas.microsoft.com/office/drawing/2014/main" id="{D1E04797-1B43-CDE8-CFB9-8F1B1BD6B23E}"/>
              </a:ext>
            </a:extLst>
          </p:cNvPr>
          <p:cNvSpPr/>
          <p:nvPr/>
        </p:nvSpPr>
        <p:spPr bwMode="auto">
          <a:xfrm rot="8100000">
            <a:off x="8848669" y="3711477"/>
            <a:ext cx="777240" cy="458841"/>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9" name="TextBox 8">
            <a:extLst>
              <a:ext uri="{FF2B5EF4-FFF2-40B4-BE49-F238E27FC236}">
                <a16:creationId xmlns:a16="http://schemas.microsoft.com/office/drawing/2014/main" id="{54A8141C-405B-2D09-DEE8-4923D8B98706}"/>
              </a:ext>
            </a:extLst>
          </p:cNvPr>
          <p:cNvSpPr txBox="1"/>
          <p:nvPr/>
        </p:nvSpPr>
        <p:spPr>
          <a:xfrm>
            <a:off x="9201469" y="5296672"/>
            <a:ext cx="407484" cy="369332"/>
          </a:xfrm>
          <a:prstGeom prst="rect">
            <a:avLst/>
          </a:prstGeom>
          <a:noFill/>
          <a:ln>
            <a:solidFill>
              <a:schemeClr val="accent4"/>
            </a:solidFill>
          </a:ln>
        </p:spPr>
        <p:txBody>
          <a:bodyPr wrap="none" rtlCol="0">
            <a:spAutoFit/>
          </a:bodyPr>
          <a:lstStyle/>
          <a:p>
            <a:r>
              <a:rPr lang="en-US" dirty="0">
                <a:solidFill>
                  <a:schemeClr val="accent4"/>
                </a:solidFill>
              </a:rPr>
              <a:t>S2</a:t>
            </a:r>
          </a:p>
        </p:txBody>
      </p:sp>
      <p:sp>
        <p:nvSpPr>
          <p:cNvPr id="11" name="TextBox 10">
            <a:extLst>
              <a:ext uri="{FF2B5EF4-FFF2-40B4-BE49-F238E27FC236}">
                <a16:creationId xmlns:a16="http://schemas.microsoft.com/office/drawing/2014/main" id="{0925BD9F-C51B-C8FE-F7DE-04572F70920D}"/>
              </a:ext>
            </a:extLst>
          </p:cNvPr>
          <p:cNvSpPr txBox="1"/>
          <p:nvPr/>
        </p:nvSpPr>
        <p:spPr>
          <a:xfrm>
            <a:off x="8850524" y="4217504"/>
            <a:ext cx="407484" cy="369332"/>
          </a:xfrm>
          <a:prstGeom prst="rect">
            <a:avLst/>
          </a:prstGeom>
          <a:noFill/>
          <a:ln>
            <a:solidFill>
              <a:schemeClr val="accent4"/>
            </a:solidFill>
          </a:ln>
        </p:spPr>
        <p:txBody>
          <a:bodyPr wrap="none" rtlCol="0">
            <a:spAutoFit/>
          </a:bodyPr>
          <a:lstStyle/>
          <a:p>
            <a:r>
              <a:rPr lang="en-US" dirty="0">
                <a:solidFill>
                  <a:schemeClr val="accent4"/>
                </a:solidFill>
              </a:rPr>
              <a:t>S1</a:t>
            </a:r>
          </a:p>
        </p:txBody>
      </p:sp>
      <p:sp>
        <p:nvSpPr>
          <p:cNvPr id="13" name="TextBox 12">
            <a:extLst>
              <a:ext uri="{FF2B5EF4-FFF2-40B4-BE49-F238E27FC236}">
                <a16:creationId xmlns:a16="http://schemas.microsoft.com/office/drawing/2014/main" id="{570E6810-7EDF-3CEB-F41F-78B3BD04A255}"/>
              </a:ext>
            </a:extLst>
          </p:cNvPr>
          <p:cNvSpPr txBox="1"/>
          <p:nvPr/>
        </p:nvSpPr>
        <p:spPr>
          <a:xfrm>
            <a:off x="11281659" y="6025511"/>
            <a:ext cx="618118" cy="369332"/>
          </a:xfrm>
          <a:prstGeom prst="rect">
            <a:avLst/>
          </a:prstGeom>
          <a:noFill/>
          <a:ln>
            <a:solidFill>
              <a:schemeClr val="accent4"/>
            </a:solidFill>
          </a:ln>
        </p:spPr>
        <p:txBody>
          <a:bodyPr wrap="none" rtlCol="0">
            <a:spAutoFit/>
          </a:bodyPr>
          <a:lstStyle/>
          <a:p>
            <a:r>
              <a:rPr lang="en-US" dirty="0" err="1">
                <a:solidFill>
                  <a:schemeClr val="accent4"/>
                </a:solidFill>
              </a:rPr>
              <a:t>Slast</a:t>
            </a:r>
            <a:endParaRPr lang="en-US" dirty="0">
              <a:solidFill>
                <a:schemeClr val="accent4"/>
              </a:solidFill>
            </a:endParaRPr>
          </a:p>
        </p:txBody>
      </p:sp>
      <p:sp>
        <p:nvSpPr>
          <p:cNvPr id="14" name="Right Arrow 19">
            <a:extLst>
              <a:ext uri="{FF2B5EF4-FFF2-40B4-BE49-F238E27FC236}">
                <a16:creationId xmlns:a16="http://schemas.microsoft.com/office/drawing/2014/main" id="{7D5668AF-AA0E-35FB-8A37-DEAA91237DA9}"/>
              </a:ext>
            </a:extLst>
          </p:cNvPr>
          <p:cNvSpPr/>
          <p:nvPr/>
        </p:nvSpPr>
        <p:spPr bwMode="auto">
          <a:xfrm rot="2700000">
            <a:off x="9472121" y="3706325"/>
            <a:ext cx="777241" cy="458765"/>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15" name="Right Arrow 20">
            <a:extLst>
              <a:ext uri="{FF2B5EF4-FFF2-40B4-BE49-F238E27FC236}">
                <a16:creationId xmlns:a16="http://schemas.microsoft.com/office/drawing/2014/main" id="{44A3FCCC-F4A8-87D2-B897-8773F18D0158}"/>
              </a:ext>
            </a:extLst>
          </p:cNvPr>
          <p:cNvSpPr/>
          <p:nvPr/>
        </p:nvSpPr>
        <p:spPr bwMode="auto">
          <a:xfrm rot="8100000">
            <a:off x="9249870" y="4794575"/>
            <a:ext cx="777240" cy="458841"/>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16" name="TextBox 15">
            <a:extLst>
              <a:ext uri="{FF2B5EF4-FFF2-40B4-BE49-F238E27FC236}">
                <a16:creationId xmlns:a16="http://schemas.microsoft.com/office/drawing/2014/main" id="{8C74DDD1-0920-2E89-21A4-E50AB483D4DD}"/>
              </a:ext>
            </a:extLst>
          </p:cNvPr>
          <p:cNvSpPr txBox="1"/>
          <p:nvPr/>
        </p:nvSpPr>
        <p:spPr>
          <a:xfrm rot="18950299">
            <a:off x="8746433" y="3453635"/>
            <a:ext cx="582211" cy="369332"/>
          </a:xfrm>
          <a:prstGeom prst="rect">
            <a:avLst/>
          </a:prstGeom>
          <a:noFill/>
        </p:spPr>
        <p:txBody>
          <a:bodyPr wrap="none" rtlCol="0">
            <a:spAutoFit/>
          </a:bodyPr>
          <a:lstStyle/>
          <a:p>
            <a:r>
              <a:rPr lang="en-US" dirty="0">
                <a:solidFill>
                  <a:schemeClr val="accent4"/>
                </a:solidFill>
              </a:rPr>
              <a:t>true</a:t>
            </a:r>
          </a:p>
        </p:txBody>
      </p:sp>
      <p:sp>
        <p:nvSpPr>
          <p:cNvPr id="17" name="TextBox 16">
            <a:extLst>
              <a:ext uri="{FF2B5EF4-FFF2-40B4-BE49-F238E27FC236}">
                <a16:creationId xmlns:a16="http://schemas.microsoft.com/office/drawing/2014/main" id="{694BE3E7-A968-7736-AC17-45307DAF5187}"/>
              </a:ext>
            </a:extLst>
          </p:cNvPr>
          <p:cNvSpPr txBox="1"/>
          <p:nvPr/>
        </p:nvSpPr>
        <p:spPr>
          <a:xfrm rot="2740178">
            <a:off x="9743660" y="3564023"/>
            <a:ext cx="619400" cy="369332"/>
          </a:xfrm>
          <a:prstGeom prst="rect">
            <a:avLst/>
          </a:prstGeom>
          <a:noFill/>
        </p:spPr>
        <p:txBody>
          <a:bodyPr wrap="none" rtlCol="0">
            <a:spAutoFit/>
          </a:bodyPr>
          <a:lstStyle/>
          <a:p>
            <a:r>
              <a:rPr lang="en-US" dirty="0">
                <a:solidFill>
                  <a:schemeClr val="accent4"/>
                </a:solidFill>
              </a:rPr>
              <a:t>false</a:t>
            </a:r>
          </a:p>
        </p:txBody>
      </p:sp>
      <p:sp>
        <p:nvSpPr>
          <p:cNvPr id="18" name="Action Button: Help 17">
            <a:hlinkClick r:id="" action="ppaction://noaction" highlightClick="1"/>
            <a:extLst>
              <a:ext uri="{FF2B5EF4-FFF2-40B4-BE49-F238E27FC236}">
                <a16:creationId xmlns:a16="http://schemas.microsoft.com/office/drawing/2014/main" id="{A3476464-3458-A9D1-763F-A86712EF7837}"/>
              </a:ext>
            </a:extLst>
          </p:cNvPr>
          <p:cNvSpPr/>
          <p:nvPr/>
        </p:nvSpPr>
        <p:spPr bwMode="auto">
          <a:xfrm>
            <a:off x="9839641" y="4237243"/>
            <a:ext cx="306625" cy="457672"/>
          </a:xfrm>
          <a:prstGeom prst="actionButtonHelp">
            <a:avLst/>
          </a:prstGeom>
          <a:solidFill>
            <a:schemeClr val="bg2"/>
          </a:solid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19" name="TextBox 18">
            <a:extLst>
              <a:ext uri="{FF2B5EF4-FFF2-40B4-BE49-F238E27FC236}">
                <a16:creationId xmlns:a16="http://schemas.microsoft.com/office/drawing/2014/main" id="{14CA064B-16F6-4735-CEE1-4212419C7B33}"/>
              </a:ext>
            </a:extLst>
          </p:cNvPr>
          <p:cNvSpPr txBox="1"/>
          <p:nvPr/>
        </p:nvSpPr>
        <p:spPr>
          <a:xfrm rot="18950299">
            <a:off x="9211912" y="4623923"/>
            <a:ext cx="582211" cy="369332"/>
          </a:xfrm>
          <a:prstGeom prst="rect">
            <a:avLst/>
          </a:prstGeom>
          <a:noFill/>
        </p:spPr>
        <p:txBody>
          <a:bodyPr wrap="none" rtlCol="0">
            <a:spAutoFit/>
          </a:bodyPr>
          <a:lstStyle/>
          <a:p>
            <a:r>
              <a:rPr lang="en-US" dirty="0">
                <a:solidFill>
                  <a:schemeClr val="accent4"/>
                </a:solidFill>
              </a:rPr>
              <a:t>true</a:t>
            </a:r>
          </a:p>
        </p:txBody>
      </p:sp>
      <p:sp>
        <p:nvSpPr>
          <p:cNvPr id="20" name="TextBox 19">
            <a:extLst>
              <a:ext uri="{FF2B5EF4-FFF2-40B4-BE49-F238E27FC236}">
                <a16:creationId xmlns:a16="http://schemas.microsoft.com/office/drawing/2014/main" id="{035CE4EA-0634-1540-50A5-46DFDD567166}"/>
              </a:ext>
            </a:extLst>
          </p:cNvPr>
          <p:cNvSpPr txBox="1"/>
          <p:nvPr/>
        </p:nvSpPr>
        <p:spPr>
          <a:xfrm rot="2740178">
            <a:off x="10280327" y="4678627"/>
            <a:ext cx="619400" cy="369332"/>
          </a:xfrm>
          <a:prstGeom prst="rect">
            <a:avLst/>
          </a:prstGeom>
          <a:noFill/>
        </p:spPr>
        <p:txBody>
          <a:bodyPr wrap="none" rtlCol="0">
            <a:spAutoFit/>
          </a:bodyPr>
          <a:lstStyle/>
          <a:p>
            <a:r>
              <a:rPr lang="en-US" dirty="0">
                <a:solidFill>
                  <a:schemeClr val="accent4"/>
                </a:solidFill>
              </a:rPr>
              <a:t>false</a:t>
            </a:r>
          </a:p>
        </p:txBody>
      </p:sp>
      <p:sp>
        <p:nvSpPr>
          <p:cNvPr id="21" name="Action Button: Help 20">
            <a:hlinkClick r:id="" action="ppaction://noaction" highlightClick="1"/>
            <a:extLst>
              <a:ext uri="{FF2B5EF4-FFF2-40B4-BE49-F238E27FC236}">
                <a16:creationId xmlns:a16="http://schemas.microsoft.com/office/drawing/2014/main" id="{57450B09-EF6E-27F4-6F67-87966578AD38}"/>
              </a:ext>
            </a:extLst>
          </p:cNvPr>
          <p:cNvSpPr/>
          <p:nvPr/>
        </p:nvSpPr>
        <p:spPr bwMode="auto">
          <a:xfrm>
            <a:off x="10481722" y="5301610"/>
            <a:ext cx="306625" cy="457672"/>
          </a:xfrm>
          <a:prstGeom prst="actionButtonHelp">
            <a:avLst/>
          </a:prstGeom>
          <a:solidFill>
            <a:schemeClr val="bg2"/>
          </a:solid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2" name="Right Arrow 20">
            <a:extLst>
              <a:ext uri="{FF2B5EF4-FFF2-40B4-BE49-F238E27FC236}">
                <a16:creationId xmlns:a16="http://schemas.microsoft.com/office/drawing/2014/main" id="{F8C75BB3-D1A0-CD0A-A38B-26CB5FB7BD52}"/>
              </a:ext>
            </a:extLst>
          </p:cNvPr>
          <p:cNvSpPr/>
          <p:nvPr/>
        </p:nvSpPr>
        <p:spPr bwMode="auto">
          <a:xfrm rot="8100000">
            <a:off x="9836880" y="5728401"/>
            <a:ext cx="777240" cy="458841"/>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3" name="TextBox 22">
            <a:extLst>
              <a:ext uri="{FF2B5EF4-FFF2-40B4-BE49-F238E27FC236}">
                <a16:creationId xmlns:a16="http://schemas.microsoft.com/office/drawing/2014/main" id="{1384E568-9F66-645C-992F-E7957BA737BA}"/>
              </a:ext>
            </a:extLst>
          </p:cNvPr>
          <p:cNvSpPr txBox="1"/>
          <p:nvPr/>
        </p:nvSpPr>
        <p:spPr>
          <a:xfrm rot="18950299">
            <a:off x="9798922" y="5557749"/>
            <a:ext cx="582211" cy="369332"/>
          </a:xfrm>
          <a:prstGeom prst="rect">
            <a:avLst/>
          </a:prstGeom>
          <a:noFill/>
        </p:spPr>
        <p:txBody>
          <a:bodyPr wrap="none" rtlCol="0">
            <a:spAutoFit/>
          </a:bodyPr>
          <a:lstStyle/>
          <a:p>
            <a:r>
              <a:rPr lang="en-US" dirty="0">
                <a:solidFill>
                  <a:schemeClr val="accent4"/>
                </a:solidFill>
              </a:rPr>
              <a:t>true</a:t>
            </a:r>
          </a:p>
        </p:txBody>
      </p:sp>
      <p:sp>
        <p:nvSpPr>
          <p:cNvPr id="24" name="Right Arrow 5">
            <a:extLst>
              <a:ext uri="{FF2B5EF4-FFF2-40B4-BE49-F238E27FC236}">
                <a16:creationId xmlns:a16="http://schemas.microsoft.com/office/drawing/2014/main" id="{48899872-614D-1C32-4670-93775B1729DF}"/>
              </a:ext>
            </a:extLst>
          </p:cNvPr>
          <p:cNvSpPr/>
          <p:nvPr/>
        </p:nvSpPr>
        <p:spPr bwMode="auto">
          <a:xfrm rot="2700000">
            <a:off x="10710895" y="5588851"/>
            <a:ext cx="777241" cy="458765"/>
          </a:xfrm>
          <a:prstGeom prst="rightArrow">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5" name="TextBox 24">
            <a:extLst>
              <a:ext uri="{FF2B5EF4-FFF2-40B4-BE49-F238E27FC236}">
                <a16:creationId xmlns:a16="http://schemas.microsoft.com/office/drawing/2014/main" id="{F9EC8D1E-80E6-FC31-628B-57FA80A8F477}"/>
              </a:ext>
            </a:extLst>
          </p:cNvPr>
          <p:cNvSpPr txBox="1"/>
          <p:nvPr/>
        </p:nvSpPr>
        <p:spPr>
          <a:xfrm rot="2740178">
            <a:off x="10990369" y="5472007"/>
            <a:ext cx="619400" cy="369332"/>
          </a:xfrm>
          <a:prstGeom prst="rect">
            <a:avLst/>
          </a:prstGeom>
          <a:noFill/>
        </p:spPr>
        <p:txBody>
          <a:bodyPr wrap="none" rtlCol="0">
            <a:spAutoFit/>
          </a:bodyPr>
          <a:lstStyle/>
          <a:p>
            <a:r>
              <a:rPr lang="en-US" dirty="0">
                <a:solidFill>
                  <a:schemeClr val="accent4"/>
                </a:solidFill>
              </a:rPr>
              <a:t>false</a:t>
            </a:r>
          </a:p>
        </p:txBody>
      </p:sp>
      <p:sp>
        <p:nvSpPr>
          <p:cNvPr id="26" name="TextBox 25">
            <a:extLst>
              <a:ext uri="{FF2B5EF4-FFF2-40B4-BE49-F238E27FC236}">
                <a16:creationId xmlns:a16="http://schemas.microsoft.com/office/drawing/2014/main" id="{E5B2E40F-F69F-B82C-8586-4AC12786130E}"/>
              </a:ext>
            </a:extLst>
          </p:cNvPr>
          <p:cNvSpPr txBox="1"/>
          <p:nvPr/>
        </p:nvSpPr>
        <p:spPr>
          <a:xfrm>
            <a:off x="9530717" y="6173232"/>
            <a:ext cx="407484" cy="369332"/>
          </a:xfrm>
          <a:prstGeom prst="rect">
            <a:avLst/>
          </a:prstGeom>
          <a:noFill/>
          <a:ln>
            <a:solidFill>
              <a:schemeClr val="accent4"/>
            </a:solidFill>
          </a:ln>
        </p:spPr>
        <p:txBody>
          <a:bodyPr wrap="none" rtlCol="0">
            <a:spAutoFit/>
          </a:bodyPr>
          <a:lstStyle/>
          <a:p>
            <a:r>
              <a:rPr lang="en-US" dirty="0">
                <a:solidFill>
                  <a:schemeClr val="accent4"/>
                </a:solidFill>
              </a:rPr>
              <a:t>S3</a:t>
            </a:r>
          </a:p>
        </p:txBody>
      </p:sp>
    </p:spTree>
    <p:extLst>
      <p:ext uri="{BB962C8B-B14F-4D97-AF65-F5344CB8AC3E}">
        <p14:creationId xmlns:p14="http://schemas.microsoft.com/office/powerpoint/2010/main" val="169150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anim calcmode="lin" valueType="num">
                                      <p:cBhvr>
                                        <p:cTn id="75" dur="1000" fill="hold"/>
                                        <p:tgtEl>
                                          <p:spTgt spid="9"/>
                                        </p:tgtEl>
                                        <p:attrNameLst>
                                          <p:attrName>ppt_x</p:attrName>
                                        </p:attrNameLst>
                                      </p:cBhvr>
                                      <p:tavLst>
                                        <p:tav tm="0">
                                          <p:val>
                                            <p:strVal val="#ppt_x"/>
                                          </p:val>
                                        </p:tav>
                                        <p:tav tm="100000">
                                          <p:val>
                                            <p:strVal val="#ppt_x"/>
                                          </p:val>
                                        </p:tav>
                                      </p:tavLst>
                                    </p:anim>
                                    <p:anim calcmode="lin" valueType="num">
                                      <p:cBhvr>
                                        <p:cTn id="7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1000"/>
                                        <p:tgtEl>
                                          <p:spTgt spid="22"/>
                                        </p:tgtEl>
                                      </p:cBhvr>
                                    </p:animEffect>
                                    <p:anim calcmode="lin" valueType="num">
                                      <p:cBhvr>
                                        <p:cTn id="103" dur="1000" fill="hold"/>
                                        <p:tgtEl>
                                          <p:spTgt spid="22"/>
                                        </p:tgtEl>
                                        <p:attrNameLst>
                                          <p:attrName>ppt_x</p:attrName>
                                        </p:attrNameLst>
                                      </p:cBhvr>
                                      <p:tavLst>
                                        <p:tav tm="0">
                                          <p:val>
                                            <p:strVal val="#ppt_x"/>
                                          </p:val>
                                        </p:tav>
                                        <p:tav tm="100000">
                                          <p:val>
                                            <p:strVal val="#ppt_x"/>
                                          </p:val>
                                        </p:tav>
                                      </p:tavLst>
                                    </p:anim>
                                    <p:anim calcmode="lin" valueType="num">
                                      <p:cBhvr>
                                        <p:cTn id="10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1000"/>
                                        <p:tgtEl>
                                          <p:spTgt spid="23"/>
                                        </p:tgtEl>
                                      </p:cBhvr>
                                    </p:animEffect>
                                    <p:anim calcmode="lin" valueType="num">
                                      <p:cBhvr>
                                        <p:cTn id="110" dur="1000" fill="hold"/>
                                        <p:tgtEl>
                                          <p:spTgt spid="23"/>
                                        </p:tgtEl>
                                        <p:attrNameLst>
                                          <p:attrName>ppt_x</p:attrName>
                                        </p:attrNameLst>
                                      </p:cBhvr>
                                      <p:tavLst>
                                        <p:tav tm="0">
                                          <p:val>
                                            <p:strVal val="#ppt_x"/>
                                          </p:val>
                                        </p:tav>
                                        <p:tav tm="100000">
                                          <p:val>
                                            <p:strVal val="#ppt_x"/>
                                          </p:val>
                                        </p:tav>
                                      </p:tavLst>
                                    </p:anim>
                                    <p:anim calcmode="lin" valueType="num">
                                      <p:cBhvr>
                                        <p:cTn id="11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fade">
                                      <p:cBhvr>
                                        <p:cTn id="116" dur="1000"/>
                                        <p:tgtEl>
                                          <p:spTgt spid="26"/>
                                        </p:tgtEl>
                                      </p:cBhvr>
                                    </p:animEffect>
                                    <p:anim calcmode="lin" valueType="num">
                                      <p:cBhvr>
                                        <p:cTn id="117" dur="1000" fill="hold"/>
                                        <p:tgtEl>
                                          <p:spTgt spid="26"/>
                                        </p:tgtEl>
                                        <p:attrNameLst>
                                          <p:attrName>ppt_x</p:attrName>
                                        </p:attrNameLst>
                                      </p:cBhvr>
                                      <p:tavLst>
                                        <p:tav tm="0">
                                          <p:val>
                                            <p:strVal val="#ppt_x"/>
                                          </p:val>
                                        </p:tav>
                                        <p:tav tm="100000">
                                          <p:val>
                                            <p:strVal val="#ppt_x"/>
                                          </p:val>
                                        </p:tav>
                                      </p:tavLst>
                                    </p:anim>
                                    <p:anim calcmode="lin" valueType="num">
                                      <p:cBhvr>
                                        <p:cTn id="11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fade">
                                      <p:cBhvr>
                                        <p:cTn id="123" dur="1000"/>
                                        <p:tgtEl>
                                          <p:spTgt spid="24"/>
                                        </p:tgtEl>
                                      </p:cBhvr>
                                    </p:animEffect>
                                    <p:anim calcmode="lin" valueType="num">
                                      <p:cBhvr>
                                        <p:cTn id="124" dur="1000" fill="hold"/>
                                        <p:tgtEl>
                                          <p:spTgt spid="24"/>
                                        </p:tgtEl>
                                        <p:attrNameLst>
                                          <p:attrName>ppt_x</p:attrName>
                                        </p:attrNameLst>
                                      </p:cBhvr>
                                      <p:tavLst>
                                        <p:tav tm="0">
                                          <p:val>
                                            <p:strVal val="#ppt_x"/>
                                          </p:val>
                                        </p:tav>
                                        <p:tav tm="100000">
                                          <p:val>
                                            <p:strVal val="#ppt_x"/>
                                          </p:val>
                                        </p:tav>
                                      </p:tavLst>
                                    </p:anim>
                                    <p:anim calcmode="lin" valueType="num">
                                      <p:cBhvr>
                                        <p:cTn id="12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1000"/>
                                        <p:tgtEl>
                                          <p:spTgt spid="25"/>
                                        </p:tgtEl>
                                      </p:cBhvr>
                                    </p:animEffect>
                                    <p:anim calcmode="lin" valueType="num">
                                      <p:cBhvr>
                                        <p:cTn id="131" dur="1000" fill="hold"/>
                                        <p:tgtEl>
                                          <p:spTgt spid="25"/>
                                        </p:tgtEl>
                                        <p:attrNameLst>
                                          <p:attrName>ppt_x</p:attrName>
                                        </p:attrNameLst>
                                      </p:cBhvr>
                                      <p:tavLst>
                                        <p:tav tm="0">
                                          <p:val>
                                            <p:strVal val="#ppt_x"/>
                                          </p:val>
                                        </p:tav>
                                        <p:tav tm="100000">
                                          <p:val>
                                            <p:strVal val="#ppt_x"/>
                                          </p:val>
                                        </p:tav>
                                      </p:tavLst>
                                    </p:anim>
                                    <p:anim calcmode="lin" valueType="num">
                                      <p:cBhvr>
                                        <p:cTn id="13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13"/>
                                        </p:tgtEl>
                                        <p:attrNameLst>
                                          <p:attrName>style.visibility</p:attrName>
                                        </p:attrNameLst>
                                      </p:cBhvr>
                                      <p:to>
                                        <p:strVal val="visible"/>
                                      </p:to>
                                    </p:set>
                                    <p:animEffect transition="in" filter="fade">
                                      <p:cBhvr>
                                        <p:cTn id="137" dur="1000"/>
                                        <p:tgtEl>
                                          <p:spTgt spid="13"/>
                                        </p:tgtEl>
                                      </p:cBhvr>
                                    </p:animEffect>
                                    <p:anim calcmode="lin" valueType="num">
                                      <p:cBhvr>
                                        <p:cTn id="138" dur="1000" fill="hold"/>
                                        <p:tgtEl>
                                          <p:spTgt spid="13"/>
                                        </p:tgtEl>
                                        <p:attrNameLst>
                                          <p:attrName>ppt_x</p:attrName>
                                        </p:attrNameLst>
                                      </p:cBhvr>
                                      <p:tavLst>
                                        <p:tav tm="0">
                                          <p:val>
                                            <p:strVal val="#ppt_x"/>
                                          </p:val>
                                        </p:tav>
                                        <p:tav tm="100000">
                                          <p:val>
                                            <p:strVal val="#ppt_x"/>
                                          </p:val>
                                        </p:tav>
                                      </p:tavLst>
                                    </p:anim>
                                    <p:anim calcmode="lin" valueType="num">
                                      <p:cBhvr>
                                        <p:cTn id="1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7" grpId="0" animBg="1"/>
      <p:bldP spid="8" grpId="0" animBg="1"/>
      <p:bldP spid="9" grpId="0" animBg="1"/>
      <p:bldP spid="11" grpId="0" animBg="1"/>
      <p:bldP spid="13" grpId="0" animBg="1"/>
      <p:bldP spid="14" grpId="0" animBg="1"/>
      <p:bldP spid="15" grpId="0" animBg="1"/>
      <p:bldP spid="16" grpId="0"/>
      <p:bldP spid="17" grpId="0"/>
      <p:bldP spid="18" grpId="0" animBg="1"/>
      <p:bldP spid="19" grpId="0"/>
      <p:bldP spid="20" grpId="0"/>
      <p:bldP spid="21" grpId="0" animBg="1"/>
      <p:bldP spid="22" grpId="0" animBg="1"/>
      <p:bldP spid="23" grpId="0"/>
      <p:bldP spid="24" grpId="0" animBg="1"/>
      <p:bldP spid="25" grpId="0"/>
      <p:bldP spid="2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975887"/>
          </a:xfrm>
        </p:spPr>
        <p:txBody>
          <a:bodyPr>
            <a:noAutofit/>
          </a:bodyPr>
          <a:lstStyle/>
          <a:p>
            <a:pPr algn="just">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 general, statements are executed sequentially</a:t>
            </a:r>
            <a:r>
              <a:rPr lang="en-US" sz="24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There may be a situation when you need to execute a block of code several number of times.</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Loop statements  allow us to execute a statement or group of statements multiple time</a:t>
            </a:r>
            <a:endParaRPr lang="en-US" sz="240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Python programming language provides the following types of loops to handle looping requirements.</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64</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2400" b="1" dirty="0">
                <a:solidFill>
                  <a:schemeClr val="bg1"/>
                </a:solidFill>
                <a:latin typeface="Times New Roman" panose="02020603050405020304" pitchFamily="18" charset="0"/>
                <a:cs typeface="Times New Roman" panose="02020603050405020304" pitchFamily="18" charset="0"/>
              </a:rPr>
              <a:t>L</a:t>
            </a:r>
            <a:r>
              <a:rPr lang="en-US" sz="2400" b="1" i="0" dirty="0">
                <a:solidFill>
                  <a:schemeClr val="bg1"/>
                </a:solidFill>
                <a:effectLst/>
                <a:latin typeface="Times New Roman" panose="02020603050405020304" pitchFamily="18" charset="0"/>
                <a:cs typeface="Times New Roman" panose="02020603050405020304" pitchFamily="18" charset="0"/>
              </a:rPr>
              <a:t>ooping  Statements</a:t>
            </a:r>
          </a:p>
          <a:p>
            <a:endParaRPr lang="en-US" sz="2400" dirty="0">
              <a:latin typeface="Times New Roman" panose="02020603050405020304" pitchFamily="18" charset="0"/>
              <a:ea typeface="+mn-ea"/>
              <a:cs typeface="Times New Roman" panose="02020603050405020304" pitchFamily="18" charset="0"/>
            </a:endParaRPr>
          </a:p>
          <a:p>
            <a:endParaRPr lang="en-US" sz="2400" dirty="0">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B88CECD0-D529-2CD1-3C03-C0C927654DA9}"/>
              </a:ext>
            </a:extLst>
          </p:cNvPr>
          <p:cNvPicPr>
            <a:picLocks noChangeAspect="1"/>
          </p:cNvPicPr>
          <p:nvPr/>
        </p:nvPicPr>
        <p:blipFill>
          <a:blip r:embed="rId3"/>
          <a:stretch>
            <a:fillRect/>
          </a:stretch>
        </p:blipFill>
        <p:spPr>
          <a:xfrm>
            <a:off x="2173357" y="3736975"/>
            <a:ext cx="9180443" cy="2619375"/>
          </a:xfrm>
          <a:prstGeom prst="rect">
            <a:avLst/>
          </a:prstGeom>
        </p:spPr>
      </p:pic>
    </p:spTree>
    <p:extLst>
      <p:ext uri="{BB962C8B-B14F-4D97-AF65-F5344CB8AC3E}">
        <p14:creationId xmlns:p14="http://schemas.microsoft.com/office/powerpoint/2010/main" val="27061558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975887"/>
          </a:xfrm>
        </p:spPr>
        <p:txBody>
          <a:bodyPr>
            <a:noAutofit/>
          </a:bodyPr>
          <a:lstStyle/>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while loop in Python is used to iterate over a block of code as long as the test expression (condition) is true.</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We generally use while loop when we don't know the number of times to iterate beforehand.</a:t>
            </a:r>
          </a:p>
          <a:p>
            <a:pPr>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The body starts with indentation and the first </a:t>
            </a:r>
            <a:r>
              <a:rPr lang="en-US" sz="2400" dirty="0" err="1">
                <a:solidFill>
                  <a:srgbClr val="000000"/>
                </a:solidFill>
                <a:latin typeface="Times New Roman" panose="02020603050405020304" pitchFamily="18" charset="0"/>
                <a:cs typeface="Times New Roman" panose="02020603050405020304" pitchFamily="18" charset="0"/>
              </a:rPr>
              <a:t>unindented</a:t>
            </a:r>
            <a:r>
              <a:rPr lang="en-US" sz="2400" dirty="0">
                <a:solidFill>
                  <a:srgbClr val="000000"/>
                </a:solidFill>
                <a:latin typeface="Times New Roman" panose="02020603050405020304" pitchFamily="18" charset="0"/>
                <a:cs typeface="Times New Roman" panose="02020603050405020304" pitchFamily="18" charset="0"/>
              </a:rPr>
              <a:t> line marks the end.</a:t>
            </a:r>
          </a:p>
          <a:p>
            <a:pPr>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Python interprets any n</a:t>
            </a:r>
            <a:r>
              <a:rPr lang="en-US" sz="2400" dirty="0">
                <a:solidFill>
                  <a:srgbClr val="FF0000"/>
                </a:solidFill>
                <a:latin typeface="Times New Roman" panose="02020603050405020304" pitchFamily="18" charset="0"/>
                <a:cs typeface="Times New Roman" panose="02020603050405020304" pitchFamily="18" charset="0"/>
              </a:rPr>
              <a:t>on-zero</a:t>
            </a:r>
            <a:r>
              <a:rPr lang="en-US" sz="2400" dirty="0">
                <a:solidFill>
                  <a:srgbClr val="000000"/>
                </a:solidFill>
                <a:latin typeface="Times New Roman" panose="02020603050405020304" pitchFamily="18" charset="0"/>
                <a:cs typeface="Times New Roman" panose="02020603050405020304" pitchFamily="18" charset="0"/>
              </a:rPr>
              <a:t> value as </a:t>
            </a:r>
            <a:r>
              <a:rPr lang="en-US" sz="2400" dirty="0">
                <a:solidFill>
                  <a:srgbClr val="FF0000"/>
                </a:solidFill>
                <a:latin typeface="Times New Roman" panose="02020603050405020304" pitchFamily="18" charset="0"/>
                <a:cs typeface="Times New Roman" panose="02020603050405020304" pitchFamily="18" charset="0"/>
              </a:rPr>
              <a:t>True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None</a:t>
            </a:r>
            <a:r>
              <a:rPr lang="en-US" sz="2400" dirty="0">
                <a:solidFill>
                  <a:srgbClr val="000000"/>
                </a:solidFill>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solidFill>
                  <a:srgbClr val="000000"/>
                </a:solidFill>
                <a:latin typeface="Times New Roman" panose="02020603050405020304" pitchFamily="18" charset="0"/>
                <a:cs typeface="Times New Roman" panose="02020603050405020304" pitchFamily="18" charset="0"/>
              </a:rPr>
              <a:t> are interpreted as </a:t>
            </a:r>
            <a:r>
              <a:rPr lang="en-US" sz="2400" dirty="0">
                <a:solidFill>
                  <a:srgbClr val="FF0000"/>
                </a:solidFill>
                <a:latin typeface="Times New Roman" panose="02020603050405020304" pitchFamily="18" charset="0"/>
                <a:cs typeface="Times New Roman" panose="02020603050405020304" pitchFamily="18" charset="0"/>
              </a:rPr>
              <a:t>False</a:t>
            </a:r>
            <a:r>
              <a:rPr lang="en-US" sz="2400" dirty="0">
                <a:solidFill>
                  <a:srgbClr val="000000"/>
                </a:solidFill>
                <a:latin typeface="Times New Roman" panose="02020603050405020304" pitchFamily="18" charset="0"/>
                <a:cs typeface="Times New Roman" panose="02020603050405020304" pitchFamily="18" charset="0"/>
              </a:rPr>
              <a:t>. </a:t>
            </a:r>
            <a:br>
              <a:rPr lang="en-US" sz="2400" dirty="0">
                <a:solidFill>
                  <a:srgbClr val="000000"/>
                </a:solidFill>
                <a:latin typeface="Times New Roman" panose="02020603050405020304" pitchFamily="18" charset="0"/>
                <a:cs typeface="Times New Roman" panose="02020603050405020304" pitchFamily="18" charset="0"/>
              </a:rPr>
            </a:b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600" dirty="0"/>
              <a:t/>
            </a:r>
            <a:br>
              <a:rPr lang="en-US" sz="600" dirty="0"/>
            </a:br>
            <a:endParaRPr lang="en-US" sz="1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65</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2400" b="1" dirty="0">
                <a:solidFill>
                  <a:schemeClr val="bg1"/>
                </a:solidFill>
                <a:latin typeface="Times New Roman" panose="02020603050405020304" pitchFamily="18" charset="0"/>
                <a:cs typeface="Times New Roman" panose="02020603050405020304" pitchFamily="18" charset="0"/>
              </a:rPr>
              <a:t>while loop   </a:t>
            </a:r>
            <a:r>
              <a:rPr lang="en-US" sz="2400" b="1" i="0" dirty="0">
                <a:solidFill>
                  <a:schemeClr val="bg1"/>
                </a:solidFill>
                <a:effectLst/>
                <a:latin typeface="Times New Roman" panose="02020603050405020304" pitchFamily="18" charset="0"/>
                <a:cs typeface="Times New Roman" panose="02020603050405020304" pitchFamily="18" charset="0"/>
              </a:rPr>
              <a:t>Statements</a:t>
            </a:r>
          </a:p>
          <a:p>
            <a:endParaRPr lang="en-US" sz="2400" dirty="0">
              <a:latin typeface="Times New Roman" panose="02020603050405020304" pitchFamily="18" charset="0"/>
              <a:ea typeface="+mn-ea"/>
              <a:cs typeface="Times New Roman" panose="02020603050405020304" pitchFamily="18" charset="0"/>
            </a:endParaRPr>
          </a:p>
          <a:p>
            <a:endParaRPr lang="en-US" sz="2400" dirty="0">
              <a:latin typeface="Times New Roman" panose="02020603050405020304" pitchFamily="18" charset="0"/>
              <a:ea typeface="+mn-ea"/>
              <a:cs typeface="Times New Roman" panose="02020603050405020304" pitchFamily="18" charset="0"/>
            </a:endParaRPr>
          </a:p>
        </p:txBody>
      </p:sp>
      <p:sp>
        <p:nvSpPr>
          <p:cNvPr id="18" name="Content Placeholder 2">
            <a:extLst>
              <a:ext uri="{FF2B5EF4-FFF2-40B4-BE49-F238E27FC236}">
                <a16:creationId xmlns:a16="http://schemas.microsoft.com/office/drawing/2014/main" id="{A838808D-8FCB-54DC-B7E9-B29D0E5F1D74}"/>
              </a:ext>
            </a:extLst>
          </p:cNvPr>
          <p:cNvSpPr txBox="1">
            <a:spLocks/>
          </p:cNvSpPr>
          <p:nvPr/>
        </p:nvSpPr>
        <p:spPr>
          <a:xfrm>
            <a:off x="194914" y="4679395"/>
            <a:ext cx="8915400" cy="251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Narrow" pitchFamily="34" charset="0"/>
              <a:buAutoNum type="arabicPeriod"/>
            </a:pPr>
            <a:r>
              <a:rPr lang="en-US" altLang="en-US" sz="2400" dirty="0">
                <a:latin typeface="Times New Roman" panose="02020603050405020304" pitchFamily="18" charset="0"/>
                <a:cs typeface="Times New Roman" panose="02020603050405020304" pitchFamily="18" charset="0"/>
              </a:rPr>
              <a:t>Evaluate expression</a:t>
            </a:r>
          </a:p>
          <a:p>
            <a:pPr marL="457200" indent="-457200">
              <a:buFont typeface="Arial Narrow" pitchFamily="34" charset="0"/>
              <a:buAutoNum type="arabicPeriod"/>
            </a:pPr>
            <a:r>
              <a:rPr lang="en-US" altLang="en-US" sz="2400" dirty="0">
                <a:latin typeface="Times New Roman" panose="02020603050405020304" pitchFamily="18" charset="0"/>
                <a:cs typeface="Times New Roman" panose="02020603050405020304" pitchFamily="18" charset="0"/>
              </a:rPr>
              <a:t>If TRUE then </a:t>
            </a:r>
          </a:p>
          <a:p>
            <a:pPr marL="914400" lvl="1" indent="-514350">
              <a:buFont typeface="+mj-lt"/>
              <a:buAutoNum type="alphaLcParenR"/>
            </a:pPr>
            <a:r>
              <a:rPr lang="en-US" altLang="en-US" dirty="0">
                <a:latin typeface="Times New Roman" panose="02020603050405020304" pitchFamily="18" charset="0"/>
                <a:cs typeface="Times New Roman" panose="02020603050405020304" pitchFamily="18" charset="0"/>
              </a:rPr>
              <a:t>execute statement1</a:t>
            </a:r>
          </a:p>
          <a:p>
            <a:pPr marL="914400" lvl="1" indent="-514350">
              <a:buFont typeface="+mj-lt"/>
              <a:buAutoNum type="alphaLcParenR"/>
            </a:pPr>
            <a:r>
              <a:rPr lang="en-US" altLang="en-US" dirty="0" err="1">
                <a:latin typeface="Times New Roman" panose="02020603050405020304" pitchFamily="18" charset="0"/>
                <a:cs typeface="Times New Roman" panose="02020603050405020304" pitchFamily="18" charset="0"/>
              </a:rPr>
              <a:t>goto</a:t>
            </a:r>
            <a:r>
              <a:rPr lang="en-US" altLang="en-US" dirty="0">
                <a:latin typeface="Times New Roman" panose="02020603050405020304" pitchFamily="18" charset="0"/>
                <a:cs typeface="Times New Roman" panose="02020603050405020304" pitchFamily="18" charset="0"/>
              </a:rPr>
              <a:t> step </a:t>
            </a:r>
            <a:r>
              <a:rPr lang="en-US" altLang="en-US" dirty="0">
                <a:solidFill>
                  <a:srgbClr val="C00000"/>
                </a:solidFill>
                <a:latin typeface="Times New Roman" panose="02020603050405020304" pitchFamily="18" charset="0"/>
                <a:cs typeface="Times New Roman" panose="02020603050405020304" pitchFamily="18" charset="0"/>
              </a:rPr>
              <a:t>1.</a:t>
            </a:r>
          </a:p>
          <a:p>
            <a:pPr marL="457200" indent="-457200">
              <a:buFont typeface="Arial Narrow" pitchFamily="34" charset="0"/>
              <a:buAutoNum type="arabicPeriod"/>
            </a:pPr>
            <a:r>
              <a:rPr lang="en-US" altLang="en-US" sz="2400" dirty="0">
                <a:latin typeface="Times New Roman" panose="02020603050405020304" pitchFamily="18" charset="0"/>
                <a:cs typeface="Times New Roman" panose="02020603050405020304" pitchFamily="18" charset="0"/>
              </a:rPr>
              <a:t>If FALSE then execute statement2.</a:t>
            </a:r>
          </a:p>
        </p:txBody>
      </p:sp>
      <p:sp>
        <p:nvSpPr>
          <p:cNvPr id="31" name="Rounded Rectangle 3">
            <a:extLst>
              <a:ext uri="{FF2B5EF4-FFF2-40B4-BE49-F238E27FC236}">
                <a16:creationId xmlns:a16="http://schemas.microsoft.com/office/drawing/2014/main" id="{505014FC-F18B-FC5F-6775-228B5F7F980E}"/>
              </a:ext>
            </a:extLst>
          </p:cNvPr>
          <p:cNvSpPr/>
          <p:nvPr/>
        </p:nvSpPr>
        <p:spPr bwMode="auto">
          <a:xfrm>
            <a:off x="3386484" y="3955495"/>
            <a:ext cx="3657600" cy="1447800"/>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sz="2800" b="1" dirty="0">
                <a:solidFill>
                  <a:schemeClr val="tx1"/>
                </a:solidFill>
                <a:ea typeface="ＭＳ Ｐゴシック" pitchFamily="34" charset="-128"/>
              </a:rPr>
              <a:t>while </a:t>
            </a:r>
            <a:r>
              <a:rPr lang="en-US" sz="2800" dirty="0">
                <a:solidFill>
                  <a:schemeClr val="tx1"/>
                </a:solidFill>
                <a:ea typeface="ＭＳ Ｐゴシック" pitchFamily="34" charset="-128"/>
              </a:rPr>
              <a:t>(expression):</a:t>
            </a:r>
          </a:p>
          <a:p>
            <a:pPr eaLnBrk="0" hangingPunct="0">
              <a:defRPr/>
            </a:pPr>
            <a:r>
              <a:rPr lang="en-US" sz="2800" dirty="0">
                <a:solidFill>
                  <a:schemeClr val="tx1"/>
                </a:solidFill>
                <a:ea typeface="ＭＳ Ｐゴシック" pitchFamily="34" charset="-128"/>
              </a:rPr>
              <a:t>	S1</a:t>
            </a:r>
          </a:p>
          <a:p>
            <a:pPr eaLnBrk="0" hangingPunct="0">
              <a:defRPr/>
            </a:pPr>
            <a:r>
              <a:rPr lang="en-US" sz="2800" dirty="0">
                <a:solidFill>
                  <a:schemeClr val="tx1"/>
                </a:solidFill>
                <a:ea typeface="ＭＳ Ｐゴシック" pitchFamily="34" charset="-128"/>
              </a:rPr>
              <a:t>S2</a:t>
            </a:r>
          </a:p>
        </p:txBody>
      </p:sp>
      <p:sp>
        <p:nvSpPr>
          <p:cNvPr id="32" name="Flowchart: Decision 31">
            <a:extLst>
              <a:ext uri="{FF2B5EF4-FFF2-40B4-BE49-F238E27FC236}">
                <a16:creationId xmlns:a16="http://schemas.microsoft.com/office/drawing/2014/main" id="{19BEEE18-D921-0CB7-EF07-99463FEB7BF0}"/>
              </a:ext>
            </a:extLst>
          </p:cNvPr>
          <p:cNvSpPr/>
          <p:nvPr/>
        </p:nvSpPr>
        <p:spPr bwMode="auto">
          <a:xfrm>
            <a:off x="7928322" y="4284108"/>
            <a:ext cx="2855912" cy="1276350"/>
          </a:xfrm>
          <a:prstGeom prst="flowChartDecisio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sz="2000" dirty="0">
              <a:solidFill>
                <a:schemeClr val="tx1"/>
              </a:solidFill>
              <a:latin typeface="Arial" pitchFamily="34" charset="0"/>
              <a:ea typeface="ＭＳ Ｐゴシック" pitchFamily="34" charset="-128"/>
              <a:cs typeface="Arial" pitchFamily="34" charset="0"/>
            </a:endParaRPr>
          </a:p>
        </p:txBody>
      </p:sp>
      <p:sp>
        <p:nvSpPr>
          <p:cNvPr id="33" name="Down Arrow 6">
            <a:extLst>
              <a:ext uri="{FF2B5EF4-FFF2-40B4-BE49-F238E27FC236}">
                <a16:creationId xmlns:a16="http://schemas.microsoft.com/office/drawing/2014/main" id="{F0064B12-6735-60E4-53E3-866DC7E87971}"/>
              </a:ext>
            </a:extLst>
          </p:cNvPr>
          <p:cNvSpPr/>
          <p:nvPr/>
        </p:nvSpPr>
        <p:spPr bwMode="auto">
          <a:xfrm>
            <a:off x="9188797" y="5560458"/>
            <a:ext cx="369887" cy="528637"/>
          </a:xfrm>
          <a:prstGeom prst="downArrow">
            <a:avLst/>
          </a:prstGeom>
          <a:solidFill>
            <a:schemeClr val="accent4"/>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sz="2400">
              <a:solidFill>
                <a:schemeClr val="tx1"/>
              </a:solidFill>
              <a:ea typeface="ＭＳ Ｐゴシック" pitchFamily="34" charset="-128"/>
            </a:endParaRPr>
          </a:p>
        </p:txBody>
      </p:sp>
      <p:sp>
        <p:nvSpPr>
          <p:cNvPr id="34" name="TextBox 7">
            <a:extLst>
              <a:ext uri="{FF2B5EF4-FFF2-40B4-BE49-F238E27FC236}">
                <a16:creationId xmlns:a16="http://schemas.microsoft.com/office/drawing/2014/main" id="{ADC3A8C7-F8E1-0E72-D718-1F6561064A71}"/>
              </a:ext>
            </a:extLst>
          </p:cNvPr>
          <p:cNvSpPr txBox="1">
            <a:spLocks noChangeArrowheads="1"/>
          </p:cNvSpPr>
          <p:nvPr/>
        </p:nvSpPr>
        <p:spPr bwMode="auto">
          <a:xfrm>
            <a:off x="10447684" y="4476195"/>
            <a:ext cx="928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solidFill>
                  <a:schemeClr val="tx1"/>
                </a:solidFill>
              </a:rPr>
              <a:t>FALSE</a:t>
            </a:r>
          </a:p>
        </p:txBody>
      </p:sp>
      <p:sp>
        <p:nvSpPr>
          <p:cNvPr id="35" name="Bent-Up Arrow 8">
            <a:extLst>
              <a:ext uri="{FF2B5EF4-FFF2-40B4-BE49-F238E27FC236}">
                <a16:creationId xmlns:a16="http://schemas.microsoft.com/office/drawing/2014/main" id="{5D7235BA-4701-1054-12C8-3587922C02EB}"/>
              </a:ext>
            </a:extLst>
          </p:cNvPr>
          <p:cNvSpPr/>
          <p:nvPr/>
        </p:nvSpPr>
        <p:spPr bwMode="auto">
          <a:xfrm>
            <a:off x="7425085" y="3955495"/>
            <a:ext cx="838200" cy="2552305"/>
          </a:xfrm>
          <a:prstGeom prst="bentUpArrow">
            <a:avLst/>
          </a:prstGeom>
          <a:solidFill>
            <a:schemeClr val="accent4"/>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a:lstStyle/>
          <a:p>
            <a:pPr eaLnBrk="0" hangingPunct="0">
              <a:defRPr/>
            </a:pPr>
            <a:endParaRPr lang="en-US" sz="2400">
              <a:solidFill>
                <a:schemeClr val="tx1"/>
              </a:solidFill>
              <a:ea typeface="ＭＳ Ｐゴシック" pitchFamily="34" charset="-128"/>
            </a:endParaRPr>
          </a:p>
        </p:txBody>
      </p:sp>
      <p:sp>
        <p:nvSpPr>
          <p:cNvPr id="36" name="Bent-Up Arrow 9">
            <a:extLst>
              <a:ext uri="{FF2B5EF4-FFF2-40B4-BE49-F238E27FC236}">
                <a16:creationId xmlns:a16="http://schemas.microsoft.com/office/drawing/2014/main" id="{B47F45F8-4394-4417-24C8-9DCA85E32593}"/>
              </a:ext>
            </a:extLst>
          </p:cNvPr>
          <p:cNvSpPr/>
          <p:nvPr/>
        </p:nvSpPr>
        <p:spPr bwMode="auto">
          <a:xfrm>
            <a:off x="7577483" y="3803096"/>
            <a:ext cx="1981201" cy="609599"/>
          </a:xfrm>
          <a:prstGeom prst="bentUpArrow">
            <a:avLst/>
          </a:prstGeom>
          <a:solidFill>
            <a:schemeClr val="accent4"/>
          </a:solidFill>
          <a:ln w="9525" cap="flat" cmpd="sng" algn="ctr">
            <a:solidFill>
              <a:schemeClr val="tx1"/>
            </a:solidFill>
            <a:prstDash val="solid"/>
            <a:round/>
            <a:headEnd type="none" w="med" len="med"/>
            <a:tailEnd type="none" w="med" len="med"/>
          </a:ln>
          <a:effectLst/>
          <a:scene3d>
            <a:camera prst="orthographicFront">
              <a:rot lat="10800000" lon="0" rev="0"/>
            </a:camera>
            <a:lightRig rig="threePt" dir="t"/>
          </a:scene3d>
        </p:spPr>
        <p:txBody>
          <a:bodyPr/>
          <a:lstStyle/>
          <a:p>
            <a:pPr eaLnBrk="0" hangingPunct="0">
              <a:defRPr/>
            </a:pPr>
            <a:endParaRPr lang="en-US" sz="2400">
              <a:solidFill>
                <a:schemeClr val="tx1"/>
              </a:solidFill>
              <a:ea typeface="ＭＳ Ｐゴシック" pitchFamily="34" charset="-128"/>
            </a:endParaRPr>
          </a:p>
        </p:txBody>
      </p:sp>
      <p:sp>
        <p:nvSpPr>
          <p:cNvPr id="37" name="TextBox 10">
            <a:extLst>
              <a:ext uri="{FF2B5EF4-FFF2-40B4-BE49-F238E27FC236}">
                <a16:creationId xmlns:a16="http://schemas.microsoft.com/office/drawing/2014/main" id="{4BD9D760-A547-A785-348B-07A7E429D431}"/>
              </a:ext>
            </a:extLst>
          </p:cNvPr>
          <p:cNvSpPr txBox="1">
            <a:spLocks noChangeArrowheads="1"/>
          </p:cNvSpPr>
          <p:nvPr/>
        </p:nvSpPr>
        <p:spPr bwMode="auto">
          <a:xfrm>
            <a:off x="8349009" y="5560458"/>
            <a:ext cx="81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dirty="0">
                <a:solidFill>
                  <a:schemeClr val="tx1"/>
                </a:solidFill>
              </a:rPr>
              <a:t>TRUE</a:t>
            </a:r>
          </a:p>
        </p:txBody>
      </p:sp>
      <p:sp>
        <p:nvSpPr>
          <p:cNvPr id="38" name="Rounded Rectangle 11">
            <a:extLst>
              <a:ext uri="{FF2B5EF4-FFF2-40B4-BE49-F238E27FC236}">
                <a16:creationId xmlns:a16="http://schemas.microsoft.com/office/drawing/2014/main" id="{00EAECB8-E65B-C558-6D10-3BB12DE0C046}"/>
              </a:ext>
            </a:extLst>
          </p:cNvPr>
          <p:cNvSpPr/>
          <p:nvPr/>
        </p:nvSpPr>
        <p:spPr bwMode="auto">
          <a:xfrm>
            <a:off x="8187084" y="6089095"/>
            <a:ext cx="1828800" cy="762000"/>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2400" dirty="0">
                <a:solidFill>
                  <a:schemeClr val="tx1"/>
                </a:solidFill>
                <a:ea typeface="ＭＳ Ｐゴシック" pitchFamily="34" charset="-128"/>
              </a:rPr>
              <a:t>S1</a:t>
            </a:r>
          </a:p>
        </p:txBody>
      </p:sp>
      <p:sp>
        <p:nvSpPr>
          <p:cNvPr id="39" name="Bent-Up Arrow 12">
            <a:extLst>
              <a:ext uri="{FF2B5EF4-FFF2-40B4-BE49-F238E27FC236}">
                <a16:creationId xmlns:a16="http://schemas.microsoft.com/office/drawing/2014/main" id="{0E1EB263-8F4A-39A6-3202-A09AC72C1A1A}"/>
              </a:ext>
            </a:extLst>
          </p:cNvPr>
          <p:cNvSpPr/>
          <p:nvPr/>
        </p:nvSpPr>
        <p:spPr bwMode="auto">
          <a:xfrm>
            <a:off x="10700283" y="4795013"/>
            <a:ext cx="687201" cy="1370282"/>
          </a:xfrm>
          <a:prstGeom prst="bentUpArrow">
            <a:avLst/>
          </a:prstGeom>
          <a:solidFill>
            <a:schemeClr val="accent4"/>
          </a:solidFill>
          <a:ln w="9525" cap="flat" cmpd="sng" algn="ctr">
            <a:solidFill>
              <a:schemeClr val="tx1"/>
            </a:solidFill>
            <a:prstDash val="solid"/>
            <a:round/>
            <a:headEnd type="none" w="med" len="med"/>
            <a:tailEnd type="none" w="med" len="med"/>
          </a:ln>
          <a:effectLst/>
          <a:scene3d>
            <a:camera prst="orthographicFront">
              <a:rot lat="11400000" lon="0" rev="0"/>
            </a:camera>
            <a:lightRig rig="threePt" dir="t"/>
          </a:scene3d>
        </p:spPr>
        <p:txBody>
          <a:bodyPr/>
          <a:lstStyle/>
          <a:p>
            <a:pPr eaLnBrk="0" hangingPunct="0">
              <a:defRPr/>
            </a:pPr>
            <a:endParaRPr lang="en-US" sz="2400">
              <a:solidFill>
                <a:schemeClr val="tx1"/>
              </a:solidFill>
              <a:ea typeface="ＭＳ Ｐゴシック" pitchFamily="34" charset="-128"/>
            </a:endParaRPr>
          </a:p>
        </p:txBody>
      </p:sp>
      <p:sp>
        <p:nvSpPr>
          <p:cNvPr id="40" name="TextBox 13">
            <a:extLst>
              <a:ext uri="{FF2B5EF4-FFF2-40B4-BE49-F238E27FC236}">
                <a16:creationId xmlns:a16="http://schemas.microsoft.com/office/drawing/2014/main" id="{E3DB6343-37CC-C0F2-1176-542BBD000EA4}"/>
              </a:ext>
            </a:extLst>
          </p:cNvPr>
          <p:cNvSpPr txBox="1">
            <a:spLocks noChangeArrowheads="1"/>
          </p:cNvSpPr>
          <p:nvPr/>
        </p:nvSpPr>
        <p:spPr bwMode="auto">
          <a:xfrm>
            <a:off x="8666694" y="4731783"/>
            <a:ext cx="1425390" cy="400110"/>
          </a:xfrm>
          <a:prstGeom prst="rect">
            <a:avLst/>
          </a:prstGeom>
          <a:solidFill>
            <a:schemeClr val="accent1">
              <a:lumMod val="20000"/>
              <a:lumOff val="80000"/>
            </a:schemeClr>
          </a:solid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chemeClr val="tx1"/>
                </a:solidFill>
              </a:rPr>
              <a:t>expression</a:t>
            </a:r>
          </a:p>
        </p:txBody>
      </p:sp>
      <p:sp>
        <p:nvSpPr>
          <p:cNvPr id="41" name="Rounded Rectangle 24">
            <a:extLst>
              <a:ext uri="{FF2B5EF4-FFF2-40B4-BE49-F238E27FC236}">
                <a16:creationId xmlns:a16="http://schemas.microsoft.com/office/drawing/2014/main" id="{EAF5BA02-2128-FA58-D12C-96FAE0BBEA2B}"/>
              </a:ext>
            </a:extLst>
          </p:cNvPr>
          <p:cNvSpPr/>
          <p:nvPr/>
        </p:nvSpPr>
        <p:spPr bwMode="auto">
          <a:xfrm>
            <a:off x="10149234" y="6165295"/>
            <a:ext cx="1847850" cy="685800"/>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2400" dirty="0">
                <a:solidFill>
                  <a:schemeClr val="tx1"/>
                </a:solidFill>
                <a:ea typeface="ＭＳ Ｐゴシック" pitchFamily="34" charset="-128"/>
              </a:rPr>
              <a:t>S2</a:t>
            </a:r>
          </a:p>
        </p:txBody>
      </p:sp>
    </p:spTree>
    <p:extLst>
      <p:ext uri="{BB962C8B-B14F-4D97-AF65-F5344CB8AC3E}">
        <p14:creationId xmlns:p14="http://schemas.microsoft.com/office/powerpoint/2010/main" val="40462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32" grpId="0" bldLvl="0" animBg="1"/>
      <p:bldP spid="33" grpId="0" bldLvl="0" animBg="1"/>
      <p:bldP spid="34" grpId="0"/>
      <p:bldP spid="35" grpId="0" bldLvl="0" animBg="1"/>
      <p:bldP spid="36" grpId="0" bldLvl="0" animBg="1"/>
      <p:bldP spid="37" grpId="0"/>
      <p:bldP spid="38" grpId="0" bldLvl="0" animBg="1"/>
      <p:bldP spid="39" grpId="0" bldLvl="0" animBg="1"/>
      <p:bldP spid="40" grpId="0" bldLvl="0" animBg="1"/>
      <p:bldP spid="41"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975887"/>
          </a:xfrm>
        </p:spPr>
        <p:txBody>
          <a:bodyPr>
            <a:noAutofit/>
          </a:bodyPr>
          <a:lstStyle/>
          <a:p>
            <a:pPr marL="0" indent="0">
              <a:buNone/>
            </a:pPr>
            <a:r>
              <a:rPr lang="en-US" sz="2400" dirty="0">
                <a:solidFill>
                  <a:srgbClr val="6A9955"/>
                </a:solidFill>
                <a:latin typeface="Times New Roman" panose="02020603050405020304" pitchFamily="18" charset="0"/>
                <a:cs typeface="Times New Roman" panose="02020603050405020304" pitchFamily="18" charset="0"/>
              </a:rPr>
              <a:t>Example:</a:t>
            </a:r>
          </a:p>
          <a:p>
            <a:pPr marL="0" indent="0">
              <a:buNone/>
            </a:pPr>
            <a:r>
              <a:rPr lang="en-US" sz="2400" dirty="0">
                <a:solidFill>
                  <a:srgbClr val="6A9955"/>
                </a:solidFill>
                <a:latin typeface="Times New Roman" panose="02020603050405020304" pitchFamily="18" charset="0"/>
                <a:cs typeface="Times New Roman" panose="02020603050405020304" pitchFamily="18" charset="0"/>
              </a:rPr>
              <a:t>1.  write a </a:t>
            </a:r>
            <a:r>
              <a:rPr lang="en-US" sz="2400" b="0" dirty="0">
                <a:solidFill>
                  <a:srgbClr val="6A9955"/>
                </a:solidFill>
                <a:effectLst/>
                <a:latin typeface="Times New Roman" panose="02020603050405020304" pitchFamily="18" charset="0"/>
                <a:cs typeface="Times New Roman" panose="02020603050405020304" pitchFamily="18" charset="0"/>
              </a:rPr>
              <a:t>Program that display the sum of the following natural numbers  series </a:t>
            </a:r>
          </a:p>
          <a:p>
            <a:pPr marL="0" indent="0">
              <a:buNone/>
            </a:pPr>
            <a:r>
              <a:rPr lang="en-US" sz="2400" b="0" dirty="0">
                <a:solidFill>
                  <a:srgbClr val="6A9955"/>
                </a:solidFill>
                <a:effectLst/>
                <a:latin typeface="Times New Roman" panose="02020603050405020304" pitchFamily="18" charset="0"/>
                <a:cs typeface="Times New Roman" panose="02020603050405020304" pitchFamily="18" charset="0"/>
              </a:rPr>
              <a:t> sum = 1+2+3+...+n , take n as input from the user</a:t>
            </a:r>
          </a:p>
          <a:p>
            <a:pPr marL="0" indent="0">
              <a:buNone/>
            </a:pPr>
            <a:r>
              <a:rPr lang="en-US" sz="2400" dirty="0">
                <a:solidFill>
                  <a:srgbClr val="6A9955"/>
                </a:solidFill>
                <a:latin typeface="Times New Roman" panose="02020603050405020304" pitchFamily="18" charset="0"/>
                <a:cs typeface="Times New Roman" panose="02020603050405020304" pitchFamily="18" charset="0"/>
              </a:rPr>
              <a:t>2. Write a program that accepts a positive number from the keyboard and determine whether the number is prime or not?</a:t>
            </a:r>
            <a:endParaRPr lang="en-US" sz="2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output: </a:t>
            </a:r>
            <a:endParaRPr lang="en-US" sz="1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66</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2400" b="1" dirty="0">
                <a:solidFill>
                  <a:schemeClr val="bg1"/>
                </a:solidFill>
                <a:latin typeface="Times New Roman" panose="02020603050405020304" pitchFamily="18" charset="0"/>
                <a:cs typeface="Times New Roman" panose="02020603050405020304" pitchFamily="18" charset="0"/>
              </a:rPr>
              <a:t>while loop   </a:t>
            </a:r>
            <a:r>
              <a:rPr lang="en-US" sz="2400" b="1" i="0" dirty="0">
                <a:solidFill>
                  <a:schemeClr val="bg1"/>
                </a:solidFill>
                <a:effectLst/>
                <a:latin typeface="Times New Roman" panose="02020603050405020304" pitchFamily="18" charset="0"/>
                <a:cs typeface="Times New Roman" panose="02020603050405020304" pitchFamily="18" charset="0"/>
              </a:rPr>
              <a:t>Statements</a:t>
            </a:r>
          </a:p>
          <a:p>
            <a:endParaRPr lang="en-US" sz="2400" dirty="0">
              <a:latin typeface="Times New Roman" panose="02020603050405020304" pitchFamily="18" charset="0"/>
              <a:ea typeface="+mn-ea"/>
              <a:cs typeface="Times New Roman" panose="02020603050405020304" pitchFamily="18" charset="0"/>
            </a:endParaRPr>
          </a:p>
          <a:p>
            <a:endParaRPr lang="en-US" sz="2400" dirty="0">
              <a:latin typeface="Times New Roman" panose="02020603050405020304" pitchFamily="18" charset="0"/>
              <a:ea typeface="+mn-ea"/>
              <a:cs typeface="Times New Roman" panose="02020603050405020304" pitchFamily="18" charset="0"/>
            </a:endParaRPr>
          </a:p>
        </p:txBody>
      </p:sp>
      <p:sp>
        <p:nvSpPr>
          <p:cNvPr id="18" name="Content Placeholder 2">
            <a:extLst>
              <a:ext uri="{FF2B5EF4-FFF2-40B4-BE49-F238E27FC236}">
                <a16:creationId xmlns:a16="http://schemas.microsoft.com/office/drawing/2014/main" id="{A838808D-8FCB-54DC-B7E9-B29D0E5F1D74}"/>
              </a:ext>
            </a:extLst>
          </p:cNvPr>
          <p:cNvSpPr txBox="1">
            <a:spLocks/>
          </p:cNvSpPr>
          <p:nvPr/>
        </p:nvSpPr>
        <p:spPr>
          <a:xfrm>
            <a:off x="194914" y="4679395"/>
            <a:ext cx="8915400" cy="2514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Narrow" pitchFamily="34" charset="0"/>
              <a:buAutoNum type="arabicPeriod"/>
            </a:pPr>
            <a:endParaRPr lang="en-US"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4BD905B-C5D6-6BDB-E96B-B011FF073BEF}"/>
              </a:ext>
            </a:extLst>
          </p:cNvPr>
          <p:cNvPicPr>
            <a:picLocks noChangeAspect="1"/>
          </p:cNvPicPr>
          <p:nvPr/>
        </p:nvPicPr>
        <p:blipFill>
          <a:blip r:embed="rId3"/>
          <a:stretch>
            <a:fillRect/>
          </a:stretch>
        </p:blipFill>
        <p:spPr>
          <a:xfrm>
            <a:off x="6993542" y="3128471"/>
            <a:ext cx="2860123" cy="829881"/>
          </a:xfrm>
          <a:prstGeom prst="rect">
            <a:avLst/>
          </a:prstGeom>
        </p:spPr>
      </p:pic>
      <p:pic>
        <p:nvPicPr>
          <p:cNvPr id="8" name="Picture 7">
            <a:extLst>
              <a:ext uri="{FF2B5EF4-FFF2-40B4-BE49-F238E27FC236}">
                <a16:creationId xmlns:a16="http://schemas.microsoft.com/office/drawing/2014/main" id="{BA37D9C1-8F61-5B42-A16D-B1ADC6BE175F}"/>
              </a:ext>
            </a:extLst>
          </p:cNvPr>
          <p:cNvPicPr>
            <a:picLocks noChangeAspect="1"/>
          </p:cNvPicPr>
          <p:nvPr/>
        </p:nvPicPr>
        <p:blipFill>
          <a:blip r:embed="rId4"/>
          <a:stretch>
            <a:fillRect/>
          </a:stretch>
        </p:blipFill>
        <p:spPr>
          <a:xfrm>
            <a:off x="766355" y="2933736"/>
            <a:ext cx="5138912" cy="2787962"/>
          </a:xfrm>
          <a:prstGeom prst="rect">
            <a:avLst/>
          </a:prstGeom>
        </p:spPr>
      </p:pic>
    </p:spTree>
    <p:extLst>
      <p:ext uri="{BB962C8B-B14F-4D97-AF65-F5344CB8AC3E}">
        <p14:creationId xmlns:p14="http://schemas.microsoft.com/office/powerpoint/2010/main" val="511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marL="0" indent="0" algn="just">
              <a:lnSpc>
                <a:spcPct val="1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Len() function </a:t>
            </a:r>
          </a:p>
          <a:p>
            <a:pPr algn="just">
              <a:lnSpc>
                <a:spcPct val="10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It's important to note that the indexing of elements in a list </a:t>
            </a:r>
            <a:r>
              <a:rPr lang="en-US" sz="2400" b="0" i="0" dirty="0">
                <a:solidFill>
                  <a:srgbClr val="FF0000"/>
                </a:solidFill>
                <a:effectLst/>
                <a:latin typeface="Times New Roman" panose="02020603050405020304" pitchFamily="18" charset="0"/>
                <a:cs typeface="Times New Roman" panose="02020603050405020304" pitchFamily="18" charset="0"/>
              </a:rPr>
              <a:t>starts from 0</a:t>
            </a:r>
            <a:r>
              <a:rPr lang="en-US" sz="2400" b="0" i="0" dirty="0">
                <a:effectLst/>
                <a:latin typeface="Times New Roman" panose="02020603050405020304" pitchFamily="18" charset="0"/>
                <a:cs typeface="Times New Roman" panose="02020603050405020304" pitchFamily="18" charset="0"/>
              </a:rPr>
              <a:t>, so </a:t>
            </a:r>
            <a:r>
              <a:rPr lang="en-US" sz="2400" b="0" i="0" dirty="0">
                <a:solidFill>
                  <a:srgbClr val="FF0000"/>
                </a:solidFill>
                <a:effectLst/>
                <a:latin typeface="Times New Roman" panose="02020603050405020304" pitchFamily="18" charset="0"/>
                <a:cs typeface="Times New Roman" panose="02020603050405020304" pitchFamily="18" charset="0"/>
              </a:rPr>
              <a:t>the length of a list is always greater than or equal to 0</a:t>
            </a:r>
            <a:r>
              <a:rPr lang="en-US" sz="2400" b="0" i="0" dirty="0">
                <a:effectLst/>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en-US" sz="2400" b="0" i="0" dirty="0">
                <a:solidFill>
                  <a:srgbClr val="002060"/>
                </a:solidFill>
                <a:effectLst/>
                <a:latin typeface="Times New Roman" panose="02020603050405020304" pitchFamily="18" charset="0"/>
                <a:cs typeface="Times New Roman" panose="02020603050405020304" pitchFamily="18" charset="0"/>
              </a:rPr>
              <a:t>The len() </a:t>
            </a:r>
            <a:r>
              <a:rPr lang="en-US" sz="2400" b="0" i="0" dirty="0">
                <a:effectLst/>
                <a:latin typeface="Times New Roman" panose="02020603050405020304" pitchFamily="18" charset="0"/>
                <a:cs typeface="Times New Roman" panose="02020603050405020304" pitchFamily="18" charset="0"/>
              </a:rPr>
              <a:t>function is efficient and commonly used for </a:t>
            </a:r>
            <a:r>
              <a:rPr lang="en-US" sz="2400" b="0" i="0" dirty="0">
                <a:solidFill>
                  <a:srgbClr val="002060"/>
                </a:solidFill>
                <a:effectLst/>
                <a:latin typeface="Times New Roman" panose="02020603050405020304" pitchFamily="18" charset="0"/>
                <a:cs typeface="Times New Roman" panose="02020603050405020304" pitchFamily="18" charset="0"/>
              </a:rPr>
              <a:t>iterating over lists </a:t>
            </a:r>
            <a:r>
              <a:rPr lang="en-US" sz="2400" b="0" i="0" dirty="0">
                <a:effectLst/>
                <a:latin typeface="Times New Roman" panose="02020603050405020304" pitchFamily="18" charset="0"/>
                <a:cs typeface="Times New Roman" panose="02020603050405020304" pitchFamily="18" charset="0"/>
              </a:rPr>
              <a:t>or performing operations based on the size of a list</a:t>
            </a:r>
          </a:p>
          <a:p>
            <a:pPr algn="just">
              <a:lnSpc>
                <a:spcPct val="100000"/>
              </a:lnSpc>
              <a:buFont typeface="Wingdings" panose="05000000000000000000" pitchFamily="2" charset="2"/>
              <a:buChar char="Ø"/>
            </a:pPr>
            <a:r>
              <a:rPr lang="en-US" sz="2400" b="1" dirty="0">
                <a:solidFill>
                  <a:srgbClr val="7030A0"/>
                </a:solidFill>
                <a:latin typeface="Times New Roman" panose="02020603050405020304" pitchFamily="18" charset="0"/>
                <a:cs typeface="Times New Roman" panose="02020603050405020304" pitchFamily="18" charset="0"/>
              </a:rPr>
              <a:t>Example:-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Write a python program to find the sum of the given list using while loop?      </a:t>
            </a:r>
            <a:r>
              <a:rPr lang="en-US" sz="2400" b="0" i="0" dirty="0">
                <a:solidFill>
                  <a:srgbClr val="0070C0"/>
                </a:solidFill>
                <a:effectLst/>
                <a:latin typeface="Times New Roman" panose="02020603050405020304" pitchFamily="18" charset="0"/>
                <a:cs typeface="Times New Roman" panose="02020603050405020304" pitchFamily="18" charset="0"/>
              </a:rPr>
              <a:t>numbers = [3, 5, 23, 6, 5, 1, 2, 9, 8]  </a:t>
            </a:r>
          </a:p>
          <a:p>
            <a:pPr algn="just">
              <a:lnSpc>
                <a:spcPct val="100000"/>
              </a:lnSpc>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67</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while </a:t>
            </a:r>
            <a:r>
              <a:rPr lang="en-US" sz="4800" b="1" dirty="0">
                <a:solidFill>
                  <a:schemeClr val="bg1"/>
                </a:solidFill>
                <a:latin typeface="Garamond" panose="02020404030301010803" pitchFamily="18" charset="0"/>
              </a:rPr>
              <a:t>l</a:t>
            </a:r>
            <a:r>
              <a:rPr lang="en-US" sz="4800" b="1" i="0" dirty="0">
                <a:solidFill>
                  <a:schemeClr val="bg1"/>
                </a:solidFill>
                <a:effectLst/>
                <a:latin typeface="Garamond" panose="02020404030301010803" pitchFamily="18" charset="0"/>
              </a:rPr>
              <a:t>oop using List</a:t>
            </a:r>
          </a:p>
          <a:p>
            <a:r>
              <a:rPr lang="en-US" sz="4800" b="1" i="0" dirty="0">
                <a:solidFill>
                  <a:schemeClr val="bg1"/>
                </a:solidFill>
                <a:effectLst/>
                <a:latin typeface="Garamond" panose="02020404030301010803" pitchFamily="18" charset="0"/>
              </a:rPr>
              <a:t>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261DA3C-AAF9-AD2D-8096-E92C4EE1C102}"/>
              </a:ext>
            </a:extLst>
          </p:cNvPr>
          <p:cNvSpPr/>
          <p:nvPr/>
        </p:nvSpPr>
        <p:spPr>
          <a:xfrm>
            <a:off x="4863729" y="3701166"/>
            <a:ext cx="4969998" cy="2837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3</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5</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23</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6</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5</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9</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8</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sum</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0</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0</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while</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&lt;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len</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sum</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sum</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CE9178"/>
                </a:solidFill>
                <a:effectLst/>
                <a:highlight>
                  <a:srgbClr val="1E1E1E"/>
                </a:highlight>
                <a:latin typeface="Times New Roman" panose="02020603050405020304" pitchFamily="18" charset="0"/>
                <a:cs typeface="Times New Roman" panose="02020603050405020304" pitchFamily="18" charset="0"/>
              </a:rPr>
              <a:t>Sum  of each element:</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sum</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pPr algn="ct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236705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algn="just">
              <a:lnSpc>
                <a:spcPct val="100000"/>
              </a:lnSpc>
              <a:buFont typeface="Wingdings" panose="05000000000000000000" pitchFamily="2" charset="2"/>
              <a:buChar char="Ø"/>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Python frequently uses the</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 Loop</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to iterate over iterable objects like </a:t>
            </a:r>
            <a:r>
              <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rPr>
              <a:t>lists, tuples, and strings.</a:t>
            </a:r>
          </a:p>
          <a:p>
            <a:pPr algn="just">
              <a:lnSpc>
                <a:spcPct val="100000"/>
              </a:lnSpc>
              <a:buFont typeface="Wingdings" panose="05000000000000000000" pitchFamily="2" charset="2"/>
              <a:buChar char="Ø"/>
            </a:pP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Iterating over a sequence is called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traversal</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rPr>
              <a:t> </a:t>
            </a: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rPr>
              <a:t>for loops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are used when a section of code needs to be repeated a certain number of times.</a:t>
            </a:r>
          </a:p>
          <a:p>
            <a:pPr algn="just">
              <a:lnSpc>
                <a:spcPct val="100000"/>
              </a:lnSpc>
              <a:buFont typeface="Wingdings" panose="05000000000000000000" pitchFamily="2" charset="2"/>
              <a:buChar char="Ø"/>
            </a:pP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Passing the whitespace to the end parameter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(end=' ')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indicates that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the end characte</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r has to be identified by </a:t>
            </a:r>
            <a:r>
              <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rPr>
              <a:t>whitespace and not a newline.</a:t>
            </a:r>
          </a:p>
          <a:p>
            <a:pPr marL="0" indent="0" algn="just">
              <a:lnSpc>
                <a:spcPct val="100000"/>
              </a:lnSpc>
              <a:buNone/>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The range () function:</a:t>
            </a:r>
            <a:r>
              <a:rPr lang="en-US" sz="2400" dirty="0">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We can also define the start, stop and step size as range (start, stop, </a:t>
            </a:r>
            <a:r>
              <a:rPr lang="en-US" sz="2400" b="0" i="0" dirty="0" err="1">
                <a:solidFill>
                  <a:srgbClr val="000000"/>
                </a:solidFill>
                <a:effectLst/>
                <a:latin typeface="Times New Roman" panose="02020603050405020304" pitchFamily="18" charset="0"/>
                <a:cs typeface="Times New Roman" panose="02020603050405020304" pitchFamily="18" charset="0"/>
              </a:rPr>
              <a:t>step_size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lvl="1"/>
            <a:r>
              <a:rPr lang="en-US" dirty="0">
                <a:solidFill>
                  <a:srgbClr val="FF0000"/>
                </a:solidFill>
                <a:latin typeface="Times New Roman" panose="02020603050405020304" pitchFamily="18" charset="0"/>
                <a:cs typeface="Times New Roman" panose="02020603050405020304" pitchFamily="18" charset="0"/>
              </a:rPr>
              <a:t>range(start, end) </a:t>
            </a:r>
            <a:r>
              <a:rPr lang="en-US" dirty="0">
                <a:latin typeface="Times New Roman" panose="02020603050405020304" pitchFamily="18" charset="0"/>
                <a:cs typeface="Times New Roman" panose="02020603050405020304" pitchFamily="18" charset="0"/>
              </a:rPr>
              <a:t>is equivalent to </a:t>
            </a:r>
            <a:r>
              <a:rPr lang="en-US" dirty="0">
                <a:solidFill>
                  <a:srgbClr val="FF0000"/>
                </a:solidFill>
                <a:latin typeface="Times New Roman" panose="02020603050405020304" pitchFamily="18" charset="0"/>
                <a:cs typeface="Times New Roman" panose="02020603050405020304" pitchFamily="18" charset="0"/>
              </a:rPr>
              <a:t>range(start, end, 1)</a:t>
            </a:r>
          </a:p>
          <a:p>
            <a:pPr lvl="1"/>
            <a:r>
              <a:rPr lang="en-US" dirty="0">
                <a:latin typeface="Times New Roman" panose="02020603050405020304" pitchFamily="18" charset="0"/>
                <a:cs typeface="Times New Roman" panose="02020603050405020304" pitchFamily="18" charset="0"/>
              </a:rPr>
              <a:t>range(end) is equivalent to range(0, end)</a:t>
            </a:r>
          </a:p>
          <a:p>
            <a:pPr lvl="1"/>
            <a:r>
              <a:rPr lang="en-US" b="0" i="0" dirty="0" err="1">
                <a:solidFill>
                  <a:srgbClr val="000000"/>
                </a:solidFill>
                <a:effectLst/>
                <a:latin typeface="Times New Roman" panose="02020603050405020304" pitchFamily="18" charset="0"/>
                <a:cs typeface="Times New Roman" panose="02020603050405020304" pitchFamily="18" charset="0"/>
              </a:rPr>
              <a:t>step_size</a:t>
            </a:r>
            <a:r>
              <a:rPr lang="en-US"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defaults to 1, start to 0 and stop is end of object if not provided</a:t>
            </a:r>
            <a:r>
              <a:rPr lang="en-US" sz="2000" dirty="0">
                <a:latin typeface="Times New Roman" panose="02020603050405020304" pitchFamily="18" charset="0"/>
                <a:cs typeface="Times New Roman" panose="02020603050405020304" pitchFamily="18" charset="0"/>
              </a:rPr>
              <a:t> </a:t>
            </a:r>
            <a:r>
              <a:rPr lang="en-US" dirty="0"/>
              <a:t/>
            </a:r>
            <a:br>
              <a:rPr lang="en-US" dirty="0"/>
            </a:b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68</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for loop</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66242C0-2988-CB15-B7BC-03768AEBCEBD}"/>
              </a:ext>
            </a:extLst>
          </p:cNvPr>
          <p:cNvSpPr/>
          <p:nvPr/>
        </p:nvSpPr>
        <p:spPr>
          <a:xfrm>
            <a:off x="704558" y="2394526"/>
            <a:ext cx="3051514" cy="10136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rgbClr val="FF0000"/>
                </a:solidFill>
                <a:latin typeface="Times New Roman" panose="02020603050405020304" pitchFamily="18" charset="0"/>
                <a:cs typeface="Times New Roman" panose="02020603050405020304" pitchFamily="18" charset="0"/>
              </a:rPr>
              <a:t>syntax </a:t>
            </a:r>
          </a:p>
          <a:p>
            <a:pPr algn="just"/>
            <a:r>
              <a:rPr lang="en-US" sz="2400" b="1" i="0" dirty="0">
                <a:solidFill>
                  <a:srgbClr val="006699"/>
                </a:solidFill>
                <a:effectLst/>
                <a:latin typeface="inter-regular"/>
              </a:rPr>
              <a:t>for</a:t>
            </a:r>
            <a:r>
              <a:rPr lang="en-US" sz="2400" b="0" i="0" dirty="0">
                <a:solidFill>
                  <a:srgbClr val="000000"/>
                </a:solidFill>
                <a:effectLst/>
                <a:latin typeface="inter-regular"/>
              </a:rPr>
              <a:t> value </a:t>
            </a:r>
            <a:r>
              <a:rPr lang="en-US" sz="2400" b="1" i="0" dirty="0">
                <a:solidFill>
                  <a:srgbClr val="006699"/>
                </a:solidFill>
                <a:effectLst/>
                <a:latin typeface="inter-regular"/>
              </a:rPr>
              <a:t>in</a:t>
            </a:r>
            <a:r>
              <a:rPr lang="en-US" sz="2400" b="0" i="0" dirty="0">
                <a:solidFill>
                  <a:srgbClr val="000000"/>
                </a:solidFill>
                <a:effectLst/>
                <a:latin typeface="inter-regular"/>
              </a:rPr>
              <a:t> range(): </a:t>
            </a:r>
          </a:p>
          <a:p>
            <a:pPr algn="just"/>
            <a:r>
              <a:rPr lang="en-US" sz="2400" dirty="0">
                <a:solidFill>
                  <a:srgbClr val="000000"/>
                </a:solidFill>
                <a:latin typeface="inter-regular"/>
              </a:rPr>
              <a:t>     statement </a:t>
            </a:r>
            <a:r>
              <a:rPr lang="en-US" sz="2400" b="0" i="0" dirty="0">
                <a:solidFill>
                  <a:srgbClr val="000000"/>
                </a:solidFill>
                <a:effectLst/>
                <a:latin typeface="inter-regular"/>
              </a:rPr>
              <a:t> </a:t>
            </a:r>
          </a:p>
        </p:txBody>
      </p:sp>
      <p:sp>
        <p:nvSpPr>
          <p:cNvPr id="7" name="Rectangle 6">
            <a:extLst>
              <a:ext uri="{FF2B5EF4-FFF2-40B4-BE49-F238E27FC236}">
                <a16:creationId xmlns:a16="http://schemas.microsoft.com/office/drawing/2014/main" id="{21131B5D-6DB2-995D-8742-0E644713E817}"/>
              </a:ext>
            </a:extLst>
          </p:cNvPr>
          <p:cNvSpPr/>
          <p:nvPr/>
        </p:nvSpPr>
        <p:spPr>
          <a:xfrm>
            <a:off x="5384416" y="2394526"/>
            <a:ext cx="3357802" cy="10136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rgbClr val="FF0000"/>
                </a:solidFill>
                <a:latin typeface="Times New Roman" panose="02020603050405020304" pitchFamily="18" charset="0"/>
                <a:cs typeface="Times New Roman" panose="02020603050405020304" pitchFamily="18" charset="0"/>
              </a:rPr>
              <a:t>syntax </a:t>
            </a:r>
          </a:p>
          <a:p>
            <a:pPr algn="just"/>
            <a:r>
              <a:rPr lang="en-US" sz="2400" b="1" i="0" dirty="0">
                <a:solidFill>
                  <a:srgbClr val="006699"/>
                </a:solidFill>
                <a:effectLst/>
                <a:latin typeface="inter-regular"/>
              </a:rPr>
              <a:t>for</a:t>
            </a:r>
            <a:r>
              <a:rPr lang="en-US" sz="2400" b="0" i="0" dirty="0">
                <a:solidFill>
                  <a:srgbClr val="000000"/>
                </a:solidFill>
                <a:effectLst/>
                <a:latin typeface="inter-regular"/>
              </a:rPr>
              <a:t> value </a:t>
            </a:r>
            <a:r>
              <a:rPr lang="en-US" sz="2400" b="1" i="0" dirty="0">
                <a:solidFill>
                  <a:srgbClr val="006699"/>
                </a:solidFill>
                <a:effectLst/>
                <a:latin typeface="inter-regular"/>
              </a:rPr>
              <a:t>in</a:t>
            </a:r>
            <a:r>
              <a:rPr lang="en-US" sz="2400" b="0" i="0" dirty="0">
                <a:solidFill>
                  <a:srgbClr val="000000"/>
                </a:solidFill>
                <a:effectLst/>
                <a:latin typeface="inter-regular"/>
              </a:rPr>
              <a:t> sequence: </a:t>
            </a:r>
          </a:p>
          <a:p>
            <a:pPr algn="just"/>
            <a:r>
              <a:rPr lang="en-US" sz="2400" dirty="0">
                <a:solidFill>
                  <a:srgbClr val="000000"/>
                </a:solidFill>
                <a:latin typeface="inter-regular"/>
              </a:rPr>
              <a:t>     statement </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24075412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algn="just">
              <a:lnSpc>
                <a:spcPct val="100000"/>
              </a:lnSpc>
              <a:buFont typeface="Wingdings" panose="05000000000000000000" pitchFamily="2" charset="2"/>
              <a:buChar char="Ø"/>
            </a:pPr>
            <a:r>
              <a:rPr lang="en-US" sz="2400" b="1" i="0" dirty="0">
                <a:solidFill>
                  <a:srgbClr val="002060"/>
                </a:solidFill>
                <a:effectLst/>
                <a:highlight>
                  <a:srgbClr val="FFFFFF"/>
                </a:highlight>
                <a:latin typeface="Times New Roman" panose="02020603050405020304" pitchFamily="18" charset="0"/>
                <a:cs typeface="Times New Roman" panose="02020603050405020304" pitchFamily="18" charset="0"/>
              </a:rPr>
              <a:t>Examp</a:t>
            </a:r>
            <a:r>
              <a:rPr lang="en-US" sz="2400" b="1" dirty="0">
                <a:solidFill>
                  <a:srgbClr val="002060"/>
                </a:solidFill>
                <a:highlight>
                  <a:srgbClr val="FFFFFF"/>
                </a:highlight>
                <a:latin typeface="Times New Roman" panose="02020603050405020304" pitchFamily="18" charset="0"/>
                <a:cs typeface="Times New Roman" panose="02020603050405020304" pitchFamily="18" charset="0"/>
              </a:rPr>
              <a:t>le:- </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write a python program to print a number from print 1 to 10 even using for loop.</a:t>
            </a:r>
          </a:p>
          <a:p>
            <a:pPr marL="0" indent="0" algn="just">
              <a:lnSpc>
                <a:spcPct val="100000"/>
              </a:lnSpc>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solidFill>
                <a:srgbClr val="333333"/>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highlight>
                  <a:srgbClr val="FFFFFF"/>
                </a:highlight>
                <a:latin typeface="Times New Roman" panose="02020603050405020304" pitchFamily="18" charset="0"/>
                <a:cs typeface="Times New Roman" panose="02020603050405020304" pitchFamily="18" charset="0"/>
              </a:rPr>
              <a:t>			                                       </a:t>
            </a:r>
          </a:p>
          <a:p>
            <a:pPr marL="0" indent="0" algn="just">
              <a:lnSpc>
                <a:spcPct val="100000"/>
              </a:lnSpc>
              <a:buNone/>
            </a:pP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69</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for loop</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0851910-5D9A-910B-86BF-51D28CF6A5BB}"/>
              </a:ext>
            </a:extLst>
          </p:cNvPr>
          <p:cNvSpPr/>
          <p:nvPr/>
        </p:nvSpPr>
        <p:spPr>
          <a:xfrm>
            <a:off x="1086886" y="1983808"/>
            <a:ext cx="3797103" cy="8932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D8A0DF"/>
                </a:solidFill>
                <a:effectLst/>
                <a:highlight>
                  <a:srgbClr val="1E1E1E"/>
                </a:highlight>
                <a:latin typeface="Consolas" panose="020B0609020204030204" pitchFamily="49" charset="0"/>
              </a:rPr>
              <a:t>for</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i</a:t>
            </a:r>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in</a:t>
            </a:r>
            <a:r>
              <a:rPr lang="en-US" sz="2400" b="0" dirty="0">
                <a:solidFill>
                  <a:srgbClr val="DADADA"/>
                </a:solidFill>
                <a:effectLst/>
                <a:highlight>
                  <a:srgbClr val="1E1E1E"/>
                </a:highlight>
                <a:latin typeface="Consolas" panose="020B0609020204030204" pitchFamily="49" charset="0"/>
              </a:rPr>
              <a:t> </a:t>
            </a:r>
            <a:r>
              <a:rPr lang="en-US" sz="2400" b="0" dirty="0">
                <a:solidFill>
                  <a:srgbClr val="4EC9B0"/>
                </a:solidFill>
                <a:effectLst/>
                <a:highlight>
                  <a:srgbClr val="1E1E1E"/>
                </a:highlight>
                <a:latin typeface="Consolas" panose="020B0609020204030204" pitchFamily="49" charset="0"/>
              </a:rPr>
              <a:t>range</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11</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B4B4B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i</a:t>
            </a:r>
            <a:r>
              <a:rPr lang="en-US" sz="2400" b="0" dirty="0">
                <a:solidFill>
                  <a:srgbClr val="B4B4B4"/>
                </a:solidFill>
                <a:effectLst/>
                <a:highlight>
                  <a:srgbClr val="1E1E1E"/>
                </a:highlight>
                <a:latin typeface="Consolas" panose="020B0609020204030204" pitchFamily="49" charset="0"/>
              </a:rPr>
              <a:t>,</a:t>
            </a:r>
            <a:r>
              <a:rPr lang="en-US" sz="2400" b="0" dirty="0">
                <a:solidFill>
                  <a:srgbClr val="9A9A9A"/>
                </a:solidFill>
                <a:effectLst/>
                <a:highlight>
                  <a:srgbClr val="1E1E1E"/>
                </a:highlight>
                <a:latin typeface="Consolas" panose="020B0609020204030204" pitchFamily="49" charset="0"/>
              </a:rPr>
              <a:t>end</a:t>
            </a:r>
            <a:r>
              <a:rPr lang="en-US" sz="2400" b="0" dirty="0">
                <a:solidFill>
                  <a:srgbClr val="B4B4B4"/>
                </a:solidFill>
                <a:effectLst/>
                <a:highlight>
                  <a:srgbClr val="1E1E1E"/>
                </a:highlight>
                <a:latin typeface="Consolas" panose="020B0609020204030204" pitchFamily="49" charset="0"/>
              </a:rPr>
              <a:t>=</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 </a:t>
            </a:r>
            <a:r>
              <a:rPr lang="en-US" sz="2400" b="0" dirty="0">
                <a:solidFill>
                  <a:srgbClr val="E8C9BB"/>
                </a:solidFill>
                <a:effectLst/>
                <a:highlight>
                  <a:srgbClr val="1E1E1E"/>
                </a:highlight>
                <a:latin typeface="Consolas" panose="020B0609020204030204" pitchFamily="49" charset="0"/>
              </a:rPr>
              <a:t>"</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p:txBody>
      </p:sp>
      <p:sp>
        <p:nvSpPr>
          <p:cNvPr id="10" name="Rectangle 9">
            <a:extLst>
              <a:ext uri="{FF2B5EF4-FFF2-40B4-BE49-F238E27FC236}">
                <a16:creationId xmlns:a16="http://schemas.microsoft.com/office/drawing/2014/main" id="{38CD27CE-690B-C33C-A694-4624D211731D}"/>
              </a:ext>
            </a:extLst>
          </p:cNvPr>
          <p:cNvSpPr/>
          <p:nvPr/>
        </p:nvSpPr>
        <p:spPr>
          <a:xfrm>
            <a:off x="957915" y="3743879"/>
            <a:ext cx="4342540" cy="8932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D8A0DF"/>
                </a:solidFill>
                <a:effectLst/>
                <a:highlight>
                  <a:srgbClr val="1E1E1E"/>
                </a:highlight>
                <a:latin typeface="Consolas" panose="020B0609020204030204" pitchFamily="49" charset="0"/>
              </a:rPr>
              <a:t>for</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i</a:t>
            </a:r>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in</a:t>
            </a:r>
            <a:r>
              <a:rPr lang="en-US" sz="2400" b="0" dirty="0">
                <a:solidFill>
                  <a:srgbClr val="DADADA"/>
                </a:solidFill>
                <a:effectLst/>
                <a:highlight>
                  <a:srgbClr val="1E1E1E"/>
                </a:highlight>
                <a:latin typeface="Consolas" panose="020B0609020204030204" pitchFamily="49" charset="0"/>
              </a:rPr>
              <a:t> </a:t>
            </a:r>
            <a:r>
              <a:rPr lang="en-US" sz="2400" b="0" dirty="0">
                <a:solidFill>
                  <a:srgbClr val="4EC9B0"/>
                </a:solidFill>
                <a:effectLst/>
                <a:highlight>
                  <a:srgbClr val="1E1E1E"/>
                </a:highlight>
                <a:latin typeface="Consolas" panose="020B0609020204030204" pitchFamily="49" charset="0"/>
              </a:rPr>
              <a:t>range</a:t>
            </a:r>
            <a:r>
              <a:rPr lang="en-US" sz="2400" b="0" dirty="0">
                <a:solidFill>
                  <a:srgbClr val="B4B4B4"/>
                </a:solidFill>
                <a:effectLst/>
                <a:highlight>
                  <a:srgbClr val="1E1E1E"/>
                </a:highlight>
                <a:latin typeface="Consolas" panose="020B0609020204030204" pitchFamily="49" charset="0"/>
              </a:rPr>
              <a:t>(1,</a:t>
            </a:r>
            <a:r>
              <a:rPr lang="en-US" sz="2400" b="0" dirty="0">
                <a:solidFill>
                  <a:srgbClr val="B5CEA8"/>
                </a:solidFill>
                <a:effectLst/>
                <a:highlight>
                  <a:srgbClr val="1E1E1E"/>
                </a:highlight>
                <a:latin typeface="Consolas" panose="020B0609020204030204" pitchFamily="49" charset="0"/>
              </a:rPr>
              <a:t>11,2</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B4B4B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i</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p:txBody>
      </p:sp>
      <p:sp>
        <p:nvSpPr>
          <p:cNvPr id="11" name="Rectangle 10">
            <a:extLst>
              <a:ext uri="{FF2B5EF4-FFF2-40B4-BE49-F238E27FC236}">
                <a16:creationId xmlns:a16="http://schemas.microsoft.com/office/drawing/2014/main" id="{CC2FFA33-5B6F-FE03-EA5B-C00907C6ADC1}"/>
              </a:ext>
            </a:extLst>
          </p:cNvPr>
          <p:cNvSpPr/>
          <p:nvPr/>
        </p:nvSpPr>
        <p:spPr>
          <a:xfrm>
            <a:off x="5775961" y="1956294"/>
            <a:ext cx="3797103" cy="8932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D8A0DF"/>
                </a:solidFill>
                <a:effectLst/>
                <a:highlight>
                  <a:srgbClr val="1E1E1E"/>
                </a:highlight>
                <a:latin typeface="Consolas" panose="020B0609020204030204" pitchFamily="49" charset="0"/>
              </a:rPr>
              <a:t>for</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i</a:t>
            </a:r>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in</a:t>
            </a:r>
            <a:r>
              <a:rPr lang="en-US" sz="2400" b="0" dirty="0">
                <a:solidFill>
                  <a:srgbClr val="DADADA"/>
                </a:solidFill>
                <a:effectLst/>
                <a:highlight>
                  <a:srgbClr val="1E1E1E"/>
                </a:highlight>
                <a:latin typeface="Consolas" panose="020B0609020204030204" pitchFamily="49" charset="0"/>
              </a:rPr>
              <a:t> </a:t>
            </a:r>
            <a:r>
              <a:rPr lang="en-US" sz="2400" b="0" dirty="0">
                <a:solidFill>
                  <a:srgbClr val="4EC9B0"/>
                </a:solidFill>
                <a:effectLst/>
                <a:highlight>
                  <a:srgbClr val="1E1E1E"/>
                </a:highlight>
                <a:latin typeface="Consolas" panose="020B0609020204030204" pitchFamily="49" charset="0"/>
              </a:rPr>
              <a:t>range</a:t>
            </a:r>
            <a:r>
              <a:rPr lang="en-US" sz="2400" b="0" dirty="0">
                <a:solidFill>
                  <a:srgbClr val="B4B4B4"/>
                </a:solidFill>
                <a:effectLst/>
                <a:highlight>
                  <a:srgbClr val="1E1E1E"/>
                </a:highlight>
                <a:latin typeface="Consolas" panose="020B0609020204030204" pitchFamily="49" charset="0"/>
              </a:rPr>
              <a:t>(1,</a:t>
            </a:r>
            <a:r>
              <a:rPr lang="en-US" sz="2400" b="0" dirty="0">
                <a:solidFill>
                  <a:srgbClr val="B5CEA8"/>
                </a:solidFill>
                <a:effectLst/>
                <a:highlight>
                  <a:srgbClr val="1E1E1E"/>
                </a:highlight>
                <a:latin typeface="Consolas" panose="020B0609020204030204" pitchFamily="49" charset="0"/>
              </a:rPr>
              <a:t>11</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B4B4B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i</a:t>
            </a:r>
            <a:r>
              <a:rPr lang="en-US" sz="2400" b="0" dirty="0">
                <a:solidFill>
                  <a:srgbClr val="B4B4B4"/>
                </a:solidFill>
                <a:effectLst/>
                <a:highlight>
                  <a:srgbClr val="1E1E1E"/>
                </a:highlight>
                <a:latin typeface="Consolas" panose="020B0609020204030204" pitchFamily="49" charset="0"/>
              </a:rPr>
              <a:t>,</a:t>
            </a:r>
            <a:r>
              <a:rPr lang="en-US" sz="2400" b="0" dirty="0">
                <a:solidFill>
                  <a:srgbClr val="9A9A9A"/>
                </a:solidFill>
                <a:effectLst/>
                <a:highlight>
                  <a:srgbClr val="1E1E1E"/>
                </a:highlight>
                <a:latin typeface="Consolas" panose="020B0609020204030204" pitchFamily="49" charset="0"/>
              </a:rPr>
              <a:t>end</a:t>
            </a:r>
            <a:r>
              <a:rPr lang="en-US" sz="2400" b="0" dirty="0">
                <a:solidFill>
                  <a:srgbClr val="B4B4B4"/>
                </a:solidFill>
                <a:effectLst/>
                <a:highlight>
                  <a:srgbClr val="1E1E1E"/>
                </a:highlight>
                <a:latin typeface="Consolas" panose="020B0609020204030204" pitchFamily="49" charset="0"/>
              </a:rPr>
              <a:t>=</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 </a:t>
            </a:r>
            <a:r>
              <a:rPr lang="en-US" sz="2400" b="0" dirty="0">
                <a:solidFill>
                  <a:srgbClr val="E8C9BB"/>
                </a:solidFill>
                <a:effectLst/>
                <a:highlight>
                  <a:srgbClr val="1E1E1E"/>
                </a:highlight>
                <a:latin typeface="Consolas" panose="020B0609020204030204" pitchFamily="49" charset="0"/>
              </a:rPr>
              <a:t>"</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p:txBody>
      </p:sp>
      <p:sp>
        <p:nvSpPr>
          <p:cNvPr id="12" name="Rectangle 11">
            <a:extLst>
              <a:ext uri="{FF2B5EF4-FFF2-40B4-BE49-F238E27FC236}">
                <a16:creationId xmlns:a16="http://schemas.microsoft.com/office/drawing/2014/main" id="{F894FACD-3814-02B5-7801-E31780C48029}"/>
              </a:ext>
            </a:extLst>
          </p:cNvPr>
          <p:cNvSpPr/>
          <p:nvPr/>
        </p:nvSpPr>
        <p:spPr>
          <a:xfrm>
            <a:off x="5630187" y="3831997"/>
            <a:ext cx="4342540" cy="8051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D8A0DF"/>
                </a:solidFill>
                <a:effectLst/>
                <a:highlight>
                  <a:srgbClr val="1E1E1E"/>
                </a:highlight>
                <a:latin typeface="Consolas" panose="020B0609020204030204" pitchFamily="49" charset="0"/>
              </a:rPr>
              <a:t>for</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i</a:t>
            </a:r>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in</a:t>
            </a:r>
            <a:r>
              <a:rPr lang="en-US" sz="2400" b="0" dirty="0">
                <a:solidFill>
                  <a:srgbClr val="DADADA"/>
                </a:solidFill>
                <a:effectLst/>
                <a:highlight>
                  <a:srgbClr val="1E1E1E"/>
                </a:highlight>
                <a:latin typeface="Consolas" panose="020B0609020204030204" pitchFamily="49" charset="0"/>
              </a:rPr>
              <a:t> </a:t>
            </a:r>
            <a:r>
              <a:rPr lang="en-US" sz="2400" b="0" dirty="0">
                <a:solidFill>
                  <a:srgbClr val="4EC9B0"/>
                </a:solidFill>
                <a:effectLst/>
                <a:highlight>
                  <a:srgbClr val="1E1E1E"/>
                </a:highlight>
                <a:latin typeface="Consolas" panose="020B0609020204030204" pitchFamily="49" charset="0"/>
              </a:rPr>
              <a:t>range</a:t>
            </a:r>
            <a:r>
              <a:rPr lang="en-US" sz="2400" b="0" dirty="0">
                <a:solidFill>
                  <a:srgbClr val="B4B4B4"/>
                </a:solidFill>
                <a:effectLst/>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2</a:t>
            </a:r>
            <a:r>
              <a:rPr lang="en-US" sz="2400" b="0" dirty="0">
                <a:solidFill>
                  <a:srgbClr val="B5CEA8"/>
                </a:solidFill>
                <a:effectLst/>
                <a:highlight>
                  <a:srgbClr val="1E1E1E"/>
                </a:highlight>
                <a:latin typeface="Consolas" panose="020B0609020204030204" pitchFamily="49" charset="0"/>
              </a:rPr>
              <a:t>,11,2</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B4B4B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i</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p:txBody>
      </p:sp>
      <p:pic>
        <p:nvPicPr>
          <p:cNvPr id="14" name="Picture 13">
            <a:extLst>
              <a:ext uri="{FF2B5EF4-FFF2-40B4-BE49-F238E27FC236}">
                <a16:creationId xmlns:a16="http://schemas.microsoft.com/office/drawing/2014/main" id="{C0A87BD0-6DDA-BFFB-8B86-75C62F9F54B1}"/>
              </a:ext>
            </a:extLst>
          </p:cNvPr>
          <p:cNvPicPr>
            <a:picLocks noChangeAspect="1"/>
          </p:cNvPicPr>
          <p:nvPr/>
        </p:nvPicPr>
        <p:blipFill>
          <a:blip r:embed="rId3"/>
          <a:stretch>
            <a:fillRect/>
          </a:stretch>
        </p:blipFill>
        <p:spPr>
          <a:xfrm>
            <a:off x="6862135" y="1382707"/>
            <a:ext cx="1133475" cy="3619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6" name="Picture 15">
            <a:extLst>
              <a:ext uri="{FF2B5EF4-FFF2-40B4-BE49-F238E27FC236}">
                <a16:creationId xmlns:a16="http://schemas.microsoft.com/office/drawing/2014/main" id="{F862200F-D38A-9FD4-20F2-38C4494E26E6}"/>
              </a:ext>
            </a:extLst>
          </p:cNvPr>
          <p:cNvPicPr>
            <a:picLocks noChangeAspect="1"/>
          </p:cNvPicPr>
          <p:nvPr/>
        </p:nvPicPr>
        <p:blipFill>
          <a:blip r:embed="rId4"/>
          <a:stretch>
            <a:fillRect/>
          </a:stretch>
        </p:blipFill>
        <p:spPr>
          <a:xfrm>
            <a:off x="2444082" y="1487293"/>
            <a:ext cx="1370207" cy="3524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 name="Picture 17">
            <a:extLst>
              <a:ext uri="{FF2B5EF4-FFF2-40B4-BE49-F238E27FC236}">
                <a16:creationId xmlns:a16="http://schemas.microsoft.com/office/drawing/2014/main" id="{77927940-6441-E135-BCB1-1ED172687FF7}"/>
              </a:ext>
            </a:extLst>
          </p:cNvPr>
          <p:cNvPicPr>
            <a:picLocks noChangeAspect="1"/>
          </p:cNvPicPr>
          <p:nvPr/>
        </p:nvPicPr>
        <p:blipFill>
          <a:blip r:embed="rId5"/>
          <a:stretch>
            <a:fillRect/>
          </a:stretch>
        </p:blipFill>
        <p:spPr>
          <a:xfrm>
            <a:off x="2279636" y="3294989"/>
            <a:ext cx="1085850" cy="304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a:extLst>
              <a:ext uri="{FF2B5EF4-FFF2-40B4-BE49-F238E27FC236}">
                <a16:creationId xmlns:a16="http://schemas.microsoft.com/office/drawing/2014/main" id="{882CA64B-4718-B0BA-55D5-5A9DD9B5A7F8}"/>
              </a:ext>
            </a:extLst>
          </p:cNvPr>
          <p:cNvPicPr>
            <a:picLocks noChangeAspect="1"/>
          </p:cNvPicPr>
          <p:nvPr/>
        </p:nvPicPr>
        <p:blipFill>
          <a:blip r:embed="rId6"/>
          <a:stretch>
            <a:fillRect/>
          </a:stretch>
        </p:blipFill>
        <p:spPr>
          <a:xfrm>
            <a:off x="6900235" y="3303439"/>
            <a:ext cx="1095375" cy="342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1120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5F8A8-4982-35A1-46E9-84F1CE5CD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6FF53-87B9-2F72-8C03-13066B4ADEF7}"/>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sz="2400" b="1" i="0" dirty="0">
                <a:solidFill>
                  <a:srgbClr val="002060"/>
                </a:solidFill>
                <a:effectLst/>
                <a:latin typeface="Garamond" panose="02020404030301010803" pitchFamily="18" charset="0"/>
              </a:rPr>
              <a:t>Python has wide range of libraries and frameworks widely used in various fields such</a:t>
            </a:r>
          </a:p>
          <a:p>
            <a:pPr algn="just">
              <a:buFont typeface="Wingdings" panose="05000000000000000000" pitchFamily="2" charset="2"/>
              <a:buChar char="Ø"/>
            </a:pPr>
            <a:r>
              <a:rPr lang="en-US" sz="2400" b="1" i="0" dirty="0">
                <a:solidFill>
                  <a:srgbClr val="C00000"/>
                </a:solidFill>
                <a:effectLst/>
                <a:latin typeface="Garamond" panose="02020404030301010803" pitchFamily="18" charset="0"/>
              </a:rPr>
              <a:t>Web development (Server-side) </a:t>
            </a:r>
            <a:r>
              <a:rPr lang="en-US" sz="2400" b="1" i="0" dirty="0">
                <a:solidFill>
                  <a:srgbClr val="333333"/>
                </a:solidFill>
                <a:effectLst/>
                <a:latin typeface="Garamond" panose="02020404030301010803" pitchFamily="18" charset="0"/>
              </a:rPr>
              <a:t>- Django Flask, Pyramid, </a:t>
            </a:r>
            <a:r>
              <a:rPr lang="en-US" sz="2400" b="1" i="0" dirty="0" err="1">
                <a:solidFill>
                  <a:srgbClr val="333333"/>
                </a:solidFill>
                <a:effectLst/>
                <a:latin typeface="Garamond" panose="02020404030301010803" pitchFamily="18" charset="0"/>
              </a:rPr>
              <a:t>CherryPy</a:t>
            </a:r>
            <a:endParaRPr lang="en-US" sz="2400" b="1" i="0" dirty="0">
              <a:solidFill>
                <a:srgbClr val="333333"/>
              </a:solidFill>
              <a:effectLst/>
              <a:latin typeface="Garamond" panose="02020404030301010803" pitchFamily="18" charset="0"/>
            </a:endParaRP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GUIs based applications </a:t>
            </a:r>
            <a:r>
              <a:rPr lang="en-US" sz="2400" b="1" i="0" dirty="0">
                <a:solidFill>
                  <a:srgbClr val="333333"/>
                </a:solidFill>
                <a:effectLst/>
                <a:latin typeface="Garamond" panose="02020404030301010803" pitchFamily="18" charset="0"/>
              </a:rPr>
              <a:t>- Tkinter, </a:t>
            </a:r>
            <a:r>
              <a:rPr lang="en-US" sz="2400" b="1" i="0" dirty="0" err="1">
                <a:solidFill>
                  <a:srgbClr val="333333"/>
                </a:solidFill>
                <a:effectLst/>
                <a:latin typeface="Garamond" panose="02020404030301010803" pitchFamily="18" charset="0"/>
              </a:rPr>
              <a:t>PyGTK</a:t>
            </a:r>
            <a:r>
              <a:rPr lang="en-US" sz="2400" b="1" i="0" dirty="0">
                <a:solidFill>
                  <a:srgbClr val="333333"/>
                </a:solidFill>
                <a:effectLst/>
                <a:latin typeface="Garamond" panose="02020404030301010803" pitchFamily="18" charset="0"/>
              </a:rPr>
              <a:t>, </a:t>
            </a:r>
            <a:r>
              <a:rPr lang="en-US" sz="2400" b="1" i="0" dirty="0" err="1">
                <a:solidFill>
                  <a:srgbClr val="333333"/>
                </a:solidFill>
                <a:effectLst/>
                <a:latin typeface="Garamond" panose="02020404030301010803" pitchFamily="18" charset="0"/>
              </a:rPr>
              <a:t>PyQt</a:t>
            </a:r>
            <a:r>
              <a:rPr lang="en-US" sz="2400" b="1" i="0" dirty="0">
                <a:solidFill>
                  <a:srgbClr val="333333"/>
                </a:solidFill>
                <a:effectLst/>
                <a:latin typeface="Garamond" panose="02020404030301010803" pitchFamily="18" charset="0"/>
              </a:rPr>
              <a:t>, </a:t>
            </a:r>
            <a:r>
              <a:rPr lang="en-US" sz="2400" b="1" i="0" dirty="0" err="1">
                <a:solidFill>
                  <a:srgbClr val="333333"/>
                </a:solidFill>
                <a:effectLst/>
                <a:latin typeface="Garamond" panose="02020404030301010803" pitchFamily="18" charset="0"/>
              </a:rPr>
              <a:t>PyJs</a:t>
            </a:r>
            <a:r>
              <a:rPr lang="en-US" sz="2400" b="1" i="0" dirty="0">
                <a:solidFill>
                  <a:srgbClr val="333333"/>
                </a:solidFill>
                <a:effectLst/>
                <a:latin typeface="Garamond" panose="02020404030301010803" pitchFamily="18" charset="0"/>
              </a:rPr>
              <a:t>, etc.</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Machine Learning </a:t>
            </a:r>
            <a:r>
              <a:rPr lang="en-US" sz="2400" b="1" i="0" dirty="0">
                <a:solidFill>
                  <a:srgbClr val="333333"/>
                </a:solidFill>
                <a:effectLst/>
                <a:latin typeface="Garamond" panose="02020404030301010803" pitchFamily="18" charset="0"/>
              </a:rPr>
              <a:t>- TensorFlow, </a:t>
            </a:r>
            <a:r>
              <a:rPr lang="en-US" sz="2400" b="1" i="0" dirty="0" err="1">
                <a:solidFill>
                  <a:srgbClr val="333333"/>
                </a:solidFill>
                <a:effectLst/>
                <a:latin typeface="Garamond" panose="02020404030301010803" pitchFamily="18" charset="0"/>
              </a:rPr>
              <a:t>PyTorch</a:t>
            </a:r>
            <a:r>
              <a:rPr lang="en-US" sz="2400" b="1" i="0" dirty="0">
                <a:solidFill>
                  <a:srgbClr val="333333"/>
                </a:solidFill>
                <a:effectLst/>
                <a:latin typeface="Garamond" panose="02020404030301010803" pitchFamily="18" charset="0"/>
              </a:rPr>
              <a:t>, Scikit-learn, Matplotlib, </a:t>
            </a:r>
            <a:r>
              <a:rPr lang="en-US" sz="2400" b="1" i="0" dirty="0" err="1">
                <a:solidFill>
                  <a:srgbClr val="333333"/>
                </a:solidFill>
                <a:effectLst/>
                <a:latin typeface="Garamond" panose="02020404030301010803" pitchFamily="18" charset="0"/>
              </a:rPr>
              <a:t>Scipy</a:t>
            </a:r>
            <a:r>
              <a:rPr lang="en-US" sz="2400" b="1" i="0" dirty="0">
                <a:solidFill>
                  <a:srgbClr val="333333"/>
                </a:solidFill>
                <a:effectLst/>
                <a:latin typeface="Garamond" panose="02020404030301010803" pitchFamily="18" charset="0"/>
              </a:rPr>
              <a:t>, etc.</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SQLAlchemy: </a:t>
            </a:r>
            <a:r>
              <a:rPr lang="en-US" sz="2400" b="1" i="0" dirty="0">
                <a:solidFill>
                  <a:srgbClr val="333333"/>
                </a:solidFill>
                <a:effectLst/>
                <a:latin typeface="Garamond" panose="02020404030301010803" pitchFamily="18" charset="0"/>
              </a:rPr>
              <a:t>a library for working with SQL databases </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NLTK: </a:t>
            </a:r>
            <a:r>
              <a:rPr lang="en-US" sz="2400" b="1" i="0" dirty="0">
                <a:solidFill>
                  <a:srgbClr val="333333"/>
                </a:solidFill>
                <a:effectLst/>
                <a:latin typeface="Garamond" panose="02020404030301010803" pitchFamily="18" charset="0"/>
              </a:rPr>
              <a:t>a library for natural language processing</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Pygame</a:t>
            </a:r>
            <a:r>
              <a:rPr lang="en-US" sz="2400" b="1" i="0" dirty="0">
                <a:solidFill>
                  <a:srgbClr val="333333"/>
                </a:solidFill>
                <a:effectLst/>
                <a:latin typeface="Garamond" panose="02020404030301010803" pitchFamily="18" charset="0"/>
              </a:rPr>
              <a:t>: a library for game development</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Pytest: </a:t>
            </a:r>
            <a:r>
              <a:rPr lang="en-US" sz="2400" b="1" i="0" dirty="0">
                <a:solidFill>
                  <a:srgbClr val="333333"/>
                </a:solidFill>
                <a:effectLst/>
                <a:latin typeface="Garamond" panose="02020404030301010803" pitchFamily="18" charset="0"/>
              </a:rPr>
              <a:t>a testing framework for Python Django</a:t>
            </a:r>
          </a:p>
          <a:p>
            <a:pPr algn="just">
              <a:lnSpc>
                <a:spcPct val="150000"/>
              </a:lnSpc>
              <a:buFont typeface="Wingdings" panose="05000000000000000000" pitchFamily="2" charset="2"/>
              <a:buChar char="Ø"/>
            </a:pPr>
            <a:r>
              <a:rPr lang="en-US" sz="2400" b="1" i="0" dirty="0">
                <a:solidFill>
                  <a:srgbClr val="C00000"/>
                </a:solidFill>
                <a:effectLst/>
                <a:latin typeface="Garamond" panose="02020404030301010803" pitchFamily="18" charset="0"/>
              </a:rPr>
              <a:t>REST framework</a:t>
            </a:r>
            <a:r>
              <a:rPr lang="en-US" sz="2400" b="1" i="0" dirty="0">
                <a:solidFill>
                  <a:srgbClr val="333333"/>
                </a:solidFill>
                <a:effectLst/>
                <a:latin typeface="Garamond" panose="02020404030301010803" pitchFamily="18" charset="0"/>
              </a:rPr>
              <a:t>: a toolkit for building RESTful API</a:t>
            </a:r>
          </a:p>
          <a:p>
            <a:pPr marL="0" indent="0" algn="just">
              <a:buNone/>
            </a:pPr>
            <a:r>
              <a:rPr lang="en-US" sz="2400" dirty="0"/>
              <a:t/>
            </a:r>
            <a:br>
              <a:rPr lang="en-US" sz="2400" dirty="0"/>
            </a:br>
            <a:endParaRPr lang="en-US" sz="2400" dirty="0"/>
          </a:p>
        </p:txBody>
      </p:sp>
      <p:sp>
        <p:nvSpPr>
          <p:cNvPr id="2" name="Slide Number Placeholder 1">
            <a:extLst>
              <a:ext uri="{FF2B5EF4-FFF2-40B4-BE49-F238E27FC236}">
                <a16:creationId xmlns:a16="http://schemas.microsoft.com/office/drawing/2014/main" id="{66AB0377-3471-173C-BE5D-9DC75A27CDE5}"/>
              </a:ext>
            </a:extLst>
          </p:cNvPr>
          <p:cNvSpPr>
            <a:spLocks noGrp="1"/>
          </p:cNvSpPr>
          <p:nvPr>
            <p:ph type="sldNum" sz="quarter" idx="12"/>
          </p:nvPr>
        </p:nvSpPr>
        <p:spPr/>
        <p:txBody>
          <a:bodyPr/>
          <a:lstStyle/>
          <a:p>
            <a:fld id="{0DB4F7E2-DFC6-490A-AB5F-7D827582BBB5}" type="slidenum">
              <a:rPr lang="en-US" smtClean="0"/>
              <a:t>7</a:t>
            </a:fld>
            <a:endParaRPr lang="en-US"/>
          </a:p>
        </p:txBody>
      </p:sp>
      <p:sp>
        <p:nvSpPr>
          <p:cNvPr id="4" name="Title 1">
            <a:extLst>
              <a:ext uri="{FF2B5EF4-FFF2-40B4-BE49-F238E27FC236}">
                <a16:creationId xmlns:a16="http://schemas.microsoft.com/office/drawing/2014/main" id="{351A9007-BF80-5C69-6364-54FA3697EA67}"/>
              </a:ext>
            </a:extLst>
          </p:cNvPr>
          <p:cNvSpPr txBox="1">
            <a:spLocks/>
          </p:cNvSpPr>
          <p:nvPr/>
        </p:nvSpPr>
        <p:spPr>
          <a:xfrm>
            <a:off x="49696" y="0"/>
            <a:ext cx="12092608" cy="60491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Python Popular Frameworks and Libraries</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384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9695" y="913037"/>
            <a:ext cx="11802170" cy="5808438"/>
          </a:xfrm>
        </p:spPr>
        <p:txBody>
          <a:bodyPr>
            <a:noAutofit/>
          </a:bodyPr>
          <a:lstStyle/>
          <a:p>
            <a:pPr>
              <a:lnSpc>
                <a:spcPct val="100000"/>
              </a:lnSpc>
              <a:buFont typeface="Wingdings" panose="05000000000000000000" pitchFamily="2" charset="2"/>
              <a:buChar char="Ø"/>
            </a:pP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The rang() function does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not</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store all the values in memory; it would be inefficient. So, it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remembers</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the start, stop, step size and generates the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next</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number on the go. </a:t>
            </a:r>
          </a:p>
          <a:p>
            <a:pPr>
              <a:lnSpc>
                <a:spcPct val="100000"/>
              </a:lnSpc>
              <a:buFont typeface="Wingdings" panose="05000000000000000000" pitchFamily="2" charset="2"/>
              <a:buChar char="Ø"/>
            </a:pP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To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force this function to output all the items</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we can use the function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list()</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US" dirty="0"/>
              <a:t/>
            </a:r>
            <a:br>
              <a:rPr lang="en-US" dirty="0"/>
            </a:b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Example:</a:t>
            </a:r>
            <a:br>
              <a:rPr lang="en-US" sz="2400" b="1"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print(range(10))</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print(list(range(10)))</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print (list (range (2, 8)))</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print (list (range (2, 20, 3)))</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1" i="0" dirty="0">
                <a:solidFill>
                  <a:srgbClr val="000000"/>
                </a:solidFill>
                <a:effectLst/>
                <a:latin typeface="Times New Roman" panose="02020603050405020304" pitchFamily="18" charset="0"/>
                <a:cs typeface="Times New Roman" panose="02020603050405020304" pitchFamily="18" charset="0"/>
              </a:rPr>
              <a:t>Output:</a:t>
            </a:r>
            <a:br>
              <a:rPr lang="en-US" sz="2400" b="1"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range (0, 10)</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[0, 1, 2, 3, 4, 5, 6, 7, 8, 9]</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[2, 3, 4, 5, 6, 7]</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[2, 5, 8, 11, 14, 17]</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70</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for loop using list</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2491125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algn="just">
              <a:lnSpc>
                <a:spcPct val="100000"/>
              </a:lnSpc>
              <a:buFont typeface="Wingdings" panose="05000000000000000000" pitchFamily="2" charset="2"/>
              <a:buChar char="Ø"/>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Write a python program to find the sum of each element of the list using for loop?      </a:t>
            </a:r>
            <a:r>
              <a:rPr lang="en-US" b="0" i="0" dirty="0">
                <a:solidFill>
                  <a:srgbClr val="0070C0"/>
                </a:solidFill>
                <a:effectLst/>
                <a:latin typeface="Times New Roman" panose="02020603050405020304" pitchFamily="18" charset="0"/>
                <a:cs typeface="Times New Roman" panose="02020603050405020304" pitchFamily="18" charset="0"/>
              </a:rPr>
              <a:t>numbers = [3, 5, 23, 6, 5, 1, 2, 9, 8]  </a:t>
            </a:r>
          </a:p>
          <a:p>
            <a:pPr marL="0" indent="0" algn="just">
              <a:lnSpc>
                <a:spcPct val="100000"/>
              </a:lnSpc>
              <a:buNone/>
            </a:pPr>
            <a:endParaRPr lang="en-US" b="1" i="0" dirty="0">
              <a:solidFill>
                <a:srgbClr val="FF0000"/>
              </a:solidFill>
              <a:effectLst/>
              <a:highlight>
                <a:srgbClr val="FFFFFF"/>
              </a:highlight>
              <a:latin typeface="Times New Roman" panose="02020603050405020304" pitchFamily="18" charset="0"/>
              <a:cs typeface="Times New Roman" panose="02020603050405020304" pitchFamily="18" charset="0"/>
            </a:endParaRPr>
          </a:p>
          <a:p>
            <a:pPr marL="514350" indent="-514350" algn="just">
              <a:lnSpc>
                <a:spcPct val="100000"/>
              </a:lnSpc>
              <a:buAutoNum type="arabicPeriod"/>
            </a:pPr>
            <a:endParaRPr lang="en-US" b="1" dirty="0">
              <a:solidFill>
                <a:srgbClr val="FF0000"/>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rgbClr val="00B0F0"/>
                </a:solidFill>
                <a:highlight>
                  <a:srgbClr val="FFFFFF"/>
                </a:highlight>
                <a:latin typeface="Times New Roman" panose="02020603050405020304" pitchFamily="18" charset="0"/>
                <a:cs typeface="Times New Roman" panose="02020603050405020304" pitchFamily="18" charset="0"/>
              </a:rPr>
              <a:t>              Since instead of range just replace list (numbers)         </a:t>
            </a:r>
            <a:r>
              <a:rPr lang="en-US" dirty="0">
                <a:solidFill>
                  <a:srgbClr val="7030A0"/>
                </a:solidFill>
                <a:highlight>
                  <a:srgbClr val="FFFFFF"/>
                </a:highlight>
                <a:latin typeface="Times New Roman" panose="02020603050405020304" pitchFamily="18" charset="0"/>
                <a:cs typeface="Times New Roman" panose="02020603050405020304" pitchFamily="18" charset="0"/>
              </a:rPr>
              <a:t>Output</a:t>
            </a:r>
            <a:r>
              <a:rPr lang="en-US" dirty="0">
                <a:solidFill>
                  <a:srgbClr val="00B0F0"/>
                </a:solidFill>
                <a:highlight>
                  <a:srgbClr val="FFFFFF"/>
                </a:highlight>
                <a:latin typeface="Times New Roman" panose="02020603050405020304" pitchFamily="18" charset="0"/>
                <a:cs typeface="Times New Roman" panose="02020603050405020304" pitchFamily="18" charset="0"/>
              </a:rPr>
              <a:t> </a:t>
            </a:r>
          </a:p>
          <a:p>
            <a:pPr marL="0" indent="0" algn="just">
              <a:lnSpc>
                <a:spcPct val="100000"/>
              </a:lnSpc>
              <a:buNone/>
            </a:pPr>
            <a:r>
              <a:rPr lang="en-US" b="1" i="0" dirty="0">
                <a:solidFill>
                  <a:srgbClr val="FF0000"/>
                </a:solidFill>
                <a:effectLst/>
                <a:highlight>
                  <a:srgbClr val="FFFFFF"/>
                </a:highlight>
                <a:latin typeface="Times New Roman" panose="02020603050405020304" pitchFamily="18" charset="0"/>
                <a:cs typeface="Times New Roman" panose="02020603050405020304" pitchFamily="18" charset="0"/>
              </a:rPr>
              <a:t>       </a:t>
            </a:r>
          </a:p>
          <a:p>
            <a:pPr marL="0" indent="0" algn="just">
              <a:lnSpc>
                <a:spcPct val="100000"/>
              </a:lnSpc>
              <a:buNone/>
            </a:pPr>
            <a:r>
              <a:rPr lang="en-US" i="0" dirty="0">
                <a:effectLst/>
                <a:highlight>
                  <a:srgbClr val="FFFFFF"/>
                </a:highlight>
                <a:latin typeface="Times New Roman" panose="02020603050405020304" pitchFamily="18" charset="0"/>
                <a:cs typeface="Times New Roman" panose="02020603050405020304" pitchFamily="18" charset="0"/>
              </a:rPr>
              <a:t>Solution:-</a:t>
            </a:r>
          </a:p>
          <a:p>
            <a:pPr marL="514350" indent="-514350" algn="just">
              <a:lnSpc>
                <a:spcPct val="100000"/>
              </a:lnSpc>
              <a:buAutoNum type="arabicPeriod"/>
            </a:pPr>
            <a:endParaRPr lang="en-US" b="1" i="0" dirty="0">
              <a:solidFill>
                <a:srgbClr val="FF0000"/>
              </a:solidFill>
              <a:effectLst/>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71</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F</a:t>
            </a:r>
            <a:r>
              <a:rPr lang="en-US" sz="4800" b="1" i="0" dirty="0">
                <a:solidFill>
                  <a:schemeClr val="bg1"/>
                </a:solidFill>
                <a:effectLst/>
                <a:latin typeface="Garamond" panose="02020404030301010803" pitchFamily="18" charset="0"/>
              </a:rPr>
              <a:t>or loop using list</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A3FC5E4-076B-639F-4754-5182FC614949}"/>
              </a:ext>
            </a:extLst>
          </p:cNvPr>
          <p:cNvSpPr/>
          <p:nvPr/>
        </p:nvSpPr>
        <p:spPr>
          <a:xfrm>
            <a:off x="2300206" y="1978856"/>
            <a:ext cx="3453479" cy="1059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rgbClr val="FF0000"/>
                </a:solidFill>
                <a:latin typeface="Times New Roman" panose="02020603050405020304" pitchFamily="18" charset="0"/>
                <a:cs typeface="Times New Roman" panose="02020603050405020304" pitchFamily="18" charset="0"/>
              </a:rPr>
              <a:t>syntax </a:t>
            </a:r>
          </a:p>
          <a:p>
            <a:pPr algn="just"/>
            <a:r>
              <a:rPr lang="en-US" sz="2400" b="1" i="0" dirty="0">
                <a:solidFill>
                  <a:srgbClr val="006699"/>
                </a:solidFill>
                <a:effectLst/>
                <a:latin typeface="inter-regular"/>
              </a:rPr>
              <a:t>for</a:t>
            </a:r>
            <a:r>
              <a:rPr lang="en-US" sz="2400" b="0" i="0" dirty="0">
                <a:solidFill>
                  <a:srgbClr val="000000"/>
                </a:solidFill>
                <a:effectLst/>
                <a:latin typeface="inter-regular"/>
              </a:rPr>
              <a:t> value </a:t>
            </a:r>
            <a:r>
              <a:rPr lang="en-US" sz="2400" b="1" i="0" dirty="0">
                <a:solidFill>
                  <a:srgbClr val="006699"/>
                </a:solidFill>
                <a:effectLst/>
                <a:latin typeface="inter-regular"/>
              </a:rPr>
              <a:t>in</a:t>
            </a:r>
            <a:r>
              <a:rPr lang="en-US" sz="2400" b="0" i="0" dirty="0">
                <a:solidFill>
                  <a:srgbClr val="000000"/>
                </a:solidFill>
                <a:effectLst/>
                <a:latin typeface="inter-regular"/>
              </a:rPr>
              <a:t> sequence: </a:t>
            </a:r>
          </a:p>
          <a:p>
            <a:pPr algn="just"/>
            <a:r>
              <a:rPr lang="en-US" sz="2400" dirty="0">
                <a:solidFill>
                  <a:srgbClr val="000000"/>
                </a:solidFill>
                <a:latin typeface="inter-regular"/>
              </a:rPr>
              <a:t>     statement </a:t>
            </a:r>
            <a:r>
              <a:rPr lang="en-US" sz="2400" b="0" i="0" dirty="0">
                <a:solidFill>
                  <a:srgbClr val="000000"/>
                </a:solidFill>
                <a:effectLst/>
                <a:latin typeface="inter-regular"/>
              </a:rPr>
              <a:t> </a:t>
            </a:r>
          </a:p>
        </p:txBody>
      </p:sp>
      <p:pic>
        <p:nvPicPr>
          <p:cNvPr id="8" name="Picture 7">
            <a:extLst>
              <a:ext uri="{FF2B5EF4-FFF2-40B4-BE49-F238E27FC236}">
                <a16:creationId xmlns:a16="http://schemas.microsoft.com/office/drawing/2014/main" id="{291BD8D5-6EB5-3074-2AFB-8A37C6B5BBF5}"/>
              </a:ext>
            </a:extLst>
          </p:cNvPr>
          <p:cNvPicPr>
            <a:picLocks noChangeAspect="1"/>
          </p:cNvPicPr>
          <p:nvPr/>
        </p:nvPicPr>
        <p:blipFill>
          <a:blip r:embed="rId3"/>
          <a:stretch>
            <a:fillRect/>
          </a:stretch>
        </p:blipFill>
        <p:spPr>
          <a:xfrm>
            <a:off x="2071065" y="3691351"/>
            <a:ext cx="4727299" cy="2268726"/>
          </a:xfrm>
          <a:prstGeom prst="rect">
            <a:avLst/>
          </a:prstGeom>
        </p:spPr>
      </p:pic>
      <p:pic>
        <p:nvPicPr>
          <p:cNvPr id="10" name="Picture 9">
            <a:extLst>
              <a:ext uri="{FF2B5EF4-FFF2-40B4-BE49-F238E27FC236}">
                <a16:creationId xmlns:a16="http://schemas.microsoft.com/office/drawing/2014/main" id="{11623D6C-F1C0-7066-7EEC-91E78CB41E1A}"/>
              </a:ext>
            </a:extLst>
          </p:cNvPr>
          <p:cNvPicPr>
            <a:picLocks noChangeAspect="1"/>
          </p:cNvPicPr>
          <p:nvPr/>
        </p:nvPicPr>
        <p:blipFill>
          <a:blip r:embed="rId4"/>
          <a:stretch>
            <a:fillRect/>
          </a:stretch>
        </p:blipFill>
        <p:spPr>
          <a:xfrm>
            <a:off x="8610600" y="3856383"/>
            <a:ext cx="2600325" cy="556591"/>
          </a:xfrm>
          <a:prstGeom prst="rect">
            <a:avLst/>
          </a:prstGeom>
        </p:spPr>
      </p:pic>
    </p:spTree>
    <p:extLst>
      <p:ext uri="{BB962C8B-B14F-4D97-AF65-F5344CB8AC3E}">
        <p14:creationId xmlns:p14="http://schemas.microsoft.com/office/powerpoint/2010/main" val="1841353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algn="just">
              <a:buFont typeface="Wingdings" panose="05000000000000000000" pitchFamily="2" charset="2"/>
              <a:buChar char="Ø"/>
            </a:pPr>
            <a:endParaRPr lang="en-US" sz="2800" i="0" dirty="0">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72</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kumimoji="0" lang="en-US" altLang="en-US" sz="4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Control Statements</a:t>
            </a:r>
            <a:endParaRPr lang="en-US" sz="4800" b="1" i="0" dirty="0">
              <a:solidFill>
                <a:schemeClr val="bg1"/>
              </a:solidFill>
              <a:effectLst/>
              <a:latin typeface="Garamond" panose="02020404030301010803" pitchFamily="18" charset="0"/>
            </a:endParaRP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E2C4B8CD-0074-70C6-8997-85CD71C758EC}"/>
              </a:ext>
            </a:extLst>
          </p:cNvPr>
          <p:cNvSpPr>
            <a:spLocks noChangeArrowheads="1"/>
          </p:cNvSpPr>
          <p:nvPr/>
        </p:nvSpPr>
        <p:spPr bwMode="auto">
          <a:xfrm>
            <a:off x="517847" y="1065623"/>
            <a:ext cx="114792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800" dirty="0">
                <a:solidFill>
                  <a:srgbClr val="000000"/>
                </a:solidFill>
                <a:latin typeface="Times New Roman" panose="02020603050405020304" pitchFamily="18" charset="0"/>
                <a:cs typeface="Times New Roman" panose="02020603050405020304" pitchFamily="18" charset="0"/>
              </a:rPr>
              <a:t>Control statements used to control the order of execution of the program based on the values and logic </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Python supports the following control statements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4413523C-6613-A4FD-89B7-AC8C4370D95D}"/>
              </a:ext>
            </a:extLst>
          </p:cNvPr>
          <p:cNvGraphicFramePr>
            <a:graphicFrameLocks noGrp="1"/>
          </p:cNvGraphicFramePr>
          <p:nvPr>
            <p:extLst>
              <p:ext uri="{D42A27DB-BD31-4B8C-83A1-F6EECF244321}">
                <p14:modId xmlns:p14="http://schemas.microsoft.com/office/powerpoint/2010/main" val="1824947337"/>
              </p:ext>
            </p:extLst>
          </p:nvPr>
        </p:nvGraphicFramePr>
        <p:xfrm>
          <a:off x="517847" y="2802983"/>
          <a:ext cx="11313082" cy="3794764"/>
        </p:xfrm>
        <a:graphic>
          <a:graphicData uri="http://schemas.openxmlformats.org/drawingml/2006/table">
            <a:tbl>
              <a:tblPr>
                <a:tableStyleId>{616DA210-FB5B-4158-B5E0-FEB733F419BA}</a:tableStyleId>
              </a:tblPr>
              <a:tblGrid>
                <a:gridCol w="1071802">
                  <a:extLst>
                    <a:ext uri="{9D8B030D-6E8A-4147-A177-3AD203B41FA5}">
                      <a16:colId xmlns:a16="http://schemas.microsoft.com/office/drawing/2014/main" val="2067541711"/>
                    </a:ext>
                  </a:extLst>
                </a:gridCol>
                <a:gridCol w="10241280">
                  <a:extLst>
                    <a:ext uri="{9D8B030D-6E8A-4147-A177-3AD203B41FA5}">
                      <a16:colId xmlns:a16="http://schemas.microsoft.com/office/drawing/2014/main" val="2810801485"/>
                    </a:ext>
                  </a:extLst>
                </a:gridCol>
              </a:tblGrid>
              <a:tr h="724306">
                <a:tc>
                  <a:txBody>
                    <a:bodyPr/>
                    <a:lstStyle/>
                    <a:p>
                      <a:pPr algn="ctr"/>
                      <a:r>
                        <a:rPr lang="en-US" sz="2400" b="1" dirty="0">
                          <a:effectLst/>
                          <a:latin typeface="Times New Roman" panose="02020603050405020304" pitchFamily="18" charset="0"/>
                          <a:cs typeface="Times New Roman" panose="02020603050405020304" pitchFamily="18" charset="0"/>
                        </a:rPr>
                        <a:t>No.</a:t>
                      </a:r>
                    </a:p>
                  </a:txBody>
                  <a:tcPr marL="54392" marR="54392" marT="54392" marB="54392" anchor="ctr"/>
                </a:tc>
                <a:tc>
                  <a:txBody>
                    <a:bodyPr/>
                    <a:lstStyle/>
                    <a:p>
                      <a:pPr algn="ctr"/>
                      <a:r>
                        <a:rPr lang="en-US" sz="2400" b="1">
                          <a:effectLst/>
                          <a:latin typeface="Times New Roman" panose="02020603050405020304" pitchFamily="18" charset="0"/>
                          <a:cs typeface="Times New Roman" panose="02020603050405020304" pitchFamily="18" charset="0"/>
                        </a:rPr>
                        <a:t>Control Statement &amp; Description</a:t>
                      </a:r>
                    </a:p>
                  </a:txBody>
                  <a:tcPr marL="54392" marR="54392" marT="54392" marB="54392" anchor="ctr"/>
                </a:tc>
                <a:extLst>
                  <a:ext uri="{0D108BD9-81ED-4DB2-BD59-A6C34878D82A}">
                    <a16:rowId xmlns:a16="http://schemas.microsoft.com/office/drawing/2014/main" val="3647365046"/>
                  </a:ext>
                </a:extLst>
              </a:tr>
              <a:tr h="1039576">
                <a:tc>
                  <a:txBody>
                    <a:bodyPr/>
                    <a:lstStyle/>
                    <a:p>
                      <a:pPr algn="ctr"/>
                      <a:r>
                        <a:rPr lang="en-US" sz="2400" b="1">
                          <a:effectLst/>
                          <a:latin typeface="Times New Roman" panose="02020603050405020304" pitchFamily="18" charset="0"/>
                          <a:cs typeface="Times New Roman" panose="02020603050405020304" pitchFamily="18" charset="0"/>
                        </a:rPr>
                        <a:t>1</a:t>
                      </a:r>
                    </a:p>
                  </a:txBody>
                  <a:tcPr marL="54392" marR="54392" marT="54392" marB="54392" anchor="ctr"/>
                </a:tc>
                <a:tc>
                  <a:txBody>
                    <a:bodyPr/>
                    <a:lstStyle/>
                    <a:p>
                      <a:pPr algn="l"/>
                      <a:r>
                        <a:rPr lang="en-US" sz="2400" b="1" u="none" strike="noStrike" dirty="0">
                          <a:solidFill>
                            <a:srgbClr val="008000"/>
                          </a:solidFill>
                          <a:effectLst/>
                          <a:latin typeface="Times New Roman" panose="02020603050405020304" pitchFamily="18" charset="0"/>
                          <a:cs typeface="Times New Roman" panose="02020603050405020304" pitchFamily="18" charset="0"/>
                          <a:hlinkClick r:id="rId3" tooltip="break statement in Python"/>
                        </a:rPr>
                        <a:t>Break statement</a:t>
                      </a:r>
                      <a:r>
                        <a:rPr lang="en-US" sz="2400" b="1" u="none" strike="noStrike" dirty="0">
                          <a:solidFill>
                            <a:srgbClr val="008000"/>
                          </a:solidFill>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Terminates the loop statement and transfers execution to the statement immediately following the loop.</a:t>
                      </a:r>
                    </a:p>
                  </a:txBody>
                  <a:tcPr marL="54392" marR="54392" marT="54392" marB="54392" anchor="ctr"/>
                </a:tc>
                <a:extLst>
                  <a:ext uri="{0D108BD9-81ED-4DB2-BD59-A6C34878D82A}">
                    <a16:rowId xmlns:a16="http://schemas.microsoft.com/office/drawing/2014/main" val="27489423"/>
                  </a:ext>
                </a:extLst>
              </a:tr>
              <a:tr h="1039576">
                <a:tc>
                  <a:txBody>
                    <a:bodyPr/>
                    <a:lstStyle/>
                    <a:p>
                      <a:pPr algn="ctr"/>
                      <a:r>
                        <a:rPr lang="en-US" sz="2400" b="1">
                          <a:effectLst/>
                          <a:latin typeface="Times New Roman" panose="02020603050405020304" pitchFamily="18" charset="0"/>
                          <a:cs typeface="Times New Roman" panose="02020603050405020304" pitchFamily="18" charset="0"/>
                        </a:rPr>
                        <a:t>2</a:t>
                      </a:r>
                    </a:p>
                  </a:txBody>
                  <a:tcPr marL="54392" marR="54392" marT="54392" marB="54392" anchor="ctr"/>
                </a:tc>
                <a:tc>
                  <a:txBody>
                    <a:bodyPr/>
                    <a:lstStyle/>
                    <a:p>
                      <a:pPr algn="l"/>
                      <a:r>
                        <a:rPr lang="en-US" sz="2400" b="1" u="none" strike="noStrike" dirty="0">
                          <a:solidFill>
                            <a:srgbClr val="0563C1"/>
                          </a:solidFill>
                          <a:effectLst/>
                          <a:latin typeface="Times New Roman" panose="02020603050405020304" pitchFamily="18" charset="0"/>
                          <a:cs typeface="Times New Roman" panose="02020603050405020304" pitchFamily="18" charset="0"/>
                          <a:hlinkClick r:id="rId4" tooltip="continue statement in Python">
                            <a:extLst>
                              <a:ext uri="{A12FA001-AC4F-418D-AE19-62706E023703}">
                                <ahyp:hlinkClr xmlns:ahyp="http://schemas.microsoft.com/office/drawing/2018/hyperlinkcolor" xmlns="" val="tx"/>
                              </a:ext>
                            </a:extLst>
                          </a:hlinkClick>
                        </a:rPr>
                        <a:t>Continue statement :- </a:t>
                      </a:r>
                      <a:r>
                        <a:rPr lang="en-US" sz="2400" b="0" u="none" strike="noStrike" dirty="0">
                          <a:solidFill>
                            <a:schemeClr val="tx1"/>
                          </a:solidFill>
                          <a:effectLst/>
                          <a:latin typeface="Times New Roman" panose="02020603050405020304" pitchFamily="18" charset="0"/>
                          <a:cs typeface="Times New Roman" panose="02020603050405020304" pitchFamily="18" charset="0"/>
                          <a:hlinkClick r:id="rId4" tooltip="continue statement in Python">
                            <a:extLst>
                              <a:ext uri="{A12FA001-AC4F-418D-AE19-62706E023703}">
                                <ahyp:hlinkClr xmlns:ahyp="http://schemas.microsoft.com/office/drawing/2018/hyperlinkcolor" xmlns="" val="tx"/>
                              </a:ext>
                            </a:extLst>
                          </a:hlinkClick>
                        </a:rPr>
                        <a:t>Causes</a:t>
                      </a:r>
                      <a:r>
                        <a:rPr lang="en-US" sz="2400" b="0" u="none" dirty="0">
                          <a:solidFill>
                            <a:schemeClr val="tx1"/>
                          </a:solidFill>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the loop to skip the remainder of its body and immediately retest its condition prior to reiterating.</a:t>
                      </a:r>
                    </a:p>
                  </a:txBody>
                  <a:tcPr marL="54392" marR="54392" marT="54392" marB="54392" anchor="ctr"/>
                </a:tc>
                <a:extLst>
                  <a:ext uri="{0D108BD9-81ED-4DB2-BD59-A6C34878D82A}">
                    <a16:rowId xmlns:a16="http://schemas.microsoft.com/office/drawing/2014/main" val="943861240"/>
                  </a:ext>
                </a:extLst>
              </a:tr>
              <a:tr h="991306">
                <a:tc>
                  <a:txBody>
                    <a:bodyPr/>
                    <a:lstStyle/>
                    <a:p>
                      <a:pPr algn="ctr"/>
                      <a:r>
                        <a:rPr lang="en-US" sz="2400" b="1" dirty="0">
                          <a:effectLst/>
                          <a:latin typeface="Times New Roman" panose="02020603050405020304" pitchFamily="18" charset="0"/>
                          <a:cs typeface="Times New Roman" panose="02020603050405020304" pitchFamily="18" charset="0"/>
                        </a:rPr>
                        <a:t>3</a:t>
                      </a:r>
                    </a:p>
                  </a:txBody>
                  <a:tcPr marL="54392" marR="54392" marT="54392" marB="54392" anchor="ctr"/>
                </a:tc>
                <a:tc>
                  <a:txBody>
                    <a:bodyPr/>
                    <a:lstStyle/>
                    <a:p>
                      <a:pPr algn="l"/>
                      <a:r>
                        <a:rPr lang="en-US" sz="2400" b="1" u="sng" strike="noStrike" dirty="0">
                          <a:solidFill>
                            <a:srgbClr val="0070C0"/>
                          </a:solidFill>
                          <a:effectLst/>
                          <a:latin typeface="Times New Roman" panose="02020603050405020304" pitchFamily="18" charset="0"/>
                          <a:cs typeface="Times New Roman" panose="02020603050405020304" pitchFamily="18" charset="0"/>
                          <a:hlinkClick r:id="rId5" tooltip="pass statement in Python">
                            <a:extLst>
                              <a:ext uri="{A12FA001-AC4F-418D-AE19-62706E023703}">
                                <ahyp:hlinkClr xmlns:ahyp="http://schemas.microsoft.com/office/drawing/2018/hyperlinkcolor" xmlns="" val="tx"/>
                              </a:ext>
                            </a:extLst>
                          </a:hlinkClick>
                        </a:rPr>
                        <a:t>Pass </a:t>
                      </a:r>
                      <a:r>
                        <a:rPr lang="en-US" sz="2400" b="1" u="sng" strike="noStrike" dirty="0">
                          <a:solidFill>
                            <a:srgbClr val="0070C0"/>
                          </a:solidFill>
                          <a:effectLst/>
                          <a:latin typeface="Times New Roman" panose="02020603050405020304" pitchFamily="18" charset="0"/>
                          <a:cs typeface="Times New Roman" panose="02020603050405020304" pitchFamily="18" charset="0"/>
                        </a:rPr>
                        <a:t>statement :- </a:t>
                      </a:r>
                      <a:r>
                        <a:rPr lang="en-US" sz="2400" b="0" u="none" strike="noStrike" dirty="0">
                          <a:solidFill>
                            <a:schemeClr val="tx1"/>
                          </a:solidFill>
                          <a:effectLst/>
                          <a:latin typeface="Times New Roman" panose="02020603050405020304" pitchFamily="18" charset="0"/>
                          <a:cs typeface="Times New Roman" panose="02020603050405020304" pitchFamily="18" charset="0"/>
                        </a:rPr>
                        <a:t>The</a:t>
                      </a:r>
                      <a:r>
                        <a:rPr lang="en-US" sz="2400" dirty="0">
                          <a:effectLst/>
                          <a:latin typeface="Times New Roman" panose="02020603050405020304" pitchFamily="18" charset="0"/>
                          <a:cs typeface="Times New Roman" panose="02020603050405020304" pitchFamily="18" charset="0"/>
                        </a:rPr>
                        <a:t> pass statement in Python is used when a statement is required syntactically but you do not want any </a:t>
                      </a:r>
                      <a:r>
                        <a:rPr lang="en-US" sz="2400" dirty="0">
                          <a:solidFill>
                            <a:srgbClr val="FF0000"/>
                          </a:solidFill>
                          <a:effectLst/>
                          <a:latin typeface="Times New Roman" panose="02020603050405020304" pitchFamily="18" charset="0"/>
                          <a:cs typeface="Times New Roman" panose="02020603050405020304" pitchFamily="18" charset="0"/>
                        </a:rPr>
                        <a:t>command or code to execute</a:t>
                      </a:r>
                      <a:r>
                        <a:rPr lang="en-US" sz="2400" dirty="0">
                          <a:effectLst/>
                          <a:latin typeface="Times New Roman" panose="02020603050405020304" pitchFamily="18" charset="0"/>
                          <a:cs typeface="Times New Roman" panose="02020603050405020304" pitchFamily="18" charset="0"/>
                        </a:rPr>
                        <a:t>.</a:t>
                      </a:r>
                    </a:p>
                  </a:txBody>
                  <a:tcPr marL="54392" marR="54392" marT="54392" marB="54392" anchor="ctr"/>
                </a:tc>
                <a:extLst>
                  <a:ext uri="{0D108BD9-81ED-4DB2-BD59-A6C34878D82A}">
                    <a16:rowId xmlns:a16="http://schemas.microsoft.com/office/drawing/2014/main" val="2413352412"/>
                  </a:ext>
                </a:extLst>
              </a:tr>
            </a:tbl>
          </a:graphicData>
        </a:graphic>
      </p:graphicFrame>
    </p:spTree>
    <p:extLst>
      <p:ext uri="{BB962C8B-B14F-4D97-AF65-F5344CB8AC3E}">
        <p14:creationId xmlns:p14="http://schemas.microsoft.com/office/powerpoint/2010/main" val="30543746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algn="just">
              <a:lnSpc>
                <a:spcPct val="100000"/>
              </a:lnSpc>
              <a:buFont typeface="Wingdings" panose="05000000000000000000" pitchFamily="2" charset="2"/>
              <a:buChar char="Ø"/>
            </a:pP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B</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reak is commonly used to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break the loop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for a given condition.</a:t>
            </a:r>
          </a:p>
          <a:p>
            <a:pPr>
              <a:lnSpc>
                <a:spcPct val="100000"/>
              </a:lnSpc>
              <a:buFont typeface="Wingdings" panose="05000000000000000000" pitchFamily="2" charset="2"/>
              <a:buChar char="Ø"/>
            </a:pP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It is useful when we want to terminate the loop as soon as the condition is fulfilled instead of doing the remaining iterations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Syntax</a:t>
            </a:r>
          </a:p>
          <a:p>
            <a:pPr algn="just">
              <a:lnSpc>
                <a:spcPct val="100000"/>
              </a:lnSpc>
              <a:buFont typeface="Wingdings" panose="05000000000000000000" pitchFamily="2" charset="2"/>
              <a:buChar char="Ø"/>
            </a:pP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Write the output of the following program??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73</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break statement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261DA3C-AAF9-AD2D-8096-E92C4EE1C102}"/>
              </a:ext>
            </a:extLst>
          </p:cNvPr>
          <p:cNvSpPr/>
          <p:nvPr/>
        </p:nvSpPr>
        <p:spPr>
          <a:xfrm>
            <a:off x="742062" y="3248792"/>
            <a:ext cx="4224001" cy="1476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chemeClr val="bg1"/>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chemeClr val="bg1"/>
                </a:solidFill>
                <a:effectLst/>
                <a:highlight>
                  <a:srgbClr val="1E1E1E"/>
                </a:highlight>
                <a:latin typeface="Times New Roman" panose="02020603050405020304" pitchFamily="18" charset="0"/>
                <a:cs typeface="Times New Roman" panose="02020603050405020304" pitchFamily="18" charset="0"/>
              </a:rPr>
              <a:t>for i in range(1,10,2):</a:t>
            </a:r>
          </a:p>
          <a:p>
            <a:r>
              <a:rPr lang="en-US" sz="2400" b="0" dirty="0">
                <a:solidFill>
                  <a:schemeClr val="bg1"/>
                </a:solidFill>
                <a:effectLst/>
                <a:highlight>
                  <a:srgbClr val="1E1E1E"/>
                </a:highlight>
                <a:latin typeface="Times New Roman" panose="02020603050405020304" pitchFamily="18" charset="0"/>
                <a:cs typeface="Times New Roman" panose="02020603050405020304" pitchFamily="18" charset="0"/>
              </a:rPr>
              <a:t>    while i==8:</a:t>
            </a:r>
          </a:p>
          <a:p>
            <a:r>
              <a:rPr lang="en-US" sz="2400" b="0" dirty="0">
                <a:solidFill>
                  <a:schemeClr val="bg1"/>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chemeClr val="bg1"/>
                </a:solidFill>
                <a:effectLst/>
                <a:highlight>
                  <a:srgbClr val="1E1E1E"/>
                </a:highlight>
                <a:latin typeface="Times New Roman" panose="02020603050405020304" pitchFamily="18" charset="0"/>
                <a:cs typeface="Times New Roman" panose="02020603050405020304" pitchFamily="18" charset="0"/>
              </a:rPr>
              <a:t>break</a:t>
            </a:r>
          </a:p>
          <a:p>
            <a:r>
              <a:rPr lang="en-US" sz="2400" b="0" dirty="0">
                <a:solidFill>
                  <a:schemeClr val="bg1"/>
                </a:solidFill>
                <a:effectLst/>
                <a:highlight>
                  <a:srgbClr val="1E1E1E"/>
                </a:highlight>
                <a:latin typeface="Times New Roman" panose="02020603050405020304" pitchFamily="18" charset="0"/>
                <a:cs typeface="Times New Roman" panose="02020603050405020304" pitchFamily="18" charset="0"/>
              </a:rPr>
              <a:t>    print(i)</a:t>
            </a:r>
          </a:p>
          <a:p>
            <a:pPr algn="ctr"/>
            <a:endParaRPr lang="en-US" sz="2400" b="0" i="0" dirty="0">
              <a:solidFill>
                <a:srgbClr val="000000"/>
              </a:solidFill>
              <a:effectLst/>
              <a:latin typeface="inter-regular"/>
            </a:endParaRPr>
          </a:p>
        </p:txBody>
      </p:sp>
      <p:sp>
        <p:nvSpPr>
          <p:cNvPr id="5" name="Rectangle 4">
            <a:extLst>
              <a:ext uri="{FF2B5EF4-FFF2-40B4-BE49-F238E27FC236}">
                <a16:creationId xmlns:a16="http://schemas.microsoft.com/office/drawing/2014/main" id="{BDA586F7-BF6A-8C8C-CDC9-850EE2D4E29D}"/>
              </a:ext>
            </a:extLst>
          </p:cNvPr>
          <p:cNvSpPr/>
          <p:nvPr/>
        </p:nvSpPr>
        <p:spPr>
          <a:xfrm>
            <a:off x="5916479" y="2811954"/>
            <a:ext cx="4722057" cy="1863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my_str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CE9178"/>
                </a:solidFill>
                <a:effectLst/>
                <a:highlight>
                  <a:srgbClr val="1E1E1E"/>
                </a:highlight>
                <a:latin typeface="Times New Roman" panose="02020603050405020304" pitchFamily="18" charset="0"/>
                <a:cs typeface="Times New Roman" panose="02020603050405020304" pitchFamily="18" charset="0"/>
              </a:rPr>
              <a:t>python</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my_str</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if</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CE9178"/>
                </a:solidFill>
                <a:effectLst/>
                <a:highlight>
                  <a:srgbClr val="1E1E1E"/>
                </a:highlight>
                <a:latin typeface="Times New Roman" panose="02020603050405020304" pitchFamily="18" charset="0"/>
                <a:cs typeface="Times New Roman" panose="02020603050405020304" pitchFamily="18" charset="0"/>
              </a:rPr>
              <a:t>o</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FF0000"/>
                </a:solidFill>
                <a:effectLst/>
                <a:highlight>
                  <a:srgbClr val="1E1E1E"/>
                </a:highlight>
                <a:latin typeface="Times New Roman" panose="02020603050405020304" pitchFamily="18" charset="0"/>
                <a:cs typeface="Times New Roman" panose="02020603050405020304" pitchFamily="18" charset="0"/>
              </a:rPr>
              <a:t>break </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pPr algn="ctr"/>
            <a:endParaRPr lang="en-US" sz="2400" b="0" i="0" dirty="0">
              <a:solidFill>
                <a:srgbClr val="000000"/>
              </a:solidFill>
              <a:effectLst/>
              <a:latin typeface="inter-regular"/>
            </a:endParaRPr>
          </a:p>
        </p:txBody>
      </p:sp>
      <p:sp>
        <p:nvSpPr>
          <p:cNvPr id="6" name="Rectangle 5">
            <a:extLst>
              <a:ext uri="{FF2B5EF4-FFF2-40B4-BE49-F238E27FC236}">
                <a16:creationId xmlns:a16="http://schemas.microsoft.com/office/drawing/2014/main" id="{6A7171FC-7FBF-6C49-60EE-BCACF71A0FC8}"/>
              </a:ext>
            </a:extLst>
          </p:cNvPr>
          <p:cNvSpPr/>
          <p:nvPr/>
        </p:nvSpPr>
        <p:spPr>
          <a:xfrm>
            <a:off x="6233771" y="1782203"/>
            <a:ext cx="3453479" cy="911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sz="2400" b="0" i="0" dirty="0">
                <a:solidFill>
                  <a:srgbClr val="008200"/>
                </a:solidFill>
                <a:effectLst/>
                <a:latin typeface="inter-regular"/>
              </a:rPr>
              <a:t>  </a:t>
            </a:r>
          </a:p>
          <a:p>
            <a:pPr algn="just"/>
            <a:r>
              <a:rPr lang="en-US" sz="2400" dirty="0">
                <a:solidFill>
                  <a:srgbClr val="008200"/>
                </a:solidFill>
                <a:latin typeface="inter-regular"/>
              </a:rPr>
              <a:t>Loop </a:t>
            </a:r>
            <a:r>
              <a:rPr lang="en-US" sz="2400" b="0" i="0" dirty="0">
                <a:solidFill>
                  <a:srgbClr val="008200"/>
                </a:solidFill>
                <a:effectLst/>
                <a:latin typeface="inter-regular"/>
              </a:rPr>
              <a:t>statements</a:t>
            </a:r>
            <a:r>
              <a:rPr lang="en-US" sz="2400" b="0" i="0" dirty="0">
                <a:solidFill>
                  <a:srgbClr val="000000"/>
                </a:solidFill>
                <a:effectLst/>
                <a:latin typeface="inter-regular"/>
              </a:rPr>
              <a:t>  </a:t>
            </a:r>
          </a:p>
          <a:p>
            <a:pPr algn="just"/>
            <a:r>
              <a:rPr lang="en-US" sz="2400" b="1" i="0" dirty="0">
                <a:solidFill>
                  <a:srgbClr val="006699"/>
                </a:solidFill>
                <a:effectLst/>
                <a:latin typeface="inter-regular"/>
              </a:rPr>
              <a:t>   break</a:t>
            </a:r>
            <a:r>
              <a:rPr lang="en-US" sz="2400" b="0" i="0" dirty="0">
                <a:solidFill>
                  <a:srgbClr val="000000"/>
                </a:solidFill>
                <a:effectLst/>
                <a:latin typeface="inter-regular"/>
              </a:rPr>
              <a:t>;   </a:t>
            </a:r>
          </a:p>
          <a:p>
            <a:pPr algn="ctr"/>
            <a:endParaRPr lang="en-US" sz="2400" b="0" i="0" dirty="0">
              <a:solidFill>
                <a:srgbClr val="000000"/>
              </a:solidFill>
              <a:effectLst/>
              <a:latin typeface="inter-regular"/>
            </a:endParaRPr>
          </a:p>
        </p:txBody>
      </p:sp>
      <p:sp>
        <p:nvSpPr>
          <p:cNvPr id="7" name="Rectangle 6">
            <a:extLst>
              <a:ext uri="{FF2B5EF4-FFF2-40B4-BE49-F238E27FC236}">
                <a16:creationId xmlns:a16="http://schemas.microsoft.com/office/drawing/2014/main" id="{2EF42B1C-327E-D8D9-07E8-65080945B536}"/>
              </a:ext>
            </a:extLst>
          </p:cNvPr>
          <p:cNvSpPr/>
          <p:nvPr/>
        </p:nvSpPr>
        <p:spPr>
          <a:xfrm>
            <a:off x="775580" y="5062061"/>
            <a:ext cx="4224001" cy="1476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4EC9B0"/>
                </a:solidFill>
                <a:effectLst/>
                <a:highlight>
                  <a:srgbClr val="1E1E1E"/>
                </a:highlight>
                <a:latin typeface="Times New Roman" panose="02020603050405020304" pitchFamily="18" charset="0"/>
                <a:cs typeface="Times New Roman" panose="02020603050405020304" pitchFamily="18" charset="0"/>
              </a:rPr>
              <a:t>range</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10</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while</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7</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rgbClr val="FF0000"/>
                </a:solidFill>
                <a:effectLst/>
                <a:highlight>
                  <a:srgbClr val="1E1E1E"/>
                </a:highlight>
                <a:latin typeface="Times New Roman" panose="02020603050405020304" pitchFamily="18" charset="0"/>
                <a:cs typeface="Times New Roman" panose="02020603050405020304" pitchFamily="18" charset="0"/>
              </a:rPr>
              <a:t>break</a:t>
            </a:r>
          </a:p>
          <a:p>
            <a:pPr algn="ctr"/>
            <a:endParaRPr lang="en-US" sz="2400" b="0" i="0" dirty="0">
              <a:solidFill>
                <a:srgbClr val="000000"/>
              </a:solidFill>
              <a:effectLst/>
              <a:latin typeface="inter-regular"/>
            </a:endParaRPr>
          </a:p>
        </p:txBody>
      </p:sp>
      <p:sp>
        <p:nvSpPr>
          <p:cNvPr id="8" name="Rectangle 7">
            <a:extLst>
              <a:ext uri="{FF2B5EF4-FFF2-40B4-BE49-F238E27FC236}">
                <a16:creationId xmlns:a16="http://schemas.microsoft.com/office/drawing/2014/main" id="{A44C28D1-E788-2481-586E-4DD68F3F24A1}"/>
              </a:ext>
            </a:extLst>
          </p:cNvPr>
          <p:cNvSpPr/>
          <p:nvPr/>
        </p:nvSpPr>
        <p:spPr>
          <a:xfrm>
            <a:off x="5714845" y="4731296"/>
            <a:ext cx="4923691" cy="1856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3</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5</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23</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6</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5</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9</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8</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if</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rgbClr val="FF0000"/>
                </a:solidFill>
                <a:effectLst/>
                <a:highlight>
                  <a:srgbClr val="1E1E1E"/>
                </a:highlight>
                <a:latin typeface="Times New Roman" panose="02020603050405020304" pitchFamily="18" charset="0"/>
                <a:cs typeface="Times New Roman" panose="02020603050405020304" pitchFamily="18" charset="0"/>
              </a:rPr>
              <a:t>break</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pPr algn="ctr"/>
            <a:endParaRPr lang="en-US" sz="2400" b="0" i="0" dirty="0">
              <a:solidFill>
                <a:srgbClr val="000000"/>
              </a:solidFill>
              <a:effectLst/>
              <a:latin typeface="inter-regular"/>
            </a:endParaRPr>
          </a:p>
        </p:txBody>
      </p:sp>
      <p:pic>
        <p:nvPicPr>
          <p:cNvPr id="11" name="Picture 10">
            <a:extLst>
              <a:ext uri="{FF2B5EF4-FFF2-40B4-BE49-F238E27FC236}">
                <a16:creationId xmlns:a16="http://schemas.microsoft.com/office/drawing/2014/main" id="{8082DDF3-131E-6584-FDC3-37A1225D1218}"/>
              </a:ext>
            </a:extLst>
          </p:cNvPr>
          <p:cNvPicPr>
            <a:picLocks noChangeAspect="1"/>
          </p:cNvPicPr>
          <p:nvPr/>
        </p:nvPicPr>
        <p:blipFill>
          <a:blip r:embed="rId3"/>
          <a:stretch>
            <a:fillRect/>
          </a:stretch>
        </p:blipFill>
        <p:spPr>
          <a:xfrm>
            <a:off x="4283360" y="3311604"/>
            <a:ext cx="274571" cy="1414039"/>
          </a:xfrm>
          <a:prstGeom prst="rect">
            <a:avLst/>
          </a:prstGeom>
        </p:spPr>
      </p:pic>
      <p:pic>
        <p:nvPicPr>
          <p:cNvPr id="13" name="Picture 12">
            <a:extLst>
              <a:ext uri="{FF2B5EF4-FFF2-40B4-BE49-F238E27FC236}">
                <a16:creationId xmlns:a16="http://schemas.microsoft.com/office/drawing/2014/main" id="{1FA9CF3B-587D-3CB4-DF4F-673F084A6208}"/>
              </a:ext>
            </a:extLst>
          </p:cNvPr>
          <p:cNvPicPr>
            <a:picLocks noChangeAspect="1"/>
          </p:cNvPicPr>
          <p:nvPr/>
        </p:nvPicPr>
        <p:blipFill>
          <a:blip r:embed="rId4"/>
          <a:stretch>
            <a:fillRect/>
          </a:stretch>
        </p:blipFill>
        <p:spPr>
          <a:xfrm>
            <a:off x="4303288" y="5412651"/>
            <a:ext cx="447675" cy="418306"/>
          </a:xfrm>
          <a:prstGeom prst="rect">
            <a:avLst/>
          </a:prstGeom>
        </p:spPr>
      </p:pic>
      <p:pic>
        <p:nvPicPr>
          <p:cNvPr id="15" name="Picture 14">
            <a:extLst>
              <a:ext uri="{FF2B5EF4-FFF2-40B4-BE49-F238E27FC236}">
                <a16:creationId xmlns:a16="http://schemas.microsoft.com/office/drawing/2014/main" id="{B97630DC-568C-57E2-0A76-8E467F96216E}"/>
              </a:ext>
            </a:extLst>
          </p:cNvPr>
          <p:cNvPicPr>
            <a:picLocks noChangeAspect="1"/>
          </p:cNvPicPr>
          <p:nvPr/>
        </p:nvPicPr>
        <p:blipFill>
          <a:blip r:embed="rId5"/>
          <a:stretch>
            <a:fillRect/>
          </a:stretch>
        </p:blipFill>
        <p:spPr>
          <a:xfrm>
            <a:off x="9946121" y="2925841"/>
            <a:ext cx="496592" cy="1129324"/>
          </a:xfrm>
          <a:prstGeom prst="rect">
            <a:avLst/>
          </a:prstGeom>
        </p:spPr>
      </p:pic>
      <p:pic>
        <p:nvPicPr>
          <p:cNvPr id="17" name="Picture 16">
            <a:extLst>
              <a:ext uri="{FF2B5EF4-FFF2-40B4-BE49-F238E27FC236}">
                <a16:creationId xmlns:a16="http://schemas.microsoft.com/office/drawing/2014/main" id="{E9B39048-2FB4-6F30-9F08-38F6418BA480}"/>
              </a:ext>
            </a:extLst>
          </p:cNvPr>
          <p:cNvPicPr>
            <a:picLocks noChangeAspect="1"/>
          </p:cNvPicPr>
          <p:nvPr/>
        </p:nvPicPr>
        <p:blipFill>
          <a:blip r:embed="rId6"/>
          <a:stretch>
            <a:fillRect/>
          </a:stretch>
        </p:blipFill>
        <p:spPr>
          <a:xfrm>
            <a:off x="10779143" y="4718229"/>
            <a:ext cx="608175" cy="1807149"/>
          </a:xfrm>
          <a:prstGeom prst="rect">
            <a:avLst/>
          </a:prstGeom>
        </p:spPr>
      </p:pic>
    </p:spTree>
    <p:extLst>
      <p:ext uri="{BB962C8B-B14F-4D97-AF65-F5344CB8AC3E}">
        <p14:creationId xmlns:p14="http://schemas.microsoft.com/office/powerpoint/2010/main" val="25224506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algn="just">
              <a:lnSpc>
                <a:spcPct val="100000"/>
              </a:lnSpc>
              <a:buFont typeface="Wingdings" panose="05000000000000000000" pitchFamily="2" charset="2"/>
              <a:buChar char="Ø"/>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Python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continue</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keyword is used to skip the remaining statements of the current loop and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go to the next iteration</a:t>
            </a:r>
          </a:p>
          <a:p>
            <a:pPr algn="just">
              <a:lnSpc>
                <a:spcPct val="100000"/>
              </a:lnSpc>
              <a:buFont typeface="Wingdings" panose="05000000000000000000" pitchFamily="2" charset="2"/>
              <a:buChar char="Ø"/>
            </a:pP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Write the output of the following program??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74</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continue statement </a:t>
            </a:r>
          </a:p>
          <a:p>
            <a:pPr marL="685800" indent="-685800">
              <a:buFont typeface="Wingdings" panose="05000000000000000000" pitchFamily="2" charset="2"/>
              <a:buChar char="Ø"/>
            </a:pPr>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261DA3C-AAF9-AD2D-8096-E92C4EE1C102}"/>
              </a:ext>
            </a:extLst>
          </p:cNvPr>
          <p:cNvSpPr/>
          <p:nvPr/>
        </p:nvSpPr>
        <p:spPr>
          <a:xfrm>
            <a:off x="924773" y="2621643"/>
            <a:ext cx="4224001" cy="1476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4EC9B0"/>
                </a:solidFill>
                <a:effectLst/>
                <a:highlight>
                  <a:srgbClr val="1E1E1E"/>
                </a:highlight>
                <a:latin typeface="Times New Roman" panose="02020603050405020304" pitchFamily="18" charset="0"/>
                <a:cs typeface="Times New Roman" panose="02020603050405020304" pitchFamily="18" charset="0"/>
              </a:rPr>
              <a:t>range</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10</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while</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8</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rgbClr val="00B050"/>
                </a:solidFill>
                <a:highlight>
                  <a:srgbClr val="1E1E1E"/>
                </a:highlight>
                <a:latin typeface="Times New Roman" panose="02020603050405020304" pitchFamily="18" charset="0"/>
                <a:cs typeface="Times New Roman" panose="02020603050405020304" pitchFamily="18" charset="0"/>
              </a:rPr>
              <a:t>continue</a:t>
            </a:r>
            <a:endParaRPr lang="en-US" sz="2400" b="1" dirty="0">
              <a:solidFill>
                <a:srgbClr val="00B050"/>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pPr algn="ctr"/>
            <a:endParaRPr lang="en-US" sz="2400" b="0" i="0" dirty="0">
              <a:solidFill>
                <a:srgbClr val="000000"/>
              </a:solidFill>
              <a:effectLst/>
              <a:latin typeface="inter-regular"/>
            </a:endParaRPr>
          </a:p>
        </p:txBody>
      </p:sp>
      <p:sp>
        <p:nvSpPr>
          <p:cNvPr id="5" name="Rectangle 4">
            <a:extLst>
              <a:ext uri="{FF2B5EF4-FFF2-40B4-BE49-F238E27FC236}">
                <a16:creationId xmlns:a16="http://schemas.microsoft.com/office/drawing/2014/main" id="{BDA586F7-BF6A-8C8C-CDC9-850EE2D4E29D}"/>
              </a:ext>
            </a:extLst>
          </p:cNvPr>
          <p:cNvSpPr/>
          <p:nvPr/>
        </p:nvSpPr>
        <p:spPr>
          <a:xfrm>
            <a:off x="6095999" y="2621643"/>
            <a:ext cx="4722057" cy="1863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my_str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CE9178"/>
                </a:solidFill>
                <a:effectLst/>
                <a:highlight>
                  <a:srgbClr val="1E1E1E"/>
                </a:highlight>
                <a:latin typeface="Times New Roman" panose="02020603050405020304" pitchFamily="18" charset="0"/>
                <a:cs typeface="Times New Roman" panose="02020603050405020304" pitchFamily="18" charset="0"/>
              </a:rPr>
              <a:t>python</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my_str</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if</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CE9178"/>
                </a:solidFill>
                <a:effectLst/>
                <a:highlight>
                  <a:srgbClr val="1E1E1E"/>
                </a:highlight>
                <a:latin typeface="Times New Roman" panose="02020603050405020304" pitchFamily="18" charset="0"/>
                <a:cs typeface="Times New Roman" panose="02020603050405020304" pitchFamily="18" charset="0"/>
              </a:rPr>
              <a:t>o</a:t>
            </a:r>
            <a:r>
              <a:rPr lang="en-US" sz="2400" b="0" dirty="0">
                <a:solidFill>
                  <a:srgbClr val="E8C9BB"/>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rgbClr val="00B050"/>
                </a:solidFill>
                <a:highlight>
                  <a:srgbClr val="1E1E1E"/>
                </a:highlight>
                <a:latin typeface="Times New Roman" panose="02020603050405020304" pitchFamily="18" charset="0"/>
                <a:cs typeface="Times New Roman" panose="02020603050405020304" pitchFamily="18" charset="0"/>
              </a:rPr>
              <a:t>continue</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pPr algn="ctr"/>
            <a:endParaRPr lang="en-US" sz="2400" b="0" i="0" dirty="0">
              <a:solidFill>
                <a:srgbClr val="000000"/>
              </a:solidFill>
              <a:effectLst/>
              <a:latin typeface="inter-regular"/>
            </a:endParaRPr>
          </a:p>
        </p:txBody>
      </p:sp>
      <p:sp>
        <p:nvSpPr>
          <p:cNvPr id="6" name="Rectangle 5">
            <a:extLst>
              <a:ext uri="{FF2B5EF4-FFF2-40B4-BE49-F238E27FC236}">
                <a16:creationId xmlns:a16="http://schemas.microsoft.com/office/drawing/2014/main" id="{6A7171FC-7FBF-6C49-60EE-BCACF71A0FC8}"/>
              </a:ext>
            </a:extLst>
          </p:cNvPr>
          <p:cNvSpPr/>
          <p:nvPr/>
        </p:nvSpPr>
        <p:spPr>
          <a:xfrm>
            <a:off x="7900321" y="1650190"/>
            <a:ext cx="3453479" cy="7746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sz="2400" b="0" i="0" dirty="0">
                <a:solidFill>
                  <a:srgbClr val="008200"/>
                </a:solidFill>
                <a:effectLst/>
                <a:latin typeface="inter-regular"/>
              </a:rPr>
              <a:t>  </a:t>
            </a:r>
          </a:p>
          <a:p>
            <a:pPr algn="just"/>
            <a:r>
              <a:rPr lang="en-US" sz="2400" dirty="0">
                <a:solidFill>
                  <a:srgbClr val="008200"/>
                </a:solidFill>
                <a:latin typeface="inter-regular"/>
              </a:rPr>
              <a:t>Loop </a:t>
            </a:r>
            <a:r>
              <a:rPr lang="en-US" sz="2400" b="0" i="0" dirty="0">
                <a:solidFill>
                  <a:srgbClr val="008200"/>
                </a:solidFill>
                <a:effectLst/>
                <a:latin typeface="inter-regular"/>
              </a:rPr>
              <a:t>statements</a:t>
            </a:r>
            <a:r>
              <a:rPr lang="en-US" sz="2400" b="0" i="0" dirty="0">
                <a:solidFill>
                  <a:srgbClr val="000000"/>
                </a:solidFill>
                <a:effectLst/>
                <a:latin typeface="inter-regular"/>
              </a:rPr>
              <a:t>  </a:t>
            </a:r>
          </a:p>
          <a:p>
            <a:pPr algn="just"/>
            <a:r>
              <a:rPr lang="en-US" sz="2400" b="1" i="0" dirty="0">
                <a:solidFill>
                  <a:srgbClr val="006699"/>
                </a:solidFill>
                <a:effectLst/>
                <a:latin typeface="inter-regular"/>
              </a:rPr>
              <a:t>   </a:t>
            </a:r>
            <a:r>
              <a:rPr lang="en-US" sz="2400" b="1" dirty="0">
                <a:solidFill>
                  <a:srgbClr val="006699"/>
                </a:solidFill>
                <a:latin typeface="inter-regular"/>
              </a:rPr>
              <a:t>continue</a:t>
            </a:r>
            <a:r>
              <a:rPr lang="en-US" sz="2400" b="0" i="0" dirty="0">
                <a:solidFill>
                  <a:srgbClr val="000000"/>
                </a:solidFill>
                <a:effectLst/>
                <a:latin typeface="inter-regular"/>
              </a:rPr>
              <a:t>;   </a:t>
            </a:r>
          </a:p>
          <a:p>
            <a:pPr algn="ctr"/>
            <a:endParaRPr lang="en-US" sz="2400" b="0" i="0" dirty="0">
              <a:solidFill>
                <a:srgbClr val="000000"/>
              </a:solidFill>
              <a:effectLst/>
              <a:latin typeface="inter-regular"/>
            </a:endParaRPr>
          </a:p>
        </p:txBody>
      </p:sp>
      <p:sp>
        <p:nvSpPr>
          <p:cNvPr id="7" name="Rectangle 6">
            <a:extLst>
              <a:ext uri="{FF2B5EF4-FFF2-40B4-BE49-F238E27FC236}">
                <a16:creationId xmlns:a16="http://schemas.microsoft.com/office/drawing/2014/main" id="{2EF42B1C-327E-D8D9-07E8-65080945B536}"/>
              </a:ext>
            </a:extLst>
          </p:cNvPr>
          <p:cNvSpPr/>
          <p:nvPr/>
        </p:nvSpPr>
        <p:spPr>
          <a:xfrm>
            <a:off x="924773" y="4685186"/>
            <a:ext cx="4224001" cy="1476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                infinitely displaying 7</a:t>
            </a: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4EC9B0"/>
                </a:solidFill>
                <a:effectLst/>
                <a:highlight>
                  <a:srgbClr val="1E1E1E"/>
                </a:highlight>
                <a:latin typeface="Times New Roman" panose="02020603050405020304" pitchFamily="18" charset="0"/>
                <a:cs typeface="Times New Roman" panose="02020603050405020304" pitchFamily="18" charset="0"/>
              </a:rPr>
              <a:t>range</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10</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while</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7</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i</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endPar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rgbClr val="00B050"/>
                </a:solidFill>
                <a:highlight>
                  <a:srgbClr val="1E1E1E"/>
                </a:highlight>
                <a:latin typeface="Times New Roman" panose="02020603050405020304" pitchFamily="18" charset="0"/>
                <a:cs typeface="Times New Roman" panose="02020603050405020304" pitchFamily="18" charset="0"/>
              </a:rPr>
              <a:t>continue</a:t>
            </a:r>
            <a:endParaRPr lang="en-US" sz="2400" b="1" dirty="0">
              <a:solidFill>
                <a:srgbClr val="00B050"/>
              </a:solidFill>
              <a:effectLst/>
              <a:highlight>
                <a:srgbClr val="1E1E1E"/>
              </a:highlight>
              <a:latin typeface="Times New Roman" panose="02020603050405020304" pitchFamily="18" charset="0"/>
              <a:cs typeface="Times New Roman" panose="02020603050405020304" pitchFamily="18" charset="0"/>
            </a:endParaRPr>
          </a:p>
          <a:p>
            <a:pPr algn="ctr"/>
            <a:endParaRPr lang="en-US" sz="2400" b="0" i="0" dirty="0">
              <a:solidFill>
                <a:srgbClr val="000000"/>
              </a:solidFill>
              <a:effectLst/>
              <a:latin typeface="inter-regular"/>
            </a:endParaRPr>
          </a:p>
        </p:txBody>
      </p:sp>
      <p:sp>
        <p:nvSpPr>
          <p:cNvPr id="8" name="Rectangle 7">
            <a:extLst>
              <a:ext uri="{FF2B5EF4-FFF2-40B4-BE49-F238E27FC236}">
                <a16:creationId xmlns:a16="http://schemas.microsoft.com/office/drawing/2014/main" id="{A44C28D1-E788-2481-586E-4DD68F3F24A1}"/>
              </a:ext>
            </a:extLst>
          </p:cNvPr>
          <p:cNvSpPr/>
          <p:nvPr/>
        </p:nvSpPr>
        <p:spPr>
          <a:xfrm>
            <a:off x="5995181" y="4682186"/>
            <a:ext cx="4923691" cy="1856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endParaRPr>
          </a:p>
          <a:p>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3</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5</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23</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6</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5</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2</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9</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8</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for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in</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numbers</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8A0DF"/>
                </a:solidFill>
                <a:effectLst/>
                <a:highlight>
                  <a:srgbClr val="1E1E1E"/>
                </a:highlight>
                <a:latin typeface="Times New Roman" panose="02020603050405020304" pitchFamily="18" charset="0"/>
                <a:cs typeface="Times New Roman" panose="02020603050405020304" pitchFamily="18" charset="0"/>
              </a:rPr>
              <a:t>if</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B5CEA8"/>
                </a:solidFill>
                <a:effectLst/>
                <a:highlight>
                  <a:srgbClr val="1E1E1E"/>
                </a:highlight>
                <a:latin typeface="Times New Roman" panose="02020603050405020304" pitchFamily="18" charset="0"/>
                <a:cs typeface="Times New Roman" panose="02020603050405020304" pitchFamily="18" charset="0"/>
              </a:rPr>
              <a:t>1</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1" dirty="0">
                <a:solidFill>
                  <a:srgbClr val="00B050"/>
                </a:solidFill>
                <a:effectLst/>
                <a:highlight>
                  <a:srgbClr val="1E1E1E"/>
                </a:highlight>
                <a:latin typeface="Times New Roman" panose="02020603050405020304" pitchFamily="18" charset="0"/>
                <a:cs typeface="Times New Roman" panose="02020603050405020304" pitchFamily="18" charset="0"/>
              </a:rPr>
              <a:t>continue</a:t>
            </a:r>
            <a:r>
              <a:rPr lang="en-US" sz="2400" b="1"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r>
              <a:rPr lang="en-US" sz="2400" b="0" dirty="0">
                <a:solidFill>
                  <a:srgbClr val="DCDCAA"/>
                </a:solidFill>
                <a:effectLst/>
                <a:highlight>
                  <a:srgbClr val="1E1E1E"/>
                </a:highlight>
                <a:latin typeface="Times New Roman" panose="02020603050405020304" pitchFamily="18" charset="0"/>
                <a:cs typeface="Times New Roman" panose="02020603050405020304" pitchFamily="18" charset="0"/>
              </a:rPr>
              <a:t>print</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9CDCFE"/>
                </a:solidFill>
                <a:effectLst/>
                <a:highlight>
                  <a:srgbClr val="1E1E1E"/>
                </a:highlight>
                <a:latin typeface="Times New Roman" panose="02020603050405020304" pitchFamily="18" charset="0"/>
                <a:cs typeface="Times New Roman" panose="02020603050405020304" pitchFamily="18" charset="0"/>
              </a:rPr>
              <a:t>char</a:t>
            </a:r>
            <a:r>
              <a:rPr lang="en-US" sz="2400" b="0" dirty="0">
                <a:solidFill>
                  <a:srgbClr val="B4B4B4"/>
                </a:solidFill>
                <a:effectLst/>
                <a:highlight>
                  <a:srgbClr val="1E1E1E"/>
                </a:highlight>
                <a:latin typeface="Times New Roman" panose="02020603050405020304" pitchFamily="18" charset="0"/>
                <a:cs typeface="Times New Roman" panose="02020603050405020304" pitchFamily="18" charset="0"/>
              </a:rPr>
              <a:t>)</a:t>
            </a:r>
            <a:r>
              <a:rPr lang="en-US" sz="2400" b="0" dirty="0">
                <a:solidFill>
                  <a:srgbClr val="DADADA"/>
                </a:solidFill>
                <a:effectLst/>
                <a:highlight>
                  <a:srgbClr val="1E1E1E"/>
                </a:highlight>
                <a:latin typeface="Times New Roman" panose="02020603050405020304" pitchFamily="18" charset="0"/>
                <a:cs typeface="Times New Roman" panose="02020603050405020304" pitchFamily="18" charset="0"/>
              </a:rPr>
              <a:t>    </a:t>
            </a:r>
          </a:p>
          <a:p>
            <a:pPr algn="ctr"/>
            <a:endParaRPr lang="en-US" sz="2400" b="0" i="0" dirty="0">
              <a:solidFill>
                <a:srgbClr val="000000"/>
              </a:solidFill>
              <a:effectLst/>
              <a:latin typeface="inter-regular"/>
            </a:endParaRPr>
          </a:p>
        </p:txBody>
      </p:sp>
      <p:pic>
        <p:nvPicPr>
          <p:cNvPr id="11" name="Picture 10">
            <a:extLst>
              <a:ext uri="{FF2B5EF4-FFF2-40B4-BE49-F238E27FC236}">
                <a16:creationId xmlns:a16="http://schemas.microsoft.com/office/drawing/2014/main" id="{0EBD5A2F-0F68-9736-2067-09020AB20E2C}"/>
              </a:ext>
            </a:extLst>
          </p:cNvPr>
          <p:cNvPicPr>
            <a:picLocks noChangeAspect="1"/>
          </p:cNvPicPr>
          <p:nvPr/>
        </p:nvPicPr>
        <p:blipFill>
          <a:blip r:embed="rId3"/>
          <a:stretch>
            <a:fillRect/>
          </a:stretch>
        </p:blipFill>
        <p:spPr>
          <a:xfrm>
            <a:off x="11021438" y="4758061"/>
            <a:ext cx="428440" cy="1704975"/>
          </a:xfrm>
          <a:prstGeom prst="rect">
            <a:avLst/>
          </a:prstGeom>
        </p:spPr>
      </p:pic>
      <p:pic>
        <p:nvPicPr>
          <p:cNvPr id="13" name="Picture 12">
            <a:extLst>
              <a:ext uri="{FF2B5EF4-FFF2-40B4-BE49-F238E27FC236}">
                <a16:creationId xmlns:a16="http://schemas.microsoft.com/office/drawing/2014/main" id="{CD50A23D-806E-772A-2738-62B00A8FA602}"/>
              </a:ext>
            </a:extLst>
          </p:cNvPr>
          <p:cNvPicPr>
            <a:picLocks noChangeAspect="1"/>
          </p:cNvPicPr>
          <p:nvPr/>
        </p:nvPicPr>
        <p:blipFill>
          <a:blip r:embed="rId4"/>
          <a:stretch>
            <a:fillRect/>
          </a:stretch>
        </p:blipFill>
        <p:spPr>
          <a:xfrm>
            <a:off x="4478821" y="2621643"/>
            <a:ext cx="438150" cy="1476851"/>
          </a:xfrm>
          <a:prstGeom prst="rect">
            <a:avLst/>
          </a:prstGeom>
        </p:spPr>
      </p:pic>
      <p:pic>
        <p:nvPicPr>
          <p:cNvPr id="15" name="Picture 14">
            <a:extLst>
              <a:ext uri="{FF2B5EF4-FFF2-40B4-BE49-F238E27FC236}">
                <a16:creationId xmlns:a16="http://schemas.microsoft.com/office/drawing/2014/main" id="{4B13EAF1-88DF-24ED-98F6-2B655F8AEBF2}"/>
              </a:ext>
            </a:extLst>
          </p:cNvPr>
          <p:cNvPicPr>
            <a:picLocks noChangeAspect="1"/>
          </p:cNvPicPr>
          <p:nvPr/>
        </p:nvPicPr>
        <p:blipFill>
          <a:blip r:embed="rId5"/>
          <a:stretch>
            <a:fillRect/>
          </a:stretch>
        </p:blipFill>
        <p:spPr>
          <a:xfrm>
            <a:off x="9090784" y="2700893"/>
            <a:ext cx="543546" cy="1447703"/>
          </a:xfrm>
          <a:prstGeom prst="rect">
            <a:avLst/>
          </a:prstGeom>
        </p:spPr>
      </p:pic>
    </p:spTree>
    <p:extLst>
      <p:ext uri="{BB962C8B-B14F-4D97-AF65-F5344CB8AC3E}">
        <p14:creationId xmlns:p14="http://schemas.microsoft.com/office/powerpoint/2010/main" val="41309921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897923"/>
            <a:ext cx="11802170" cy="5808438"/>
          </a:xfrm>
        </p:spPr>
        <p:txBody>
          <a:bodyPr>
            <a:noAutofit/>
          </a:bodyPr>
          <a:lstStyle/>
          <a:p>
            <a:pPr marL="0" indent="0" algn="just">
              <a:lnSpc>
                <a:spcPct val="100000"/>
              </a:lnSpc>
              <a:buNone/>
            </a:pP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We can use the </a:t>
            </a:r>
            <a:r>
              <a:rPr lang="en-US" sz="2800" b="0" i="0" dirty="0">
                <a:solidFill>
                  <a:srgbClr val="FF0000"/>
                </a:solidFill>
                <a:effectLst/>
                <a:highlight>
                  <a:srgbClr val="FFFFFF"/>
                </a:highlight>
                <a:latin typeface="Times New Roman" panose="02020603050405020304" pitchFamily="18" charset="0"/>
                <a:cs typeface="Times New Roman" panose="02020603050405020304" pitchFamily="18" charset="0"/>
              </a:rPr>
              <a:t>pass</a:t>
            </a: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 statement as a placeholder when unsure of the code to provide. Therefore, the pass only </a:t>
            </a:r>
            <a:r>
              <a:rPr lang="en-US" sz="2800" b="0" i="0" dirty="0">
                <a:solidFill>
                  <a:srgbClr val="FF0000"/>
                </a:solidFill>
                <a:effectLst/>
                <a:highlight>
                  <a:srgbClr val="FFFFFF"/>
                </a:highlight>
                <a:latin typeface="Times New Roman" panose="02020603050405020304" pitchFamily="18" charset="0"/>
                <a:cs typeface="Times New Roman" panose="02020603050405020304" pitchFamily="18" charset="0"/>
              </a:rPr>
              <a:t>needs to be placed </a:t>
            </a: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on that line</a:t>
            </a:r>
            <a:endPar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rgbClr val="FF0000"/>
                </a:solidFill>
                <a:highlight>
                  <a:srgbClr val="FFFFFF"/>
                </a:highlight>
                <a:latin typeface="Times New Roman" panose="02020603050405020304" pitchFamily="18" charset="0"/>
                <a:cs typeface="Times New Roman" panose="02020603050405020304" pitchFamily="18" charset="0"/>
              </a:rPr>
              <a:t>                              Syntax:</a:t>
            </a:r>
          </a:p>
          <a:p>
            <a:pPr algn="just">
              <a:lnSpc>
                <a:spcPct val="100000"/>
              </a:lnSpc>
              <a:buFont typeface="Wingdings" panose="05000000000000000000" pitchFamily="2" charset="2"/>
              <a:buChar char="q"/>
            </a:pP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Write the output of the following program??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75</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pass statement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A586F7-BF6A-8C8C-CDC9-850EE2D4E29D}"/>
              </a:ext>
            </a:extLst>
          </p:cNvPr>
          <p:cNvSpPr/>
          <p:nvPr/>
        </p:nvSpPr>
        <p:spPr>
          <a:xfrm>
            <a:off x="379828" y="3235569"/>
            <a:ext cx="6654018" cy="2724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9CDCFE"/>
                </a:solidFill>
                <a:effectLst/>
                <a:highlight>
                  <a:srgbClr val="1E1E1E"/>
                </a:highlight>
                <a:latin typeface="Consolas" panose="020B0609020204030204" pitchFamily="49" charset="0"/>
              </a:rPr>
              <a:t>sequence</a:t>
            </a:r>
            <a:r>
              <a:rPr lang="en-US" sz="2400" b="0" dirty="0">
                <a:solidFill>
                  <a:srgbClr val="DADADA"/>
                </a:solidFill>
                <a:effectLst/>
                <a:highlight>
                  <a:srgbClr val="1E1E1E"/>
                </a:highlight>
                <a:latin typeface="Consolas" panose="020B0609020204030204" pitchFamily="49" charset="0"/>
              </a:rPr>
              <a:t> </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B4B4B4"/>
                </a:solidFill>
                <a:effectLst/>
                <a:highlight>
                  <a:srgbClr val="1E1E1E"/>
                </a:highlight>
                <a:latin typeface="Consolas" panose="020B0609020204030204" pitchFamily="49" charset="0"/>
              </a:rPr>
              <a:t>{</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Python</a:t>
            </a:r>
            <a:r>
              <a:rPr lang="en-US" sz="2400" b="0" dirty="0">
                <a:solidFill>
                  <a:srgbClr val="E8C9BB"/>
                </a:solidFill>
                <a:effectLst/>
                <a:highlight>
                  <a:srgbClr val="1E1E1E"/>
                </a:highlight>
                <a:latin typeface="Consolas" panose="020B0609020204030204" pitchFamily="49" charset="0"/>
              </a:rPr>
              <a:t>"</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program</a:t>
            </a:r>
            <a:r>
              <a:rPr lang="en-US" sz="2400" b="0" dirty="0">
                <a:solidFill>
                  <a:srgbClr val="E8C9BB"/>
                </a:solidFill>
                <a:effectLst/>
                <a:highlight>
                  <a:srgbClr val="1E1E1E"/>
                </a:highlight>
                <a:latin typeface="Consolas" panose="020B0609020204030204" pitchFamily="49" charset="0"/>
              </a:rPr>
              <a:t>"</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Statement</a:t>
            </a:r>
            <a:r>
              <a:rPr lang="en-US" sz="2400" b="0" dirty="0">
                <a:solidFill>
                  <a:srgbClr val="E8C9BB"/>
                </a:solidFill>
                <a:effectLst/>
                <a:highlight>
                  <a:srgbClr val="1E1E1E"/>
                </a:highlight>
                <a:latin typeface="Consolas" panose="020B0609020204030204" pitchFamily="49" charset="0"/>
              </a:rPr>
              <a:t>"</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22,10,</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Placeholder</a:t>
            </a:r>
            <a:r>
              <a:rPr lang="en-US" sz="2400" b="0" dirty="0">
                <a:solidFill>
                  <a:srgbClr val="E8C9BB"/>
                </a:solidFill>
                <a:effectLst/>
                <a:highlight>
                  <a:srgbClr val="1E1E1E"/>
                </a:highlight>
                <a:latin typeface="Consolas" panose="020B0609020204030204" pitchFamily="49" charset="0"/>
              </a:rPr>
              <a:t>“,40</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p>
          <a:p>
            <a:r>
              <a:rPr lang="en-US" sz="2400" b="0" dirty="0">
                <a:solidFill>
                  <a:srgbClr val="D8A0DF"/>
                </a:solidFill>
                <a:effectLst/>
                <a:highlight>
                  <a:srgbClr val="1E1E1E"/>
                </a:highlight>
                <a:latin typeface="Consolas" panose="020B0609020204030204" pitchFamily="49" charset="0"/>
              </a:rPr>
              <a:t>for</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value</a:t>
            </a:r>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in</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sequence</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if</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value</a:t>
            </a:r>
            <a:r>
              <a:rPr lang="en-US" sz="2400" b="0" dirty="0">
                <a:solidFill>
                  <a:srgbClr val="DADADA"/>
                </a:solidFill>
                <a:effectLst/>
                <a:highlight>
                  <a:srgbClr val="1E1E1E"/>
                </a:highlight>
                <a:latin typeface="Consolas" panose="020B0609020204030204" pitchFamily="49" charset="0"/>
              </a:rPr>
              <a:t> </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E8C9BB"/>
                </a:solidFill>
                <a:effectLst/>
                <a:highlight>
                  <a:srgbClr val="1E1E1E"/>
                </a:highlight>
                <a:latin typeface="Consolas" panose="020B0609020204030204" pitchFamily="49" charset="0"/>
              </a:rPr>
              <a:t>"</a:t>
            </a:r>
            <a:r>
              <a:rPr lang="en-US" sz="2400" b="0" dirty="0">
                <a:solidFill>
                  <a:srgbClr val="CE9178"/>
                </a:solidFill>
                <a:effectLst/>
                <a:highlight>
                  <a:srgbClr val="1E1E1E"/>
                </a:highlight>
                <a:latin typeface="Consolas" panose="020B0609020204030204" pitchFamily="49" charset="0"/>
              </a:rPr>
              <a:t>program</a:t>
            </a:r>
            <a:r>
              <a:rPr lang="en-US" sz="2400" b="0" dirty="0">
                <a:solidFill>
                  <a:srgbClr val="E8C9BB"/>
                </a:solidFill>
                <a:effectLst/>
                <a:highlight>
                  <a:srgbClr val="1E1E1E"/>
                </a:highlight>
                <a:latin typeface="Consolas" panose="020B0609020204030204" pitchFamily="49" charset="0"/>
              </a:rPr>
              <a:t>"</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pass</a:t>
            </a:r>
            <a:r>
              <a:rPr lang="en-US" sz="2400" b="0" dirty="0">
                <a:solidFill>
                  <a:srgbClr val="DADADA"/>
                </a:solidFill>
                <a:effectLst/>
                <a:highlight>
                  <a:srgbClr val="1E1E1E"/>
                </a:highlight>
                <a:latin typeface="Consolas" panose="020B0609020204030204" pitchFamily="49" charset="0"/>
              </a:rPr>
              <a:t>   </a:t>
            </a: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else</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value</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p>
        </p:txBody>
      </p:sp>
      <p:sp>
        <p:nvSpPr>
          <p:cNvPr id="6" name="Rectangle 5">
            <a:extLst>
              <a:ext uri="{FF2B5EF4-FFF2-40B4-BE49-F238E27FC236}">
                <a16:creationId xmlns:a16="http://schemas.microsoft.com/office/drawing/2014/main" id="{6A7171FC-7FBF-6C49-60EE-BCACF71A0FC8}"/>
              </a:ext>
            </a:extLst>
          </p:cNvPr>
          <p:cNvSpPr/>
          <p:nvPr/>
        </p:nvSpPr>
        <p:spPr>
          <a:xfrm>
            <a:off x="4863412" y="1714598"/>
            <a:ext cx="3453479" cy="7746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sz="2400" b="0" i="0" dirty="0">
                <a:solidFill>
                  <a:srgbClr val="008200"/>
                </a:solidFill>
                <a:effectLst/>
                <a:latin typeface="inter-regular"/>
              </a:rPr>
              <a:t>  </a:t>
            </a:r>
          </a:p>
          <a:p>
            <a:pPr algn="just"/>
            <a:r>
              <a:rPr lang="en-US" sz="2400" dirty="0">
                <a:solidFill>
                  <a:srgbClr val="008200"/>
                </a:solidFill>
                <a:latin typeface="inter-regular"/>
              </a:rPr>
              <a:t>Loop </a:t>
            </a:r>
            <a:r>
              <a:rPr lang="en-US" sz="2400" b="0" i="0" dirty="0">
                <a:solidFill>
                  <a:srgbClr val="008200"/>
                </a:solidFill>
                <a:effectLst/>
                <a:latin typeface="inter-regular"/>
              </a:rPr>
              <a:t>statements</a:t>
            </a:r>
            <a:r>
              <a:rPr lang="en-US" sz="2400" b="0" i="0" dirty="0">
                <a:solidFill>
                  <a:srgbClr val="000000"/>
                </a:solidFill>
                <a:effectLst/>
                <a:latin typeface="inter-regular"/>
              </a:rPr>
              <a:t>  </a:t>
            </a:r>
          </a:p>
          <a:p>
            <a:pPr algn="just"/>
            <a:r>
              <a:rPr lang="en-US" sz="2400" b="1" i="0" dirty="0">
                <a:solidFill>
                  <a:srgbClr val="006699"/>
                </a:solidFill>
                <a:effectLst/>
                <a:latin typeface="inter-regular"/>
              </a:rPr>
              <a:t>   pass</a:t>
            </a:r>
            <a:r>
              <a:rPr lang="en-US" sz="2400" b="0" i="0" dirty="0">
                <a:solidFill>
                  <a:srgbClr val="000000"/>
                </a:solidFill>
                <a:effectLst/>
                <a:latin typeface="inter-regular"/>
              </a:rPr>
              <a:t>;   </a:t>
            </a:r>
          </a:p>
          <a:p>
            <a:pPr algn="ctr"/>
            <a:endParaRPr lang="en-US" sz="2400" b="0" i="0" dirty="0">
              <a:solidFill>
                <a:srgbClr val="000000"/>
              </a:solidFill>
              <a:effectLst/>
              <a:latin typeface="inter-regular"/>
            </a:endParaRPr>
          </a:p>
        </p:txBody>
      </p:sp>
      <p:sp>
        <p:nvSpPr>
          <p:cNvPr id="8" name="Rectangle 7">
            <a:extLst>
              <a:ext uri="{FF2B5EF4-FFF2-40B4-BE49-F238E27FC236}">
                <a16:creationId xmlns:a16="http://schemas.microsoft.com/office/drawing/2014/main" id="{A44C28D1-E788-2481-586E-4DD68F3F24A1}"/>
              </a:ext>
            </a:extLst>
          </p:cNvPr>
          <p:cNvSpPr/>
          <p:nvPr/>
        </p:nvSpPr>
        <p:spPr>
          <a:xfrm>
            <a:off x="7779434" y="3235570"/>
            <a:ext cx="4217650" cy="2724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rgbClr val="9CDCFE"/>
                </a:solidFill>
                <a:effectLst/>
                <a:highlight>
                  <a:srgbClr val="1E1E1E"/>
                </a:highlight>
                <a:latin typeface="Consolas" panose="020B0609020204030204" pitchFamily="49" charset="0"/>
              </a:rPr>
              <a:t>sequence</a:t>
            </a:r>
            <a:r>
              <a:rPr lang="en-US" sz="2400" b="0" dirty="0">
                <a:solidFill>
                  <a:srgbClr val="DADADA"/>
                </a:solidFill>
                <a:effectLst/>
                <a:highlight>
                  <a:srgbClr val="1E1E1E"/>
                </a:highlight>
                <a:latin typeface="Consolas" panose="020B0609020204030204" pitchFamily="49" charset="0"/>
              </a:rPr>
              <a:t> </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4</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7</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21</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7</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90</a:t>
            </a:r>
            <a:r>
              <a:rPr lang="en-US" sz="2400" b="0" dirty="0">
                <a:solidFill>
                  <a:srgbClr val="B4B4B4"/>
                </a:solidFill>
                <a:effectLst/>
                <a:highlight>
                  <a:srgbClr val="1E1E1E"/>
                </a:highlight>
                <a:latin typeface="Consolas" panose="020B0609020204030204" pitchFamily="49" charset="0"/>
              </a:rPr>
              <a:t>,</a:t>
            </a:r>
            <a:r>
              <a:rPr lang="en-US" sz="2400" b="0" dirty="0">
                <a:solidFill>
                  <a:srgbClr val="B5CEA8"/>
                </a:solidFill>
                <a:effectLst/>
                <a:highlight>
                  <a:srgbClr val="1E1E1E"/>
                </a:highlight>
                <a:latin typeface="Consolas" panose="020B0609020204030204" pitchFamily="49" charset="0"/>
              </a:rPr>
              <a:t>54</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8A0DF"/>
                </a:solidFill>
                <a:effectLst/>
                <a:highlight>
                  <a:srgbClr val="1E1E1E"/>
                </a:highlight>
                <a:latin typeface="Consolas" panose="020B0609020204030204" pitchFamily="49" charset="0"/>
              </a:rPr>
              <a:t>for</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value</a:t>
            </a:r>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in</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sequence</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if</a:t>
            </a:r>
            <a:r>
              <a:rPr lang="en-US" sz="2400" b="0" dirty="0">
                <a:solidFill>
                  <a:srgbClr val="DADADA"/>
                </a:solidFill>
                <a:effectLst/>
                <a:highlight>
                  <a:srgbClr val="1E1E1E"/>
                </a:highlight>
                <a:latin typeface="Consolas" panose="020B0609020204030204" pitchFamily="49" charset="0"/>
              </a:rPr>
              <a:t> </a:t>
            </a:r>
            <a:r>
              <a:rPr lang="en-US" sz="2400" b="0" dirty="0">
                <a:solidFill>
                  <a:srgbClr val="9CDCFE"/>
                </a:solidFill>
                <a:effectLst/>
                <a:highlight>
                  <a:srgbClr val="1E1E1E"/>
                </a:highlight>
                <a:latin typeface="Consolas" panose="020B0609020204030204" pitchFamily="49" charset="0"/>
              </a:rPr>
              <a:t>value</a:t>
            </a:r>
            <a:r>
              <a:rPr lang="en-US" sz="2400" b="0" dirty="0">
                <a:solidFill>
                  <a:srgbClr val="DADADA"/>
                </a:solidFill>
                <a:effectLst/>
                <a:highlight>
                  <a:srgbClr val="1E1E1E"/>
                </a:highlight>
                <a:latin typeface="Consolas" panose="020B0609020204030204" pitchFamily="49" charset="0"/>
              </a:rPr>
              <a:t> </a:t>
            </a:r>
            <a:r>
              <a:rPr lang="en-US" sz="2400" b="0" dirty="0">
                <a:solidFill>
                  <a:srgbClr val="B4B4B4"/>
                </a:solidFill>
                <a:effectLst/>
                <a:highlight>
                  <a:srgbClr val="1E1E1E"/>
                </a:highlight>
                <a:latin typeface="Consolas" panose="020B0609020204030204" pitchFamily="49" charset="0"/>
              </a:rPr>
              <a:t>==</a:t>
            </a:r>
            <a:r>
              <a:rPr lang="en-US" sz="2400" b="0" dirty="0">
                <a:solidFill>
                  <a:srgbClr val="DADADA"/>
                </a:solidFill>
                <a:effectLst/>
                <a:highlight>
                  <a:srgbClr val="1E1E1E"/>
                </a:highlight>
                <a:latin typeface="Consolas" panose="020B0609020204030204" pitchFamily="49" charset="0"/>
              </a:rPr>
              <a:t> </a:t>
            </a:r>
            <a:r>
              <a:rPr lang="en-US" sz="2400" b="0" dirty="0">
                <a:solidFill>
                  <a:srgbClr val="B5CEA8"/>
                </a:solidFill>
                <a:effectLst/>
                <a:highlight>
                  <a:srgbClr val="1E1E1E"/>
                </a:highlight>
                <a:latin typeface="Consolas" panose="020B0609020204030204" pitchFamily="49" charset="0"/>
              </a:rPr>
              <a:t>7</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pass</a:t>
            </a:r>
            <a:r>
              <a:rPr lang="en-US" sz="2400" b="0" dirty="0">
                <a:solidFill>
                  <a:srgbClr val="DADADA"/>
                </a:solidFill>
                <a:effectLst/>
                <a:highlight>
                  <a:srgbClr val="1E1E1E"/>
                </a:highlight>
                <a:latin typeface="Consolas" panose="020B0609020204030204" pitchFamily="49" charset="0"/>
              </a:rPr>
              <a:t> </a:t>
            </a: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8A0DF"/>
                </a:solidFill>
                <a:effectLst/>
                <a:highlight>
                  <a:srgbClr val="1E1E1E"/>
                </a:highlight>
                <a:latin typeface="Consolas" panose="020B0609020204030204" pitchFamily="49" charset="0"/>
              </a:rPr>
              <a:t>else</a:t>
            </a:r>
            <a:r>
              <a:rPr lang="en-US" sz="2400" b="0" dirty="0">
                <a:solidFill>
                  <a:srgbClr val="B4B4B4"/>
                </a:solidFill>
                <a:effectLst/>
                <a:highlight>
                  <a:srgbClr val="1E1E1E"/>
                </a:highlight>
                <a:latin typeface="Consolas" panose="020B0609020204030204" pitchFamily="49" charset="0"/>
              </a:rPr>
              <a:t>:</a:t>
            </a:r>
            <a:endParaRPr lang="en-US" sz="2400" b="0" dirty="0">
              <a:solidFill>
                <a:srgbClr val="DADADA"/>
              </a:solidFill>
              <a:effectLst/>
              <a:highlight>
                <a:srgbClr val="1E1E1E"/>
              </a:highlight>
              <a:latin typeface="Consolas" panose="020B0609020204030204" pitchFamily="49" charset="0"/>
            </a:endParaRPr>
          </a:p>
          <a:p>
            <a:r>
              <a:rPr lang="en-US" sz="2400" b="0" dirty="0">
                <a:solidFill>
                  <a:srgbClr val="DADADA"/>
                </a:solidFill>
                <a:effectLst/>
                <a:highlight>
                  <a:srgbClr val="1E1E1E"/>
                </a:highlight>
                <a:latin typeface="Consolas" panose="020B0609020204030204" pitchFamily="49" charset="0"/>
              </a:rPr>
              <a:t>        </a:t>
            </a:r>
            <a:r>
              <a:rPr lang="en-US" sz="2400" b="0" dirty="0">
                <a:solidFill>
                  <a:srgbClr val="DCDCAA"/>
                </a:solidFill>
                <a:effectLst/>
                <a:highlight>
                  <a:srgbClr val="1E1E1E"/>
                </a:highlight>
                <a:latin typeface="Consolas" panose="020B0609020204030204" pitchFamily="49" charset="0"/>
              </a:rPr>
              <a:t>print</a:t>
            </a:r>
            <a:r>
              <a:rPr lang="en-US" sz="2400" b="0" dirty="0">
                <a:solidFill>
                  <a:srgbClr val="B4B4B4"/>
                </a:solidFill>
                <a:effectLst/>
                <a:highlight>
                  <a:srgbClr val="1E1E1E"/>
                </a:highlight>
                <a:latin typeface="Consolas" panose="020B0609020204030204" pitchFamily="49" charset="0"/>
              </a:rPr>
              <a:t>(</a:t>
            </a:r>
            <a:r>
              <a:rPr lang="en-US" sz="2400" b="0" dirty="0">
                <a:solidFill>
                  <a:srgbClr val="9CDCFE"/>
                </a:solidFill>
                <a:effectLst/>
                <a:highlight>
                  <a:srgbClr val="1E1E1E"/>
                </a:highlight>
                <a:latin typeface="Consolas" panose="020B0609020204030204" pitchFamily="49" charset="0"/>
              </a:rPr>
              <a:t>value</a:t>
            </a:r>
            <a:r>
              <a:rPr lang="en-US" sz="2400" b="0" dirty="0">
                <a:solidFill>
                  <a:srgbClr val="B4B4B4"/>
                </a:solidFill>
                <a:effectLst/>
                <a:highlight>
                  <a:srgbClr val="1E1E1E"/>
                </a:highlight>
                <a:latin typeface="Consolas" panose="020B0609020204030204" pitchFamily="49" charset="0"/>
              </a:rPr>
              <a:t>)</a:t>
            </a:r>
          </a:p>
        </p:txBody>
      </p:sp>
    </p:spTree>
    <p:extLst>
      <p:ext uri="{BB962C8B-B14F-4D97-AF65-F5344CB8AC3E}">
        <p14:creationId xmlns:p14="http://schemas.microsoft.com/office/powerpoint/2010/main" val="4692719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808438"/>
          </a:xfrm>
        </p:spPr>
        <p:txBody>
          <a:bodyPr>
            <a:noAutofit/>
          </a:bodyPr>
          <a:lstStyle/>
          <a:p>
            <a:pPr algn="just">
              <a:lnSpc>
                <a:spcPct val="100000"/>
              </a:lnSpc>
              <a:buFont typeface="Wingdings" panose="05000000000000000000" pitchFamily="2" charset="2"/>
              <a:buChar char="Ø"/>
            </a:pPr>
            <a:r>
              <a:rPr lang="en-US" dirty="0">
                <a:solidFill>
                  <a:srgbClr val="333333"/>
                </a:solidFill>
                <a:highlight>
                  <a:srgbClr val="FFFFFF"/>
                </a:highlight>
                <a:latin typeface="Times New Roman" panose="02020603050405020304" pitchFamily="18" charset="0"/>
                <a:cs typeface="Times New Roman" panose="02020603050405020304" pitchFamily="18" charset="0"/>
              </a:rPr>
              <a:t>In p</a:t>
            </a: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ython nested loop is  a loop inside another loop</a:t>
            </a:r>
            <a:r>
              <a:rPr lang="en-US" dirty="0">
                <a:solidFill>
                  <a:srgbClr val="333333"/>
                </a:solidFill>
                <a:highlight>
                  <a:srgbClr val="FFFFFF"/>
                </a:highlight>
                <a:latin typeface="Times New Roman" panose="02020603050405020304" pitchFamily="18" charset="0"/>
                <a:cs typeface="Times New Roman" panose="02020603050405020304" pitchFamily="18" charset="0"/>
              </a:rPr>
              <a:t>. </a:t>
            </a:r>
            <a:r>
              <a:rPr lang="en-US" sz="2800" dirty="0">
                <a:solidFill>
                  <a:srgbClr val="008200"/>
                </a:solidFill>
                <a:latin typeface="Times New Roman" panose="02020603050405020304" pitchFamily="18" charset="0"/>
                <a:cs typeface="Times New Roman" panose="02020603050405020304" pitchFamily="18" charset="0"/>
              </a:rPr>
              <a:t>Syntax</a:t>
            </a:r>
          </a:p>
          <a:p>
            <a:pPr marL="0" indent="0" algn="just">
              <a:lnSpc>
                <a:spcPct val="100000"/>
              </a:lnSpc>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endParaRPr lang="en-US" dirty="0">
              <a:solidFill>
                <a:srgbClr val="FF0000"/>
              </a:solidFill>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76</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nested loop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A7171FC-7FBF-6C49-60EE-BCACF71A0FC8}"/>
              </a:ext>
            </a:extLst>
          </p:cNvPr>
          <p:cNvSpPr/>
          <p:nvPr/>
        </p:nvSpPr>
        <p:spPr>
          <a:xfrm>
            <a:off x="3573194" y="1254410"/>
            <a:ext cx="4016520" cy="17702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sz="2400" b="0" i="0" dirty="0">
                <a:solidFill>
                  <a:srgbClr val="008200"/>
                </a:solidFill>
                <a:effectLst/>
                <a:latin typeface="inter-regular"/>
              </a:rPr>
              <a:t>  </a:t>
            </a:r>
          </a:p>
          <a:p>
            <a:pPr algn="just"/>
            <a:r>
              <a:rPr lang="en-US" sz="2400" b="0" i="0" dirty="0">
                <a:solidFill>
                  <a:srgbClr val="002060"/>
                </a:solidFill>
                <a:effectLst/>
                <a:latin typeface="Times New Roman" panose="02020603050405020304" pitchFamily="18" charset="0"/>
                <a:cs typeface="Times New Roman" panose="02020603050405020304" pitchFamily="18" charset="0"/>
              </a:rPr>
              <a:t>Outer loop</a:t>
            </a:r>
          </a:p>
          <a:p>
            <a:pPr algn="just"/>
            <a:r>
              <a:rPr lang="en-US" sz="2400" dirty="0">
                <a:solidFill>
                  <a:srgbClr val="0082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inner loop</a:t>
            </a:r>
          </a:p>
          <a:p>
            <a:pPr algn="just"/>
            <a:r>
              <a:rPr lang="en-US" sz="2400" b="0" i="0" dirty="0">
                <a:solidFill>
                  <a:srgbClr val="008200"/>
                </a:solidFill>
                <a:effectLst/>
                <a:latin typeface="Times New Roman" panose="02020603050405020304" pitchFamily="18" charset="0"/>
                <a:cs typeface="Times New Roman" panose="02020603050405020304" pitchFamily="18" charset="0"/>
              </a:rPr>
              <a:t>           </a:t>
            </a:r>
            <a:r>
              <a:rPr lang="en-US" sz="2400" b="0" i="0" dirty="0">
                <a:solidFill>
                  <a:srgbClr val="7030A0"/>
                </a:solidFill>
                <a:effectLst/>
                <a:latin typeface="Times New Roman" panose="02020603050405020304" pitchFamily="18" charset="0"/>
                <a:cs typeface="Times New Roman" panose="02020603050405020304" pitchFamily="18" charset="0"/>
              </a:rPr>
              <a:t>statement of inner loop</a:t>
            </a:r>
          </a:p>
          <a:p>
            <a:pPr algn="just"/>
            <a:r>
              <a:rPr lang="en-US" sz="2400" dirty="0">
                <a:solidFill>
                  <a:srgbClr val="0082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statement of outer loop</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ctr"/>
            <a:endParaRPr lang="en-US" sz="2400" b="0" i="0" dirty="0">
              <a:solidFill>
                <a:srgbClr val="000000"/>
              </a:solidFill>
              <a:effectLst/>
              <a:latin typeface="inter-regular"/>
            </a:endParaRPr>
          </a:p>
        </p:txBody>
      </p:sp>
      <p:pic>
        <p:nvPicPr>
          <p:cNvPr id="9" name="Picture 8">
            <a:extLst>
              <a:ext uri="{FF2B5EF4-FFF2-40B4-BE49-F238E27FC236}">
                <a16:creationId xmlns:a16="http://schemas.microsoft.com/office/drawing/2014/main" id="{E9AD159B-6D95-6D53-6C7F-457B6D1F1726}"/>
              </a:ext>
            </a:extLst>
          </p:cNvPr>
          <p:cNvPicPr>
            <a:picLocks noChangeAspect="1"/>
          </p:cNvPicPr>
          <p:nvPr/>
        </p:nvPicPr>
        <p:blipFill>
          <a:blip r:embed="rId3"/>
          <a:stretch>
            <a:fillRect/>
          </a:stretch>
        </p:blipFill>
        <p:spPr>
          <a:xfrm>
            <a:off x="1366103" y="3126478"/>
            <a:ext cx="7932642" cy="3503716"/>
          </a:xfrm>
          <a:prstGeom prst="rect">
            <a:avLst/>
          </a:prstGeom>
        </p:spPr>
      </p:pic>
    </p:spTree>
    <p:extLst>
      <p:ext uri="{BB962C8B-B14F-4D97-AF65-F5344CB8AC3E}">
        <p14:creationId xmlns:p14="http://schemas.microsoft.com/office/powerpoint/2010/main" val="37116450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30474"/>
            <a:ext cx="11802170" cy="5808438"/>
          </a:xfrm>
        </p:spPr>
        <p:txBody>
          <a:bodyPr>
            <a:noAutofit/>
          </a:bodyPr>
          <a:lstStyle/>
          <a:p>
            <a:pPr marL="0" indent="0" algn="just">
              <a:lnSpc>
                <a:spcPct val="100000"/>
              </a:lnSpc>
              <a:buNone/>
            </a:pPr>
            <a:r>
              <a:rPr lang="en-US" b="0" i="0" dirty="0">
                <a:solidFill>
                  <a:srgbClr val="7030A0"/>
                </a:solidFill>
                <a:effectLst/>
                <a:highlight>
                  <a:srgbClr val="FFFFFF"/>
                </a:highlight>
                <a:latin typeface="Times New Roman" panose="02020603050405020304" pitchFamily="18" charset="0"/>
                <a:cs typeface="Times New Roman" panose="02020603050405020304" pitchFamily="18" charset="0"/>
              </a:rPr>
              <a:t>Example:- </a:t>
            </a:r>
            <a:r>
              <a:rPr lang="en-US" dirty="0">
                <a:highlight>
                  <a:srgbClr val="FFFFFF"/>
                </a:highlight>
                <a:latin typeface="Times New Roman" panose="02020603050405020304" pitchFamily="18" charset="0"/>
                <a:cs typeface="Times New Roman" panose="02020603050405020304" pitchFamily="18" charset="0"/>
              </a:rPr>
              <a:t>W</a:t>
            </a:r>
            <a:r>
              <a:rPr lang="en-US" b="0" i="0" dirty="0">
                <a:effectLst/>
                <a:highlight>
                  <a:srgbClr val="FFFFFF"/>
                </a:highlight>
                <a:latin typeface="Times New Roman" panose="02020603050405020304" pitchFamily="18" charset="0"/>
                <a:cs typeface="Times New Roman" panose="02020603050405020304" pitchFamily="18" charset="0"/>
              </a:rPr>
              <a:t>rite the output of the following python program   </a:t>
            </a:r>
            <a:endParaRPr lang="en-US" dirty="0">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77</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nested loop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A586F7-BF6A-8C8C-CDC9-850EE2D4E29D}"/>
              </a:ext>
            </a:extLst>
          </p:cNvPr>
          <p:cNvSpPr/>
          <p:nvPr/>
        </p:nvSpPr>
        <p:spPr>
          <a:xfrm>
            <a:off x="194914" y="1361962"/>
            <a:ext cx="4783016" cy="1533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chemeClr val="tx1"/>
                </a:solidFill>
                <a:effectLst/>
                <a:latin typeface="Consolas" panose="020B0609020204030204" pitchFamily="49" charset="0"/>
              </a:rPr>
              <a:t>for </a:t>
            </a:r>
            <a:r>
              <a:rPr lang="en-US" sz="2400" b="0" dirty="0" err="1">
                <a:solidFill>
                  <a:schemeClr val="tx1"/>
                </a:solidFill>
                <a:effectLst/>
                <a:latin typeface="Consolas" panose="020B0609020204030204" pitchFamily="49" charset="0"/>
              </a:rPr>
              <a:t>i</a:t>
            </a:r>
            <a:r>
              <a:rPr lang="en-US" sz="2400" b="0" dirty="0">
                <a:solidFill>
                  <a:schemeClr val="tx1"/>
                </a:solidFill>
                <a:effectLst/>
                <a:latin typeface="Consolas" panose="020B0609020204030204" pitchFamily="49" charset="0"/>
              </a:rPr>
              <a:t> in range(1,6):</a:t>
            </a:r>
          </a:p>
          <a:p>
            <a:r>
              <a:rPr lang="en-US" sz="2400" b="0" dirty="0">
                <a:solidFill>
                  <a:schemeClr val="tx1"/>
                </a:solidFill>
                <a:effectLst/>
                <a:latin typeface="Consolas" panose="020B0609020204030204" pitchFamily="49" charset="0"/>
              </a:rPr>
              <a:t>    for j in range(1,6):</a:t>
            </a:r>
          </a:p>
          <a:p>
            <a:r>
              <a:rPr lang="en-US" sz="2400" b="0" dirty="0">
                <a:solidFill>
                  <a:schemeClr val="tx1"/>
                </a:solidFill>
                <a:effectLst/>
                <a:latin typeface="Consolas" panose="020B0609020204030204" pitchFamily="49" charset="0"/>
              </a:rPr>
              <a:t>        print("*",end=" ")</a:t>
            </a:r>
          </a:p>
          <a:p>
            <a:r>
              <a:rPr lang="en-US" sz="2400" b="0" dirty="0">
                <a:solidFill>
                  <a:schemeClr val="tx1"/>
                </a:solidFill>
                <a:effectLst/>
                <a:latin typeface="Consolas" panose="020B0609020204030204" pitchFamily="49" charset="0"/>
              </a:rPr>
              <a:t>    print()</a:t>
            </a:r>
          </a:p>
        </p:txBody>
      </p:sp>
      <p:sp>
        <p:nvSpPr>
          <p:cNvPr id="10" name="Rectangle 9">
            <a:extLst>
              <a:ext uri="{FF2B5EF4-FFF2-40B4-BE49-F238E27FC236}">
                <a16:creationId xmlns:a16="http://schemas.microsoft.com/office/drawing/2014/main" id="{7533EDB6-5968-0AF1-9DF6-2CF3E8A683BF}"/>
              </a:ext>
            </a:extLst>
          </p:cNvPr>
          <p:cNvSpPr/>
          <p:nvPr/>
        </p:nvSpPr>
        <p:spPr>
          <a:xfrm>
            <a:off x="194914" y="3058963"/>
            <a:ext cx="4783016" cy="1533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chemeClr val="tx1"/>
                </a:solidFill>
                <a:effectLst/>
                <a:latin typeface="Consolas" panose="020B0609020204030204" pitchFamily="49" charset="0"/>
              </a:rPr>
              <a:t>for </a:t>
            </a:r>
            <a:r>
              <a:rPr lang="en-US" sz="2400" b="0" dirty="0" err="1">
                <a:solidFill>
                  <a:schemeClr val="tx1"/>
                </a:solidFill>
                <a:effectLst/>
                <a:latin typeface="Consolas" panose="020B0609020204030204" pitchFamily="49" charset="0"/>
              </a:rPr>
              <a:t>i</a:t>
            </a:r>
            <a:r>
              <a:rPr lang="en-US" sz="2400" b="0" dirty="0">
                <a:solidFill>
                  <a:schemeClr val="tx1"/>
                </a:solidFill>
                <a:effectLst/>
                <a:latin typeface="Consolas" panose="020B0609020204030204" pitchFamily="49" charset="0"/>
              </a:rPr>
              <a:t> in range(1,6):</a:t>
            </a:r>
          </a:p>
          <a:p>
            <a:r>
              <a:rPr lang="en-US" sz="2400" b="0" dirty="0">
                <a:solidFill>
                  <a:schemeClr val="tx1"/>
                </a:solidFill>
                <a:effectLst/>
                <a:latin typeface="Consolas" panose="020B0609020204030204" pitchFamily="49" charset="0"/>
              </a:rPr>
              <a:t>    for j in range(1,6):</a:t>
            </a:r>
          </a:p>
          <a:p>
            <a:r>
              <a:rPr lang="en-US" sz="2400" b="0" dirty="0">
                <a:solidFill>
                  <a:schemeClr val="tx1"/>
                </a:solidFill>
                <a:effectLst/>
                <a:latin typeface="Consolas" panose="020B0609020204030204" pitchFamily="49" charset="0"/>
              </a:rPr>
              <a:t>        print(</a:t>
            </a:r>
            <a:r>
              <a:rPr lang="en-US" sz="2400" b="0" dirty="0" err="1">
                <a:solidFill>
                  <a:schemeClr val="tx1"/>
                </a:solidFill>
                <a:effectLst/>
                <a:latin typeface="Consolas" panose="020B0609020204030204" pitchFamily="49" charset="0"/>
              </a:rPr>
              <a:t>i,end</a:t>
            </a:r>
            <a:r>
              <a:rPr lang="en-US" sz="2400" b="0" dirty="0">
                <a:solidFill>
                  <a:schemeClr val="tx1"/>
                </a:solidFill>
                <a:effectLst/>
                <a:latin typeface="Consolas" panose="020B0609020204030204" pitchFamily="49" charset="0"/>
              </a:rPr>
              <a:t>=" ")</a:t>
            </a:r>
          </a:p>
          <a:p>
            <a:r>
              <a:rPr lang="en-US" sz="2400" b="0" dirty="0">
                <a:solidFill>
                  <a:schemeClr val="tx1"/>
                </a:solidFill>
                <a:effectLst/>
                <a:latin typeface="Consolas" panose="020B0609020204030204" pitchFamily="49" charset="0"/>
              </a:rPr>
              <a:t>    print()</a:t>
            </a:r>
          </a:p>
        </p:txBody>
      </p:sp>
      <p:sp>
        <p:nvSpPr>
          <p:cNvPr id="6" name="Rectangle 5">
            <a:extLst>
              <a:ext uri="{FF2B5EF4-FFF2-40B4-BE49-F238E27FC236}">
                <a16:creationId xmlns:a16="http://schemas.microsoft.com/office/drawing/2014/main" id="{83C8145D-2A78-A112-D14F-B0400586924B}"/>
              </a:ext>
            </a:extLst>
          </p:cNvPr>
          <p:cNvSpPr/>
          <p:nvPr/>
        </p:nvSpPr>
        <p:spPr>
          <a:xfrm>
            <a:off x="194914" y="4826273"/>
            <a:ext cx="4783016" cy="1533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chemeClr val="tx1"/>
                </a:solidFill>
                <a:effectLst/>
                <a:latin typeface="Consolas" panose="020B0609020204030204" pitchFamily="49" charset="0"/>
              </a:rPr>
              <a:t>for </a:t>
            </a:r>
            <a:r>
              <a:rPr lang="en-US" sz="2400" b="0" dirty="0" err="1">
                <a:solidFill>
                  <a:schemeClr val="tx1"/>
                </a:solidFill>
                <a:effectLst/>
                <a:latin typeface="Consolas" panose="020B0609020204030204" pitchFamily="49" charset="0"/>
              </a:rPr>
              <a:t>i</a:t>
            </a:r>
            <a:r>
              <a:rPr lang="en-US" sz="2400" b="0" dirty="0">
                <a:solidFill>
                  <a:schemeClr val="tx1"/>
                </a:solidFill>
                <a:effectLst/>
                <a:latin typeface="Consolas" panose="020B0609020204030204" pitchFamily="49" charset="0"/>
              </a:rPr>
              <a:t> in range(1,6):</a:t>
            </a:r>
          </a:p>
          <a:p>
            <a:r>
              <a:rPr lang="en-US" sz="2400" b="0" dirty="0">
                <a:solidFill>
                  <a:schemeClr val="tx1"/>
                </a:solidFill>
                <a:effectLst/>
                <a:latin typeface="Consolas" panose="020B0609020204030204" pitchFamily="49" charset="0"/>
              </a:rPr>
              <a:t>    for j in range(1,6):</a:t>
            </a:r>
          </a:p>
          <a:p>
            <a:r>
              <a:rPr lang="en-US" sz="2400" b="0" dirty="0">
                <a:solidFill>
                  <a:schemeClr val="tx1"/>
                </a:solidFill>
                <a:effectLst/>
                <a:latin typeface="Consolas" panose="020B0609020204030204" pitchFamily="49" charset="0"/>
              </a:rPr>
              <a:t>        print(</a:t>
            </a:r>
            <a:r>
              <a:rPr lang="en-US" sz="2400" b="0" dirty="0" err="1">
                <a:solidFill>
                  <a:schemeClr val="tx1"/>
                </a:solidFill>
                <a:effectLst/>
                <a:latin typeface="Consolas" panose="020B0609020204030204" pitchFamily="49" charset="0"/>
              </a:rPr>
              <a:t>j,end</a:t>
            </a:r>
            <a:r>
              <a:rPr lang="en-US" sz="2400" b="0" dirty="0">
                <a:solidFill>
                  <a:schemeClr val="tx1"/>
                </a:solidFill>
                <a:effectLst/>
                <a:latin typeface="Consolas" panose="020B0609020204030204" pitchFamily="49" charset="0"/>
              </a:rPr>
              <a:t>=" ")</a:t>
            </a:r>
          </a:p>
          <a:p>
            <a:r>
              <a:rPr lang="en-US" sz="2400" b="0" dirty="0">
                <a:solidFill>
                  <a:schemeClr val="tx1"/>
                </a:solidFill>
                <a:effectLst/>
                <a:latin typeface="Consolas" panose="020B0609020204030204" pitchFamily="49" charset="0"/>
              </a:rPr>
              <a:t>    print()</a:t>
            </a:r>
          </a:p>
        </p:txBody>
      </p:sp>
      <p:sp>
        <p:nvSpPr>
          <p:cNvPr id="9" name="Rectangle 8">
            <a:extLst>
              <a:ext uri="{FF2B5EF4-FFF2-40B4-BE49-F238E27FC236}">
                <a16:creationId xmlns:a16="http://schemas.microsoft.com/office/drawing/2014/main" id="{A14A06AB-D343-906C-4C1B-586377CD2A35}"/>
              </a:ext>
            </a:extLst>
          </p:cNvPr>
          <p:cNvSpPr/>
          <p:nvPr/>
        </p:nvSpPr>
        <p:spPr>
          <a:xfrm>
            <a:off x="5058375" y="1295598"/>
            <a:ext cx="4783016" cy="1533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chemeClr val="tx1"/>
                </a:solidFill>
                <a:effectLst/>
                <a:latin typeface="Consolas" panose="020B0609020204030204" pitchFamily="49" charset="0"/>
              </a:rPr>
              <a:t>for </a:t>
            </a:r>
            <a:r>
              <a:rPr lang="en-US" sz="2400" b="0" dirty="0" err="1">
                <a:solidFill>
                  <a:schemeClr val="tx1"/>
                </a:solidFill>
                <a:effectLst/>
                <a:latin typeface="Consolas" panose="020B0609020204030204" pitchFamily="49" charset="0"/>
              </a:rPr>
              <a:t>i</a:t>
            </a:r>
            <a:r>
              <a:rPr lang="en-US" sz="2400" b="0" dirty="0">
                <a:solidFill>
                  <a:schemeClr val="tx1"/>
                </a:solidFill>
                <a:effectLst/>
                <a:latin typeface="Consolas" panose="020B0609020204030204" pitchFamily="49" charset="0"/>
              </a:rPr>
              <a:t> in range(1,6):</a:t>
            </a:r>
          </a:p>
          <a:p>
            <a:r>
              <a:rPr lang="en-US" sz="2400" b="0" dirty="0">
                <a:solidFill>
                  <a:schemeClr val="tx1"/>
                </a:solidFill>
                <a:effectLst/>
                <a:latin typeface="Consolas" panose="020B0609020204030204" pitchFamily="49" charset="0"/>
              </a:rPr>
              <a:t>    for j in range(1,7-i):</a:t>
            </a:r>
          </a:p>
          <a:p>
            <a:r>
              <a:rPr lang="en-US" sz="2400" b="0" dirty="0">
                <a:solidFill>
                  <a:schemeClr val="tx1"/>
                </a:solidFill>
                <a:effectLst/>
                <a:latin typeface="Consolas" panose="020B0609020204030204" pitchFamily="49" charset="0"/>
              </a:rPr>
              <a:t>        print(j, end=" ")</a:t>
            </a:r>
          </a:p>
          <a:p>
            <a:r>
              <a:rPr lang="en-US" sz="2400" b="0" dirty="0">
                <a:solidFill>
                  <a:schemeClr val="tx1"/>
                </a:solidFill>
                <a:effectLst/>
                <a:latin typeface="Consolas" panose="020B0609020204030204" pitchFamily="49" charset="0"/>
              </a:rPr>
              <a:t>    print()</a:t>
            </a:r>
          </a:p>
        </p:txBody>
      </p:sp>
      <p:sp>
        <p:nvSpPr>
          <p:cNvPr id="11" name="Rectangle 10">
            <a:extLst>
              <a:ext uri="{FF2B5EF4-FFF2-40B4-BE49-F238E27FC236}">
                <a16:creationId xmlns:a16="http://schemas.microsoft.com/office/drawing/2014/main" id="{9DF4C116-4466-5738-57C3-F9FA9E375297}"/>
              </a:ext>
            </a:extLst>
          </p:cNvPr>
          <p:cNvSpPr/>
          <p:nvPr/>
        </p:nvSpPr>
        <p:spPr>
          <a:xfrm>
            <a:off x="5050539" y="3023244"/>
            <a:ext cx="4566619" cy="1533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0" dirty="0">
                <a:solidFill>
                  <a:schemeClr val="tx1"/>
                </a:solidFill>
                <a:effectLst/>
                <a:latin typeface="Consolas" panose="020B0609020204030204" pitchFamily="49" charset="0"/>
              </a:rPr>
              <a:t>for </a:t>
            </a:r>
            <a:r>
              <a:rPr lang="en-US" sz="2400" b="0" dirty="0" err="1">
                <a:solidFill>
                  <a:schemeClr val="tx1"/>
                </a:solidFill>
                <a:effectLst/>
                <a:latin typeface="Consolas" panose="020B0609020204030204" pitchFamily="49" charset="0"/>
              </a:rPr>
              <a:t>i</a:t>
            </a:r>
            <a:r>
              <a:rPr lang="en-US" sz="2400" b="0" dirty="0">
                <a:solidFill>
                  <a:schemeClr val="tx1"/>
                </a:solidFill>
                <a:effectLst/>
                <a:latin typeface="Consolas" panose="020B0609020204030204" pitchFamily="49" charset="0"/>
              </a:rPr>
              <a:t> in range (1,6):</a:t>
            </a:r>
          </a:p>
          <a:p>
            <a:r>
              <a:rPr lang="en-US" sz="2400" b="0" dirty="0">
                <a:solidFill>
                  <a:schemeClr val="tx1"/>
                </a:solidFill>
                <a:effectLst/>
                <a:latin typeface="Consolas" panose="020B0609020204030204" pitchFamily="49" charset="0"/>
              </a:rPr>
              <a:t>    for j in range(1,i+1):</a:t>
            </a:r>
          </a:p>
          <a:p>
            <a:r>
              <a:rPr lang="en-US" sz="2400" b="0" dirty="0">
                <a:solidFill>
                  <a:schemeClr val="tx1"/>
                </a:solidFill>
                <a:effectLst/>
                <a:latin typeface="Consolas" panose="020B0609020204030204" pitchFamily="49" charset="0"/>
              </a:rPr>
              <a:t>        print(</a:t>
            </a:r>
            <a:r>
              <a:rPr lang="en-US" sz="2400" b="0" dirty="0" err="1">
                <a:solidFill>
                  <a:schemeClr val="tx1"/>
                </a:solidFill>
                <a:effectLst/>
                <a:latin typeface="Consolas" panose="020B0609020204030204" pitchFamily="49" charset="0"/>
              </a:rPr>
              <a:t>j,end</a:t>
            </a:r>
            <a:r>
              <a:rPr lang="en-US" sz="2400" b="0" dirty="0">
                <a:solidFill>
                  <a:schemeClr val="tx1"/>
                </a:solidFill>
                <a:effectLst/>
                <a:latin typeface="Consolas" panose="020B0609020204030204" pitchFamily="49" charset="0"/>
              </a:rPr>
              <a:t>=" ")</a:t>
            </a:r>
          </a:p>
          <a:p>
            <a:r>
              <a:rPr lang="en-US" sz="2400" b="0" dirty="0">
                <a:solidFill>
                  <a:schemeClr val="tx1"/>
                </a:solidFill>
                <a:effectLst/>
                <a:latin typeface="Consolas" panose="020B0609020204030204" pitchFamily="49" charset="0"/>
              </a:rPr>
              <a:t>    print(" ")</a:t>
            </a:r>
          </a:p>
        </p:txBody>
      </p:sp>
      <p:pic>
        <p:nvPicPr>
          <p:cNvPr id="13" name="Picture 12">
            <a:extLst>
              <a:ext uri="{FF2B5EF4-FFF2-40B4-BE49-F238E27FC236}">
                <a16:creationId xmlns:a16="http://schemas.microsoft.com/office/drawing/2014/main" id="{90DD0D88-C750-29B4-A869-5043CFE5A442}"/>
              </a:ext>
            </a:extLst>
          </p:cNvPr>
          <p:cNvPicPr>
            <a:picLocks noChangeAspect="1"/>
          </p:cNvPicPr>
          <p:nvPr/>
        </p:nvPicPr>
        <p:blipFill>
          <a:blip r:embed="rId3"/>
          <a:stretch>
            <a:fillRect/>
          </a:stretch>
        </p:blipFill>
        <p:spPr>
          <a:xfrm>
            <a:off x="5294539" y="4815130"/>
            <a:ext cx="1214604" cy="914400"/>
          </a:xfrm>
          <a:prstGeom prst="rect">
            <a:avLst/>
          </a:prstGeom>
        </p:spPr>
      </p:pic>
      <p:pic>
        <p:nvPicPr>
          <p:cNvPr id="15" name="Picture 14">
            <a:extLst>
              <a:ext uri="{FF2B5EF4-FFF2-40B4-BE49-F238E27FC236}">
                <a16:creationId xmlns:a16="http://schemas.microsoft.com/office/drawing/2014/main" id="{4B51965D-0464-EFD3-45B8-3C79794C0169}"/>
              </a:ext>
            </a:extLst>
          </p:cNvPr>
          <p:cNvPicPr>
            <a:picLocks noChangeAspect="1"/>
          </p:cNvPicPr>
          <p:nvPr/>
        </p:nvPicPr>
        <p:blipFill>
          <a:blip r:embed="rId4"/>
          <a:stretch>
            <a:fillRect/>
          </a:stretch>
        </p:blipFill>
        <p:spPr>
          <a:xfrm>
            <a:off x="6729893" y="4822159"/>
            <a:ext cx="1114425" cy="1019175"/>
          </a:xfrm>
          <a:prstGeom prst="rect">
            <a:avLst/>
          </a:prstGeom>
        </p:spPr>
      </p:pic>
      <p:pic>
        <p:nvPicPr>
          <p:cNvPr id="17" name="Picture 16">
            <a:extLst>
              <a:ext uri="{FF2B5EF4-FFF2-40B4-BE49-F238E27FC236}">
                <a16:creationId xmlns:a16="http://schemas.microsoft.com/office/drawing/2014/main" id="{95321285-280D-EC42-382C-62F14C17EE83}"/>
              </a:ext>
            </a:extLst>
          </p:cNvPr>
          <p:cNvPicPr>
            <a:picLocks noChangeAspect="1"/>
          </p:cNvPicPr>
          <p:nvPr/>
        </p:nvPicPr>
        <p:blipFill>
          <a:blip r:embed="rId5"/>
          <a:stretch>
            <a:fillRect/>
          </a:stretch>
        </p:blipFill>
        <p:spPr>
          <a:xfrm>
            <a:off x="8074584" y="4854397"/>
            <a:ext cx="1162050" cy="971550"/>
          </a:xfrm>
          <a:prstGeom prst="rect">
            <a:avLst/>
          </a:prstGeom>
        </p:spPr>
      </p:pic>
      <p:pic>
        <p:nvPicPr>
          <p:cNvPr id="21" name="Picture 20">
            <a:extLst>
              <a:ext uri="{FF2B5EF4-FFF2-40B4-BE49-F238E27FC236}">
                <a16:creationId xmlns:a16="http://schemas.microsoft.com/office/drawing/2014/main" id="{90765F46-53CC-1127-5F10-F70F5DD58AF0}"/>
              </a:ext>
            </a:extLst>
          </p:cNvPr>
          <p:cNvPicPr>
            <a:picLocks noChangeAspect="1"/>
          </p:cNvPicPr>
          <p:nvPr/>
        </p:nvPicPr>
        <p:blipFill>
          <a:blip r:embed="rId6"/>
          <a:stretch>
            <a:fillRect/>
          </a:stretch>
        </p:blipFill>
        <p:spPr>
          <a:xfrm>
            <a:off x="5689365" y="5953139"/>
            <a:ext cx="1104900" cy="981075"/>
          </a:xfrm>
          <a:prstGeom prst="rect">
            <a:avLst/>
          </a:prstGeom>
        </p:spPr>
      </p:pic>
      <p:pic>
        <p:nvPicPr>
          <p:cNvPr id="23" name="Picture 22">
            <a:extLst>
              <a:ext uri="{FF2B5EF4-FFF2-40B4-BE49-F238E27FC236}">
                <a16:creationId xmlns:a16="http://schemas.microsoft.com/office/drawing/2014/main" id="{28ACC3C4-03A1-E36E-7DA1-D3F4FC687BF6}"/>
              </a:ext>
            </a:extLst>
          </p:cNvPr>
          <p:cNvPicPr>
            <a:picLocks noChangeAspect="1"/>
          </p:cNvPicPr>
          <p:nvPr/>
        </p:nvPicPr>
        <p:blipFill>
          <a:blip r:embed="rId7"/>
          <a:stretch>
            <a:fillRect/>
          </a:stretch>
        </p:blipFill>
        <p:spPr>
          <a:xfrm>
            <a:off x="9314826" y="4954671"/>
            <a:ext cx="1114425" cy="1000125"/>
          </a:xfrm>
          <a:prstGeom prst="rect">
            <a:avLst/>
          </a:prstGeom>
        </p:spPr>
      </p:pic>
    </p:spTree>
    <p:extLst>
      <p:ext uri="{BB962C8B-B14F-4D97-AF65-F5344CB8AC3E}">
        <p14:creationId xmlns:p14="http://schemas.microsoft.com/office/powerpoint/2010/main" val="289034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6" grpId="0" animBg="1"/>
      <p:bldP spid="9" grpId="0" animBg="1"/>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D6435D0-04BB-5808-30F4-A55382274F82}"/>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67139" y="1367742"/>
            <a:ext cx="11181522" cy="4988607"/>
          </a:xfrm>
        </p:spPr>
        <p:txBody>
          <a:bodyPr>
            <a:noAutofit/>
          </a:bodyPr>
          <a:lstStyle/>
          <a:p>
            <a:pPr>
              <a:lnSpc>
                <a:spcPct val="100000"/>
              </a:lnSpc>
              <a:buFont typeface="Wingdings" panose="05000000000000000000" pitchFamily="2" charset="2"/>
              <a:buChar char="Ø"/>
            </a:pPr>
            <a:r>
              <a:rPr lang="en-US" sz="2400" dirty="0">
                <a:highlight>
                  <a:srgbClr val="FFFFFF"/>
                </a:highlight>
                <a:latin typeface="Times New Roman" panose="02020603050405020304" pitchFamily="18" charset="0"/>
                <a:cs typeface="Times New Roman" panose="02020603050405020304" pitchFamily="18" charset="0"/>
              </a:rPr>
              <a:t>One of the core principles of any programming language is,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Don’t Repeat Yourself</a:t>
            </a:r>
            <a:r>
              <a:rPr lang="en-US" sz="2400" dirty="0">
                <a:highlight>
                  <a:srgbClr val="FFFFFF"/>
                </a:highlight>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sz="2400" dirty="0">
                <a:highlight>
                  <a:srgbClr val="FFFFFF"/>
                </a:highlight>
                <a:latin typeface="Times New Roman" panose="02020603050405020304" pitchFamily="18" charset="0"/>
                <a:cs typeface="Times New Roman" panose="02020603050405020304" pitchFamily="18" charset="0"/>
              </a:rPr>
              <a:t>If you have an action that should occur many times, you can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define</a:t>
            </a:r>
            <a:r>
              <a:rPr lang="en-US" sz="2400" dirty="0">
                <a:highlight>
                  <a:srgbClr val="FFFFFF"/>
                </a:highlight>
                <a:latin typeface="Times New Roman" panose="02020603050405020304" pitchFamily="18" charset="0"/>
                <a:cs typeface="Times New Roman" panose="02020603050405020304" pitchFamily="18" charset="0"/>
              </a:rPr>
              <a:t> that action once and then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call</a:t>
            </a:r>
            <a:r>
              <a:rPr lang="en-US" sz="2400" dirty="0">
                <a:highlight>
                  <a:srgbClr val="FFFFFF"/>
                </a:highlight>
                <a:latin typeface="Times New Roman" panose="02020603050405020304" pitchFamily="18" charset="0"/>
                <a:cs typeface="Times New Roman" panose="02020603050405020304" pitchFamily="18" charset="0"/>
              </a:rPr>
              <a:t> that code whenever you need to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carry out </a:t>
            </a:r>
            <a:r>
              <a:rPr lang="en-US" sz="2400" dirty="0">
                <a:highlight>
                  <a:srgbClr val="FFFFFF"/>
                </a:highlight>
                <a:latin typeface="Times New Roman" panose="02020603050405020304" pitchFamily="18" charset="0"/>
                <a:cs typeface="Times New Roman" panose="02020603050405020304" pitchFamily="18" charset="0"/>
              </a:rPr>
              <a:t>that action</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Python, a function is a group of related statements that performs a specific task.</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Functions help break our program into smaller and modular chunks. </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our program grows larger and larger, functions make it more organized and manageable. Furthermore, it avoids repetition and makes the code reusable</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 are not run in a program until they are “</a:t>
            </a:r>
            <a:r>
              <a:rPr lang="en-US" sz="2400" dirty="0">
                <a:solidFill>
                  <a:srgbClr val="FF0000"/>
                </a:solidFill>
                <a:latin typeface="Times New Roman" panose="02020603050405020304" pitchFamily="18" charset="0"/>
                <a:cs typeface="Times New Roman" panose="02020603050405020304" pitchFamily="18" charset="0"/>
              </a:rPr>
              <a:t>called</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invoked”in</a:t>
            </a:r>
            <a:r>
              <a:rPr lang="en-US" sz="2400" dirty="0">
                <a:latin typeface="Times New Roman" panose="02020603050405020304" pitchFamily="18" charset="0"/>
                <a:cs typeface="Times New Roman" panose="02020603050405020304" pitchFamily="18" charset="0"/>
              </a:rPr>
              <a:t> a program </a:t>
            </a:r>
          </a:p>
          <a:p>
            <a:pPr>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As you already know, Python gives you many built-in functions like print(). but you can also create your own functions. These functions are called user-defined functions.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highlight>
                  <a:srgbClr val="FFFFFF"/>
                </a:highlight>
                <a:latin typeface="Times New Roman" panose="02020603050405020304" pitchFamily="18" charset="0"/>
                <a:cs typeface="Times New Roman" panose="02020603050405020304" pitchFamily="18" charset="0"/>
              </a:rPr>
              <a:t> </a:t>
            </a:r>
            <a:br>
              <a:rPr lang="en-US" sz="2400" dirty="0">
                <a:highlight>
                  <a:srgbClr val="FFFFFF"/>
                </a:highlight>
                <a:latin typeface="Times New Roman" panose="02020603050405020304" pitchFamily="18" charset="0"/>
                <a:cs typeface="Times New Roman" panose="02020603050405020304" pitchFamily="18" charset="0"/>
              </a:rPr>
            </a:br>
            <a:endParaRPr lang="en-US" sz="2400" dirty="0">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78</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1305371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D6435D0-04BB-5808-30F4-A55382274F82}"/>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67139" y="1367742"/>
            <a:ext cx="11181522" cy="4988607"/>
          </a:xfrm>
        </p:spPr>
        <p:txBody>
          <a:bodyPr>
            <a:noAutofit/>
          </a:bodyPr>
          <a:lstStyle/>
          <a:p>
            <a:pPr>
              <a:lnSpc>
                <a:spcPct val="100000"/>
              </a:lnSpc>
              <a:buFont typeface="Wingdings" panose="05000000000000000000" pitchFamily="2" charset="2"/>
              <a:buChar char="Ø"/>
            </a:pPr>
            <a:r>
              <a:rPr lang="en-US" sz="2400" dirty="0">
                <a:highlight>
                  <a:srgbClr val="FFFFFF"/>
                </a:highlight>
                <a:latin typeface="Times New Roman" panose="02020603050405020304" pitchFamily="18" charset="0"/>
                <a:cs typeface="Times New Roman" panose="02020603050405020304" pitchFamily="18" charset="0"/>
              </a:rPr>
              <a:t>One of the core principles of any programming language is,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Don’t Repeat Yourself</a:t>
            </a:r>
            <a:r>
              <a:rPr lang="en-US" sz="2400" dirty="0">
                <a:highlight>
                  <a:srgbClr val="FFFFFF"/>
                </a:highlight>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sz="2400" dirty="0">
                <a:highlight>
                  <a:srgbClr val="FFFFFF"/>
                </a:highlight>
                <a:latin typeface="Times New Roman" panose="02020603050405020304" pitchFamily="18" charset="0"/>
                <a:cs typeface="Times New Roman" panose="02020603050405020304" pitchFamily="18" charset="0"/>
              </a:rPr>
              <a:t>If you have an action that should occur many times, you can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define</a:t>
            </a:r>
            <a:r>
              <a:rPr lang="en-US" sz="2400" dirty="0">
                <a:highlight>
                  <a:srgbClr val="FFFFFF"/>
                </a:highlight>
                <a:latin typeface="Times New Roman" panose="02020603050405020304" pitchFamily="18" charset="0"/>
                <a:cs typeface="Times New Roman" panose="02020603050405020304" pitchFamily="18" charset="0"/>
              </a:rPr>
              <a:t> that action once and then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call</a:t>
            </a:r>
            <a:r>
              <a:rPr lang="en-US" sz="2400" dirty="0">
                <a:highlight>
                  <a:srgbClr val="FFFFFF"/>
                </a:highlight>
                <a:latin typeface="Times New Roman" panose="02020603050405020304" pitchFamily="18" charset="0"/>
                <a:cs typeface="Times New Roman" panose="02020603050405020304" pitchFamily="18" charset="0"/>
              </a:rPr>
              <a:t> that code whenever you need to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carry out </a:t>
            </a:r>
            <a:r>
              <a:rPr lang="en-US" sz="2400" dirty="0">
                <a:highlight>
                  <a:srgbClr val="FFFFFF"/>
                </a:highlight>
                <a:latin typeface="Times New Roman" panose="02020603050405020304" pitchFamily="18" charset="0"/>
                <a:cs typeface="Times New Roman" panose="02020603050405020304" pitchFamily="18" charset="0"/>
              </a:rPr>
              <a:t>that action</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Python, a function is a </a:t>
            </a:r>
            <a:r>
              <a:rPr lang="en-US" sz="2400" dirty="0">
                <a:solidFill>
                  <a:srgbClr val="FF0000"/>
                </a:solidFill>
                <a:latin typeface="Times New Roman" panose="02020603050405020304" pitchFamily="18" charset="0"/>
                <a:cs typeface="Times New Roman" panose="02020603050405020304" pitchFamily="18" charset="0"/>
              </a:rPr>
              <a:t>group of related statements </a:t>
            </a:r>
            <a:r>
              <a:rPr lang="en-US" sz="2400" dirty="0">
                <a:latin typeface="Times New Roman" panose="02020603050405020304" pitchFamily="18" charset="0"/>
                <a:cs typeface="Times New Roman" panose="02020603050405020304" pitchFamily="18" charset="0"/>
              </a:rPr>
              <a:t>that performs a specific task.</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Functions help </a:t>
            </a:r>
            <a:r>
              <a:rPr lang="en-US" sz="2400" dirty="0">
                <a:solidFill>
                  <a:srgbClr val="FF0000"/>
                </a:solidFill>
                <a:latin typeface="Times New Roman" panose="02020603050405020304" pitchFamily="18" charset="0"/>
                <a:cs typeface="Times New Roman" panose="02020603050405020304" pitchFamily="18" charset="0"/>
              </a:rPr>
              <a:t>break our program </a:t>
            </a:r>
            <a:r>
              <a:rPr lang="en-US" sz="2400" dirty="0">
                <a:latin typeface="Times New Roman" panose="02020603050405020304" pitchFamily="18" charset="0"/>
                <a:cs typeface="Times New Roman" panose="02020603050405020304" pitchFamily="18" charset="0"/>
              </a:rPr>
              <a:t>into </a:t>
            </a:r>
            <a:r>
              <a:rPr lang="en-US" sz="2400" dirty="0">
                <a:solidFill>
                  <a:srgbClr val="FF0000"/>
                </a:solidFill>
                <a:latin typeface="Times New Roman" panose="02020603050405020304" pitchFamily="18" charset="0"/>
                <a:cs typeface="Times New Roman" panose="02020603050405020304" pitchFamily="18" charset="0"/>
              </a:rPr>
              <a:t>smaller and modular chunks</a:t>
            </a:r>
            <a:r>
              <a:rPr lang="en-US" sz="2400" dirty="0">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our program grows larger and larger, functions make it more organized and </a:t>
            </a:r>
            <a:r>
              <a:rPr lang="en-US" sz="2400" dirty="0" err="1" smtClean="0">
                <a:latin typeface="Times New Roman" panose="02020603050405020304" pitchFamily="18" charset="0"/>
                <a:cs typeface="Times New Roman" panose="02020603050405020304" pitchFamily="18" charset="0"/>
              </a:rPr>
              <a:t>manageable.It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avoids repetition and makes the code reusable</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 are not run in a program until they are “</a:t>
            </a:r>
            <a:r>
              <a:rPr lang="en-US" sz="2400" dirty="0">
                <a:solidFill>
                  <a:srgbClr val="FF0000"/>
                </a:solidFill>
                <a:latin typeface="Times New Roman" panose="02020603050405020304" pitchFamily="18" charset="0"/>
                <a:cs typeface="Times New Roman" panose="02020603050405020304" pitchFamily="18" charset="0"/>
              </a:rPr>
              <a:t>called</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invoked”in</a:t>
            </a:r>
            <a:r>
              <a:rPr lang="en-US" sz="2400" dirty="0">
                <a:latin typeface="Times New Roman" panose="02020603050405020304" pitchFamily="18" charset="0"/>
                <a:cs typeface="Times New Roman" panose="02020603050405020304" pitchFamily="18" charset="0"/>
              </a:rPr>
              <a:t> a program </a:t>
            </a:r>
            <a:br>
              <a:rPr lang="en-US" sz="2400" dirty="0">
                <a:latin typeface="Times New Roman" panose="02020603050405020304" pitchFamily="18" charset="0"/>
                <a:cs typeface="Times New Roman" panose="02020603050405020304" pitchFamily="18" charset="0"/>
              </a:rPr>
            </a:br>
            <a:r>
              <a:rPr lang="en-US" sz="2400" dirty="0">
                <a:highlight>
                  <a:srgbClr val="FFFFFF"/>
                </a:highlight>
                <a:latin typeface="Times New Roman" panose="02020603050405020304" pitchFamily="18" charset="0"/>
                <a:cs typeface="Times New Roman" panose="02020603050405020304" pitchFamily="18" charset="0"/>
              </a:rPr>
              <a:t> </a:t>
            </a:r>
            <a:br>
              <a:rPr lang="en-US" sz="2400" dirty="0">
                <a:highlight>
                  <a:srgbClr val="FFFFFF"/>
                </a:highlight>
                <a:latin typeface="Times New Roman" panose="02020603050405020304" pitchFamily="18" charset="0"/>
                <a:cs typeface="Times New Roman" panose="02020603050405020304" pitchFamily="18" charset="0"/>
              </a:rPr>
            </a:br>
            <a:endParaRPr lang="en-US" sz="2400" dirty="0">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79</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830432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B581F-29E9-ADA8-A9BD-E92027448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BDFB1-F76F-6D1F-7920-51059F441D5B}"/>
              </a:ext>
            </a:extLst>
          </p:cNvPr>
          <p:cNvSpPr>
            <a:spLocks noGrp="1"/>
          </p:cNvSpPr>
          <p:nvPr>
            <p:ph idx="1"/>
          </p:nvPr>
        </p:nvSpPr>
        <p:spPr>
          <a:xfrm>
            <a:off x="304213" y="913036"/>
            <a:ext cx="11611122" cy="5944963"/>
          </a:xfrm>
        </p:spPr>
        <p:txBody>
          <a:bodyPr>
            <a:noAutofit/>
          </a:bodyPr>
          <a:lstStyle/>
          <a:p>
            <a:pPr algn="just">
              <a:lnSpc>
                <a:spcPct val="150000"/>
              </a:lnSpc>
              <a:buFont typeface="Wingdings" panose="05000000000000000000" pitchFamily="2" charset="2"/>
              <a:buChar char="Ø"/>
            </a:pPr>
            <a:r>
              <a:rPr lang="en-US" b="0" i="0" dirty="0">
                <a:solidFill>
                  <a:srgbClr val="002060"/>
                </a:solidFill>
                <a:effectLst/>
                <a:latin typeface="Garamond" panose="02020404030301010803" pitchFamily="18" charset="0"/>
              </a:rPr>
              <a:t>Cross-Platform Compatibility</a:t>
            </a:r>
          </a:p>
          <a:p>
            <a:pPr algn="just">
              <a:lnSpc>
                <a:spcPct val="150000"/>
              </a:lnSpc>
              <a:buFont typeface="Wingdings" panose="05000000000000000000" pitchFamily="2" charset="2"/>
              <a:buChar char="Ø"/>
            </a:pPr>
            <a:r>
              <a:rPr lang="en-US" b="0" i="0" dirty="0">
                <a:solidFill>
                  <a:srgbClr val="002060"/>
                </a:solidFill>
                <a:effectLst/>
                <a:latin typeface="Garamond" panose="02020404030301010803" pitchFamily="18" charset="0"/>
              </a:rPr>
              <a:t>Strong Community Support</a:t>
            </a:r>
          </a:p>
          <a:p>
            <a:pPr algn="just">
              <a:lnSpc>
                <a:spcPct val="150000"/>
              </a:lnSpc>
              <a:buFont typeface="Wingdings" panose="05000000000000000000" pitchFamily="2" charset="2"/>
              <a:buChar char="Ø"/>
            </a:pPr>
            <a:r>
              <a:rPr lang="en-US" b="0" i="0" dirty="0">
                <a:solidFill>
                  <a:srgbClr val="002060"/>
                </a:solidFill>
                <a:effectLst/>
                <a:latin typeface="Garamond" panose="02020404030301010803" pitchFamily="18" charset="0"/>
              </a:rPr>
              <a:t>Integration and Extensibility</a:t>
            </a:r>
          </a:p>
          <a:p>
            <a:pPr algn="just">
              <a:lnSpc>
                <a:spcPct val="150000"/>
              </a:lnSpc>
              <a:buFont typeface="Wingdings" panose="05000000000000000000" pitchFamily="2" charset="2"/>
              <a:buChar char="Ø"/>
            </a:pPr>
            <a:r>
              <a:rPr lang="en-US" b="0" i="0" dirty="0">
                <a:solidFill>
                  <a:srgbClr val="002060"/>
                </a:solidFill>
                <a:effectLst/>
                <a:latin typeface="Garamond" panose="02020404030301010803" pitchFamily="18" charset="0"/>
              </a:rPr>
              <a:t>Scalability and Performance</a:t>
            </a:r>
          </a:p>
          <a:p>
            <a:pPr algn="just">
              <a:lnSpc>
                <a:spcPct val="150000"/>
              </a:lnSpc>
              <a:buFont typeface="Wingdings" panose="05000000000000000000" pitchFamily="2" charset="2"/>
              <a:buChar char="Ø"/>
            </a:pPr>
            <a:r>
              <a:rPr lang="en-US" b="0" i="0" dirty="0">
                <a:solidFill>
                  <a:srgbClr val="002060"/>
                </a:solidFill>
                <a:effectLst/>
                <a:latin typeface="Garamond" panose="02020404030301010803" pitchFamily="18" charset="0"/>
              </a:rPr>
              <a:t>Versatility and Flexibility</a:t>
            </a:r>
          </a:p>
          <a:p>
            <a:pPr marL="0" indent="0" algn="just">
              <a:buNone/>
            </a:pPr>
            <a:r>
              <a:rPr lang="en-US" sz="2400" dirty="0"/>
              <a:t/>
            </a:r>
            <a:br>
              <a:rPr lang="en-US" sz="2400" dirty="0"/>
            </a:br>
            <a:endParaRPr lang="en-US" sz="2400" dirty="0"/>
          </a:p>
        </p:txBody>
      </p:sp>
      <p:sp>
        <p:nvSpPr>
          <p:cNvPr id="2" name="Slide Number Placeholder 1">
            <a:extLst>
              <a:ext uri="{FF2B5EF4-FFF2-40B4-BE49-F238E27FC236}">
                <a16:creationId xmlns:a16="http://schemas.microsoft.com/office/drawing/2014/main" id="{16D1D30F-E157-289D-1D11-676292DAFAA8}"/>
              </a:ext>
            </a:extLst>
          </p:cNvPr>
          <p:cNvSpPr>
            <a:spLocks noGrp="1"/>
          </p:cNvSpPr>
          <p:nvPr>
            <p:ph type="sldNum" sz="quarter" idx="12"/>
          </p:nvPr>
        </p:nvSpPr>
        <p:spPr/>
        <p:txBody>
          <a:bodyPr/>
          <a:lstStyle/>
          <a:p>
            <a:fld id="{0DB4F7E2-DFC6-490A-AB5F-7D827582BBB5}" type="slidenum">
              <a:rPr lang="en-US" smtClean="0"/>
              <a:t>8</a:t>
            </a:fld>
            <a:endParaRPr lang="en-US"/>
          </a:p>
        </p:txBody>
      </p:sp>
      <p:sp>
        <p:nvSpPr>
          <p:cNvPr id="4" name="Title 1">
            <a:extLst>
              <a:ext uri="{FF2B5EF4-FFF2-40B4-BE49-F238E27FC236}">
                <a16:creationId xmlns:a16="http://schemas.microsoft.com/office/drawing/2014/main" id="{FAC3CD7D-EDB6-3FEC-C940-72DAF11BC6C7}"/>
              </a:ext>
            </a:extLst>
          </p:cNvPr>
          <p:cNvSpPr txBox="1">
            <a:spLocks/>
          </p:cNvSpPr>
          <p:nvPr/>
        </p:nvSpPr>
        <p:spPr>
          <a:xfrm>
            <a:off x="42809" y="0"/>
            <a:ext cx="12106382" cy="68374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Advantages of Python language </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274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67139" y="993914"/>
            <a:ext cx="11181522" cy="5362436"/>
          </a:xfrm>
        </p:spPr>
        <p:txBody>
          <a:bodyPr>
            <a:noAutofit/>
          </a:bodyPr>
          <a:lstStyle/>
          <a:p>
            <a:pPr marL="0" indent="0">
              <a:lnSpc>
                <a:spcPct val="100000"/>
              </a:lnSpc>
              <a:buNone/>
            </a:pPr>
            <a:r>
              <a:rPr lang="en-US" sz="2400" dirty="0">
                <a:latin typeface="Times New Roman" panose="02020603050405020304" pitchFamily="18" charset="0"/>
                <a:ea typeface="Arial" charset="0"/>
                <a:cs typeface="Times New Roman" panose="02020603050405020304" pitchFamily="18" charset="0"/>
                <a:sym typeface="Cabin"/>
              </a:rPr>
              <a:t>There are two kinds of functions in Python</a:t>
            </a:r>
            <a:r>
              <a:rPr lang="en-US" sz="4400" dirty="0">
                <a:latin typeface="Times New Roman" panose="02020603050405020304" pitchFamily="18" charset="0"/>
                <a:ea typeface="Arial" charset="0"/>
                <a:cs typeface="Times New Roman" panose="02020603050405020304" pitchFamily="18" charset="0"/>
                <a:sym typeface="Cabin"/>
              </a:rPr>
              <a:t>:</a:t>
            </a:r>
          </a:p>
          <a:p>
            <a:pPr>
              <a:lnSpc>
                <a:spcPct val="100000"/>
              </a:lnSpc>
              <a:buFont typeface="Wingdings" panose="05000000000000000000" pitchFamily="2" charset="2"/>
              <a:buChar char="Ø"/>
            </a:pPr>
            <a:r>
              <a:rPr lang="en-US" dirty="0">
                <a:latin typeface="Times New Roman" panose="02020603050405020304" pitchFamily="18" charset="0"/>
                <a:ea typeface="Arial" charset="0"/>
                <a:cs typeface="Times New Roman" panose="02020603050405020304" pitchFamily="18" charset="0"/>
                <a:sym typeface="Cabin"/>
              </a:rPr>
              <a:t> </a:t>
            </a:r>
            <a:r>
              <a:rPr lang="en-US" dirty="0">
                <a:solidFill>
                  <a:srgbClr val="FF0000"/>
                </a:solidFill>
                <a:latin typeface="Times New Roman" panose="02020603050405020304" pitchFamily="18" charset="0"/>
                <a:ea typeface="Arial" charset="0"/>
                <a:cs typeface="Times New Roman" panose="02020603050405020304" pitchFamily="18" charset="0"/>
                <a:sym typeface="Cabin"/>
              </a:rPr>
              <a:t>Built-in/standard functions </a:t>
            </a:r>
            <a:r>
              <a:rPr lang="en-US" dirty="0">
                <a:latin typeface="Times New Roman" panose="02020603050405020304" pitchFamily="18" charset="0"/>
                <a:ea typeface="Arial" charset="0"/>
                <a:cs typeface="Times New Roman" panose="02020603050405020304" pitchFamily="18" charset="0"/>
                <a:sym typeface="Cabin"/>
              </a:rPr>
              <a:t>that are provided as part of Python - print(), input(), type(), float(), int() ...</a:t>
            </a:r>
          </a:p>
          <a:p>
            <a:pPr>
              <a:lnSpc>
                <a:spcPct val="100000"/>
              </a:lnSpc>
              <a:buFont typeface="Wingdings" panose="05000000000000000000" pitchFamily="2" charset="2"/>
              <a:buChar char="Ø"/>
            </a:pPr>
            <a:r>
              <a:rPr lang="en-US" altLang="en-US" sz="2400" dirty="0">
                <a:solidFill>
                  <a:srgbClr val="FF0000"/>
                </a:solidFill>
                <a:latin typeface="Times New Roman" panose="02020603050405020304" pitchFamily="18" charset="0"/>
                <a:cs typeface="Times New Roman" panose="02020603050405020304" pitchFamily="18" charset="0"/>
              </a:rPr>
              <a:t>Custom/user-defined functions:</a:t>
            </a:r>
            <a:r>
              <a:rPr lang="en-US" dirty="0">
                <a:latin typeface="Times New Roman" panose="02020603050405020304" pitchFamily="18" charset="0"/>
                <a:ea typeface="Arial" charset="0"/>
                <a:cs typeface="Times New Roman" panose="02020603050405020304" pitchFamily="18" charset="0"/>
                <a:sym typeface="Cabin"/>
              </a:rPr>
              <a:t> Functions that we define ourselves and then use</a:t>
            </a:r>
            <a:endParaRPr lang="en-US" altLang="en-US" dirty="0">
              <a:solidFill>
                <a:srgbClr val="FF0000"/>
              </a:solidFill>
              <a:latin typeface="Times New Roman" panose="02020603050405020304" pitchFamily="18" charset="0"/>
              <a:cs typeface="Times New Roman" panose="02020603050405020304" pitchFamily="18" charset="0"/>
              <a:sym typeface="Cabin"/>
            </a:endParaRPr>
          </a:p>
          <a:p>
            <a:pPr marL="0" indent="0">
              <a:lnSpc>
                <a:spcPct val="100000"/>
              </a:lnSpc>
              <a:buNone/>
            </a:pPr>
            <a:r>
              <a:rPr lang="en-US" sz="2400" dirty="0">
                <a:latin typeface="Times New Roman" panose="02020603050405020304" pitchFamily="18" charset="0"/>
                <a:ea typeface="Arial" charset="0"/>
                <a:cs typeface="Times New Roman" panose="02020603050405020304" pitchFamily="18" charset="0"/>
                <a:sym typeface="Cabin"/>
              </a:rPr>
              <a:t>We treat function names as “new” reserved words (i.e., we avoid them as variable names)</a:t>
            </a:r>
          </a:p>
          <a:p>
            <a:pPr marL="0" indent="0">
              <a:lnSpc>
                <a:spcPct val="100000"/>
              </a:lnSpc>
              <a:buNone/>
            </a:pPr>
            <a:endParaRPr lang="en-US" sz="4400" dirty="0">
              <a:latin typeface="Times New Roman" panose="02020603050405020304" pitchFamily="18" charset="0"/>
              <a:ea typeface="Arial" charset="0"/>
              <a:cs typeface="Times New Roman" panose="02020603050405020304" pitchFamily="18" charset="0"/>
              <a:sym typeface="Cabin"/>
            </a:endParaRPr>
          </a:p>
          <a:p>
            <a:pPr>
              <a:lnSpc>
                <a:spcPct val="100000"/>
              </a:lnSpc>
              <a:buFont typeface="Wingdings" panose="05000000000000000000" pitchFamily="2" charset="2"/>
              <a:buChar char="Ø"/>
            </a:pPr>
            <a:endParaRPr lang="en-US" sz="2400" dirty="0">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80</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4037957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505238" y="967409"/>
            <a:ext cx="11181522" cy="5654844"/>
          </a:xfrm>
        </p:spPr>
        <p:txBody>
          <a:bodyPr>
            <a:noAutofit/>
          </a:bodyPr>
          <a:lstStyle/>
          <a:p>
            <a:pPr>
              <a:lnSpc>
                <a:spcPct val="100000"/>
              </a:lnSpc>
              <a:buFont typeface="Wingdings" panose="05000000000000000000" pitchFamily="2" charset="2"/>
              <a:buChar char="Ø"/>
            </a:pPr>
            <a:r>
              <a:rPr lang="en-US" sz="2400" dirty="0">
                <a:latin typeface="Times New Roman" panose="02020603050405020304" pitchFamily="18" charset="0"/>
                <a:ea typeface="Arial" charset="0"/>
                <a:cs typeface="Times New Roman" panose="02020603050405020304" pitchFamily="18" charset="0"/>
                <a:sym typeface="Cabin"/>
              </a:rPr>
              <a:t>In Python a function is some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stored reusable code </a:t>
            </a:r>
            <a:r>
              <a:rPr lang="en-US" sz="2400" dirty="0">
                <a:latin typeface="Times New Roman" panose="02020603050405020304" pitchFamily="18" charset="0"/>
                <a:ea typeface="Arial" charset="0"/>
                <a:cs typeface="Times New Roman" panose="02020603050405020304" pitchFamily="18" charset="0"/>
                <a:sym typeface="Cabin"/>
              </a:rPr>
              <a:t>that takes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parameter(s</a:t>
            </a:r>
            <a:r>
              <a:rPr lang="en-US" sz="2400" dirty="0">
                <a:latin typeface="Times New Roman" panose="02020603050405020304" pitchFamily="18" charset="0"/>
                <a:ea typeface="Arial" charset="0"/>
                <a:cs typeface="Times New Roman" panose="02020603050405020304" pitchFamily="18" charset="0"/>
                <a:sym typeface="Cabin"/>
              </a:rPr>
              <a:t>) as input, does some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computation</a:t>
            </a:r>
            <a:r>
              <a:rPr lang="en-US" sz="2400" dirty="0">
                <a:latin typeface="Times New Roman" panose="02020603050405020304" pitchFamily="18" charset="0"/>
                <a:ea typeface="Arial" charset="0"/>
                <a:cs typeface="Times New Roman" panose="02020603050405020304" pitchFamily="18" charset="0"/>
                <a:sym typeface="Cabin"/>
              </a:rPr>
              <a:t>, and then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returns</a:t>
            </a:r>
            <a:r>
              <a:rPr lang="en-US" sz="2400" dirty="0">
                <a:latin typeface="Times New Roman" panose="02020603050405020304" pitchFamily="18" charset="0"/>
                <a:ea typeface="Arial" charset="0"/>
                <a:cs typeface="Times New Roman" panose="02020603050405020304" pitchFamily="18" charset="0"/>
                <a:sym typeface="Cabin"/>
              </a:rPr>
              <a:t> a result or results</a:t>
            </a:r>
          </a:p>
          <a:p>
            <a:pPr>
              <a:lnSpc>
                <a:spcPct val="100000"/>
              </a:lnSpc>
              <a:buFont typeface="Wingdings" panose="05000000000000000000" pitchFamily="2" charset="2"/>
              <a:buChar char="Ø"/>
            </a:pPr>
            <a:r>
              <a:rPr lang="en-US" sz="2400" dirty="0">
                <a:latin typeface="Times New Roman" panose="02020603050405020304" pitchFamily="18" charset="0"/>
                <a:ea typeface="Arial" charset="0"/>
                <a:cs typeface="Times New Roman" panose="02020603050405020304" pitchFamily="18" charset="0"/>
                <a:sym typeface="Cabin"/>
              </a:rPr>
              <a:t>We define a function using the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def</a:t>
            </a:r>
            <a:r>
              <a:rPr lang="en-US" sz="2400" dirty="0">
                <a:latin typeface="Times New Roman" panose="02020603050405020304" pitchFamily="18" charset="0"/>
                <a:ea typeface="Arial" charset="0"/>
                <a:cs typeface="Times New Roman" panose="02020603050405020304" pitchFamily="18" charset="0"/>
                <a:sym typeface="Cabin"/>
              </a:rPr>
              <a:t> reserved word</a:t>
            </a:r>
          </a:p>
          <a:p>
            <a:pPr>
              <a:lnSpc>
                <a:spcPct val="100000"/>
              </a:lnSpc>
              <a:buFont typeface="Wingdings" panose="05000000000000000000" pitchFamily="2" charset="2"/>
              <a:buChar char="Ø"/>
            </a:pPr>
            <a:r>
              <a:rPr lang="en-US" sz="2400" dirty="0">
                <a:latin typeface="Times New Roman" panose="02020603050405020304" pitchFamily="18" charset="0"/>
                <a:ea typeface="Arial" charset="0"/>
                <a:cs typeface="Times New Roman" panose="02020603050405020304" pitchFamily="18" charset="0"/>
                <a:sym typeface="Cabin"/>
              </a:rPr>
              <a:t>We call/invoke the function by using the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function name</a:t>
            </a:r>
            <a:r>
              <a:rPr lang="en-US" sz="2400" dirty="0">
                <a:latin typeface="Times New Roman" panose="02020603050405020304" pitchFamily="18" charset="0"/>
                <a:ea typeface="Arial" charset="0"/>
                <a:cs typeface="Times New Roman" panose="02020603050405020304" pitchFamily="18" charset="0"/>
                <a:sym typeface="Cabin"/>
              </a:rPr>
              <a:t>,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parenthese</a:t>
            </a:r>
            <a:r>
              <a:rPr lang="en-US" sz="2400" dirty="0">
                <a:latin typeface="Times New Roman" panose="02020603050405020304" pitchFamily="18" charset="0"/>
                <a:ea typeface="Arial" charset="0"/>
                <a:cs typeface="Times New Roman" panose="02020603050405020304" pitchFamily="18" charset="0"/>
                <a:sym typeface="Cabin"/>
              </a:rPr>
              <a:t>s, and </a:t>
            </a:r>
            <a:r>
              <a:rPr lang="en-US" sz="2400" dirty="0">
                <a:solidFill>
                  <a:srgbClr val="FF0000"/>
                </a:solidFill>
                <a:latin typeface="Times New Roman" panose="02020603050405020304" pitchFamily="18" charset="0"/>
                <a:ea typeface="Arial" charset="0"/>
                <a:cs typeface="Times New Roman" panose="02020603050405020304" pitchFamily="18" charset="0"/>
                <a:sym typeface="Cabin"/>
              </a:rPr>
              <a:t>arguments</a:t>
            </a:r>
            <a:r>
              <a:rPr lang="en-US" sz="2400" dirty="0">
                <a:latin typeface="Times New Roman" panose="02020603050405020304" pitchFamily="18" charset="0"/>
                <a:ea typeface="Arial" charset="0"/>
                <a:cs typeface="Times New Roman" panose="02020603050405020304" pitchFamily="18" charset="0"/>
                <a:sym typeface="Cabin"/>
              </a:rPr>
              <a:t> in an expression </a:t>
            </a:r>
          </a:p>
          <a:p>
            <a:pPr marL="0" indent="0">
              <a:lnSpc>
                <a:spcPct val="100000"/>
              </a:lnSpc>
              <a:buNone/>
            </a:pPr>
            <a:endParaRPr lang="en-US" sz="2400" dirty="0">
              <a:latin typeface="Times New Roman" panose="02020603050405020304" pitchFamily="18" charset="0"/>
              <a:ea typeface="Arial" charset="0"/>
              <a:cs typeface="Times New Roman" panose="02020603050405020304" pitchFamily="18" charset="0"/>
              <a:sym typeface="Cabin"/>
            </a:endParaRPr>
          </a:p>
          <a:p>
            <a:pPr marL="0" indent="0">
              <a:lnSpc>
                <a:spcPct val="100000"/>
              </a:lnSpc>
              <a:buNone/>
            </a:pPr>
            <a:endParaRPr lang="en-US" sz="2400" dirty="0">
              <a:highlight>
                <a:srgbClr val="FFFFFF"/>
              </a:highligh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81</a:t>
            </a:fld>
            <a:endParaRPr lang="en-US"/>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Function Definition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graphicFrame>
        <p:nvGraphicFramePr>
          <p:cNvPr id="23" name="Table 22">
            <a:extLst>
              <a:ext uri="{FF2B5EF4-FFF2-40B4-BE49-F238E27FC236}">
                <a16:creationId xmlns:a16="http://schemas.microsoft.com/office/drawing/2014/main" id="{14B98404-36D5-E1DA-4C4E-EB130A313572}"/>
              </a:ext>
            </a:extLst>
          </p:cNvPr>
          <p:cNvGraphicFramePr>
            <a:graphicFrameLocks noGrp="1"/>
          </p:cNvGraphicFramePr>
          <p:nvPr>
            <p:extLst>
              <p:ext uri="{D42A27DB-BD31-4B8C-83A1-F6EECF244321}">
                <p14:modId xmlns:p14="http://schemas.microsoft.com/office/powerpoint/2010/main" val="2671147019"/>
              </p:ext>
            </p:extLst>
          </p:nvPr>
        </p:nvGraphicFramePr>
        <p:xfrm>
          <a:off x="505238" y="3264396"/>
          <a:ext cx="11304106" cy="2570760"/>
        </p:xfrm>
        <a:graphic>
          <a:graphicData uri="http://schemas.openxmlformats.org/drawingml/2006/table">
            <a:tbl>
              <a:tblPr firstRow="1" bandRow="1">
                <a:tableStyleId>{21E4AEA4-8DFA-4A89-87EB-49C32662AFE0}</a:tableStyleId>
              </a:tblPr>
              <a:tblGrid>
                <a:gridCol w="5652053">
                  <a:extLst>
                    <a:ext uri="{9D8B030D-6E8A-4147-A177-3AD203B41FA5}">
                      <a16:colId xmlns:a16="http://schemas.microsoft.com/office/drawing/2014/main" val="728029087"/>
                    </a:ext>
                  </a:extLst>
                </a:gridCol>
                <a:gridCol w="5652053">
                  <a:extLst>
                    <a:ext uri="{9D8B030D-6E8A-4147-A177-3AD203B41FA5}">
                      <a16:colId xmlns:a16="http://schemas.microsoft.com/office/drawing/2014/main" val="2281994230"/>
                    </a:ext>
                  </a:extLst>
                </a:gridCol>
              </a:tblGrid>
              <a:tr h="2570760">
                <a:tc>
                  <a:txBody>
                    <a:bodyPr/>
                    <a:lstStyle/>
                    <a:p>
                      <a:r>
                        <a:rPr lang="en-US" altLang="en-US" sz="2000" b="1" dirty="0"/>
                        <a:t>Syntax:</a:t>
                      </a:r>
                    </a:p>
                    <a:p>
                      <a:pPr lvl="1">
                        <a:buFontTx/>
                        <a:buNone/>
                      </a:pPr>
                      <a:r>
                        <a:rPr lang="en-US" altLang="en-US" sz="2000" dirty="0">
                          <a:solidFill>
                            <a:srgbClr val="FF0000"/>
                          </a:solidFill>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functionname</a:t>
                      </a:r>
                      <a:r>
                        <a:rPr lang="en-US" altLang="en-US" sz="2000" dirty="0">
                          <a:latin typeface="Courier New" panose="02070309020205020404" pitchFamily="49" charset="0"/>
                          <a:cs typeface="Courier New" panose="02070309020205020404" pitchFamily="49" charset="0"/>
                        </a:rPr>
                        <a:t>( parameters ):     </a:t>
                      </a:r>
                    </a:p>
                    <a:p>
                      <a:pPr lvl="1">
                        <a:buFontTx/>
                        <a:buNone/>
                      </a:pPr>
                      <a:r>
                        <a:rPr lang="en-US" altLang="en-US" sz="2000" dirty="0">
                          <a:latin typeface="Courier New" panose="02070309020205020404" pitchFamily="49" charset="0"/>
                          <a:cs typeface="Courier New" panose="02070309020205020404" pitchFamily="49" charset="0"/>
                        </a:rPr>
                        <a:t>    </a:t>
                      </a:r>
                      <a:r>
                        <a:rPr lang="ja-JP" altLang="en-US" sz="2000" b="1" dirty="0">
                          <a:solidFill>
                            <a:srgbClr val="008000"/>
                          </a:solidFill>
                          <a:latin typeface="Courier New" panose="02070309020205020404" pitchFamily="49" charset="0"/>
                        </a:rPr>
                        <a:t>“““</a:t>
                      </a:r>
                      <a:r>
                        <a:rPr lang="en-US" altLang="ja-JP" sz="2000" b="1" dirty="0">
                          <a:solidFill>
                            <a:srgbClr val="008000"/>
                          </a:solidFill>
                          <a:latin typeface="Courier New" panose="02070309020205020404" pitchFamily="49" charset="0"/>
                        </a:rPr>
                        <a:t>Documentation String</a:t>
                      </a:r>
                      <a:r>
                        <a:rPr lang="ja-JP" altLang="en-US" sz="2000" b="1" dirty="0">
                          <a:solidFill>
                            <a:srgbClr val="008000"/>
                          </a:solidFill>
                          <a:latin typeface="Courier New" panose="02070309020205020404" pitchFamily="49" charset="0"/>
                        </a:rPr>
                        <a:t>”””</a:t>
                      </a:r>
                      <a:r>
                        <a:rPr lang="en-US" altLang="ja-JP" sz="2000" b="1" dirty="0">
                          <a:latin typeface="Courier New" panose="02070309020205020404" pitchFamily="49" charset="0"/>
                        </a:rPr>
                        <a:t/>
                      </a:r>
                      <a:br>
                        <a:rPr lang="en-US" altLang="ja-JP" sz="2000" b="1" dirty="0">
                          <a:latin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statements</a:t>
                      </a:r>
                    </a:p>
                    <a:p>
                      <a:pPr lvl="1">
                        <a:buFontTx/>
                        <a:buNone/>
                      </a:pPr>
                      <a:r>
                        <a:rPr lang="en-US" altLang="en-US" sz="2000" dirty="0">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return</a:t>
                      </a:r>
                      <a:r>
                        <a:rPr lang="en-US" altLang="en-US" sz="2000" dirty="0">
                          <a:latin typeface="Courier New" panose="02070309020205020404" pitchFamily="49" charset="0"/>
                          <a:cs typeface="Courier New" panose="02070309020205020404" pitchFamily="49" charset="0"/>
                        </a:rPr>
                        <a:t> expression</a:t>
                      </a:r>
                    </a:p>
                    <a:p>
                      <a:endParaRPr lang="en-US" dirty="0"/>
                    </a:p>
                  </a:txBody>
                  <a:tcPr/>
                </a:tc>
                <a:tc>
                  <a:txBody>
                    <a:bodyPr/>
                    <a:lstStyle/>
                    <a:p>
                      <a:pPr>
                        <a:buFont typeface="Wingdings 3" panose="05040102010807070707" pitchFamily="18" charset="2"/>
                        <a:buNone/>
                      </a:pPr>
                      <a:r>
                        <a:rPr lang="en-US" altLang="en-US" dirty="0">
                          <a:latin typeface="Courier" panose="02060409020205020404" pitchFamily="49" charset="0"/>
                        </a:rPr>
                        <a:t>Example:                        output</a:t>
                      </a:r>
                    </a:p>
                    <a:p>
                      <a:pPr>
                        <a:buFont typeface="Wingdings 3" panose="05040102010807070707" pitchFamily="18" charset="2"/>
                        <a:buNone/>
                      </a:pPr>
                      <a:endParaRPr lang="en-US" altLang="en-US" dirty="0">
                        <a:latin typeface="Courier" panose="02060409020205020404" pitchFamily="49" charset="0"/>
                      </a:endParaRPr>
                    </a:p>
                    <a:p>
                      <a:endParaRPr lang="en-US" dirty="0"/>
                    </a:p>
                  </a:txBody>
                  <a:tcPr/>
                </a:tc>
                <a:extLst>
                  <a:ext uri="{0D108BD9-81ED-4DB2-BD59-A6C34878D82A}">
                    <a16:rowId xmlns:a16="http://schemas.microsoft.com/office/drawing/2014/main" val="3355538427"/>
                  </a:ext>
                </a:extLst>
              </a:tr>
            </a:tbl>
          </a:graphicData>
        </a:graphic>
      </p:graphicFrame>
      <p:pic>
        <p:nvPicPr>
          <p:cNvPr id="27" name="Picture 26">
            <a:extLst>
              <a:ext uri="{FF2B5EF4-FFF2-40B4-BE49-F238E27FC236}">
                <a16:creationId xmlns:a16="http://schemas.microsoft.com/office/drawing/2014/main" id="{687FFDE7-327F-8C48-76CF-E4BF2FA5D0BD}"/>
              </a:ext>
            </a:extLst>
          </p:cNvPr>
          <p:cNvPicPr>
            <a:picLocks noChangeAspect="1"/>
          </p:cNvPicPr>
          <p:nvPr/>
        </p:nvPicPr>
        <p:blipFill>
          <a:blip r:embed="rId3"/>
          <a:stretch>
            <a:fillRect/>
          </a:stretch>
        </p:blipFill>
        <p:spPr>
          <a:xfrm>
            <a:off x="6157291" y="3635376"/>
            <a:ext cx="3922023" cy="1828800"/>
          </a:xfrm>
          <a:prstGeom prst="rect">
            <a:avLst/>
          </a:prstGeom>
        </p:spPr>
      </p:pic>
      <p:pic>
        <p:nvPicPr>
          <p:cNvPr id="29" name="Picture 28">
            <a:extLst>
              <a:ext uri="{FF2B5EF4-FFF2-40B4-BE49-F238E27FC236}">
                <a16:creationId xmlns:a16="http://schemas.microsoft.com/office/drawing/2014/main" id="{12C71174-70F2-014D-A51F-0CF007A41C9D}"/>
              </a:ext>
            </a:extLst>
          </p:cNvPr>
          <p:cNvPicPr>
            <a:picLocks noChangeAspect="1"/>
          </p:cNvPicPr>
          <p:nvPr/>
        </p:nvPicPr>
        <p:blipFill>
          <a:blip r:embed="rId4"/>
          <a:stretch>
            <a:fillRect/>
          </a:stretch>
        </p:blipFill>
        <p:spPr>
          <a:xfrm>
            <a:off x="10079314" y="3639278"/>
            <a:ext cx="2219325" cy="609600"/>
          </a:xfrm>
          <a:prstGeom prst="rect">
            <a:avLst/>
          </a:prstGeom>
        </p:spPr>
      </p:pic>
    </p:spTree>
    <p:extLst>
      <p:ext uri="{BB962C8B-B14F-4D97-AF65-F5344CB8AC3E}">
        <p14:creationId xmlns:p14="http://schemas.microsoft.com/office/powerpoint/2010/main" val="28985682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1484" y="3619179"/>
            <a:ext cx="2662907" cy="584775"/>
          </a:xfrm>
          <a:prstGeom prst="rect">
            <a:avLst/>
          </a:prstGeom>
          <a:solidFill>
            <a:schemeClr val="accent2">
              <a:lumMod val="40000"/>
              <a:lumOff val="60000"/>
            </a:schemeClr>
          </a:solidFill>
          <a:ln>
            <a:solidFill>
              <a:schemeClr val="tx1"/>
            </a:solidFill>
          </a:ln>
        </p:spPr>
        <p:txBody>
          <a:bodyPr wrap="square">
            <a:spAutoFit/>
          </a:bodyPr>
          <a:lstStyle/>
          <a:p>
            <a:pPr>
              <a:defRPr/>
            </a:pPr>
            <a:r>
              <a:rPr lang="en-US" sz="3200" dirty="0"/>
              <a:t>x </a:t>
            </a:r>
            <a:r>
              <a:rPr lang="en-US" sz="3200" dirty="0">
                <a:solidFill>
                  <a:srgbClr val="000000"/>
                </a:solidFill>
              </a:rPr>
              <a:t>= </a:t>
            </a:r>
            <a:r>
              <a:rPr lang="en-US" sz="3200" dirty="0">
                <a:solidFill>
                  <a:srgbClr val="C00000"/>
                </a:solidFill>
              </a:rPr>
              <a:t>maxi(6, 4)</a:t>
            </a:r>
          </a:p>
        </p:txBody>
      </p:sp>
      <p:sp>
        <p:nvSpPr>
          <p:cNvPr id="7" name="TextBox 6"/>
          <p:cNvSpPr txBox="1"/>
          <p:nvPr/>
        </p:nvSpPr>
        <p:spPr>
          <a:xfrm>
            <a:off x="3631640" y="260648"/>
            <a:ext cx="6814133" cy="3046988"/>
          </a:xfrm>
          <a:prstGeom prst="rect">
            <a:avLst/>
          </a:prstGeom>
          <a:solidFill>
            <a:srgbClr val="A6EDA3"/>
          </a:solidFill>
        </p:spPr>
        <p:txBody>
          <a:bodyPr wrap="square">
            <a:spAutoFit/>
          </a:bodyPr>
          <a:lstStyle/>
          <a:p>
            <a:pPr eaLnBrk="0" hangingPunct="0">
              <a:defRPr/>
            </a:pPr>
            <a:r>
              <a:rPr lang="en-US" sz="3200" dirty="0">
                <a:solidFill>
                  <a:srgbClr val="C00000"/>
                </a:solidFill>
                <a:ea typeface="ＭＳ Ｐゴシック" pitchFamily="34" charset="-128"/>
              </a:rPr>
              <a:t>def maxi (a, b):</a:t>
            </a:r>
          </a:p>
          <a:p>
            <a:pPr eaLnBrk="0" hangingPunct="0">
              <a:defRPr/>
            </a:pPr>
            <a:r>
              <a:rPr lang="en-US" sz="3200" dirty="0">
                <a:solidFill>
                  <a:srgbClr val="C00000"/>
                </a:solidFill>
                <a:ea typeface="ＭＳ Ｐゴシック" pitchFamily="34" charset="-128"/>
              </a:rPr>
              <a:t>   ‘’’return maximum among a and b’’’</a:t>
            </a:r>
          </a:p>
          <a:p>
            <a:pPr eaLnBrk="0" hangingPunct="0">
              <a:defRPr/>
            </a:pPr>
            <a:r>
              <a:rPr lang="en-US" sz="3200" dirty="0">
                <a:ea typeface="ＭＳ Ｐゴシック" pitchFamily="34" charset="-128"/>
              </a:rPr>
              <a:t>   if (a &gt; b): </a:t>
            </a:r>
          </a:p>
          <a:p>
            <a:pPr eaLnBrk="0" hangingPunct="0">
              <a:defRPr/>
            </a:pPr>
            <a:r>
              <a:rPr lang="en-US" sz="3200" dirty="0">
                <a:ea typeface="ＭＳ Ｐゴシック" pitchFamily="34" charset="-128"/>
              </a:rPr>
              <a:t>       </a:t>
            </a:r>
            <a:r>
              <a:rPr lang="en-US" sz="3200" dirty="0">
                <a:solidFill>
                  <a:srgbClr val="C00000"/>
                </a:solidFill>
                <a:ea typeface="ＭＳ Ｐゴシック" pitchFamily="34" charset="-128"/>
              </a:rPr>
              <a:t>return a</a:t>
            </a:r>
            <a:endParaRPr lang="en-US" sz="3200" dirty="0">
              <a:ea typeface="ＭＳ Ｐゴシック" pitchFamily="34" charset="-128"/>
            </a:endParaRPr>
          </a:p>
          <a:p>
            <a:pPr eaLnBrk="0" hangingPunct="0">
              <a:defRPr/>
            </a:pPr>
            <a:r>
              <a:rPr lang="en-US" sz="3200" dirty="0">
                <a:ea typeface="ＭＳ Ｐゴシック" pitchFamily="34" charset="-128"/>
                <a:cs typeface="Arial" pitchFamily="34" charset="0"/>
              </a:rPr>
              <a:t>  else:</a:t>
            </a:r>
            <a:r>
              <a:rPr lang="en-US" sz="3200" dirty="0">
                <a:ea typeface="ＭＳ Ｐゴシック" pitchFamily="34" charset="-128"/>
              </a:rPr>
              <a:t> </a:t>
            </a:r>
          </a:p>
          <a:p>
            <a:pPr eaLnBrk="0" hangingPunct="0">
              <a:defRPr/>
            </a:pPr>
            <a:r>
              <a:rPr lang="en-US" sz="3200" dirty="0">
                <a:solidFill>
                  <a:srgbClr val="C00000"/>
                </a:solidFill>
                <a:ea typeface="ＭＳ Ｐゴシック" pitchFamily="34" charset="-128"/>
              </a:rPr>
              <a:t>       return b</a:t>
            </a:r>
            <a:r>
              <a:rPr lang="en-US" sz="3200" dirty="0">
                <a:ea typeface="ＭＳ Ｐゴシック" pitchFamily="34" charset="-128"/>
              </a:rPr>
              <a:t>	</a:t>
            </a:r>
            <a:endParaRPr lang="en-US" sz="3200" dirty="0">
              <a:solidFill>
                <a:srgbClr val="C00000"/>
              </a:solidFill>
              <a:ea typeface="ＭＳ Ｐゴシック" pitchFamily="34" charset="-128"/>
            </a:endParaRPr>
          </a:p>
        </p:txBody>
      </p:sp>
      <p:grpSp>
        <p:nvGrpSpPr>
          <p:cNvPr id="18" name="Group 17"/>
          <p:cNvGrpSpPr/>
          <p:nvPr/>
        </p:nvGrpSpPr>
        <p:grpSpPr>
          <a:xfrm>
            <a:off x="1570538" y="225307"/>
            <a:ext cx="2750389" cy="1444716"/>
            <a:chOff x="242705" y="324029"/>
            <a:chExt cx="2750389" cy="1444716"/>
          </a:xfrm>
        </p:grpSpPr>
        <p:sp>
          <p:nvSpPr>
            <p:cNvPr id="9" name="TextBox 8"/>
            <p:cNvSpPr txBox="1"/>
            <p:nvPr/>
          </p:nvSpPr>
          <p:spPr>
            <a:xfrm>
              <a:off x="242705" y="1245525"/>
              <a:ext cx="1582484" cy="523220"/>
            </a:xfrm>
            <a:prstGeom prst="rect">
              <a:avLst/>
            </a:prstGeom>
            <a:solidFill>
              <a:schemeClr val="accent1">
                <a:lumMod val="20000"/>
                <a:lumOff val="80000"/>
              </a:schemeClr>
            </a:solidFill>
            <a:ln w="9525">
              <a:solidFill>
                <a:schemeClr val="tx2"/>
              </a:solidFill>
            </a:ln>
          </p:spPr>
          <p:txBody>
            <a:bodyPr wrap="none" rtlCol="0">
              <a:spAutoFit/>
            </a:bodyPr>
            <a:lstStyle/>
            <a:p>
              <a:r>
                <a:rPr lang="en-US" sz="2800" dirty="0">
                  <a:solidFill>
                    <a:schemeClr val="accent4"/>
                  </a:solidFill>
                  <a:latin typeface="Comic Sans MS" pitchFamily="66" charset="0"/>
                </a:rPr>
                <a:t>keyword</a:t>
              </a:r>
            </a:p>
          </p:txBody>
        </p:sp>
        <p:cxnSp>
          <p:nvCxnSpPr>
            <p:cNvPr id="11" name="Curved Connector 10"/>
            <p:cNvCxnSpPr>
              <a:stCxn id="9" idx="0"/>
              <a:endCxn id="12" idx="1"/>
            </p:cNvCxnSpPr>
            <p:nvPr/>
          </p:nvCxnSpPr>
          <p:spPr bwMode="auto">
            <a:xfrm rot="5400000" flipH="1" flipV="1">
              <a:off x="1338131" y="271873"/>
              <a:ext cx="669468" cy="1277836"/>
            </a:xfrm>
            <a:prstGeom prst="curvedConnector2">
              <a:avLst/>
            </a:prstGeom>
            <a:noFill/>
            <a:ln w="34925" cap="flat" cmpd="sng" algn="ctr">
              <a:solidFill>
                <a:srgbClr val="FF0000"/>
              </a:solidFill>
              <a:prstDash val="solid"/>
              <a:round/>
              <a:headEnd type="none" w="med" len="med"/>
              <a:tailEnd type="arrow"/>
            </a:ln>
            <a:effectLst/>
          </p:spPr>
        </p:cxnSp>
        <p:sp>
          <p:nvSpPr>
            <p:cNvPr id="12" name="Rectangle 11"/>
            <p:cNvSpPr/>
            <p:nvPr/>
          </p:nvSpPr>
          <p:spPr bwMode="auto">
            <a:xfrm>
              <a:off x="2311783" y="324029"/>
              <a:ext cx="681311" cy="504056"/>
            </a:xfrm>
            <a:prstGeom prst="rect">
              <a:avLst/>
            </a:prstGeom>
            <a:noFill/>
            <a:ln w="349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grpSp>
      <p:grpSp>
        <p:nvGrpSpPr>
          <p:cNvPr id="26" name="Group 25"/>
          <p:cNvGrpSpPr/>
          <p:nvPr/>
        </p:nvGrpSpPr>
        <p:grpSpPr>
          <a:xfrm>
            <a:off x="1455360" y="286342"/>
            <a:ext cx="3713722" cy="2899484"/>
            <a:chOff x="-5818" y="332656"/>
            <a:chExt cx="3713722" cy="2899484"/>
          </a:xfrm>
        </p:grpSpPr>
        <p:sp>
          <p:nvSpPr>
            <p:cNvPr id="20" name="Rectangle 19"/>
            <p:cNvSpPr/>
            <p:nvPr/>
          </p:nvSpPr>
          <p:spPr bwMode="auto">
            <a:xfrm>
              <a:off x="2915816" y="332656"/>
              <a:ext cx="792088" cy="504056"/>
            </a:xfrm>
            <a:prstGeom prst="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1" name="TextBox 20"/>
            <p:cNvSpPr txBox="1"/>
            <p:nvPr/>
          </p:nvSpPr>
          <p:spPr>
            <a:xfrm>
              <a:off x="-5818" y="2708920"/>
              <a:ext cx="2662908" cy="523220"/>
            </a:xfrm>
            <a:prstGeom prst="rect">
              <a:avLst/>
            </a:prstGeom>
            <a:solidFill>
              <a:schemeClr val="accent1">
                <a:lumMod val="20000"/>
                <a:lumOff val="80000"/>
              </a:schemeClr>
            </a:solidFill>
            <a:ln>
              <a:solidFill>
                <a:schemeClr val="tx2"/>
              </a:solidFill>
            </a:ln>
          </p:spPr>
          <p:txBody>
            <a:bodyPr wrap="none" rtlCol="0">
              <a:spAutoFit/>
            </a:bodyPr>
            <a:lstStyle/>
            <a:p>
              <a:r>
                <a:rPr lang="en-US" sz="2800" dirty="0">
                  <a:solidFill>
                    <a:schemeClr val="accent4"/>
                  </a:solidFill>
                  <a:latin typeface="Comic Sans MS" pitchFamily="66" charset="0"/>
                </a:rPr>
                <a:t>Function Name</a:t>
              </a:r>
            </a:p>
          </p:txBody>
        </p:sp>
        <p:cxnSp>
          <p:nvCxnSpPr>
            <p:cNvPr id="22" name="Curved Connector 21"/>
            <p:cNvCxnSpPr>
              <a:stCxn id="21" idx="0"/>
              <a:endCxn id="20" idx="2"/>
            </p:cNvCxnSpPr>
            <p:nvPr/>
          </p:nvCxnSpPr>
          <p:spPr bwMode="auto">
            <a:xfrm rot="5400000" flipH="1" flipV="1">
              <a:off x="1382644" y="779704"/>
              <a:ext cx="1872208" cy="1986224"/>
            </a:xfrm>
            <a:prstGeom prst="curvedConnector3">
              <a:avLst>
                <a:gd name="adj1" fmla="val 50000"/>
              </a:avLst>
            </a:prstGeom>
            <a:noFill/>
            <a:ln w="34925" cap="flat" cmpd="sng" algn="ctr">
              <a:solidFill>
                <a:srgbClr val="FF0000"/>
              </a:solidFill>
              <a:prstDash val="solid"/>
              <a:round/>
              <a:headEnd type="none" w="med" len="med"/>
              <a:tailEnd type="arrow"/>
            </a:ln>
            <a:effectLst/>
          </p:spPr>
        </p:cxnSp>
      </p:grpSp>
      <p:grpSp>
        <p:nvGrpSpPr>
          <p:cNvPr id="27" name="Group 26"/>
          <p:cNvGrpSpPr/>
          <p:nvPr/>
        </p:nvGrpSpPr>
        <p:grpSpPr>
          <a:xfrm>
            <a:off x="5230397" y="273602"/>
            <a:ext cx="4489570" cy="2792841"/>
            <a:chOff x="2841427" y="332656"/>
            <a:chExt cx="4489570" cy="2792841"/>
          </a:xfrm>
        </p:grpSpPr>
        <p:sp>
          <p:nvSpPr>
            <p:cNvPr id="28" name="Rectangle 27"/>
            <p:cNvSpPr/>
            <p:nvPr/>
          </p:nvSpPr>
          <p:spPr bwMode="auto">
            <a:xfrm>
              <a:off x="2841427" y="332656"/>
              <a:ext cx="1357630" cy="504190"/>
            </a:xfrm>
            <a:prstGeom prst="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29" name="TextBox 28"/>
            <p:cNvSpPr txBox="1"/>
            <p:nvPr/>
          </p:nvSpPr>
          <p:spPr>
            <a:xfrm>
              <a:off x="4894111" y="1740502"/>
              <a:ext cx="2436886" cy="1384995"/>
            </a:xfrm>
            <a:prstGeom prst="rect">
              <a:avLst/>
            </a:prstGeom>
            <a:solidFill>
              <a:schemeClr val="accent1">
                <a:lumMod val="20000"/>
                <a:lumOff val="80000"/>
              </a:schemeClr>
            </a:solidFill>
            <a:ln>
              <a:solidFill>
                <a:schemeClr val="tx2"/>
              </a:solidFill>
            </a:ln>
          </p:spPr>
          <p:txBody>
            <a:bodyPr wrap="none" rtlCol="0">
              <a:spAutoFit/>
            </a:bodyPr>
            <a:lstStyle/>
            <a:p>
              <a:r>
                <a:rPr lang="en-US" sz="2800" dirty="0">
                  <a:solidFill>
                    <a:schemeClr val="accent4"/>
                  </a:solidFill>
                  <a:latin typeface="Comic Sans MS" pitchFamily="66" charset="0"/>
                </a:rPr>
                <a:t>2 parameters</a:t>
              </a:r>
            </a:p>
            <a:p>
              <a:r>
                <a:rPr lang="en-US" sz="2800" dirty="0">
                  <a:solidFill>
                    <a:schemeClr val="accent4"/>
                  </a:solidFill>
                  <a:latin typeface="Comic Sans MS" pitchFamily="66" charset="0"/>
                </a:rPr>
                <a:t>a and b</a:t>
              </a:r>
            </a:p>
            <a:p>
              <a:r>
                <a:rPr lang="en-US" sz="2800" dirty="0">
                  <a:solidFill>
                    <a:schemeClr val="accent4"/>
                  </a:solidFill>
                  <a:latin typeface="Comic Sans MS" pitchFamily="66" charset="0"/>
                </a:rPr>
                <a:t>(formal args)</a:t>
              </a:r>
            </a:p>
          </p:txBody>
        </p:sp>
        <p:cxnSp>
          <p:nvCxnSpPr>
            <p:cNvPr id="30" name="Curved Connector 29"/>
            <p:cNvCxnSpPr>
              <a:stCxn id="29" idx="0"/>
              <a:endCxn id="28" idx="3"/>
            </p:cNvCxnSpPr>
            <p:nvPr/>
          </p:nvCxnSpPr>
          <p:spPr bwMode="auto">
            <a:xfrm rot="16200000" flipV="1">
              <a:off x="4577931" y="205878"/>
              <a:ext cx="1155751" cy="1913497"/>
            </a:xfrm>
            <a:prstGeom prst="curvedConnector2">
              <a:avLst/>
            </a:prstGeom>
            <a:noFill/>
            <a:ln w="34925" cap="flat" cmpd="sng" algn="ctr">
              <a:solidFill>
                <a:srgbClr val="FF0000"/>
              </a:solidFill>
              <a:prstDash val="solid"/>
              <a:round/>
              <a:headEnd type="none" w="med" len="med"/>
              <a:tailEnd type="arrow"/>
            </a:ln>
            <a:effectLst/>
          </p:spPr>
        </p:cxnSp>
      </p:grpSp>
      <p:grpSp>
        <p:nvGrpSpPr>
          <p:cNvPr id="50" name="Group 49"/>
          <p:cNvGrpSpPr/>
          <p:nvPr/>
        </p:nvGrpSpPr>
        <p:grpSpPr>
          <a:xfrm>
            <a:off x="3905239" y="1362564"/>
            <a:ext cx="7402472" cy="3567062"/>
            <a:chOff x="3024856" y="846318"/>
            <a:chExt cx="7402472" cy="3567062"/>
          </a:xfrm>
        </p:grpSpPr>
        <p:sp>
          <p:nvSpPr>
            <p:cNvPr id="37" name="TextBox 36"/>
            <p:cNvSpPr txBox="1"/>
            <p:nvPr/>
          </p:nvSpPr>
          <p:spPr>
            <a:xfrm>
              <a:off x="5004048" y="3028385"/>
              <a:ext cx="5423280" cy="1384995"/>
            </a:xfrm>
            <a:prstGeom prst="rect">
              <a:avLst/>
            </a:prstGeom>
            <a:solidFill>
              <a:schemeClr val="accent1">
                <a:lumMod val="20000"/>
                <a:lumOff val="80000"/>
              </a:schemeClr>
            </a:solidFill>
            <a:ln>
              <a:solidFill>
                <a:schemeClr val="tx2"/>
              </a:solidFill>
            </a:ln>
          </p:spPr>
          <p:txBody>
            <a:bodyPr wrap="none" rtlCol="0">
              <a:spAutoFit/>
            </a:bodyPr>
            <a:lstStyle/>
            <a:p>
              <a:r>
                <a:rPr lang="en-US" sz="2800" dirty="0">
                  <a:solidFill>
                    <a:schemeClr val="accent4"/>
                  </a:solidFill>
                  <a:latin typeface="Comic Sans MS" pitchFamily="66" charset="0"/>
                </a:rPr>
                <a:t>Body of thefunction,</a:t>
              </a:r>
            </a:p>
            <a:p>
              <a:r>
                <a:rPr lang="en-US" sz="2800" dirty="0">
                  <a:solidFill>
                    <a:schemeClr val="accent4"/>
                  </a:solidFill>
                  <a:latin typeface="Comic Sans MS" pitchFamily="66" charset="0"/>
                </a:rPr>
                <a:t>indented </a:t>
              </a:r>
              <a:r>
                <a:rPr lang="en-US" sz="2800" dirty="0">
                  <a:solidFill>
                    <a:srgbClr val="002060"/>
                  </a:solidFill>
                  <a:latin typeface="Comic Sans MS" pitchFamily="66" charset="0"/>
                </a:rPr>
                <a:t>with reference to the</a:t>
              </a:r>
            </a:p>
            <a:p>
              <a:r>
                <a:rPr lang="en-US" sz="2800" dirty="0">
                  <a:solidFill>
                    <a:srgbClr val="C00000"/>
                  </a:solidFill>
                  <a:latin typeface="Comic Sans MS" pitchFamily="66" charset="0"/>
                </a:rPr>
                <a:t>def </a:t>
              </a:r>
              <a:r>
                <a:rPr lang="en-US" sz="2800" dirty="0">
                  <a:solidFill>
                    <a:srgbClr val="002060"/>
                  </a:solidFill>
                  <a:latin typeface="Comic Sans MS" pitchFamily="66" charset="0"/>
                </a:rPr>
                <a:t>keyword</a:t>
              </a:r>
            </a:p>
          </p:txBody>
        </p:sp>
        <p:cxnSp>
          <p:nvCxnSpPr>
            <p:cNvPr id="38" name="Curved Connector 37"/>
            <p:cNvCxnSpPr>
              <a:stCxn id="37" idx="1"/>
            </p:cNvCxnSpPr>
            <p:nvPr/>
          </p:nvCxnSpPr>
          <p:spPr bwMode="auto">
            <a:xfrm rot="10800000">
              <a:off x="4147622" y="2780955"/>
              <a:ext cx="856426" cy="939929"/>
            </a:xfrm>
            <a:prstGeom prst="curvedConnector2">
              <a:avLst/>
            </a:prstGeom>
            <a:noFill/>
            <a:ln w="34925" cap="flat" cmpd="sng" algn="ctr">
              <a:solidFill>
                <a:srgbClr val="FF0000"/>
              </a:solidFill>
              <a:prstDash val="solid"/>
              <a:round/>
              <a:headEnd type="none" w="med" len="med"/>
              <a:tailEnd type="arrow"/>
            </a:ln>
            <a:effectLst/>
          </p:spPr>
        </p:cxnSp>
        <p:sp>
          <p:nvSpPr>
            <p:cNvPr id="47" name="Rectangle 46"/>
            <p:cNvSpPr/>
            <p:nvPr/>
          </p:nvSpPr>
          <p:spPr bwMode="auto">
            <a:xfrm>
              <a:off x="3024856" y="846318"/>
              <a:ext cx="2591260" cy="1934610"/>
            </a:xfrm>
            <a:prstGeom prst="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grpSp>
      <p:sp>
        <p:nvSpPr>
          <p:cNvPr id="4" name="Slide Number Placeholder 3"/>
          <p:cNvSpPr>
            <a:spLocks noGrp="1"/>
          </p:cNvSpPr>
          <p:nvPr>
            <p:ph type="sldNum" sz="quarter" idx="12"/>
          </p:nvPr>
        </p:nvSpPr>
        <p:spPr/>
        <p:txBody>
          <a:bodyPr/>
          <a:lstStyle/>
          <a:p>
            <a:fld id="{65DBF2DD-4017-400A-B431-6CDAD3069103}" type="slidenum">
              <a:rPr lang="hi-IN" smtClean="0"/>
              <a:t>82</a:t>
            </a:fld>
            <a:endParaRPr lang="hi-IN"/>
          </a:p>
        </p:txBody>
      </p:sp>
      <p:grpSp>
        <p:nvGrpSpPr>
          <p:cNvPr id="31" name="Group 30"/>
          <p:cNvGrpSpPr/>
          <p:nvPr/>
        </p:nvGrpSpPr>
        <p:grpSpPr>
          <a:xfrm>
            <a:off x="3761877" y="811345"/>
            <a:ext cx="6627135" cy="5948095"/>
            <a:chOff x="924306" y="-2544181"/>
            <a:chExt cx="6842933" cy="5948095"/>
          </a:xfrm>
        </p:grpSpPr>
        <p:sp>
          <p:nvSpPr>
            <p:cNvPr id="32" name="Rectangle 31"/>
            <p:cNvSpPr/>
            <p:nvPr/>
          </p:nvSpPr>
          <p:spPr bwMode="auto">
            <a:xfrm>
              <a:off x="1286571" y="-2544181"/>
              <a:ext cx="6211621" cy="504190"/>
            </a:xfrm>
            <a:prstGeom prst="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sp>
          <p:nvSpPr>
            <p:cNvPr id="33" name="TextBox 32"/>
            <p:cNvSpPr txBox="1"/>
            <p:nvPr/>
          </p:nvSpPr>
          <p:spPr>
            <a:xfrm>
              <a:off x="924306" y="1588032"/>
              <a:ext cx="6842933" cy="1815882"/>
            </a:xfrm>
            <a:prstGeom prst="rect">
              <a:avLst/>
            </a:prstGeom>
            <a:solidFill>
              <a:schemeClr val="accent1">
                <a:lumMod val="20000"/>
                <a:lumOff val="80000"/>
              </a:schemeClr>
            </a:solidFill>
            <a:ln>
              <a:noFill/>
            </a:ln>
          </p:spPr>
          <p:txBody>
            <a:bodyPr wrap="none" rtlCol="0">
              <a:spAutoFit/>
            </a:bodyPr>
            <a:lstStyle/>
            <a:p>
              <a:pPr algn="r"/>
              <a:r>
                <a:rPr lang="en-US" sz="2800" dirty="0">
                  <a:solidFill>
                    <a:schemeClr val="accent4"/>
                  </a:solidFill>
                  <a:latin typeface="Comic Sans MS" pitchFamily="66" charset="0"/>
                </a:rPr>
                <a:t>Documentation comment </a:t>
              </a:r>
            </a:p>
            <a:p>
              <a:pPr algn="r"/>
              <a:r>
                <a:rPr lang="en-US" sz="2800" dirty="0">
                  <a:solidFill>
                    <a:schemeClr val="accent4"/>
                  </a:solidFill>
                  <a:latin typeface="Comic Sans MS" pitchFamily="66" charset="0"/>
                </a:rPr>
                <a:t>(</a:t>
              </a:r>
              <a:r>
                <a:rPr lang="en-US" sz="2800" b="1" dirty="0">
                  <a:solidFill>
                    <a:schemeClr val="accent4"/>
                  </a:solidFill>
                  <a:latin typeface="Comic Sans MS" pitchFamily="66" charset="0"/>
                </a:rPr>
                <a:t>docstring</a:t>
              </a:r>
              <a:r>
                <a:rPr lang="en-US" sz="2800" dirty="0">
                  <a:solidFill>
                    <a:schemeClr val="accent4"/>
                  </a:solidFill>
                  <a:latin typeface="Comic Sans MS" pitchFamily="66" charset="0"/>
                </a:rPr>
                <a:t>), type             </a:t>
              </a:r>
            </a:p>
            <a:p>
              <a:pPr algn="r"/>
              <a:r>
                <a:rPr lang="en-US" sz="2800" dirty="0">
                  <a:solidFill>
                    <a:schemeClr val="accent4"/>
                  </a:solidFill>
                  <a:latin typeface="Comic Sans MS" pitchFamily="66" charset="0"/>
                </a:rPr>
                <a:t>help &lt;function-name&gt;       </a:t>
              </a:r>
            </a:p>
            <a:p>
              <a:pPr algn="r"/>
              <a:r>
                <a:rPr lang="en-US" sz="2800" dirty="0">
                  <a:solidFill>
                    <a:schemeClr val="accent4"/>
                  </a:solidFill>
                  <a:latin typeface="Comic Sans MS" pitchFamily="66" charset="0"/>
                </a:rPr>
                <a:t>on prompt to get help for the function</a:t>
              </a:r>
            </a:p>
          </p:txBody>
        </p:sp>
        <p:cxnSp>
          <p:nvCxnSpPr>
            <p:cNvPr id="34" name="Curved Connector 33"/>
            <p:cNvCxnSpPr>
              <a:stCxn id="33" idx="3"/>
            </p:cNvCxnSpPr>
            <p:nvPr/>
          </p:nvCxnSpPr>
          <p:spPr bwMode="auto">
            <a:xfrm flipH="1" flipV="1">
              <a:off x="4718024" y="-2034195"/>
              <a:ext cx="3049214" cy="4530168"/>
            </a:xfrm>
            <a:prstGeom prst="curvedConnector4">
              <a:avLst>
                <a:gd name="adj1" fmla="val -7741"/>
                <a:gd name="adj2" fmla="val 60021"/>
              </a:avLst>
            </a:prstGeom>
            <a:noFill/>
            <a:ln w="34925" cap="flat" cmpd="sng" algn="ctr">
              <a:solidFill>
                <a:srgbClr val="FF0000"/>
              </a:solidFill>
              <a:prstDash val="solid"/>
              <a:round/>
              <a:headEnd type="none" w="med" len="med"/>
              <a:tailEnd type="arrow"/>
            </a:ln>
            <a:effectLst/>
          </p:spPr>
        </p:cxnSp>
      </p:grpSp>
      <p:sp>
        <p:nvSpPr>
          <p:cNvPr id="6" name="Rectangle 5"/>
          <p:cNvSpPr/>
          <p:nvPr/>
        </p:nvSpPr>
        <p:spPr>
          <a:xfrm>
            <a:off x="3761876" y="4943558"/>
            <a:ext cx="2182438" cy="136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1635944" y="3690677"/>
            <a:ext cx="4196983" cy="2322259"/>
            <a:chOff x="2448396" y="324029"/>
            <a:chExt cx="4196983" cy="2322259"/>
          </a:xfrm>
        </p:grpSpPr>
        <p:sp>
          <p:nvSpPr>
            <p:cNvPr id="59" name="TextBox 58"/>
            <p:cNvSpPr txBox="1"/>
            <p:nvPr/>
          </p:nvSpPr>
          <p:spPr>
            <a:xfrm>
              <a:off x="2448396" y="1692181"/>
              <a:ext cx="4196983" cy="954107"/>
            </a:xfrm>
            <a:prstGeom prst="rect">
              <a:avLst/>
            </a:prstGeom>
            <a:solidFill>
              <a:schemeClr val="accent1">
                <a:lumMod val="20000"/>
                <a:lumOff val="80000"/>
              </a:schemeClr>
            </a:solidFill>
            <a:ln w="9525">
              <a:solidFill>
                <a:schemeClr val="tx2"/>
              </a:solidFill>
            </a:ln>
          </p:spPr>
          <p:txBody>
            <a:bodyPr wrap="none" rtlCol="0">
              <a:spAutoFit/>
            </a:bodyPr>
            <a:lstStyle/>
            <a:p>
              <a:r>
                <a:rPr lang="en-US" sz="2800" dirty="0">
                  <a:solidFill>
                    <a:schemeClr val="accent4"/>
                  </a:solidFill>
                  <a:latin typeface="Comic Sans MS" pitchFamily="66" charset="0"/>
                </a:rPr>
                <a:t>Call to the function.</a:t>
              </a:r>
            </a:p>
            <a:p>
              <a:r>
                <a:rPr lang="en-US" sz="2800" dirty="0">
                  <a:solidFill>
                    <a:schemeClr val="accent4"/>
                  </a:solidFill>
                  <a:latin typeface="Comic Sans MS" pitchFamily="66" charset="0"/>
                </a:rPr>
                <a:t>Actual args are 6 and 4.</a:t>
              </a:r>
            </a:p>
          </p:txBody>
        </p:sp>
        <p:cxnSp>
          <p:nvCxnSpPr>
            <p:cNvPr id="60" name="Curved Connector 59"/>
            <p:cNvCxnSpPr>
              <a:stCxn id="59" idx="0"/>
              <a:endCxn id="61" idx="2"/>
            </p:cNvCxnSpPr>
            <p:nvPr/>
          </p:nvCxnSpPr>
          <p:spPr bwMode="auto">
            <a:xfrm rot="16200000" flipV="1">
              <a:off x="3669122" y="814415"/>
              <a:ext cx="864096" cy="891436"/>
            </a:xfrm>
            <a:prstGeom prst="curvedConnector3">
              <a:avLst>
                <a:gd name="adj1" fmla="val 50000"/>
              </a:avLst>
            </a:prstGeom>
            <a:noFill/>
            <a:ln w="34925" cap="flat" cmpd="sng" algn="ctr">
              <a:solidFill>
                <a:srgbClr val="FF0000"/>
              </a:solidFill>
              <a:prstDash val="solid"/>
              <a:round/>
              <a:headEnd type="none" w="med" len="med"/>
              <a:tailEnd type="arrow"/>
            </a:ln>
            <a:effectLst/>
          </p:spPr>
        </p:cxnSp>
        <p:sp>
          <p:nvSpPr>
            <p:cNvPr id="61" name="Rectangle 60"/>
            <p:cNvSpPr/>
            <p:nvPr/>
          </p:nvSpPr>
          <p:spPr bwMode="auto">
            <a:xfrm>
              <a:off x="2568254" y="324029"/>
              <a:ext cx="2174395" cy="504056"/>
            </a:xfrm>
            <a:prstGeom prst="rect">
              <a:avLst/>
            </a:prstGeom>
            <a:noFill/>
            <a:ln w="349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fontAlgn="base">
                <a:lnSpc>
                  <a:spcPct val="90000"/>
                </a:lnSpc>
                <a:spcBef>
                  <a:spcPct val="25000"/>
                </a:spcBef>
                <a:spcAft>
                  <a:spcPct val="0"/>
                </a:spcAft>
                <a:buClr>
                  <a:schemeClr val="bg1"/>
                </a:buClr>
                <a:buSzPct val="100000"/>
                <a:buFont typeface="Wingdings" pitchFamily="2" charset="2"/>
                <a:buChar char="•"/>
              </a:pPr>
              <a:endParaRPr lang="en-US" sz="2000" dirty="0">
                <a:latin typeface="Verdana" pitchFamily="34" charset="0"/>
              </a:endParaRPr>
            </a:p>
          </p:txBody>
        </p:sp>
      </p:grpSp>
    </p:spTree>
    <p:extLst>
      <p:ext uri="{BB962C8B-B14F-4D97-AF65-F5344CB8AC3E}">
        <p14:creationId xmlns:p14="http://schemas.microsoft.com/office/powerpoint/2010/main" val="281970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1000"/>
                                        <p:tgtEl>
                                          <p:spTgt spid="58"/>
                                        </p:tgtEl>
                                      </p:cBhvr>
                                    </p:animEffect>
                                    <p:anim calcmode="lin" valueType="num">
                                      <p:cBhvr>
                                        <p:cTn id="43" dur="1000" fill="hold"/>
                                        <p:tgtEl>
                                          <p:spTgt spid="58"/>
                                        </p:tgtEl>
                                        <p:attrNameLst>
                                          <p:attrName>ppt_x</p:attrName>
                                        </p:attrNameLst>
                                      </p:cBhvr>
                                      <p:tavLst>
                                        <p:tav tm="0">
                                          <p:val>
                                            <p:strVal val="#ppt_x"/>
                                          </p:val>
                                        </p:tav>
                                        <p:tav tm="100000">
                                          <p:val>
                                            <p:strVal val="#ppt_x"/>
                                          </p:val>
                                        </p:tav>
                                      </p:tavLst>
                                    </p:anim>
                                    <p:anim calcmode="lin" valueType="num">
                                      <p:cBhvr>
                                        <p:cTn id="4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E07302A3-91E4-05F3-15F2-12C696E155F8}"/>
              </a:ext>
            </a:extLst>
          </p:cNvPr>
          <p:cNvSpPr>
            <a:spLocks noGrp="1" noChangeArrowheads="1"/>
          </p:cNvSpPr>
          <p:nvPr>
            <p:ph type="title"/>
          </p:nvPr>
        </p:nvSpPr>
        <p:spPr/>
        <p:txBody>
          <a:bodyPr/>
          <a:lstStyle/>
          <a:p>
            <a:pPr>
              <a:defRPr/>
            </a:pPr>
            <a:r>
              <a:rPr lang="en-US" altLang="en-US" dirty="0">
                <a:effectLst>
                  <a:outerShdw blurRad="38100" dist="38100" dir="2700000" algn="tl">
                    <a:srgbClr val="000000"/>
                  </a:outerShdw>
                </a:effectLst>
              </a:rPr>
              <a:t>Functions without returns</a:t>
            </a:r>
          </a:p>
        </p:txBody>
      </p:sp>
      <p:sp>
        <p:nvSpPr>
          <p:cNvPr id="22531" name="Rectangle 3">
            <a:extLst>
              <a:ext uri="{FF2B5EF4-FFF2-40B4-BE49-F238E27FC236}">
                <a16:creationId xmlns:a16="http://schemas.microsoft.com/office/drawing/2014/main" id="{BA8E96FF-567E-515E-4477-209DE8BCC27E}"/>
              </a:ext>
            </a:extLst>
          </p:cNvPr>
          <p:cNvSpPr>
            <a:spLocks noGrp="1" noChangeArrowheads="1"/>
          </p:cNvSpPr>
          <p:nvPr>
            <p:ph type="body" idx="1"/>
          </p:nvPr>
        </p:nvSpPr>
        <p:spPr>
          <a:xfrm>
            <a:off x="715617" y="1524000"/>
            <a:ext cx="9266583" cy="4267200"/>
          </a:xfrm>
        </p:spPr>
        <p:txBody>
          <a:bodyPr>
            <a:normAutofit/>
          </a:bodyPr>
          <a:lstStyle/>
          <a:p>
            <a:pPr>
              <a:lnSpc>
                <a:spcPct val="90000"/>
              </a:lnSpc>
              <a:buFont typeface="Wingdings" panose="05000000000000000000" pitchFamily="2" charset="2"/>
              <a:buChar char="Ø"/>
            </a:pPr>
            <a:r>
              <a:rPr lang="en-US" altLang="en-US" sz="2400" i="1" dirty="0">
                <a:latin typeface="Times New Roman" panose="02020603050405020304" pitchFamily="18" charset="0"/>
                <a:cs typeface="Times New Roman" panose="02020603050405020304" pitchFamily="18" charset="0"/>
              </a:rPr>
              <a:t>All</a:t>
            </a:r>
            <a:r>
              <a:rPr lang="en-US" altLang="en-US" sz="2400" dirty="0">
                <a:latin typeface="Times New Roman" panose="02020603050405020304" pitchFamily="18" charset="0"/>
                <a:cs typeface="Times New Roman" panose="02020603050405020304" pitchFamily="18" charset="0"/>
              </a:rPr>
              <a:t> functions in Python have a </a:t>
            </a:r>
            <a:r>
              <a:rPr lang="en-US" altLang="en-US" sz="2400" dirty="0">
                <a:solidFill>
                  <a:srgbClr val="FF0000"/>
                </a:solidFill>
                <a:latin typeface="Times New Roman" panose="02020603050405020304" pitchFamily="18" charset="0"/>
                <a:cs typeface="Times New Roman" panose="02020603050405020304" pitchFamily="18" charset="0"/>
              </a:rPr>
              <a:t>return</a:t>
            </a:r>
            <a:r>
              <a:rPr lang="en-US" altLang="en-US" sz="2400" dirty="0">
                <a:latin typeface="Times New Roman" panose="02020603050405020304" pitchFamily="18" charset="0"/>
                <a:cs typeface="Times New Roman" panose="02020603050405020304" pitchFamily="18" charset="0"/>
              </a:rPr>
              <a:t> value, even if no </a:t>
            </a:r>
            <a:r>
              <a:rPr lang="en-US" altLang="en-US" sz="2400" i="1" dirty="0">
                <a:solidFill>
                  <a:schemeClr val="accent2"/>
                </a:solidFill>
                <a:latin typeface="Times New Roman" panose="02020603050405020304" pitchFamily="18" charset="0"/>
                <a:cs typeface="Times New Roman" panose="02020603050405020304" pitchFamily="18" charset="0"/>
              </a:rPr>
              <a:t>return</a:t>
            </a:r>
            <a:r>
              <a:rPr lang="en-US" altLang="en-US" sz="2400" dirty="0">
                <a:latin typeface="Times New Roman" panose="02020603050405020304" pitchFamily="18" charset="0"/>
                <a:cs typeface="Times New Roman" panose="02020603050405020304" pitchFamily="18" charset="0"/>
              </a:rPr>
              <a:t> line inside the code</a:t>
            </a:r>
          </a:p>
          <a:p>
            <a:pPr>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Functions without a </a:t>
            </a:r>
            <a:r>
              <a:rPr lang="en-US" altLang="en-US" sz="2400" i="1" dirty="0">
                <a:solidFill>
                  <a:schemeClr val="accent2"/>
                </a:solidFill>
                <a:latin typeface="Times New Roman" panose="02020603050405020304" pitchFamily="18" charset="0"/>
                <a:cs typeface="Times New Roman" panose="02020603050405020304" pitchFamily="18" charset="0"/>
              </a:rPr>
              <a:t>return</a:t>
            </a:r>
            <a:r>
              <a:rPr lang="en-US" altLang="en-US" sz="2400" dirty="0">
                <a:latin typeface="Times New Roman" panose="02020603050405020304" pitchFamily="18" charset="0"/>
                <a:cs typeface="Times New Roman" panose="02020603050405020304" pitchFamily="18" charset="0"/>
              </a:rPr>
              <a:t> , return the special value </a:t>
            </a:r>
            <a:r>
              <a:rPr lang="en-US" altLang="en-US" sz="2400" i="1" dirty="0">
                <a:solidFill>
                  <a:schemeClr val="accent2"/>
                </a:solidFill>
                <a:latin typeface="Times New Roman" panose="02020603050405020304" pitchFamily="18" charset="0"/>
                <a:cs typeface="Times New Roman" panose="02020603050405020304" pitchFamily="18" charset="0"/>
              </a:rPr>
              <a:t>None</a:t>
            </a:r>
            <a:endParaRPr lang="en-US" altLang="en-US" sz="2400" dirty="0">
              <a:latin typeface="Times New Roman" panose="02020603050405020304" pitchFamily="18" charset="0"/>
              <a:cs typeface="Times New Roman" panose="02020603050405020304" pitchFamily="18" charset="0"/>
            </a:endParaRPr>
          </a:p>
          <a:p>
            <a:pPr lvl="1">
              <a:lnSpc>
                <a:spcPct val="90000"/>
              </a:lnSpc>
              <a:buFont typeface="Wingdings" panose="05000000000000000000" pitchFamily="2" charset="2"/>
              <a:buChar char="Ø"/>
            </a:pPr>
            <a:r>
              <a:rPr lang="en-US" altLang="en-US" i="1" dirty="0">
                <a:solidFill>
                  <a:schemeClr val="accent2"/>
                </a:solidFill>
                <a:latin typeface="Times New Roman" panose="02020603050405020304" pitchFamily="18" charset="0"/>
                <a:cs typeface="Times New Roman" panose="02020603050405020304" pitchFamily="18" charset="0"/>
              </a:rPr>
              <a:t>None</a:t>
            </a:r>
            <a:r>
              <a:rPr lang="en-US" altLang="en-US" dirty="0">
                <a:latin typeface="Times New Roman" panose="02020603050405020304" pitchFamily="18" charset="0"/>
                <a:cs typeface="Times New Roman" panose="02020603050405020304" pitchFamily="18" charset="0"/>
              </a:rPr>
              <a:t> is a special constant in the language </a:t>
            </a:r>
          </a:p>
          <a:p>
            <a:pPr lvl="1">
              <a:lnSpc>
                <a:spcPct val="90000"/>
              </a:lnSpc>
              <a:buFont typeface="Wingdings" panose="05000000000000000000" pitchFamily="2" charset="2"/>
              <a:buChar char="Ø"/>
            </a:pPr>
            <a:r>
              <a:rPr lang="en-US" altLang="en-US" i="1" dirty="0">
                <a:solidFill>
                  <a:schemeClr val="accent2"/>
                </a:solidFill>
                <a:latin typeface="Times New Roman" panose="02020603050405020304" pitchFamily="18" charset="0"/>
                <a:cs typeface="Times New Roman" panose="02020603050405020304" pitchFamily="18" charset="0"/>
              </a:rPr>
              <a:t>None</a:t>
            </a:r>
            <a:r>
              <a:rPr lang="en-US" altLang="en-US" dirty="0">
                <a:latin typeface="Times New Roman" panose="02020603050405020304" pitchFamily="18" charset="0"/>
                <a:cs typeface="Times New Roman" panose="02020603050405020304" pitchFamily="18" charset="0"/>
              </a:rPr>
              <a:t> is used like </a:t>
            </a:r>
            <a:r>
              <a:rPr lang="en-US" altLang="en-US" i="1" dirty="0">
                <a:solidFill>
                  <a:schemeClr val="accent2"/>
                </a:solidFill>
                <a:latin typeface="Times New Roman" panose="02020603050405020304" pitchFamily="18" charset="0"/>
                <a:cs typeface="Times New Roman" panose="02020603050405020304" pitchFamily="18" charset="0"/>
              </a:rPr>
              <a:t>NULL</a:t>
            </a:r>
            <a:r>
              <a:rPr lang="en-US" altLang="en-US" dirty="0">
                <a:latin typeface="Times New Roman" panose="02020603050405020304" pitchFamily="18" charset="0"/>
                <a:cs typeface="Times New Roman" panose="02020603050405020304" pitchFamily="18" charset="0"/>
              </a:rPr>
              <a:t>, </a:t>
            </a:r>
            <a:r>
              <a:rPr lang="en-US" altLang="en-US" i="1" dirty="0">
                <a:solidFill>
                  <a:schemeClr val="accent2"/>
                </a:solidFill>
                <a:latin typeface="Times New Roman" panose="02020603050405020304" pitchFamily="18" charset="0"/>
                <a:cs typeface="Times New Roman" panose="02020603050405020304" pitchFamily="18" charset="0"/>
              </a:rPr>
              <a:t>void</a:t>
            </a:r>
            <a:r>
              <a:rPr lang="en-US" altLang="en-US" dirty="0">
                <a:latin typeface="Times New Roman" panose="02020603050405020304" pitchFamily="18" charset="0"/>
                <a:cs typeface="Times New Roman" panose="02020603050405020304" pitchFamily="18" charset="0"/>
              </a:rPr>
              <a:t>, or </a:t>
            </a:r>
            <a:r>
              <a:rPr lang="en-US" altLang="en-US" i="1" dirty="0">
                <a:solidFill>
                  <a:schemeClr val="accent2"/>
                </a:solidFill>
                <a:latin typeface="Times New Roman" panose="02020603050405020304" pitchFamily="18" charset="0"/>
                <a:cs typeface="Times New Roman" panose="02020603050405020304" pitchFamily="18" charset="0"/>
              </a:rPr>
              <a:t>nil</a:t>
            </a:r>
            <a:r>
              <a:rPr lang="en-US" altLang="en-US" dirty="0">
                <a:latin typeface="Times New Roman" panose="02020603050405020304" pitchFamily="18" charset="0"/>
                <a:cs typeface="Times New Roman" panose="02020603050405020304" pitchFamily="18" charset="0"/>
              </a:rPr>
              <a:t> in other languages </a:t>
            </a:r>
          </a:p>
          <a:p>
            <a:pPr lvl="1">
              <a:lnSpc>
                <a:spcPct val="90000"/>
              </a:lnSpc>
              <a:buFont typeface="Wingdings" panose="05000000000000000000" pitchFamily="2" charset="2"/>
              <a:buChar char="Ø"/>
            </a:pPr>
            <a:r>
              <a:rPr lang="en-US" altLang="en-US" i="1" dirty="0">
                <a:solidFill>
                  <a:schemeClr val="accent2"/>
                </a:solidFill>
                <a:latin typeface="Times New Roman" panose="02020603050405020304" pitchFamily="18" charset="0"/>
                <a:cs typeface="Times New Roman" panose="02020603050405020304" pitchFamily="18" charset="0"/>
              </a:rPr>
              <a:t>None</a:t>
            </a:r>
            <a:r>
              <a:rPr lang="en-US" altLang="en-US" dirty="0">
                <a:latin typeface="Times New Roman" panose="02020603050405020304" pitchFamily="18" charset="0"/>
                <a:cs typeface="Times New Roman" panose="02020603050405020304" pitchFamily="18" charset="0"/>
              </a:rPr>
              <a:t> is also logically equivalent to False</a:t>
            </a:r>
          </a:p>
          <a:p>
            <a:pPr lvl="1">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interpreter</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REPL </a:t>
            </a:r>
            <a:r>
              <a:rPr lang="en-US" altLang="ja-JP" dirty="0" err="1">
                <a:latin typeface="Times New Roman" panose="02020603050405020304" pitchFamily="18" charset="0"/>
                <a:cs typeface="Times New Roman" panose="02020603050405020304" pitchFamily="18" charset="0"/>
              </a:rPr>
              <a:t>doesn</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t print </a:t>
            </a:r>
            <a:r>
              <a:rPr lang="en-US" altLang="ja-JP" i="1" dirty="0">
                <a:solidFill>
                  <a:schemeClr val="accent2"/>
                </a:solidFill>
                <a:latin typeface="Times New Roman" panose="02020603050405020304" pitchFamily="18" charset="0"/>
                <a:cs typeface="Times New Roman" panose="02020603050405020304" pitchFamily="18" charset="0"/>
              </a:rPr>
              <a:t>None</a:t>
            </a:r>
            <a:endParaRPr lang="en-US" altLang="en-US" i="1" dirty="0">
              <a:solidFill>
                <a:schemeClr val="accent2"/>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DB4F7E2-DFC6-490A-AB5F-7D827582BBB5}"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AD470F9F-0779-8521-D7CE-FAB1538735EE}"/>
              </a:ext>
            </a:extLst>
          </p:cNvPr>
          <p:cNvSpPr>
            <a:spLocks noGrp="1" noChangeArrowheads="1"/>
          </p:cNvSpPr>
          <p:nvPr>
            <p:ph type="title"/>
          </p:nvPr>
        </p:nvSpPr>
        <p:spPr/>
        <p:txBody>
          <a:bodyPr/>
          <a:lstStyle/>
          <a:p>
            <a:pPr>
              <a:defRPr/>
            </a:pPr>
            <a:r>
              <a:rPr lang="en-US" altLang="en-US" dirty="0">
                <a:effectLst>
                  <a:outerShdw blurRad="38100" dist="38100" dir="2700000" algn="tl">
                    <a:srgbClr val="000000"/>
                  </a:outerShdw>
                </a:effectLst>
              </a:rPr>
              <a:t>Function overloading? No.</a:t>
            </a:r>
          </a:p>
        </p:txBody>
      </p:sp>
      <p:sp>
        <p:nvSpPr>
          <p:cNvPr id="24579" name="Rectangle 3">
            <a:extLst>
              <a:ext uri="{FF2B5EF4-FFF2-40B4-BE49-F238E27FC236}">
                <a16:creationId xmlns:a16="http://schemas.microsoft.com/office/drawing/2014/main" id="{86C8CB54-9CC3-8F85-E915-FC45DF29493B}"/>
              </a:ext>
            </a:extLst>
          </p:cNvPr>
          <p:cNvSpPr>
            <a:spLocks noGrp="1" noChangeArrowheads="1"/>
          </p:cNvSpPr>
          <p:nvPr>
            <p:ph type="body" idx="1"/>
          </p:nvPr>
        </p:nvSpPr>
        <p:spPr>
          <a:xfrm>
            <a:off x="530087" y="1413164"/>
            <a:ext cx="11019488" cy="4759036"/>
          </a:xfrm>
        </p:spPr>
        <p:txBody>
          <a:bodyPr>
            <a:normAutofit/>
          </a:bodyPr>
          <a:lstStyle/>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There is no function overloading in Python</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Unlike C++, a Python function is specified by its name alone</a:t>
            </a:r>
          </a:p>
          <a:p>
            <a:pPr marL="850900" lvl="2" indent="-3429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a:t>
            </a:r>
            <a:r>
              <a:rPr lang="en-US" altLang="en-US" sz="2400" dirty="0">
                <a:solidFill>
                  <a:srgbClr val="FF0000"/>
                </a:solidFill>
                <a:latin typeface="Times New Roman" panose="02020603050405020304" pitchFamily="18" charset="0"/>
                <a:cs typeface="Times New Roman" panose="02020603050405020304" pitchFamily="18" charset="0"/>
              </a:rPr>
              <a:t>number</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rPr>
              <a:t>order</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rPr>
              <a:t>names</a:t>
            </a:r>
            <a:r>
              <a:rPr lang="en-US" altLang="en-US" sz="2400" dirty="0">
                <a:latin typeface="Times New Roman" panose="02020603050405020304" pitchFamily="18" charset="0"/>
                <a:cs typeface="Times New Roman" panose="02020603050405020304" pitchFamily="18" charset="0"/>
              </a:rPr>
              <a:t>, or </a:t>
            </a:r>
            <a:r>
              <a:rPr lang="en-US" altLang="en-US" sz="2400" dirty="0">
                <a:solidFill>
                  <a:srgbClr val="FF0000"/>
                </a:solidFill>
                <a:latin typeface="Times New Roman" panose="02020603050405020304" pitchFamily="18" charset="0"/>
                <a:cs typeface="Times New Roman" panose="02020603050405020304" pitchFamily="18" charset="0"/>
              </a:rPr>
              <a:t>types</a:t>
            </a:r>
            <a:r>
              <a:rPr lang="en-US" altLang="en-US" sz="2400" dirty="0">
                <a:latin typeface="Times New Roman" panose="02020603050405020304" pitchFamily="18" charset="0"/>
                <a:cs typeface="Times New Roman" panose="02020603050405020304" pitchFamily="18" charset="0"/>
              </a:rPr>
              <a:t> of arguments </a:t>
            </a:r>
            <a:r>
              <a:rPr lang="en-US" altLang="en-US" sz="2400" i="1" dirty="0">
                <a:latin typeface="Times New Roman" panose="02020603050405020304" pitchFamily="18" charset="0"/>
                <a:cs typeface="Times New Roman" panose="02020603050405020304" pitchFamily="18" charset="0"/>
              </a:rPr>
              <a:t>cannot</a:t>
            </a:r>
            <a:r>
              <a:rPr lang="en-US" altLang="en-US" sz="2400" dirty="0">
                <a:latin typeface="Times New Roman" panose="02020603050405020304" pitchFamily="18" charset="0"/>
                <a:cs typeface="Times New Roman" panose="02020603050405020304" pitchFamily="18" charset="0"/>
              </a:rPr>
              <a:t> be used to distinguish between two functions with the </a:t>
            </a:r>
            <a:r>
              <a:rPr lang="en-US" altLang="en-US" sz="2400" dirty="0">
                <a:solidFill>
                  <a:srgbClr val="FF0000"/>
                </a:solidFill>
                <a:latin typeface="Times New Roman" panose="02020603050405020304" pitchFamily="18" charset="0"/>
                <a:cs typeface="Times New Roman" panose="02020603050405020304" pitchFamily="18" charset="0"/>
              </a:rPr>
              <a:t>same name</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Two different functions can</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t </a:t>
            </a:r>
            <a:r>
              <a:rPr lang="en-US" altLang="ja-JP" dirty="0">
                <a:solidFill>
                  <a:srgbClr val="FF0000"/>
                </a:solidFill>
                <a:latin typeface="Times New Roman" panose="02020603050405020304" pitchFamily="18" charset="0"/>
                <a:cs typeface="Times New Roman" panose="02020603050405020304" pitchFamily="18" charset="0"/>
              </a:rPr>
              <a:t>have the same name</a:t>
            </a:r>
            <a:r>
              <a:rPr lang="en-US" altLang="ja-JP" dirty="0">
                <a:latin typeface="Times New Roman" panose="02020603050405020304" pitchFamily="18" charset="0"/>
                <a:cs typeface="Times New Roman" panose="02020603050405020304" pitchFamily="18" charset="0"/>
              </a:rPr>
              <a:t>, even if they have different arguments</a:t>
            </a:r>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DB4F7E2-DFC6-490A-AB5F-7D827582BBB5}" type="slidenum">
              <a:rPr lang="en-US" smtClean="0"/>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0CCC986-EC20-299C-A4AC-4716619045EE}"/>
              </a:ext>
            </a:extLst>
          </p:cNvPr>
          <p:cNvSpPr>
            <a:spLocks noGrp="1"/>
          </p:cNvSpPr>
          <p:nvPr>
            <p:ph type="title"/>
          </p:nvPr>
        </p:nvSpPr>
        <p:spPr>
          <a:xfrm>
            <a:off x="823546" y="730474"/>
            <a:ext cx="8153400" cy="6858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Pass by reference vs value</a:t>
            </a:r>
            <a:endParaRPr lang="en-US" altLang="en-US" dirty="0">
              <a:latin typeface="Times New Roman" panose="02020603050405020304" pitchFamily="18" charset="0"/>
              <a:cs typeface="Times New Roman" panose="02020603050405020304" pitchFamily="18" charset="0"/>
            </a:endParaRPr>
          </a:p>
        </p:txBody>
      </p:sp>
      <p:sp>
        <p:nvSpPr>
          <p:cNvPr id="7171" name="Content Placeholder 2">
            <a:extLst>
              <a:ext uri="{FF2B5EF4-FFF2-40B4-BE49-F238E27FC236}">
                <a16:creationId xmlns:a16="http://schemas.microsoft.com/office/drawing/2014/main" id="{91E78FF5-7F5B-42C8-6A8D-1BC6B7CD63C8}"/>
              </a:ext>
            </a:extLst>
          </p:cNvPr>
          <p:cNvSpPr>
            <a:spLocks noGrp="1"/>
          </p:cNvSpPr>
          <p:nvPr>
            <p:ph idx="1"/>
          </p:nvPr>
        </p:nvSpPr>
        <p:spPr>
          <a:xfrm>
            <a:off x="295422" y="1416274"/>
            <a:ext cx="10592972" cy="4970711"/>
          </a:xfrm>
        </p:spPr>
        <p:txBody>
          <a:bodyPr>
            <a:normAutofit lnSpcReduction="10000"/>
          </a:bodyPr>
          <a:lstStyle/>
          <a:p>
            <a:pPr>
              <a:buFontTx/>
              <a:buNone/>
            </a:pPr>
            <a:r>
              <a:rPr lang="en-US" altLang="en-US" sz="2400" dirty="0">
                <a:latin typeface="Times New Roman" panose="02020603050405020304" pitchFamily="18" charset="0"/>
                <a:cs typeface="Times New Roman" panose="02020603050405020304" pitchFamily="18" charset="0"/>
              </a:rPr>
              <a:t>All parameters (arguments) in the Python language are passed by reference. It means if you change what a parameter refers to within a function, the change also reflects back in the calling function. For example:</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So this would produce following result:</a:t>
            </a:r>
          </a:p>
          <a:p>
            <a:pPr>
              <a:buFontTx/>
              <a:buNone/>
            </a:pPr>
            <a:r>
              <a:rPr lang="en-US" altLang="en-US" sz="2400" dirty="0">
                <a:latin typeface="Times New Roman" panose="02020603050405020304" pitchFamily="18" charset="0"/>
                <a:cs typeface="Times New Roman" panose="02020603050405020304" pitchFamily="18" charset="0"/>
              </a:rPr>
              <a:t>Values inside the function: [10, 20, 30, [1, 2, 3, 4]] </a:t>
            </a:r>
          </a:p>
          <a:p>
            <a:pPr>
              <a:buFontTx/>
              <a:buNone/>
            </a:pPr>
            <a:r>
              <a:rPr lang="en-US" altLang="en-US" sz="2400" dirty="0">
                <a:latin typeface="Times New Roman" panose="02020603050405020304" pitchFamily="18" charset="0"/>
                <a:cs typeface="Times New Roman" panose="02020603050405020304" pitchFamily="18" charset="0"/>
              </a:rPr>
              <a:t>Values outside the function: [10, 20, 30, [1, 2, 3, 4]] </a:t>
            </a:r>
          </a:p>
        </p:txBody>
      </p:sp>
      <p:sp>
        <p:nvSpPr>
          <p:cNvPr id="4" name="Title 1">
            <a:extLst>
              <a:ext uri="{FF2B5EF4-FFF2-40B4-BE49-F238E27FC236}">
                <a16:creationId xmlns:a16="http://schemas.microsoft.com/office/drawing/2014/main" id="{33D56D31-7B0C-0041-7DBE-4FC66B9FADB1}"/>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7A3982-F536-60DE-1AF6-FD770DDE0D74}"/>
              </a:ext>
            </a:extLst>
          </p:cNvPr>
          <p:cNvPicPr>
            <a:picLocks noChangeAspect="1"/>
          </p:cNvPicPr>
          <p:nvPr/>
        </p:nvPicPr>
        <p:blipFill>
          <a:blip r:embed="rId2"/>
          <a:stretch>
            <a:fillRect/>
          </a:stretch>
        </p:blipFill>
        <p:spPr>
          <a:xfrm>
            <a:off x="514716" y="2314574"/>
            <a:ext cx="6238875" cy="2637253"/>
          </a:xfrm>
          <a:prstGeom prst="rect">
            <a:avLst/>
          </a:prstGeom>
        </p:spPr>
      </p:pic>
      <p:sp>
        <p:nvSpPr>
          <p:cNvPr id="2" name="Slide Number Placeholder 1"/>
          <p:cNvSpPr>
            <a:spLocks noGrp="1"/>
          </p:cNvSpPr>
          <p:nvPr>
            <p:ph type="sldNum" sz="quarter" idx="12"/>
          </p:nvPr>
        </p:nvSpPr>
        <p:spPr/>
        <p:txBody>
          <a:bodyPr/>
          <a:lstStyle/>
          <a:p>
            <a:fld id="{0DB4F7E2-DFC6-490A-AB5F-7D827582BBB5}"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37FA8172-70B5-FC24-F356-7B8817F36C7D}"/>
              </a:ext>
            </a:extLst>
          </p:cNvPr>
          <p:cNvSpPr>
            <a:spLocks noGrp="1"/>
          </p:cNvSpPr>
          <p:nvPr>
            <p:ph idx="1"/>
          </p:nvPr>
        </p:nvSpPr>
        <p:spPr>
          <a:xfrm>
            <a:off x="633046" y="1371600"/>
            <a:ext cx="11268222" cy="5181600"/>
          </a:xfrm>
        </p:spPr>
        <p:txBody>
          <a:bodyPr>
            <a:normAutofit fontScale="92500" lnSpcReduction="20000"/>
          </a:bodyPr>
          <a:lstStyle/>
          <a:p>
            <a:pPr>
              <a:buFontTx/>
              <a:buNone/>
            </a:pPr>
            <a:r>
              <a:rPr lang="en-US" altLang="en-US" sz="2400" dirty="0">
                <a:latin typeface="Times New Roman" panose="02020603050405020304" pitchFamily="18" charset="0"/>
                <a:cs typeface="Times New Roman" panose="02020603050405020304" pitchFamily="18" charset="0"/>
              </a:rPr>
              <a:t>There is </a:t>
            </a:r>
            <a:r>
              <a:rPr lang="en-US" altLang="en-US" sz="2400" dirty="0" smtClean="0">
                <a:latin typeface="Times New Roman" panose="02020603050405020304" pitchFamily="18" charset="0"/>
                <a:cs typeface="Times New Roman" panose="02020603050405020304" pitchFamily="18" charset="0"/>
              </a:rPr>
              <a:t>an example </a:t>
            </a:r>
            <a:r>
              <a:rPr lang="en-US" altLang="en-US" sz="2400" dirty="0">
                <a:latin typeface="Times New Roman" panose="02020603050405020304" pitchFamily="18" charset="0"/>
                <a:cs typeface="Times New Roman" panose="02020603050405020304" pitchFamily="18" charset="0"/>
              </a:rPr>
              <a:t>where argument is being passed by reference but inside the function, but the reference is being over-written.</a:t>
            </a:r>
          </a:p>
          <a:p>
            <a:pPr marL="0" indent="0">
              <a:buNone/>
            </a:pPr>
            <a:r>
              <a:rPr lang="en-US" sz="2400" b="0" dirty="0">
                <a:solidFill>
                  <a:srgbClr val="00B050"/>
                </a:solidFill>
                <a:effectLst/>
                <a:latin typeface="Consolas" panose="020B0609020204030204" pitchFamily="49" charset="0"/>
              </a:rPr>
              <a:t>def</a:t>
            </a:r>
            <a:r>
              <a:rPr lang="en-US" sz="2400" b="0" dirty="0">
                <a:effectLst/>
                <a:latin typeface="Consolas" panose="020B0609020204030204" pitchFamily="49" charset="0"/>
              </a:rPr>
              <a:t> </a:t>
            </a:r>
            <a:r>
              <a:rPr lang="en-US" sz="2400" b="1" dirty="0" err="1">
                <a:effectLst/>
                <a:latin typeface="Consolas" panose="020B0609020204030204" pitchFamily="49" charset="0"/>
              </a:rPr>
              <a:t>changeme</a:t>
            </a:r>
            <a:r>
              <a:rPr lang="en-US" sz="2400" b="0" dirty="0">
                <a:effectLst/>
                <a:latin typeface="Consolas" panose="020B0609020204030204" pitchFamily="49" charset="0"/>
              </a:rPr>
              <a:t>( </a:t>
            </a:r>
            <a:r>
              <a:rPr lang="en-US" sz="2400" b="0" dirty="0" err="1">
                <a:effectLst/>
                <a:latin typeface="Consolas" panose="020B0609020204030204" pitchFamily="49" charset="0"/>
              </a:rPr>
              <a:t>mylist</a:t>
            </a:r>
            <a:r>
              <a:rPr lang="en-US" sz="2400" b="0" dirty="0">
                <a:effectLst/>
                <a:latin typeface="Consolas" panose="020B0609020204030204" pitchFamily="49" charset="0"/>
              </a:rPr>
              <a:t> ): </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mylist</a:t>
            </a:r>
            <a:r>
              <a:rPr lang="en-US" sz="2400" b="0" dirty="0">
                <a:effectLst/>
                <a:latin typeface="Consolas" panose="020B0609020204030204" pitchFamily="49" charset="0"/>
              </a:rPr>
              <a:t>=[1,2,3,4] </a:t>
            </a:r>
          </a:p>
          <a:p>
            <a:pPr marL="0" indent="0">
              <a:buNone/>
            </a:pPr>
            <a:r>
              <a:rPr lang="en-US" sz="2400" b="0" dirty="0">
                <a:effectLst/>
                <a:latin typeface="Consolas" panose="020B0609020204030204" pitchFamily="49" charset="0"/>
              </a:rPr>
              <a:t>    print("Values inside the function: ", </a:t>
            </a:r>
            <a:r>
              <a:rPr lang="en-US" sz="2400" b="0" dirty="0" err="1">
                <a:effectLst/>
                <a:latin typeface="Consolas" panose="020B0609020204030204" pitchFamily="49" charset="0"/>
              </a:rPr>
              <a:t>mylist</a:t>
            </a:r>
            <a:r>
              <a:rPr lang="en-US" sz="2400" b="0" dirty="0">
                <a:effectLst/>
                <a:latin typeface="Consolas" panose="020B0609020204030204" pitchFamily="49" charset="0"/>
              </a:rPr>
              <a:t> )</a:t>
            </a:r>
          </a:p>
          <a:p>
            <a:pPr marL="0" indent="0">
              <a:buNone/>
            </a:pPr>
            <a:r>
              <a:rPr lang="en-US" sz="2400" b="0" dirty="0">
                <a:effectLst/>
                <a:latin typeface="Consolas" panose="020B0609020204030204" pitchFamily="49" charset="0"/>
              </a:rPr>
              <a:t>    return </a:t>
            </a:r>
          </a:p>
          <a:p>
            <a:pPr marL="0" indent="0">
              <a:buNone/>
            </a:pPr>
            <a:r>
              <a:rPr lang="en-US" sz="2400" b="0" dirty="0" err="1">
                <a:effectLst/>
                <a:latin typeface="Consolas" panose="020B0609020204030204" pitchFamily="49" charset="0"/>
              </a:rPr>
              <a:t>mylist</a:t>
            </a:r>
            <a:r>
              <a:rPr lang="en-US" sz="2400" b="0" dirty="0">
                <a:effectLst/>
                <a:latin typeface="Consolas" panose="020B0609020204030204" pitchFamily="49" charset="0"/>
              </a:rPr>
              <a:t> = [10,20,30]; </a:t>
            </a:r>
          </a:p>
          <a:p>
            <a:pPr marL="0" indent="0">
              <a:buNone/>
            </a:pPr>
            <a:r>
              <a:rPr lang="en-US" sz="2400" b="1" dirty="0" err="1">
                <a:effectLst/>
                <a:latin typeface="Consolas" panose="020B0609020204030204" pitchFamily="49" charset="0"/>
              </a:rPr>
              <a:t>changeme</a:t>
            </a:r>
            <a:r>
              <a:rPr lang="en-US" sz="2400" b="0" dirty="0">
                <a:effectLst/>
                <a:latin typeface="Consolas" panose="020B0609020204030204" pitchFamily="49" charset="0"/>
              </a:rPr>
              <a:t>( </a:t>
            </a:r>
            <a:r>
              <a:rPr lang="en-US" sz="2400" b="0" dirty="0" err="1">
                <a:effectLst/>
                <a:latin typeface="Consolas" panose="020B0609020204030204" pitchFamily="49" charset="0"/>
              </a:rPr>
              <a:t>mylist</a:t>
            </a:r>
            <a:r>
              <a:rPr lang="en-US" sz="2400" b="0" dirty="0">
                <a:effectLst/>
                <a:latin typeface="Consolas" panose="020B0609020204030204" pitchFamily="49" charset="0"/>
              </a:rPr>
              <a:t> ) </a:t>
            </a:r>
          </a:p>
          <a:p>
            <a:pPr marL="0" indent="0">
              <a:buNone/>
            </a:pPr>
            <a:r>
              <a:rPr lang="en-US" sz="2400" b="0" dirty="0">
                <a:effectLst/>
                <a:latin typeface="Consolas" panose="020B0609020204030204" pitchFamily="49" charset="0"/>
              </a:rPr>
              <a:t>print ("Values outside the function: ", </a:t>
            </a:r>
            <a:r>
              <a:rPr lang="en-US" sz="2400" b="0" dirty="0" err="1">
                <a:effectLst/>
                <a:latin typeface="Consolas" panose="020B0609020204030204" pitchFamily="49" charset="0"/>
              </a:rPr>
              <a:t>mylist</a:t>
            </a:r>
            <a:r>
              <a:rPr lang="en-US" sz="2400" b="0" dirty="0">
                <a:effectLst/>
                <a:latin typeface="Consolas" panose="020B0609020204030204" pitchFamily="49" charset="0"/>
              </a:rPr>
              <a:t> )</a:t>
            </a:r>
          </a:p>
          <a:p>
            <a:pPr lvl="1">
              <a:buFontTx/>
              <a:buNone/>
            </a:pPr>
            <a:endParaRPr lang="en-US" altLang="en-US" sz="1800" dirty="0">
              <a:latin typeface="Courier New" panose="02070309020205020404" pitchFamily="49" charset="0"/>
              <a:cs typeface="Courier New" panose="02070309020205020404" pitchFamily="49" charset="0"/>
            </a:endParaRPr>
          </a:p>
          <a:p>
            <a:r>
              <a:rPr lang="en-US" altLang="en-US" sz="2600" dirty="0">
                <a:latin typeface="Times New Roman" panose="02020603050405020304" pitchFamily="18" charset="0"/>
                <a:cs typeface="Times New Roman" panose="02020603050405020304" pitchFamily="18" charset="0"/>
              </a:rPr>
              <a:t>The parameter </a:t>
            </a:r>
            <a:r>
              <a:rPr lang="en-US" altLang="en-US" sz="2600" dirty="0" err="1">
                <a:solidFill>
                  <a:srgbClr val="FF0000"/>
                </a:solidFill>
                <a:latin typeface="Times New Roman" panose="02020603050405020304" pitchFamily="18" charset="0"/>
                <a:cs typeface="Times New Roman" panose="02020603050405020304" pitchFamily="18" charset="0"/>
              </a:rPr>
              <a:t>mylist</a:t>
            </a:r>
            <a:r>
              <a:rPr lang="en-US" altLang="en-US" sz="2600" dirty="0">
                <a:latin typeface="Times New Roman" panose="02020603050405020304" pitchFamily="18" charset="0"/>
                <a:cs typeface="Times New Roman" panose="02020603050405020304" pitchFamily="18" charset="0"/>
              </a:rPr>
              <a:t> is local to the function </a:t>
            </a:r>
            <a:r>
              <a:rPr lang="en-US" altLang="en-US" sz="2600" dirty="0" err="1">
                <a:solidFill>
                  <a:srgbClr val="FF0000"/>
                </a:solidFill>
                <a:latin typeface="Times New Roman" panose="02020603050405020304" pitchFamily="18" charset="0"/>
                <a:cs typeface="Times New Roman" panose="02020603050405020304" pitchFamily="18" charset="0"/>
              </a:rPr>
              <a:t>changeme</a:t>
            </a:r>
            <a:r>
              <a:rPr lang="en-US" altLang="en-US" sz="2600" dirty="0">
                <a:latin typeface="Times New Roman" panose="02020603050405020304" pitchFamily="18" charset="0"/>
                <a:cs typeface="Times New Roman" panose="02020603050405020304" pitchFamily="18" charset="0"/>
              </a:rPr>
              <a:t>. Changing </a:t>
            </a:r>
            <a:r>
              <a:rPr lang="en-US" altLang="en-US" sz="2600" dirty="0" err="1">
                <a:solidFill>
                  <a:srgbClr val="FF0000"/>
                </a:solidFill>
                <a:latin typeface="Times New Roman" panose="02020603050405020304" pitchFamily="18" charset="0"/>
                <a:cs typeface="Times New Roman" panose="02020603050405020304" pitchFamily="18" charset="0"/>
              </a:rPr>
              <a:t>mylist</a:t>
            </a:r>
            <a:r>
              <a:rPr lang="en-US" altLang="en-US" sz="2600" dirty="0">
                <a:latin typeface="Times New Roman" panose="02020603050405020304" pitchFamily="18" charset="0"/>
                <a:cs typeface="Times New Roman" panose="02020603050405020304" pitchFamily="18" charset="0"/>
              </a:rPr>
              <a:t> within the function </a:t>
            </a:r>
            <a:r>
              <a:rPr lang="en-US" altLang="en-US" sz="2600" dirty="0">
                <a:solidFill>
                  <a:srgbClr val="FF0000"/>
                </a:solidFill>
                <a:latin typeface="Times New Roman" panose="02020603050405020304" pitchFamily="18" charset="0"/>
                <a:cs typeface="Times New Roman" panose="02020603050405020304" pitchFamily="18" charset="0"/>
              </a:rPr>
              <a:t>does not affect </a:t>
            </a:r>
            <a:r>
              <a:rPr lang="en-US" altLang="en-US" sz="2600" dirty="0" err="1">
                <a:latin typeface="Times New Roman" panose="02020603050405020304" pitchFamily="18" charset="0"/>
                <a:cs typeface="Times New Roman" panose="02020603050405020304" pitchFamily="18" charset="0"/>
              </a:rPr>
              <a:t>mylist</a:t>
            </a:r>
            <a:r>
              <a:rPr lang="en-US" altLang="en-US" sz="2600" dirty="0">
                <a:latin typeface="Times New Roman" panose="02020603050405020304" pitchFamily="18" charset="0"/>
                <a:cs typeface="Times New Roman" panose="02020603050405020304" pitchFamily="18" charset="0"/>
              </a:rPr>
              <a:t>. The function accomplishes nothing and finally this would produce following result:</a:t>
            </a:r>
          </a:p>
          <a:p>
            <a:pPr lvl="1">
              <a:buFontTx/>
              <a:buNone/>
            </a:pPr>
            <a:r>
              <a:rPr lang="en-US" altLang="en-US" sz="2600" dirty="0">
                <a:latin typeface="Times New Roman" panose="02020603050405020304" pitchFamily="18" charset="0"/>
                <a:cs typeface="Times New Roman" panose="02020603050405020304" pitchFamily="18" charset="0"/>
              </a:rPr>
              <a:t>Values inside the function: [1, 2, 3, 4] </a:t>
            </a:r>
          </a:p>
          <a:p>
            <a:pPr lvl="1">
              <a:buFontTx/>
              <a:buNone/>
            </a:pPr>
            <a:r>
              <a:rPr lang="en-US" altLang="en-US" sz="2600" dirty="0">
                <a:latin typeface="Times New Roman" panose="02020603050405020304" pitchFamily="18" charset="0"/>
                <a:cs typeface="Times New Roman" panose="02020603050405020304" pitchFamily="18" charset="0"/>
              </a:rPr>
              <a:t>Values outside the function: [10, 20, 30] </a:t>
            </a:r>
          </a:p>
        </p:txBody>
      </p:sp>
      <p:sp>
        <p:nvSpPr>
          <p:cNvPr id="2" name="Title 1">
            <a:extLst>
              <a:ext uri="{FF2B5EF4-FFF2-40B4-BE49-F238E27FC236}">
                <a16:creationId xmlns:a16="http://schemas.microsoft.com/office/drawing/2014/main" id="{EB3D212C-0235-BA5D-55D5-7FC043668B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r>
              <a:rPr lang="en-US" altLang="en-US" dirty="0">
                <a:latin typeface="Garamond" panose="02020404030301010803" pitchFamily="18" charset="0"/>
                <a:cs typeface="Times New Roman" panose="02020603050405020304" pitchFamily="18" charset="0"/>
              </a:rPr>
              <a:t>Pass by reference vs value</a:t>
            </a:r>
            <a:endParaRPr lang="en-US"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DB4F7E2-DFC6-490A-AB5F-7D827582BBB5}" type="slidenum">
              <a:rPr lang="en-US" smtClean="0"/>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200" y="1825625"/>
            <a:ext cx="10845800" cy="4896908"/>
          </a:xfrm>
        </p:spPr>
        <p:txBody>
          <a:bodyPr>
            <a:normAutofit/>
          </a:bodyPr>
          <a:lstStyle/>
          <a:p>
            <a:r>
              <a:rPr lang="en-US" sz="2400" dirty="0">
                <a:latin typeface="Times New Roman" panose="02020603050405020304" pitchFamily="18" charset="0"/>
                <a:cs typeface="Times New Roman" panose="02020603050405020304" pitchFamily="18" charset="0"/>
              </a:rPr>
              <a:t>Consider the following code</a:t>
            </a:r>
          </a:p>
          <a:p>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p:txBody>
          <a:bodyPr>
            <a:normAutofit/>
          </a:bodyPr>
          <a:lstStyle/>
          <a:p>
            <a:r>
              <a:rPr lang="en-US" sz="4000" b="1" dirty="0">
                <a:latin typeface="Garamond" panose="02020404030301010803" pitchFamily="18" charset="0"/>
              </a:rPr>
              <a:t>Pass By Value vs. Returning a Value</a:t>
            </a:r>
          </a:p>
        </p:txBody>
      </p:sp>
      <p:sp>
        <p:nvSpPr>
          <p:cNvPr id="5" name="TextBox 4">
            <a:extLst>
              <a:ext uri="{FF2B5EF4-FFF2-40B4-BE49-F238E27FC236}">
                <a16:creationId xmlns:a16="http://schemas.microsoft.com/office/drawing/2014/main" id="{2C71C5C5-05C7-484F-A7C6-D76D95E0434D}"/>
              </a:ext>
            </a:extLst>
          </p:cNvPr>
          <p:cNvSpPr txBox="1"/>
          <p:nvPr/>
        </p:nvSpPr>
        <p:spPr>
          <a:xfrm>
            <a:off x="2277534" y="2436112"/>
            <a:ext cx="3268129" cy="2308324"/>
          </a:xfrm>
          <a:prstGeom prst="rect">
            <a:avLst/>
          </a:prstGeom>
          <a:noFill/>
          <a:ln>
            <a:solidFill>
              <a:srgbClr val="0070C0"/>
            </a:solidFill>
          </a:ln>
        </p:spPr>
        <p:txBody>
          <a:bodyPr wrap="square" rtlCol="0">
            <a:spAutoFit/>
          </a:bodyPr>
          <a:lstStyle/>
          <a:p>
            <a:r>
              <a:rPr lang="en-US" sz="2400" dirty="0"/>
              <a:t>def </a:t>
            </a:r>
            <a:r>
              <a:rPr lang="en-US" sz="2400" dirty="0" err="1"/>
              <a:t>increment_func</a:t>
            </a:r>
            <a:r>
              <a:rPr lang="en-US" sz="2400" dirty="0"/>
              <a:t>(x):</a:t>
            </a:r>
          </a:p>
          <a:p>
            <a:r>
              <a:rPr lang="en-US" sz="2400" dirty="0"/>
              <a:t>        x = x + 1</a:t>
            </a:r>
          </a:p>
          <a:p>
            <a:endParaRPr lang="en-US" sz="2400" dirty="0"/>
          </a:p>
          <a:p>
            <a:r>
              <a:rPr lang="en-US" sz="2400" dirty="0"/>
              <a:t>x = 1</a:t>
            </a:r>
          </a:p>
          <a:p>
            <a:r>
              <a:rPr lang="en-US" sz="2400" dirty="0" err="1"/>
              <a:t>increment_func</a:t>
            </a:r>
            <a:r>
              <a:rPr lang="en-US" sz="2400" dirty="0"/>
              <a:t>(x)</a:t>
            </a:r>
          </a:p>
          <a:p>
            <a:r>
              <a:rPr lang="en-US" sz="2400" dirty="0"/>
              <a:t>print(x)</a:t>
            </a:r>
          </a:p>
        </p:txBody>
      </p:sp>
      <p:sp>
        <p:nvSpPr>
          <p:cNvPr id="6" name="Striped Right Arrow 5">
            <a:extLst>
              <a:ext uri="{FF2B5EF4-FFF2-40B4-BE49-F238E27FC236}">
                <a16:creationId xmlns:a16="http://schemas.microsoft.com/office/drawing/2014/main" id="{A65C0FDF-F890-D448-88AC-F37DE134EBC6}"/>
              </a:ext>
            </a:extLst>
          </p:cNvPr>
          <p:cNvSpPr/>
          <p:nvPr/>
        </p:nvSpPr>
        <p:spPr>
          <a:xfrm rot="5400000">
            <a:off x="3328683" y="4734155"/>
            <a:ext cx="1165829"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7" name="TextBox 6">
            <a:extLst>
              <a:ext uri="{FF2B5EF4-FFF2-40B4-BE49-F238E27FC236}">
                <a16:creationId xmlns:a16="http://schemas.microsoft.com/office/drawing/2014/main" id="{73C22FD9-A71C-9741-958E-AB473A63CD1A}"/>
              </a:ext>
            </a:extLst>
          </p:cNvPr>
          <p:cNvSpPr txBox="1"/>
          <p:nvPr/>
        </p:nvSpPr>
        <p:spPr>
          <a:xfrm>
            <a:off x="3449105" y="6180140"/>
            <a:ext cx="924983" cy="461665"/>
          </a:xfrm>
          <a:prstGeom prst="rect">
            <a:avLst/>
          </a:prstGeom>
          <a:noFill/>
          <a:ln>
            <a:solidFill>
              <a:srgbClr val="C00000"/>
            </a:solidFill>
          </a:ln>
        </p:spPr>
        <p:txBody>
          <a:bodyPr wrap="square" rtlCol="0">
            <a:spAutoFit/>
          </a:bodyPr>
          <a:lstStyle/>
          <a:p>
            <a:pPr algn="ctr"/>
            <a:r>
              <a:rPr lang="en-US" sz="2400" dirty="0"/>
              <a:t>1</a:t>
            </a:r>
          </a:p>
        </p:txBody>
      </p:sp>
      <p:sp>
        <p:nvSpPr>
          <p:cNvPr id="8" name="TextBox 7">
            <a:extLst>
              <a:ext uri="{FF2B5EF4-FFF2-40B4-BE49-F238E27FC236}">
                <a16:creationId xmlns:a16="http://schemas.microsoft.com/office/drawing/2014/main" id="{DC33BAE7-A306-2F4C-B09C-B6E7A2392B4B}"/>
              </a:ext>
            </a:extLst>
          </p:cNvPr>
          <p:cNvSpPr txBox="1"/>
          <p:nvPr/>
        </p:nvSpPr>
        <p:spPr>
          <a:xfrm>
            <a:off x="6944780" y="2066780"/>
            <a:ext cx="3340103" cy="2677656"/>
          </a:xfrm>
          <a:prstGeom prst="rect">
            <a:avLst/>
          </a:prstGeom>
          <a:noFill/>
          <a:ln>
            <a:solidFill>
              <a:srgbClr val="0070C0"/>
            </a:solidFill>
          </a:ln>
        </p:spPr>
        <p:txBody>
          <a:bodyPr wrap="square" rtlCol="0">
            <a:spAutoFit/>
          </a:bodyPr>
          <a:lstStyle/>
          <a:p>
            <a:r>
              <a:rPr lang="en-US" sz="2400" dirty="0"/>
              <a:t>def </a:t>
            </a:r>
            <a:r>
              <a:rPr lang="en-US" sz="2400" dirty="0" err="1"/>
              <a:t>increment_func</a:t>
            </a:r>
            <a:r>
              <a:rPr lang="en-US" sz="2400" dirty="0"/>
              <a:t>(x):</a:t>
            </a:r>
          </a:p>
          <a:p>
            <a:r>
              <a:rPr lang="en-US" sz="2400" dirty="0"/>
              <a:t>        x = x + 1</a:t>
            </a:r>
          </a:p>
          <a:p>
            <a:r>
              <a:rPr lang="en-US" sz="2400" dirty="0"/>
              <a:t>        return x</a:t>
            </a:r>
          </a:p>
          <a:p>
            <a:endParaRPr lang="en-US" sz="2400" dirty="0"/>
          </a:p>
          <a:p>
            <a:r>
              <a:rPr lang="en-US" sz="2400" dirty="0"/>
              <a:t>x = 1</a:t>
            </a:r>
          </a:p>
          <a:p>
            <a:r>
              <a:rPr lang="en-US" sz="2400" dirty="0"/>
              <a:t>x = </a:t>
            </a:r>
            <a:r>
              <a:rPr lang="en-US" sz="2400" dirty="0" err="1"/>
              <a:t>increment_func</a:t>
            </a:r>
            <a:r>
              <a:rPr lang="en-US" sz="2400" dirty="0"/>
              <a:t>(x)</a:t>
            </a:r>
          </a:p>
          <a:p>
            <a:r>
              <a:rPr lang="en-US" sz="2400" dirty="0"/>
              <a:t>print(x)</a:t>
            </a:r>
          </a:p>
        </p:txBody>
      </p:sp>
      <p:sp>
        <p:nvSpPr>
          <p:cNvPr id="10" name="Striped Right Arrow 9">
            <a:extLst>
              <a:ext uri="{FF2B5EF4-FFF2-40B4-BE49-F238E27FC236}">
                <a16:creationId xmlns:a16="http://schemas.microsoft.com/office/drawing/2014/main" id="{CC36C55A-DE9E-8A40-A466-CAFECA3E56C4}"/>
              </a:ext>
            </a:extLst>
          </p:cNvPr>
          <p:cNvSpPr/>
          <p:nvPr/>
        </p:nvSpPr>
        <p:spPr>
          <a:xfrm rot="5400000">
            <a:off x="8053081" y="4734154"/>
            <a:ext cx="1165829"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11" name="TextBox 10">
            <a:extLst>
              <a:ext uri="{FF2B5EF4-FFF2-40B4-BE49-F238E27FC236}">
                <a16:creationId xmlns:a16="http://schemas.microsoft.com/office/drawing/2014/main" id="{C8FD746A-333C-5745-A3C1-3300054EBF4D}"/>
              </a:ext>
            </a:extLst>
          </p:cNvPr>
          <p:cNvSpPr txBox="1"/>
          <p:nvPr/>
        </p:nvSpPr>
        <p:spPr>
          <a:xfrm>
            <a:off x="8173503" y="6180139"/>
            <a:ext cx="924983" cy="461665"/>
          </a:xfrm>
          <a:prstGeom prst="rect">
            <a:avLst/>
          </a:prstGeom>
          <a:noFill/>
          <a:ln>
            <a:solidFill>
              <a:srgbClr val="C00000"/>
            </a:solidFill>
          </a:ln>
        </p:spPr>
        <p:txBody>
          <a:bodyPr wrap="square" rtlCol="0">
            <a:spAutoFit/>
          </a:bodyPr>
          <a:lstStyle/>
          <a:p>
            <a:pPr algn="ctr"/>
            <a:r>
              <a:rPr lang="en-US" sz="2400" dirty="0"/>
              <a:t>2</a:t>
            </a:r>
          </a:p>
        </p:txBody>
      </p:sp>
      <p:sp>
        <p:nvSpPr>
          <p:cNvPr id="12"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87</a:t>
            </a:fld>
            <a:endParaRPr lang="en-US" dirty="0"/>
          </a:p>
        </p:txBody>
      </p:sp>
    </p:spTree>
    <p:extLst>
      <p:ext uri="{BB962C8B-B14F-4D97-AF65-F5344CB8AC3E}">
        <p14:creationId xmlns:p14="http://schemas.microsoft.com/office/powerpoint/2010/main" val="41463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165B1BC-8E64-CBA6-6763-4F720FB88533}"/>
              </a:ext>
            </a:extLst>
          </p:cNvPr>
          <p:cNvSpPr>
            <a:spLocks noChangeArrowheads="1"/>
          </p:cNvSpPr>
          <p:nvPr/>
        </p:nvSpPr>
        <p:spPr bwMode="auto">
          <a:xfrm>
            <a:off x="1905000" y="9906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9219" name="Content Placeholder 4">
            <a:extLst>
              <a:ext uri="{FF2B5EF4-FFF2-40B4-BE49-F238E27FC236}">
                <a16:creationId xmlns:a16="http://schemas.microsoft.com/office/drawing/2014/main" id="{37032F44-4EA8-61BE-15E7-097AF8FEBD7E}"/>
              </a:ext>
            </a:extLst>
          </p:cNvPr>
          <p:cNvSpPr>
            <a:spLocks noGrp="1"/>
          </p:cNvSpPr>
          <p:nvPr>
            <p:ph idx="1"/>
          </p:nvPr>
        </p:nvSpPr>
        <p:spPr>
          <a:xfrm>
            <a:off x="1142999" y="730474"/>
            <a:ext cx="10273145" cy="5867400"/>
          </a:xfrm>
        </p:spPr>
        <p:txBody>
          <a:bodyPr>
            <a:noAutofit/>
          </a:bodyPr>
          <a:lstStyle/>
          <a:p>
            <a:pPr>
              <a:buFontTx/>
              <a:buNone/>
            </a:pPr>
            <a:r>
              <a:rPr lang="en-US" altLang="en-US" sz="4000" b="1" dirty="0">
                <a:latin typeface="Garamond" panose="02020404030301010803" pitchFamily="18" charset="0"/>
                <a:cs typeface="Times New Roman" panose="02020603050405020304" pitchFamily="18" charset="0"/>
              </a:rPr>
              <a:t>Function Arguments:</a:t>
            </a:r>
          </a:p>
          <a:p>
            <a:pPr>
              <a:buFontTx/>
              <a:buNone/>
            </a:pPr>
            <a:r>
              <a:rPr lang="en-US" altLang="en-US" sz="2000" dirty="0">
                <a:latin typeface="Times New Roman" panose="02020603050405020304" pitchFamily="18" charset="0"/>
                <a:cs typeface="Times New Roman" panose="02020603050405020304" pitchFamily="18" charset="0"/>
              </a:rPr>
              <a:t>	A function by using the following types of formal arguments</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Required arguments</a:t>
            </a:r>
          </a:p>
          <a:p>
            <a:pPr lvl="1"/>
            <a:r>
              <a:rPr lang="en-US" altLang="en-US" sz="2000" dirty="0">
                <a:latin typeface="Times New Roman" panose="02020603050405020304" pitchFamily="18" charset="0"/>
                <a:cs typeface="Times New Roman" panose="02020603050405020304" pitchFamily="18" charset="0"/>
              </a:rPr>
              <a:t>Keyword arguments</a:t>
            </a:r>
          </a:p>
          <a:p>
            <a:pPr lvl="1"/>
            <a:r>
              <a:rPr lang="en-US" altLang="en-US" sz="2000" dirty="0">
                <a:latin typeface="Times New Roman" panose="02020603050405020304" pitchFamily="18" charset="0"/>
                <a:cs typeface="Times New Roman" panose="02020603050405020304" pitchFamily="18" charset="0"/>
              </a:rPr>
              <a:t>Default arguments</a:t>
            </a:r>
          </a:p>
          <a:p>
            <a:pPr lvl="1"/>
            <a:r>
              <a:rPr lang="en-US" altLang="en-US" sz="2000" dirty="0">
                <a:latin typeface="Times New Roman" panose="02020603050405020304" pitchFamily="18" charset="0"/>
                <a:cs typeface="Times New Roman" panose="02020603050405020304" pitchFamily="18" charset="0"/>
              </a:rPr>
              <a:t>Variable-length arguments</a:t>
            </a:r>
          </a:p>
          <a:p>
            <a:pPr>
              <a:buFontTx/>
              <a:buNone/>
            </a:pPr>
            <a:r>
              <a:rPr lang="en-US" altLang="en-US" sz="2000" b="1" dirty="0">
                <a:latin typeface="Times New Roman" panose="02020603050405020304" pitchFamily="18" charset="0"/>
                <a:cs typeface="Times New Roman" panose="02020603050405020304" pitchFamily="18" charset="0"/>
              </a:rPr>
              <a:t>Required arguments:</a:t>
            </a:r>
          </a:p>
          <a:p>
            <a:r>
              <a:rPr lang="en-US" altLang="en-US" sz="2000" dirty="0">
                <a:solidFill>
                  <a:srgbClr val="FF0000"/>
                </a:solidFill>
                <a:latin typeface="Times New Roman" panose="02020603050405020304" pitchFamily="18" charset="0"/>
                <a:cs typeface="Times New Roman" panose="02020603050405020304" pitchFamily="18" charset="0"/>
              </a:rPr>
              <a:t>Required</a:t>
            </a:r>
            <a:r>
              <a:rPr lang="en-US" altLang="en-US" sz="2000" dirty="0">
                <a:latin typeface="Times New Roman" panose="02020603050405020304" pitchFamily="18" charset="0"/>
                <a:cs typeface="Times New Roman" panose="02020603050405020304" pitchFamily="18" charset="0"/>
              </a:rPr>
              <a:t> arguments are the arguments passed to a function in correct positional order. </a:t>
            </a:r>
          </a:p>
          <a:p>
            <a:endParaRPr lang="en-US" alt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06499" y="3863686"/>
            <a:ext cx="6915150" cy="876300"/>
          </a:xfrm>
          <a:prstGeom prst="rect">
            <a:avLst/>
          </a:prstGeom>
        </p:spPr>
      </p:pic>
      <p:pic>
        <p:nvPicPr>
          <p:cNvPr id="3" name="Picture 2"/>
          <p:cNvPicPr>
            <a:picLocks noChangeAspect="1"/>
          </p:cNvPicPr>
          <p:nvPr/>
        </p:nvPicPr>
        <p:blipFill>
          <a:blip r:embed="rId3"/>
          <a:stretch>
            <a:fillRect/>
          </a:stretch>
        </p:blipFill>
        <p:spPr>
          <a:xfrm>
            <a:off x="1406499" y="5003735"/>
            <a:ext cx="6407465" cy="1078410"/>
          </a:xfrm>
          <a:prstGeom prst="rect">
            <a:avLst/>
          </a:prstGeom>
        </p:spPr>
      </p:pic>
      <p:sp>
        <p:nvSpPr>
          <p:cNvPr id="5" name="Slide Number Placeholder 4"/>
          <p:cNvSpPr>
            <a:spLocks noGrp="1"/>
          </p:cNvSpPr>
          <p:nvPr>
            <p:ph type="sldNum" sz="quarter" idx="12"/>
          </p:nvPr>
        </p:nvSpPr>
        <p:spPr/>
        <p:txBody>
          <a:bodyPr/>
          <a:lstStyle/>
          <a:p>
            <a:fld id="{0DB4F7E2-DFC6-490A-AB5F-7D827582BBB5}" type="slidenum">
              <a:rPr lang="en-US" smtClean="0"/>
              <a:pPr/>
              <a:t>88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199" y="1524856"/>
            <a:ext cx="10515600" cy="4693708"/>
          </a:xfrm>
        </p:spPr>
        <p:txBody>
          <a:bodyPr>
            <a:normAutofit/>
          </a:bodyPr>
          <a:lstStyle/>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 default argument is an argument that assumes a default value if a value is not provided in the function call for that argument.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parameters can be assigned default values</a:t>
            </a:r>
          </a:p>
          <a:p>
            <a:endParaRPr lang="en-US" dirty="0"/>
          </a:p>
          <a:p>
            <a:endParaRPr lang="en-US" dirty="0"/>
          </a:p>
          <a:p>
            <a:pPr lvl="1"/>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a:xfrm>
            <a:off x="838200" y="365125"/>
            <a:ext cx="10515600" cy="1526654"/>
          </a:xfrm>
        </p:spPr>
        <p:txBody>
          <a:bodyPr>
            <a:normAutofit/>
          </a:bodyPr>
          <a:lstStyle/>
          <a:p>
            <a:pPr algn="ctr"/>
            <a:r>
              <a:rPr lang="en-US" altLang="en-US" sz="3600" b="1" dirty="0">
                <a:latin typeface="Garamond" panose="02020404030301010803" pitchFamily="18" charset="0"/>
                <a:cs typeface="Times New Roman" panose="02020603050405020304" pitchFamily="18" charset="0"/>
              </a:rPr>
              <a:t>Default argument: </a:t>
            </a:r>
            <a:r>
              <a:rPr lang="en-US" sz="3600" b="1" dirty="0">
                <a:latin typeface="Garamond" panose="02020404030301010803" pitchFamily="18" charset="0"/>
              </a:rPr>
              <a:t>Parameters with Default Values</a:t>
            </a:r>
          </a:p>
        </p:txBody>
      </p:sp>
      <p:sp>
        <p:nvSpPr>
          <p:cNvPr id="10" name="TextBox 9">
            <a:extLst>
              <a:ext uri="{FF2B5EF4-FFF2-40B4-BE49-F238E27FC236}">
                <a16:creationId xmlns:a16="http://schemas.microsoft.com/office/drawing/2014/main" id="{59A39DCC-B3C8-6D48-B406-A834F6E420E9}"/>
              </a:ext>
            </a:extLst>
          </p:cNvPr>
          <p:cNvSpPr txBox="1"/>
          <p:nvPr/>
        </p:nvSpPr>
        <p:spPr>
          <a:xfrm>
            <a:off x="1046336" y="2810009"/>
            <a:ext cx="3333398" cy="1569660"/>
          </a:xfrm>
          <a:prstGeom prst="rect">
            <a:avLst/>
          </a:prstGeom>
          <a:noFill/>
          <a:ln>
            <a:solidFill>
              <a:srgbClr val="0070C0"/>
            </a:solidFill>
          </a:ln>
        </p:spPr>
        <p:txBody>
          <a:bodyPr wrap="square" rtlCol="0">
            <a:spAutoFit/>
          </a:bodyPr>
          <a:lstStyle/>
          <a:p>
            <a:r>
              <a:rPr lang="en-US" sz="2400" dirty="0">
                <a:solidFill>
                  <a:srgbClr val="00B050"/>
                </a:solidFill>
              </a:rPr>
              <a:t>def</a:t>
            </a:r>
            <a:r>
              <a:rPr lang="en-US" sz="2400" dirty="0"/>
              <a:t> </a:t>
            </a:r>
            <a:r>
              <a:rPr lang="en-US" sz="2400" dirty="0" err="1"/>
              <a:t>print_func</a:t>
            </a:r>
            <a:r>
              <a:rPr lang="en-US" sz="2400" dirty="0"/>
              <a:t>(</a:t>
            </a:r>
            <a:r>
              <a:rPr lang="en-US" sz="2400" dirty="0" err="1"/>
              <a:t>i</a:t>
            </a:r>
            <a:r>
              <a:rPr lang="en-US" sz="2400" dirty="0"/>
              <a:t>, j = 100):</a:t>
            </a:r>
          </a:p>
          <a:p>
            <a:r>
              <a:rPr lang="en-US" sz="2400" dirty="0"/>
              <a:t>        print(</a:t>
            </a:r>
            <a:r>
              <a:rPr lang="en-US" sz="2400" dirty="0" err="1"/>
              <a:t>i</a:t>
            </a:r>
            <a:r>
              <a:rPr lang="en-US" sz="2400" dirty="0"/>
              <a:t>, j)</a:t>
            </a:r>
          </a:p>
          <a:p>
            <a:endParaRPr lang="en-US" sz="2400" dirty="0"/>
          </a:p>
          <a:p>
            <a:r>
              <a:rPr lang="en-US" sz="2400" dirty="0" err="1"/>
              <a:t>print_func</a:t>
            </a:r>
            <a:r>
              <a:rPr lang="en-US" sz="2400" dirty="0"/>
              <a:t>(10, 20)</a:t>
            </a:r>
          </a:p>
        </p:txBody>
      </p:sp>
      <p:sp>
        <p:nvSpPr>
          <p:cNvPr id="7" name="Striped Right Arrow 6">
            <a:extLst>
              <a:ext uri="{FF2B5EF4-FFF2-40B4-BE49-F238E27FC236}">
                <a16:creationId xmlns:a16="http://schemas.microsoft.com/office/drawing/2014/main" id="{8FA8A367-0F8E-7346-8106-4C223D7BF86B}"/>
              </a:ext>
            </a:extLst>
          </p:cNvPr>
          <p:cNvSpPr/>
          <p:nvPr/>
        </p:nvSpPr>
        <p:spPr>
          <a:xfrm rot="5400000">
            <a:off x="2092549" y="4327406"/>
            <a:ext cx="1165829"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8" name="TextBox 7">
            <a:extLst>
              <a:ext uri="{FF2B5EF4-FFF2-40B4-BE49-F238E27FC236}">
                <a16:creationId xmlns:a16="http://schemas.microsoft.com/office/drawing/2014/main" id="{8956A923-E324-6040-AE52-C83CAD8A5EB5}"/>
              </a:ext>
            </a:extLst>
          </p:cNvPr>
          <p:cNvSpPr txBox="1"/>
          <p:nvPr/>
        </p:nvSpPr>
        <p:spPr>
          <a:xfrm>
            <a:off x="2212971" y="5824367"/>
            <a:ext cx="924983" cy="461665"/>
          </a:xfrm>
          <a:prstGeom prst="rect">
            <a:avLst/>
          </a:prstGeom>
          <a:noFill/>
          <a:ln>
            <a:solidFill>
              <a:srgbClr val="C00000"/>
            </a:solidFill>
          </a:ln>
        </p:spPr>
        <p:txBody>
          <a:bodyPr wrap="square" rtlCol="0">
            <a:spAutoFit/>
          </a:bodyPr>
          <a:lstStyle/>
          <a:p>
            <a:r>
              <a:rPr lang="en-US" sz="2400" dirty="0"/>
              <a:t>10 20</a:t>
            </a:r>
          </a:p>
        </p:txBody>
      </p:sp>
      <p:sp>
        <p:nvSpPr>
          <p:cNvPr id="9" name="TextBox 8">
            <a:extLst>
              <a:ext uri="{FF2B5EF4-FFF2-40B4-BE49-F238E27FC236}">
                <a16:creationId xmlns:a16="http://schemas.microsoft.com/office/drawing/2014/main" id="{D3F47540-EC5B-8341-B135-17AE4BE1411C}"/>
              </a:ext>
            </a:extLst>
          </p:cNvPr>
          <p:cNvSpPr txBox="1"/>
          <p:nvPr/>
        </p:nvSpPr>
        <p:spPr>
          <a:xfrm>
            <a:off x="4760568" y="2810009"/>
            <a:ext cx="3333398" cy="1569660"/>
          </a:xfrm>
          <a:prstGeom prst="rect">
            <a:avLst/>
          </a:prstGeom>
          <a:noFill/>
          <a:ln>
            <a:solidFill>
              <a:srgbClr val="0070C0"/>
            </a:solidFill>
          </a:ln>
        </p:spPr>
        <p:txBody>
          <a:bodyPr wrap="square" rtlCol="0">
            <a:spAutoFit/>
          </a:bodyPr>
          <a:lstStyle/>
          <a:p>
            <a:r>
              <a:rPr lang="en-US" sz="2400" dirty="0">
                <a:solidFill>
                  <a:srgbClr val="00B050"/>
                </a:solidFill>
              </a:rPr>
              <a:t>def</a:t>
            </a:r>
            <a:r>
              <a:rPr lang="en-US" sz="2400" dirty="0"/>
              <a:t> </a:t>
            </a:r>
            <a:r>
              <a:rPr lang="en-US" sz="2400" dirty="0" err="1"/>
              <a:t>print_func</a:t>
            </a:r>
            <a:r>
              <a:rPr lang="en-US" sz="2400" dirty="0"/>
              <a:t>(</a:t>
            </a:r>
            <a:r>
              <a:rPr lang="en-US" sz="2400" dirty="0" err="1"/>
              <a:t>i</a:t>
            </a:r>
            <a:r>
              <a:rPr lang="en-US" sz="2400" dirty="0"/>
              <a:t>, j = 100):</a:t>
            </a:r>
          </a:p>
          <a:p>
            <a:r>
              <a:rPr lang="en-US" sz="2400" dirty="0"/>
              <a:t>        print(</a:t>
            </a:r>
            <a:r>
              <a:rPr lang="en-US" sz="2400" dirty="0" err="1"/>
              <a:t>i</a:t>
            </a:r>
            <a:r>
              <a:rPr lang="en-US" sz="2400" dirty="0"/>
              <a:t>, j)</a:t>
            </a:r>
          </a:p>
          <a:p>
            <a:endParaRPr lang="en-US" sz="2400" dirty="0"/>
          </a:p>
          <a:p>
            <a:r>
              <a:rPr lang="en-US" sz="2400" dirty="0" err="1"/>
              <a:t>print_func</a:t>
            </a:r>
            <a:r>
              <a:rPr lang="en-US" sz="2400" dirty="0"/>
              <a:t>(10)</a:t>
            </a:r>
          </a:p>
        </p:txBody>
      </p:sp>
      <p:sp>
        <p:nvSpPr>
          <p:cNvPr id="11" name="Striped Right Arrow 10">
            <a:extLst>
              <a:ext uri="{FF2B5EF4-FFF2-40B4-BE49-F238E27FC236}">
                <a16:creationId xmlns:a16="http://schemas.microsoft.com/office/drawing/2014/main" id="{345D6190-2F65-3743-9728-9367C6D4D729}"/>
              </a:ext>
            </a:extLst>
          </p:cNvPr>
          <p:cNvSpPr/>
          <p:nvPr/>
        </p:nvSpPr>
        <p:spPr>
          <a:xfrm rot="5400000">
            <a:off x="5844353" y="4425804"/>
            <a:ext cx="1165829"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12" name="TextBox 11">
            <a:extLst>
              <a:ext uri="{FF2B5EF4-FFF2-40B4-BE49-F238E27FC236}">
                <a16:creationId xmlns:a16="http://schemas.microsoft.com/office/drawing/2014/main" id="{A4BBEA77-4FE9-6440-B436-ADDFADCA07A2}"/>
              </a:ext>
            </a:extLst>
          </p:cNvPr>
          <p:cNvSpPr txBox="1"/>
          <p:nvPr/>
        </p:nvSpPr>
        <p:spPr>
          <a:xfrm>
            <a:off x="5853638" y="5824367"/>
            <a:ext cx="1190626" cy="461665"/>
          </a:xfrm>
          <a:prstGeom prst="rect">
            <a:avLst/>
          </a:prstGeom>
          <a:noFill/>
          <a:ln>
            <a:solidFill>
              <a:srgbClr val="C00000"/>
            </a:solidFill>
          </a:ln>
        </p:spPr>
        <p:txBody>
          <a:bodyPr wrap="square" rtlCol="0">
            <a:spAutoFit/>
          </a:bodyPr>
          <a:lstStyle/>
          <a:p>
            <a:pPr algn="ctr"/>
            <a:r>
              <a:rPr lang="en-US" sz="2400" dirty="0"/>
              <a:t>10 100</a:t>
            </a:r>
          </a:p>
        </p:txBody>
      </p:sp>
      <p:sp>
        <p:nvSpPr>
          <p:cNvPr id="13" name="TextBox 12">
            <a:extLst>
              <a:ext uri="{FF2B5EF4-FFF2-40B4-BE49-F238E27FC236}">
                <a16:creationId xmlns:a16="http://schemas.microsoft.com/office/drawing/2014/main" id="{7688F41C-57D6-A04B-9AAA-5ABECF665480}"/>
              </a:ext>
            </a:extLst>
          </p:cNvPr>
          <p:cNvSpPr txBox="1"/>
          <p:nvPr/>
        </p:nvSpPr>
        <p:spPr>
          <a:xfrm>
            <a:off x="8474800" y="2822123"/>
            <a:ext cx="3333398" cy="1569660"/>
          </a:xfrm>
          <a:prstGeom prst="rect">
            <a:avLst/>
          </a:prstGeom>
          <a:noFill/>
          <a:ln>
            <a:solidFill>
              <a:srgbClr val="0070C0"/>
            </a:solidFill>
          </a:ln>
        </p:spPr>
        <p:txBody>
          <a:bodyPr wrap="square" rtlCol="0">
            <a:spAutoFit/>
          </a:bodyPr>
          <a:lstStyle/>
          <a:p>
            <a:r>
              <a:rPr lang="en-US" sz="2400" dirty="0">
                <a:solidFill>
                  <a:srgbClr val="00B050"/>
                </a:solidFill>
              </a:rPr>
              <a:t>def</a:t>
            </a:r>
            <a:r>
              <a:rPr lang="en-US" sz="2400" dirty="0"/>
              <a:t> </a:t>
            </a:r>
            <a:r>
              <a:rPr lang="en-US" sz="2400" dirty="0" err="1"/>
              <a:t>print_func</a:t>
            </a:r>
            <a:r>
              <a:rPr lang="en-US" sz="2400" dirty="0"/>
              <a:t>(</a:t>
            </a:r>
            <a:r>
              <a:rPr lang="en-US" sz="2400" dirty="0" err="1"/>
              <a:t>i</a:t>
            </a:r>
            <a:r>
              <a:rPr lang="en-US" sz="2400" dirty="0"/>
              <a:t>, j = 100):</a:t>
            </a:r>
          </a:p>
          <a:p>
            <a:r>
              <a:rPr lang="en-US" sz="2400" dirty="0"/>
              <a:t>        print(</a:t>
            </a:r>
            <a:r>
              <a:rPr lang="en-US" sz="2400" dirty="0" err="1"/>
              <a:t>i</a:t>
            </a:r>
            <a:r>
              <a:rPr lang="en-US" sz="2400" dirty="0"/>
              <a:t>, j)</a:t>
            </a:r>
          </a:p>
          <a:p>
            <a:endParaRPr lang="en-US" sz="2400" dirty="0"/>
          </a:p>
          <a:p>
            <a:r>
              <a:rPr lang="en-US" sz="2400" dirty="0" err="1"/>
              <a:t>print_func</a:t>
            </a:r>
            <a:r>
              <a:rPr lang="en-US" sz="2400" dirty="0"/>
              <a:t>()</a:t>
            </a:r>
          </a:p>
        </p:txBody>
      </p:sp>
      <p:sp>
        <p:nvSpPr>
          <p:cNvPr id="14" name="Striped Right Arrow 13">
            <a:extLst>
              <a:ext uri="{FF2B5EF4-FFF2-40B4-BE49-F238E27FC236}">
                <a16:creationId xmlns:a16="http://schemas.microsoft.com/office/drawing/2014/main" id="{0FC1758C-ABF6-724F-8717-75575F1BE023}"/>
              </a:ext>
            </a:extLst>
          </p:cNvPr>
          <p:cNvSpPr/>
          <p:nvPr/>
        </p:nvSpPr>
        <p:spPr>
          <a:xfrm rot="5400000">
            <a:off x="9571967" y="4460250"/>
            <a:ext cx="1165829"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4" name="TextBox 3">
            <a:extLst>
              <a:ext uri="{FF2B5EF4-FFF2-40B4-BE49-F238E27FC236}">
                <a16:creationId xmlns:a16="http://schemas.microsoft.com/office/drawing/2014/main" id="{1380A8F4-B047-3642-908C-B16152BBE815}"/>
              </a:ext>
            </a:extLst>
          </p:cNvPr>
          <p:cNvSpPr txBox="1"/>
          <p:nvPr/>
        </p:nvSpPr>
        <p:spPr>
          <a:xfrm>
            <a:off x="9624833" y="5736852"/>
            <a:ext cx="1060098" cy="461665"/>
          </a:xfrm>
          <a:prstGeom prst="rect">
            <a:avLst/>
          </a:prstGeom>
          <a:noFill/>
        </p:spPr>
        <p:txBody>
          <a:bodyPr wrap="none" rtlCol="0">
            <a:spAutoFit/>
          </a:bodyPr>
          <a:lstStyle/>
          <a:p>
            <a:r>
              <a:rPr lang="en-US" sz="2400" b="1" dirty="0">
                <a:solidFill>
                  <a:srgbClr val="FF0000"/>
                </a:solidFill>
              </a:rPr>
              <a:t>ERROR</a:t>
            </a:r>
          </a:p>
        </p:txBody>
      </p:sp>
      <p:sp>
        <p:nvSpPr>
          <p:cNvPr id="15"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DB4F7E2-DFC6-490A-AB5F-7D827582BBB5}" type="slidenum">
              <a:rPr lang="en-US" smtClean="0"/>
              <a:pPr/>
              <a:t>89</a:t>
            </a:fld>
            <a:endParaRPr lang="en-US" dirty="0"/>
          </a:p>
        </p:txBody>
      </p:sp>
    </p:spTree>
    <p:extLst>
      <p:ext uri="{BB962C8B-B14F-4D97-AF65-F5344CB8AC3E}">
        <p14:creationId xmlns:p14="http://schemas.microsoft.com/office/powerpoint/2010/main" val="373865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9" grpId="0" animBg="1"/>
      <p:bldP spid="11" grpId="0" animBg="1"/>
      <p:bldP spid="12" grpId="0" animBg="1"/>
      <p:bldP spid="13" grpId="0" animBg="1"/>
      <p:bldP spid="14"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E71E-4A4C-7AAA-0312-30BE4F753C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EDD8D-384F-654C-DC46-7126AAB0D974}"/>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sz="2400" dirty="0">
                <a:solidFill>
                  <a:srgbClr val="222222"/>
                </a:solidFill>
                <a:latin typeface="Garamond" panose="02020404030301010803" pitchFamily="18" charset="0"/>
              </a:rPr>
              <a:t>V</a:t>
            </a:r>
            <a:r>
              <a:rPr lang="en-US" sz="2400" b="0" i="0" dirty="0">
                <a:solidFill>
                  <a:srgbClr val="222222"/>
                </a:solidFill>
                <a:effectLst/>
                <a:latin typeface="Garamond" panose="02020404030301010803" pitchFamily="18" charset="0"/>
              </a:rPr>
              <a:t>isit the official website of Python </a:t>
            </a:r>
            <a:r>
              <a:rPr lang="en-US" sz="2400" b="0" i="0" u="none" strike="noStrike" dirty="0">
                <a:effectLst/>
                <a:latin typeface="Garamond" panose="02020404030301010803" pitchFamily="18" charset="0"/>
                <a:hlinkClick r:id="rId3"/>
              </a:rPr>
              <a:t>https://www.python.org/downloads/</a:t>
            </a:r>
            <a:r>
              <a:rPr lang="en-US" sz="2400" b="0" i="0" dirty="0">
                <a:solidFill>
                  <a:srgbClr val="222222"/>
                </a:solidFill>
                <a:effectLst/>
                <a:latin typeface="Garamond" panose="02020404030301010803" pitchFamily="18" charset="0"/>
              </a:rPr>
              <a:t> and choose your version. </a:t>
            </a:r>
            <a:endParaRPr lang="en-US" sz="2400"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4A65BC34-850F-1D01-5A87-0F20A5C8692A}"/>
              </a:ext>
            </a:extLst>
          </p:cNvPr>
          <p:cNvSpPr>
            <a:spLocks noGrp="1"/>
          </p:cNvSpPr>
          <p:nvPr>
            <p:ph type="sldNum" sz="quarter" idx="12"/>
          </p:nvPr>
        </p:nvSpPr>
        <p:spPr/>
        <p:txBody>
          <a:bodyPr/>
          <a:lstStyle/>
          <a:p>
            <a:fld id="{0DB4F7E2-DFC6-490A-AB5F-7D827582BBB5}" type="slidenum">
              <a:rPr lang="en-US" smtClean="0"/>
              <a:t>9</a:t>
            </a:fld>
            <a:endParaRPr lang="en-US"/>
          </a:p>
        </p:txBody>
      </p:sp>
      <p:sp>
        <p:nvSpPr>
          <p:cNvPr id="4" name="Title 1">
            <a:extLst>
              <a:ext uri="{FF2B5EF4-FFF2-40B4-BE49-F238E27FC236}">
                <a16:creationId xmlns:a16="http://schemas.microsoft.com/office/drawing/2014/main" id="{03E727A8-C7B8-D1B0-4E88-EDB3480B0CCF}"/>
              </a:ext>
            </a:extLst>
          </p:cNvPr>
          <p:cNvSpPr txBox="1">
            <a:spLocks/>
          </p:cNvSpPr>
          <p:nvPr/>
        </p:nvSpPr>
        <p:spPr>
          <a:xfrm>
            <a:off x="49696" y="10899"/>
            <a:ext cx="12092608" cy="64633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r>
              <a:rPr lang="en-US" sz="4800" dirty="0">
                <a:solidFill>
                  <a:schemeClr val="bg1"/>
                </a:solidFill>
                <a:latin typeface="Times New Roman" panose="02020603050405020304" pitchFamily="18" charset="0"/>
                <a:cs typeface="Times New Roman" panose="02020603050405020304" pitchFamily="18" charset="0"/>
              </a:rPr>
              <a:t>How to install Python</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06FABE-2635-D217-A224-12C2AD0D9966}"/>
              </a:ext>
            </a:extLst>
          </p:cNvPr>
          <p:cNvSpPr txBox="1"/>
          <p:nvPr/>
        </p:nvSpPr>
        <p:spPr>
          <a:xfrm>
            <a:off x="1904235" y="1314014"/>
            <a:ext cx="100111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Once the download is completed, run the .exe file to install Python. Now click on Install Now.</a:t>
            </a:r>
          </a:p>
        </p:txBody>
      </p:sp>
      <p:pic>
        <p:nvPicPr>
          <p:cNvPr id="7" name="Picture 6"/>
          <p:cNvPicPr>
            <a:picLocks noChangeAspect="1"/>
          </p:cNvPicPr>
          <p:nvPr/>
        </p:nvPicPr>
        <p:blipFill>
          <a:blip r:embed="rId4"/>
          <a:stretch>
            <a:fillRect/>
          </a:stretch>
        </p:blipFill>
        <p:spPr>
          <a:xfrm>
            <a:off x="-124584" y="2216151"/>
            <a:ext cx="7411969" cy="5338992"/>
          </a:xfrm>
          <a:prstGeom prst="rect">
            <a:avLst/>
          </a:prstGeom>
        </p:spPr>
      </p:pic>
      <p:pic>
        <p:nvPicPr>
          <p:cNvPr id="8" name="Picture 7"/>
          <p:cNvPicPr>
            <a:picLocks noChangeAspect="1"/>
          </p:cNvPicPr>
          <p:nvPr/>
        </p:nvPicPr>
        <p:blipFill>
          <a:blip r:embed="rId5"/>
          <a:stretch>
            <a:fillRect/>
          </a:stretch>
        </p:blipFill>
        <p:spPr>
          <a:xfrm>
            <a:off x="7626502" y="2306419"/>
            <a:ext cx="4515803" cy="4049931"/>
          </a:xfrm>
          <a:prstGeom prst="rect">
            <a:avLst/>
          </a:prstGeom>
        </p:spPr>
      </p:pic>
    </p:spTree>
    <p:extLst>
      <p:ext uri="{BB962C8B-B14F-4D97-AF65-F5344CB8AC3E}">
        <p14:creationId xmlns:p14="http://schemas.microsoft.com/office/powerpoint/2010/main" val="123692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48720CF-73C3-138D-D594-D57186A2FA04}"/>
              </a:ext>
            </a:extLst>
          </p:cNvPr>
          <p:cNvSpPr>
            <a:spLocks noGrp="1" noChangeArrowheads="1"/>
          </p:cNvSpPr>
          <p:nvPr>
            <p:ph type="title"/>
          </p:nvPr>
        </p:nvSpPr>
        <p:spPr>
          <a:xfrm>
            <a:off x="526473" y="381000"/>
            <a:ext cx="9608127" cy="1143000"/>
          </a:xfrm>
        </p:spPr>
        <p:txBody>
          <a:bodyPr>
            <a:normAutofit/>
          </a:bodyPr>
          <a:lstStyle/>
          <a:p>
            <a:r>
              <a:rPr lang="en-US" altLang="en-US" sz="4000" b="1" dirty="0">
                <a:latin typeface="Garamond" panose="02020404030301010803" pitchFamily="18" charset="0"/>
                <a:cs typeface="Times New Roman" panose="02020603050405020304" pitchFamily="18" charset="0"/>
              </a:rPr>
              <a:t>Keyword Arguments</a:t>
            </a:r>
          </a:p>
        </p:txBody>
      </p:sp>
      <p:sp>
        <p:nvSpPr>
          <p:cNvPr id="20483" name="Rectangle 3" descr="Rectangle: Click to edit Master text styles&#10;Second level&#10;Third level&#10;Fourth level&#10;Fifth level">
            <a:extLst>
              <a:ext uri="{FF2B5EF4-FFF2-40B4-BE49-F238E27FC236}">
                <a16:creationId xmlns:a16="http://schemas.microsoft.com/office/drawing/2014/main" id="{7C3B7D80-7FE4-E99D-38DE-62732024BDA6}"/>
              </a:ext>
            </a:extLst>
          </p:cNvPr>
          <p:cNvSpPr>
            <a:spLocks noGrp="1" noChangeArrowheads="1"/>
          </p:cNvSpPr>
          <p:nvPr>
            <p:ph type="body" idx="1"/>
          </p:nvPr>
        </p:nvSpPr>
        <p:spPr>
          <a:xfrm>
            <a:off x="318655" y="1524000"/>
            <a:ext cx="11416145" cy="4876800"/>
          </a:xfrm>
        </p:spPr>
        <p:txBody>
          <a:bodyPr/>
          <a:lstStyle/>
          <a:p>
            <a:pPr>
              <a:lnSpc>
                <a:spcPct val="8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we have some functions with </a:t>
            </a:r>
            <a:r>
              <a:rPr lang="en-US" altLang="en-US" dirty="0">
                <a:solidFill>
                  <a:srgbClr val="FF0000"/>
                </a:solidFill>
                <a:latin typeface="Times New Roman" panose="02020603050405020304" pitchFamily="18" charset="0"/>
                <a:cs typeface="Times New Roman" panose="02020603050405020304" pitchFamily="18" charset="0"/>
              </a:rPr>
              <a:t>many parameters </a:t>
            </a:r>
            <a:r>
              <a:rPr lang="en-US" altLang="en-US" dirty="0">
                <a:latin typeface="Times New Roman" panose="02020603050405020304" pitchFamily="18" charset="0"/>
                <a:cs typeface="Times New Roman" panose="02020603050405020304" pitchFamily="18" charset="0"/>
              </a:rPr>
              <a:t>and we want to specify only some parameters, then we can give values for such parameters by naming them.</a:t>
            </a:r>
          </a:p>
          <a:p>
            <a:pPr>
              <a:lnSpc>
                <a:spcPct val="8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i.e., this is called </a:t>
            </a:r>
            <a:r>
              <a:rPr lang="en-US" altLang="en-US" dirty="0">
                <a:solidFill>
                  <a:schemeClr val="hlink"/>
                </a:solidFill>
                <a:latin typeface="Times New Roman" panose="02020603050405020304" pitchFamily="18" charset="0"/>
                <a:cs typeface="Times New Roman" panose="02020603050405020304" pitchFamily="18" charset="0"/>
              </a:rPr>
              <a:t>keyword arguments</a:t>
            </a:r>
            <a:r>
              <a:rPr lang="en-US" altLang="en-US" dirty="0">
                <a:latin typeface="Times New Roman" panose="02020603050405020304" pitchFamily="18" charset="0"/>
                <a:cs typeface="Times New Roman" panose="02020603050405020304" pitchFamily="18" charset="0"/>
              </a:rPr>
              <a:t>. We use the </a:t>
            </a:r>
            <a:r>
              <a:rPr lang="en-US" altLang="en-US" dirty="0">
                <a:solidFill>
                  <a:srgbClr val="FF0000"/>
                </a:solidFill>
                <a:latin typeface="Times New Roman" panose="02020603050405020304" pitchFamily="18" charset="0"/>
                <a:cs typeface="Times New Roman" panose="02020603050405020304" pitchFamily="18" charset="0"/>
              </a:rPr>
              <a:t>name instead </a:t>
            </a:r>
            <a:r>
              <a:rPr lang="en-US" altLang="en-US" dirty="0">
                <a:latin typeface="Times New Roman" panose="02020603050405020304" pitchFamily="18" charset="0"/>
                <a:cs typeface="Times New Roman" panose="02020603050405020304" pitchFamily="18" charset="0"/>
              </a:rPr>
              <a:t>of the position which we have been using all along. </a:t>
            </a:r>
          </a:p>
          <a:p>
            <a:pPr>
              <a:lnSpc>
                <a:spcPct val="8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This has two advantages: </a:t>
            </a:r>
          </a:p>
          <a:p>
            <a:pPr lvl="1">
              <a:lnSpc>
                <a:spcPct val="8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Using the function is easier since we do not need to </a:t>
            </a:r>
            <a:r>
              <a:rPr lang="en-US" altLang="en-US" dirty="0">
                <a:solidFill>
                  <a:srgbClr val="FF0000"/>
                </a:solidFill>
                <a:latin typeface="Times New Roman" panose="02020603050405020304" pitchFamily="18" charset="0"/>
                <a:cs typeface="Times New Roman" panose="02020603050405020304" pitchFamily="18" charset="0"/>
              </a:rPr>
              <a:t>worry about the order </a:t>
            </a:r>
            <a:r>
              <a:rPr lang="en-US" altLang="en-US" dirty="0">
                <a:latin typeface="Times New Roman" panose="02020603050405020304" pitchFamily="18" charset="0"/>
                <a:cs typeface="Times New Roman" panose="02020603050405020304" pitchFamily="18" charset="0"/>
              </a:rPr>
              <a:t>of the arguments. 		</a:t>
            </a:r>
          </a:p>
          <a:p>
            <a:pPr lvl="1">
              <a:lnSpc>
                <a:spcPct val="8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We can give values to </a:t>
            </a:r>
            <a:r>
              <a:rPr lang="en-US" altLang="en-US" dirty="0">
                <a:solidFill>
                  <a:srgbClr val="FF0000"/>
                </a:solidFill>
                <a:latin typeface="Times New Roman" panose="02020603050405020304" pitchFamily="18" charset="0"/>
                <a:cs typeface="Times New Roman" panose="02020603050405020304" pitchFamily="18" charset="0"/>
              </a:rPr>
              <a:t>only those parameters </a:t>
            </a:r>
            <a:r>
              <a:rPr lang="en-US" altLang="en-US" dirty="0">
                <a:latin typeface="Times New Roman" panose="02020603050405020304" pitchFamily="18" charset="0"/>
                <a:cs typeface="Times New Roman" panose="02020603050405020304" pitchFamily="18" charset="0"/>
              </a:rPr>
              <a:t>which we want, provided that the other parameters have default argument values</a:t>
            </a:r>
            <a:r>
              <a:rPr lang="en-US" altLang="en-US" dirty="0"/>
              <a:t>. </a:t>
            </a:r>
          </a:p>
        </p:txBody>
      </p:sp>
      <p:sp>
        <p:nvSpPr>
          <p:cNvPr id="5"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DB4F7E2-DFC6-490A-AB5F-7D827582BBB5}" type="slidenum">
              <a:rPr lang="en-US" smtClean="0"/>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410124E-4CF9-CC8B-0E5F-FF7E2C0F7B11}"/>
              </a:ext>
            </a:extLst>
          </p:cNvPr>
          <p:cNvSpPr>
            <a:spLocks noGrp="1" noChangeArrowheads="1"/>
          </p:cNvSpPr>
          <p:nvPr>
            <p:ph type="title"/>
          </p:nvPr>
        </p:nvSpPr>
        <p:spPr>
          <a:xfrm>
            <a:off x="997527" y="381000"/>
            <a:ext cx="9137073" cy="1143000"/>
          </a:xfrm>
        </p:spPr>
        <p:txBody>
          <a:bodyPr>
            <a:normAutofit/>
          </a:bodyPr>
          <a:lstStyle/>
          <a:p>
            <a:r>
              <a:rPr lang="en-US" altLang="en-US" sz="4000" b="1" dirty="0">
                <a:latin typeface="Garamond" panose="02020404030301010803" pitchFamily="18" charset="0"/>
              </a:rPr>
              <a:t>Using Keyword Arguments</a:t>
            </a:r>
          </a:p>
        </p:txBody>
      </p:sp>
      <p:sp>
        <p:nvSpPr>
          <p:cNvPr id="21507" name="Rectangle 3" descr="Rectangle: Click to edit Master text styles&#10;Second level&#10;Third level&#10;Fourth level&#10;Fifth level">
            <a:extLst>
              <a:ext uri="{FF2B5EF4-FFF2-40B4-BE49-F238E27FC236}">
                <a16:creationId xmlns:a16="http://schemas.microsoft.com/office/drawing/2014/main" id="{72FC8622-6484-6325-FC79-61427070B1AD}"/>
              </a:ext>
            </a:extLst>
          </p:cNvPr>
          <p:cNvSpPr>
            <a:spLocks noGrp="1" noChangeArrowheads="1"/>
          </p:cNvSpPr>
          <p:nvPr>
            <p:ph type="body" idx="1"/>
          </p:nvPr>
        </p:nvSpPr>
        <p:spPr>
          <a:xfrm>
            <a:off x="997527" y="1752600"/>
            <a:ext cx="10016837" cy="3962400"/>
          </a:xfrm>
        </p:spPr>
        <p:txBody>
          <a:bodyPr/>
          <a:lstStyle/>
          <a:p>
            <a:pPr marL="0" indent="0">
              <a:buNone/>
            </a:pPr>
            <a:r>
              <a:rPr lang="en-US" dirty="0">
                <a:latin typeface="Consolas" panose="020B0609020204030204" pitchFamily="49" charset="0"/>
              </a:rPr>
              <a:t># Demonstrating Keyword Arguments</a:t>
            </a:r>
          </a:p>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func</a:t>
            </a:r>
            <a:r>
              <a:rPr lang="en-US" dirty="0">
                <a:latin typeface="Consolas" panose="020B0609020204030204" pitchFamily="49" charset="0"/>
              </a:rPr>
              <a:t>(a, b=5, c=10): </a:t>
            </a:r>
          </a:p>
          <a:p>
            <a:pPr marL="0" indent="0">
              <a:buNone/>
            </a:pPr>
            <a:r>
              <a:rPr lang="en-US" dirty="0">
                <a:latin typeface="Consolas" panose="020B0609020204030204" pitchFamily="49" charset="0"/>
              </a:rPr>
              <a:t>    print("a is", a, "and b is", b, "and c is", c)</a:t>
            </a:r>
          </a:p>
          <a:p>
            <a:pPr marL="0" indent="0">
              <a:buNone/>
            </a:pPr>
            <a:r>
              <a:rPr lang="en-US" dirty="0" err="1">
                <a:latin typeface="Consolas" panose="020B0609020204030204" pitchFamily="49" charset="0"/>
              </a:rPr>
              <a:t>func</a:t>
            </a:r>
            <a:r>
              <a:rPr lang="en-US" dirty="0">
                <a:latin typeface="Consolas" panose="020B0609020204030204" pitchFamily="49" charset="0"/>
              </a:rPr>
              <a:t>(3, 7) </a:t>
            </a:r>
          </a:p>
          <a:p>
            <a:pPr marL="0" indent="0">
              <a:buNone/>
            </a:pPr>
            <a:r>
              <a:rPr lang="en-US" dirty="0" err="1">
                <a:latin typeface="Consolas" panose="020B0609020204030204" pitchFamily="49" charset="0"/>
              </a:rPr>
              <a:t>func</a:t>
            </a:r>
            <a:r>
              <a:rPr lang="en-US" dirty="0">
                <a:latin typeface="Consolas" panose="020B0609020204030204" pitchFamily="49" charset="0"/>
              </a:rPr>
              <a:t>(25, c=24) </a:t>
            </a:r>
          </a:p>
          <a:p>
            <a:pPr marL="0" indent="0">
              <a:buNone/>
            </a:pPr>
            <a:r>
              <a:rPr lang="en-US" dirty="0" err="1">
                <a:latin typeface="Consolas" panose="020B0609020204030204" pitchFamily="49" charset="0"/>
              </a:rPr>
              <a:t>func</a:t>
            </a:r>
            <a:r>
              <a:rPr lang="en-US" dirty="0">
                <a:latin typeface="Consolas" panose="020B0609020204030204" pitchFamily="49" charset="0"/>
              </a:rPr>
              <a:t>(c=50, a=100)</a:t>
            </a:r>
          </a:p>
          <a:p>
            <a:pPr marL="0" indent="0">
              <a:buNone/>
            </a:pPr>
            <a:r>
              <a:rPr lang="en-US" dirty="0">
                <a:latin typeface="Consolas" panose="020B0609020204030204" pitchFamily="49" charset="0"/>
              </a:rPr>
              <a:t>                    </a:t>
            </a:r>
            <a:r>
              <a:rPr lang="en-US" b="1" dirty="0">
                <a:latin typeface="Consolas" panose="020B0609020204030204" pitchFamily="49" charset="0"/>
              </a:rPr>
              <a:t>Output:</a:t>
            </a:r>
          </a:p>
        </p:txBody>
      </p:sp>
      <p:sp>
        <p:nvSpPr>
          <p:cNvPr id="5"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endParaRPr lang="en-US" sz="48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732833" y="5715000"/>
            <a:ext cx="3990975" cy="942975"/>
          </a:xfrm>
          <a:prstGeom prst="rect">
            <a:avLst/>
          </a:prstGeom>
        </p:spPr>
      </p:pic>
      <p:sp>
        <p:nvSpPr>
          <p:cNvPr id="3" name="Slide Number Placeholder 2"/>
          <p:cNvSpPr>
            <a:spLocks noGrp="1"/>
          </p:cNvSpPr>
          <p:nvPr>
            <p:ph type="sldNum" sz="quarter" idx="12"/>
          </p:nvPr>
        </p:nvSpPr>
        <p:spPr/>
        <p:txBody>
          <a:bodyPr/>
          <a:lstStyle/>
          <a:p>
            <a:fld id="{0DB4F7E2-DFC6-490A-AB5F-7D827582BBB5}" type="slidenum">
              <a:rPr lang="en-US" smtClean="0"/>
              <a:pPr/>
              <a:t>91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9B498BE6-A722-BC9D-E1E7-13E52CE8343D}"/>
              </a:ext>
            </a:extLst>
          </p:cNvPr>
          <p:cNvSpPr>
            <a:spLocks noGrp="1"/>
          </p:cNvSpPr>
          <p:nvPr>
            <p:ph idx="1"/>
          </p:nvPr>
        </p:nvSpPr>
        <p:spPr>
          <a:xfrm>
            <a:off x="351692" y="1371600"/>
            <a:ext cx="10621108" cy="4800600"/>
          </a:xfrm>
        </p:spPr>
        <p:txBody>
          <a:bodyPr/>
          <a:lstStyle/>
          <a:p>
            <a:r>
              <a:rPr lang="en-US" altLang="en-US" sz="2400" dirty="0">
                <a:latin typeface="Times New Roman" panose="02020603050405020304" pitchFamily="18" charset="0"/>
                <a:cs typeface="Times New Roman" panose="02020603050405020304" pitchFamily="18" charset="0"/>
              </a:rPr>
              <a:t>You may need to process a function for more arguments than you specified while defining the function. These arguments are called </a:t>
            </a:r>
            <a:r>
              <a:rPr lang="en-US" altLang="en-US" sz="2400" i="1" dirty="0">
                <a:latin typeface="Times New Roman" panose="02020603050405020304" pitchFamily="18" charset="0"/>
                <a:cs typeface="Times New Roman" panose="02020603050405020304" pitchFamily="18" charset="0"/>
              </a:rPr>
              <a:t>variable-length</a:t>
            </a:r>
            <a:r>
              <a:rPr lang="en-US" altLang="en-US" sz="2400" dirty="0">
                <a:latin typeface="Times New Roman" panose="02020603050405020304" pitchFamily="18" charset="0"/>
                <a:cs typeface="Times New Roman" panose="02020603050405020304" pitchFamily="18" charset="0"/>
              </a:rPr>
              <a:t> arguments and are not named in the function definition, unlike required and default arguments.</a:t>
            </a:r>
          </a:p>
          <a:p>
            <a:r>
              <a:rPr lang="en-US" altLang="en-US" sz="2400" dirty="0">
                <a:latin typeface="Times New Roman" panose="02020603050405020304" pitchFamily="18" charset="0"/>
                <a:cs typeface="Times New Roman" panose="02020603050405020304" pitchFamily="18" charset="0"/>
              </a:rPr>
              <a:t>The general syntax for a function with non-keyword variable arguments is this:</a:t>
            </a:r>
          </a:p>
          <a:p>
            <a:pPr lvl="1">
              <a:buFontTx/>
              <a:buNone/>
            </a:pPr>
            <a:r>
              <a:rPr lang="en-US" altLang="en-US" sz="1800" dirty="0">
                <a:latin typeface="Courier New" panose="02070309020205020404" pitchFamily="49" charset="0"/>
                <a:cs typeface="Courier New" panose="02070309020205020404" pitchFamily="49" charset="0"/>
              </a:rPr>
              <a:t>def </a:t>
            </a:r>
            <a:r>
              <a:rPr lang="en-US" altLang="en-US" sz="1800" dirty="0" err="1">
                <a:latin typeface="Courier New" panose="02070309020205020404" pitchFamily="49" charset="0"/>
                <a:cs typeface="Courier New" panose="02070309020205020404" pitchFamily="49" charset="0"/>
              </a:rPr>
              <a:t>functionname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formal_args</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var_args_tuple</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function_docstring</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function_suite</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	return [expression] </a:t>
            </a:r>
          </a:p>
        </p:txBody>
      </p:sp>
      <p:sp>
        <p:nvSpPr>
          <p:cNvPr id="3" name="Title 1">
            <a:extLst>
              <a:ext uri="{FF2B5EF4-FFF2-40B4-BE49-F238E27FC236}">
                <a16:creationId xmlns:a16="http://schemas.microsoft.com/office/drawing/2014/main" id="{0EF848C6-214B-0289-9CDE-C6390A70E3C7}"/>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r>
              <a:rPr lang="en-US" altLang="en-US" sz="4000" b="1" dirty="0">
                <a:latin typeface="Garamond" panose="02020404030301010803" pitchFamily="18" charset="0"/>
              </a:rPr>
              <a:t>Variable-length arguments</a:t>
            </a:r>
            <a:endParaRPr lang="en-US" sz="40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DB4F7E2-DFC6-490A-AB5F-7D827582BBB5}" type="slidenum">
              <a:rPr lang="en-US" smtClean="0"/>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E07876A-108B-9A5D-076C-AE4D5A978514}"/>
              </a:ext>
            </a:extLst>
          </p:cNvPr>
          <p:cNvSpPr>
            <a:spLocks noChangeArrowheads="1"/>
          </p:cNvSpPr>
          <p:nvPr/>
        </p:nvSpPr>
        <p:spPr bwMode="auto">
          <a:xfrm>
            <a:off x="1524000" y="1066800"/>
            <a:ext cx="89154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14339" name="Content Placeholder 2">
            <a:extLst>
              <a:ext uri="{FF2B5EF4-FFF2-40B4-BE49-F238E27FC236}">
                <a16:creationId xmlns:a16="http://schemas.microsoft.com/office/drawing/2014/main" id="{51ABBC56-58CD-2497-27E8-0B84F2BC91DA}"/>
              </a:ext>
            </a:extLst>
          </p:cNvPr>
          <p:cNvSpPr>
            <a:spLocks noGrp="1"/>
          </p:cNvSpPr>
          <p:nvPr>
            <p:ph idx="1"/>
          </p:nvPr>
        </p:nvSpPr>
        <p:spPr>
          <a:xfrm>
            <a:off x="295420" y="1219200"/>
            <a:ext cx="10803988" cy="6172200"/>
          </a:xfrm>
        </p:spPr>
        <p:txBody>
          <a:bodyPr>
            <a:normAutofit fontScale="92500" lnSpcReduction="10000"/>
          </a:bodyPr>
          <a:lstStyle/>
          <a:p>
            <a:r>
              <a:rPr lang="en-US" altLang="en-US" sz="2600" dirty="0">
                <a:latin typeface="Times New Roman" panose="02020603050405020304" pitchFamily="18" charset="0"/>
                <a:cs typeface="Times New Roman" panose="02020603050405020304" pitchFamily="18" charset="0"/>
              </a:rPr>
              <a:t>An asterisk (*) is placed before the variable name that will hold the values of all </a:t>
            </a:r>
            <a:r>
              <a:rPr lang="en-US" altLang="en-US" sz="2600" dirty="0" err="1">
                <a:latin typeface="Times New Roman" panose="02020603050405020304" pitchFamily="18" charset="0"/>
                <a:cs typeface="Times New Roman" panose="02020603050405020304" pitchFamily="18" charset="0"/>
              </a:rPr>
              <a:t>nonkeyword</a:t>
            </a:r>
            <a:r>
              <a:rPr lang="en-US" altLang="en-US" sz="2600" dirty="0">
                <a:latin typeface="Times New Roman" panose="02020603050405020304" pitchFamily="18" charset="0"/>
                <a:cs typeface="Times New Roman" panose="02020603050405020304" pitchFamily="18" charset="0"/>
              </a:rPr>
              <a:t> variable arguments. This tuple remains empty if no additional arguments are specified during the function call. For example:</a:t>
            </a:r>
          </a:p>
          <a:p>
            <a:pPr marL="0" indent="0">
              <a:buNone/>
            </a:pPr>
            <a:r>
              <a:rPr lang="en-US" sz="2200" b="0" dirty="0">
                <a:effectLst/>
                <a:latin typeface="Consolas" panose="020B0609020204030204" pitchFamily="49" charset="0"/>
              </a:rPr>
              <a:t>def </a:t>
            </a:r>
            <a:r>
              <a:rPr lang="en-US" sz="2200" b="0" dirty="0" err="1">
                <a:effectLst/>
                <a:latin typeface="Consolas" panose="020B0609020204030204" pitchFamily="49" charset="0"/>
              </a:rPr>
              <a:t>printinfo</a:t>
            </a:r>
            <a:r>
              <a:rPr lang="en-US" sz="2200" b="0" dirty="0">
                <a:effectLst/>
                <a:latin typeface="Consolas" panose="020B0609020204030204" pitchFamily="49" charset="0"/>
              </a:rPr>
              <a:t>( arg1, *</a:t>
            </a:r>
            <a:r>
              <a:rPr lang="en-US" sz="2200" b="0" dirty="0" err="1">
                <a:effectLst/>
                <a:latin typeface="Consolas" panose="020B0609020204030204" pitchFamily="49" charset="0"/>
              </a:rPr>
              <a:t>vartuple</a:t>
            </a:r>
            <a:r>
              <a:rPr lang="en-US" sz="2200" b="0" dirty="0">
                <a:effectLst/>
                <a:latin typeface="Consolas" panose="020B0609020204030204" pitchFamily="49" charset="0"/>
              </a:rPr>
              <a:t> ): </a:t>
            </a:r>
          </a:p>
          <a:p>
            <a:pPr marL="0" indent="0">
              <a:buNone/>
            </a:pPr>
            <a:r>
              <a:rPr lang="en-US" sz="2200" b="0" dirty="0">
                <a:effectLst/>
                <a:latin typeface="Consolas" panose="020B0609020204030204" pitchFamily="49" charset="0"/>
              </a:rPr>
              <a:t>    print("Output is: ") </a:t>
            </a:r>
          </a:p>
          <a:p>
            <a:pPr marL="0" indent="0">
              <a:buNone/>
            </a:pPr>
            <a:r>
              <a:rPr lang="en-US" sz="2200" b="0" dirty="0">
                <a:effectLst/>
                <a:latin typeface="Consolas" panose="020B0609020204030204" pitchFamily="49" charset="0"/>
              </a:rPr>
              <a:t>    print( arg1) </a:t>
            </a:r>
          </a:p>
          <a:p>
            <a:pPr marL="0" indent="0">
              <a:buNone/>
            </a:pPr>
            <a:r>
              <a:rPr lang="en-US" sz="2200" b="0" dirty="0">
                <a:effectLst/>
                <a:latin typeface="Consolas" panose="020B0609020204030204" pitchFamily="49" charset="0"/>
              </a:rPr>
              <a:t>    for var in </a:t>
            </a:r>
            <a:r>
              <a:rPr lang="en-US" sz="2200" b="0" dirty="0" err="1">
                <a:effectLst/>
                <a:latin typeface="Consolas" panose="020B0609020204030204" pitchFamily="49" charset="0"/>
              </a:rPr>
              <a:t>vartuple</a:t>
            </a:r>
            <a:r>
              <a:rPr lang="en-US" sz="2200" b="0" dirty="0">
                <a:effectLst/>
                <a:latin typeface="Consolas" panose="020B0609020204030204" pitchFamily="49" charset="0"/>
              </a:rPr>
              <a:t>: </a:t>
            </a:r>
          </a:p>
          <a:p>
            <a:pPr marL="0" indent="0">
              <a:buNone/>
            </a:pPr>
            <a:r>
              <a:rPr lang="en-US" sz="2200" b="0" dirty="0">
                <a:effectLst/>
                <a:latin typeface="Consolas" panose="020B0609020204030204" pitchFamily="49" charset="0"/>
              </a:rPr>
              <a:t>            print(var) </a:t>
            </a:r>
          </a:p>
          <a:p>
            <a:pPr marL="0" indent="0">
              <a:buNone/>
            </a:pPr>
            <a:r>
              <a:rPr lang="en-US" sz="2200" b="0" dirty="0">
                <a:effectLst/>
                <a:latin typeface="Consolas" panose="020B0609020204030204" pitchFamily="49" charset="0"/>
              </a:rPr>
              <a:t>    return </a:t>
            </a:r>
          </a:p>
          <a:p>
            <a:pPr marL="0" indent="0">
              <a:buNone/>
            </a:pPr>
            <a:r>
              <a:rPr lang="en-US" sz="2200" b="0" dirty="0" err="1">
                <a:effectLst/>
                <a:latin typeface="Consolas" panose="020B0609020204030204" pitchFamily="49" charset="0"/>
              </a:rPr>
              <a:t>printinfo</a:t>
            </a:r>
            <a:r>
              <a:rPr lang="en-US" sz="2200" b="0" dirty="0">
                <a:effectLst/>
                <a:latin typeface="Consolas" panose="020B0609020204030204" pitchFamily="49" charset="0"/>
              </a:rPr>
              <a:t>( 10 )</a:t>
            </a:r>
          </a:p>
          <a:p>
            <a:pPr marL="0" indent="0">
              <a:buNone/>
            </a:pPr>
            <a:r>
              <a:rPr lang="en-US" sz="2200" b="0" dirty="0" err="1">
                <a:effectLst/>
                <a:latin typeface="Consolas" panose="020B0609020204030204" pitchFamily="49" charset="0"/>
              </a:rPr>
              <a:t>printinfo</a:t>
            </a:r>
            <a:r>
              <a:rPr lang="en-US" sz="2200" b="0" dirty="0">
                <a:effectLst/>
                <a:latin typeface="Consolas" panose="020B0609020204030204" pitchFamily="49" charset="0"/>
              </a:rPr>
              <a:t>( 70,60,50 ) </a:t>
            </a:r>
          </a:p>
          <a:p>
            <a:r>
              <a:rPr lang="en-US" altLang="en-US" sz="2000" dirty="0">
                <a:latin typeface="Times New Roman" panose="02020603050405020304" pitchFamily="18" charset="0"/>
                <a:cs typeface="Times New Roman" panose="02020603050405020304" pitchFamily="18" charset="0"/>
              </a:rPr>
              <a:t>This would produce following result:</a:t>
            </a:r>
          </a:p>
          <a:p>
            <a:pPr lvl="1">
              <a:buFontTx/>
              <a:buNone/>
            </a:pPr>
            <a:r>
              <a:rPr lang="en-US" altLang="en-US" sz="1600" dirty="0">
                <a:latin typeface="Times New Roman" panose="02020603050405020304" pitchFamily="18" charset="0"/>
                <a:cs typeface="Times New Roman" panose="02020603050405020304" pitchFamily="18" charset="0"/>
              </a:rPr>
              <a:t>Output is: </a:t>
            </a:r>
          </a:p>
          <a:p>
            <a:pPr lvl="1">
              <a:buFontTx/>
              <a:buNone/>
            </a:pPr>
            <a:r>
              <a:rPr lang="en-US" altLang="en-US" sz="1600" dirty="0">
                <a:latin typeface="Times New Roman" panose="02020603050405020304" pitchFamily="18" charset="0"/>
                <a:cs typeface="Times New Roman" panose="02020603050405020304" pitchFamily="18" charset="0"/>
              </a:rPr>
              <a:t>10 </a:t>
            </a:r>
          </a:p>
          <a:p>
            <a:pPr lvl="1">
              <a:buFontTx/>
              <a:buNone/>
            </a:pPr>
            <a:r>
              <a:rPr lang="en-US" altLang="en-US" sz="1600" dirty="0">
                <a:latin typeface="Times New Roman" panose="02020603050405020304" pitchFamily="18" charset="0"/>
                <a:cs typeface="Times New Roman" panose="02020603050405020304" pitchFamily="18" charset="0"/>
              </a:rPr>
              <a:t>Output is: </a:t>
            </a:r>
          </a:p>
          <a:p>
            <a:pPr lvl="1">
              <a:buFontTx/>
              <a:buNone/>
            </a:pPr>
            <a:r>
              <a:rPr lang="en-US" altLang="en-US" sz="1600" dirty="0">
                <a:latin typeface="Times New Roman" panose="02020603050405020304" pitchFamily="18" charset="0"/>
                <a:cs typeface="Times New Roman" panose="02020603050405020304" pitchFamily="18" charset="0"/>
              </a:rPr>
              <a:t>70 </a:t>
            </a:r>
          </a:p>
          <a:p>
            <a:pPr lvl="1">
              <a:buFontTx/>
              <a:buNone/>
            </a:pPr>
            <a:r>
              <a:rPr lang="en-US" altLang="en-US" sz="1600" dirty="0">
                <a:latin typeface="Times New Roman" panose="02020603050405020304" pitchFamily="18" charset="0"/>
                <a:cs typeface="Times New Roman" panose="02020603050405020304" pitchFamily="18" charset="0"/>
              </a:rPr>
              <a:t>60 </a:t>
            </a:r>
          </a:p>
          <a:p>
            <a:pPr lvl="1">
              <a:buFontTx/>
              <a:buNone/>
            </a:pPr>
            <a:r>
              <a:rPr lang="en-US" altLang="en-US" sz="1600" dirty="0">
                <a:latin typeface="Times New Roman" panose="02020603050405020304" pitchFamily="18" charset="0"/>
                <a:cs typeface="Times New Roman" panose="02020603050405020304" pitchFamily="18" charset="0"/>
              </a:rPr>
              <a:t>50 </a:t>
            </a:r>
          </a:p>
          <a:p>
            <a:pPr>
              <a:buFontTx/>
              <a:buNone/>
            </a:pPr>
            <a:endParaRPr lang="en-US" altLang="en-US" dirty="0"/>
          </a:p>
        </p:txBody>
      </p:sp>
      <p:sp>
        <p:nvSpPr>
          <p:cNvPr id="2"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p>
          <a:p>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 Python Function  </a:t>
            </a:r>
          </a:p>
          <a:p>
            <a:r>
              <a:rPr lang="en-US" altLang="en-US" sz="4000" b="1" dirty="0">
                <a:latin typeface="Garamond" panose="02020404030301010803" pitchFamily="18" charset="0"/>
              </a:rPr>
              <a:t>Variable-length arguments</a:t>
            </a:r>
            <a:endParaRPr lang="en-US" sz="4000" b="1" i="0" dirty="0">
              <a:solidFill>
                <a:schemeClr val="bg1"/>
              </a:solidFill>
              <a:effectLst/>
              <a:latin typeface="Garamond" panose="02020404030301010803" pitchFamily="18" charset="0"/>
            </a:endParaRP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DB4F7E2-DFC6-490A-AB5F-7D827582BBB5}" type="slidenum">
              <a:rPr lang="en-US" smtClean="0"/>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74711C4-CC49-AE37-37C8-51263E3CA2F3}"/>
              </a:ext>
            </a:extLst>
          </p:cNvPr>
          <p:cNvSpPr>
            <a:spLocks noGrp="1"/>
          </p:cNvSpPr>
          <p:nvPr>
            <p:ph type="title"/>
          </p:nvPr>
        </p:nvSpPr>
        <p:spPr>
          <a:xfrm>
            <a:off x="1995055" y="865909"/>
            <a:ext cx="8153400" cy="609600"/>
          </a:xfrm>
        </p:spPr>
        <p:txBody>
          <a:bodyPr>
            <a:normAutofit fontScale="90000"/>
          </a:bodyPr>
          <a:lstStyle/>
          <a:p>
            <a:r>
              <a:rPr lang="en-US" altLang="en-US" b="1" dirty="0">
                <a:latin typeface="Garamond" panose="02020404030301010803" pitchFamily="18" charset="0"/>
              </a:rPr>
              <a:t>Scope of Variables</a:t>
            </a:r>
            <a:endParaRPr lang="en-US" altLang="en-US" dirty="0">
              <a:latin typeface="Garamond" panose="02020404030301010803" pitchFamily="18" charset="0"/>
            </a:endParaRPr>
          </a:p>
        </p:txBody>
      </p:sp>
      <p:sp>
        <p:nvSpPr>
          <p:cNvPr id="17411" name="Content Placeholder 4">
            <a:extLst>
              <a:ext uri="{FF2B5EF4-FFF2-40B4-BE49-F238E27FC236}">
                <a16:creationId xmlns:a16="http://schemas.microsoft.com/office/drawing/2014/main" id="{09991C61-B1E9-9CC3-3524-C9297C23440D}"/>
              </a:ext>
            </a:extLst>
          </p:cNvPr>
          <p:cNvSpPr>
            <a:spLocks noGrp="1"/>
          </p:cNvSpPr>
          <p:nvPr>
            <p:ph idx="1"/>
          </p:nvPr>
        </p:nvSpPr>
        <p:spPr>
          <a:xfrm>
            <a:off x="-1" y="1371600"/>
            <a:ext cx="11568545" cy="4800600"/>
          </a:xfrm>
        </p:spPr>
        <p:txBody>
          <a:bodyPr>
            <a:normAutofit/>
          </a:bodyPr>
          <a:lstStyle/>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All variables in a program may not be accessible at all locations in that program. This depends on where you have declared a variable.</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scope of a variable determines the portion of the program where you can access a particular identifier. There are two basic scopes of variables in Python:</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Global variables</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Local variables</a:t>
            </a:r>
          </a:p>
          <a:p>
            <a:pPr marL="0" indent="0">
              <a:buNone/>
            </a:pPr>
            <a:r>
              <a:rPr lang="en-US" altLang="en-US" sz="2400" b="1" dirty="0">
                <a:latin typeface="Times New Roman" panose="02020603050405020304" pitchFamily="18" charset="0"/>
                <a:cs typeface="Times New Roman" panose="02020603050405020304" pitchFamily="18" charset="0"/>
              </a:rPr>
              <a:t>Global vs. Local variables:</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Variables that are defined </a:t>
            </a:r>
            <a:r>
              <a:rPr lang="en-US" altLang="en-US" sz="2400" dirty="0">
                <a:solidFill>
                  <a:srgbClr val="FF0000"/>
                </a:solidFill>
                <a:latin typeface="Times New Roman" panose="02020603050405020304" pitchFamily="18" charset="0"/>
                <a:cs typeface="Times New Roman" panose="02020603050405020304" pitchFamily="18" charset="0"/>
              </a:rPr>
              <a:t>inside</a:t>
            </a:r>
            <a:r>
              <a:rPr lang="en-US" altLang="en-US" sz="2400" dirty="0">
                <a:latin typeface="Times New Roman" panose="02020603050405020304" pitchFamily="18" charset="0"/>
                <a:cs typeface="Times New Roman" panose="02020603050405020304" pitchFamily="18" charset="0"/>
              </a:rPr>
              <a:t> a function body have a </a:t>
            </a:r>
            <a:r>
              <a:rPr lang="en-US" altLang="en-US" sz="2400" dirty="0">
                <a:solidFill>
                  <a:srgbClr val="FF0000"/>
                </a:solidFill>
                <a:latin typeface="Times New Roman" panose="02020603050405020304" pitchFamily="18" charset="0"/>
                <a:cs typeface="Times New Roman" panose="02020603050405020304" pitchFamily="18" charset="0"/>
              </a:rPr>
              <a:t>local</a:t>
            </a:r>
            <a:r>
              <a:rPr lang="en-US" altLang="en-US" sz="2400" dirty="0">
                <a:latin typeface="Times New Roman" panose="02020603050405020304" pitchFamily="18" charset="0"/>
                <a:cs typeface="Times New Roman" panose="02020603050405020304" pitchFamily="18" charset="0"/>
              </a:rPr>
              <a:t> scope, and those defined </a:t>
            </a:r>
            <a:r>
              <a:rPr lang="en-US" altLang="en-US" sz="2400" dirty="0">
                <a:solidFill>
                  <a:srgbClr val="FF0000"/>
                </a:solidFill>
                <a:latin typeface="Times New Roman" panose="02020603050405020304" pitchFamily="18" charset="0"/>
                <a:cs typeface="Times New Roman" panose="02020603050405020304" pitchFamily="18" charset="0"/>
              </a:rPr>
              <a:t>outside</a:t>
            </a:r>
            <a:r>
              <a:rPr lang="en-US" altLang="en-US" sz="2400" dirty="0">
                <a:latin typeface="Times New Roman" panose="02020603050405020304" pitchFamily="18" charset="0"/>
                <a:cs typeface="Times New Roman" panose="02020603050405020304" pitchFamily="18" charset="0"/>
              </a:rPr>
              <a:t> have a </a:t>
            </a:r>
            <a:r>
              <a:rPr lang="en-US" altLang="en-US" sz="2400" dirty="0">
                <a:solidFill>
                  <a:srgbClr val="FF0000"/>
                </a:solidFill>
                <a:latin typeface="Times New Roman" panose="02020603050405020304" pitchFamily="18" charset="0"/>
                <a:cs typeface="Times New Roman" panose="02020603050405020304" pitchFamily="18" charset="0"/>
              </a:rPr>
              <a:t>global scope</a:t>
            </a:r>
            <a:r>
              <a:rPr lang="en-US" alt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This means that local variables can be accessed only inside the function in which they are declared whereas global variables can be accessed throughout the program body by all functions. When you call a function, the variables declared inside it are brought into scope.</a:t>
            </a:r>
          </a:p>
          <a:p>
            <a:pPr>
              <a:buFontTx/>
              <a:buNone/>
            </a:pPr>
            <a:endParaRPr lang="en-US" alt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endPar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DB4F7E2-DFC6-490A-AB5F-7D827582BBB5}" type="slidenum">
              <a:rPr lang="en-US" smtClean="0"/>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BE057433-3A6C-3014-0CAE-98A55DEAF4E2}"/>
              </a:ext>
            </a:extLst>
          </p:cNvPr>
          <p:cNvSpPr>
            <a:spLocks noChangeArrowheads="1"/>
          </p:cNvSpPr>
          <p:nvPr/>
        </p:nvSpPr>
        <p:spPr bwMode="auto">
          <a:xfrm>
            <a:off x="1752600" y="1066800"/>
            <a:ext cx="89154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18435" name="Content Placeholder 2">
            <a:extLst>
              <a:ext uri="{FF2B5EF4-FFF2-40B4-BE49-F238E27FC236}">
                <a16:creationId xmlns:a16="http://schemas.microsoft.com/office/drawing/2014/main" id="{88F643DB-C1E9-4827-AB6F-FEA137345E35}"/>
              </a:ext>
            </a:extLst>
          </p:cNvPr>
          <p:cNvSpPr>
            <a:spLocks noGrp="1"/>
          </p:cNvSpPr>
          <p:nvPr>
            <p:ph idx="1"/>
          </p:nvPr>
        </p:nvSpPr>
        <p:spPr>
          <a:xfrm>
            <a:off x="623454" y="1707926"/>
            <a:ext cx="8153400" cy="5080801"/>
          </a:xfrm>
        </p:spPr>
        <p:txBody>
          <a:bodyPr>
            <a:normAutofit/>
          </a:bodyPr>
          <a:lstStyle/>
          <a:p>
            <a:r>
              <a:rPr lang="en-US" altLang="en-US" sz="2000" b="1" dirty="0">
                <a:latin typeface="Times New Roman" panose="02020603050405020304" pitchFamily="18" charset="0"/>
                <a:cs typeface="Times New Roman" panose="02020603050405020304" pitchFamily="18" charset="0"/>
              </a:rPr>
              <a:t>Example</a:t>
            </a:r>
            <a:r>
              <a:rPr lang="en-US" altLang="en-US" sz="2000" b="1" dirty="0"/>
              <a:t>:</a:t>
            </a:r>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endParaRPr lang="en-US" altLang="en-US" sz="2000" dirty="0"/>
          </a:p>
          <a:p>
            <a:pPr lvl="1">
              <a:buFontTx/>
              <a:buNone/>
            </a:pPr>
            <a:r>
              <a:rPr lang="en-US" altLang="en-US" dirty="0">
                <a:latin typeface="Times New Roman" panose="02020603050405020304" pitchFamily="18" charset="0"/>
                <a:cs typeface="Times New Roman" panose="02020603050405020304" pitchFamily="18" charset="0"/>
              </a:rPr>
              <a:t>This would produce the following result:</a:t>
            </a:r>
          </a:p>
          <a:p>
            <a:pPr lvl="1">
              <a:buFontTx/>
              <a:buNone/>
            </a:pPr>
            <a:r>
              <a:rPr lang="en-US" altLang="en-US" dirty="0">
                <a:latin typeface="Times New Roman" panose="02020603050405020304" pitchFamily="18" charset="0"/>
                <a:cs typeface="Times New Roman" panose="02020603050405020304" pitchFamily="18" charset="0"/>
              </a:rPr>
              <a:t>Inside the function local total :  30</a:t>
            </a:r>
          </a:p>
          <a:p>
            <a:pPr lvl="1">
              <a:buFontTx/>
              <a:buNone/>
            </a:pPr>
            <a:r>
              <a:rPr lang="en-US" altLang="en-US" dirty="0">
                <a:latin typeface="Times New Roman" panose="02020603050405020304" pitchFamily="18" charset="0"/>
                <a:cs typeface="Times New Roman" panose="02020603050405020304" pitchFamily="18" charset="0"/>
              </a:rPr>
              <a:t>Outside the function global total :  0</a:t>
            </a:r>
          </a:p>
        </p:txBody>
      </p:sp>
      <p:sp>
        <p:nvSpPr>
          <p:cNvPr id="4"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r>
              <a:rPr lang="en-US" altLang="en-US" sz="4000" b="1" dirty="0">
                <a:latin typeface="Garamond" panose="02020404030301010803" pitchFamily="18" charset="0"/>
              </a:rPr>
              <a:t>    Scope of Variables</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23454" y="2056967"/>
            <a:ext cx="8001000" cy="3096924"/>
          </a:xfrm>
          <a:prstGeom prst="rect">
            <a:avLst/>
          </a:prstGeom>
        </p:spPr>
      </p:pic>
      <p:sp>
        <p:nvSpPr>
          <p:cNvPr id="3" name="Slide Number Placeholder 2"/>
          <p:cNvSpPr>
            <a:spLocks noGrp="1"/>
          </p:cNvSpPr>
          <p:nvPr>
            <p:ph type="sldNum" sz="quarter" idx="12"/>
          </p:nvPr>
        </p:nvSpPr>
        <p:spPr/>
        <p:txBody>
          <a:bodyPr/>
          <a:lstStyle/>
          <a:p>
            <a:fld id="{0DB4F7E2-DFC6-490A-AB5F-7D827582BBB5}" type="slidenum">
              <a:rPr lang="en-US" smtClean="0"/>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200" y="1825625"/>
            <a:ext cx="10845800" cy="4896908"/>
          </a:xfrm>
        </p:spPr>
        <p:txBody>
          <a:bodyPr>
            <a:normAutofit/>
          </a:bodyPr>
          <a:lstStyle/>
          <a:p>
            <a:r>
              <a:rPr lang="en-US" sz="2400" dirty="0">
                <a:latin typeface="Times New Roman" panose="02020603050405020304" pitchFamily="18" charset="0"/>
                <a:cs typeface="Times New Roman" panose="02020603050405020304" pitchFamily="18" charset="0"/>
              </a:rPr>
              <a:t>Consider the following code:</a:t>
            </a:r>
          </a:p>
          <a:p>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Local Variables</a:t>
            </a:r>
          </a:p>
        </p:txBody>
      </p:sp>
      <p:sp>
        <p:nvSpPr>
          <p:cNvPr id="5" name="TextBox 4">
            <a:extLst>
              <a:ext uri="{FF2B5EF4-FFF2-40B4-BE49-F238E27FC236}">
                <a16:creationId xmlns:a16="http://schemas.microsoft.com/office/drawing/2014/main" id="{2C71C5C5-05C7-484F-A7C6-D76D95E0434D}"/>
              </a:ext>
            </a:extLst>
          </p:cNvPr>
          <p:cNvSpPr txBox="1"/>
          <p:nvPr/>
        </p:nvSpPr>
        <p:spPr>
          <a:xfrm>
            <a:off x="1126065" y="2564318"/>
            <a:ext cx="2870201" cy="2677656"/>
          </a:xfrm>
          <a:prstGeom prst="rect">
            <a:avLst/>
          </a:prstGeom>
          <a:noFill/>
          <a:ln>
            <a:solidFill>
              <a:srgbClr val="0070C0"/>
            </a:solidFill>
          </a:ln>
        </p:spPr>
        <p:txBody>
          <a:bodyPr wrap="square" rtlCol="0">
            <a:spAutoFit/>
          </a:bodyPr>
          <a:lstStyle/>
          <a:p>
            <a:r>
              <a:rPr lang="en-US" sz="2400" dirty="0"/>
              <a:t>def func1(x, y):</a:t>
            </a:r>
          </a:p>
          <a:p>
            <a:r>
              <a:rPr lang="en-US" sz="2400" dirty="0"/>
              <a:t>        #local scope</a:t>
            </a:r>
          </a:p>
          <a:p>
            <a:r>
              <a:rPr lang="en-US" sz="2400" dirty="0"/>
              <a:t>        z = 4</a:t>
            </a:r>
          </a:p>
          <a:p>
            <a:r>
              <a:rPr lang="en-US" sz="2400" dirty="0"/>
              <a:t>        print(x, y, z)</a:t>
            </a:r>
          </a:p>
          <a:p>
            <a:endParaRPr lang="en-US" sz="2400" dirty="0"/>
          </a:p>
          <a:p>
            <a:r>
              <a:rPr lang="en-US" sz="2400" dirty="0"/>
              <a:t>func1(2, 3)</a:t>
            </a:r>
          </a:p>
          <a:p>
            <a:r>
              <a:rPr lang="en-US" sz="2400" dirty="0"/>
              <a:t>print(x, y, z)</a:t>
            </a:r>
          </a:p>
        </p:txBody>
      </p:sp>
      <p:sp>
        <p:nvSpPr>
          <p:cNvPr id="6" name="Striped Right Arrow 5">
            <a:extLst>
              <a:ext uri="{FF2B5EF4-FFF2-40B4-BE49-F238E27FC236}">
                <a16:creationId xmlns:a16="http://schemas.microsoft.com/office/drawing/2014/main" id="{A65C0FDF-F890-D448-88AC-F37DE134EBC6}"/>
              </a:ext>
            </a:extLst>
          </p:cNvPr>
          <p:cNvSpPr/>
          <p:nvPr/>
        </p:nvSpPr>
        <p:spPr>
          <a:xfrm>
            <a:off x="4284131" y="3175012"/>
            <a:ext cx="1794933"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9" name="Rounded Rectangle 8">
            <a:extLst>
              <a:ext uri="{FF2B5EF4-FFF2-40B4-BE49-F238E27FC236}">
                <a16:creationId xmlns:a16="http://schemas.microsoft.com/office/drawing/2014/main" id="{6C101D70-3D02-AE4F-A5AF-8E24C7837C5A}"/>
              </a:ext>
            </a:extLst>
          </p:cNvPr>
          <p:cNvSpPr/>
          <p:nvPr/>
        </p:nvSpPr>
        <p:spPr>
          <a:xfrm>
            <a:off x="758920" y="5463117"/>
            <a:ext cx="11108267" cy="1035098"/>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x, y, and z belong solely to the </a:t>
            </a:r>
            <a:r>
              <a:rPr lang="en-US" sz="2400" b="1" i="1" dirty="0">
                <a:solidFill>
                  <a:schemeClr val="tx1"/>
                </a:solidFill>
                <a:latin typeface="Times New Roman" panose="02020603050405020304" pitchFamily="18" charset="0"/>
                <a:cs typeface="Times New Roman" panose="02020603050405020304" pitchFamily="18" charset="0"/>
              </a:rPr>
              <a:t>scope</a:t>
            </a:r>
            <a:r>
              <a:rPr lang="en-US" sz="2400" dirty="0">
                <a:solidFill>
                  <a:schemeClr val="tx1"/>
                </a:solidFill>
                <a:latin typeface="Times New Roman" panose="02020603050405020304" pitchFamily="18" charset="0"/>
                <a:cs typeface="Times New Roman" panose="02020603050405020304" pitchFamily="18" charset="0"/>
              </a:rPr>
              <a:t> of func1(...) and can </a:t>
            </a:r>
            <a:r>
              <a:rPr lang="en-US" sz="2400" i="1" u="sng" dirty="0">
                <a:solidFill>
                  <a:schemeClr val="tx1"/>
                </a:solidFill>
                <a:latin typeface="Times New Roman" panose="02020603050405020304" pitchFamily="18" charset="0"/>
                <a:cs typeface="Times New Roman" panose="02020603050405020304" pitchFamily="18" charset="0"/>
              </a:rPr>
              <a:t>only</a:t>
            </a:r>
            <a:r>
              <a:rPr lang="en-US" sz="2400" dirty="0">
                <a:solidFill>
                  <a:schemeClr val="tx1"/>
                </a:solidFill>
                <a:latin typeface="Times New Roman" panose="02020603050405020304" pitchFamily="18" charset="0"/>
                <a:cs typeface="Times New Roman" panose="02020603050405020304" pitchFamily="18" charset="0"/>
              </a:rPr>
              <a:t> be accessed inside func1(…); z is said to be </a:t>
            </a:r>
            <a:r>
              <a:rPr lang="en-US" sz="2400" i="1" dirty="0">
                <a:solidFill>
                  <a:schemeClr val="tx1"/>
                </a:solidFill>
                <a:latin typeface="Times New Roman" panose="02020603050405020304" pitchFamily="18" charset="0"/>
                <a:cs typeface="Times New Roman" panose="02020603050405020304" pitchFamily="18" charset="0"/>
              </a:rPr>
              <a:t>local</a:t>
            </a:r>
            <a:r>
              <a:rPr lang="en-US" sz="2400" dirty="0">
                <a:solidFill>
                  <a:schemeClr val="tx1"/>
                </a:solidFill>
                <a:latin typeface="Times New Roman" panose="02020603050405020304" pitchFamily="18" charset="0"/>
                <a:cs typeface="Times New Roman" panose="02020603050405020304" pitchFamily="18" charset="0"/>
              </a:rPr>
              <a:t> to func1(…), hence, referred to as a </a:t>
            </a:r>
            <a:r>
              <a:rPr lang="en-US" sz="2400" b="1" i="1" dirty="0">
                <a:solidFill>
                  <a:schemeClr val="tx1"/>
                </a:solidFill>
                <a:latin typeface="Times New Roman" panose="02020603050405020304" pitchFamily="18" charset="0"/>
                <a:cs typeface="Times New Roman" panose="02020603050405020304" pitchFamily="18" charset="0"/>
              </a:rPr>
              <a:t>local variable</a:t>
            </a:r>
            <a:r>
              <a:rPr lang="en-US" sz="2400" dirty="0">
                <a:solidFill>
                  <a:schemeClr val="tx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6079065" y="3020292"/>
            <a:ext cx="6112936" cy="1967344"/>
          </a:xfrm>
          <a:prstGeom prst="rect">
            <a:avLst/>
          </a:prstGeom>
        </p:spPr>
      </p:pic>
      <p:sp>
        <p:nvSpPr>
          <p:cNvPr id="10"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0DB4F7E2-DFC6-490A-AB5F-7D827582BBB5}" type="slidenum">
              <a:rPr lang="en-US" smtClean="0"/>
              <a:pPr/>
              <a:t>96</a:t>
            </a:fld>
            <a:endParaRPr lang="en-US" dirty="0"/>
          </a:p>
        </p:txBody>
      </p:sp>
    </p:spTree>
    <p:extLst>
      <p:ext uri="{BB962C8B-B14F-4D97-AF65-F5344CB8AC3E}">
        <p14:creationId xmlns:p14="http://schemas.microsoft.com/office/powerpoint/2010/main" val="125577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200" y="1825625"/>
            <a:ext cx="10845800" cy="4896908"/>
          </a:xfrm>
        </p:spPr>
        <p:txBody>
          <a:bodyPr>
            <a:normAutofit/>
          </a:bodyPr>
          <a:lstStyle/>
          <a:p>
            <a:r>
              <a:rPr lang="en-US" sz="2400" dirty="0">
                <a:latin typeface="Times New Roman" panose="02020603050405020304" pitchFamily="18" charset="0"/>
                <a:cs typeface="Times New Roman" panose="02020603050405020304" pitchFamily="18" charset="0"/>
              </a:rPr>
              <a:t>Consider the following code</a:t>
            </a:r>
          </a:p>
          <a:p>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Global Variables</a:t>
            </a:r>
          </a:p>
        </p:txBody>
      </p:sp>
      <p:sp>
        <p:nvSpPr>
          <p:cNvPr id="5" name="TextBox 4">
            <a:extLst>
              <a:ext uri="{FF2B5EF4-FFF2-40B4-BE49-F238E27FC236}">
                <a16:creationId xmlns:a16="http://schemas.microsoft.com/office/drawing/2014/main" id="{2C71C5C5-05C7-484F-A7C6-D76D95E0434D}"/>
              </a:ext>
            </a:extLst>
          </p:cNvPr>
          <p:cNvSpPr txBox="1"/>
          <p:nvPr/>
        </p:nvSpPr>
        <p:spPr>
          <a:xfrm>
            <a:off x="3158067" y="2496586"/>
            <a:ext cx="2870201" cy="3046988"/>
          </a:xfrm>
          <a:prstGeom prst="rect">
            <a:avLst/>
          </a:prstGeom>
          <a:noFill/>
          <a:ln>
            <a:solidFill>
              <a:srgbClr val="0070C0"/>
            </a:solidFill>
          </a:ln>
        </p:spPr>
        <p:txBody>
          <a:bodyPr wrap="square" rtlCol="0">
            <a:spAutoFit/>
          </a:bodyPr>
          <a:lstStyle/>
          <a:p>
            <a:r>
              <a:rPr lang="en-US" sz="2400" dirty="0"/>
              <a:t>#global scope</a:t>
            </a:r>
          </a:p>
          <a:p>
            <a:r>
              <a:rPr lang="en-US" sz="2400" dirty="0"/>
              <a:t>x = 100</a:t>
            </a:r>
          </a:p>
          <a:p>
            <a:r>
              <a:rPr lang="en-US" sz="2400" dirty="0"/>
              <a:t>  </a:t>
            </a:r>
          </a:p>
          <a:p>
            <a:r>
              <a:rPr lang="en-US" sz="2400" dirty="0"/>
              <a:t>def func2():</a:t>
            </a:r>
          </a:p>
          <a:p>
            <a:r>
              <a:rPr lang="en-US" sz="2400" dirty="0"/>
              <a:t>        print(x)</a:t>
            </a:r>
          </a:p>
          <a:p>
            <a:endParaRPr lang="en-US" sz="2400" dirty="0"/>
          </a:p>
          <a:p>
            <a:r>
              <a:rPr lang="en-US" sz="2400" dirty="0"/>
              <a:t>func2()</a:t>
            </a:r>
          </a:p>
          <a:p>
            <a:r>
              <a:rPr lang="en-US" sz="2400" dirty="0"/>
              <a:t>print(x)</a:t>
            </a:r>
          </a:p>
        </p:txBody>
      </p:sp>
      <p:sp>
        <p:nvSpPr>
          <p:cNvPr id="6" name="Striped Right Arrow 5">
            <a:extLst>
              <a:ext uri="{FF2B5EF4-FFF2-40B4-BE49-F238E27FC236}">
                <a16:creationId xmlns:a16="http://schemas.microsoft.com/office/drawing/2014/main" id="{A65C0FDF-F890-D448-88AC-F37DE134EBC6}"/>
              </a:ext>
            </a:extLst>
          </p:cNvPr>
          <p:cNvSpPr/>
          <p:nvPr/>
        </p:nvSpPr>
        <p:spPr>
          <a:xfrm>
            <a:off x="6316133" y="3258080"/>
            <a:ext cx="1794933"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7" name="TextBox 6">
            <a:extLst>
              <a:ext uri="{FF2B5EF4-FFF2-40B4-BE49-F238E27FC236}">
                <a16:creationId xmlns:a16="http://schemas.microsoft.com/office/drawing/2014/main" id="{73C22FD9-A71C-9741-958E-AB473A63CD1A}"/>
              </a:ext>
            </a:extLst>
          </p:cNvPr>
          <p:cNvSpPr txBox="1"/>
          <p:nvPr/>
        </p:nvSpPr>
        <p:spPr>
          <a:xfrm>
            <a:off x="8428568" y="3570714"/>
            <a:ext cx="924983" cy="830997"/>
          </a:xfrm>
          <a:prstGeom prst="rect">
            <a:avLst/>
          </a:prstGeom>
          <a:noFill/>
          <a:ln>
            <a:solidFill>
              <a:srgbClr val="C00000"/>
            </a:solidFill>
          </a:ln>
        </p:spPr>
        <p:txBody>
          <a:bodyPr wrap="square" rtlCol="0">
            <a:spAutoFit/>
          </a:bodyPr>
          <a:lstStyle/>
          <a:p>
            <a:r>
              <a:rPr lang="en-US" sz="2400" dirty="0"/>
              <a:t>100</a:t>
            </a:r>
          </a:p>
          <a:p>
            <a:r>
              <a:rPr lang="en-US" sz="2400" dirty="0"/>
              <a:t>100</a:t>
            </a:r>
          </a:p>
        </p:txBody>
      </p:sp>
      <p:sp>
        <p:nvSpPr>
          <p:cNvPr id="12" name="Rounded Rectangle 11">
            <a:extLst>
              <a:ext uri="{FF2B5EF4-FFF2-40B4-BE49-F238E27FC236}">
                <a16:creationId xmlns:a16="http://schemas.microsoft.com/office/drawing/2014/main" id="{F9D61CEC-F910-A346-8BE4-6FCAF6ECB329}"/>
              </a:ext>
            </a:extLst>
          </p:cNvPr>
          <p:cNvSpPr/>
          <p:nvPr/>
        </p:nvSpPr>
        <p:spPr>
          <a:xfrm>
            <a:off x="706966" y="5666312"/>
            <a:ext cx="11108267" cy="1035098"/>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x is said to be a </a:t>
            </a:r>
            <a:r>
              <a:rPr lang="en-US" sz="2400" b="1" i="1" dirty="0">
                <a:solidFill>
                  <a:schemeClr val="tx1"/>
                </a:solidFill>
                <a:latin typeface="Times New Roman" panose="02020603050405020304" pitchFamily="18" charset="0"/>
                <a:cs typeface="Times New Roman" panose="02020603050405020304" pitchFamily="18" charset="0"/>
              </a:rPr>
              <a:t>global variable </a:t>
            </a:r>
            <a:r>
              <a:rPr lang="en-US" sz="2400" dirty="0">
                <a:solidFill>
                  <a:schemeClr val="tx1"/>
                </a:solidFill>
                <a:latin typeface="Times New Roman" panose="02020603050405020304" pitchFamily="18" charset="0"/>
                <a:cs typeface="Times New Roman" panose="02020603050405020304" pitchFamily="18" charset="0"/>
              </a:rPr>
              <a:t>since it is defined within the</a:t>
            </a:r>
            <a:r>
              <a:rPr lang="en-US" sz="2400" i="1" dirty="0">
                <a:solidFill>
                  <a:schemeClr val="tx1"/>
                </a:solidFill>
                <a:latin typeface="Times New Roman" panose="02020603050405020304" pitchFamily="18" charset="0"/>
                <a:cs typeface="Times New Roman" panose="02020603050405020304" pitchFamily="18" charset="0"/>
              </a:rPr>
              <a:t> global scope </a:t>
            </a:r>
            <a:r>
              <a:rPr lang="en-US" sz="2400" dirty="0">
                <a:solidFill>
                  <a:schemeClr val="tx1"/>
                </a:solidFill>
                <a:latin typeface="Times New Roman" panose="02020603050405020304" pitchFamily="18" charset="0"/>
                <a:cs typeface="Times New Roman" panose="02020603050405020304" pitchFamily="18" charset="0"/>
              </a:rPr>
              <a:t>of the program and can be, subsequently, accessed inside and outside func2() </a:t>
            </a:r>
          </a:p>
        </p:txBody>
      </p:sp>
      <p:sp>
        <p:nvSpPr>
          <p:cNvPr id="8"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97</a:t>
            </a:fld>
            <a:endParaRPr lang="en-US" dirty="0"/>
          </a:p>
        </p:txBody>
      </p:sp>
    </p:spTree>
    <p:extLst>
      <p:ext uri="{BB962C8B-B14F-4D97-AF65-F5344CB8AC3E}">
        <p14:creationId xmlns:p14="http://schemas.microsoft.com/office/powerpoint/2010/main" val="415788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200" y="1825625"/>
            <a:ext cx="10845800" cy="4896908"/>
          </a:xfrm>
        </p:spPr>
        <p:txBody>
          <a:bodyPr>
            <a:normAutofit/>
          </a:bodyPr>
          <a:lstStyle/>
          <a:p>
            <a:r>
              <a:rPr lang="en-US" sz="2400" dirty="0">
                <a:latin typeface="Times New Roman" panose="02020603050405020304" pitchFamily="18" charset="0"/>
                <a:cs typeface="Times New Roman" panose="02020603050405020304" pitchFamily="18" charset="0"/>
              </a:rPr>
              <a:t>Consider the following code</a:t>
            </a:r>
          </a:p>
          <a:p>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Local vs. Global Variables</a:t>
            </a:r>
          </a:p>
        </p:txBody>
      </p:sp>
      <p:sp>
        <p:nvSpPr>
          <p:cNvPr id="5" name="TextBox 4">
            <a:extLst>
              <a:ext uri="{FF2B5EF4-FFF2-40B4-BE49-F238E27FC236}">
                <a16:creationId xmlns:a16="http://schemas.microsoft.com/office/drawing/2014/main" id="{2C71C5C5-05C7-484F-A7C6-D76D95E0434D}"/>
              </a:ext>
            </a:extLst>
          </p:cNvPr>
          <p:cNvSpPr txBox="1"/>
          <p:nvPr/>
        </p:nvSpPr>
        <p:spPr>
          <a:xfrm>
            <a:off x="2836328" y="2564318"/>
            <a:ext cx="2870201" cy="3046988"/>
          </a:xfrm>
          <a:prstGeom prst="rect">
            <a:avLst/>
          </a:prstGeom>
          <a:noFill/>
          <a:ln>
            <a:solidFill>
              <a:srgbClr val="0070C0"/>
            </a:solidFill>
          </a:ln>
        </p:spPr>
        <p:txBody>
          <a:bodyPr wrap="square" rtlCol="0">
            <a:spAutoFit/>
          </a:bodyPr>
          <a:lstStyle/>
          <a:p>
            <a:r>
              <a:rPr lang="en-US" sz="2400" dirty="0"/>
              <a:t>x = 100</a:t>
            </a:r>
          </a:p>
          <a:p>
            <a:r>
              <a:rPr lang="en-US" sz="2400" dirty="0"/>
              <a:t>  </a:t>
            </a:r>
          </a:p>
          <a:p>
            <a:r>
              <a:rPr lang="en-US" sz="2400" dirty="0"/>
              <a:t>def func3():</a:t>
            </a:r>
          </a:p>
          <a:p>
            <a:r>
              <a:rPr lang="en-US" sz="2400" dirty="0"/>
              <a:t>        x = 20</a:t>
            </a:r>
          </a:p>
          <a:p>
            <a:r>
              <a:rPr lang="en-US" sz="2400" dirty="0"/>
              <a:t>        print(x)</a:t>
            </a:r>
          </a:p>
          <a:p>
            <a:endParaRPr lang="en-US" sz="2400" dirty="0"/>
          </a:p>
          <a:p>
            <a:r>
              <a:rPr lang="en-US" sz="2400" dirty="0"/>
              <a:t>func3()</a:t>
            </a:r>
          </a:p>
          <a:p>
            <a:r>
              <a:rPr lang="en-US" sz="2400" dirty="0"/>
              <a:t>print(x)</a:t>
            </a:r>
          </a:p>
        </p:txBody>
      </p:sp>
      <p:sp>
        <p:nvSpPr>
          <p:cNvPr id="6" name="Striped Right Arrow 5">
            <a:extLst>
              <a:ext uri="{FF2B5EF4-FFF2-40B4-BE49-F238E27FC236}">
                <a16:creationId xmlns:a16="http://schemas.microsoft.com/office/drawing/2014/main" id="{A65C0FDF-F890-D448-88AC-F37DE134EBC6}"/>
              </a:ext>
            </a:extLst>
          </p:cNvPr>
          <p:cNvSpPr/>
          <p:nvPr/>
        </p:nvSpPr>
        <p:spPr>
          <a:xfrm>
            <a:off x="5994394" y="3359678"/>
            <a:ext cx="1794933"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7" name="TextBox 6">
            <a:extLst>
              <a:ext uri="{FF2B5EF4-FFF2-40B4-BE49-F238E27FC236}">
                <a16:creationId xmlns:a16="http://schemas.microsoft.com/office/drawing/2014/main" id="{73C22FD9-A71C-9741-958E-AB473A63CD1A}"/>
              </a:ext>
            </a:extLst>
          </p:cNvPr>
          <p:cNvSpPr txBox="1"/>
          <p:nvPr/>
        </p:nvSpPr>
        <p:spPr>
          <a:xfrm>
            <a:off x="8106829" y="3672312"/>
            <a:ext cx="924983" cy="830997"/>
          </a:xfrm>
          <a:prstGeom prst="rect">
            <a:avLst/>
          </a:prstGeom>
          <a:noFill/>
          <a:ln>
            <a:solidFill>
              <a:srgbClr val="C00000"/>
            </a:solidFill>
          </a:ln>
        </p:spPr>
        <p:txBody>
          <a:bodyPr wrap="square" rtlCol="0">
            <a:spAutoFit/>
          </a:bodyPr>
          <a:lstStyle/>
          <a:p>
            <a:r>
              <a:rPr lang="en-US" sz="2400" dirty="0"/>
              <a:t>20</a:t>
            </a:r>
          </a:p>
          <a:p>
            <a:r>
              <a:rPr lang="en-US" sz="2400" dirty="0"/>
              <a:t>100</a:t>
            </a:r>
          </a:p>
        </p:txBody>
      </p:sp>
      <p:sp>
        <p:nvSpPr>
          <p:cNvPr id="9" name="Rounded Rectangle 8">
            <a:extLst>
              <a:ext uri="{FF2B5EF4-FFF2-40B4-BE49-F238E27FC236}">
                <a16:creationId xmlns:a16="http://schemas.microsoft.com/office/drawing/2014/main" id="{3FC7C978-03FC-6842-94A5-3AEA19FC0215}"/>
              </a:ext>
            </a:extLst>
          </p:cNvPr>
          <p:cNvSpPr/>
          <p:nvPr/>
        </p:nvSpPr>
        <p:spPr>
          <a:xfrm>
            <a:off x="706966" y="5746242"/>
            <a:ext cx="11108267" cy="751971"/>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The global variable x is distinct from the local variable x inside func3()</a:t>
            </a:r>
          </a:p>
        </p:txBody>
      </p:sp>
      <p:sp>
        <p:nvSpPr>
          <p:cNvPr id="8"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98</a:t>
            </a:fld>
            <a:endParaRPr lang="en-US" dirty="0"/>
          </a:p>
        </p:txBody>
      </p:sp>
    </p:spTree>
    <p:extLst>
      <p:ext uri="{BB962C8B-B14F-4D97-AF65-F5344CB8AC3E}">
        <p14:creationId xmlns:p14="http://schemas.microsoft.com/office/powerpoint/2010/main" val="131962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1FB08-0D9A-744A-A038-1F1CE70734E6}"/>
              </a:ext>
            </a:extLst>
          </p:cNvPr>
          <p:cNvSpPr>
            <a:spLocks noGrp="1"/>
          </p:cNvSpPr>
          <p:nvPr>
            <p:ph idx="1"/>
          </p:nvPr>
        </p:nvSpPr>
        <p:spPr>
          <a:xfrm>
            <a:off x="838200" y="2147455"/>
            <a:ext cx="10845800" cy="4575078"/>
          </a:xfrm>
        </p:spPr>
        <p:txBody>
          <a:bodyPr>
            <a:normAutofit/>
          </a:bodyPr>
          <a:lstStyle/>
          <a:p>
            <a:r>
              <a:rPr lang="en-US" sz="2400" dirty="0">
                <a:latin typeface="Times New Roman" panose="02020603050405020304" pitchFamily="18" charset="0"/>
                <a:cs typeface="Times New Roman" panose="02020603050405020304" pitchFamily="18" charset="0"/>
              </a:rPr>
              <a:t>Consider the following code</a:t>
            </a:r>
          </a:p>
          <a:p>
            <a:endParaRPr lang="en-US" dirty="0"/>
          </a:p>
          <a:p>
            <a:pPr lvl="1"/>
            <a:endParaRPr lang="en-US" dirty="0"/>
          </a:p>
          <a:p>
            <a:endParaRPr lang="en-US" dirty="0"/>
          </a:p>
          <a:p>
            <a:pPr lvl="1"/>
            <a:endParaRPr lang="en-US" sz="2000" dirty="0"/>
          </a:p>
          <a:p>
            <a:pPr lvl="1"/>
            <a:endParaRPr lang="en-US" sz="2000" dirty="0"/>
          </a:p>
          <a:p>
            <a:endParaRPr lang="en-US" dirty="0"/>
          </a:p>
        </p:txBody>
      </p:sp>
      <p:sp>
        <p:nvSpPr>
          <p:cNvPr id="2" name="Title 1">
            <a:extLst>
              <a:ext uri="{FF2B5EF4-FFF2-40B4-BE49-F238E27FC236}">
                <a16:creationId xmlns:a16="http://schemas.microsoft.com/office/drawing/2014/main" id="{7384959B-1AF6-6242-9059-A58077684C69}"/>
              </a:ext>
            </a:extLst>
          </p:cNvPr>
          <p:cNvSpPr>
            <a:spLocks noGrp="1"/>
          </p:cNvSpPr>
          <p:nvPr>
            <p:ph type="title"/>
          </p:nvPr>
        </p:nvSpPr>
        <p:spPr>
          <a:xfrm>
            <a:off x="706966" y="919638"/>
            <a:ext cx="10515600" cy="1003498"/>
          </a:xfrm>
        </p:spPr>
        <p:txBody>
          <a:bodyPr>
            <a:normAutofit/>
          </a:bodyPr>
          <a:lstStyle/>
          <a:p>
            <a:r>
              <a:rPr lang="en-US" sz="4000" b="1" dirty="0">
                <a:latin typeface="Garamond" panose="02020404030301010803" pitchFamily="18" charset="0"/>
                <a:cs typeface="Times New Roman" panose="02020603050405020304" pitchFamily="18" charset="0"/>
              </a:rPr>
              <a:t>Parameters vs. Global Variables</a:t>
            </a:r>
          </a:p>
        </p:txBody>
      </p:sp>
      <p:sp>
        <p:nvSpPr>
          <p:cNvPr id="5" name="TextBox 4">
            <a:extLst>
              <a:ext uri="{FF2B5EF4-FFF2-40B4-BE49-F238E27FC236}">
                <a16:creationId xmlns:a16="http://schemas.microsoft.com/office/drawing/2014/main" id="{2C71C5C5-05C7-484F-A7C6-D76D95E0434D}"/>
              </a:ext>
            </a:extLst>
          </p:cNvPr>
          <p:cNvSpPr txBox="1"/>
          <p:nvPr/>
        </p:nvSpPr>
        <p:spPr>
          <a:xfrm>
            <a:off x="2806691" y="2933621"/>
            <a:ext cx="2870201" cy="2677656"/>
          </a:xfrm>
          <a:prstGeom prst="rect">
            <a:avLst/>
          </a:prstGeom>
          <a:noFill/>
          <a:ln>
            <a:solidFill>
              <a:srgbClr val="0070C0"/>
            </a:solidFill>
          </a:ln>
        </p:spPr>
        <p:txBody>
          <a:bodyPr wrap="square" rtlCol="0">
            <a:spAutoFit/>
          </a:bodyPr>
          <a:lstStyle/>
          <a:p>
            <a:r>
              <a:rPr lang="en-US" sz="2400" dirty="0"/>
              <a:t>x = 100</a:t>
            </a:r>
          </a:p>
          <a:p>
            <a:r>
              <a:rPr lang="en-US" sz="2400" dirty="0"/>
              <a:t>  </a:t>
            </a:r>
          </a:p>
          <a:p>
            <a:r>
              <a:rPr lang="en-US" sz="2400" dirty="0"/>
              <a:t>def func4(x):</a:t>
            </a:r>
          </a:p>
          <a:p>
            <a:r>
              <a:rPr lang="en-US" sz="2400" dirty="0"/>
              <a:t>        print(x)</a:t>
            </a:r>
          </a:p>
          <a:p>
            <a:endParaRPr lang="en-US" sz="2400" dirty="0"/>
          </a:p>
          <a:p>
            <a:r>
              <a:rPr lang="en-US" sz="2400" dirty="0"/>
              <a:t>func4(20)</a:t>
            </a:r>
          </a:p>
          <a:p>
            <a:r>
              <a:rPr lang="en-US" sz="2400" dirty="0"/>
              <a:t>print(x)</a:t>
            </a:r>
          </a:p>
        </p:txBody>
      </p:sp>
      <p:sp>
        <p:nvSpPr>
          <p:cNvPr id="6" name="Striped Right Arrow 5">
            <a:extLst>
              <a:ext uri="{FF2B5EF4-FFF2-40B4-BE49-F238E27FC236}">
                <a16:creationId xmlns:a16="http://schemas.microsoft.com/office/drawing/2014/main" id="{A65C0FDF-F890-D448-88AC-F37DE134EBC6}"/>
              </a:ext>
            </a:extLst>
          </p:cNvPr>
          <p:cNvSpPr/>
          <p:nvPr/>
        </p:nvSpPr>
        <p:spPr>
          <a:xfrm>
            <a:off x="5945127" y="3668508"/>
            <a:ext cx="1794933" cy="145626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Run</a:t>
            </a:r>
          </a:p>
        </p:txBody>
      </p:sp>
      <p:sp>
        <p:nvSpPr>
          <p:cNvPr id="7" name="TextBox 6">
            <a:extLst>
              <a:ext uri="{FF2B5EF4-FFF2-40B4-BE49-F238E27FC236}">
                <a16:creationId xmlns:a16="http://schemas.microsoft.com/office/drawing/2014/main" id="{73C22FD9-A71C-9741-958E-AB473A63CD1A}"/>
              </a:ext>
            </a:extLst>
          </p:cNvPr>
          <p:cNvSpPr txBox="1"/>
          <p:nvPr/>
        </p:nvSpPr>
        <p:spPr>
          <a:xfrm>
            <a:off x="8015506" y="4019495"/>
            <a:ext cx="924983" cy="830997"/>
          </a:xfrm>
          <a:prstGeom prst="rect">
            <a:avLst/>
          </a:prstGeom>
          <a:noFill/>
          <a:ln>
            <a:solidFill>
              <a:srgbClr val="C00000"/>
            </a:solidFill>
          </a:ln>
        </p:spPr>
        <p:txBody>
          <a:bodyPr wrap="square" rtlCol="0">
            <a:spAutoFit/>
          </a:bodyPr>
          <a:lstStyle/>
          <a:p>
            <a:r>
              <a:rPr lang="en-US" sz="2400" dirty="0"/>
              <a:t>20</a:t>
            </a:r>
          </a:p>
          <a:p>
            <a:r>
              <a:rPr lang="en-US" sz="2400" dirty="0"/>
              <a:t>100</a:t>
            </a:r>
          </a:p>
        </p:txBody>
      </p:sp>
      <p:sp>
        <p:nvSpPr>
          <p:cNvPr id="9" name="Rounded Rectangle 8">
            <a:extLst>
              <a:ext uri="{FF2B5EF4-FFF2-40B4-BE49-F238E27FC236}">
                <a16:creationId xmlns:a16="http://schemas.microsoft.com/office/drawing/2014/main" id="{3FC7C978-03FC-6842-94A5-3AEA19FC0215}"/>
              </a:ext>
            </a:extLst>
          </p:cNvPr>
          <p:cNvSpPr/>
          <p:nvPr/>
        </p:nvSpPr>
        <p:spPr>
          <a:xfrm>
            <a:off x="706966" y="5746242"/>
            <a:ext cx="11108267" cy="751971"/>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The global variable x is distinct from the parameter x of func4(…)</a:t>
            </a:r>
          </a:p>
        </p:txBody>
      </p:sp>
      <p:sp>
        <p:nvSpPr>
          <p:cNvPr id="8" name="Title 1">
            <a:extLst>
              <a:ext uri="{FF2B5EF4-FFF2-40B4-BE49-F238E27FC236}">
                <a16:creationId xmlns:a16="http://schemas.microsoft.com/office/drawing/2014/main" id="{696FC0C3-58FF-BFDB-75FE-3C49858E89BD}"/>
              </a:ext>
            </a:extLst>
          </p:cNvPr>
          <p:cNvSpPr txBox="1">
            <a:spLocks/>
          </p:cNvSpPr>
          <p:nvPr/>
        </p:nvSpPr>
        <p:spPr>
          <a:xfrm>
            <a:off x="49695" y="0"/>
            <a:ext cx="12092609" cy="73047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a:t>
            </a:r>
          </a:p>
          <a:p>
            <a:r>
              <a:rPr lang="en-US" sz="4800" b="1" i="0" dirty="0">
                <a:solidFill>
                  <a:schemeClr val="bg1"/>
                </a:solidFill>
                <a:effectLst/>
                <a:latin typeface="Garamond" panose="02020404030301010803" pitchFamily="18" charset="0"/>
              </a:rPr>
              <a:t>                        </a:t>
            </a:r>
            <a:r>
              <a:rPr lang="en-US" sz="4800" b="1" dirty="0">
                <a:solidFill>
                  <a:schemeClr val="bg1"/>
                </a:solidFill>
                <a:latin typeface="Garamond" panose="02020404030301010803" pitchFamily="18" charset="0"/>
              </a:rPr>
              <a:t> </a:t>
            </a:r>
            <a:r>
              <a:rPr lang="en-US" sz="4800" b="1" i="0" dirty="0">
                <a:solidFill>
                  <a:schemeClr val="bg1"/>
                </a:solidFill>
                <a:effectLst/>
                <a:latin typeface="Garamond" panose="02020404030301010803" pitchFamily="18" charset="0"/>
              </a:rPr>
              <a:t>Python Function  </a:t>
            </a:r>
          </a:p>
          <a:p>
            <a:r>
              <a:rPr lang="en-US" altLang="en-US" sz="4000" b="1" dirty="0">
                <a:latin typeface="Garamond" panose="02020404030301010803" pitchFamily="18" charset="0"/>
              </a:rPr>
              <a:t>    </a:t>
            </a:r>
            <a:endParaRPr lang="en-US" sz="40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99</a:t>
            </a:fld>
            <a:endParaRPr lang="en-US" dirty="0"/>
          </a:p>
        </p:txBody>
      </p:sp>
    </p:spTree>
    <p:extLst>
      <p:ext uri="{BB962C8B-B14F-4D97-AF65-F5344CB8AC3E}">
        <p14:creationId xmlns:p14="http://schemas.microsoft.com/office/powerpoint/2010/main" val="97239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22303</TotalTime>
  <Words>6629</Words>
  <Application>Microsoft Office PowerPoint</Application>
  <PresentationFormat>Widescreen</PresentationFormat>
  <Paragraphs>1515</Paragraphs>
  <Slides>104</Slides>
  <Notes>76</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104</vt:i4>
      </vt:variant>
    </vt:vector>
  </HeadingPairs>
  <TitlesOfParts>
    <vt:vector size="131" baseType="lpstr">
      <vt:lpstr>MS PGothic</vt:lpstr>
      <vt:lpstr>MS PGothic</vt:lpstr>
      <vt:lpstr>Arial</vt:lpstr>
      <vt:lpstr>Arial Narrow</vt:lpstr>
      <vt:lpstr>Cabin</vt:lpstr>
      <vt:lpstr>Calibri</vt:lpstr>
      <vt:lpstr>Calibri Light</vt:lpstr>
      <vt:lpstr>Cambria Math</vt:lpstr>
      <vt:lpstr>Comic Sans MS</vt:lpstr>
      <vt:lpstr>Consolas</vt:lpstr>
      <vt:lpstr>Courier</vt:lpstr>
      <vt:lpstr>Courier New</vt:lpstr>
      <vt:lpstr>erdana</vt:lpstr>
      <vt:lpstr>euclid_circular_a</vt:lpstr>
      <vt:lpstr>Garamond</vt:lpstr>
      <vt:lpstr>Gill Sans MT</vt:lpstr>
      <vt:lpstr>inter-regular</vt:lpstr>
      <vt:lpstr>Lucida Sans Unicode</vt:lpstr>
      <vt:lpstr>Source Sans Pro</vt:lpstr>
      <vt:lpstr>Symbol</vt:lpstr>
      <vt:lpstr>Times</vt:lpstr>
      <vt:lpstr>Times New Roman</vt:lpstr>
      <vt:lpstr>Times-Roman</vt:lpstr>
      <vt:lpstr>Verdana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multipleinput.py</vt:lpstr>
      <vt:lpstr>PowerPoint Presentation</vt:lpstr>
      <vt:lpstr>The operator is a symbol that performs a specific operation between two operands. Python also has some operators </vt:lpstr>
      <vt:lpstr>PowerPoint Presentation</vt:lpstr>
      <vt:lpstr>            Operators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PowerPoint Presentation</vt:lpstr>
      <vt:lpstr>PowerPoint Presentation</vt:lpstr>
      <vt:lpstr>PowerPoint Presentation</vt:lpstr>
      <vt:lpstr>Functions without returns</vt:lpstr>
      <vt:lpstr>Function overloading? No.</vt:lpstr>
      <vt:lpstr>Pass by reference vs value</vt:lpstr>
      <vt:lpstr>PowerPoint Presentation</vt:lpstr>
      <vt:lpstr>Pass By Value vs. Returning a Value</vt:lpstr>
      <vt:lpstr>PowerPoint Presentation</vt:lpstr>
      <vt:lpstr>Default argument: Parameters with Default Values</vt:lpstr>
      <vt:lpstr>Keyword Arguments</vt:lpstr>
      <vt:lpstr>Using Keyword Arguments</vt:lpstr>
      <vt:lpstr>PowerPoint Presentation</vt:lpstr>
      <vt:lpstr>PowerPoint Presentation</vt:lpstr>
      <vt:lpstr>Scope of Variables</vt:lpstr>
      <vt:lpstr>PowerPoint Presentation</vt:lpstr>
      <vt:lpstr>Local Variables</vt:lpstr>
      <vt:lpstr>Global Variables</vt:lpstr>
      <vt:lpstr>Local vs. Global Variables</vt:lpstr>
      <vt:lpstr>Parameters vs. Global Variables</vt:lpstr>
      <vt:lpstr>The global Keyword</vt:lpstr>
      <vt:lpstr>Storing Functions in Module</vt:lpstr>
      <vt:lpstr>Module Importing Techniques</vt:lpstr>
      <vt:lpstr>Module Importing Techniques</vt:lpstr>
      <vt:lpstr>Module Importing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  Functions Introduction</dc:title>
  <dc:creator>User</dc:creator>
  <cp:lastModifiedBy>User</cp:lastModifiedBy>
  <cp:revision>1191</cp:revision>
  <dcterms:created xsi:type="dcterms:W3CDTF">2018-08-25T13:09:34Z</dcterms:created>
  <dcterms:modified xsi:type="dcterms:W3CDTF">2024-04-26T12:56:38Z</dcterms:modified>
</cp:coreProperties>
</file>