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59" r:id="rId4"/>
    <p:sldId id="355" r:id="rId5"/>
    <p:sldId id="357" r:id="rId6"/>
    <p:sldId id="358" r:id="rId7"/>
    <p:sldId id="288" r:id="rId8"/>
    <p:sldId id="289" r:id="rId9"/>
    <p:sldId id="290" r:id="rId10"/>
    <p:sldId id="291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30D75-AEE4-490F-AEA9-2859605AFDF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0F4A1-CBD2-4B96-BA06-58ABB9A4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5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0F4A1-CBD2-4B96-BA06-58ABB9A497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9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980B-56A5-83A8-E921-E8AF7E6E0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D6A13-55E9-66C0-A985-2EF9FF493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217C-A05B-1DEE-BCB9-4432D63C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B47C-AF0C-46F4-8D35-C1D44B89FFB3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E177-894D-F104-C5CB-6463E90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89F6-79E0-FF0A-8FFA-653B092C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>
                <a:solidFill>
                  <a:srgbClr val="FF0000"/>
                </a:solidFill>
                <a:latin typeface="Garamond" panose="02020404030301010803" pitchFamily="18" charset="0"/>
              </a:defRPr>
            </a:lvl1pPr>
          </a:lstStyle>
          <a:p>
            <a:fld id="{1A705D77-7452-4787-8ECB-6D9CDA3C10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D3FF-6180-1C16-10CD-5C55CF3A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2DB5-3E3A-632F-2BB1-F5765656E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19AAC-6DE3-0074-C917-D101D163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7002-2435-4B07-9ADD-8ECF3315B32F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4E21-45EE-3DB0-D6BD-84A4F616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F912-4936-8BE5-70CA-21F814D2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81BD9-BC42-6B08-ED8A-778027A91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86A4-1413-372D-6AC1-7E6462584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44EE-E08D-C50E-B646-DEDEDC16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03CD-CAC5-4EB1-944F-CAEE96042B70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590BA-9E7A-4B84-6C45-B8BC99DC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D138-244F-825B-507A-D80A0A64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1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96D6-759D-F76B-C8B3-46DD47A5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287E-101D-565C-CA2A-6E9A588B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5F48F-C744-5C96-2D7E-C678F0C3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133C-1284-4BDB-B485-4A785B57DB7E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A407-7199-4DEA-8D62-58DEC502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6D62-4514-0399-78A4-3779BDF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rgbClr val="FF0000"/>
                </a:solidFill>
                <a:latin typeface="Garamond" panose="02020404030301010803" pitchFamily="18" charset="0"/>
              </a:defRPr>
            </a:lvl1pPr>
          </a:lstStyle>
          <a:p>
            <a:fld id="{1A705D77-7452-4787-8ECB-6D9CDA3C10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3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5DA1-7C69-CFFD-9C72-2AD98E7A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CDAD-5CCF-5FC6-65A1-7477A07F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3B2A-CB8B-61B3-863D-51F60CD2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4F0C-AECA-42B9-B9A0-091E5889E128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EE10-3F4D-9FC0-4225-6D27155C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D0CE-8511-99FA-89EB-3093855E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3929-0C38-85A1-5935-659EB9C0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69D9-2EBA-B93D-B078-C11CD20F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EFCA1-A80C-D8E3-38C6-08D80B51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805A8-03D5-B0BC-419B-8CBF8303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6BB9-DBC3-459E-A60A-29B319ECCD0B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38432-C667-0B6A-F47D-671FACC3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3BB55-F151-C45D-6101-0F400AC2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7075-99B3-A0B2-A992-72CE139E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B562-EADC-6A14-E2FE-9A7C4AFE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88C89-58A9-2267-B3E8-EF9E81146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347A6-31EC-36A4-3351-DAC07713A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E72B9-85ED-E693-E5B9-3737FEA97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5CED0-AF5A-EC55-E6A6-7C2511B6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AF2F-9204-4EEA-9027-4FDC2C64C124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934C9-ED9E-3FAA-B154-C5C47500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1B77E-1C8C-4E64-0347-377E549F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8689-29A9-4BDF-AE1B-C22C5176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1EE9D-171F-8C5F-C228-720294C7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8065-9D60-43CB-8BE6-CB4DB5D0F1CB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7A357-BE2B-A32E-F284-9F9F3977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89C5F-2743-69D4-3353-B5B69295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58CC0-18C8-03EA-5E11-37E7C13D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BDA2-3794-425B-BDC0-AE75D81DDAC0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AA219-E876-3007-03D9-50BFD474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1C71-85C7-0C10-73A9-915C1B0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5D14-C625-D746-7640-6A5034C5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D5F5-CC44-567C-412E-EFDE25F9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96B64-99F2-A2B5-B5AE-983B94F26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DC817-40BB-3D01-997E-A9561451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EED-3E04-4B83-8AED-249D8A643A43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2DB8C-FAEF-979A-315A-C3F6C8DF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A9E0-F28F-3DED-7C36-47D7864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7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ABEB-E4C8-C7F8-1901-A2060FC1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01EBC-489E-F5FB-5E27-921C8EE21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53532-5B4A-3474-6778-1AC56635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D7072-14B0-8179-D01D-60DEF248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0AD5-F35A-48CB-85A8-0A0F50C7FFB1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5E536-8AE5-5581-ADF3-39BF3D7C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1213E-B696-C571-6BB9-B7F51447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038CE-A74D-2D80-7C0E-AF1C30EE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BFF95-E043-0547-F660-EF360356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B952-CC46-2200-7DD3-C9A8B5D24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F589-5A82-43A9-9A1C-C7D694F306DB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2716-5690-C187-20A8-175E5E70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3768-B6CB-CEE9-3AE9-04CB680DD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05D77-7452-4787-8ECB-6D9CDA3C1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7319-8165-A7A8-E266-80F9E2E88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Turtle</a:t>
            </a:r>
            <a:r>
              <a:rPr lang="en-US" sz="6000" b="1" i="0" dirty="0">
                <a:solidFill>
                  <a:schemeClr val="accent1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6000" b="1" dirty="0">
                <a:solidFill>
                  <a:schemeClr val="accent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graphics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F68F7-F26D-DE76-FAA2-A79F33D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D5716D-0D3C-60C0-782D-33EDC08DF033}"/>
              </a:ext>
            </a:extLst>
          </p:cNvPr>
          <p:cNvSpPr txBox="1">
            <a:spLocks/>
          </p:cNvSpPr>
          <p:nvPr/>
        </p:nvSpPr>
        <p:spPr>
          <a:xfrm>
            <a:off x="99391" y="13855"/>
            <a:ext cx="11993217" cy="82027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BC560F9-165E-CCB5-9CCA-BFC06B79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Turtle </a:t>
            </a:r>
            <a:r>
              <a:rPr lang="en-US" altLang="en-US" sz="4000" dirty="0">
                <a:latin typeface="Garamond" panose="02020404030301010803" pitchFamily="18" charset="0"/>
              </a:rPr>
              <a:t>Graphics</a:t>
            </a:r>
            <a:r>
              <a:rPr lang="en-US" altLang="en-US" dirty="0">
                <a:latin typeface="Garamond" panose="02020404030301010803" pitchFamily="18" charset="0"/>
              </a:rPr>
              <a:t>: Using Loops to Draw Designs</a:t>
            </a:r>
            <a:endParaRPr lang="he-IL" altLang="en-US" dirty="0">
              <a:latin typeface="Garamond" panose="02020404030301010803" pitchFamily="18" charset="0"/>
            </a:endParaRPr>
          </a:p>
        </p:txBody>
      </p:sp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A621C2DA-7081-4F87-F750-460750E3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latin typeface="Garamond" panose="02020404030301010803" pitchFamily="18" charset="0"/>
              </a:rPr>
              <a:t>This code draws a sequence of 36 straight lines to make a "starburst" design</a:t>
            </a:r>
            <a:r>
              <a:rPr lang="en-US" altLang="en-US" dirty="0"/>
              <a:t>.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8" name="TextBox 2">
            <a:extLst>
              <a:ext uri="{FF2B5EF4-FFF2-40B4-BE49-F238E27FC236}">
                <a16:creationId xmlns:a16="http://schemas.microsoft.com/office/drawing/2014/main" id="{6D05B79B-1E0E-2D3B-D5DB-38A51AB11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95844"/>
            <a:ext cx="6629400" cy="464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import turtle</a:t>
            </a:r>
          </a:p>
          <a:p>
            <a:pPr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START_X = -200      # Starting X coordinate</a:t>
            </a:r>
          </a:p>
          <a:p>
            <a:pPr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START_Y = 0         # Starting Y coordinate</a:t>
            </a:r>
          </a:p>
          <a:p>
            <a:pPr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NUM_LINES = 36      # Number of lines to draw</a:t>
            </a:r>
          </a:p>
          <a:p>
            <a:pPr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LINE_LENGTH = 400   # Length of each line</a:t>
            </a:r>
          </a:p>
          <a:p>
            <a:pPr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ANGLE = 170         # Angle to turn</a:t>
            </a:r>
          </a:p>
          <a:p>
            <a:pPr>
              <a:buNone/>
            </a:pPr>
            <a:r>
              <a:rPr lang="en-US" sz="1600" b="0" dirty="0" err="1">
                <a:effectLst/>
                <a:latin typeface="Consolas" panose="020B0609020204030204" pitchFamily="49" charset="0"/>
              </a:rPr>
              <a:t>turtle.hideturtle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1600" b="0" dirty="0" err="1">
                <a:effectLst/>
                <a:latin typeface="Consolas" panose="020B0609020204030204" pitchFamily="49" charset="0"/>
              </a:rPr>
              <a:t>turtle.penup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1600" b="0" dirty="0" err="1">
                <a:effectLst/>
                <a:latin typeface="Consolas" panose="020B0609020204030204" pitchFamily="49" charset="0"/>
              </a:rPr>
              <a:t>turtle.goto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(START_X, START_Y)</a:t>
            </a:r>
          </a:p>
          <a:p>
            <a:pPr>
              <a:buNone/>
            </a:pPr>
            <a:r>
              <a:rPr lang="en-US" sz="1600" b="0" dirty="0" err="1">
                <a:effectLst/>
                <a:latin typeface="Consolas" panose="020B0609020204030204" pitchFamily="49" charset="0"/>
              </a:rPr>
              <a:t>turtle.pendown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for x in range(NUM_LINES):</a:t>
            </a:r>
          </a:p>
          <a:p>
            <a:pPr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turtle.forward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(LINE_LENGTH)</a:t>
            </a:r>
          </a:p>
          <a:p>
            <a:pPr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turtle.left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(ANGLE)</a:t>
            </a:r>
          </a:p>
          <a:p>
            <a:pPr>
              <a:buNone/>
            </a:pPr>
            <a:r>
              <a:rPr lang="en-US" sz="1600" b="0" dirty="0" err="1">
                <a:effectLst/>
                <a:latin typeface="Consolas" panose="020B0609020204030204" pitchFamily="49" charset="0"/>
              </a:rPr>
              <a:t>turtle.exitonclick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F5979-40E0-126F-EA97-DBD752E308CF}"/>
              </a:ext>
            </a:extLst>
          </p:cNvPr>
          <p:cNvSpPr txBox="1">
            <a:spLocks/>
          </p:cNvSpPr>
          <p:nvPr/>
        </p:nvSpPr>
        <p:spPr>
          <a:xfrm>
            <a:off x="49695" y="0"/>
            <a:ext cx="12092608" cy="7316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algn="ctr"/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Turtle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graphics</a:t>
            </a:r>
            <a:r>
              <a:rPr lang="en-US" sz="9600" dirty="0">
                <a:latin typeface="Garamond" panose="02020404030301010803" pitchFamily="18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24B8D-E510-EF2A-3C96-2563224D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2806704"/>
            <a:ext cx="4438650" cy="40195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EB437-88B0-0F00-7DBA-416BBFB1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9FD3F3-9C66-7CFF-0184-9FB4A14E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0ACBB-93BF-BF10-4E10-B00376631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4800" dirty="0">
                <a:latin typeface="Garamond" panose="02020404030301010803" pitchFamily="18" charset="0"/>
              </a:rPr>
              <a:t>   </a:t>
            </a:r>
          </a:p>
          <a:p>
            <a:pPr marL="0" indent="0" algn="ctr">
              <a:buNone/>
            </a:pPr>
            <a:r>
              <a:rPr lang="en-US" sz="4800">
                <a:latin typeface="Garamond" panose="02020404030301010803" pitchFamily="18" charset="0"/>
              </a:rPr>
              <a:t> End!!!</a:t>
            </a:r>
            <a:endParaRPr lang="en-US" sz="4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A002-B1F4-64AB-2E72-7CEA30A8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4" y="1027099"/>
            <a:ext cx="11564815" cy="54452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Python has a </a:t>
            </a:r>
            <a:r>
              <a:rPr lang="en-US" sz="2400" i="1" dirty="0">
                <a:latin typeface="Garamond" panose="02020404030301010803" pitchFamily="18" charset="0"/>
              </a:rPr>
              <a:t>turtle graphics </a:t>
            </a:r>
            <a:r>
              <a:rPr lang="en-US" sz="2400" dirty="0">
                <a:latin typeface="Garamond" panose="02020404030301010803" pitchFamily="18" charset="0"/>
              </a:rPr>
              <a:t>system that simulates a robotic turtle.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 smtClean="0">
                <a:effectLst/>
                <a:latin typeface="Garamond" panose="02020404030301010803" pitchFamily="18" charset="0"/>
              </a:rPr>
              <a:t>The 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Python turtle graphics </a:t>
            </a:r>
            <a:r>
              <a:rPr lang="en-US" sz="2400" i="0" dirty="0" smtClean="0">
                <a:effectLst/>
                <a:latin typeface="Garamond" panose="02020404030301010803" pitchFamily="18" charset="0"/>
              </a:rPr>
              <a:t>simulates 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a “turtle” that </a:t>
            </a:r>
            <a:r>
              <a:rPr lang="en-US" sz="2400" i="0" dirty="0" smtClean="0">
                <a:effectLst/>
                <a:latin typeface="Garamond" panose="02020404030301010803" pitchFamily="18" charset="0"/>
              </a:rPr>
              <a:t>follow 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commands to </a:t>
            </a:r>
            <a:r>
              <a:rPr lang="en-US" sz="240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draw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 simple graphics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 smtClean="0">
                <a:effectLst/>
                <a:latin typeface="Garamond" panose="02020404030301010803" pitchFamily="18" charset="0"/>
              </a:rPr>
              <a:t>The 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turtle had a </a:t>
            </a:r>
            <a:r>
              <a:rPr lang="en-US" sz="240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pen 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that could </a:t>
            </a:r>
            <a:r>
              <a:rPr lang="en-US" sz="240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be raised 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and </a:t>
            </a:r>
            <a:r>
              <a:rPr lang="en-US" sz="240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lowered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, so it could be placed on a sheet of paper and programmed to draw images. </a:t>
            </a:r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Garamond" panose="02020404030301010803" pitchFamily="18" charset="0"/>
              </a:rPr>
              <a:t>You can use </a:t>
            </a:r>
            <a:r>
              <a:rPr lang="en-US" sz="2400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Python statements </a:t>
            </a:r>
            <a:r>
              <a:rPr lang="en-US" sz="2400" i="0" dirty="0">
                <a:effectLst/>
                <a:latin typeface="Garamond" panose="02020404030301010803" pitchFamily="18" charset="0"/>
              </a:rPr>
              <a:t>to move the turtle around the screen, drawing lines and shapes.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To use Python’s turtle graphics system: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          import </a:t>
            </a:r>
            <a:r>
              <a:rPr lang="en-US" sz="2400" dirty="0">
                <a:solidFill>
                  <a:srgbClr val="00B0F0"/>
                </a:solidFill>
                <a:latin typeface="Garamond" panose="02020404030301010803" pitchFamily="18" charset="0"/>
              </a:rPr>
              <a:t>turtle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	</a:t>
            </a:r>
            <a:r>
              <a:rPr lang="en-US" sz="2400" dirty="0" err="1">
                <a:latin typeface="Garamond" panose="02020404030301010803" pitchFamily="18" charset="0"/>
              </a:rPr>
              <a:t>turtle.</a:t>
            </a:r>
            <a:r>
              <a:rPr lang="en-US" sz="2400" dirty="0" err="1">
                <a:solidFill>
                  <a:srgbClr val="00B050"/>
                </a:solidFill>
                <a:latin typeface="Garamond" panose="02020404030301010803" pitchFamily="18" charset="0"/>
              </a:rPr>
              <a:t>showturtle</a:t>
            </a:r>
            <a:r>
              <a:rPr lang="en-US" sz="2400" dirty="0">
                <a:solidFill>
                  <a:srgbClr val="00B050"/>
                </a:solidFill>
                <a:latin typeface="Garamond" panose="02020404030301010803" pitchFamily="18" charset="0"/>
              </a:rPr>
              <a:t>()</a:t>
            </a:r>
            <a:r>
              <a:rPr lang="en-US" sz="2400" dirty="0">
                <a:latin typeface="Garamond" panose="02020404030301010803" pitchFamily="18" charset="0"/>
              </a:rPr>
              <a:t>#display arrowhead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The </a:t>
            </a:r>
            <a:r>
              <a:rPr lang="en-US" sz="2400" dirty="0">
                <a:latin typeface="Garamond" panose="02020404030301010803" pitchFamily="18" charset="0"/>
              </a:rPr>
              <a:t>turtle doesn’t look like a turtle at all. Instead, it looks like an arrowhead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5EA9A-E89D-257A-19A5-82D0D362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16" y="4509890"/>
            <a:ext cx="180975" cy="190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2A0D62-D199-48D3-B5A6-C58487792D87}"/>
              </a:ext>
            </a:extLst>
          </p:cNvPr>
          <p:cNvSpPr txBox="1">
            <a:spLocks/>
          </p:cNvSpPr>
          <p:nvPr/>
        </p:nvSpPr>
        <p:spPr>
          <a:xfrm>
            <a:off x="49695" y="0"/>
            <a:ext cx="12092608" cy="7316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algn="ctr"/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Turtle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graphics</a:t>
            </a:r>
            <a:r>
              <a:rPr lang="en-US" sz="9600" dirty="0">
                <a:latin typeface="Garamond" panose="02020404030301010803" pitchFamily="18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32A2F-F647-F375-43F3-4E9D6643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92AF-2464-B86B-1094-A7AF58467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984738"/>
            <a:ext cx="10799618" cy="5508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Drawing Lines with the Turtle </a:t>
            </a: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	</a:t>
            </a:r>
            <a:r>
              <a:rPr lang="en-US" dirty="0" err="1">
                <a:latin typeface="Garamond" panose="02020404030301010803" pitchFamily="18" charset="0"/>
              </a:rPr>
              <a:t>turtle.</a:t>
            </a:r>
            <a:r>
              <a:rPr lang="en-US" dirty="0" err="1">
                <a:solidFill>
                  <a:srgbClr val="00B050"/>
                </a:solidFill>
                <a:latin typeface="Garamond" panose="02020404030301010803" pitchFamily="18" charset="0"/>
              </a:rPr>
              <a:t>forward</a:t>
            </a:r>
            <a:r>
              <a:rPr lang="en-US" dirty="0">
                <a:solidFill>
                  <a:srgbClr val="00B050"/>
                </a:solidFill>
                <a:latin typeface="Garamond" panose="02020404030301010803" pitchFamily="18" charset="0"/>
              </a:rPr>
              <a:t>(n)</a:t>
            </a:r>
            <a:r>
              <a:rPr lang="en-US" dirty="0">
                <a:latin typeface="Garamond" panose="02020404030301010803" pitchFamily="18" charset="0"/>
              </a:rPr>
              <a:t> :command to move the turtle forward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n pixels </a:t>
            </a:r>
            <a:r>
              <a:rPr lang="en-US" dirty="0">
                <a:latin typeface="Garamond" panose="02020404030301010803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effectLst/>
                <a:latin typeface="Garamond" panose="02020404030301010803" pitchFamily="18" charset="0"/>
              </a:rPr>
              <a:t>	</a:t>
            </a:r>
            <a:r>
              <a:rPr lang="en-US" dirty="0" err="1">
                <a:effectLst/>
                <a:latin typeface="Garamond" panose="02020404030301010803" pitchFamily="18" charset="0"/>
              </a:rPr>
              <a:t>turtle.forward</a:t>
            </a:r>
            <a:r>
              <a:rPr lang="en-US" dirty="0">
                <a:effectLst/>
                <a:latin typeface="Garamond" panose="02020404030301010803" pitchFamily="18" charset="0"/>
              </a:rPr>
              <a:t>(100)</a:t>
            </a: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Turning the Turtle</a:t>
            </a: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	</a:t>
            </a:r>
            <a:r>
              <a:rPr lang="en-US" i="0" dirty="0">
                <a:effectLst/>
                <a:latin typeface="Garamond" panose="02020404030301010803" pitchFamily="18" charset="0"/>
              </a:rPr>
              <a:t>You can turn the turtle in different direction by using either 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Garamond" panose="02020404030301010803" pitchFamily="18" charset="0"/>
              </a:rPr>
              <a:t>  	</a:t>
            </a:r>
            <a:r>
              <a:rPr lang="en-US" i="0" dirty="0" err="1">
                <a:effectLst/>
                <a:latin typeface="Garamond" panose="02020404030301010803" pitchFamily="18" charset="0"/>
              </a:rPr>
              <a:t>turtle.</a:t>
            </a:r>
            <a:r>
              <a:rPr lang="en-US" i="0" dirty="0" err="1">
                <a:solidFill>
                  <a:srgbClr val="00B050"/>
                </a:solidFill>
                <a:effectLst/>
                <a:latin typeface="Garamond" panose="02020404030301010803" pitchFamily="18" charset="0"/>
              </a:rPr>
              <a:t>right</a:t>
            </a:r>
            <a:r>
              <a:rPr lang="en-US" i="0" dirty="0">
                <a:solidFill>
                  <a:srgbClr val="00B050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US" i="1" dirty="0">
                <a:solidFill>
                  <a:srgbClr val="00B050"/>
                </a:solidFill>
                <a:effectLst/>
                <a:latin typeface="Garamond" panose="02020404030301010803" pitchFamily="18" charset="0"/>
              </a:rPr>
              <a:t>angle</a:t>
            </a:r>
            <a:r>
              <a:rPr lang="en-US" i="0" dirty="0">
                <a:solidFill>
                  <a:srgbClr val="00B050"/>
                </a:solidFill>
                <a:effectLst/>
                <a:latin typeface="Garamond" panose="02020404030301010803" pitchFamily="18" charset="0"/>
              </a:rPr>
              <a:t>) </a:t>
            </a:r>
            <a:r>
              <a:rPr lang="en-US" dirty="0">
                <a:latin typeface="Garamond" panose="02020404030301010803" pitchFamily="18" charset="0"/>
              </a:rPr>
              <a:t>command: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             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It rotates in-place angle  degrees clockwise d</a:t>
            </a:r>
            <a:r>
              <a:rPr lang="en-US" dirty="0" smtClean="0">
                <a:latin typeface="Garamond" panose="02020404030301010803" pitchFamily="18" charset="0"/>
              </a:rPr>
              <a:t>irection 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i="0" dirty="0">
                <a:effectLst/>
                <a:latin typeface="Garamond" panose="02020404030301010803" pitchFamily="18" charset="0"/>
              </a:rPr>
              <a:t>	</a:t>
            </a:r>
            <a:r>
              <a:rPr lang="en-US" i="0" dirty="0" err="1">
                <a:effectLst/>
                <a:latin typeface="Garamond" panose="02020404030301010803" pitchFamily="18" charset="0"/>
              </a:rPr>
              <a:t>turtle.</a:t>
            </a:r>
            <a:r>
              <a:rPr lang="en-US" i="0" dirty="0" err="1">
                <a:solidFill>
                  <a:srgbClr val="00B050"/>
                </a:solidFill>
                <a:effectLst/>
                <a:latin typeface="Garamond" panose="02020404030301010803" pitchFamily="18" charset="0"/>
              </a:rPr>
              <a:t>left</a:t>
            </a:r>
            <a:r>
              <a:rPr lang="en-US" i="0" dirty="0">
                <a:solidFill>
                  <a:srgbClr val="00B050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US" i="1" dirty="0">
                <a:solidFill>
                  <a:srgbClr val="00B050"/>
                </a:solidFill>
                <a:effectLst/>
                <a:latin typeface="Garamond" panose="02020404030301010803" pitchFamily="18" charset="0"/>
              </a:rPr>
              <a:t>angle</a:t>
            </a:r>
            <a:r>
              <a:rPr lang="en-US" i="0" dirty="0">
                <a:solidFill>
                  <a:srgbClr val="00B050"/>
                </a:solidFill>
                <a:effectLst/>
                <a:latin typeface="Garamond" panose="02020404030301010803" pitchFamily="18" charset="0"/>
              </a:rPr>
              <a:t>) </a:t>
            </a:r>
            <a:r>
              <a:rPr lang="en-US" i="0" dirty="0">
                <a:effectLst/>
                <a:latin typeface="Garamond" panose="02020404030301010803" pitchFamily="18" charset="0"/>
              </a:rPr>
              <a:t>command</a:t>
            </a:r>
            <a:r>
              <a:rPr lang="en-US" dirty="0">
                <a:latin typeface="Garamond" panose="02020404030301010803" pitchFamily="18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               It rotates in-place angle  degrees anticlockwise direction.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Setting the Turtle’s Heading to a Specific Angle</a:t>
            </a:r>
          </a:p>
          <a:p>
            <a:pPr lvl="1"/>
            <a:r>
              <a:rPr lang="en-US" sz="2800" b="0" dirty="0" err="1" smtClean="0">
                <a:solidFill>
                  <a:srgbClr val="4EC9B0"/>
                </a:solidFill>
                <a:effectLst/>
                <a:latin typeface="Garamond" panose="02020404030301010803" pitchFamily="18" charset="0"/>
              </a:rPr>
              <a:t>turtle</a:t>
            </a:r>
            <a:r>
              <a:rPr lang="en-US" sz="2800" b="0" dirty="0" err="1" smtClean="0">
                <a:solidFill>
                  <a:srgbClr val="CCCCCC"/>
                </a:solidFill>
                <a:effectLst/>
                <a:latin typeface="Garamond" panose="02020404030301010803" pitchFamily="18" charset="0"/>
              </a:rPr>
              <a:t>.</a:t>
            </a:r>
            <a:r>
              <a:rPr lang="en-US" sz="2800" b="0" dirty="0" err="1" smtClean="0">
                <a:solidFill>
                  <a:srgbClr val="00B050"/>
                </a:solidFill>
                <a:effectLst/>
                <a:latin typeface="Garamond" panose="02020404030301010803" pitchFamily="18" charset="0"/>
              </a:rPr>
              <a:t>setheading</a:t>
            </a:r>
            <a:r>
              <a:rPr lang="en-US" sz="2800" b="0" dirty="0" smtClean="0">
                <a:solidFill>
                  <a:srgbClr val="00B050"/>
                </a:solidFill>
                <a:effectLst/>
                <a:latin typeface="Garamond" panose="02020404030301010803" pitchFamily="18" charset="0"/>
              </a:rPr>
              <a:t>(angle)</a:t>
            </a:r>
            <a:endParaRPr lang="en-US" sz="2800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5158C8-EBD0-6E99-2B9E-0AABADD9FBFA}"/>
              </a:ext>
            </a:extLst>
          </p:cNvPr>
          <p:cNvSpPr txBox="1">
            <a:spLocks/>
          </p:cNvSpPr>
          <p:nvPr/>
        </p:nvSpPr>
        <p:spPr>
          <a:xfrm>
            <a:off x="49695" y="0"/>
            <a:ext cx="12092608" cy="7316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algn="ctr"/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Turtle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graphics</a:t>
            </a:r>
            <a:r>
              <a:rPr lang="en-US" sz="9600" dirty="0">
                <a:latin typeface="Garamond" panose="02020404030301010803" pitchFamily="18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09E714-865B-B255-5F55-611F4B6F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779B-2E8F-F90E-1106-3AA75F40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348"/>
            <a:ext cx="10515600" cy="50656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Garamond" panose="02020404030301010803" pitchFamily="18" charset="0"/>
              </a:rPr>
              <a:t>                                                        </a:t>
            </a:r>
          </a:p>
          <a:p>
            <a:endParaRPr lang="en-US" sz="9600" dirty="0">
              <a:latin typeface="Garamond" panose="020204040303010108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8D95FF-628C-9B5B-3DD4-F4DEE73B5F39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96000" y="1111348"/>
            <a:ext cx="0" cy="5065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2138571-69ED-99C5-6526-DBC40C9FA444}"/>
              </a:ext>
            </a:extLst>
          </p:cNvPr>
          <p:cNvSpPr/>
          <p:nvPr/>
        </p:nvSpPr>
        <p:spPr>
          <a:xfrm>
            <a:off x="6220694" y="1300649"/>
            <a:ext cx="5257795" cy="5192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err="1" smtClean="0">
                <a:latin typeface="Garamond" panose="02020404030301010803" pitchFamily="18" charset="0"/>
              </a:rPr>
              <a:t>turtle.forward</a:t>
            </a:r>
            <a:r>
              <a:rPr lang="en-US" sz="3200" dirty="0" smtClean="0">
                <a:latin typeface="Garamond" panose="02020404030301010803" pitchFamily="18" charset="0"/>
              </a:rPr>
              <a:t>(100</a:t>
            </a:r>
            <a:r>
              <a:rPr lang="en-US" sz="3200" dirty="0">
                <a:latin typeface="Garamond" panose="02020404030301010803" pitchFamily="18" charset="0"/>
              </a:rPr>
              <a:t>)</a:t>
            </a:r>
          </a:p>
          <a:p>
            <a:r>
              <a:rPr lang="en-US" sz="3200" dirty="0" err="1">
                <a:latin typeface="Garamond" panose="02020404030301010803" pitchFamily="18" charset="0"/>
              </a:rPr>
              <a:t>turtle.right</a:t>
            </a:r>
            <a:r>
              <a:rPr lang="en-US" sz="3200" dirty="0">
                <a:latin typeface="Garamond" panose="02020404030301010803" pitchFamily="18" charset="0"/>
              </a:rPr>
              <a:t>(143)</a:t>
            </a:r>
          </a:p>
          <a:p>
            <a:r>
              <a:rPr lang="en-US" sz="3200" dirty="0" err="1">
                <a:latin typeface="Garamond" panose="02020404030301010803" pitchFamily="18" charset="0"/>
              </a:rPr>
              <a:t>turtle.forward</a:t>
            </a:r>
            <a:r>
              <a:rPr lang="en-US" sz="3200" dirty="0">
                <a:latin typeface="Garamond" panose="02020404030301010803" pitchFamily="18" charset="0"/>
              </a:rPr>
              <a:t>(100)</a:t>
            </a:r>
          </a:p>
          <a:p>
            <a:r>
              <a:rPr lang="en-US" sz="3200" dirty="0" err="1">
                <a:latin typeface="Garamond" panose="02020404030301010803" pitchFamily="18" charset="0"/>
              </a:rPr>
              <a:t>turtle.hideturtle</a:t>
            </a:r>
            <a:r>
              <a:rPr lang="en-US" sz="3200" dirty="0">
                <a:latin typeface="Garamond" panose="02020404030301010803" pitchFamily="18" charset="0"/>
              </a:rPr>
              <a:t>()</a:t>
            </a:r>
          </a:p>
          <a:p>
            <a:r>
              <a:rPr lang="en-US" sz="3200" dirty="0" err="1">
                <a:latin typeface="Garamond" panose="02020404030301010803" pitchFamily="18" charset="0"/>
              </a:rPr>
              <a:t>turtle.exitonclick</a:t>
            </a:r>
            <a:r>
              <a:rPr lang="en-US" sz="3200" dirty="0">
                <a:latin typeface="Garamond" panose="02020404030301010803" pitchFamily="18" charset="0"/>
              </a:rPr>
              <a:t>()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#</a:t>
            </a:r>
            <a:r>
              <a:rPr lang="en-US" sz="3200" dirty="0" err="1">
                <a:latin typeface="Garamond" panose="02020404030301010803" pitchFamily="18" charset="0"/>
              </a:rPr>
              <a:t>turtle.pendown</a:t>
            </a:r>
            <a:r>
              <a:rPr lang="en-US" sz="3200" dirty="0">
                <a:latin typeface="Garamond" panose="02020404030301010803" pitchFamily="18" charset="0"/>
              </a:rPr>
              <a:t>()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#</a:t>
            </a:r>
            <a:r>
              <a:rPr lang="en-US" sz="3200" dirty="0" err="1">
                <a:latin typeface="Garamond" panose="02020404030301010803" pitchFamily="18" charset="0"/>
              </a:rPr>
              <a:t>turtle.pencolor</a:t>
            </a:r>
            <a:r>
              <a:rPr lang="en-US" sz="3200" dirty="0">
                <a:latin typeface="Garamond" panose="02020404030301010803" pitchFamily="18" charset="0"/>
              </a:rPr>
              <a:t>("red")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2820A-23E6-0489-4081-A150FAF5CC09}"/>
              </a:ext>
            </a:extLst>
          </p:cNvPr>
          <p:cNvSpPr/>
          <p:nvPr/>
        </p:nvSpPr>
        <p:spPr>
          <a:xfrm>
            <a:off x="838200" y="1300650"/>
            <a:ext cx="5382494" cy="5192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import </a:t>
            </a:r>
            <a:r>
              <a:rPr lang="en-US" sz="2800" dirty="0">
                <a:latin typeface="Garamond" panose="02020404030301010803" pitchFamily="18" charset="0"/>
              </a:rPr>
              <a:t>turtle</a:t>
            </a:r>
          </a:p>
          <a:p>
            <a:r>
              <a:rPr lang="en-US" sz="2800" dirty="0" err="1">
                <a:latin typeface="Garamond" panose="02020404030301010803" pitchFamily="18" charset="0"/>
              </a:rPr>
              <a:t>turtle.showturtle</a:t>
            </a:r>
            <a:r>
              <a:rPr lang="en-US" sz="2800" dirty="0">
                <a:latin typeface="Garamond" panose="02020404030301010803" pitchFamily="18" charset="0"/>
              </a:rPr>
              <a:t>()</a:t>
            </a:r>
          </a:p>
          <a:p>
            <a:r>
              <a:rPr lang="en-US" sz="2800" dirty="0" err="1">
                <a:latin typeface="Garamond" panose="02020404030301010803" pitchFamily="18" charset="0"/>
              </a:rPr>
              <a:t>turtle.</a:t>
            </a:r>
            <a:r>
              <a:rPr lang="en-US" sz="2800" dirty="0" err="1">
                <a:solidFill>
                  <a:srgbClr val="00B0F0"/>
                </a:solidFill>
                <a:latin typeface="Garamond" panose="02020404030301010803" pitchFamily="18" charset="0"/>
              </a:rPr>
              <a:t>setheading</a:t>
            </a:r>
            <a:r>
              <a:rPr lang="en-US" sz="2800" dirty="0">
                <a:latin typeface="Garamond" panose="02020404030301010803" pitchFamily="18" charset="0"/>
              </a:rPr>
              <a:t>(45)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#</a:t>
            </a:r>
            <a:r>
              <a:rPr lang="en-US" sz="2800" dirty="0" err="1">
                <a:latin typeface="Garamond" panose="02020404030301010803" pitchFamily="18" charset="0"/>
              </a:rPr>
              <a:t>turtle.right</a:t>
            </a:r>
            <a:r>
              <a:rPr lang="en-US" sz="2800" dirty="0">
                <a:latin typeface="Garamond" panose="02020404030301010803" pitchFamily="18" charset="0"/>
              </a:rPr>
              <a:t>(45)</a:t>
            </a:r>
          </a:p>
          <a:p>
            <a:r>
              <a:rPr lang="en-US" sz="2800" dirty="0" err="1">
                <a:latin typeface="Garamond" panose="02020404030301010803" pitchFamily="18" charset="0"/>
              </a:rPr>
              <a:t>turtle.delay</a:t>
            </a:r>
            <a:r>
              <a:rPr lang="en-US" sz="2800" dirty="0">
                <a:latin typeface="Garamond" panose="02020404030301010803" pitchFamily="18" charset="0"/>
              </a:rPr>
              <a:t>(100</a:t>
            </a:r>
            <a:r>
              <a:rPr lang="en-US" sz="2800" dirty="0">
                <a:latin typeface="Garamond" panose="02020404030301010803" pitchFamily="18" charset="0"/>
              </a:rPr>
              <a:t>)#</a:t>
            </a:r>
            <a:r>
              <a:rPr lang="en-US" sz="2800" dirty="0">
                <a:latin typeface="Garamond" panose="02020404030301010803" pitchFamily="18" charset="0"/>
              </a:rPr>
              <a:t>set </a:t>
            </a:r>
            <a:r>
              <a:rPr lang="en-US" sz="2800" dirty="0" smtClean="0">
                <a:latin typeface="Garamond" panose="02020404030301010803" pitchFamily="18" charset="0"/>
              </a:rPr>
              <a:t>the #drawing</a:t>
            </a:r>
            <a:r>
              <a:rPr lang="en-US" sz="2800" dirty="0">
                <a:latin typeface="Garamond" panose="02020404030301010803" pitchFamily="18" charset="0"/>
              </a:rPr>
              <a:t> delay in milliseconds</a:t>
            </a:r>
          </a:p>
          <a:p>
            <a:r>
              <a:rPr lang="en-US" sz="2800" dirty="0" err="1">
                <a:latin typeface="Garamond" panose="02020404030301010803" pitchFamily="18" charset="0"/>
              </a:rPr>
              <a:t>turtle.</a:t>
            </a:r>
            <a:r>
              <a:rPr lang="en-US" sz="2800" dirty="0" err="1">
                <a:solidFill>
                  <a:srgbClr val="00B0F0"/>
                </a:solidFill>
                <a:latin typeface="Garamond" panose="02020404030301010803" pitchFamily="18" charset="0"/>
              </a:rPr>
              <a:t>forward</a:t>
            </a:r>
            <a:r>
              <a:rPr lang="en-US" sz="2800" dirty="0">
                <a:latin typeface="Garamond" panose="02020404030301010803" pitchFamily="18" charset="0"/>
              </a:rPr>
              <a:t>(100)#forward in the #direction of arrow 100 pixels</a:t>
            </a:r>
          </a:p>
          <a:p>
            <a:r>
              <a:rPr lang="en-US" sz="2800" dirty="0" err="1">
                <a:latin typeface="Garamond" panose="02020404030301010803" pitchFamily="18" charset="0"/>
              </a:rPr>
              <a:t>turtle.right</a:t>
            </a:r>
            <a:r>
              <a:rPr lang="en-US" sz="2800" dirty="0">
                <a:latin typeface="Garamond" panose="02020404030301010803" pitchFamily="18" charset="0"/>
              </a:rPr>
              <a:t>(145)</a:t>
            </a:r>
          </a:p>
          <a:p>
            <a:r>
              <a:rPr lang="en-US" sz="2800" dirty="0" err="1">
                <a:latin typeface="Garamond" panose="02020404030301010803" pitchFamily="18" charset="0"/>
              </a:rPr>
              <a:t>turtle.forward</a:t>
            </a:r>
            <a:r>
              <a:rPr lang="en-US" sz="2800" dirty="0">
                <a:latin typeface="Garamond" panose="02020404030301010803" pitchFamily="18" charset="0"/>
              </a:rPr>
              <a:t>(100)</a:t>
            </a:r>
          </a:p>
          <a:p>
            <a:r>
              <a:rPr lang="en-US" sz="2800" dirty="0" err="1">
                <a:latin typeface="Garamond" panose="02020404030301010803" pitchFamily="18" charset="0"/>
              </a:rPr>
              <a:t>turtle.right</a:t>
            </a:r>
            <a:r>
              <a:rPr lang="en-US" sz="2800" dirty="0">
                <a:latin typeface="Garamond" panose="02020404030301010803" pitchFamily="18" charset="0"/>
              </a:rPr>
              <a:t>(145)</a:t>
            </a:r>
          </a:p>
          <a:p>
            <a:r>
              <a:rPr lang="en-US" sz="2800" dirty="0" err="1">
                <a:latin typeface="Garamond" panose="02020404030301010803" pitchFamily="18" charset="0"/>
              </a:rPr>
              <a:t>turtle.forward</a:t>
            </a:r>
            <a:r>
              <a:rPr lang="en-US" sz="2800" dirty="0">
                <a:latin typeface="Garamond" panose="02020404030301010803" pitchFamily="18" charset="0"/>
              </a:rPr>
              <a:t>(100)</a:t>
            </a:r>
          </a:p>
          <a:p>
            <a:r>
              <a:rPr lang="en-US" sz="2800" dirty="0" err="1">
                <a:latin typeface="Garamond" panose="02020404030301010803" pitchFamily="18" charset="0"/>
              </a:rPr>
              <a:t>turtle.right</a:t>
            </a:r>
            <a:r>
              <a:rPr lang="en-US" sz="2800" dirty="0">
                <a:latin typeface="Garamond" panose="02020404030301010803" pitchFamily="18" charset="0"/>
              </a:rPr>
              <a:t>(145)</a:t>
            </a:r>
          </a:p>
          <a:p>
            <a:endParaRPr lang="en-US" sz="18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A5B511-BBF5-6054-692D-2D0B02874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91" y="1915239"/>
            <a:ext cx="1190625" cy="108585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35C24E5-D882-8D82-D979-7E81E7FA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Garamond" panose="02020404030301010803" pitchFamily="18" charset="0"/>
              </a:rPr>
              <a:t>Example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EE5F79-8C3E-A04D-AAB4-672B745B2F7F}"/>
              </a:ext>
            </a:extLst>
          </p:cNvPr>
          <p:cNvSpPr txBox="1">
            <a:spLocks/>
          </p:cNvSpPr>
          <p:nvPr/>
        </p:nvSpPr>
        <p:spPr>
          <a:xfrm>
            <a:off x="49695" y="0"/>
            <a:ext cx="12092608" cy="7316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algn="ctr"/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Turtle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graphics</a:t>
            </a:r>
            <a:r>
              <a:rPr lang="en-US" sz="9600" dirty="0">
                <a:latin typeface="Garamond" panose="02020404030301010803" pitchFamily="18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E4FE-5F63-5E76-B448-D6541AB0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6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CE7529-9E8D-0385-C42A-CC03D86B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D9DF88-FE43-F3EB-9064-4BE7BC2FF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34013"/>
              </p:ext>
            </p:extLst>
          </p:nvPr>
        </p:nvGraphicFramePr>
        <p:xfrm>
          <a:off x="49695" y="731678"/>
          <a:ext cx="12092608" cy="6797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62982">
                  <a:extLst>
                    <a:ext uri="{9D8B030D-6E8A-4147-A177-3AD203B41FA5}">
                      <a16:colId xmlns:a16="http://schemas.microsoft.com/office/drawing/2014/main" val="1423346809"/>
                    </a:ext>
                  </a:extLst>
                </a:gridCol>
                <a:gridCol w="7429626">
                  <a:extLst>
                    <a:ext uri="{9D8B030D-6E8A-4147-A177-3AD203B41FA5}">
                      <a16:colId xmlns:a16="http://schemas.microsoft.com/office/drawing/2014/main" val="3834188767"/>
                    </a:ext>
                  </a:extLst>
                </a:gridCol>
              </a:tblGrid>
              <a:tr h="586940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Drawing Circles and Dots</a:t>
                      </a: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  <a:p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turtle.</a:t>
                      </a:r>
                      <a:r>
                        <a:rPr lang="en-US" sz="2400" b="0" dirty="0" err="1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</a:rPr>
                        <a:t>circle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(100)</a:t>
                      </a:r>
                      <a:r>
                        <a:rPr lang="en-US" sz="4000" dirty="0">
                          <a:latin typeface="Garamond" panose="02020404030301010803" pitchFamily="18" charset="0"/>
                        </a:rPr>
                        <a:t> </a:t>
                      </a:r>
                      <a:endParaRPr lang="en-US" sz="4000" dirty="0" smtClean="0">
                        <a:latin typeface="Garamond" panose="02020404030301010803" pitchFamily="18" charset="0"/>
                      </a:endParaRPr>
                    </a:p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turtle.</a:t>
                      </a:r>
                      <a:r>
                        <a:rPr lang="en-US" sz="2400" b="0" dirty="0" smtClean="0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</a:rPr>
                        <a:t>dot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() </a:t>
                      </a:r>
                      <a:r>
                        <a:rPr lang="en-US" sz="4000" dirty="0">
                          <a:latin typeface="Garamond" panose="02020404030301010803" pitchFamily="18" charset="0"/>
                        </a:rPr>
                        <a:t> </a:t>
                      </a:r>
                      <a:br>
                        <a:rPr lang="en-US" sz="4000" dirty="0">
                          <a:latin typeface="Garamond" panose="02020404030301010803" pitchFamily="18" charset="0"/>
                        </a:rPr>
                      </a:b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Changing the Pen Size </a:t>
                      </a:r>
                      <a:r>
                        <a:rPr lang="en-US" sz="4000" dirty="0">
                          <a:latin typeface="Garamond" panose="02020404030301010803" pitchFamily="18" charset="0"/>
                        </a:rPr>
                        <a:t/>
                      </a:r>
                      <a:br>
                        <a:rPr lang="en-US" sz="4000" dirty="0">
                          <a:latin typeface="Garamond" panose="02020404030301010803" pitchFamily="18" charset="0"/>
                        </a:rPr>
                      </a:b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turtle.</a:t>
                      </a:r>
                      <a:r>
                        <a:rPr lang="en-US" sz="2400" b="0" dirty="0" err="1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</a:rPr>
                        <a:t>pensize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(width) command to change the width of the turtle’s</a:t>
                      </a:r>
                      <a:b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</a:b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pen, in pixels. </a:t>
                      </a:r>
                      <a:r>
                        <a:rPr lang="en-US" sz="4000" dirty="0">
                          <a:latin typeface="Garamond" panose="02020404030301010803" pitchFamily="18" charset="0"/>
                        </a:rPr>
                        <a:t/>
                      </a:r>
                      <a:br>
                        <a:rPr lang="en-US" sz="4000" dirty="0">
                          <a:latin typeface="Garamond" panose="02020404030301010803" pitchFamily="18" charset="0"/>
                        </a:rPr>
                      </a:b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Changing the Drawing Color</a:t>
                      </a:r>
                    </a:p>
                    <a:p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turtle.</a:t>
                      </a:r>
                      <a:r>
                        <a:rPr lang="en-US" sz="2400" b="0" dirty="0" err="1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</a:rPr>
                        <a:t>pencolor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('red’)</a:t>
                      </a:r>
                      <a:r>
                        <a:rPr lang="en-US" sz="4000" dirty="0">
                          <a:latin typeface="Garamond" panose="02020404030301010803" pitchFamily="18" charset="0"/>
                        </a:rPr>
                        <a:t> 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Changing the Background Color </a:t>
                      </a:r>
                      <a:r>
                        <a:rPr lang="en-US" sz="4000" dirty="0">
                          <a:latin typeface="Garamond" panose="02020404030301010803" pitchFamily="18" charset="0"/>
                        </a:rPr>
                        <a:t/>
                      </a:r>
                      <a:br>
                        <a:rPr lang="en-US" sz="4000" dirty="0">
                          <a:latin typeface="Garamond" panose="02020404030301010803" pitchFamily="18" charset="0"/>
                        </a:rPr>
                      </a:b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turtle.</a:t>
                      </a:r>
                      <a:r>
                        <a:rPr lang="en-US" sz="2400" b="0" dirty="0" err="1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</a:rPr>
                        <a:t>bgcolor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('gray’)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Specifying the Size of the Graphics Window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br>
                        <a:rPr lang="en-US" sz="3200" b="1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</a:br>
                      <a:r>
                        <a:rPr lang="en-US" sz="2400" b="0" kern="120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turtle.</a:t>
                      </a:r>
                      <a:r>
                        <a:rPr lang="en-US" sz="2400" b="0" kern="1200" dirty="0" err="1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setup</a:t>
                      </a:r>
                      <a:r>
                        <a:rPr lang="en-US" sz="2400" b="0" kern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(width, height) command to specify a size for the graphics window</a:t>
                      </a:r>
                    </a:p>
                    <a:p>
                      <a:r>
                        <a:rPr lang="en-US" sz="2400" b="0" kern="120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turtle.setup</a:t>
                      </a:r>
                      <a:r>
                        <a:rPr lang="en-US" sz="2400" b="0" kern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(640, 480) 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Moving the Turtle to a Specific Location </a:t>
                      </a:r>
                      <a:r>
                        <a:rPr lang="en-US" sz="4000" b="0" dirty="0">
                          <a:latin typeface="Garamond" panose="02020404030301010803" pitchFamily="18" charset="0"/>
                        </a:rPr>
                        <a:t/>
                      </a:r>
                      <a:br>
                        <a:rPr lang="en-US" sz="4000" b="0" dirty="0">
                          <a:latin typeface="Garamond" panose="02020404030301010803" pitchFamily="18" charset="0"/>
                        </a:rPr>
                      </a:b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turtle.</a:t>
                      </a:r>
                      <a:r>
                        <a:rPr lang="en-US" sz="2400" b="0" dirty="0" err="1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</a:rPr>
                        <a:t>goto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(x, y) command to move the turtle from its current location to a specific position in the graphics window</a:t>
                      </a:r>
                      <a:r>
                        <a:rPr lang="en-US" sz="4000" b="0" dirty="0">
                          <a:latin typeface="Garamond" panose="02020404030301010803" pitchFamily="18" charset="0"/>
                        </a:rPr>
                        <a:t> </a:t>
                      </a:r>
                      <a:br>
                        <a:rPr lang="en-US" sz="4000" b="0" dirty="0">
                          <a:latin typeface="Garamond" panose="02020404030301010803" pitchFamily="18" charset="0"/>
                        </a:rPr>
                      </a:b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Controlling the Turtle’s Animation Speed </a:t>
                      </a:r>
                      <a:b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</a:b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turtle.</a:t>
                      </a:r>
                      <a:r>
                        <a:rPr lang="en-US" sz="2400" b="0" dirty="0" err="1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</a:rPr>
                        <a:t>speed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(spee</a:t>
                      </a:r>
                      <a:r>
                        <a:rPr lang="en-US" sz="2400" b="0" kern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d): </a:t>
                      </a:r>
                      <a:r>
                        <a:rPr lang="en-US" sz="2400" b="0" dirty="0">
                          <a:latin typeface="Garamond" panose="02020404030301010803" pitchFamily="18" charset="0"/>
                        </a:rPr>
                        <a:t>speed range 0(animation disabled) to 10</a:t>
                      </a:r>
                      <a:endParaRPr lang="en-US" sz="4000" b="0" dirty="0">
                        <a:latin typeface="Garamond" panose="02020404030301010803" pitchFamily="18" charset="0"/>
                      </a:endParaRP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Displaying Text in the Graphics Window </a:t>
                      </a:r>
                      <a:r>
                        <a:rPr lang="en-US" sz="4000" b="0" dirty="0">
                          <a:latin typeface="Garamond" panose="02020404030301010803" pitchFamily="18" charset="0"/>
                        </a:rPr>
                        <a:t/>
                      </a:r>
                      <a:br>
                        <a:rPr lang="en-US" sz="4000" b="0" dirty="0">
                          <a:latin typeface="Garamond" panose="02020404030301010803" pitchFamily="18" charset="0"/>
                        </a:rPr>
                      </a:b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turtle.</a:t>
                      </a:r>
                      <a:r>
                        <a:rPr lang="en-US" sz="2400" b="0" dirty="0" err="1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</a:rPr>
                        <a:t>write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(text)</a:t>
                      </a:r>
                      <a:r>
                        <a:rPr lang="en-US" sz="4000" b="0" dirty="0">
                          <a:latin typeface="Garamond" panose="02020404030301010803" pitchFamily="18" charset="0"/>
                        </a:rPr>
                        <a:t> </a:t>
                      </a:r>
                      <a:br>
                        <a:rPr lang="en-US" sz="4000" b="0" dirty="0">
                          <a:latin typeface="Garamond" panose="02020404030301010803" pitchFamily="18" charset="0"/>
                        </a:rPr>
                      </a:b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Filling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Shapes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To change the fill color use the </a:t>
                      </a:r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turtle.</a:t>
                      </a:r>
                      <a:r>
                        <a:rPr lang="en-US" sz="2400" b="0" dirty="0" err="1" smtClean="0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</a:rPr>
                        <a:t>fillcolor</a:t>
                      </a: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(color)</a:t>
                      </a:r>
                      <a:r>
                        <a:rPr lang="en-US" sz="4000" b="0" dirty="0" smtClean="0">
                          <a:latin typeface="Garamond" panose="02020404030301010803" pitchFamily="18" charset="0"/>
                        </a:rPr>
                        <a:t> </a:t>
                      </a:r>
                    </a:p>
                    <a:p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To 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fill a shape with a color, you use the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turtle.</a:t>
                      </a:r>
                      <a:r>
                        <a:rPr lang="en-US" sz="2400" b="0" dirty="0" err="1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</a:rPr>
                        <a:t>begin_fill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() command before drawing the shape, then you use the</a:t>
                      </a:r>
                    </a:p>
                    <a:p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turtle.</a:t>
                      </a:r>
                      <a:r>
                        <a:rPr lang="en-US" sz="2400" b="0" dirty="0" err="1">
                          <a:solidFill>
                            <a:srgbClr val="00B050"/>
                          </a:solidFill>
                          <a:effectLst/>
                          <a:latin typeface="Garamond" panose="02020404030301010803" pitchFamily="18" charset="0"/>
                        </a:rPr>
                        <a:t>end_fill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() command after the shape is</a:t>
                      </a:r>
                    </a:p>
                    <a:p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drawn.</a:t>
                      </a:r>
                    </a:p>
                    <a:p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2336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34A23B2-A82E-306F-7386-FE566E731CB8}"/>
              </a:ext>
            </a:extLst>
          </p:cNvPr>
          <p:cNvSpPr txBox="1">
            <a:spLocks/>
          </p:cNvSpPr>
          <p:nvPr/>
        </p:nvSpPr>
        <p:spPr>
          <a:xfrm>
            <a:off x="49695" y="0"/>
            <a:ext cx="12092608" cy="7316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algn="ctr"/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Turtle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graphics</a:t>
            </a:r>
            <a:r>
              <a:rPr lang="en-US" sz="9600" dirty="0">
                <a:latin typeface="Garamond" panose="02020404030301010803" pitchFamily="18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C7D8C-BFD0-4AB4-1FF7-9A6EFD16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C970-1CF1-1095-B70C-CCA57C6B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0D17-4F18-0E91-12AC-DB13D064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turtle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hideturtle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begin_fill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end_fill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exitonclick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648C4-9F2B-1611-9E09-12C5079D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12" y="2209800"/>
            <a:ext cx="2590800" cy="2438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646FCF-E110-F2EF-A3A6-2CCA227E61D6}"/>
              </a:ext>
            </a:extLst>
          </p:cNvPr>
          <p:cNvSpPr txBox="1">
            <a:spLocks/>
          </p:cNvSpPr>
          <p:nvPr/>
        </p:nvSpPr>
        <p:spPr>
          <a:xfrm>
            <a:off x="49695" y="0"/>
            <a:ext cx="12092608" cy="7316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algn="ctr"/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Turtle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graphics</a:t>
            </a:r>
            <a:r>
              <a:rPr lang="en-US" sz="9600" dirty="0">
                <a:latin typeface="Garamond" panose="02020404030301010803" pitchFamily="18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B46F-32AD-3766-997C-785DC7DF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B070E63-F3FF-271C-F783-53757821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Garamond" panose="02020404030301010803" pitchFamily="18" charset="0"/>
              </a:rPr>
              <a:t>Turtle Graphics: Using Loops to Draw Designs</a:t>
            </a:r>
            <a:endParaRPr lang="he-IL" altLang="en-US" sz="4000" dirty="0">
              <a:latin typeface="Garamond" panose="02020404030301010803" pitchFamily="18" charset="0"/>
            </a:endParaRPr>
          </a:p>
        </p:txBody>
      </p:sp>
      <p:sp>
        <p:nvSpPr>
          <p:cNvPr id="28675" name="Content Placeholder 1">
            <a:extLst>
              <a:ext uri="{FF2B5EF4-FFF2-40B4-BE49-F238E27FC236}">
                <a16:creationId xmlns:a16="http://schemas.microsoft.com/office/drawing/2014/main" id="{661548FB-F6E0-E73E-06D5-FD1A454A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dirty="0">
                <a:latin typeface="Garamond" panose="02020404030301010803" pitchFamily="18" charset="0"/>
              </a:rPr>
              <a:t>You can use loops with the turtle to draw both simple shapes and elaborate designs. For example, the following for loop iterates four times to draw a square that is 100 pixels wide:</a:t>
            </a:r>
            <a:endParaRPr lang="en-US" altLang="en-US" sz="1800" dirty="0"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28676" name="TextBox 2">
            <a:extLst>
              <a:ext uri="{FF2B5EF4-FFF2-40B4-BE49-F238E27FC236}">
                <a16:creationId xmlns:a16="http://schemas.microsoft.com/office/drawing/2014/main" id="{D53F0414-B906-6056-F9D9-48ADB177C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191" y="2822918"/>
            <a:ext cx="553680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import turtle</a:t>
            </a:r>
          </a:p>
          <a:p>
            <a:pPr>
              <a:buNone/>
            </a:pPr>
            <a:r>
              <a:rPr lang="en-US" sz="2800" b="0" dirty="0" err="1">
                <a:effectLst/>
                <a:latin typeface="Consolas" panose="020B0609020204030204" pitchFamily="49" charset="0"/>
              </a:rPr>
              <a:t>turtle.hideturtle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for x in range(4):</a:t>
            </a:r>
          </a:p>
          <a:p>
            <a:pPr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turtle.forward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(100)</a:t>
            </a:r>
          </a:p>
          <a:p>
            <a:pPr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turtle.right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(90)</a:t>
            </a:r>
          </a:p>
          <a:p>
            <a:pPr>
              <a:buNone/>
            </a:pPr>
            <a:r>
              <a:rPr lang="en-US" sz="2800" b="0" dirty="0" err="1">
                <a:effectLst/>
                <a:latin typeface="Consolas" panose="020B0609020204030204" pitchFamily="49" charset="0"/>
              </a:rPr>
              <a:t>turtle.exitonclick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A07992FF-CE76-908C-6E42-9FED4457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409" y="3429000"/>
            <a:ext cx="16764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79F76-6470-1DDF-1242-F57AA0F54678}"/>
              </a:ext>
            </a:extLst>
          </p:cNvPr>
          <p:cNvSpPr txBox="1">
            <a:spLocks/>
          </p:cNvSpPr>
          <p:nvPr/>
        </p:nvSpPr>
        <p:spPr>
          <a:xfrm>
            <a:off x="49695" y="0"/>
            <a:ext cx="12092608" cy="7316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algn="ctr"/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Turtle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graphics</a:t>
            </a:r>
            <a:r>
              <a:rPr lang="en-US" sz="9600" dirty="0">
                <a:latin typeface="Garamond" panose="02020404030301010803" pitchFamily="18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33CF2-CC8F-BD25-7708-63E8C419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0E9D66-04F8-283A-7DFF-B7F60892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Garamond" panose="02020404030301010803" pitchFamily="18" charset="0"/>
              </a:rPr>
              <a:t>Turtle Graphics: Using Loops to Draw Designs</a:t>
            </a:r>
            <a:endParaRPr lang="he-IL" altLang="en-US" sz="4000" dirty="0">
              <a:latin typeface="Garamond" panose="02020404030301010803" pitchFamily="18" charset="0"/>
            </a:endParaRPr>
          </a:p>
        </p:txBody>
      </p:sp>
      <p:sp>
        <p:nvSpPr>
          <p:cNvPr id="29699" name="Content Placeholder 1">
            <a:extLst>
              <a:ext uri="{FF2B5EF4-FFF2-40B4-BE49-F238E27FC236}">
                <a16:creationId xmlns:a16="http://schemas.microsoft.com/office/drawing/2014/main" id="{2F6367B7-1484-5DDB-0FD4-9B4D5BCB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en-US" sz="3200" dirty="0">
                <a:latin typeface="Garamond" panose="02020404030301010803" pitchFamily="18" charset="0"/>
              </a:rPr>
              <a:t>This </a:t>
            </a:r>
            <a:r>
              <a:rPr lang="en-US" alt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for</a:t>
            </a:r>
            <a:r>
              <a:rPr lang="en-US" altLang="en-US" sz="3200" dirty="0">
                <a:latin typeface="Garamond" panose="02020404030301010803" pitchFamily="18" charset="0"/>
              </a:rPr>
              <a:t> loop iterates eight times to draw the octagon:</a:t>
            </a:r>
            <a:endParaRPr lang="en-US" altLang="en-US" sz="1800" dirty="0"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29700" name="TextBox 2">
            <a:extLst>
              <a:ext uri="{FF2B5EF4-FFF2-40B4-BE49-F238E27FC236}">
                <a16:creationId xmlns:a16="http://schemas.microsoft.com/office/drawing/2014/main" id="{37139148-5289-5836-F667-37101C29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394" y="3962401"/>
            <a:ext cx="4580206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turtle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turtle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hideturtle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9701" name="Octagon 4">
            <a:extLst>
              <a:ext uri="{FF2B5EF4-FFF2-40B4-BE49-F238E27FC236}">
                <a16:creationId xmlns:a16="http://schemas.microsoft.com/office/drawing/2014/main" id="{C616FE78-4138-2046-CEE7-2A665886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68700"/>
            <a:ext cx="1790700" cy="1709738"/>
          </a:xfrm>
          <a:prstGeom prst="octagon">
            <a:avLst>
              <a:gd name="adj" fmla="val 2928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6B9AF-3032-B602-D484-526370AB512D}"/>
              </a:ext>
            </a:extLst>
          </p:cNvPr>
          <p:cNvSpPr txBox="1">
            <a:spLocks/>
          </p:cNvSpPr>
          <p:nvPr/>
        </p:nvSpPr>
        <p:spPr>
          <a:xfrm>
            <a:off x="49695" y="0"/>
            <a:ext cx="12092608" cy="7316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algn="ctr"/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Turtle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graphics</a:t>
            </a:r>
            <a:r>
              <a:rPr lang="en-US" sz="9600" dirty="0">
                <a:latin typeface="Garamond" panose="02020404030301010803" pitchFamily="18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4CAFD-115A-2737-AFE3-698A7545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C4FD405-1D76-E66A-C181-D4977607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Turtle Graphics: Using Loops to Draw Designs</a:t>
            </a:r>
            <a:endParaRPr lang="he-IL" altLang="en-US" dirty="0">
              <a:latin typeface="Garamond" panose="02020404030301010803" pitchFamily="18" charset="0"/>
            </a:endParaRPr>
          </a:p>
        </p:txBody>
      </p:sp>
      <p:sp>
        <p:nvSpPr>
          <p:cNvPr id="30723" name="Content Placeholder 1">
            <a:extLst>
              <a:ext uri="{FF2B5EF4-FFF2-40B4-BE49-F238E27FC236}">
                <a16:creationId xmlns:a16="http://schemas.microsoft.com/office/drawing/2014/main" id="{B1CD4CE0-6B51-0B93-2DDA-D6F870EEA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752601"/>
            <a:ext cx="9568375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dirty="0">
                <a:latin typeface="Garamond" panose="02020404030301010803" pitchFamily="18" charset="0"/>
              </a:rPr>
              <a:t>You can create interesting designs by repeatedly drawing a simple shape, with the turtle tilted at a slightly different angle each time it draws the shape</a:t>
            </a:r>
            <a:r>
              <a:rPr lang="en-US" altLang="en-US" sz="2400" dirty="0"/>
              <a:t>.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4" name="TextBox 2">
            <a:extLst>
              <a:ext uri="{FF2B5EF4-FFF2-40B4-BE49-F238E27FC236}">
                <a16:creationId xmlns:a16="http://schemas.microsoft.com/office/drawing/2014/main" id="{2658C0F7-E53E-49B2-FBDF-A520D477A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618" y="3276600"/>
            <a:ext cx="7823982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import turtle</a:t>
            </a:r>
          </a:p>
          <a:p>
            <a:pPr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NUM_CIRCLES = 36    # Number of circles to draw</a:t>
            </a:r>
          </a:p>
          <a:p>
            <a:pPr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RADIUS = 100        # Radius of each circle</a:t>
            </a:r>
          </a:p>
          <a:p>
            <a:pPr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ANGLE = 10          # Angle to turn</a:t>
            </a:r>
          </a:p>
          <a:p>
            <a:pPr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 x in range(NUM_CIRCLES):</a:t>
            </a:r>
          </a:p>
          <a:p>
            <a:pPr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turtle.circle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(RADIUS)</a:t>
            </a:r>
          </a:p>
          <a:p>
            <a:pPr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turtle.left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(ANGLE)</a:t>
            </a:r>
          </a:p>
          <a:p>
            <a:pPr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turtle.exitonclick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69729F-2E57-823D-B700-BDADC094E5B4}"/>
              </a:ext>
            </a:extLst>
          </p:cNvPr>
          <p:cNvSpPr txBox="1">
            <a:spLocks/>
          </p:cNvSpPr>
          <p:nvPr/>
        </p:nvSpPr>
        <p:spPr>
          <a:xfrm>
            <a:off x="49695" y="0"/>
            <a:ext cx="12092608" cy="7316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algn="ctr"/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Turtle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graphics</a:t>
            </a:r>
            <a:r>
              <a:rPr lang="en-US" sz="9600" dirty="0">
                <a:latin typeface="Garamond" panose="02020404030301010803" pitchFamily="18" charset="0"/>
              </a:rPr>
              <a:t>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chemeClr val="bg1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65010-9F53-6AA0-8F16-35CBB077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814" y="3010486"/>
            <a:ext cx="4117490" cy="362946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0539B-9AA0-0130-B16E-C68DA008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5D77-7452-4787-8ECB-6D9CDA3C104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363</Words>
  <Application>Microsoft Office PowerPoint</Application>
  <PresentationFormat>Widescreen</PresentationFormat>
  <Paragraphs>133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Garamond</vt:lpstr>
      <vt:lpstr>Times New Roman</vt:lpstr>
      <vt:lpstr>Wingdings</vt:lpstr>
      <vt:lpstr>Office Theme</vt:lpstr>
      <vt:lpstr>Turtle graphics</vt:lpstr>
      <vt:lpstr>PowerPoint Presentation</vt:lpstr>
      <vt:lpstr>PowerPoint Presentation</vt:lpstr>
      <vt:lpstr>Example</vt:lpstr>
      <vt:lpstr>PowerPoint Presentation</vt:lpstr>
      <vt:lpstr>Example</vt:lpstr>
      <vt:lpstr>Turtle Graphics: Using Loops to Draw Designs</vt:lpstr>
      <vt:lpstr>Turtle Graphics: Using Loops to Draw Designs</vt:lpstr>
      <vt:lpstr>Turtle Graphics: Using Loops to Draw Designs</vt:lpstr>
      <vt:lpstr>Turtle Graphics: Using Loops to Draw Designs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104</cp:revision>
  <dcterms:created xsi:type="dcterms:W3CDTF">2024-04-29T17:43:27Z</dcterms:created>
  <dcterms:modified xsi:type="dcterms:W3CDTF">2024-05-13T15:00:56Z</dcterms:modified>
</cp:coreProperties>
</file>