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45" r:id="rId2"/>
    <p:sldId id="344" r:id="rId3"/>
    <p:sldId id="346" r:id="rId4"/>
    <p:sldId id="634" r:id="rId5"/>
    <p:sldId id="362" r:id="rId6"/>
    <p:sldId id="333" r:id="rId7"/>
    <p:sldId id="363" r:id="rId8"/>
    <p:sldId id="364" r:id="rId9"/>
    <p:sldId id="365" r:id="rId10"/>
    <p:sldId id="368" r:id="rId11"/>
    <p:sldId id="367" r:id="rId12"/>
    <p:sldId id="438" r:id="rId13"/>
    <p:sldId id="369" r:id="rId14"/>
    <p:sldId id="370" r:id="rId15"/>
    <p:sldId id="371" r:id="rId16"/>
    <p:sldId id="351" r:id="rId17"/>
    <p:sldId id="442" r:id="rId18"/>
    <p:sldId id="372" r:id="rId19"/>
    <p:sldId id="373" r:id="rId20"/>
    <p:sldId id="440" r:id="rId21"/>
    <p:sldId id="374" r:id="rId22"/>
    <p:sldId id="385" r:id="rId23"/>
    <p:sldId id="258" r:id="rId24"/>
    <p:sldId id="387" r:id="rId25"/>
    <p:sldId id="635" r:id="rId26"/>
    <p:sldId id="388" r:id="rId27"/>
    <p:sldId id="636" r:id="rId28"/>
    <p:sldId id="389" r:id="rId29"/>
    <p:sldId id="425" r:id="rId30"/>
    <p:sldId id="426" r:id="rId31"/>
    <p:sldId id="693" r:id="rId32"/>
    <p:sldId id="394" r:id="rId33"/>
    <p:sldId id="462" r:id="rId34"/>
    <p:sldId id="463" r:id="rId35"/>
    <p:sldId id="642" r:id="rId36"/>
    <p:sldId id="428" r:id="rId37"/>
    <p:sldId id="390" r:id="rId38"/>
    <p:sldId id="391" r:id="rId39"/>
    <p:sldId id="648" r:id="rId40"/>
    <p:sldId id="651" r:id="rId41"/>
    <p:sldId id="655" r:id="rId42"/>
    <p:sldId id="657" r:id="rId43"/>
    <p:sldId id="379" r:id="rId44"/>
    <p:sldId id="393" r:id="rId45"/>
    <p:sldId id="594" r:id="rId46"/>
    <p:sldId id="353" r:id="rId47"/>
    <p:sldId id="444" r:id="rId48"/>
    <p:sldId id="446" r:id="rId49"/>
    <p:sldId id="395" r:id="rId50"/>
    <p:sldId id="448" r:id="rId51"/>
    <p:sldId id="359" r:id="rId52"/>
    <p:sldId id="700" r:id="rId53"/>
    <p:sldId id="701" r:id="rId54"/>
    <p:sldId id="698" r:id="rId55"/>
    <p:sldId id="399" r:id="rId56"/>
    <p:sldId id="259" r:id="rId57"/>
    <p:sldId id="260" r:id="rId58"/>
    <p:sldId id="275" r:id="rId59"/>
    <p:sldId id="679" r:id="rId60"/>
    <p:sldId id="680" r:id="rId61"/>
    <p:sldId id="263" r:id="rId62"/>
    <p:sldId id="681" r:id="rId63"/>
    <p:sldId id="266" r:id="rId64"/>
    <p:sldId id="267" r:id="rId65"/>
    <p:sldId id="268" r:id="rId66"/>
    <p:sldId id="662" r:id="rId67"/>
    <p:sldId id="663" r:id="rId68"/>
    <p:sldId id="269" r:id="rId69"/>
    <p:sldId id="683" r:id="rId70"/>
    <p:sldId id="270" r:id="rId71"/>
    <p:sldId id="682" r:id="rId72"/>
    <p:sldId id="692" r:id="rId73"/>
    <p:sldId id="684" r:id="rId74"/>
    <p:sldId id="493" r:id="rId75"/>
    <p:sldId id="49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9" d="100"/>
          <a:sy n="69" d="100"/>
        </p:scale>
        <p:origin x="780" y="96"/>
      </p:cViewPr>
      <p:guideLst/>
    </p:cSldViewPr>
  </p:slideViewPr>
  <p:notesTextViewPr>
    <p:cViewPr>
      <p:scale>
        <a:sx n="1" d="1"/>
        <a:sy n="1" d="1"/>
      </p:scale>
      <p:origin x="0" y="0"/>
    </p:cViewPr>
  </p:notesTextViewPr>
  <p:sorterViewPr>
    <p:cViewPr>
      <p:scale>
        <a:sx n="100" d="100"/>
        <a:sy n="100" d="100"/>
      </p:scale>
      <p:origin x="0" y="-19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9DB3F-E8C1-4772-AAD3-D534F972D23D}"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15E9593-0B3F-48FD-A382-E09BF2FFFDFB}">
      <dgm:prSet phldrT="[Text]"/>
      <dgm:spPr/>
      <dgm:t>
        <a:bodyPr/>
        <a:lstStyle/>
        <a:p>
          <a:r>
            <a:rPr lang="en-US" dirty="0">
              <a:latin typeface="Garamond" panose="02020404030301010803" pitchFamily="18" charset="0"/>
            </a:rPr>
            <a:t>Built-in Data Structure</a:t>
          </a:r>
        </a:p>
      </dgm:t>
    </dgm:pt>
    <dgm:pt modelId="{9983398D-1371-4CA6-B09E-291BB9B82545}" type="parTrans" cxnId="{F0CDA44C-BF2D-40EA-8DDD-BB16092CEA17}">
      <dgm:prSet/>
      <dgm:spPr/>
      <dgm:t>
        <a:bodyPr/>
        <a:lstStyle/>
        <a:p>
          <a:endParaRPr lang="en-US"/>
        </a:p>
      </dgm:t>
    </dgm:pt>
    <dgm:pt modelId="{02614E56-2393-4DB7-A687-78A6B7A0D0E7}" type="sibTrans" cxnId="{F0CDA44C-BF2D-40EA-8DDD-BB16092CEA17}">
      <dgm:prSet/>
      <dgm:spPr/>
      <dgm:t>
        <a:bodyPr/>
        <a:lstStyle/>
        <a:p>
          <a:endParaRPr lang="en-US"/>
        </a:p>
      </dgm:t>
    </dgm:pt>
    <dgm:pt modelId="{0F19CCE0-FCFB-404F-A21D-A99C0A798B5A}">
      <dgm:prSet phldrT="[Text]"/>
      <dgm:spPr/>
      <dgm:t>
        <a:bodyPr/>
        <a:lstStyle/>
        <a:p>
          <a:r>
            <a:rPr lang="en-US" b="1" dirty="0">
              <a:latin typeface="Garamond" panose="02020404030301010803" pitchFamily="18" charset="0"/>
            </a:rPr>
            <a:t>List</a:t>
          </a:r>
        </a:p>
      </dgm:t>
    </dgm:pt>
    <dgm:pt modelId="{B35C8F4E-7107-4D81-A18D-8B3A0A080C57}" type="parTrans" cxnId="{12E17502-7BE9-4301-8BD9-BEE6C6CCBF37}">
      <dgm:prSet/>
      <dgm:spPr/>
      <dgm:t>
        <a:bodyPr/>
        <a:lstStyle/>
        <a:p>
          <a:endParaRPr lang="en-US"/>
        </a:p>
      </dgm:t>
    </dgm:pt>
    <dgm:pt modelId="{C80A17F2-F131-4844-B22F-BC77E3583142}" type="sibTrans" cxnId="{12E17502-7BE9-4301-8BD9-BEE6C6CCBF37}">
      <dgm:prSet/>
      <dgm:spPr/>
      <dgm:t>
        <a:bodyPr/>
        <a:lstStyle/>
        <a:p>
          <a:endParaRPr lang="en-US"/>
        </a:p>
      </dgm:t>
    </dgm:pt>
    <dgm:pt modelId="{86C913CB-BF5A-498F-BF0F-B0C22E0B8446}">
      <dgm:prSet phldrT="[Text]"/>
      <dgm:spPr/>
      <dgm:t>
        <a:bodyPr/>
        <a:lstStyle/>
        <a:p>
          <a:r>
            <a:rPr lang="en-US" b="1" dirty="0">
              <a:latin typeface="Garamond" panose="02020404030301010803" pitchFamily="18" charset="0"/>
            </a:rPr>
            <a:t>Tuple</a:t>
          </a:r>
        </a:p>
      </dgm:t>
    </dgm:pt>
    <dgm:pt modelId="{D42CDE74-E009-4783-B405-13A7861C0337}" type="parTrans" cxnId="{8D0C3016-814A-416B-8057-E6610E40B63D}">
      <dgm:prSet/>
      <dgm:spPr/>
      <dgm:t>
        <a:bodyPr/>
        <a:lstStyle/>
        <a:p>
          <a:endParaRPr lang="en-US"/>
        </a:p>
      </dgm:t>
    </dgm:pt>
    <dgm:pt modelId="{FD5CCA16-08A7-45AF-B076-9FB935313D72}" type="sibTrans" cxnId="{8D0C3016-814A-416B-8057-E6610E40B63D}">
      <dgm:prSet/>
      <dgm:spPr/>
      <dgm:t>
        <a:bodyPr/>
        <a:lstStyle/>
        <a:p>
          <a:endParaRPr lang="en-US"/>
        </a:p>
      </dgm:t>
    </dgm:pt>
    <dgm:pt modelId="{EBC85505-A9AB-49F4-97EC-6BF1E6039B48}">
      <dgm:prSet phldrT="[Text]"/>
      <dgm:spPr/>
      <dgm:t>
        <a:bodyPr/>
        <a:lstStyle/>
        <a:p>
          <a:r>
            <a:rPr lang="en-US" dirty="0">
              <a:latin typeface="Garamond" panose="02020404030301010803" pitchFamily="18" charset="0"/>
            </a:rPr>
            <a:t>User Defined Data Structure</a:t>
          </a:r>
        </a:p>
      </dgm:t>
    </dgm:pt>
    <dgm:pt modelId="{C3E0A4AF-3B22-44CD-887F-FFF4706FF727}" type="parTrans" cxnId="{F2129280-BF8F-4C86-81F1-147BB7D40E09}">
      <dgm:prSet/>
      <dgm:spPr/>
      <dgm:t>
        <a:bodyPr/>
        <a:lstStyle/>
        <a:p>
          <a:endParaRPr lang="en-US"/>
        </a:p>
      </dgm:t>
    </dgm:pt>
    <dgm:pt modelId="{7E709409-027B-420D-8D68-E2F266CC0F7A}" type="sibTrans" cxnId="{F2129280-BF8F-4C86-81F1-147BB7D40E09}">
      <dgm:prSet/>
      <dgm:spPr/>
      <dgm:t>
        <a:bodyPr/>
        <a:lstStyle/>
        <a:p>
          <a:endParaRPr lang="en-US"/>
        </a:p>
      </dgm:t>
    </dgm:pt>
    <dgm:pt modelId="{A5A78718-9F95-4A01-ABE4-33AFA870761C}">
      <dgm:prSet phldrT="[Text]"/>
      <dgm:spPr/>
      <dgm:t>
        <a:bodyPr/>
        <a:lstStyle/>
        <a:p>
          <a:r>
            <a:rPr lang="en-US" b="1" dirty="0">
              <a:latin typeface="Garamond" panose="02020404030301010803" pitchFamily="18" charset="0"/>
            </a:rPr>
            <a:t>Stack</a:t>
          </a:r>
        </a:p>
      </dgm:t>
    </dgm:pt>
    <dgm:pt modelId="{CAB52A7A-757B-4DE0-B59F-C31363130882}" type="parTrans" cxnId="{CAB1E85C-FBE9-4BE3-9E41-126F2D0CC20F}">
      <dgm:prSet/>
      <dgm:spPr/>
      <dgm:t>
        <a:bodyPr/>
        <a:lstStyle/>
        <a:p>
          <a:endParaRPr lang="en-US"/>
        </a:p>
      </dgm:t>
    </dgm:pt>
    <dgm:pt modelId="{E97EC356-351D-4BE4-8271-B3866BE1908C}" type="sibTrans" cxnId="{CAB1E85C-FBE9-4BE3-9E41-126F2D0CC20F}">
      <dgm:prSet/>
      <dgm:spPr/>
      <dgm:t>
        <a:bodyPr/>
        <a:lstStyle/>
        <a:p>
          <a:endParaRPr lang="en-US"/>
        </a:p>
      </dgm:t>
    </dgm:pt>
    <dgm:pt modelId="{0864A9CE-35F7-4E22-8EE7-87D7C1718952}">
      <dgm:prSet phldrT="[Text]"/>
      <dgm:spPr/>
      <dgm:t>
        <a:bodyPr/>
        <a:lstStyle/>
        <a:p>
          <a:r>
            <a:rPr lang="en-US" b="1" dirty="0">
              <a:latin typeface="Garamond" panose="02020404030301010803" pitchFamily="18" charset="0"/>
            </a:rPr>
            <a:t>Tree</a:t>
          </a:r>
        </a:p>
      </dgm:t>
    </dgm:pt>
    <dgm:pt modelId="{353D06FF-6086-4CAB-80F4-CF6649E49F89}" type="parTrans" cxnId="{F4D02F65-66D5-45AB-A3EB-D9CBD8859BD5}">
      <dgm:prSet/>
      <dgm:spPr/>
      <dgm:t>
        <a:bodyPr/>
        <a:lstStyle/>
        <a:p>
          <a:endParaRPr lang="en-US"/>
        </a:p>
      </dgm:t>
    </dgm:pt>
    <dgm:pt modelId="{EB65D8F6-212F-4E81-9764-E564AE4D6B2B}" type="sibTrans" cxnId="{F4D02F65-66D5-45AB-A3EB-D9CBD8859BD5}">
      <dgm:prSet/>
      <dgm:spPr/>
      <dgm:t>
        <a:bodyPr/>
        <a:lstStyle/>
        <a:p>
          <a:endParaRPr lang="en-US"/>
        </a:p>
      </dgm:t>
    </dgm:pt>
    <dgm:pt modelId="{37535723-A6E3-4219-A434-DBA729F942F6}">
      <dgm:prSet phldrT="[Text]"/>
      <dgm:spPr/>
      <dgm:t>
        <a:bodyPr/>
        <a:lstStyle/>
        <a:p>
          <a:r>
            <a:rPr lang="en-US" b="1" dirty="0">
              <a:latin typeface="Garamond" panose="02020404030301010803" pitchFamily="18" charset="0"/>
            </a:rPr>
            <a:t>Dictionary </a:t>
          </a:r>
        </a:p>
      </dgm:t>
    </dgm:pt>
    <dgm:pt modelId="{D2D93B2D-D4F5-45CA-86C8-768F44885E65}" type="parTrans" cxnId="{A1F96696-A4AF-46E7-AD7E-50440BAE5D4D}">
      <dgm:prSet/>
      <dgm:spPr/>
      <dgm:t>
        <a:bodyPr/>
        <a:lstStyle/>
        <a:p>
          <a:endParaRPr lang="en-US"/>
        </a:p>
      </dgm:t>
    </dgm:pt>
    <dgm:pt modelId="{BAAF1310-6D26-4C09-8E03-B7F32E7D9CBB}" type="sibTrans" cxnId="{A1F96696-A4AF-46E7-AD7E-50440BAE5D4D}">
      <dgm:prSet/>
      <dgm:spPr/>
      <dgm:t>
        <a:bodyPr/>
        <a:lstStyle/>
        <a:p>
          <a:endParaRPr lang="en-US"/>
        </a:p>
      </dgm:t>
    </dgm:pt>
    <dgm:pt modelId="{CD07C705-476F-49C5-B50B-D05F5BF25A0B}">
      <dgm:prSet phldrT="[Text]"/>
      <dgm:spPr/>
      <dgm:t>
        <a:bodyPr/>
        <a:lstStyle/>
        <a:p>
          <a:r>
            <a:rPr lang="en-US" b="1" dirty="0">
              <a:latin typeface="Garamond" panose="02020404030301010803" pitchFamily="18" charset="0"/>
            </a:rPr>
            <a:t>Set</a:t>
          </a:r>
        </a:p>
      </dgm:t>
    </dgm:pt>
    <dgm:pt modelId="{4C376A9A-53D8-4D82-854D-0C0B6677D88E}" type="parTrans" cxnId="{3DD03C3E-F143-4E44-B4B1-2090F22C97CD}">
      <dgm:prSet/>
      <dgm:spPr/>
      <dgm:t>
        <a:bodyPr/>
        <a:lstStyle/>
        <a:p>
          <a:endParaRPr lang="en-US"/>
        </a:p>
      </dgm:t>
    </dgm:pt>
    <dgm:pt modelId="{B57C590F-BD20-4924-A467-0D58D7844EE6}" type="sibTrans" cxnId="{3DD03C3E-F143-4E44-B4B1-2090F22C97CD}">
      <dgm:prSet/>
      <dgm:spPr/>
      <dgm:t>
        <a:bodyPr/>
        <a:lstStyle/>
        <a:p>
          <a:endParaRPr lang="en-US"/>
        </a:p>
      </dgm:t>
    </dgm:pt>
    <dgm:pt modelId="{2CB85E40-21D1-4B6F-A9A4-7CF2B679B588}">
      <dgm:prSet phldrT="[Text]"/>
      <dgm:spPr/>
      <dgm:t>
        <a:bodyPr/>
        <a:lstStyle/>
        <a:p>
          <a:r>
            <a:rPr lang="en-US" b="1" dirty="0">
              <a:latin typeface="Garamond" panose="02020404030301010803" pitchFamily="18" charset="0"/>
            </a:rPr>
            <a:t>Queue</a:t>
          </a:r>
        </a:p>
      </dgm:t>
    </dgm:pt>
    <dgm:pt modelId="{60CA242B-5D4D-4AB8-AFB0-6B5BB59674CD}" type="parTrans" cxnId="{048642B8-B648-494A-8785-5435FE85F04B}">
      <dgm:prSet/>
      <dgm:spPr/>
      <dgm:t>
        <a:bodyPr/>
        <a:lstStyle/>
        <a:p>
          <a:endParaRPr lang="en-US"/>
        </a:p>
      </dgm:t>
    </dgm:pt>
    <dgm:pt modelId="{5A93A8AF-7714-40E9-B05E-99FA047D25EF}" type="sibTrans" cxnId="{048642B8-B648-494A-8785-5435FE85F04B}">
      <dgm:prSet/>
      <dgm:spPr/>
      <dgm:t>
        <a:bodyPr/>
        <a:lstStyle/>
        <a:p>
          <a:endParaRPr lang="en-US"/>
        </a:p>
      </dgm:t>
    </dgm:pt>
    <dgm:pt modelId="{EF3AAFB7-E14A-499F-8129-013E2B39308D}">
      <dgm:prSet phldrT="[Text]"/>
      <dgm:spPr/>
      <dgm:t>
        <a:bodyPr/>
        <a:lstStyle/>
        <a:p>
          <a:r>
            <a:rPr lang="en-US" b="1" dirty="0">
              <a:latin typeface="Garamond" panose="02020404030301010803" pitchFamily="18" charset="0"/>
            </a:rPr>
            <a:t>Graph  etc.</a:t>
          </a:r>
        </a:p>
      </dgm:t>
    </dgm:pt>
    <dgm:pt modelId="{2924BCBA-C3A2-4A5C-9870-C5FBB7B28838}" type="parTrans" cxnId="{DD476DD0-CC38-41AF-A589-1B4A9713AC82}">
      <dgm:prSet/>
      <dgm:spPr/>
      <dgm:t>
        <a:bodyPr/>
        <a:lstStyle/>
        <a:p>
          <a:endParaRPr lang="en-US"/>
        </a:p>
      </dgm:t>
    </dgm:pt>
    <dgm:pt modelId="{B9943C67-AAA9-4B9D-ACD5-3D1D6432A414}" type="sibTrans" cxnId="{DD476DD0-CC38-41AF-A589-1B4A9713AC82}">
      <dgm:prSet/>
      <dgm:spPr/>
      <dgm:t>
        <a:bodyPr/>
        <a:lstStyle/>
        <a:p>
          <a:endParaRPr lang="en-US"/>
        </a:p>
      </dgm:t>
    </dgm:pt>
    <dgm:pt modelId="{2C1E84EB-2EBB-4E6F-98F7-AD5F19905213}" type="pres">
      <dgm:prSet presAssocID="{ABF9DB3F-E8C1-4772-AAD3-D534F972D23D}" presName="diagram" presStyleCnt="0">
        <dgm:presLayoutVars>
          <dgm:chPref val="1"/>
          <dgm:dir/>
          <dgm:animOne val="branch"/>
          <dgm:animLvl val="lvl"/>
          <dgm:resizeHandles/>
        </dgm:presLayoutVars>
      </dgm:prSet>
      <dgm:spPr/>
      <dgm:t>
        <a:bodyPr/>
        <a:lstStyle/>
        <a:p>
          <a:endParaRPr lang="en-US"/>
        </a:p>
      </dgm:t>
    </dgm:pt>
    <dgm:pt modelId="{D72D921B-9E24-4348-B7EA-FFD49BAD6245}" type="pres">
      <dgm:prSet presAssocID="{B15E9593-0B3F-48FD-A382-E09BF2FFFDFB}" presName="root" presStyleCnt="0"/>
      <dgm:spPr/>
    </dgm:pt>
    <dgm:pt modelId="{5012497C-5E60-49F9-8954-5E7F5C7FD1B5}" type="pres">
      <dgm:prSet presAssocID="{B15E9593-0B3F-48FD-A382-E09BF2FFFDFB}" presName="rootComposite" presStyleCnt="0"/>
      <dgm:spPr/>
    </dgm:pt>
    <dgm:pt modelId="{75AE1D3C-8B53-4A14-8659-6AE2F21F6730}" type="pres">
      <dgm:prSet presAssocID="{B15E9593-0B3F-48FD-A382-E09BF2FFFDFB}" presName="rootText" presStyleLbl="node1" presStyleIdx="0" presStyleCnt="2"/>
      <dgm:spPr/>
      <dgm:t>
        <a:bodyPr/>
        <a:lstStyle/>
        <a:p>
          <a:endParaRPr lang="en-US"/>
        </a:p>
      </dgm:t>
    </dgm:pt>
    <dgm:pt modelId="{C1941246-FB6F-4BCF-8F35-30074FFB0971}" type="pres">
      <dgm:prSet presAssocID="{B15E9593-0B3F-48FD-A382-E09BF2FFFDFB}" presName="rootConnector" presStyleLbl="node1" presStyleIdx="0" presStyleCnt="2"/>
      <dgm:spPr/>
      <dgm:t>
        <a:bodyPr/>
        <a:lstStyle/>
        <a:p>
          <a:endParaRPr lang="en-US"/>
        </a:p>
      </dgm:t>
    </dgm:pt>
    <dgm:pt modelId="{7B67CAD6-68D8-4D20-9252-AE5E62923949}" type="pres">
      <dgm:prSet presAssocID="{B15E9593-0B3F-48FD-A382-E09BF2FFFDFB}" presName="childShape" presStyleCnt="0"/>
      <dgm:spPr/>
    </dgm:pt>
    <dgm:pt modelId="{3CC771C8-CBBF-40B0-AB71-14AACAB56A85}" type="pres">
      <dgm:prSet presAssocID="{B35C8F4E-7107-4D81-A18D-8B3A0A080C57}" presName="Name13" presStyleLbl="parChTrans1D2" presStyleIdx="0" presStyleCnt="8"/>
      <dgm:spPr/>
      <dgm:t>
        <a:bodyPr/>
        <a:lstStyle/>
        <a:p>
          <a:endParaRPr lang="en-US"/>
        </a:p>
      </dgm:t>
    </dgm:pt>
    <dgm:pt modelId="{6F877C61-03EC-49F6-8E0A-AAA1AC0BAAE6}" type="pres">
      <dgm:prSet presAssocID="{0F19CCE0-FCFB-404F-A21D-A99C0A798B5A}" presName="childText" presStyleLbl="bgAcc1" presStyleIdx="0" presStyleCnt="8">
        <dgm:presLayoutVars>
          <dgm:bulletEnabled val="1"/>
        </dgm:presLayoutVars>
      </dgm:prSet>
      <dgm:spPr/>
      <dgm:t>
        <a:bodyPr/>
        <a:lstStyle/>
        <a:p>
          <a:endParaRPr lang="en-US"/>
        </a:p>
      </dgm:t>
    </dgm:pt>
    <dgm:pt modelId="{390AF7CB-EDE4-43FB-A77B-21CA5BD1F193}" type="pres">
      <dgm:prSet presAssocID="{D2D93B2D-D4F5-45CA-86C8-768F44885E65}" presName="Name13" presStyleLbl="parChTrans1D2" presStyleIdx="1" presStyleCnt="8"/>
      <dgm:spPr/>
      <dgm:t>
        <a:bodyPr/>
        <a:lstStyle/>
        <a:p>
          <a:endParaRPr lang="en-US"/>
        </a:p>
      </dgm:t>
    </dgm:pt>
    <dgm:pt modelId="{574C9978-8DC0-4CFB-8A5E-21249897417D}" type="pres">
      <dgm:prSet presAssocID="{37535723-A6E3-4219-A434-DBA729F942F6}" presName="childText" presStyleLbl="bgAcc1" presStyleIdx="1" presStyleCnt="8">
        <dgm:presLayoutVars>
          <dgm:bulletEnabled val="1"/>
        </dgm:presLayoutVars>
      </dgm:prSet>
      <dgm:spPr/>
      <dgm:t>
        <a:bodyPr/>
        <a:lstStyle/>
        <a:p>
          <a:endParaRPr lang="en-US"/>
        </a:p>
      </dgm:t>
    </dgm:pt>
    <dgm:pt modelId="{388C437A-0E28-4EA4-8C63-E916ACB4A0BD}" type="pres">
      <dgm:prSet presAssocID="{4C376A9A-53D8-4D82-854D-0C0B6677D88E}" presName="Name13" presStyleLbl="parChTrans1D2" presStyleIdx="2" presStyleCnt="8"/>
      <dgm:spPr/>
      <dgm:t>
        <a:bodyPr/>
        <a:lstStyle/>
        <a:p>
          <a:endParaRPr lang="en-US"/>
        </a:p>
      </dgm:t>
    </dgm:pt>
    <dgm:pt modelId="{9A404029-47A7-4C52-A958-C9C7DAE9303A}" type="pres">
      <dgm:prSet presAssocID="{CD07C705-476F-49C5-B50B-D05F5BF25A0B}" presName="childText" presStyleLbl="bgAcc1" presStyleIdx="2" presStyleCnt="8">
        <dgm:presLayoutVars>
          <dgm:bulletEnabled val="1"/>
        </dgm:presLayoutVars>
      </dgm:prSet>
      <dgm:spPr/>
      <dgm:t>
        <a:bodyPr/>
        <a:lstStyle/>
        <a:p>
          <a:endParaRPr lang="en-US"/>
        </a:p>
      </dgm:t>
    </dgm:pt>
    <dgm:pt modelId="{48B3EF08-C097-4DDA-95C4-121F42D0AFCC}" type="pres">
      <dgm:prSet presAssocID="{D42CDE74-E009-4783-B405-13A7861C0337}" presName="Name13" presStyleLbl="parChTrans1D2" presStyleIdx="3" presStyleCnt="8"/>
      <dgm:spPr/>
      <dgm:t>
        <a:bodyPr/>
        <a:lstStyle/>
        <a:p>
          <a:endParaRPr lang="en-US"/>
        </a:p>
      </dgm:t>
    </dgm:pt>
    <dgm:pt modelId="{CC85812A-E5B2-437C-88A1-4294FCD0E00A}" type="pres">
      <dgm:prSet presAssocID="{86C913CB-BF5A-498F-BF0F-B0C22E0B8446}" presName="childText" presStyleLbl="bgAcc1" presStyleIdx="3" presStyleCnt="8">
        <dgm:presLayoutVars>
          <dgm:bulletEnabled val="1"/>
        </dgm:presLayoutVars>
      </dgm:prSet>
      <dgm:spPr/>
      <dgm:t>
        <a:bodyPr/>
        <a:lstStyle/>
        <a:p>
          <a:endParaRPr lang="en-US"/>
        </a:p>
      </dgm:t>
    </dgm:pt>
    <dgm:pt modelId="{10679BB3-CD2D-4571-8B32-FBC046FAF4FA}" type="pres">
      <dgm:prSet presAssocID="{EBC85505-A9AB-49F4-97EC-6BF1E6039B48}" presName="root" presStyleCnt="0"/>
      <dgm:spPr/>
    </dgm:pt>
    <dgm:pt modelId="{B8ABEBF1-C963-4CAB-90AA-6FDDF67C9976}" type="pres">
      <dgm:prSet presAssocID="{EBC85505-A9AB-49F4-97EC-6BF1E6039B48}" presName="rootComposite" presStyleCnt="0"/>
      <dgm:spPr/>
    </dgm:pt>
    <dgm:pt modelId="{258EDB15-5497-46A9-ACFF-05A5C9510D7E}" type="pres">
      <dgm:prSet presAssocID="{EBC85505-A9AB-49F4-97EC-6BF1E6039B48}" presName="rootText" presStyleLbl="node1" presStyleIdx="1" presStyleCnt="2"/>
      <dgm:spPr/>
      <dgm:t>
        <a:bodyPr/>
        <a:lstStyle/>
        <a:p>
          <a:endParaRPr lang="en-US"/>
        </a:p>
      </dgm:t>
    </dgm:pt>
    <dgm:pt modelId="{1E18160A-2B73-4D13-88F9-46CE4741B958}" type="pres">
      <dgm:prSet presAssocID="{EBC85505-A9AB-49F4-97EC-6BF1E6039B48}" presName="rootConnector" presStyleLbl="node1" presStyleIdx="1" presStyleCnt="2"/>
      <dgm:spPr/>
      <dgm:t>
        <a:bodyPr/>
        <a:lstStyle/>
        <a:p>
          <a:endParaRPr lang="en-US"/>
        </a:p>
      </dgm:t>
    </dgm:pt>
    <dgm:pt modelId="{31CDE324-288B-4F90-9942-411AEF7E3F16}" type="pres">
      <dgm:prSet presAssocID="{EBC85505-A9AB-49F4-97EC-6BF1E6039B48}" presName="childShape" presStyleCnt="0"/>
      <dgm:spPr/>
    </dgm:pt>
    <dgm:pt modelId="{458DFF3A-3743-466A-AE21-F4E06921F3FD}" type="pres">
      <dgm:prSet presAssocID="{CAB52A7A-757B-4DE0-B59F-C31363130882}" presName="Name13" presStyleLbl="parChTrans1D2" presStyleIdx="4" presStyleCnt="8"/>
      <dgm:spPr/>
      <dgm:t>
        <a:bodyPr/>
        <a:lstStyle/>
        <a:p>
          <a:endParaRPr lang="en-US"/>
        </a:p>
      </dgm:t>
    </dgm:pt>
    <dgm:pt modelId="{16C1D762-31F3-4C6B-B9A8-66B1A44227F2}" type="pres">
      <dgm:prSet presAssocID="{A5A78718-9F95-4A01-ABE4-33AFA870761C}" presName="childText" presStyleLbl="bgAcc1" presStyleIdx="4" presStyleCnt="8" custLinFactNeighborX="-1918" custLinFactNeighborY="3069">
        <dgm:presLayoutVars>
          <dgm:bulletEnabled val="1"/>
        </dgm:presLayoutVars>
      </dgm:prSet>
      <dgm:spPr/>
      <dgm:t>
        <a:bodyPr/>
        <a:lstStyle/>
        <a:p>
          <a:endParaRPr lang="en-US"/>
        </a:p>
      </dgm:t>
    </dgm:pt>
    <dgm:pt modelId="{CBD242CC-9E9F-4483-899A-05ECE7945713}" type="pres">
      <dgm:prSet presAssocID="{60CA242B-5D4D-4AB8-AFB0-6B5BB59674CD}" presName="Name13" presStyleLbl="parChTrans1D2" presStyleIdx="5" presStyleCnt="8"/>
      <dgm:spPr/>
      <dgm:t>
        <a:bodyPr/>
        <a:lstStyle/>
        <a:p>
          <a:endParaRPr lang="en-US"/>
        </a:p>
      </dgm:t>
    </dgm:pt>
    <dgm:pt modelId="{3484D6F9-2B74-40F1-8338-199C486DC90E}" type="pres">
      <dgm:prSet presAssocID="{2CB85E40-21D1-4B6F-A9A4-7CF2B679B588}" presName="childText" presStyleLbl="bgAcc1" presStyleIdx="5" presStyleCnt="8">
        <dgm:presLayoutVars>
          <dgm:bulletEnabled val="1"/>
        </dgm:presLayoutVars>
      </dgm:prSet>
      <dgm:spPr/>
      <dgm:t>
        <a:bodyPr/>
        <a:lstStyle/>
        <a:p>
          <a:endParaRPr lang="en-US"/>
        </a:p>
      </dgm:t>
    </dgm:pt>
    <dgm:pt modelId="{A54E0196-6D23-4A13-8048-5CA45004144E}" type="pres">
      <dgm:prSet presAssocID="{353D06FF-6086-4CAB-80F4-CF6649E49F89}" presName="Name13" presStyleLbl="parChTrans1D2" presStyleIdx="6" presStyleCnt="8"/>
      <dgm:spPr/>
      <dgm:t>
        <a:bodyPr/>
        <a:lstStyle/>
        <a:p>
          <a:endParaRPr lang="en-US"/>
        </a:p>
      </dgm:t>
    </dgm:pt>
    <dgm:pt modelId="{D22C73B2-7E7F-4BF0-9917-F4A174B8771C}" type="pres">
      <dgm:prSet presAssocID="{0864A9CE-35F7-4E22-8EE7-87D7C1718952}" presName="childText" presStyleLbl="bgAcc1" presStyleIdx="6" presStyleCnt="8">
        <dgm:presLayoutVars>
          <dgm:bulletEnabled val="1"/>
        </dgm:presLayoutVars>
      </dgm:prSet>
      <dgm:spPr/>
      <dgm:t>
        <a:bodyPr/>
        <a:lstStyle/>
        <a:p>
          <a:endParaRPr lang="en-US"/>
        </a:p>
      </dgm:t>
    </dgm:pt>
    <dgm:pt modelId="{5EB7CE0B-2B41-4192-A2FE-341A813EAEB6}" type="pres">
      <dgm:prSet presAssocID="{2924BCBA-C3A2-4A5C-9870-C5FBB7B28838}" presName="Name13" presStyleLbl="parChTrans1D2" presStyleIdx="7" presStyleCnt="8"/>
      <dgm:spPr/>
      <dgm:t>
        <a:bodyPr/>
        <a:lstStyle/>
        <a:p>
          <a:endParaRPr lang="en-US"/>
        </a:p>
      </dgm:t>
    </dgm:pt>
    <dgm:pt modelId="{61FE53E8-9CD3-49CA-9F59-1E499BDD327B}" type="pres">
      <dgm:prSet presAssocID="{EF3AAFB7-E14A-499F-8129-013E2B39308D}" presName="childText" presStyleLbl="bgAcc1" presStyleIdx="7" presStyleCnt="8">
        <dgm:presLayoutVars>
          <dgm:bulletEnabled val="1"/>
        </dgm:presLayoutVars>
      </dgm:prSet>
      <dgm:spPr/>
      <dgm:t>
        <a:bodyPr/>
        <a:lstStyle/>
        <a:p>
          <a:endParaRPr lang="en-US"/>
        </a:p>
      </dgm:t>
    </dgm:pt>
  </dgm:ptLst>
  <dgm:cxnLst>
    <dgm:cxn modelId="{30DD953E-38A1-4635-A0B9-7E0110C19949}" type="presOf" srcId="{D42CDE74-E009-4783-B405-13A7861C0337}" destId="{48B3EF08-C097-4DDA-95C4-121F42D0AFCC}" srcOrd="0" destOrd="0" presId="urn:microsoft.com/office/officeart/2005/8/layout/hierarchy3"/>
    <dgm:cxn modelId="{879012CD-B047-4EC7-8EE8-1C5ABC3218A1}" type="presOf" srcId="{EBC85505-A9AB-49F4-97EC-6BF1E6039B48}" destId="{1E18160A-2B73-4D13-88F9-46CE4741B958}" srcOrd="1" destOrd="0" presId="urn:microsoft.com/office/officeart/2005/8/layout/hierarchy3"/>
    <dgm:cxn modelId="{7FE9E89F-A91C-443B-B8B0-4149EFDE5C4F}" type="presOf" srcId="{B15E9593-0B3F-48FD-A382-E09BF2FFFDFB}" destId="{C1941246-FB6F-4BCF-8F35-30074FFB0971}" srcOrd="1" destOrd="0" presId="urn:microsoft.com/office/officeart/2005/8/layout/hierarchy3"/>
    <dgm:cxn modelId="{0902DD6A-C4EA-406B-810D-3EF7EAA83F77}" type="presOf" srcId="{0F19CCE0-FCFB-404F-A21D-A99C0A798B5A}" destId="{6F877C61-03EC-49F6-8E0A-AAA1AC0BAAE6}" srcOrd="0" destOrd="0" presId="urn:microsoft.com/office/officeart/2005/8/layout/hierarchy3"/>
    <dgm:cxn modelId="{F2129280-BF8F-4C86-81F1-147BB7D40E09}" srcId="{ABF9DB3F-E8C1-4772-AAD3-D534F972D23D}" destId="{EBC85505-A9AB-49F4-97EC-6BF1E6039B48}" srcOrd="1" destOrd="0" parTransId="{C3E0A4AF-3B22-44CD-887F-FFF4706FF727}" sibTransId="{7E709409-027B-420D-8D68-E2F266CC0F7A}"/>
    <dgm:cxn modelId="{8BB748AD-13A9-419F-8EBE-4FC8080DADB2}" type="presOf" srcId="{37535723-A6E3-4219-A434-DBA729F942F6}" destId="{574C9978-8DC0-4CFB-8A5E-21249897417D}" srcOrd="0" destOrd="0" presId="urn:microsoft.com/office/officeart/2005/8/layout/hierarchy3"/>
    <dgm:cxn modelId="{053A378A-6ADC-487B-8EC5-B85C85920E1F}" type="presOf" srcId="{CD07C705-476F-49C5-B50B-D05F5BF25A0B}" destId="{9A404029-47A7-4C52-A958-C9C7DAE9303A}" srcOrd="0" destOrd="0" presId="urn:microsoft.com/office/officeart/2005/8/layout/hierarchy3"/>
    <dgm:cxn modelId="{DD476DD0-CC38-41AF-A589-1B4A9713AC82}" srcId="{EBC85505-A9AB-49F4-97EC-6BF1E6039B48}" destId="{EF3AAFB7-E14A-499F-8129-013E2B39308D}" srcOrd="3" destOrd="0" parTransId="{2924BCBA-C3A2-4A5C-9870-C5FBB7B28838}" sibTransId="{B9943C67-AAA9-4B9D-ACD5-3D1D6432A414}"/>
    <dgm:cxn modelId="{12E17502-7BE9-4301-8BD9-BEE6C6CCBF37}" srcId="{B15E9593-0B3F-48FD-A382-E09BF2FFFDFB}" destId="{0F19CCE0-FCFB-404F-A21D-A99C0A798B5A}" srcOrd="0" destOrd="0" parTransId="{B35C8F4E-7107-4D81-A18D-8B3A0A080C57}" sibTransId="{C80A17F2-F131-4844-B22F-BC77E3583142}"/>
    <dgm:cxn modelId="{D3B4D80A-F6AA-4E80-8E91-86ECBF5D20AA}" type="presOf" srcId="{60CA242B-5D4D-4AB8-AFB0-6B5BB59674CD}" destId="{CBD242CC-9E9F-4483-899A-05ECE7945713}" srcOrd="0" destOrd="0" presId="urn:microsoft.com/office/officeart/2005/8/layout/hierarchy3"/>
    <dgm:cxn modelId="{A535F7E2-231C-4EE9-A52A-3ED409C8FBAD}" type="presOf" srcId="{353D06FF-6086-4CAB-80F4-CF6649E49F89}" destId="{A54E0196-6D23-4A13-8048-5CA45004144E}" srcOrd="0" destOrd="0" presId="urn:microsoft.com/office/officeart/2005/8/layout/hierarchy3"/>
    <dgm:cxn modelId="{6EEA445A-4211-4B3B-9D53-F05CD031DA56}" type="presOf" srcId="{B35C8F4E-7107-4D81-A18D-8B3A0A080C57}" destId="{3CC771C8-CBBF-40B0-AB71-14AACAB56A85}" srcOrd="0" destOrd="0" presId="urn:microsoft.com/office/officeart/2005/8/layout/hierarchy3"/>
    <dgm:cxn modelId="{48091199-D287-4925-8ACB-B6FF426F4324}" type="presOf" srcId="{0864A9CE-35F7-4E22-8EE7-87D7C1718952}" destId="{D22C73B2-7E7F-4BF0-9917-F4A174B8771C}" srcOrd="0" destOrd="0" presId="urn:microsoft.com/office/officeart/2005/8/layout/hierarchy3"/>
    <dgm:cxn modelId="{A48DD45C-AAB5-4286-9744-EC4DF2DBB309}" type="presOf" srcId="{4C376A9A-53D8-4D82-854D-0C0B6677D88E}" destId="{388C437A-0E28-4EA4-8C63-E916ACB4A0BD}" srcOrd="0" destOrd="0" presId="urn:microsoft.com/office/officeart/2005/8/layout/hierarchy3"/>
    <dgm:cxn modelId="{9C907A37-4B37-427F-9BA1-F952B3E4E49B}" type="presOf" srcId="{2924BCBA-C3A2-4A5C-9870-C5FBB7B28838}" destId="{5EB7CE0B-2B41-4192-A2FE-341A813EAEB6}" srcOrd="0" destOrd="0" presId="urn:microsoft.com/office/officeart/2005/8/layout/hierarchy3"/>
    <dgm:cxn modelId="{E83340F7-FB2E-45BF-AF57-A2FFAFE9A080}" type="presOf" srcId="{EBC85505-A9AB-49F4-97EC-6BF1E6039B48}" destId="{258EDB15-5497-46A9-ACFF-05A5C9510D7E}" srcOrd="0" destOrd="0" presId="urn:microsoft.com/office/officeart/2005/8/layout/hierarchy3"/>
    <dgm:cxn modelId="{96609D33-8CC4-4AB2-9DBD-1B1B0996DE17}" type="presOf" srcId="{2CB85E40-21D1-4B6F-A9A4-7CF2B679B588}" destId="{3484D6F9-2B74-40F1-8338-199C486DC90E}" srcOrd="0" destOrd="0" presId="urn:microsoft.com/office/officeart/2005/8/layout/hierarchy3"/>
    <dgm:cxn modelId="{D0445962-0C22-4966-BB50-F4FDC0FE3898}" type="presOf" srcId="{B15E9593-0B3F-48FD-A382-E09BF2FFFDFB}" destId="{75AE1D3C-8B53-4A14-8659-6AE2F21F6730}" srcOrd="0" destOrd="0" presId="urn:microsoft.com/office/officeart/2005/8/layout/hierarchy3"/>
    <dgm:cxn modelId="{F0CDA44C-BF2D-40EA-8DDD-BB16092CEA17}" srcId="{ABF9DB3F-E8C1-4772-AAD3-D534F972D23D}" destId="{B15E9593-0B3F-48FD-A382-E09BF2FFFDFB}" srcOrd="0" destOrd="0" parTransId="{9983398D-1371-4CA6-B09E-291BB9B82545}" sibTransId="{02614E56-2393-4DB7-A687-78A6B7A0D0E7}"/>
    <dgm:cxn modelId="{27F6F616-F4DE-4FD4-9534-080909835DB1}" type="presOf" srcId="{A5A78718-9F95-4A01-ABE4-33AFA870761C}" destId="{16C1D762-31F3-4C6B-B9A8-66B1A44227F2}" srcOrd="0" destOrd="0" presId="urn:microsoft.com/office/officeart/2005/8/layout/hierarchy3"/>
    <dgm:cxn modelId="{8D0C3016-814A-416B-8057-E6610E40B63D}" srcId="{B15E9593-0B3F-48FD-A382-E09BF2FFFDFB}" destId="{86C913CB-BF5A-498F-BF0F-B0C22E0B8446}" srcOrd="3" destOrd="0" parTransId="{D42CDE74-E009-4783-B405-13A7861C0337}" sibTransId="{FD5CCA16-08A7-45AF-B076-9FB935313D72}"/>
    <dgm:cxn modelId="{93FA283B-7FF0-4994-9573-129F1BEC3559}" type="presOf" srcId="{CAB52A7A-757B-4DE0-B59F-C31363130882}" destId="{458DFF3A-3743-466A-AE21-F4E06921F3FD}" srcOrd="0" destOrd="0" presId="urn:microsoft.com/office/officeart/2005/8/layout/hierarchy3"/>
    <dgm:cxn modelId="{A1F96696-A4AF-46E7-AD7E-50440BAE5D4D}" srcId="{B15E9593-0B3F-48FD-A382-E09BF2FFFDFB}" destId="{37535723-A6E3-4219-A434-DBA729F942F6}" srcOrd="1" destOrd="0" parTransId="{D2D93B2D-D4F5-45CA-86C8-768F44885E65}" sibTransId="{BAAF1310-6D26-4C09-8E03-B7F32E7D9CBB}"/>
    <dgm:cxn modelId="{CB0F549D-C91D-4935-81C8-CD69D3C8DBFB}" type="presOf" srcId="{D2D93B2D-D4F5-45CA-86C8-768F44885E65}" destId="{390AF7CB-EDE4-43FB-A77B-21CA5BD1F193}" srcOrd="0" destOrd="0" presId="urn:microsoft.com/office/officeart/2005/8/layout/hierarchy3"/>
    <dgm:cxn modelId="{048642B8-B648-494A-8785-5435FE85F04B}" srcId="{EBC85505-A9AB-49F4-97EC-6BF1E6039B48}" destId="{2CB85E40-21D1-4B6F-A9A4-7CF2B679B588}" srcOrd="1" destOrd="0" parTransId="{60CA242B-5D4D-4AB8-AFB0-6B5BB59674CD}" sibTransId="{5A93A8AF-7714-40E9-B05E-99FA047D25EF}"/>
    <dgm:cxn modelId="{F4D02F65-66D5-45AB-A3EB-D9CBD8859BD5}" srcId="{EBC85505-A9AB-49F4-97EC-6BF1E6039B48}" destId="{0864A9CE-35F7-4E22-8EE7-87D7C1718952}" srcOrd="2" destOrd="0" parTransId="{353D06FF-6086-4CAB-80F4-CF6649E49F89}" sibTransId="{EB65D8F6-212F-4E81-9764-E564AE4D6B2B}"/>
    <dgm:cxn modelId="{FF683D09-33D2-4999-B97D-199E1E6CD276}" type="presOf" srcId="{86C913CB-BF5A-498F-BF0F-B0C22E0B8446}" destId="{CC85812A-E5B2-437C-88A1-4294FCD0E00A}" srcOrd="0" destOrd="0" presId="urn:microsoft.com/office/officeart/2005/8/layout/hierarchy3"/>
    <dgm:cxn modelId="{0F6453CE-3B88-40B0-B85A-E0F98192E044}" type="presOf" srcId="{EF3AAFB7-E14A-499F-8129-013E2B39308D}" destId="{61FE53E8-9CD3-49CA-9F59-1E499BDD327B}" srcOrd="0" destOrd="0" presId="urn:microsoft.com/office/officeart/2005/8/layout/hierarchy3"/>
    <dgm:cxn modelId="{3DD03C3E-F143-4E44-B4B1-2090F22C97CD}" srcId="{B15E9593-0B3F-48FD-A382-E09BF2FFFDFB}" destId="{CD07C705-476F-49C5-B50B-D05F5BF25A0B}" srcOrd="2" destOrd="0" parTransId="{4C376A9A-53D8-4D82-854D-0C0B6677D88E}" sibTransId="{B57C590F-BD20-4924-A467-0D58D7844EE6}"/>
    <dgm:cxn modelId="{206C3569-C1D5-4C90-A538-704538D53DAE}" type="presOf" srcId="{ABF9DB3F-E8C1-4772-AAD3-D534F972D23D}" destId="{2C1E84EB-2EBB-4E6F-98F7-AD5F19905213}" srcOrd="0" destOrd="0" presId="urn:microsoft.com/office/officeart/2005/8/layout/hierarchy3"/>
    <dgm:cxn modelId="{CAB1E85C-FBE9-4BE3-9E41-126F2D0CC20F}" srcId="{EBC85505-A9AB-49F4-97EC-6BF1E6039B48}" destId="{A5A78718-9F95-4A01-ABE4-33AFA870761C}" srcOrd="0" destOrd="0" parTransId="{CAB52A7A-757B-4DE0-B59F-C31363130882}" sibTransId="{E97EC356-351D-4BE4-8271-B3866BE1908C}"/>
    <dgm:cxn modelId="{5E6A41C4-AC24-4A8A-B1F4-1AA3B5727DAF}" type="presParOf" srcId="{2C1E84EB-2EBB-4E6F-98F7-AD5F19905213}" destId="{D72D921B-9E24-4348-B7EA-FFD49BAD6245}" srcOrd="0" destOrd="0" presId="urn:microsoft.com/office/officeart/2005/8/layout/hierarchy3"/>
    <dgm:cxn modelId="{A7008308-0948-4CF4-9851-C77912F71100}" type="presParOf" srcId="{D72D921B-9E24-4348-B7EA-FFD49BAD6245}" destId="{5012497C-5E60-49F9-8954-5E7F5C7FD1B5}" srcOrd="0" destOrd="0" presId="urn:microsoft.com/office/officeart/2005/8/layout/hierarchy3"/>
    <dgm:cxn modelId="{6EE74155-E95D-40F3-8ACF-21A9CDA54BB8}" type="presParOf" srcId="{5012497C-5E60-49F9-8954-5E7F5C7FD1B5}" destId="{75AE1D3C-8B53-4A14-8659-6AE2F21F6730}" srcOrd="0" destOrd="0" presId="urn:microsoft.com/office/officeart/2005/8/layout/hierarchy3"/>
    <dgm:cxn modelId="{F141718C-AA6C-459B-BEAD-A06ED60B2DA3}" type="presParOf" srcId="{5012497C-5E60-49F9-8954-5E7F5C7FD1B5}" destId="{C1941246-FB6F-4BCF-8F35-30074FFB0971}" srcOrd="1" destOrd="0" presId="urn:microsoft.com/office/officeart/2005/8/layout/hierarchy3"/>
    <dgm:cxn modelId="{2881E1C0-7845-4F77-83D9-01DD25AC50A2}" type="presParOf" srcId="{D72D921B-9E24-4348-B7EA-FFD49BAD6245}" destId="{7B67CAD6-68D8-4D20-9252-AE5E62923949}" srcOrd="1" destOrd="0" presId="urn:microsoft.com/office/officeart/2005/8/layout/hierarchy3"/>
    <dgm:cxn modelId="{A0E42AB0-0358-426B-90FB-D56A049A24F5}" type="presParOf" srcId="{7B67CAD6-68D8-4D20-9252-AE5E62923949}" destId="{3CC771C8-CBBF-40B0-AB71-14AACAB56A85}" srcOrd="0" destOrd="0" presId="urn:microsoft.com/office/officeart/2005/8/layout/hierarchy3"/>
    <dgm:cxn modelId="{B6C0C31E-753E-479B-8348-B7AA42D8B3AC}" type="presParOf" srcId="{7B67CAD6-68D8-4D20-9252-AE5E62923949}" destId="{6F877C61-03EC-49F6-8E0A-AAA1AC0BAAE6}" srcOrd="1" destOrd="0" presId="urn:microsoft.com/office/officeart/2005/8/layout/hierarchy3"/>
    <dgm:cxn modelId="{9D76110E-AECC-4434-B17B-FB73F1BFA9B9}" type="presParOf" srcId="{7B67CAD6-68D8-4D20-9252-AE5E62923949}" destId="{390AF7CB-EDE4-43FB-A77B-21CA5BD1F193}" srcOrd="2" destOrd="0" presId="urn:microsoft.com/office/officeart/2005/8/layout/hierarchy3"/>
    <dgm:cxn modelId="{57F4EF35-88A9-45C9-9A45-869C5608B481}" type="presParOf" srcId="{7B67CAD6-68D8-4D20-9252-AE5E62923949}" destId="{574C9978-8DC0-4CFB-8A5E-21249897417D}" srcOrd="3" destOrd="0" presId="urn:microsoft.com/office/officeart/2005/8/layout/hierarchy3"/>
    <dgm:cxn modelId="{6D7FF84B-1AAA-47D6-92EC-0F3CF8E81E49}" type="presParOf" srcId="{7B67CAD6-68D8-4D20-9252-AE5E62923949}" destId="{388C437A-0E28-4EA4-8C63-E916ACB4A0BD}" srcOrd="4" destOrd="0" presId="urn:microsoft.com/office/officeart/2005/8/layout/hierarchy3"/>
    <dgm:cxn modelId="{07103A19-7462-4E06-9AE8-4B29E61E2834}" type="presParOf" srcId="{7B67CAD6-68D8-4D20-9252-AE5E62923949}" destId="{9A404029-47A7-4C52-A958-C9C7DAE9303A}" srcOrd="5" destOrd="0" presId="urn:microsoft.com/office/officeart/2005/8/layout/hierarchy3"/>
    <dgm:cxn modelId="{3F8C229A-BA86-46F8-9951-3FF5046F29D8}" type="presParOf" srcId="{7B67CAD6-68D8-4D20-9252-AE5E62923949}" destId="{48B3EF08-C097-4DDA-95C4-121F42D0AFCC}" srcOrd="6" destOrd="0" presId="urn:microsoft.com/office/officeart/2005/8/layout/hierarchy3"/>
    <dgm:cxn modelId="{43D09618-7683-452A-877A-20FB02FB2505}" type="presParOf" srcId="{7B67CAD6-68D8-4D20-9252-AE5E62923949}" destId="{CC85812A-E5B2-437C-88A1-4294FCD0E00A}" srcOrd="7" destOrd="0" presId="urn:microsoft.com/office/officeart/2005/8/layout/hierarchy3"/>
    <dgm:cxn modelId="{02DA8471-FEC3-4902-9DCE-176743433A08}" type="presParOf" srcId="{2C1E84EB-2EBB-4E6F-98F7-AD5F19905213}" destId="{10679BB3-CD2D-4571-8B32-FBC046FAF4FA}" srcOrd="1" destOrd="0" presId="urn:microsoft.com/office/officeart/2005/8/layout/hierarchy3"/>
    <dgm:cxn modelId="{AB1ED311-E9E5-43F0-B1B9-B879D3BFA691}" type="presParOf" srcId="{10679BB3-CD2D-4571-8B32-FBC046FAF4FA}" destId="{B8ABEBF1-C963-4CAB-90AA-6FDDF67C9976}" srcOrd="0" destOrd="0" presId="urn:microsoft.com/office/officeart/2005/8/layout/hierarchy3"/>
    <dgm:cxn modelId="{CA11131A-EFA9-4CDE-A9FA-954CDE25FD96}" type="presParOf" srcId="{B8ABEBF1-C963-4CAB-90AA-6FDDF67C9976}" destId="{258EDB15-5497-46A9-ACFF-05A5C9510D7E}" srcOrd="0" destOrd="0" presId="urn:microsoft.com/office/officeart/2005/8/layout/hierarchy3"/>
    <dgm:cxn modelId="{4696C538-26B9-41F7-A548-126052F12794}" type="presParOf" srcId="{B8ABEBF1-C963-4CAB-90AA-6FDDF67C9976}" destId="{1E18160A-2B73-4D13-88F9-46CE4741B958}" srcOrd="1" destOrd="0" presId="urn:microsoft.com/office/officeart/2005/8/layout/hierarchy3"/>
    <dgm:cxn modelId="{C6B86C46-F48E-44C4-9CF5-86B69C40B1BB}" type="presParOf" srcId="{10679BB3-CD2D-4571-8B32-FBC046FAF4FA}" destId="{31CDE324-288B-4F90-9942-411AEF7E3F16}" srcOrd="1" destOrd="0" presId="urn:microsoft.com/office/officeart/2005/8/layout/hierarchy3"/>
    <dgm:cxn modelId="{1070F633-521F-4070-A9ED-8F64C3F55462}" type="presParOf" srcId="{31CDE324-288B-4F90-9942-411AEF7E3F16}" destId="{458DFF3A-3743-466A-AE21-F4E06921F3FD}" srcOrd="0" destOrd="0" presId="urn:microsoft.com/office/officeart/2005/8/layout/hierarchy3"/>
    <dgm:cxn modelId="{9AF93F16-6876-43BE-BDD2-EAB993F32A54}" type="presParOf" srcId="{31CDE324-288B-4F90-9942-411AEF7E3F16}" destId="{16C1D762-31F3-4C6B-B9A8-66B1A44227F2}" srcOrd="1" destOrd="0" presId="urn:microsoft.com/office/officeart/2005/8/layout/hierarchy3"/>
    <dgm:cxn modelId="{8B14552D-61D6-4AE7-A355-32A05ABABC17}" type="presParOf" srcId="{31CDE324-288B-4F90-9942-411AEF7E3F16}" destId="{CBD242CC-9E9F-4483-899A-05ECE7945713}" srcOrd="2" destOrd="0" presId="urn:microsoft.com/office/officeart/2005/8/layout/hierarchy3"/>
    <dgm:cxn modelId="{93526EA8-4CB8-47B3-B707-BE35EB8AE39B}" type="presParOf" srcId="{31CDE324-288B-4F90-9942-411AEF7E3F16}" destId="{3484D6F9-2B74-40F1-8338-199C486DC90E}" srcOrd="3" destOrd="0" presId="urn:microsoft.com/office/officeart/2005/8/layout/hierarchy3"/>
    <dgm:cxn modelId="{A84D3018-3354-462D-B127-0A54B8BC4246}" type="presParOf" srcId="{31CDE324-288B-4F90-9942-411AEF7E3F16}" destId="{A54E0196-6D23-4A13-8048-5CA45004144E}" srcOrd="4" destOrd="0" presId="urn:microsoft.com/office/officeart/2005/8/layout/hierarchy3"/>
    <dgm:cxn modelId="{079BA043-4DAD-41C0-9CB7-A76B6D50CA9B}" type="presParOf" srcId="{31CDE324-288B-4F90-9942-411AEF7E3F16}" destId="{D22C73B2-7E7F-4BF0-9917-F4A174B8771C}" srcOrd="5" destOrd="0" presId="urn:microsoft.com/office/officeart/2005/8/layout/hierarchy3"/>
    <dgm:cxn modelId="{6CE0386D-6258-45A4-9AD0-E1979578AD22}" type="presParOf" srcId="{31CDE324-288B-4F90-9942-411AEF7E3F16}" destId="{5EB7CE0B-2B41-4192-A2FE-341A813EAEB6}" srcOrd="6" destOrd="0" presId="urn:microsoft.com/office/officeart/2005/8/layout/hierarchy3"/>
    <dgm:cxn modelId="{E036E3C2-56CA-4CE2-9C3D-60B93FA9E563}" type="presParOf" srcId="{31CDE324-288B-4F90-9942-411AEF7E3F16}" destId="{61FE53E8-9CD3-49CA-9F59-1E499BDD327B}"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E1D3C-8B53-4A14-8659-6AE2F21F6730}">
      <dsp:nvSpPr>
        <dsp:cNvPr id="0" name=""/>
        <dsp:cNvSpPr/>
      </dsp:nvSpPr>
      <dsp:spPr>
        <a:xfrm>
          <a:off x="2496839" y="2874"/>
          <a:ext cx="1393031" cy="696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a:latin typeface="Garamond" panose="02020404030301010803" pitchFamily="18" charset="0"/>
            </a:rPr>
            <a:t>Built-in Data Structure</a:t>
          </a:r>
        </a:p>
      </dsp:txBody>
      <dsp:txXfrm>
        <a:off x="2517239" y="23274"/>
        <a:ext cx="1352231" cy="655715"/>
      </dsp:txXfrm>
    </dsp:sp>
    <dsp:sp modelId="{3CC771C8-CBBF-40B0-AB71-14AACAB56A85}">
      <dsp:nvSpPr>
        <dsp:cNvPr id="0" name=""/>
        <dsp:cNvSpPr/>
      </dsp:nvSpPr>
      <dsp:spPr>
        <a:xfrm>
          <a:off x="2636142" y="699389"/>
          <a:ext cx="139303" cy="522386"/>
        </a:xfrm>
        <a:custGeom>
          <a:avLst/>
          <a:gdLst/>
          <a:ahLst/>
          <a:cxnLst/>
          <a:rect l="0" t="0" r="0" b="0"/>
          <a:pathLst>
            <a:path>
              <a:moveTo>
                <a:pt x="0" y="0"/>
              </a:moveTo>
              <a:lnTo>
                <a:pt x="0" y="522386"/>
              </a:lnTo>
              <a:lnTo>
                <a:pt x="139303" y="5223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77C61-03EC-49F6-8E0A-AAA1AC0BAAE6}">
      <dsp:nvSpPr>
        <dsp:cNvPr id="0" name=""/>
        <dsp:cNvSpPr/>
      </dsp:nvSpPr>
      <dsp:spPr>
        <a:xfrm>
          <a:off x="2775446" y="873518"/>
          <a:ext cx="1114425" cy="696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latin typeface="Garamond" panose="02020404030301010803" pitchFamily="18" charset="0"/>
            </a:rPr>
            <a:t>List</a:t>
          </a:r>
        </a:p>
      </dsp:txBody>
      <dsp:txXfrm>
        <a:off x="2795846" y="893918"/>
        <a:ext cx="1073625" cy="655715"/>
      </dsp:txXfrm>
    </dsp:sp>
    <dsp:sp modelId="{390AF7CB-EDE4-43FB-A77B-21CA5BD1F193}">
      <dsp:nvSpPr>
        <dsp:cNvPr id="0" name=""/>
        <dsp:cNvSpPr/>
      </dsp:nvSpPr>
      <dsp:spPr>
        <a:xfrm>
          <a:off x="2636142" y="699389"/>
          <a:ext cx="139303" cy="1393031"/>
        </a:xfrm>
        <a:custGeom>
          <a:avLst/>
          <a:gdLst/>
          <a:ahLst/>
          <a:cxnLst/>
          <a:rect l="0" t="0" r="0" b="0"/>
          <a:pathLst>
            <a:path>
              <a:moveTo>
                <a:pt x="0" y="0"/>
              </a:moveTo>
              <a:lnTo>
                <a:pt x="0" y="1393031"/>
              </a:lnTo>
              <a:lnTo>
                <a:pt x="139303" y="13930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4C9978-8DC0-4CFB-8A5E-21249897417D}">
      <dsp:nvSpPr>
        <dsp:cNvPr id="0" name=""/>
        <dsp:cNvSpPr/>
      </dsp:nvSpPr>
      <dsp:spPr>
        <a:xfrm>
          <a:off x="2775446" y="1744163"/>
          <a:ext cx="1114425" cy="696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latin typeface="Garamond" panose="02020404030301010803" pitchFamily="18" charset="0"/>
            </a:rPr>
            <a:t>Dictionary </a:t>
          </a:r>
        </a:p>
      </dsp:txBody>
      <dsp:txXfrm>
        <a:off x="2795846" y="1764563"/>
        <a:ext cx="1073625" cy="655715"/>
      </dsp:txXfrm>
    </dsp:sp>
    <dsp:sp modelId="{388C437A-0E28-4EA4-8C63-E916ACB4A0BD}">
      <dsp:nvSpPr>
        <dsp:cNvPr id="0" name=""/>
        <dsp:cNvSpPr/>
      </dsp:nvSpPr>
      <dsp:spPr>
        <a:xfrm>
          <a:off x="2636142" y="699389"/>
          <a:ext cx="139303" cy="2263675"/>
        </a:xfrm>
        <a:custGeom>
          <a:avLst/>
          <a:gdLst/>
          <a:ahLst/>
          <a:cxnLst/>
          <a:rect l="0" t="0" r="0" b="0"/>
          <a:pathLst>
            <a:path>
              <a:moveTo>
                <a:pt x="0" y="0"/>
              </a:moveTo>
              <a:lnTo>
                <a:pt x="0" y="2263675"/>
              </a:lnTo>
              <a:lnTo>
                <a:pt x="139303" y="22636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404029-47A7-4C52-A958-C9C7DAE9303A}">
      <dsp:nvSpPr>
        <dsp:cNvPr id="0" name=""/>
        <dsp:cNvSpPr/>
      </dsp:nvSpPr>
      <dsp:spPr>
        <a:xfrm>
          <a:off x="2775446" y="2614807"/>
          <a:ext cx="1114425" cy="696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latin typeface="Garamond" panose="02020404030301010803" pitchFamily="18" charset="0"/>
            </a:rPr>
            <a:t>Set</a:t>
          </a:r>
        </a:p>
      </dsp:txBody>
      <dsp:txXfrm>
        <a:off x="2795846" y="2635207"/>
        <a:ext cx="1073625" cy="655715"/>
      </dsp:txXfrm>
    </dsp:sp>
    <dsp:sp modelId="{48B3EF08-C097-4DDA-95C4-121F42D0AFCC}">
      <dsp:nvSpPr>
        <dsp:cNvPr id="0" name=""/>
        <dsp:cNvSpPr/>
      </dsp:nvSpPr>
      <dsp:spPr>
        <a:xfrm>
          <a:off x="2636142" y="699389"/>
          <a:ext cx="139303" cy="3134320"/>
        </a:xfrm>
        <a:custGeom>
          <a:avLst/>
          <a:gdLst/>
          <a:ahLst/>
          <a:cxnLst/>
          <a:rect l="0" t="0" r="0" b="0"/>
          <a:pathLst>
            <a:path>
              <a:moveTo>
                <a:pt x="0" y="0"/>
              </a:moveTo>
              <a:lnTo>
                <a:pt x="0" y="3134320"/>
              </a:lnTo>
              <a:lnTo>
                <a:pt x="139303" y="3134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85812A-E5B2-437C-88A1-4294FCD0E00A}">
      <dsp:nvSpPr>
        <dsp:cNvPr id="0" name=""/>
        <dsp:cNvSpPr/>
      </dsp:nvSpPr>
      <dsp:spPr>
        <a:xfrm>
          <a:off x="2775446" y="3485452"/>
          <a:ext cx="1114425" cy="696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latin typeface="Garamond" panose="02020404030301010803" pitchFamily="18" charset="0"/>
            </a:rPr>
            <a:t>Tuple</a:t>
          </a:r>
        </a:p>
      </dsp:txBody>
      <dsp:txXfrm>
        <a:off x="2795846" y="3505852"/>
        <a:ext cx="1073625" cy="655715"/>
      </dsp:txXfrm>
    </dsp:sp>
    <dsp:sp modelId="{258EDB15-5497-46A9-ACFF-05A5C9510D7E}">
      <dsp:nvSpPr>
        <dsp:cNvPr id="0" name=""/>
        <dsp:cNvSpPr/>
      </dsp:nvSpPr>
      <dsp:spPr>
        <a:xfrm>
          <a:off x="4238128" y="2874"/>
          <a:ext cx="1393031" cy="696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a:latin typeface="Garamond" panose="02020404030301010803" pitchFamily="18" charset="0"/>
            </a:rPr>
            <a:t>User Defined Data Structure</a:t>
          </a:r>
        </a:p>
      </dsp:txBody>
      <dsp:txXfrm>
        <a:off x="4258528" y="23274"/>
        <a:ext cx="1352231" cy="655715"/>
      </dsp:txXfrm>
    </dsp:sp>
    <dsp:sp modelId="{458DFF3A-3743-466A-AE21-F4E06921F3FD}">
      <dsp:nvSpPr>
        <dsp:cNvPr id="0" name=""/>
        <dsp:cNvSpPr/>
      </dsp:nvSpPr>
      <dsp:spPr>
        <a:xfrm>
          <a:off x="4377432" y="699389"/>
          <a:ext cx="117928" cy="543762"/>
        </a:xfrm>
        <a:custGeom>
          <a:avLst/>
          <a:gdLst/>
          <a:ahLst/>
          <a:cxnLst/>
          <a:rect l="0" t="0" r="0" b="0"/>
          <a:pathLst>
            <a:path>
              <a:moveTo>
                <a:pt x="0" y="0"/>
              </a:moveTo>
              <a:lnTo>
                <a:pt x="0" y="543762"/>
              </a:lnTo>
              <a:lnTo>
                <a:pt x="117928" y="5437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1D762-31F3-4C6B-B9A8-66B1A44227F2}">
      <dsp:nvSpPr>
        <dsp:cNvPr id="0" name=""/>
        <dsp:cNvSpPr/>
      </dsp:nvSpPr>
      <dsp:spPr>
        <a:xfrm>
          <a:off x="4495360" y="894894"/>
          <a:ext cx="1114425" cy="696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latin typeface="Garamond" panose="02020404030301010803" pitchFamily="18" charset="0"/>
            </a:rPr>
            <a:t>Stack</a:t>
          </a:r>
        </a:p>
      </dsp:txBody>
      <dsp:txXfrm>
        <a:off x="4515760" y="915294"/>
        <a:ext cx="1073625" cy="655715"/>
      </dsp:txXfrm>
    </dsp:sp>
    <dsp:sp modelId="{CBD242CC-9E9F-4483-899A-05ECE7945713}">
      <dsp:nvSpPr>
        <dsp:cNvPr id="0" name=""/>
        <dsp:cNvSpPr/>
      </dsp:nvSpPr>
      <dsp:spPr>
        <a:xfrm>
          <a:off x="4377432" y="699389"/>
          <a:ext cx="139303" cy="1393031"/>
        </a:xfrm>
        <a:custGeom>
          <a:avLst/>
          <a:gdLst/>
          <a:ahLst/>
          <a:cxnLst/>
          <a:rect l="0" t="0" r="0" b="0"/>
          <a:pathLst>
            <a:path>
              <a:moveTo>
                <a:pt x="0" y="0"/>
              </a:moveTo>
              <a:lnTo>
                <a:pt x="0" y="1393031"/>
              </a:lnTo>
              <a:lnTo>
                <a:pt x="139303" y="13930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84D6F9-2B74-40F1-8338-199C486DC90E}">
      <dsp:nvSpPr>
        <dsp:cNvPr id="0" name=""/>
        <dsp:cNvSpPr/>
      </dsp:nvSpPr>
      <dsp:spPr>
        <a:xfrm>
          <a:off x="4516735" y="1744163"/>
          <a:ext cx="1114425" cy="696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latin typeface="Garamond" panose="02020404030301010803" pitchFamily="18" charset="0"/>
            </a:rPr>
            <a:t>Queue</a:t>
          </a:r>
        </a:p>
      </dsp:txBody>
      <dsp:txXfrm>
        <a:off x="4537135" y="1764563"/>
        <a:ext cx="1073625" cy="655715"/>
      </dsp:txXfrm>
    </dsp:sp>
    <dsp:sp modelId="{A54E0196-6D23-4A13-8048-5CA45004144E}">
      <dsp:nvSpPr>
        <dsp:cNvPr id="0" name=""/>
        <dsp:cNvSpPr/>
      </dsp:nvSpPr>
      <dsp:spPr>
        <a:xfrm>
          <a:off x="4377432" y="699389"/>
          <a:ext cx="139303" cy="2263675"/>
        </a:xfrm>
        <a:custGeom>
          <a:avLst/>
          <a:gdLst/>
          <a:ahLst/>
          <a:cxnLst/>
          <a:rect l="0" t="0" r="0" b="0"/>
          <a:pathLst>
            <a:path>
              <a:moveTo>
                <a:pt x="0" y="0"/>
              </a:moveTo>
              <a:lnTo>
                <a:pt x="0" y="2263675"/>
              </a:lnTo>
              <a:lnTo>
                <a:pt x="139303" y="22636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2C73B2-7E7F-4BF0-9917-F4A174B8771C}">
      <dsp:nvSpPr>
        <dsp:cNvPr id="0" name=""/>
        <dsp:cNvSpPr/>
      </dsp:nvSpPr>
      <dsp:spPr>
        <a:xfrm>
          <a:off x="4516735" y="2614807"/>
          <a:ext cx="1114425" cy="696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latin typeface="Garamond" panose="02020404030301010803" pitchFamily="18" charset="0"/>
            </a:rPr>
            <a:t>Tree</a:t>
          </a:r>
        </a:p>
      </dsp:txBody>
      <dsp:txXfrm>
        <a:off x="4537135" y="2635207"/>
        <a:ext cx="1073625" cy="655715"/>
      </dsp:txXfrm>
    </dsp:sp>
    <dsp:sp modelId="{5EB7CE0B-2B41-4192-A2FE-341A813EAEB6}">
      <dsp:nvSpPr>
        <dsp:cNvPr id="0" name=""/>
        <dsp:cNvSpPr/>
      </dsp:nvSpPr>
      <dsp:spPr>
        <a:xfrm>
          <a:off x="4377432" y="699389"/>
          <a:ext cx="139303" cy="3134320"/>
        </a:xfrm>
        <a:custGeom>
          <a:avLst/>
          <a:gdLst/>
          <a:ahLst/>
          <a:cxnLst/>
          <a:rect l="0" t="0" r="0" b="0"/>
          <a:pathLst>
            <a:path>
              <a:moveTo>
                <a:pt x="0" y="0"/>
              </a:moveTo>
              <a:lnTo>
                <a:pt x="0" y="3134320"/>
              </a:lnTo>
              <a:lnTo>
                <a:pt x="139303" y="31343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FE53E8-9CD3-49CA-9F59-1E499BDD327B}">
      <dsp:nvSpPr>
        <dsp:cNvPr id="0" name=""/>
        <dsp:cNvSpPr/>
      </dsp:nvSpPr>
      <dsp:spPr>
        <a:xfrm>
          <a:off x="4516735" y="3485452"/>
          <a:ext cx="1114425" cy="696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latin typeface="Garamond" panose="02020404030301010803" pitchFamily="18" charset="0"/>
            </a:rPr>
            <a:t>Graph  etc.</a:t>
          </a:r>
        </a:p>
      </dsp:txBody>
      <dsp:txXfrm>
        <a:off x="4537135" y="3505852"/>
        <a:ext cx="1073625" cy="65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0E60-CBB2-450E-B904-1BB667EBF2AF}"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778BE-CADB-4BF6-954A-6766C8A4D7CB}" type="slidenum">
              <a:rPr lang="en-US" smtClean="0"/>
              <a:t>‹#›</a:t>
            </a:fld>
            <a:endParaRPr lang="en-US"/>
          </a:p>
        </p:txBody>
      </p:sp>
    </p:spTree>
    <p:extLst>
      <p:ext uri="{BB962C8B-B14F-4D97-AF65-F5344CB8AC3E}">
        <p14:creationId xmlns:p14="http://schemas.microsoft.com/office/powerpoint/2010/main" val="420040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8273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2040-2BFD-388D-5DCA-60C804598F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9BEB7C-4511-C065-BC3C-617305ECED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D92E92-1D62-30FF-53A1-94FA454D39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2E5ADB-C66A-CF2F-7AF8-C9D549DD6A20}"/>
              </a:ext>
            </a:extLst>
          </p:cNvPr>
          <p:cNvSpPr>
            <a:spLocks noGrp="1"/>
          </p:cNvSpPr>
          <p:nvPr>
            <p:ph type="sldNum" sz="quarter" idx="5"/>
          </p:nvPr>
        </p:nvSpPr>
        <p:spPr/>
        <p:txBody>
          <a:bodyPr/>
          <a:lstStyle/>
          <a:p>
            <a:fld id="{6FD778BE-CADB-4BF6-954A-6766C8A4D7CB}" type="slidenum">
              <a:rPr lang="en-US" smtClean="0"/>
              <a:t>10</a:t>
            </a:fld>
            <a:endParaRPr lang="en-US"/>
          </a:p>
        </p:txBody>
      </p:sp>
    </p:spTree>
    <p:extLst>
      <p:ext uri="{BB962C8B-B14F-4D97-AF65-F5344CB8AC3E}">
        <p14:creationId xmlns:p14="http://schemas.microsoft.com/office/powerpoint/2010/main" val="366292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F64D-6F85-E620-458C-30ADA5E73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4FCEE-F7E4-1B54-0EE1-BB4D2B1029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657D3-0F2D-9E0C-475A-F315E600555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F5F75B-521E-FA03-18C7-FAB7FEB7DA91}"/>
              </a:ext>
            </a:extLst>
          </p:cNvPr>
          <p:cNvSpPr>
            <a:spLocks noGrp="1"/>
          </p:cNvSpPr>
          <p:nvPr>
            <p:ph type="sldNum" sz="quarter" idx="5"/>
          </p:nvPr>
        </p:nvSpPr>
        <p:spPr/>
        <p:txBody>
          <a:bodyPr/>
          <a:lstStyle/>
          <a:p>
            <a:fld id="{6FD778BE-CADB-4BF6-954A-6766C8A4D7CB}" type="slidenum">
              <a:rPr lang="en-US" smtClean="0"/>
              <a:t>11</a:t>
            </a:fld>
            <a:endParaRPr lang="en-US"/>
          </a:p>
        </p:txBody>
      </p:sp>
    </p:spTree>
    <p:extLst>
      <p:ext uri="{BB962C8B-B14F-4D97-AF65-F5344CB8AC3E}">
        <p14:creationId xmlns:p14="http://schemas.microsoft.com/office/powerpoint/2010/main" val="384983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F64D-6F85-E620-458C-30ADA5E73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4FCEE-F7E4-1B54-0EE1-BB4D2B1029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657D3-0F2D-9E0C-475A-F315E600555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F5F75B-521E-FA03-18C7-FAB7FEB7DA91}"/>
              </a:ext>
            </a:extLst>
          </p:cNvPr>
          <p:cNvSpPr>
            <a:spLocks noGrp="1"/>
          </p:cNvSpPr>
          <p:nvPr>
            <p:ph type="sldNum" sz="quarter" idx="5"/>
          </p:nvPr>
        </p:nvSpPr>
        <p:spPr/>
        <p:txBody>
          <a:bodyPr/>
          <a:lstStyle/>
          <a:p>
            <a:fld id="{6FD778BE-CADB-4BF6-954A-6766C8A4D7CB}" type="slidenum">
              <a:rPr lang="en-US" smtClean="0"/>
              <a:t>12</a:t>
            </a:fld>
            <a:endParaRPr lang="en-US"/>
          </a:p>
        </p:txBody>
      </p:sp>
    </p:spTree>
    <p:extLst>
      <p:ext uri="{BB962C8B-B14F-4D97-AF65-F5344CB8AC3E}">
        <p14:creationId xmlns:p14="http://schemas.microsoft.com/office/powerpoint/2010/main" val="3799574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B2F88-0A42-7D25-FA91-4E4F7ACA5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4F0CD-0527-59F1-3BD2-BEC48F0DB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078B3A-A475-55D3-A59D-162406D6AB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944463-28F6-01F4-3FDD-17FF4DF6A2BB}"/>
              </a:ext>
            </a:extLst>
          </p:cNvPr>
          <p:cNvSpPr>
            <a:spLocks noGrp="1"/>
          </p:cNvSpPr>
          <p:nvPr>
            <p:ph type="sldNum" sz="quarter" idx="5"/>
          </p:nvPr>
        </p:nvSpPr>
        <p:spPr/>
        <p:txBody>
          <a:bodyPr/>
          <a:lstStyle/>
          <a:p>
            <a:fld id="{6FD778BE-CADB-4BF6-954A-6766C8A4D7CB}" type="slidenum">
              <a:rPr lang="en-US" smtClean="0"/>
              <a:t>13</a:t>
            </a:fld>
            <a:endParaRPr lang="en-US"/>
          </a:p>
        </p:txBody>
      </p:sp>
    </p:spTree>
    <p:extLst>
      <p:ext uri="{BB962C8B-B14F-4D97-AF65-F5344CB8AC3E}">
        <p14:creationId xmlns:p14="http://schemas.microsoft.com/office/powerpoint/2010/main" val="146667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14</a:t>
            </a:fld>
            <a:endParaRPr lang="en-US"/>
          </a:p>
        </p:txBody>
      </p:sp>
    </p:spTree>
    <p:extLst>
      <p:ext uri="{BB962C8B-B14F-4D97-AF65-F5344CB8AC3E}">
        <p14:creationId xmlns:p14="http://schemas.microsoft.com/office/powerpoint/2010/main" val="259202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15</a:t>
            </a:fld>
            <a:endParaRPr lang="en-US"/>
          </a:p>
        </p:txBody>
      </p:sp>
    </p:spTree>
    <p:extLst>
      <p:ext uri="{BB962C8B-B14F-4D97-AF65-F5344CB8AC3E}">
        <p14:creationId xmlns:p14="http://schemas.microsoft.com/office/powerpoint/2010/main" val="2379527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17</a:t>
            </a:fld>
            <a:endParaRPr lang="en-US"/>
          </a:p>
        </p:txBody>
      </p:sp>
    </p:spTree>
    <p:extLst>
      <p:ext uri="{BB962C8B-B14F-4D97-AF65-F5344CB8AC3E}">
        <p14:creationId xmlns:p14="http://schemas.microsoft.com/office/powerpoint/2010/main" val="1645589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18</a:t>
            </a:fld>
            <a:endParaRPr lang="en-US"/>
          </a:p>
        </p:txBody>
      </p:sp>
    </p:spTree>
    <p:extLst>
      <p:ext uri="{BB962C8B-B14F-4D97-AF65-F5344CB8AC3E}">
        <p14:creationId xmlns:p14="http://schemas.microsoft.com/office/powerpoint/2010/main" val="3770062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19</a:t>
            </a:fld>
            <a:endParaRPr lang="en-US"/>
          </a:p>
        </p:txBody>
      </p:sp>
    </p:spTree>
    <p:extLst>
      <p:ext uri="{BB962C8B-B14F-4D97-AF65-F5344CB8AC3E}">
        <p14:creationId xmlns:p14="http://schemas.microsoft.com/office/powerpoint/2010/main" val="629310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20</a:t>
            </a:fld>
            <a:endParaRPr lang="en-US"/>
          </a:p>
        </p:txBody>
      </p:sp>
    </p:spTree>
    <p:extLst>
      <p:ext uri="{BB962C8B-B14F-4D97-AF65-F5344CB8AC3E}">
        <p14:creationId xmlns:p14="http://schemas.microsoft.com/office/powerpoint/2010/main" val="5490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2</a:t>
            </a:fld>
            <a:endParaRPr lang="en-US"/>
          </a:p>
        </p:txBody>
      </p:sp>
    </p:spTree>
    <p:extLst>
      <p:ext uri="{BB962C8B-B14F-4D97-AF65-F5344CB8AC3E}">
        <p14:creationId xmlns:p14="http://schemas.microsoft.com/office/powerpoint/2010/main" val="933505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21</a:t>
            </a:fld>
            <a:endParaRPr lang="en-US"/>
          </a:p>
        </p:txBody>
      </p:sp>
    </p:spTree>
    <p:extLst>
      <p:ext uri="{BB962C8B-B14F-4D97-AF65-F5344CB8AC3E}">
        <p14:creationId xmlns:p14="http://schemas.microsoft.com/office/powerpoint/2010/main" val="1284350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22</a:t>
            </a:fld>
            <a:endParaRPr lang="en-US"/>
          </a:p>
        </p:txBody>
      </p:sp>
    </p:spTree>
    <p:extLst>
      <p:ext uri="{BB962C8B-B14F-4D97-AF65-F5344CB8AC3E}">
        <p14:creationId xmlns:p14="http://schemas.microsoft.com/office/powerpoint/2010/main" val="356242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24</a:t>
            </a:fld>
            <a:endParaRPr lang="en-US"/>
          </a:p>
        </p:txBody>
      </p:sp>
    </p:spTree>
    <p:extLst>
      <p:ext uri="{BB962C8B-B14F-4D97-AF65-F5344CB8AC3E}">
        <p14:creationId xmlns:p14="http://schemas.microsoft.com/office/powerpoint/2010/main" val="3381293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Shared references have significance for mutable objects</a:t>
            </a:r>
          </a:p>
          <a:p>
            <a:endParaRPr lang="en-US" dirty="0"/>
          </a:p>
        </p:txBody>
      </p:sp>
      <p:sp>
        <p:nvSpPr>
          <p:cNvPr id="4" name="Slide Number Placeholder 3"/>
          <p:cNvSpPr>
            <a:spLocks noGrp="1"/>
          </p:cNvSpPr>
          <p:nvPr>
            <p:ph type="sldNum" sz="quarter" idx="5"/>
          </p:nvPr>
        </p:nvSpPr>
        <p:spPr/>
        <p:txBody>
          <a:bodyPr/>
          <a:lstStyle/>
          <a:p>
            <a:fld id="{6FD778BE-CADB-4BF6-954A-6766C8A4D7CB}" type="slidenum">
              <a:rPr lang="en-US" smtClean="0"/>
              <a:t>25</a:t>
            </a:fld>
            <a:endParaRPr lang="en-US"/>
          </a:p>
        </p:txBody>
      </p:sp>
    </p:spTree>
    <p:extLst>
      <p:ext uri="{BB962C8B-B14F-4D97-AF65-F5344CB8AC3E}">
        <p14:creationId xmlns:p14="http://schemas.microsoft.com/office/powerpoint/2010/main" val="1377757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 * symbol to represent multiplication, but when the operand on the left side of the * is a list, it becomes the repetition operator. The repetition operator makes multiple copies of a list and joins them all together.</a:t>
            </a:r>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26</a:t>
            </a:fld>
            <a:endParaRPr lang="en-US"/>
          </a:p>
        </p:txBody>
      </p:sp>
    </p:spTree>
    <p:extLst>
      <p:ext uri="{BB962C8B-B14F-4D97-AF65-F5344CB8AC3E}">
        <p14:creationId xmlns:p14="http://schemas.microsoft.com/office/powerpoint/2010/main" val="460321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28</a:t>
            </a:fld>
            <a:endParaRPr lang="en-US"/>
          </a:p>
        </p:txBody>
      </p:sp>
    </p:spTree>
    <p:extLst>
      <p:ext uri="{BB962C8B-B14F-4D97-AF65-F5344CB8AC3E}">
        <p14:creationId xmlns:p14="http://schemas.microsoft.com/office/powerpoint/2010/main" val="200123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29</a:t>
            </a:fld>
            <a:endParaRPr lang="en-US"/>
          </a:p>
        </p:txBody>
      </p:sp>
    </p:spTree>
    <p:extLst>
      <p:ext uri="{BB962C8B-B14F-4D97-AF65-F5344CB8AC3E}">
        <p14:creationId xmlns:p14="http://schemas.microsoft.com/office/powerpoint/2010/main" val="3483146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30</a:t>
            </a:fld>
            <a:endParaRPr lang="en-US"/>
          </a:p>
        </p:txBody>
      </p:sp>
    </p:spTree>
    <p:extLst>
      <p:ext uri="{BB962C8B-B14F-4D97-AF65-F5344CB8AC3E}">
        <p14:creationId xmlns:p14="http://schemas.microsoft.com/office/powerpoint/2010/main" val="3714797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31</a:t>
            </a:fld>
            <a:endParaRPr lang="en-US"/>
          </a:p>
        </p:txBody>
      </p:sp>
    </p:spTree>
    <p:extLst>
      <p:ext uri="{BB962C8B-B14F-4D97-AF65-F5344CB8AC3E}">
        <p14:creationId xmlns:p14="http://schemas.microsoft.com/office/powerpoint/2010/main" val="739107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Garamond" panose="02020404030301010803" pitchFamily="18" charset="0"/>
              </a:rPr>
              <a:t>To unpacking list:</a:t>
            </a:r>
          </a:p>
          <a:p>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score</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"Python"</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75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b</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c</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endParaRPr lang="en-US" b="0" dirty="0">
              <a:solidFill>
                <a:srgbClr val="CCCCCC"/>
              </a:solidFill>
              <a:effectLst/>
              <a:latin typeface="Consolas" panose="020B0609020204030204" pitchFamily="49" charset="0"/>
            </a:endParaRPr>
          </a:p>
          <a:p>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name</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score</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b</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c</a:t>
            </a:r>
            <a:r>
              <a:rPr lang="en-US" b="0" dirty="0">
                <a:solidFill>
                  <a:srgbClr val="CCCCCC"/>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FD778BE-CADB-4BF6-954A-6766C8A4D7CB}" type="slidenum">
              <a:rPr lang="en-US" smtClean="0"/>
              <a:t>32</a:t>
            </a:fld>
            <a:endParaRPr lang="en-US"/>
          </a:p>
        </p:txBody>
      </p:sp>
    </p:spTree>
    <p:extLst>
      <p:ext uri="{BB962C8B-B14F-4D97-AF65-F5344CB8AC3E}">
        <p14:creationId xmlns:p14="http://schemas.microsoft.com/office/powerpoint/2010/main" val="68693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3</a:t>
            </a:fld>
            <a:endParaRPr lang="en-US"/>
          </a:p>
        </p:txBody>
      </p:sp>
    </p:spTree>
    <p:extLst>
      <p:ext uri="{BB962C8B-B14F-4D97-AF65-F5344CB8AC3E}">
        <p14:creationId xmlns:p14="http://schemas.microsoft.com/office/powerpoint/2010/main" val="3617645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36</a:t>
            </a:fld>
            <a:endParaRPr lang="en-US"/>
          </a:p>
        </p:txBody>
      </p:sp>
    </p:spTree>
    <p:extLst>
      <p:ext uri="{BB962C8B-B14F-4D97-AF65-F5344CB8AC3E}">
        <p14:creationId xmlns:p14="http://schemas.microsoft.com/office/powerpoint/2010/main" val="222331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37</a:t>
            </a:fld>
            <a:endParaRPr lang="en-US"/>
          </a:p>
        </p:txBody>
      </p:sp>
    </p:spTree>
    <p:extLst>
      <p:ext uri="{BB962C8B-B14F-4D97-AF65-F5344CB8AC3E}">
        <p14:creationId xmlns:p14="http://schemas.microsoft.com/office/powerpoint/2010/main" val="3653467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38</a:t>
            </a:fld>
            <a:endParaRPr lang="en-US"/>
          </a:p>
        </p:txBody>
      </p:sp>
    </p:spTree>
    <p:extLst>
      <p:ext uri="{BB962C8B-B14F-4D97-AF65-F5344CB8AC3E}">
        <p14:creationId xmlns:p14="http://schemas.microsoft.com/office/powerpoint/2010/main" val="2164535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44</a:t>
            </a:fld>
            <a:endParaRPr lang="en-US"/>
          </a:p>
        </p:txBody>
      </p:sp>
    </p:spTree>
    <p:extLst>
      <p:ext uri="{BB962C8B-B14F-4D97-AF65-F5344CB8AC3E}">
        <p14:creationId xmlns:p14="http://schemas.microsoft.com/office/powerpoint/2010/main" val="2042754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45</a:t>
            </a:fld>
            <a:endParaRPr lang="en-US"/>
          </a:p>
        </p:txBody>
      </p:sp>
    </p:spTree>
    <p:extLst>
      <p:ext uri="{BB962C8B-B14F-4D97-AF65-F5344CB8AC3E}">
        <p14:creationId xmlns:p14="http://schemas.microsoft.com/office/powerpoint/2010/main" val="373016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47</a:t>
            </a:fld>
            <a:endParaRPr lang="en-US"/>
          </a:p>
        </p:txBody>
      </p:sp>
    </p:spTree>
    <p:extLst>
      <p:ext uri="{BB962C8B-B14F-4D97-AF65-F5344CB8AC3E}">
        <p14:creationId xmlns:p14="http://schemas.microsoft.com/office/powerpoint/2010/main" val="3137339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49</a:t>
            </a:fld>
            <a:endParaRPr lang="en-US"/>
          </a:p>
        </p:txBody>
      </p:sp>
    </p:spTree>
    <p:extLst>
      <p:ext uri="{BB962C8B-B14F-4D97-AF65-F5344CB8AC3E}">
        <p14:creationId xmlns:p14="http://schemas.microsoft.com/office/powerpoint/2010/main" val="4188401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50</a:t>
            </a:fld>
            <a:endParaRPr lang="en-US"/>
          </a:p>
        </p:txBody>
      </p:sp>
    </p:spTree>
    <p:extLst>
      <p:ext uri="{BB962C8B-B14F-4D97-AF65-F5344CB8AC3E}">
        <p14:creationId xmlns:p14="http://schemas.microsoft.com/office/powerpoint/2010/main" val="1165215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55</a:t>
            </a:fld>
            <a:endParaRPr lang="en-US"/>
          </a:p>
        </p:txBody>
      </p:sp>
    </p:spTree>
    <p:extLst>
      <p:ext uri="{BB962C8B-B14F-4D97-AF65-F5344CB8AC3E}">
        <p14:creationId xmlns:p14="http://schemas.microsoft.com/office/powerpoint/2010/main" val="1741724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D579-E1EA-297C-CF7F-037715367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A97AB-A698-EF60-A2FD-B042991B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AAEA1-B225-A0D5-8626-8EDAF5FCF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327C5-36E9-D85E-8E09-6FCB769B3904}"/>
              </a:ext>
            </a:extLst>
          </p:cNvPr>
          <p:cNvSpPr>
            <a:spLocks noGrp="1"/>
          </p:cNvSpPr>
          <p:nvPr>
            <p:ph type="sldNum" sz="quarter" idx="5"/>
          </p:nvPr>
        </p:nvSpPr>
        <p:spPr/>
        <p:txBody>
          <a:bodyPr/>
          <a:lstStyle/>
          <a:p>
            <a:fld id="{6FD778BE-CADB-4BF6-954A-6766C8A4D7CB}" type="slidenum">
              <a:rPr lang="en-US" smtClean="0"/>
              <a:t>59</a:t>
            </a:fld>
            <a:endParaRPr lang="en-US"/>
          </a:p>
        </p:txBody>
      </p:sp>
    </p:spTree>
    <p:extLst>
      <p:ext uri="{BB962C8B-B14F-4D97-AF65-F5344CB8AC3E}">
        <p14:creationId xmlns:p14="http://schemas.microsoft.com/office/powerpoint/2010/main" val="71621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4</a:t>
            </a:fld>
            <a:endParaRPr lang="en-US"/>
          </a:p>
        </p:txBody>
      </p:sp>
    </p:spTree>
    <p:extLst>
      <p:ext uri="{BB962C8B-B14F-4D97-AF65-F5344CB8AC3E}">
        <p14:creationId xmlns:p14="http://schemas.microsoft.com/office/powerpoint/2010/main" val="706610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D778BE-CADB-4BF6-954A-6766C8A4D7CB}" type="slidenum">
              <a:rPr lang="en-US" smtClean="0"/>
              <a:t>63</a:t>
            </a:fld>
            <a:endParaRPr lang="en-US"/>
          </a:p>
        </p:txBody>
      </p:sp>
    </p:spTree>
    <p:extLst>
      <p:ext uri="{BB962C8B-B14F-4D97-AF65-F5344CB8AC3E}">
        <p14:creationId xmlns:p14="http://schemas.microsoft.com/office/powerpoint/2010/main" val="4042322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BF05FC2-41B2-0034-794A-414BB3E11D0A}"/>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C0ACE22F-2DFB-9578-201B-535861D639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4FEBD93-8D72-B5D1-409C-F9A8B688E6C4}"/>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894E399D-E134-D911-189F-6A0EE1703B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B7508-D918-02BE-8FC6-E4C231448C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4A9688-CFD1-E3B9-7A19-CEBC7793D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19138-C34F-FC6D-A245-A7B1EB814E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689C6B0-EA5D-6F84-E873-9FDF9BFE8510}"/>
              </a:ext>
            </a:extLst>
          </p:cNvPr>
          <p:cNvSpPr>
            <a:spLocks noGrp="1"/>
          </p:cNvSpPr>
          <p:nvPr>
            <p:ph type="sldNum" sz="quarter" idx="5"/>
          </p:nvPr>
        </p:nvSpPr>
        <p:spPr/>
        <p:txBody>
          <a:bodyPr/>
          <a:lstStyle/>
          <a:p>
            <a:fld id="{6FD778BE-CADB-4BF6-954A-6766C8A4D7CB}" type="slidenum">
              <a:rPr lang="en-US" smtClean="0"/>
              <a:t>5</a:t>
            </a:fld>
            <a:endParaRPr lang="en-US"/>
          </a:p>
        </p:txBody>
      </p:sp>
    </p:spTree>
    <p:extLst>
      <p:ext uri="{BB962C8B-B14F-4D97-AF65-F5344CB8AC3E}">
        <p14:creationId xmlns:p14="http://schemas.microsoft.com/office/powerpoint/2010/main" val="195597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6</a:t>
            </a:fld>
            <a:endParaRPr lang="en-US"/>
          </a:p>
        </p:txBody>
      </p:sp>
    </p:spTree>
    <p:extLst>
      <p:ext uri="{BB962C8B-B14F-4D97-AF65-F5344CB8AC3E}">
        <p14:creationId xmlns:p14="http://schemas.microsoft.com/office/powerpoint/2010/main" val="68406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CDE84-4822-A253-616B-2AFE2DF70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19DD86-330D-BFF1-883E-3D33DB4CF5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F93B6-02C1-8EBB-F423-95747784C9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580B18-D5AD-2E1F-F354-04487E34FA66}"/>
              </a:ext>
            </a:extLst>
          </p:cNvPr>
          <p:cNvSpPr>
            <a:spLocks noGrp="1"/>
          </p:cNvSpPr>
          <p:nvPr>
            <p:ph type="sldNum" sz="quarter" idx="5"/>
          </p:nvPr>
        </p:nvSpPr>
        <p:spPr/>
        <p:txBody>
          <a:bodyPr/>
          <a:lstStyle/>
          <a:p>
            <a:fld id="{6FD778BE-CADB-4BF6-954A-6766C8A4D7CB}" type="slidenum">
              <a:rPr lang="en-US" smtClean="0"/>
              <a:t>7</a:t>
            </a:fld>
            <a:endParaRPr lang="en-US"/>
          </a:p>
        </p:txBody>
      </p:sp>
    </p:spTree>
    <p:extLst>
      <p:ext uri="{BB962C8B-B14F-4D97-AF65-F5344CB8AC3E}">
        <p14:creationId xmlns:p14="http://schemas.microsoft.com/office/powerpoint/2010/main" val="49445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5C1FA-8C99-4B84-6657-1770540D0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0B5CA6-F337-B973-0050-61BA7BC3D3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AB9320-86FA-4580-59BD-DDB7740E3F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ED9C56E-FB12-D09D-B0A7-1E0EB3FC1B71}"/>
              </a:ext>
            </a:extLst>
          </p:cNvPr>
          <p:cNvSpPr>
            <a:spLocks noGrp="1"/>
          </p:cNvSpPr>
          <p:nvPr>
            <p:ph type="sldNum" sz="quarter" idx="5"/>
          </p:nvPr>
        </p:nvSpPr>
        <p:spPr/>
        <p:txBody>
          <a:bodyPr/>
          <a:lstStyle/>
          <a:p>
            <a:fld id="{6FD778BE-CADB-4BF6-954A-6766C8A4D7CB}" type="slidenum">
              <a:rPr lang="en-US" smtClean="0"/>
              <a:t>8</a:t>
            </a:fld>
            <a:endParaRPr lang="en-US"/>
          </a:p>
        </p:txBody>
      </p:sp>
    </p:spTree>
    <p:extLst>
      <p:ext uri="{BB962C8B-B14F-4D97-AF65-F5344CB8AC3E}">
        <p14:creationId xmlns:p14="http://schemas.microsoft.com/office/powerpoint/2010/main" val="297641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C43A3-3DC2-98EC-EEB7-574CDE877C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CD857-80CB-AF7B-30DE-E49F7C1B6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AD7A62-1942-32D4-0B86-D17C453C8B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BC167E4-1111-72E1-CD2E-86AA6E973602}"/>
              </a:ext>
            </a:extLst>
          </p:cNvPr>
          <p:cNvSpPr>
            <a:spLocks noGrp="1"/>
          </p:cNvSpPr>
          <p:nvPr>
            <p:ph type="sldNum" sz="quarter" idx="5"/>
          </p:nvPr>
        </p:nvSpPr>
        <p:spPr/>
        <p:txBody>
          <a:bodyPr/>
          <a:lstStyle/>
          <a:p>
            <a:fld id="{6FD778BE-CADB-4BF6-954A-6766C8A4D7CB}" type="slidenum">
              <a:rPr lang="en-US" smtClean="0"/>
              <a:t>9</a:t>
            </a:fld>
            <a:endParaRPr lang="en-US"/>
          </a:p>
        </p:txBody>
      </p:sp>
    </p:spTree>
    <p:extLst>
      <p:ext uri="{BB962C8B-B14F-4D97-AF65-F5344CB8AC3E}">
        <p14:creationId xmlns:p14="http://schemas.microsoft.com/office/powerpoint/2010/main" val="366894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0F8F3F-025B-4199-BF81-123B7A4D1BE0}"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85825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D69869-48CE-46C0-9CEF-F26BD81605B6}"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53898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E1DF2A-80FD-4449-87B5-23AC368137E6}"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896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ECB6E-5548-4EB4-BDD9-9C12176F2144}"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3600">
                <a:solidFill>
                  <a:srgbClr val="FF0000"/>
                </a:solidFill>
                <a:latin typeface="Times New Roman" panose="02020603050405020304" pitchFamily="18" charset="0"/>
                <a:cs typeface="Times New Roman"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168958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EDBEA-95ED-45EC-8EF4-F8A3DA861FE7}"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9765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AF9995-9BD5-49D8-9E51-48B3869B8D4B}" type="datetime1">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231499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F048-E254-4680-9A55-E9D4CF3793FE}" type="datetime1">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50483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8FC54-CBB5-429C-981B-4BCA5A041969}" type="datetime1">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2800">
                <a:solidFill>
                  <a:srgbClr val="FF0000"/>
                </a:solidFill>
                <a:latin typeface="Times" panose="02020603050405020304" pitchFamily="18" charset="0"/>
                <a:cs typeface="Times"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426478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8A971-D2FA-4663-843B-2DFB5283D7FE}" type="datetime1">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36258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C78AE-AF6C-4C37-A1A5-015EB0652931}" type="datetime1">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13954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1F99E-1A1A-4BD7-976F-29BEA1AA29DE}" type="datetime1">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67884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65E7B-44C6-45EE-A1B0-BECEEB4B0F66}" type="datetime1">
              <a:rPr lang="en-US" smtClean="0"/>
              <a:t>5/21/2024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rgbClr val="FF0000"/>
                </a:solidFill>
                <a:latin typeface="Times New Roman" panose="02020603050405020304" pitchFamily="18" charset="0"/>
                <a:cs typeface="Times New Roman"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244456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25.png"/></Relationships>
</file>

<file path=ppt/slides/_rels/slide6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0.png"/><Relationship Id="rId3" Type="http://schemas.openxmlformats.org/officeDocument/2006/relationships/image" Target="../media/image20.png"/><Relationship Id="rId7" Type="http://schemas.openxmlformats.org/officeDocument/2006/relationships/image" Target="../media/image37.png"/><Relationship Id="rId12" Type="http://schemas.openxmlformats.org/officeDocument/2006/relationships/image" Target="../media/image3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8.png"/><Relationship Id="rId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34.png"/><Relationship Id="rId9" Type="http://schemas.openxmlformats.org/officeDocument/2006/relationships/image" Target="../media/image30.png"/></Relationships>
</file>

<file path=ppt/slides/_rels/slide6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6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5FD2B4-DD00-4961-BF1F-DDF977E98044}" type="slidenum">
              <a:rPr lang="en-US" smtClean="0"/>
              <a:t>1</a:t>
            </a:fld>
            <a:endParaRPr lang="en-US"/>
          </a:p>
        </p:txBody>
      </p:sp>
      <p:sp>
        <p:nvSpPr>
          <p:cNvPr id="7" name="Title 1">
            <a:extLst>
              <a:ext uri="{FF2B5EF4-FFF2-40B4-BE49-F238E27FC236}">
                <a16:creationId xmlns:a16="http://schemas.microsoft.com/office/drawing/2014/main" id="{465F83D6-98F6-7964-05C9-CA071B3F59E7}"/>
              </a:ext>
            </a:extLst>
          </p:cNvPr>
          <p:cNvSpPr txBox="1">
            <a:spLocks/>
          </p:cNvSpPr>
          <p:nvPr/>
        </p:nvSpPr>
        <p:spPr>
          <a:xfrm>
            <a:off x="2475000" y="2344724"/>
            <a:ext cx="6581913" cy="961277"/>
          </a:xfrm>
          <a:prstGeom prst="rect">
            <a:avLst/>
          </a:prstGeom>
          <a:ln>
            <a:solidFill>
              <a:schemeClr val="accent1"/>
            </a:solidFill>
          </a:ln>
          <a:effectLst>
            <a:outerShdw blurRad="63500" sx="102000" sy="102000" algn="ctr" rotWithShape="0">
              <a:prstClr val="black">
                <a:alpha val="40000"/>
              </a:prstClr>
            </a:outerShdw>
          </a:effectLst>
        </p:spPr>
        <p:txBody>
          <a:bodyPr vert="horz" lIns="91440" tIns="45720" rIns="91440" bIns="45720" rtlCol="0" anchor="b">
            <a:normAutofit fontScale="45000" lnSpcReduction="200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r>
              <a:rPr lang="en-US" b="1" i="1" dirty="0">
                <a:solidFill>
                  <a:srgbClr val="FF0000"/>
                </a:solidFill>
                <a:latin typeface="Gill Sans MT" panose="020B0502020104020203" pitchFamily="34" charset="0"/>
                <a:cs typeface="Times New Roman" pitchFamily="18" charset="0"/>
              </a:rPr>
              <a:t/>
            </a:r>
            <a:br>
              <a:rPr lang="en-US" b="1" i="1" dirty="0">
                <a:solidFill>
                  <a:srgbClr val="FF0000"/>
                </a:solidFill>
                <a:latin typeface="Gill Sans MT" panose="020B0502020104020203" pitchFamily="34" charset="0"/>
                <a:cs typeface="Times New Roman" pitchFamily="18" charset="0"/>
              </a:rPr>
            </a:br>
            <a:r>
              <a:rPr lang="en-US" sz="12000" b="1" dirty="0">
                <a:solidFill>
                  <a:srgbClr val="C00000"/>
                </a:solidFill>
                <a:latin typeface="Times New Roman" panose="02020603050405020304" pitchFamily="18" charset="0"/>
                <a:cs typeface="Times New Roman" panose="02020603050405020304" pitchFamily="18" charset="0"/>
              </a:rPr>
              <a:t>Chapter Three</a:t>
            </a:r>
            <a:endParaRPr lang="en-US" sz="12000" dirty="0">
              <a:solidFill>
                <a:srgbClr val="C00000"/>
              </a:solidFill>
              <a:latin typeface="Gill Sans MT" panose="020B0502020104020203" pitchFamily="34" charset="0"/>
            </a:endParaRPr>
          </a:p>
        </p:txBody>
      </p:sp>
      <p:sp>
        <p:nvSpPr>
          <p:cNvPr id="8" name="Subtitle 2">
            <a:extLst>
              <a:ext uri="{FF2B5EF4-FFF2-40B4-BE49-F238E27FC236}">
                <a16:creationId xmlns:a16="http://schemas.microsoft.com/office/drawing/2014/main" id="{ACC0CAF9-17D9-F67F-5E9F-786C98781CA0}"/>
              </a:ext>
            </a:extLst>
          </p:cNvPr>
          <p:cNvSpPr txBox="1">
            <a:spLocks/>
          </p:cNvSpPr>
          <p:nvPr/>
        </p:nvSpPr>
        <p:spPr>
          <a:xfrm>
            <a:off x="2475001" y="3999368"/>
            <a:ext cx="7245774" cy="961278"/>
          </a:xfrm>
          <a:prstGeom prst="rect">
            <a:avLst/>
          </a:prstGeom>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Times New Roman" panose="02020603050405020304" pitchFamily="18" charset="0"/>
                <a:cs typeface="Times New Roman" panose="02020603050405020304" pitchFamily="18" charset="0"/>
              </a:rPr>
              <a:t>Data Structure and Files </a:t>
            </a:r>
            <a:endParaRPr lang="en-US" sz="4000" b="1" dirty="0">
              <a:solidFill>
                <a:srgbClr val="002060"/>
              </a:solidFill>
            </a:endParaRPr>
          </a:p>
        </p:txBody>
      </p:sp>
      <p:sp>
        <p:nvSpPr>
          <p:cNvPr id="9" name="Title 1">
            <a:extLst>
              <a:ext uri="{FF2B5EF4-FFF2-40B4-BE49-F238E27FC236}">
                <a16:creationId xmlns:a16="http://schemas.microsoft.com/office/drawing/2014/main" id="{C6D5716D-0D3C-60C0-782D-33EDC08DF033}"/>
              </a:ext>
            </a:extLst>
          </p:cNvPr>
          <p:cNvSpPr txBox="1">
            <a:spLocks/>
          </p:cNvSpPr>
          <p:nvPr/>
        </p:nvSpPr>
        <p:spPr>
          <a:xfrm>
            <a:off x="99391" y="0"/>
            <a:ext cx="11993217" cy="820271"/>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endParaRPr 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4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25F8F-8DC7-E567-3E98-8479293901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88281-842B-B7F1-72EB-54942EFDC4D3}"/>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sz="3200" b="1" u="none" strike="noStrike" cap="none" dirty="0">
                <a:latin typeface="Garamond" panose="02020404030301010803" pitchFamily="18" charset="0"/>
                <a:ea typeface="Arial" charset="0"/>
                <a:cs typeface="Arial" charset="0"/>
                <a:sym typeface="Cabin"/>
              </a:rPr>
              <a:t>Concatenating Lists Using </a:t>
            </a:r>
            <a:r>
              <a:rPr lang="en-US" sz="3200" b="1" u="none" strike="noStrike" cap="none" dirty="0">
                <a:solidFill>
                  <a:srgbClr val="FF0000"/>
                </a:solidFill>
                <a:latin typeface="Garamond" panose="02020404030301010803" pitchFamily="18" charset="0"/>
                <a:ea typeface="Arial" charset="0"/>
                <a:cs typeface="Arial" charset="0"/>
                <a:sym typeface="Cabin"/>
              </a:rPr>
              <a:t>+</a:t>
            </a:r>
          </a:p>
          <a:p>
            <a:pPr lvl="1" algn="just"/>
            <a:r>
              <a:rPr lang="en-US" sz="2800" u="none" strike="noStrike" cap="none" dirty="0">
                <a:latin typeface="Garamond" panose="02020404030301010803" pitchFamily="18" charset="0"/>
                <a:ea typeface="Arial" charset="0"/>
                <a:cs typeface="Arial" charset="0"/>
                <a:sym typeface="Cabin"/>
              </a:rPr>
              <a:t>We can create a new list by adding two ex</a:t>
            </a:r>
            <a:r>
              <a:rPr lang="en-US" sz="2800" dirty="0">
                <a:latin typeface="Garamond" panose="02020404030301010803" pitchFamily="18" charset="0"/>
                <a:ea typeface="Arial" charset="0"/>
                <a:cs typeface="Arial" charset="0"/>
                <a:sym typeface="Cabin"/>
              </a:rPr>
              <a:t>is</a:t>
            </a:r>
            <a:r>
              <a:rPr lang="en-US" sz="2800" u="none" strike="noStrike" cap="none" dirty="0">
                <a:latin typeface="Garamond" panose="02020404030301010803" pitchFamily="18" charset="0"/>
                <a:ea typeface="Arial" charset="0"/>
                <a:cs typeface="Arial" charset="0"/>
                <a:sym typeface="Cabin"/>
              </a:rPr>
              <a:t>ting lists together</a:t>
            </a:r>
          </a:p>
          <a:p>
            <a:pPr marL="0" indent="0" algn="just">
              <a:buNone/>
            </a:pPr>
            <a:r>
              <a:rPr lang="en-US" sz="2800" u="none" strike="noStrike" cap="none" dirty="0">
                <a:latin typeface="Garamond" panose="02020404030301010803" pitchFamily="18" charset="0"/>
                <a:ea typeface="Arial" charset="0"/>
                <a:cs typeface="Arial" charset="0"/>
                <a:sym typeface="Cabin"/>
              </a:rPr>
              <a:t>Example</a:t>
            </a:r>
          </a:p>
          <a:p>
            <a:pPr marL="0" indent="0" algn="just">
              <a:buNone/>
            </a:pPr>
            <a:r>
              <a:rPr lang="en-US" sz="2800" u="none" strike="noStrike" cap="none" dirty="0">
                <a:latin typeface="Courier" panose="02060409020205020404" pitchFamily="49" charset="0"/>
                <a:ea typeface="Arial" charset="0"/>
                <a:cs typeface="Arial" charset="0"/>
                <a:sym typeface="Cabin"/>
              </a:rPr>
              <a:t>a = [1, 2, 3]</a:t>
            </a:r>
          </a:p>
          <a:p>
            <a:pPr marL="0" indent="0" algn="just">
              <a:buNone/>
            </a:pPr>
            <a:r>
              <a:rPr lang="en-US" sz="2800" u="none" strike="noStrike" cap="none" dirty="0">
                <a:latin typeface="Courier" panose="02060409020205020404" pitchFamily="49" charset="0"/>
                <a:ea typeface="Arial" charset="0"/>
                <a:cs typeface="Arial" charset="0"/>
                <a:sym typeface="Cabin"/>
              </a:rPr>
              <a:t>b = [4, 5, 6]</a:t>
            </a:r>
          </a:p>
          <a:p>
            <a:pPr marL="0" indent="0" algn="just">
              <a:buNone/>
            </a:pPr>
            <a:r>
              <a:rPr lang="en-US" sz="2800" u="none" strike="noStrike" cap="none" dirty="0">
                <a:latin typeface="Courier" panose="02060409020205020404" pitchFamily="49" charset="0"/>
                <a:ea typeface="Arial" charset="0"/>
                <a:cs typeface="Arial" charset="0"/>
                <a:sym typeface="Cabin"/>
              </a:rPr>
              <a:t>c = a + b</a:t>
            </a:r>
          </a:p>
          <a:p>
            <a:pPr marL="0" indent="0" algn="just">
              <a:buNone/>
            </a:pPr>
            <a:r>
              <a:rPr lang="en-US" sz="2800" u="none" strike="noStrike" cap="none" dirty="0">
                <a:latin typeface="Courier" panose="02060409020205020404" pitchFamily="49" charset="0"/>
                <a:ea typeface="Arial" charset="0"/>
                <a:cs typeface="Arial" charset="0"/>
                <a:sym typeface="Cabin"/>
              </a:rPr>
              <a:t>print(c)</a:t>
            </a:r>
          </a:p>
          <a:p>
            <a:pPr marL="0" indent="0" algn="just">
              <a:buNone/>
            </a:pPr>
            <a:r>
              <a:rPr lang="en-US" sz="2800" u="none" strike="noStrike" cap="none" dirty="0">
                <a:latin typeface="Courier" panose="02060409020205020404" pitchFamily="49" charset="0"/>
                <a:ea typeface="Arial" charset="0"/>
                <a:cs typeface="Arial" charset="0"/>
                <a:sym typeface="Cabin"/>
              </a:rPr>
              <a:t>print(a)</a:t>
            </a:r>
          </a:p>
          <a:p>
            <a:pPr marL="0" indent="0" algn="just">
              <a:buNone/>
            </a:pPr>
            <a:r>
              <a:rPr lang="en-US" sz="2800" b="1" u="none" strike="noStrike" cap="none" dirty="0">
                <a:latin typeface="Arial" charset="0"/>
                <a:ea typeface="Arial" charset="0"/>
                <a:cs typeface="Arial" charset="0"/>
                <a:sym typeface="Cabin"/>
              </a:rPr>
              <a:t>Output:</a:t>
            </a:r>
          </a:p>
          <a:p>
            <a:pPr marL="0" indent="0" algn="just">
              <a:buNone/>
            </a:pPr>
            <a:r>
              <a:rPr lang="en-US" sz="2800" u="none" strike="noStrike" cap="none" dirty="0">
                <a:latin typeface="Arial" charset="0"/>
                <a:ea typeface="Arial" charset="0"/>
                <a:cs typeface="Arial" charset="0"/>
                <a:sym typeface="Cabin"/>
              </a:rPr>
              <a:t>[1, 2, 3, 4, 5, 6]</a:t>
            </a:r>
          </a:p>
          <a:p>
            <a:pPr marL="0" indent="0" algn="just">
              <a:buNone/>
            </a:pPr>
            <a:r>
              <a:rPr lang="en-US" sz="2800" u="none" strike="noStrike" cap="none" dirty="0">
                <a:latin typeface="Arial" charset="0"/>
                <a:ea typeface="Arial" charset="0"/>
                <a:cs typeface="Arial" charset="0"/>
                <a:sym typeface="Cabin"/>
              </a:rPr>
              <a:t>[1, 2, 3]</a:t>
            </a:r>
          </a:p>
          <a:p>
            <a:pPr algn="just">
              <a:buFont typeface="Wingdings" panose="05000000000000000000" pitchFamily="2" charset="2"/>
              <a:buChar char="Ø"/>
            </a:pPr>
            <a:endParaRPr lang="en-US" b="1" dirty="0">
              <a:solidFill>
                <a:srgbClr val="7030A0"/>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B6F3422F-5898-25EB-CC1E-301F0CB28731}"/>
              </a:ext>
            </a:extLst>
          </p:cNvPr>
          <p:cNvSpPr>
            <a:spLocks noGrp="1"/>
          </p:cNvSpPr>
          <p:nvPr>
            <p:ph type="sldNum" sz="quarter" idx="12"/>
          </p:nvPr>
        </p:nvSpPr>
        <p:spPr/>
        <p:txBody>
          <a:bodyPr/>
          <a:lstStyle/>
          <a:p>
            <a:fld id="{0DB4F7E2-DFC6-490A-AB5F-7D827582BBB5}" type="slidenum">
              <a:rPr lang="en-US" smtClean="0"/>
              <a:t>10</a:t>
            </a:fld>
            <a:endParaRPr lang="en-US"/>
          </a:p>
        </p:txBody>
      </p:sp>
      <p:sp>
        <p:nvSpPr>
          <p:cNvPr id="5" name="Title 1">
            <a:extLst>
              <a:ext uri="{FF2B5EF4-FFF2-40B4-BE49-F238E27FC236}">
                <a16:creationId xmlns:a16="http://schemas.microsoft.com/office/drawing/2014/main" id="{B5613C69-1E25-C620-73AC-A8484382F7DE}"/>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0676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1000"/>
                                        <p:tgtEl>
                                          <p:spTgt spid="3">
                                            <p:txEl>
                                              <p:pRg st="10" end="10"/>
                                            </p:txEl>
                                          </p:spTgt>
                                        </p:tgtEl>
                                      </p:cBhvr>
                                    </p:animEffect>
                                    <p:anim calcmode="lin" valueType="num">
                                      <p:cBhvr>
                                        <p:cTn id="1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62485-C518-A958-4A04-F3993B95EE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8760-7D3E-3AEA-944E-204EC73BEB6C}"/>
              </a:ext>
            </a:extLst>
          </p:cNvPr>
          <p:cNvSpPr>
            <a:spLocks noGrp="1"/>
          </p:cNvSpPr>
          <p:nvPr>
            <p:ph idx="1"/>
          </p:nvPr>
        </p:nvSpPr>
        <p:spPr>
          <a:xfrm>
            <a:off x="304213" y="703896"/>
            <a:ext cx="11611122" cy="6154104"/>
          </a:xfrm>
        </p:spPr>
        <p:txBody>
          <a:bodyPr>
            <a:noAutofit/>
          </a:bodyPr>
          <a:lstStyle/>
          <a:p>
            <a:pPr algn="just">
              <a:buFont typeface="Wingdings" panose="05000000000000000000" pitchFamily="2" charset="2"/>
              <a:buChar char="Ø"/>
            </a:pPr>
            <a:r>
              <a:rPr lang="en-US" altLang="en-US" b="1" dirty="0">
                <a:latin typeface="Garamond" panose="02020404030301010803" pitchFamily="18" charset="0"/>
              </a:rPr>
              <a:t>Indexing and Slicing Lists</a:t>
            </a:r>
          </a:p>
          <a:p>
            <a:pPr eaLnBrk="1" hangingPunct="1"/>
            <a:r>
              <a:rPr lang="en-US" altLang="en-US" b="1" dirty="0">
                <a:latin typeface="Garamond" panose="02020404030301010803" pitchFamily="18" charset="0"/>
              </a:rPr>
              <a:t>Indexing Lists</a:t>
            </a:r>
          </a:p>
          <a:p>
            <a:pPr lvl="1" eaLnBrk="1" hangingPunct="1"/>
            <a:r>
              <a:rPr lang="en-US" altLang="en-US" sz="2800" dirty="0">
                <a:latin typeface="Garamond" panose="02020404030301010803" pitchFamily="18" charset="0"/>
                <a:ea typeface="ＭＳ Ｐゴシック" panose="020B0600070205080204" pitchFamily="34" charset="-128"/>
              </a:rPr>
              <a:t>Supply the position number of the element in brackets</a:t>
            </a:r>
          </a:p>
          <a:p>
            <a:pPr lvl="1" eaLnBrk="1" hangingPunct="1">
              <a:buFontTx/>
              <a:buNone/>
            </a:pPr>
            <a:r>
              <a:rPr lang="en-US" altLang="en-US" sz="2800" dirty="0">
                <a:latin typeface="Garamond" panose="02020404030301010803" pitchFamily="18" charset="0"/>
                <a:ea typeface="ＭＳ Ｐゴシック" panose="020B0600070205080204" pitchFamily="34" charset="-128"/>
              </a:rPr>
              <a:t>Country = ['Germany', 'Ethiopia', 'Mali']</a:t>
            </a:r>
          </a:p>
          <a:p>
            <a:pPr lvl="1" eaLnBrk="1" hangingPunct="1">
              <a:buFontTx/>
              <a:buNone/>
            </a:pPr>
            <a:r>
              <a:rPr lang="en-US" altLang="en-US" sz="2800" dirty="0">
                <a:latin typeface="Garamond" panose="02020404030301010803" pitchFamily="18" charset="0"/>
                <a:ea typeface="ＭＳ Ｐゴシック" panose="020B0600070205080204" pitchFamily="34" charset="-128"/>
              </a:rPr>
              <a:t>for </a:t>
            </a:r>
            <a:r>
              <a:rPr lang="en-US" altLang="en-US" sz="2800" dirty="0" err="1">
                <a:latin typeface="Garamond" panose="02020404030301010803" pitchFamily="18" charset="0"/>
                <a:ea typeface="ＭＳ Ｐゴシック" panose="020B0600070205080204" pitchFamily="34" charset="-128"/>
              </a:rPr>
              <a:t>i</a:t>
            </a:r>
            <a:r>
              <a:rPr lang="en-US" altLang="en-US" sz="2800" dirty="0">
                <a:latin typeface="Garamond" panose="02020404030301010803" pitchFamily="18" charset="0"/>
                <a:ea typeface="ＭＳ Ｐゴシック" panose="020B0600070205080204" pitchFamily="34" charset="-128"/>
              </a:rPr>
              <a:t> in range(</a:t>
            </a:r>
            <a:r>
              <a:rPr lang="en-US" altLang="en-US" sz="2800" dirty="0" err="1">
                <a:latin typeface="Garamond" panose="02020404030301010803" pitchFamily="18" charset="0"/>
                <a:ea typeface="ＭＳ Ｐゴシック" panose="020B0600070205080204" pitchFamily="34" charset="-128"/>
              </a:rPr>
              <a:t>len</a:t>
            </a:r>
            <a:r>
              <a:rPr lang="en-US" altLang="en-US" sz="2800" dirty="0">
                <a:latin typeface="Garamond" panose="02020404030301010803" pitchFamily="18" charset="0"/>
                <a:ea typeface="ＭＳ Ｐゴシック" panose="020B0600070205080204" pitchFamily="34" charset="-128"/>
              </a:rPr>
              <a:t>(Country)):</a:t>
            </a:r>
          </a:p>
          <a:p>
            <a:pPr lvl="1" eaLnBrk="1" hangingPunct="1">
              <a:buFontTx/>
              <a:buNone/>
            </a:pPr>
            <a:r>
              <a:rPr lang="en-US" altLang="en-US" sz="2800" dirty="0">
                <a:latin typeface="Garamond" panose="02020404030301010803" pitchFamily="18" charset="0"/>
                <a:ea typeface="ＭＳ Ｐゴシック" panose="020B0600070205080204" pitchFamily="34" charset="-128"/>
              </a:rPr>
              <a:t>    print("At index[",</a:t>
            </a:r>
            <a:r>
              <a:rPr lang="en-US" altLang="en-US" sz="2800" dirty="0" err="1">
                <a:latin typeface="Garamond" panose="02020404030301010803" pitchFamily="18" charset="0"/>
                <a:ea typeface="ＭＳ Ｐゴシック" panose="020B0600070205080204" pitchFamily="34" charset="-128"/>
              </a:rPr>
              <a:t>i</a:t>
            </a:r>
            <a:r>
              <a:rPr lang="en-US" altLang="en-US" sz="2800" dirty="0">
                <a:latin typeface="Garamond" panose="02020404030301010803" pitchFamily="18" charset="0"/>
                <a:ea typeface="ＭＳ Ｐゴシック" panose="020B0600070205080204" pitchFamily="34" charset="-128"/>
              </a:rPr>
              <a:t>,"]:",Country[</a:t>
            </a:r>
            <a:r>
              <a:rPr lang="en-US" altLang="en-US" sz="2800" dirty="0" err="1">
                <a:latin typeface="Garamond" panose="02020404030301010803" pitchFamily="18" charset="0"/>
                <a:ea typeface="ＭＳ Ｐゴシック" panose="020B0600070205080204" pitchFamily="34" charset="-128"/>
              </a:rPr>
              <a:t>i</a:t>
            </a:r>
            <a:r>
              <a:rPr lang="en-US" altLang="en-US" sz="2800" dirty="0">
                <a:latin typeface="Garamond" panose="02020404030301010803" pitchFamily="18" charset="0"/>
                <a:ea typeface="ＭＳ Ｐゴシック" panose="020B0600070205080204" pitchFamily="34" charset="-128"/>
              </a:rPr>
              <a:t>])</a:t>
            </a:r>
          </a:p>
          <a:p>
            <a:pPr lvl="1" eaLnBrk="1" hangingPunct="1">
              <a:buFontTx/>
              <a:buNone/>
            </a:pPr>
            <a:r>
              <a:rPr lang="en-US" altLang="en-US" b="1" dirty="0">
                <a:latin typeface="Garamond" panose="02020404030301010803" pitchFamily="18" charset="0"/>
              </a:rPr>
              <a:t>Output:</a:t>
            </a:r>
          </a:p>
          <a:p>
            <a:pPr eaLnBrk="1" hangingPunct="1">
              <a:buFontTx/>
              <a:buNone/>
            </a:pPr>
            <a:r>
              <a:rPr lang="it-IT" altLang="en-US" dirty="0">
                <a:latin typeface="Garamond" panose="02020404030301010803" pitchFamily="18" charset="0"/>
              </a:rPr>
              <a:t>At index[ 0 ]: Germany</a:t>
            </a:r>
          </a:p>
          <a:p>
            <a:pPr eaLnBrk="1" hangingPunct="1">
              <a:buFontTx/>
              <a:buNone/>
            </a:pPr>
            <a:r>
              <a:rPr lang="it-IT" altLang="en-US" dirty="0">
                <a:latin typeface="Garamond" panose="02020404030301010803" pitchFamily="18" charset="0"/>
              </a:rPr>
              <a:t>At index[ 1 ]: Ethiopia</a:t>
            </a:r>
          </a:p>
          <a:p>
            <a:pPr eaLnBrk="1" hangingPunct="1">
              <a:buFontTx/>
              <a:buNone/>
            </a:pPr>
            <a:r>
              <a:rPr lang="it-IT" altLang="en-US" dirty="0">
                <a:latin typeface="Garamond" panose="02020404030301010803" pitchFamily="18" charset="0"/>
              </a:rPr>
              <a:t>At index[ 2 ]: Mali</a:t>
            </a:r>
            <a:endParaRPr lang="en-US" altLang="en-US" dirty="0">
              <a:latin typeface="Garamond" panose="02020404030301010803" pitchFamily="18" charset="0"/>
            </a:endParaRPr>
          </a:p>
          <a:p>
            <a:pPr marL="0" indent="0" algn="just">
              <a:buNone/>
            </a:pPr>
            <a:r>
              <a:rPr lang="en-US" b="1" i="1" dirty="0">
                <a:solidFill>
                  <a:srgbClr val="7030A0"/>
                </a:solidFill>
                <a:latin typeface="Garamond" panose="02020404030301010803"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E2A02D8F-AD94-1DCB-DCC8-8E4B53EF3918}"/>
              </a:ext>
            </a:extLst>
          </p:cNvPr>
          <p:cNvSpPr>
            <a:spLocks noGrp="1"/>
          </p:cNvSpPr>
          <p:nvPr>
            <p:ph type="sldNum" sz="quarter" idx="12"/>
          </p:nvPr>
        </p:nvSpPr>
        <p:spPr/>
        <p:txBody>
          <a:bodyPr/>
          <a:lstStyle/>
          <a:p>
            <a:fld id="{0DB4F7E2-DFC6-490A-AB5F-7D827582BBB5}" type="slidenum">
              <a:rPr lang="en-US" smtClean="0"/>
              <a:t>11</a:t>
            </a:fld>
            <a:endParaRPr lang="en-US"/>
          </a:p>
        </p:txBody>
      </p:sp>
      <p:sp>
        <p:nvSpPr>
          <p:cNvPr id="5" name="Title 1">
            <a:extLst>
              <a:ext uri="{FF2B5EF4-FFF2-40B4-BE49-F238E27FC236}">
                <a16:creationId xmlns:a16="http://schemas.microsoft.com/office/drawing/2014/main" id="{EC7812B3-7FA5-E54C-1C55-794298DC892C}"/>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43794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62485-C518-A958-4A04-F3993B95EE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8760-7D3E-3AEA-944E-204EC73BEB6C}"/>
              </a:ext>
            </a:extLst>
          </p:cNvPr>
          <p:cNvSpPr>
            <a:spLocks noGrp="1"/>
          </p:cNvSpPr>
          <p:nvPr>
            <p:ph idx="1"/>
          </p:nvPr>
        </p:nvSpPr>
        <p:spPr>
          <a:xfrm>
            <a:off x="304213" y="703896"/>
            <a:ext cx="11611122" cy="6154104"/>
          </a:xfrm>
        </p:spPr>
        <p:txBody>
          <a:bodyPr>
            <a:noAutofit/>
          </a:bodyPr>
          <a:lstStyle/>
          <a:p>
            <a:pPr eaLnBrk="1" hangingPunct="1"/>
            <a:r>
              <a:rPr lang="en-US" altLang="en-US" sz="2400" b="1" dirty="0">
                <a:latin typeface="Garamond" panose="02020404030301010803" pitchFamily="18" charset="0"/>
              </a:rPr>
              <a:t>Slicing Lists</a:t>
            </a:r>
          </a:p>
          <a:p>
            <a:pPr lvl="1" eaLnBrk="1" hangingPunct="1"/>
            <a:r>
              <a:rPr lang="en-US" altLang="en-US" dirty="0">
                <a:latin typeface="Garamond" panose="02020404030301010803" pitchFamily="18" charset="0"/>
                <a:ea typeface="ＭＳ Ｐゴシック" panose="020B0600070205080204" pitchFamily="34" charset="-128"/>
              </a:rPr>
              <a:t>Supply the two end points, separated by a colon, in brackets</a:t>
            </a:r>
          </a:p>
          <a:p>
            <a:pPr lvl="1" eaLnBrk="1" hangingPunct="1">
              <a:buFontTx/>
              <a:buNone/>
            </a:pPr>
            <a:r>
              <a:rPr lang="en-US" altLang="en-US" dirty="0">
                <a:latin typeface="Garamond" panose="02020404030301010803" pitchFamily="18" charset="0"/>
                <a:ea typeface="ＭＳ Ｐゴシック" panose="020B0600070205080204" pitchFamily="34" charset="-128"/>
              </a:rPr>
              <a:t>  print Country[</a:t>
            </a:r>
            <a:r>
              <a:rPr lang="en-US" altLang="en-US" dirty="0" err="1">
                <a:latin typeface="Garamond" panose="02020404030301010803" pitchFamily="18" charset="0"/>
                <a:ea typeface="ＭＳ Ｐゴシック" panose="020B0600070205080204" pitchFamily="34" charset="-128"/>
              </a:rPr>
              <a:t>begin:end</a:t>
            </a:r>
            <a:r>
              <a:rPr lang="en-US" altLang="en-US" dirty="0">
                <a:latin typeface="Garamond" panose="02020404030301010803" pitchFamily="18" charset="0"/>
                <a:ea typeface="ＭＳ Ｐゴシック" panose="020B0600070205080204" pitchFamily="34" charset="-128"/>
              </a:rPr>
              <a:t>]</a:t>
            </a:r>
          </a:p>
          <a:p>
            <a:pPr marL="0" indent="0">
              <a:buNone/>
            </a:pPr>
            <a:r>
              <a:rPr lang="en-US" sz="2400" b="1" dirty="0">
                <a:effectLst/>
                <a:latin typeface="Garamond" panose="02020404030301010803" pitchFamily="18" charset="0"/>
              </a:rPr>
              <a:t>Example 1:</a:t>
            </a:r>
          </a:p>
          <a:p>
            <a:pPr marL="0" indent="0">
              <a:buNone/>
            </a:pPr>
            <a:r>
              <a:rPr lang="en-US" sz="2200" b="0" dirty="0">
                <a:effectLst/>
                <a:latin typeface="Courier" panose="02060409020205020404" pitchFamily="49" charset="0"/>
              </a:rPr>
              <a:t>Country = ['Germany', 'Ethiopia', 'Mali', 'Kenya’ , 'Nigeria']</a:t>
            </a:r>
          </a:p>
          <a:p>
            <a:pPr marL="0" indent="0">
              <a:buNone/>
            </a:pPr>
            <a:r>
              <a:rPr lang="en-US" sz="2200" b="0" dirty="0">
                <a:effectLst/>
                <a:latin typeface="Courier" panose="02060409020205020404" pitchFamily="49" charset="0"/>
              </a:rPr>
              <a:t>print(Country[1:3])</a:t>
            </a:r>
          </a:p>
          <a:p>
            <a:pPr lvl="1" eaLnBrk="1" hangingPunct="1">
              <a:buFontTx/>
              <a:buNone/>
            </a:pPr>
            <a:r>
              <a:rPr lang="en-US" altLang="en-US" sz="2200" b="1" dirty="0">
                <a:latin typeface="Garamond" panose="02020404030301010803" pitchFamily="18" charset="0"/>
                <a:ea typeface="ＭＳ Ｐゴシック" panose="020B0600070205080204" pitchFamily="34" charset="-128"/>
              </a:rPr>
              <a:t>Output:</a:t>
            </a:r>
          </a:p>
          <a:p>
            <a:pPr lvl="1" eaLnBrk="1" hangingPunct="1">
              <a:buFontTx/>
              <a:buNone/>
            </a:pPr>
            <a:r>
              <a:rPr lang="en-US" altLang="en-US" dirty="0">
                <a:latin typeface="Garamond" panose="02020404030301010803" pitchFamily="18" charset="0"/>
                <a:ea typeface="ＭＳ Ｐゴシック" panose="020B0600070205080204" pitchFamily="34" charset="-128"/>
              </a:rPr>
              <a:t>['Ethiopia', 'Mali’]</a:t>
            </a:r>
          </a:p>
          <a:p>
            <a:pPr lvl="1">
              <a:buNone/>
            </a:pPr>
            <a:r>
              <a:rPr lang="fr-FR" sz="2400" b="1" dirty="0" err="1">
                <a:effectLst/>
                <a:latin typeface="Garamond" panose="02020404030301010803" pitchFamily="18" charset="0"/>
              </a:rPr>
              <a:t>Exercise</a:t>
            </a:r>
            <a:r>
              <a:rPr lang="fr-FR" sz="2400" b="1" dirty="0">
                <a:effectLst/>
                <a:latin typeface="Garamond" panose="02020404030301010803" pitchFamily="18" charset="0"/>
              </a:rPr>
              <a:t>:</a:t>
            </a:r>
          </a:p>
          <a:p>
            <a:pPr lvl="1" eaLnBrk="1" hangingPunct="1">
              <a:buFontTx/>
              <a:buNone/>
            </a:pPr>
            <a:r>
              <a:rPr lang="en-US" altLang="en-US" dirty="0">
                <a:latin typeface="Garamond" panose="02020404030301010803" pitchFamily="18" charset="0"/>
                <a:ea typeface="ＭＳ Ｐゴシック" panose="020B0600070205080204" pitchFamily="34" charset="-128"/>
              </a:rPr>
              <a:t>What will be the output  for the statement?: print(Country[-2:-5:-1]) print(Country[2:5:1])</a:t>
            </a:r>
          </a:p>
          <a:p>
            <a:pPr lvl="1" eaLnBrk="1" hangingPunct="1">
              <a:buFontTx/>
              <a:buNone/>
            </a:pPr>
            <a:r>
              <a:rPr lang="en-US" altLang="en-US" dirty="0">
                <a:latin typeface="Garamond" panose="02020404030301010803" pitchFamily="18" charset="0"/>
                <a:ea typeface="ＭＳ Ｐゴシック" panose="020B0600070205080204" pitchFamily="34" charset="-128"/>
              </a:rPr>
              <a:t>#prints: ['Kenya', 'Mali', 'Ethiopia']    prints [</a:t>
            </a:r>
            <a:r>
              <a:rPr lang="en-US" sz="2400" b="0" dirty="0">
                <a:effectLst/>
                <a:latin typeface="Courier" panose="02060409020205020404" pitchFamily="49" charset="0"/>
              </a:rPr>
              <a:t>'Mali', 'Kenya’ , 'Nigeria']</a:t>
            </a:r>
            <a:endParaRPr lang="en-US" sz="1600" b="0" dirty="0">
              <a:solidFill>
                <a:srgbClr val="CCCCCC"/>
              </a:solidFill>
              <a:effectLst/>
              <a:latin typeface="Consolas" panose="020B0609020204030204" pitchFamily="49" charset="0"/>
            </a:endParaRPr>
          </a:p>
          <a:p>
            <a:pPr lvl="1">
              <a:buNone/>
            </a:pPr>
            <a:r>
              <a:rPr lang="fr-FR" sz="2200" b="0" dirty="0">
                <a:effectLst/>
                <a:latin typeface="Courier" panose="02060409020205020404" pitchFamily="49" charset="0"/>
              </a:rPr>
              <a:t>t = [9, 41, 12, 3, 74, 15]</a:t>
            </a:r>
          </a:p>
          <a:p>
            <a:pPr lvl="1">
              <a:buNone/>
            </a:pPr>
            <a:r>
              <a:rPr lang="fr-FR" sz="2200" b="0" dirty="0" err="1">
                <a:effectLst/>
                <a:latin typeface="Courier" panose="02060409020205020404" pitchFamily="49" charset="0"/>
              </a:rPr>
              <a:t>print</a:t>
            </a:r>
            <a:r>
              <a:rPr lang="fr-FR" sz="2200" b="0" dirty="0">
                <a:effectLst/>
                <a:latin typeface="Courier" panose="02060409020205020404" pitchFamily="49" charset="0"/>
              </a:rPr>
              <a:t>(t[1:3]) #print:</a:t>
            </a:r>
          </a:p>
          <a:p>
            <a:pPr lvl="1">
              <a:buNone/>
            </a:pPr>
            <a:r>
              <a:rPr lang="fr-FR" sz="2200" b="0" dirty="0" err="1">
                <a:effectLst/>
                <a:latin typeface="Courier" panose="02060409020205020404" pitchFamily="49" charset="0"/>
              </a:rPr>
              <a:t>print</a:t>
            </a:r>
            <a:r>
              <a:rPr lang="fr-FR" sz="2200" b="0" dirty="0">
                <a:effectLst/>
                <a:latin typeface="Courier" panose="02060409020205020404" pitchFamily="49" charset="0"/>
              </a:rPr>
              <a:t>(t[:4]) #print: </a:t>
            </a:r>
          </a:p>
          <a:p>
            <a:pPr lvl="1">
              <a:buNone/>
            </a:pPr>
            <a:r>
              <a:rPr lang="fr-FR" sz="2200" b="0" dirty="0" err="1">
                <a:effectLst/>
                <a:latin typeface="Courier" panose="02060409020205020404" pitchFamily="49" charset="0"/>
              </a:rPr>
              <a:t>print</a:t>
            </a:r>
            <a:r>
              <a:rPr lang="fr-FR" sz="2200" b="0" dirty="0">
                <a:effectLst/>
                <a:latin typeface="Courier" panose="02060409020205020404" pitchFamily="49" charset="0"/>
              </a:rPr>
              <a:t>(t[3:]) #print: </a:t>
            </a:r>
          </a:p>
          <a:p>
            <a:pPr lvl="1">
              <a:buNone/>
            </a:pPr>
            <a:r>
              <a:rPr lang="fr-FR" sz="2200" b="0" dirty="0" err="1">
                <a:effectLst/>
                <a:latin typeface="Courier" panose="02060409020205020404" pitchFamily="49" charset="0"/>
              </a:rPr>
              <a:t>print</a:t>
            </a:r>
            <a:r>
              <a:rPr lang="fr-FR" sz="2200" b="0" dirty="0">
                <a:effectLst/>
                <a:latin typeface="Courier" panose="02060409020205020404" pitchFamily="49" charset="0"/>
              </a:rPr>
              <a:t>(t[:]) #print: </a:t>
            </a:r>
            <a:endParaRPr lang="en-US" sz="2200" b="0" dirty="0">
              <a:effectLst/>
              <a:latin typeface="Courier" panose="02060409020205020404" pitchFamily="49" charset="0"/>
            </a:endParaRPr>
          </a:p>
          <a:p>
            <a:pPr lvl="1" eaLnBrk="1" hangingPunct="1">
              <a:buFontTx/>
              <a:buNone/>
            </a:pPr>
            <a:endParaRPr lang="en-US" altLang="en-US" sz="2800" dirty="0">
              <a:latin typeface="Garamond" panose="02020404030301010803" pitchFamily="18"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2A02D8F-AD94-1DCB-DCC8-8E4B53EF3918}"/>
              </a:ext>
            </a:extLst>
          </p:cNvPr>
          <p:cNvSpPr>
            <a:spLocks noGrp="1"/>
          </p:cNvSpPr>
          <p:nvPr>
            <p:ph type="sldNum" sz="quarter" idx="12"/>
          </p:nvPr>
        </p:nvSpPr>
        <p:spPr/>
        <p:txBody>
          <a:bodyPr/>
          <a:lstStyle/>
          <a:p>
            <a:fld id="{0DB4F7E2-DFC6-490A-AB5F-7D827582BBB5}" type="slidenum">
              <a:rPr lang="en-US" smtClean="0"/>
              <a:t>12</a:t>
            </a:fld>
            <a:endParaRPr lang="en-US"/>
          </a:p>
        </p:txBody>
      </p:sp>
      <p:sp>
        <p:nvSpPr>
          <p:cNvPr id="5" name="Rectangle 4">
            <a:extLst>
              <a:ext uri="{FF2B5EF4-FFF2-40B4-BE49-F238E27FC236}">
                <a16:creationId xmlns:a16="http://schemas.microsoft.com/office/drawing/2014/main" id="{F32E28B6-940B-59E6-0C9A-85207DD6DFA5}"/>
              </a:ext>
            </a:extLst>
          </p:cNvPr>
          <p:cNvSpPr/>
          <p:nvPr/>
        </p:nvSpPr>
        <p:spPr>
          <a:xfrm>
            <a:off x="7427742" y="5191295"/>
            <a:ext cx="3348111" cy="13476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800" b="0" dirty="0">
                <a:effectLst/>
                <a:latin typeface="Courier" panose="02060409020205020404" pitchFamily="49" charset="0"/>
              </a:rPr>
              <a:t>[41, 12]</a:t>
            </a:r>
          </a:p>
          <a:p>
            <a:r>
              <a:rPr lang="fr-FR" sz="1800" b="0" dirty="0">
                <a:effectLst/>
                <a:latin typeface="Courier" panose="02060409020205020404" pitchFamily="49" charset="0"/>
              </a:rPr>
              <a:t>[9, 41, 12, 3]</a:t>
            </a:r>
          </a:p>
          <a:p>
            <a:r>
              <a:rPr lang="fr-FR" sz="1800" b="0" dirty="0">
                <a:effectLst/>
                <a:latin typeface="Courier" panose="02060409020205020404" pitchFamily="49" charset="0"/>
              </a:rPr>
              <a:t>[3, 74, 15]</a:t>
            </a:r>
          </a:p>
          <a:p>
            <a:r>
              <a:rPr lang="fr-FR" sz="1800" b="0" dirty="0">
                <a:effectLst/>
                <a:latin typeface="Courier" panose="02060409020205020404" pitchFamily="49" charset="0"/>
              </a:rPr>
              <a:t>[9, 41, 12, 3, 74, 15]</a:t>
            </a:r>
          </a:p>
          <a:p>
            <a:pPr algn="ctr"/>
            <a:endParaRPr lang="en-US" dirty="0"/>
          </a:p>
        </p:txBody>
      </p:sp>
      <p:sp>
        <p:nvSpPr>
          <p:cNvPr id="6" name="Title 1">
            <a:extLst>
              <a:ext uri="{FF2B5EF4-FFF2-40B4-BE49-F238E27FC236}">
                <a16:creationId xmlns:a16="http://schemas.microsoft.com/office/drawing/2014/main" id="{7F939AF2-E0D1-DA6B-8158-228E4B8D6AF8}"/>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13370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1000"/>
                                        <p:tgtEl>
                                          <p:spTgt spid="3">
                                            <p:txEl>
                                              <p:pRg st="10" end="10"/>
                                            </p:txEl>
                                          </p:spTgt>
                                        </p:tgtEl>
                                      </p:cBhvr>
                                    </p:animEffect>
                                    <p:anim calcmode="lin" valueType="num">
                                      <p:cBhvr>
                                        <p:cTn id="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559E7-EE91-A354-00EF-95D50AD780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2D7AC-E444-FD99-CB84-2DE20BC221E0}"/>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altLang="en-US" b="1" dirty="0">
                <a:latin typeface="Garamond" panose="02020404030301010803" pitchFamily="18" charset="0"/>
              </a:rPr>
              <a:t>Assigning a New List Element by Index:</a:t>
            </a:r>
          </a:p>
          <a:p>
            <a:pPr lvl="1" algn="just"/>
            <a:r>
              <a:rPr lang="en-US" altLang="en-US" sz="2800" dirty="0">
                <a:latin typeface="Garamond" panose="02020404030301010803" pitchFamily="18" charset="0"/>
              </a:rPr>
              <a:t>You can assign a value to an existing list element</a:t>
            </a:r>
          </a:p>
          <a:p>
            <a:pPr marL="0" indent="0">
              <a:buNone/>
            </a:pPr>
            <a:r>
              <a:rPr lang="en-US" altLang="en-US" sz="2400" dirty="0">
                <a:latin typeface="Courier" panose="02060409020205020404" pitchFamily="49" charset="0"/>
              </a:rPr>
              <a:t>Country = ['Germany', '</a:t>
            </a:r>
            <a:r>
              <a:rPr lang="en-US" altLang="en-US" sz="2400" dirty="0" err="1">
                <a:latin typeface="Courier" panose="02060409020205020404" pitchFamily="49" charset="0"/>
              </a:rPr>
              <a:t>Ethiopia','Mali','Kenya','Nigeria</a:t>
            </a:r>
            <a:r>
              <a:rPr lang="en-US" altLang="en-US" sz="2400" dirty="0">
                <a:latin typeface="Courier" panose="02060409020205020404" pitchFamily="49" charset="0"/>
              </a:rPr>
              <a:t>']</a:t>
            </a:r>
          </a:p>
          <a:p>
            <a:pPr marL="0" indent="0">
              <a:buNone/>
            </a:pPr>
            <a:r>
              <a:rPr lang="en-US" altLang="en-US" sz="2400" dirty="0">
                <a:latin typeface="Courier" panose="02060409020205020404" pitchFamily="49" charset="0"/>
              </a:rPr>
              <a:t>Country[0]='Cameron'</a:t>
            </a:r>
          </a:p>
          <a:p>
            <a:pPr marL="0" indent="0">
              <a:buNone/>
            </a:pPr>
            <a:r>
              <a:rPr lang="en-US" altLang="en-US" sz="2400" dirty="0">
                <a:latin typeface="Courier" panose="02060409020205020404" pitchFamily="49" charset="0"/>
              </a:rPr>
              <a:t>print(Country) </a:t>
            </a:r>
            <a:r>
              <a:rPr lang="en-US" altLang="en-US" dirty="0">
                <a:latin typeface="Garamond" panose="02020404030301010803" pitchFamily="18" charset="0"/>
              </a:rPr>
              <a:t># prints: ['Cameron', 'Ethiopia', 'Mali', 'Kenya', 'Nigeria’]</a:t>
            </a:r>
          </a:p>
          <a:p>
            <a:pPr algn="just">
              <a:buFont typeface="Wingdings" panose="05000000000000000000" pitchFamily="2" charset="2"/>
              <a:buChar char="Ø"/>
            </a:pPr>
            <a:r>
              <a:rPr lang="en-US" altLang="en-US" b="1" dirty="0">
                <a:latin typeface="Garamond" panose="02020404030301010803" pitchFamily="18" charset="0"/>
              </a:rPr>
              <a:t>Assigning a New List Slice:</a:t>
            </a:r>
          </a:p>
          <a:p>
            <a:pPr algn="just"/>
            <a:r>
              <a:rPr lang="en-US" altLang="en-US" dirty="0">
                <a:latin typeface="Garamond" panose="02020404030301010803" pitchFamily="18" charset="0"/>
              </a:rPr>
              <a:t>Assignment statement replaces elements in slice with new element</a:t>
            </a:r>
          </a:p>
          <a:p>
            <a:pPr marL="0" indent="0" algn="just">
              <a:buNone/>
            </a:pPr>
            <a:r>
              <a:rPr lang="en-US" altLang="en-US" sz="2400" dirty="0">
                <a:latin typeface="Courier" panose="02060409020205020404" pitchFamily="49" charset="0"/>
              </a:rPr>
              <a:t>Country = ['Germany', '</a:t>
            </a:r>
            <a:r>
              <a:rPr lang="en-US" altLang="en-US" sz="2400" dirty="0" err="1">
                <a:latin typeface="Courier" panose="02060409020205020404" pitchFamily="49" charset="0"/>
              </a:rPr>
              <a:t>Ethiopia','Mali','Kenya','Nigeria</a:t>
            </a:r>
            <a:r>
              <a:rPr lang="en-US" altLang="en-US" sz="2400" dirty="0">
                <a:latin typeface="Courier" panose="02060409020205020404" pitchFamily="49" charset="0"/>
              </a:rPr>
              <a:t>']</a:t>
            </a:r>
          </a:p>
          <a:p>
            <a:pPr marL="0" indent="0" algn="just">
              <a:buNone/>
            </a:pPr>
            <a:r>
              <a:rPr lang="en-US" altLang="en-US" sz="2400" dirty="0">
                <a:latin typeface="Courier" panose="02060409020205020404" pitchFamily="49" charset="0"/>
              </a:rPr>
              <a:t>Country[2:5]=['South Africa']</a:t>
            </a:r>
          </a:p>
          <a:p>
            <a:pPr marL="0" indent="0" algn="just">
              <a:buNone/>
            </a:pPr>
            <a:r>
              <a:rPr lang="en-US" altLang="en-US" sz="2400" dirty="0">
                <a:latin typeface="Courier" panose="02060409020205020404" pitchFamily="49" charset="0"/>
              </a:rPr>
              <a:t>print(Country)</a:t>
            </a:r>
          </a:p>
          <a:p>
            <a:pPr marL="0" indent="0" algn="just">
              <a:buNone/>
            </a:pPr>
            <a:r>
              <a:rPr lang="en-US" altLang="en-US" b="1" dirty="0">
                <a:latin typeface="Garamond" panose="02020404030301010803" pitchFamily="18" charset="0"/>
              </a:rPr>
              <a:t>Output:</a:t>
            </a:r>
          </a:p>
          <a:p>
            <a:pPr marL="0" indent="0" algn="just">
              <a:buNone/>
            </a:pPr>
            <a:r>
              <a:rPr lang="en-US" altLang="en-US" dirty="0">
                <a:latin typeface="Garamond" panose="02020404030301010803" pitchFamily="18" charset="0"/>
              </a:rPr>
              <a:t>['Germany', 'Ethiopia', 'South Africa']</a:t>
            </a:r>
          </a:p>
        </p:txBody>
      </p:sp>
      <p:sp>
        <p:nvSpPr>
          <p:cNvPr id="2" name="Slide Number Placeholder 1">
            <a:extLst>
              <a:ext uri="{FF2B5EF4-FFF2-40B4-BE49-F238E27FC236}">
                <a16:creationId xmlns:a16="http://schemas.microsoft.com/office/drawing/2014/main" id="{7DD1D9F3-AB77-10C2-FA7A-FDA3344761E6}"/>
              </a:ext>
            </a:extLst>
          </p:cNvPr>
          <p:cNvSpPr>
            <a:spLocks noGrp="1"/>
          </p:cNvSpPr>
          <p:nvPr>
            <p:ph type="sldNum" sz="quarter" idx="12"/>
          </p:nvPr>
        </p:nvSpPr>
        <p:spPr/>
        <p:txBody>
          <a:bodyPr/>
          <a:lstStyle/>
          <a:p>
            <a:fld id="{0DB4F7E2-DFC6-490A-AB5F-7D827582BBB5}" type="slidenum">
              <a:rPr lang="en-US" smtClean="0"/>
              <a:t>13</a:t>
            </a:fld>
            <a:endParaRPr lang="en-US"/>
          </a:p>
        </p:txBody>
      </p:sp>
      <p:sp>
        <p:nvSpPr>
          <p:cNvPr id="5" name="Rectangle: Rounded Corners 4">
            <a:extLst>
              <a:ext uri="{FF2B5EF4-FFF2-40B4-BE49-F238E27FC236}">
                <a16:creationId xmlns:a16="http://schemas.microsoft.com/office/drawing/2014/main" id="{C38884FB-08FC-1F34-41EA-1F42C057BBE2}"/>
              </a:ext>
            </a:extLst>
          </p:cNvPr>
          <p:cNvSpPr/>
          <p:nvPr/>
        </p:nvSpPr>
        <p:spPr>
          <a:xfrm rot="21323470">
            <a:off x="3117250" y="5025665"/>
            <a:ext cx="7596552" cy="9003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US" sz="2400" dirty="0">
                <a:latin typeface="Garamond" panose="02020404030301010803" pitchFamily="18" charset="0"/>
                <a:ea typeface="ＭＳ Ｐゴシック" panose="020B0600070205080204" pitchFamily="34" charset="-128"/>
              </a:rPr>
              <a:t>Replaces the three elements Country[2] to Country[4] with “South Africa"</a:t>
            </a:r>
          </a:p>
          <a:p>
            <a:pPr algn="ctr"/>
            <a:endParaRPr lang="en-US" dirty="0"/>
          </a:p>
        </p:txBody>
      </p:sp>
      <p:sp>
        <p:nvSpPr>
          <p:cNvPr id="6" name="Title 1">
            <a:extLst>
              <a:ext uri="{FF2B5EF4-FFF2-40B4-BE49-F238E27FC236}">
                <a16:creationId xmlns:a16="http://schemas.microsoft.com/office/drawing/2014/main" id="{F49450A0-0C2B-ECF5-26C5-C7A5F884BD6E}"/>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4184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1000"/>
                                        <p:tgtEl>
                                          <p:spTgt spid="3">
                                            <p:txEl>
                                              <p:pRg st="11" end="11"/>
                                            </p:txEl>
                                          </p:spTgt>
                                        </p:tgtEl>
                                      </p:cBhvr>
                                    </p:animEffect>
                                    <p:anim calcmode="lin" valueType="num">
                                      <p:cBhvr>
                                        <p:cTn id="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altLang="en-US" b="1" dirty="0">
                <a:latin typeface="Garamond" panose="02020404030301010803" pitchFamily="18" charset="0"/>
              </a:rPr>
              <a:t>Deleting a List Element</a:t>
            </a:r>
            <a:r>
              <a:rPr lang="en-US" b="1" dirty="0">
                <a:solidFill>
                  <a:srgbClr val="002060"/>
                </a:solidFill>
                <a:latin typeface="Garamond" panose="02020404030301010803" pitchFamily="18" charset="0"/>
                <a:cs typeface="Times New Roman" panose="02020603050405020304" pitchFamily="18" charset="0"/>
              </a:rPr>
              <a:t>  </a:t>
            </a:r>
          </a:p>
          <a:p>
            <a:pPr lvl="1" algn="just"/>
            <a:r>
              <a:rPr lang="en-US" altLang="en-US" sz="2800" dirty="0">
                <a:latin typeface="Garamond" panose="02020404030301010803" pitchFamily="18" charset="0"/>
              </a:rPr>
              <a:t>Label the element to delete after </a:t>
            </a:r>
            <a:r>
              <a:rPr lang="en-US" altLang="en-US" sz="2800" dirty="0">
                <a:solidFill>
                  <a:srgbClr val="00B0F0"/>
                </a:solidFill>
                <a:latin typeface="Garamond" panose="02020404030301010803" pitchFamily="18" charset="0"/>
              </a:rPr>
              <a:t>del</a:t>
            </a:r>
          </a:p>
          <a:p>
            <a:pPr marL="0" indent="0" algn="just">
              <a:buNone/>
            </a:pPr>
            <a:r>
              <a:rPr lang="en-US" altLang="en-US" sz="3200" dirty="0">
                <a:latin typeface="Garamond" panose="02020404030301010803" pitchFamily="18" charset="0"/>
              </a:rPr>
              <a:t>Example:</a:t>
            </a:r>
          </a:p>
          <a:p>
            <a:pPr marL="0" indent="0" algn="just">
              <a:buNone/>
            </a:pPr>
            <a:r>
              <a:rPr lang="en-US" altLang="en-US" sz="3200" dirty="0">
                <a:latin typeface="Garamond" panose="02020404030301010803" pitchFamily="18" charset="0"/>
                <a:ea typeface="ＭＳ Ｐゴシック" panose="020B0600070205080204" pitchFamily="34" charset="-128"/>
              </a:rPr>
              <a:t>The following program Delete element at position 0</a:t>
            </a:r>
          </a:p>
          <a:p>
            <a:pPr marL="0" indent="0" algn="just">
              <a:buNone/>
            </a:pPr>
            <a:endParaRPr lang="en-US" altLang="en-US" sz="2400" dirty="0">
              <a:latin typeface="Courier New" panose="02070309020205020404" pitchFamily="49" charset="0"/>
            </a:endParaRPr>
          </a:p>
          <a:p>
            <a:pPr marL="0" indent="0" algn="just">
              <a:buNone/>
            </a:pPr>
            <a:r>
              <a:rPr lang="en-US" altLang="en-US" sz="2400" dirty="0">
                <a:latin typeface="Courier" panose="02060409020205020404" pitchFamily="49" charset="0"/>
              </a:rPr>
              <a:t>Country = ['Germany', 'Ethiopia', 'Mali', 'Kenya' ,'Nigeria']</a:t>
            </a:r>
          </a:p>
          <a:p>
            <a:pPr marL="0" indent="0" algn="just">
              <a:buNone/>
            </a:pPr>
            <a:r>
              <a:rPr lang="en-US" altLang="en-US" sz="2400" dirty="0">
                <a:solidFill>
                  <a:srgbClr val="00B0F0"/>
                </a:solidFill>
                <a:latin typeface="Courier" panose="02060409020205020404" pitchFamily="49" charset="0"/>
              </a:rPr>
              <a:t>del</a:t>
            </a:r>
            <a:r>
              <a:rPr lang="en-US" altLang="en-US" sz="2400" dirty="0">
                <a:latin typeface="Courier" panose="02060409020205020404" pitchFamily="49" charset="0"/>
              </a:rPr>
              <a:t> Country[0]</a:t>
            </a:r>
          </a:p>
          <a:p>
            <a:pPr marL="0" indent="0" algn="just">
              <a:buNone/>
            </a:pPr>
            <a:r>
              <a:rPr lang="en-US" altLang="en-US" sz="2400" dirty="0">
                <a:latin typeface="Courier" panose="02060409020205020404" pitchFamily="49" charset="0"/>
              </a:rPr>
              <a:t>print(Country)</a:t>
            </a:r>
            <a:r>
              <a:rPr lang="en-US" altLang="en-US" dirty="0">
                <a:latin typeface="Garamond" panose="02020404030301010803" pitchFamily="18" charset="0"/>
              </a:rPr>
              <a:t> #print: ['Ethiopia', 'Mali', 'Kenya', 'Nigeria']</a:t>
            </a:r>
          </a:p>
          <a:p>
            <a:pPr marL="0" indent="0" algn="just">
              <a:buNone/>
            </a:pPr>
            <a:endParaRPr lang="en-US" sz="3200" dirty="0">
              <a:solidFill>
                <a:srgbClr val="00206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14</a:t>
            </a:fld>
            <a:endParaRPr lang="en-US"/>
          </a:p>
        </p:txBody>
      </p:sp>
      <p:sp>
        <p:nvSpPr>
          <p:cNvPr id="5" name="Title 1">
            <a:extLst>
              <a:ext uri="{FF2B5EF4-FFF2-40B4-BE49-F238E27FC236}">
                <a16:creationId xmlns:a16="http://schemas.microsoft.com/office/drawing/2014/main" id="{24C1AC19-76B2-6D21-1027-D02E12A7F994}"/>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3397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99391" y="776512"/>
            <a:ext cx="11802169" cy="5944963"/>
          </a:xfrm>
        </p:spPr>
        <p:txBody>
          <a:bodyPr>
            <a:noAutofit/>
          </a:bodyPr>
          <a:lstStyle/>
          <a:p>
            <a:pPr algn="just">
              <a:buFont typeface="Wingdings" panose="05000000000000000000" pitchFamily="2" charset="2"/>
              <a:buChar char="Ø"/>
            </a:pPr>
            <a:r>
              <a:rPr lang="en-US" altLang="en-US" sz="4000" b="1" dirty="0">
                <a:latin typeface="Garamond" panose="02020404030301010803" pitchFamily="18" charset="0"/>
              </a:rPr>
              <a:t>Deleting a List Slice</a:t>
            </a:r>
            <a:endParaRPr lang="en-US" sz="3200" b="1" i="0" dirty="0">
              <a:solidFill>
                <a:srgbClr val="002060"/>
              </a:solidFill>
              <a:effectLst/>
              <a:latin typeface="Garamond" panose="02020404030301010803" pitchFamily="18" charset="0"/>
              <a:cs typeface="Times New Roman" panose="02020603050405020304" pitchFamily="18" charset="0"/>
            </a:endParaRPr>
          </a:p>
          <a:p>
            <a:pPr algn="just"/>
            <a:r>
              <a:rPr lang="en-US" altLang="en-US" sz="3200" dirty="0">
                <a:latin typeface="Garamond" panose="02020404030301010803" pitchFamily="18" charset="0"/>
              </a:rPr>
              <a:t>Designate </a:t>
            </a:r>
            <a:r>
              <a:rPr lang="en-US" altLang="en-US" sz="3200" dirty="0">
                <a:solidFill>
                  <a:srgbClr val="FF0000"/>
                </a:solidFill>
                <a:latin typeface="Garamond" panose="02020404030301010803" pitchFamily="18" charset="0"/>
              </a:rPr>
              <a:t>slice</a:t>
            </a:r>
            <a:r>
              <a:rPr lang="en-US" altLang="en-US" sz="3200" dirty="0">
                <a:latin typeface="Garamond" panose="02020404030301010803" pitchFamily="18" charset="0"/>
              </a:rPr>
              <a:t> to delete after </a:t>
            </a:r>
            <a:r>
              <a:rPr lang="en-US" altLang="en-US" dirty="0">
                <a:solidFill>
                  <a:srgbClr val="00B0F0"/>
                </a:solidFill>
                <a:latin typeface="Garamond" panose="02020404030301010803" pitchFamily="18" charset="0"/>
              </a:rPr>
              <a:t>del</a:t>
            </a:r>
          </a:p>
          <a:p>
            <a:pPr marL="0" indent="0" algn="just">
              <a:buNone/>
            </a:pPr>
            <a:r>
              <a:rPr lang="en-US" altLang="en-US" sz="2800" dirty="0">
                <a:latin typeface="Garamond" panose="02020404030301010803" pitchFamily="18" charset="0"/>
              </a:rPr>
              <a:t>Example:</a:t>
            </a:r>
          </a:p>
          <a:p>
            <a:pPr marL="0" indent="0" algn="just">
              <a:buNone/>
            </a:pPr>
            <a:r>
              <a:rPr lang="en-US" altLang="en-US" sz="2800" dirty="0">
                <a:latin typeface="Garamond" panose="02020404030301010803" pitchFamily="18" charset="0"/>
                <a:ea typeface="ＭＳ Ｐゴシック" panose="020B0600070205080204" pitchFamily="34" charset="-128"/>
              </a:rPr>
              <a:t>The following program </a:t>
            </a:r>
            <a:r>
              <a:rPr lang="en-US" altLang="en-US" dirty="0">
                <a:latin typeface="Garamond" panose="02020404030301010803" pitchFamily="18" charset="0"/>
                <a:ea typeface="ＭＳ Ｐゴシック" panose="020B0600070205080204" pitchFamily="34" charset="-128"/>
              </a:rPr>
              <a:t>Deletes  list slice made up of elements </a:t>
            </a:r>
            <a:r>
              <a:rPr lang="en-US" altLang="en-US" dirty="0">
                <a:latin typeface="Courier" panose="02060409020205020404" pitchFamily="49" charset="0"/>
                <a:ea typeface="ＭＳ Ｐゴシック" panose="020B0600070205080204" pitchFamily="34" charset="-128"/>
              </a:rPr>
              <a:t>Country[2]</a:t>
            </a:r>
            <a:r>
              <a:rPr lang="en-US" altLang="en-US" dirty="0">
                <a:latin typeface="Garamond" panose="02020404030301010803" pitchFamily="18" charset="0"/>
                <a:ea typeface="ＭＳ Ｐゴシック" panose="020B0600070205080204" pitchFamily="34" charset="-128"/>
              </a:rPr>
              <a:t> to </a:t>
            </a:r>
            <a:r>
              <a:rPr lang="en-US" altLang="en-US" dirty="0">
                <a:latin typeface="Courier" panose="02060409020205020404" pitchFamily="49" charset="0"/>
                <a:ea typeface="ＭＳ Ｐゴシック" panose="020B0600070205080204" pitchFamily="34" charset="-128"/>
              </a:rPr>
              <a:t>Country[3]</a:t>
            </a:r>
          </a:p>
          <a:p>
            <a:pPr marL="0" indent="0" algn="just">
              <a:buNone/>
            </a:pPr>
            <a:r>
              <a:rPr lang="en-US" altLang="en-US" sz="2400" dirty="0">
                <a:latin typeface="Courier" panose="02060409020205020404" pitchFamily="49" charset="0"/>
              </a:rPr>
              <a:t>Country = ['Germany', '</a:t>
            </a:r>
            <a:r>
              <a:rPr lang="en-US" altLang="en-US" sz="2400" dirty="0" err="1">
                <a:latin typeface="Courier" panose="02060409020205020404" pitchFamily="49" charset="0"/>
              </a:rPr>
              <a:t>Ethiopia','Mali','Kenya','Nigeria</a:t>
            </a:r>
            <a:r>
              <a:rPr lang="en-US" altLang="en-US" sz="2400" dirty="0">
                <a:latin typeface="Courier" panose="02060409020205020404" pitchFamily="49" charset="0"/>
              </a:rPr>
              <a:t>']</a:t>
            </a:r>
          </a:p>
          <a:p>
            <a:pPr marL="0" indent="0" algn="just">
              <a:buNone/>
            </a:pPr>
            <a:r>
              <a:rPr lang="en-US" altLang="en-US" sz="2400" dirty="0">
                <a:solidFill>
                  <a:srgbClr val="00B0F0"/>
                </a:solidFill>
                <a:latin typeface="Courier" panose="02060409020205020404" pitchFamily="49" charset="0"/>
              </a:rPr>
              <a:t>del</a:t>
            </a:r>
            <a:r>
              <a:rPr lang="en-US" altLang="en-US" sz="2400" dirty="0">
                <a:latin typeface="Courier" panose="02060409020205020404" pitchFamily="49" charset="0"/>
              </a:rPr>
              <a:t> Country[2:4]</a:t>
            </a:r>
          </a:p>
          <a:p>
            <a:pPr marL="0" indent="0" algn="just">
              <a:buNone/>
            </a:pPr>
            <a:r>
              <a:rPr lang="en-US" altLang="en-US" sz="2400" dirty="0">
                <a:latin typeface="Courier" panose="02060409020205020404" pitchFamily="49" charset="0"/>
              </a:rPr>
              <a:t>print(Country)</a:t>
            </a:r>
          </a:p>
          <a:p>
            <a:pPr marL="0" indent="0" algn="just">
              <a:buNone/>
            </a:pPr>
            <a:r>
              <a:rPr lang="en-US" altLang="en-US" b="1" dirty="0">
                <a:latin typeface="Garamond" panose="02020404030301010803" pitchFamily="18" charset="0"/>
              </a:rPr>
              <a:t>Output:</a:t>
            </a:r>
          </a:p>
          <a:p>
            <a:pPr marL="0" indent="0" algn="just">
              <a:buNone/>
            </a:pPr>
            <a:r>
              <a:rPr lang="en-US" altLang="en-US" dirty="0">
                <a:latin typeface="Garamond" panose="02020404030301010803" pitchFamily="18" charset="0"/>
              </a:rPr>
              <a:t>['Germany', 'Ethiopia', 'Nigeria']</a:t>
            </a:r>
          </a:p>
          <a:p>
            <a:pPr marL="0" indent="0" algn="just">
              <a:buNone/>
            </a:pPr>
            <a:endParaRPr lang="en-US"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15</a:t>
            </a:fld>
            <a:endParaRPr lang="en-US"/>
          </a:p>
        </p:txBody>
      </p:sp>
      <p:sp>
        <p:nvSpPr>
          <p:cNvPr id="5" name="Title 1">
            <a:extLst>
              <a:ext uri="{FF2B5EF4-FFF2-40B4-BE49-F238E27FC236}">
                <a16:creationId xmlns:a16="http://schemas.microsoft.com/office/drawing/2014/main" id="{F021164C-8A53-33F4-26DE-DD5B46236798}"/>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12586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A5F706D-D994-90F9-0526-1DCD231565F8}"/>
              </a:ext>
            </a:extLst>
          </p:cNvPr>
          <p:cNvSpPr>
            <a:spLocks noGrp="1"/>
          </p:cNvSpPr>
          <p:nvPr>
            <p:ph type="title"/>
          </p:nvPr>
        </p:nvSpPr>
        <p:spPr/>
        <p:txBody>
          <a:bodyPr>
            <a:normAutofit/>
          </a:bodyPr>
          <a:lstStyle/>
          <a:p>
            <a:r>
              <a:rPr lang="en-US" altLang="en-US" sz="3600" b="1" dirty="0">
                <a:latin typeface="Garamond" panose="02020404030301010803" pitchFamily="18" charset="0"/>
              </a:rPr>
              <a:t>List Methods and Useful Built-in Function</a:t>
            </a:r>
            <a:endParaRPr lang="en-US" sz="3600" b="1" dirty="0">
              <a:latin typeface="Garamond" panose="02020404030301010803" pitchFamily="18" charset="0"/>
            </a:endParaRPr>
          </a:p>
        </p:txBody>
      </p:sp>
      <p:sp>
        <p:nvSpPr>
          <p:cNvPr id="8" name="Content Placeholder 7">
            <a:extLst>
              <a:ext uri="{FF2B5EF4-FFF2-40B4-BE49-F238E27FC236}">
                <a16:creationId xmlns:a16="http://schemas.microsoft.com/office/drawing/2014/main" id="{96198552-D06E-A1FD-2065-396D4423FFDC}"/>
              </a:ext>
            </a:extLst>
          </p:cNvPr>
          <p:cNvSpPr>
            <a:spLocks noGrp="1"/>
          </p:cNvSpPr>
          <p:nvPr>
            <p:ph idx="1"/>
          </p:nvPr>
        </p:nvSpPr>
        <p:spPr>
          <a:xfrm>
            <a:off x="458372" y="1582004"/>
            <a:ext cx="10515600" cy="4910871"/>
          </a:xfrm>
        </p:spPr>
        <p:txBody>
          <a:bodyPr>
            <a:normAutofit/>
          </a:bodyPr>
          <a:lstStyle/>
          <a:p>
            <a:pPr algn="just" eaLnBrk="1" hangingPunct="1">
              <a:buFont typeface="Wingdings" panose="05000000000000000000" pitchFamily="2" charset="2"/>
              <a:buChar char="Ø"/>
            </a:pPr>
            <a:r>
              <a:rPr lang="en-US" sz="2400" i="0" dirty="0">
                <a:solidFill>
                  <a:srgbClr val="000000"/>
                </a:solidFill>
                <a:effectLst/>
                <a:latin typeface="Garamond" panose="02020404030301010803" pitchFamily="18" charset="0"/>
              </a:rPr>
              <a:t>Lists have numerous </a:t>
            </a:r>
            <a:r>
              <a:rPr lang="en-US" sz="2400" i="0" dirty="0">
                <a:solidFill>
                  <a:srgbClr val="FF0000"/>
                </a:solidFill>
                <a:effectLst/>
                <a:latin typeface="Garamond" panose="02020404030301010803" pitchFamily="18" charset="0"/>
              </a:rPr>
              <a:t>methods</a:t>
            </a:r>
            <a:r>
              <a:rPr lang="en-US" sz="2400" i="0" dirty="0">
                <a:solidFill>
                  <a:srgbClr val="000000"/>
                </a:solidFill>
                <a:effectLst/>
                <a:latin typeface="Garamond" panose="02020404030301010803" pitchFamily="18" charset="0"/>
              </a:rPr>
              <a:t> that allow you to work with the elements</a:t>
            </a:r>
            <a:br>
              <a:rPr lang="en-US" sz="2400" i="0" dirty="0">
                <a:solidFill>
                  <a:srgbClr val="000000"/>
                </a:solidFill>
                <a:effectLst/>
                <a:latin typeface="Garamond" panose="02020404030301010803" pitchFamily="18" charset="0"/>
              </a:rPr>
            </a:br>
            <a:r>
              <a:rPr lang="en-US" sz="2400" i="0" dirty="0">
                <a:solidFill>
                  <a:srgbClr val="000000"/>
                </a:solidFill>
                <a:effectLst/>
                <a:latin typeface="Garamond" panose="02020404030301010803" pitchFamily="18" charset="0"/>
              </a:rPr>
              <a:t>that they contain. </a:t>
            </a:r>
          </a:p>
          <a:p>
            <a:pPr algn="just" eaLnBrk="1" hangingPunct="1">
              <a:buFont typeface="Wingdings" panose="05000000000000000000" pitchFamily="2" charset="2"/>
              <a:buChar char="Ø"/>
            </a:pPr>
            <a:r>
              <a:rPr lang="en-US" sz="2400" i="0" dirty="0">
                <a:solidFill>
                  <a:srgbClr val="000000"/>
                </a:solidFill>
                <a:effectLst/>
                <a:latin typeface="Garamond" panose="02020404030301010803" pitchFamily="18" charset="0"/>
              </a:rPr>
              <a:t>Python also provides some </a:t>
            </a:r>
            <a:r>
              <a:rPr lang="en-US" sz="2400" i="0" dirty="0">
                <a:solidFill>
                  <a:srgbClr val="FF0000"/>
                </a:solidFill>
                <a:effectLst/>
                <a:latin typeface="Garamond" panose="02020404030301010803" pitchFamily="18" charset="0"/>
              </a:rPr>
              <a:t>built-in</a:t>
            </a:r>
            <a:r>
              <a:rPr lang="en-US" sz="2400" i="0" dirty="0">
                <a:solidFill>
                  <a:srgbClr val="000000"/>
                </a:solidFill>
                <a:effectLst/>
                <a:latin typeface="Garamond" panose="02020404030301010803" pitchFamily="18" charset="0"/>
              </a:rPr>
              <a:t> functions that are useful for working with lists.</a:t>
            </a:r>
          </a:p>
          <a:p>
            <a:pPr algn="just">
              <a:buFont typeface="Wingdings" panose="05000000000000000000" pitchFamily="2" charset="2"/>
              <a:buChar char="Ø"/>
            </a:pPr>
            <a:r>
              <a:rPr lang="en-US" altLang="en-US" dirty="0">
                <a:latin typeface="Garamond" panose="02020404030301010803" pitchFamily="18" charset="0"/>
              </a:rPr>
              <a:t>List methods manipulate lists and  through list methods you can:</a:t>
            </a:r>
          </a:p>
          <a:p>
            <a:pPr lvl="1" eaLnBrk="1" hangingPunct="1"/>
            <a:r>
              <a:rPr lang="en-US" altLang="en-US" sz="2800" dirty="0">
                <a:latin typeface="Garamond" panose="02020404030301010803" pitchFamily="18" charset="0"/>
                <a:ea typeface="ＭＳ Ｐゴシック" panose="020B0600070205080204" pitchFamily="34" charset="-128"/>
              </a:rPr>
              <a:t>Add an element</a:t>
            </a:r>
          </a:p>
          <a:p>
            <a:pPr lvl="1" eaLnBrk="1" hangingPunct="1"/>
            <a:r>
              <a:rPr lang="en-US" altLang="en-US" sz="2800" dirty="0">
                <a:latin typeface="Garamond" panose="02020404030301010803" pitchFamily="18" charset="0"/>
                <a:ea typeface="ＭＳ Ｐゴシック" panose="020B0600070205080204" pitchFamily="34" charset="-128"/>
              </a:rPr>
              <a:t>Remove an element</a:t>
            </a:r>
          </a:p>
          <a:p>
            <a:pPr lvl="1" eaLnBrk="1" hangingPunct="1"/>
            <a:r>
              <a:rPr lang="en-US" altLang="en-US" sz="2800" dirty="0">
                <a:latin typeface="Garamond" panose="02020404030301010803" pitchFamily="18" charset="0"/>
                <a:ea typeface="ＭＳ Ｐゴシック" panose="020B0600070205080204" pitchFamily="34" charset="-128"/>
              </a:rPr>
              <a:t>Sort a list</a:t>
            </a:r>
          </a:p>
          <a:p>
            <a:pPr lvl="1" eaLnBrk="1" hangingPunct="1"/>
            <a:r>
              <a:rPr lang="en-US" altLang="en-US" sz="2800" dirty="0">
                <a:latin typeface="Garamond" panose="02020404030301010803" pitchFamily="18" charset="0"/>
                <a:ea typeface="ＭＳ Ｐゴシック" panose="020B0600070205080204" pitchFamily="34" charset="-128"/>
              </a:rPr>
              <a:t>Reverse a list </a:t>
            </a:r>
          </a:p>
          <a:p>
            <a:pPr lvl="1" eaLnBrk="1" hangingPunct="1"/>
            <a:r>
              <a:rPr lang="en-US" altLang="en-US" sz="2800" dirty="0">
                <a:latin typeface="Garamond" panose="02020404030301010803" pitchFamily="18" charset="0"/>
                <a:ea typeface="ＭＳ Ｐゴシック" panose="020B0600070205080204" pitchFamily="34" charset="-128"/>
              </a:rPr>
              <a:t>And more</a:t>
            </a:r>
          </a:p>
          <a:p>
            <a:endParaRPr lang="en-US" dirty="0"/>
          </a:p>
        </p:txBody>
      </p:sp>
      <p:sp>
        <p:nvSpPr>
          <p:cNvPr id="11" name="Slide Number Placeholder 10"/>
          <p:cNvSpPr>
            <a:spLocks noGrp="1"/>
          </p:cNvSpPr>
          <p:nvPr>
            <p:ph type="sldNum" sz="quarter" idx="12"/>
          </p:nvPr>
        </p:nvSpPr>
        <p:spPr/>
        <p:txBody>
          <a:bodyPr/>
          <a:lstStyle/>
          <a:p>
            <a:pPr>
              <a:defRPr/>
            </a:pPr>
            <a:fld id="{EC0A9AF3-268B-496B-8C8B-87FFEF969083}" type="slidenum">
              <a:rPr lang="en-US" smtClean="0"/>
              <a:pPr>
                <a:defRPr/>
              </a:pPr>
              <a:t>16</a:t>
            </a:fld>
            <a:endParaRPr lang="en-US" dirty="0"/>
          </a:p>
        </p:txBody>
      </p:sp>
      <p:sp>
        <p:nvSpPr>
          <p:cNvPr id="2" name="Title 1">
            <a:extLst>
              <a:ext uri="{FF2B5EF4-FFF2-40B4-BE49-F238E27FC236}">
                <a16:creationId xmlns:a16="http://schemas.microsoft.com/office/drawing/2014/main" id="{517C5E4F-0AA3-9936-BAFB-7AC80BBA9021}"/>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36524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D74DF5A-9874-A88D-D00D-52F4A620E26E}"/>
              </a:ext>
            </a:extLst>
          </p:cNvPr>
          <p:cNvSpPr>
            <a:spLocks noGrp="1"/>
          </p:cNvSpPr>
          <p:nvPr>
            <p:ph type="title"/>
          </p:nvPr>
        </p:nvSpPr>
        <p:spPr>
          <a:xfrm>
            <a:off x="838200" y="616392"/>
            <a:ext cx="10515600" cy="732155"/>
          </a:xfrm>
        </p:spPr>
        <p:txBody>
          <a:bodyPr/>
          <a:lstStyle/>
          <a:p>
            <a:pPr marL="571500" indent="-571500">
              <a:buFont typeface="Wingdings" panose="05000000000000000000" pitchFamily="2" charset="2"/>
              <a:buChar char="Ø"/>
            </a:pPr>
            <a:r>
              <a:rPr lang="en-US" altLang="en-US" sz="4400" dirty="0">
                <a:latin typeface="Garamond" panose="02020404030301010803" pitchFamily="18" charset="0"/>
              </a:rPr>
              <a:t>List Methods</a:t>
            </a:r>
            <a:endParaRPr lang="en-US" dirty="0"/>
          </a:p>
        </p:txBody>
      </p:sp>
      <p:graphicFrame>
        <p:nvGraphicFramePr>
          <p:cNvPr id="7" name="Content Placeholder 6">
            <a:extLst>
              <a:ext uri="{FF2B5EF4-FFF2-40B4-BE49-F238E27FC236}">
                <a16:creationId xmlns:a16="http://schemas.microsoft.com/office/drawing/2014/main" id="{824393A0-D58E-4EA5-8978-8BDA8E5BDE9F}"/>
              </a:ext>
            </a:extLst>
          </p:cNvPr>
          <p:cNvGraphicFramePr>
            <a:graphicFrameLocks noGrp="1"/>
          </p:cNvGraphicFramePr>
          <p:nvPr>
            <p:ph idx="1"/>
            <p:extLst>
              <p:ext uri="{D42A27DB-BD31-4B8C-83A1-F6EECF244321}">
                <p14:modId xmlns:p14="http://schemas.microsoft.com/office/powerpoint/2010/main" val="43757821"/>
              </p:ext>
            </p:extLst>
          </p:nvPr>
        </p:nvGraphicFramePr>
        <p:xfrm>
          <a:off x="697522" y="1411631"/>
          <a:ext cx="9811043" cy="5181600"/>
        </p:xfrm>
        <a:graphic>
          <a:graphicData uri="http://schemas.openxmlformats.org/drawingml/2006/table">
            <a:tbl>
              <a:tblPr firstRow="1" bandRow="1">
                <a:tableStyleId>{5C22544A-7EE6-4342-B048-85BDC9FD1C3A}</a:tableStyleId>
              </a:tblPr>
              <a:tblGrid>
                <a:gridCol w="2205797">
                  <a:extLst>
                    <a:ext uri="{9D8B030D-6E8A-4147-A177-3AD203B41FA5}">
                      <a16:colId xmlns:a16="http://schemas.microsoft.com/office/drawing/2014/main" val="2153136025"/>
                    </a:ext>
                  </a:extLst>
                </a:gridCol>
                <a:gridCol w="7605246">
                  <a:extLst>
                    <a:ext uri="{9D8B030D-6E8A-4147-A177-3AD203B41FA5}">
                      <a16:colId xmlns:a16="http://schemas.microsoft.com/office/drawing/2014/main" val="1915251483"/>
                    </a:ext>
                  </a:extLst>
                </a:gridCol>
              </a:tblGrid>
              <a:tr h="370840">
                <a:tc>
                  <a:txBody>
                    <a:bodyPr/>
                    <a:lstStyle/>
                    <a:p>
                      <a:r>
                        <a:rPr lang="en-US" sz="2200" b="1" i="0" kern="1200" dirty="0">
                          <a:solidFill>
                            <a:schemeClr val="lt1"/>
                          </a:solidFill>
                          <a:effectLst/>
                          <a:latin typeface="Garamond" panose="02020404030301010803" pitchFamily="18" charset="0"/>
                          <a:ea typeface="+mn-ea"/>
                          <a:cs typeface="+mn-cs"/>
                        </a:rPr>
                        <a:t>Method</a:t>
                      </a:r>
                      <a:endParaRPr lang="en-US" sz="2200" dirty="0">
                        <a:latin typeface="Garamond" panose="02020404030301010803" pitchFamily="18" charset="0"/>
                      </a:endParaRPr>
                    </a:p>
                  </a:txBody>
                  <a:tcPr/>
                </a:tc>
                <a:tc>
                  <a:txBody>
                    <a:bodyPr/>
                    <a:lstStyle/>
                    <a:p>
                      <a:r>
                        <a:rPr lang="en-US" sz="2200" b="1" i="0" kern="1200" dirty="0">
                          <a:solidFill>
                            <a:schemeClr val="lt1"/>
                          </a:solidFill>
                          <a:effectLst/>
                          <a:latin typeface="Garamond" panose="02020404030301010803" pitchFamily="18" charset="0"/>
                          <a:ea typeface="+mn-ea"/>
                          <a:cs typeface="+mn-cs"/>
                        </a:rPr>
                        <a:t>Description</a:t>
                      </a:r>
                      <a:r>
                        <a:rPr lang="en-US" sz="2200" dirty="0">
                          <a:latin typeface="Garamond" panose="02020404030301010803" pitchFamily="18" charset="0"/>
                        </a:rPr>
                        <a:t> </a:t>
                      </a:r>
                    </a:p>
                  </a:txBody>
                  <a:tcPr/>
                </a:tc>
                <a:extLst>
                  <a:ext uri="{0D108BD9-81ED-4DB2-BD59-A6C34878D82A}">
                    <a16:rowId xmlns:a16="http://schemas.microsoft.com/office/drawing/2014/main" val="3179497408"/>
                  </a:ext>
                </a:extLst>
              </a:tr>
              <a:tr h="370840">
                <a:tc>
                  <a:txBody>
                    <a:bodyPr/>
                    <a:lstStyle/>
                    <a:p>
                      <a:r>
                        <a:rPr lang="en-US" sz="2200" b="0" i="0" kern="1200" dirty="0">
                          <a:solidFill>
                            <a:schemeClr val="dk1"/>
                          </a:solidFill>
                          <a:effectLst/>
                          <a:latin typeface="Garamond" panose="02020404030301010803" pitchFamily="18" charset="0"/>
                          <a:ea typeface="+mn-ea"/>
                          <a:cs typeface="+mn-cs"/>
                        </a:rPr>
                        <a:t>append(</a:t>
                      </a:r>
                      <a:r>
                        <a:rPr lang="en-US" sz="2200" b="0" i="1" kern="1200" dirty="0">
                          <a:solidFill>
                            <a:schemeClr val="dk1"/>
                          </a:solidFill>
                          <a:effectLst/>
                          <a:latin typeface="Garamond" panose="02020404030301010803" pitchFamily="18" charset="0"/>
                          <a:ea typeface="+mn-ea"/>
                          <a:cs typeface="+mn-cs"/>
                        </a:rPr>
                        <a:t>item</a:t>
                      </a:r>
                      <a:r>
                        <a:rPr lang="en-US" sz="2200" b="0" i="0" kern="1200" dirty="0">
                          <a:solidFill>
                            <a:schemeClr val="dk1"/>
                          </a:solidFill>
                          <a:effectLst/>
                          <a:latin typeface="Garamond" panose="02020404030301010803" pitchFamily="18" charset="0"/>
                          <a:ea typeface="+mn-ea"/>
                          <a:cs typeface="+mn-cs"/>
                        </a:rPr>
                        <a:t>)</a:t>
                      </a:r>
                      <a:r>
                        <a:rPr lang="en-US" sz="2200" dirty="0">
                          <a:latin typeface="Garamond" panose="02020404030301010803" pitchFamily="18" charset="0"/>
                        </a:rPr>
                        <a:t> </a:t>
                      </a:r>
                    </a:p>
                  </a:txBody>
                  <a:tcPr/>
                </a:tc>
                <a:tc>
                  <a:txBody>
                    <a:bodyPr/>
                    <a:lstStyle/>
                    <a:p>
                      <a:r>
                        <a:rPr lang="en-US" sz="2200" b="0" i="0" kern="1200" dirty="0">
                          <a:solidFill>
                            <a:schemeClr val="dk1"/>
                          </a:solidFill>
                          <a:effectLst/>
                          <a:latin typeface="Garamond" panose="02020404030301010803" pitchFamily="18" charset="0"/>
                          <a:ea typeface="+mn-ea"/>
                          <a:cs typeface="+mn-cs"/>
                        </a:rPr>
                        <a:t>Adds </a:t>
                      </a:r>
                      <a:r>
                        <a:rPr lang="en-US" sz="2200" b="0" i="1" kern="1200" dirty="0">
                          <a:solidFill>
                            <a:schemeClr val="dk1"/>
                          </a:solidFill>
                          <a:effectLst/>
                          <a:latin typeface="Garamond" panose="02020404030301010803" pitchFamily="18" charset="0"/>
                          <a:ea typeface="+mn-ea"/>
                          <a:cs typeface="+mn-cs"/>
                        </a:rPr>
                        <a:t>item </a:t>
                      </a:r>
                      <a:r>
                        <a:rPr lang="en-US" sz="2200" b="0" i="0" kern="1200" dirty="0">
                          <a:solidFill>
                            <a:schemeClr val="dk1"/>
                          </a:solidFill>
                          <a:effectLst/>
                          <a:latin typeface="Garamond" panose="02020404030301010803" pitchFamily="18" charset="0"/>
                          <a:ea typeface="+mn-ea"/>
                          <a:cs typeface="+mn-cs"/>
                        </a:rPr>
                        <a:t>to the end of the list</a:t>
                      </a:r>
                      <a:r>
                        <a:rPr lang="en-US" sz="2200" dirty="0">
                          <a:latin typeface="Garamond" panose="02020404030301010803" pitchFamily="18" charset="0"/>
                        </a:rPr>
                        <a:t> </a:t>
                      </a:r>
                    </a:p>
                  </a:txBody>
                  <a:tcPr/>
                </a:tc>
                <a:extLst>
                  <a:ext uri="{0D108BD9-81ED-4DB2-BD59-A6C34878D82A}">
                    <a16:rowId xmlns:a16="http://schemas.microsoft.com/office/drawing/2014/main" val="887625494"/>
                  </a:ext>
                </a:extLst>
              </a:tr>
              <a:tr h="370840">
                <a:tc>
                  <a:txBody>
                    <a:bodyPr/>
                    <a:lstStyle/>
                    <a:p>
                      <a:r>
                        <a:rPr lang="en-US" sz="2200" b="0" i="0" kern="1200" dirty="0">
                          <a:solidFill>
                            <a:schemeClr val="dk1"/>
                          </a:solidFill>
                          <a:effectLst/>
                          <a:latin typeface="Garamond" panose="02020404030301010803" pitchFamily="18" charset="0"/>
                          <a:ea typeface="+mn-ea"/>
                          <a:cs typeface="+mn-cs"/>
                        </a:rPr>
                        <a:t>index(</a:t>
                      </a:r>
                      <a:r>
                        <a:rPr lang="en-US" sz="2200" b="0" i="1" kern="1200" dirty="0">
                          <a:solidFill>
                            <a:schemeClr val="dk1"/>
                          </a:solidFill>
                          <a:effectLst/>
                          <a:latin typeface="Garamond" panose="02020404030301010803" pitchFamily="18" charset="0"/>
                          <a:ea typeface="+mn-ea"/>
                          <a:cs typeface="+mn-cs"/>
                        </a:rPr>
                        <a:t>item</a:t>
                      </a:r>
                      <a:r>
                        <a:rPr lang="en-US" sz="2200" b="0" i="0" kern="1200" dirty="0">
                          <a:solidFill>
                            <a:schemeClr val="dk1"/>
                          </a:solidFill>
                          <a:effectLst/>
                          <a:latin typeface="Garamond" panose="02020404030301010803" pitchFamily="18" charset="0"/>
                          <a:ea typeface="+mn-ea"/>
                          <a:cs typeface="+mn-cs"/>
                        </a:rPr>
                        <a:t>)</a:t>
                      </a:r>
                      <a:r>
                        <a:rPr lang="en-US" sz="2200" dirty="0">
                          <a:latin typeface="Garamond" panose="02020404030301010803" pitchFamily="18" charset="0"/>
                        </a:rPr>
                        <a:t> </a:t>
                      </a:r>
                    </a:p>
                  </a:txBody>
                  <a:tcPr/>
                </a:tc>
                <a:tc>
                  <a:txBody>
                    <a:bodyPr/>
                    <a:lstStyle/>
                    <a:p>
                      <a:r>
                        <a:rPr lang="en-US" sz="2200" b="0" i="0" kern="1200" dirty="0">
                          <a:solidFill>
                            <a:schemeClr val="dk1"/>
                          </a:solidFill>
                          <a:effectLst/>
                          <a:latin typeface="Garamond" panose="02020404030301010803" pitchFamily="18" charset="0"/>
                          <a:ea typeface="+mn-ea"/>
                          <a:cs typeface="+mn-cs"/>
                        </a:rPr>
                        <a:t>Returns the index of the first element whose value is equal to item.</a:t>
                      </a:r>
                      <a:br>
                        <a:rPr lang="en-US" sz="2200" b="0" i="0" kern="1200" dirty="0">
                          <a:solidFill>
                            <a:schemeClr val="dk1"/>
                          </a:solidFill>
                          <a:effectLst/>
                          <a:latin typeface="Garamond" panose="02020404030301010803" pitchFamily="18" charset="0"/>
                          <a:ea typeface="+mn-ea"/>
                          <a:cs typeface="+mn-cs"/>
                        </a:rPr>
                      </a:br>
                      <a:r>
                        <a:rPr lang="en-US" sz="2200" b="0" i="0" kern="1200" dirty="0">
                          <a:solidFill>
                            <a:schemeClr val="dk1"/>
                          </a:solidFill>
                          <a:effectLst/>
                          <a:latin typeface="Garamond" panose="02020404030301010803" pitchFamily="18" charset="0"/>
                          <a:ea typeface="+mn-ea"/>
                          <a:cs typeface="+mn-cs"/>
                        </a:rPr>
                        <a:t>A </a:t>
                      </a:r>
                      <a:r>
                        <a:rPr lang="en-US" sz="2200" b="0" i="0" kern="1200" dirty="0" err="1">
                          <a:solidFill>
                            <a:schemeClr val="dk1"/>
                          </a:solidFill>
                          <a:effectLst/>
                          <a:latin typeface="Garamond" panose="02020404030301010803" pitchFamily="18" charset="0"/>
                          <a:ea typeface="+mn-ea"/>
                          <a:cs typeface="+mn-cs"/>
                        </a:rPr>
                        <a:t>ValueError</a:t>
                      </a:r>
                      <a:r>
                        <a:rPr lang="en-US" sz="2200" b="0" i="0" kern="1200" dirty="0">
                          <a:solidFill>
                            <a:schemeClr val="dk1"/>
                          </a:solidFill>
                          <a:effectLst/>
                          <a:latin typeface="Garamond" panose="02020404030301010803" pitchFamily="18" charset="0"/>
                          <a:ea typeface="+mn-ea"/>
                          <a:cs typeface="+mn-cs"/>
                        </a:rPr>
                        <a:t> exception is raised if item is not found in the list.</a:t>
                      </a:r>
                      <a:r>
                        <a:rPr lang="en-US" sz="2200" dirty="0">
                          <a:latin typeface="Garamond" panose="02020404030301010803" pitchFamily="18" charset="0"/>
                        </a:rPr>
                        <a:t> </a:t>
                      </a:r>
                    </a:p>
                  </a:txBody>
                  <a:tcPr/>
                </a:tc>
                <a:extLst>
                  <a:ext uri="{0D108BD9-81ED-4DB2-BD59-A6C34878D82A}">
                    <a16:rowId xmlns:a16="http://schemas.microsoft.com/office/drawing/2014/main" val="2812107485"/>
                  </a:ext>
                </a:extLst>
              </a:tr>
              <a:tr h="370840">
                <a:tc>
                  <a:txBody>
                    <a:bodyPr/>
                    <a:lstStyle/>
                    <a:p>
                      <a:r>
                        <a:rPr lang="en-US" sz="2200" b="0" i="0" kern="1200" dirty="0">
                          <a:solidFill>
                            <a:schemeClr val="dk1"/>
                          </a:solidFill>
                          <a:effectLst/>
                          <a:latin typeface="Garamond" panose="02020404030301010803" pitchFamily="18" charset="0"/>
                          <a:ea typeface="+mn-ea"/>
                          <a:cs typeface="+mn-cs"/>
                        </a:rPr>
                        <a:t>insert(</a:t>
                      </a:r>
                      <a:r>
                        <a:rPr lang="en-US" sz="2200" b="0" i="1" kern="1200" dirty="0">
                          <a:solidFill>
                            <a:schemeClr val="dk1"/>
                          </a:solidFill>
                          <a:effectLst/>
                          <a:latin typeface="Garamond" panose="02020404030301010803" pitchFamily="18" charset="0"/>
                          <a:ea typeface="+mn-ea"/>
                          <a:cs typeface="+mn-cs"/>
                        </a:rPr>
                        <a:t>index</a:t>
                      </a:r>
                      <a:r>
                        <a:rPr lang="en-US" sz="2200" b="0" i="0" kern="1200" dirty="0">
                          <a:solidFill>
                            <a:schemeClr val="dk1"/>
                          </a:solidFill>
                          <a:effectLst/>
                          <a:latin typeface="Garamond" panose="02020404030301010803" pitchFamily="18" charset="0"/>
                          <a:ea typeface="+mn-ea"/>
                          <a:cs typeface="+mn-cs"/>
                        </a:rPr>
                        <a:t>, </a:t>
                      </a:r>
                      <a:r>
                        <a:rPr lang="en-US" sz="2200" b="0" i="1" kern="1200" dirty="0">
                          <a:solidFill>
                            <a:schemeClr val="dk1"/>
                          </a:solidFill>
                          <a:effectLst/>
                          <a:latin typeface="Garamond" panose="02020404030301010803" pitchFamily="18" charset="0"/>
                          <a:ea typeface="+mn-ea"/>
                          <a:cs typeface="+mn-cs"/>
                        </a:rPr>
                        <a:t>item</a:t>
                      </a:r>
                      <a:r>
                        <a:rPr lang="en-US" sz="2200" b="0" i="0" kern="1200" dirty="0">
                          <a:solidFill>
                            <a:schemeClr val="dk1"/>
                          </a:solidFill>
                          <a:effectLst/>
                          <a:latin typeface="Garamond" panose="02020404030301010803" pitchFamily="18" charset="0"/>
                          <a:ea typeface="+mn-ea"/>
                          <a:cs typeface="+mn-cs"/>
                        </a:rPr>
                        <a:t>)</a:t>
                      </a:r>
                      <a:r>
                        <a:rPr lang="en-US" sz="2200" dirty="0">
                          <a:latin typeface="Garamond" panose="02020404030301010803" pitchFamily="18" charset="0"/>
                        </a:rPr>
                        <a:t> </a:t>
                      </a:r>
                    </a:p>
                  </a:txBody>
                  <a:tcPr/>
                </a:tc>
                <a:tc>
                  <a:txBody>
                    <a:bodyPr/>
                    <a:lstStyle/>
                    <a:p>
                      <a:r>
                        <a:rPr lang="en-US" sz="2200" b="0" i="0" kern="1200" dirty="0">
                          <a:solidFill>
                            <a:schemeClr val="dk1"/>
                          </a:solidFill>
                          <a:effectLst/>
                          <a:latin typeface="Garamond" panose="02020404030301010803" pitchFamily="18" charset="0"/>
                          <a:ea typeface="+mn-ea"/>
                          <a:cs typeface="+mn-cs"/>
                        </a:rPr>
                        <a:t>Inserts </a:t>
                      </a:r>
                      <a:r>
                        <a:rPr lang="en-US" sz="2200" b="0" i="1" kern="1200" dirty="0">
                          <a:solidFill>
                            <a:schemeClr val="dk1"/>
                          </a:solidFill>
                          <a:effectLst/>
                          <a:latin typeface="Garamond" panose="02020404030301010803" pitchFamily="18" charset="0"/>
                          <a:ea typeface="+mn-ea"/>
                          <a:cs typeface="+mn-cs"/>
                        </a:rPr>
                        <a:t>item </a:t>
                      </a:r>
                      <a:r>
                        <a:rPr lang="en-US" sz="2200" b="0" i="0" kern="1200" dirty="0">
                          <a:solidFill>
                            <a:schemeClr val="dk1"/>
                          </a:solidFill>
                          <a:effectLst/>
                          <a:latin typeface="Garamond" panose="02020404030301010803" pitchFamily="18" charset="0"/>
                          <a:ea typeface="+mn-ea"/>
                          <a:cs typeface="+mn-cs"/>
                        </a:rPr>
                        <a:t>into the list at the specified </a:t>
                      </a:r>
                      <a:r>
                        <a:rPr lang="en-US" sz="2200" b="0" i="1" kern="1200" dirty="0">
                          <a:solidFill>
                            <a:schemeClr val="dk1"/>
                          </a:solidFill>
                          <a:effectLst/>
                          <a:latin typeface="Garamond" panose="02020404030301010803" pitchFamily="18" charset="0"/>
                          <a:ea typeface="+mn-ea"/>
                          <a:cs typeface="+mn-cs"/>
                        </a:rPr>
                        <a:t>index</a:t>
                      </a:r>
                      <a:r>
                        <a:rPr lang="en-US" sz="2200" b="0" i="0" kern="1200" dirty="0">
                          <a:solidFill>
                            <a:schemeClr val="dk1"/>
                          </a:solidFill>
                          <a:effectLst/>
                          <a:latin typeface="Garamond" panose="02020404030301010803" pitchFamily="18" charset="0"/>
                          <a:ea typeface="+mn-ea"/>
                          <a:cs typeface="+mn-cs"/>
                        </a:rPr>
                        <a:t>. </a:t>
                      </a:r>
                      <a:endParaRPr lang="en-US" sz="2200" dirty="0">
                        <a:latin typeface="Garamond" panose="02020404030301010803" pitchFamily="18" charset="0"/>
                      </a:endParaRPr>
                    </a:p>
                  </a:txBody>
                  <a:tcPr/>
                </a:tc>
                <a:extLst>
                  <a:ext uri="{0D108BD9-81ED-4DB2-BD59-A6C34878D82A}">
                    <a16:rowId xmlns:a16="http://schemas.microsoft.com/office/drawing/2014/main" val="3751251980"/>
                  </a:ext>
                </a:extLst>
              </a:tr>
              <a:tr h="370840">
                <a:tc>
                  <a:txBody>
                    <a:bodyPr/>
                    <a:lstStyle/>
                    <a:p>
                      <a:r>
                        <a:rPr lang="en-US" sz="2200" b="0" i="0" kern="1200" dirty="0">
                          <a:solidFill>
                            <a:schemeClr val="dk1"/>
                          </a:solidFill>
                          <a:effectLst/>
                          <a:latin typeface="Garamond" panose="02020404030301010803" pitchFamily="18" charset="0"/>
                          <a:ea typeface="+mn-ea"/>
                          <a:cs typeface="+mn-cs"/>
                        </a:rPr>
                        <a:t>sort()</a:t>
                      </a:r>
                      <a:r>
                        <a:rPr lang="en-US" sz="2200" dirty="0">
                          <a:latin typeface="Garamond" panose="02020404030301010803" pitchFamily="18" charset="0"/>
                        </a:rPr>
                        <a:t> </a:t>
                      </a:r>
                    </a:p>
                  </a:txBody>
                  <a:tcPr/>
                </a:tc>
                <a:tc>
                  <a:txBody>
                    <a:bodyPr/>
                    <a:lstStyle/>
                    <a:p>
                      <a:r>
                        <a:rPr lang="en-US" sz="2200" b="0" i="0" kern="1200" dirty="0">
                          <a:solidFill>
                            <a:schemeClr val="dk1"/>
                          </a:solidFill>
                          <a:effectLst/>
                          <a:latin typeface="Garamond" panose="02020404030301010803" pitchFamily="18" charset="0"/>
                          <a:ea typeface="+mn-ea"/>
                          <a:cs typeface="+mn-cs"/>
                        </a:rPr>
                        <a:t>Sorts the items in the list so they appear in ascending order</a:t>
                      </a:r>
                      <a:r>
                        <a:rPr lang="en-US" sz="2200" dirty="0">
                          <a:latin typeface="Garamond" panose="02020404030301010803" pitchFamily="18" charset="0"/>
                        </a:rPr>
                        <a:t> </a:t>
                      </a:r>
                    </a:p>
                  </a:txBody>
                  <a:tcPr/>
                </a:tc>
                <a:extLst>
                  <a:ext uri="{0D108BD9-81ED-4DB2-BD59-A6C34878D82A}">
                    <a16:rowId xmlns:a16="http://schemas.microsoft.com/office/drawing/2014/main" val="1515583242"/>
                  </a:ext>
                </a:extLst>
              </a:tr>
              <a:tr h="370840">
                <a:tc>
                  <a:txBody>
                    <a:bodyPr/>
                    <a:lstStyle/>
                    <a:p>
                      <a:r>
                        <a:rPr lang="en-US" sz="2200" b="0" i="0" kern="1200" dirty="0">
                          <a:solidFill>
                            <a:schemeClr val="dk1"/>
                          </a:solidFill>
                          <a:effectLst/>
                          <a:latin typeface="Garamond" panose="02020404030301010803" pitchFamily="18" charset="0"/>
                          <a:ea typeface="+mn-ea"/>
                          <a:cs typeface="+mn-cs"/>
                        </a:rPr>
                        <a:t>remove(</a:t>
                      </a:r>
                      <a:r>
                        <a:rPr lang="en-US" sz="2200" b="0" i="1" kern="1200" dirty="0">
                          <a:solidFill>
                            <a:schemeClr val="dk1"/>
                          </a:solidFill>
                          <a:effectLst/>
                          <a:latin typeface="Garamond" panose="02020404030301010803" pitchFamily="18" charset="0"/>
                          <a:ea typeface="+mn-ea"/>
                          <a:cs typeface="+mn-cs"/>
                        </a:rPr>
                        <a:t>item</a:t>
                      </a:r>
                      <a:r>
                        <a:rPr lang="en-US" sz="2200" b="0" i="0" kern="1200" dirty="0">
                          <a:solidFill>
                            <a:schemeClr val="dk1"/>
                          </a:solidFill>
                          <a:effectLst/>
                          <a:latin typeface="Garamond" panose="02020404030301010803" pitchFamily="18" charset="0"/>
                          <a:ea typeface="+mn-ea"/>
                          <a:cs typeface="+mn-cs"/>
                        </a:rPr>
                        <a:t>)</a:t>
                      </a:r>
                      <a:r>
                        <a:rPr lang="en-US" sz="2200" dirty="0">
                          <a:latin typeface="Garamond" panose="02020404030301010803" pitchFamily="18" charset="0"/>
                        </a:rPr>
                        <a:t> </a:t>
                      </a:r>
                    </a:p>
                  </a:txBody>
                  <a:tcPr/>
                </a:tc>
                <a:tc>
                  <a:txBody>
                    <a:bodyPr/>
                    <a:lstStyle/>
                    <a:p>
                      <a:r>
                        <a:rPr lang="en-US" sz="2200" b="0" i="0" kern="1200" dirty="0">
                          <a:solidFill>
                            <a:schemeClr val="dk1"/>
                          </a:solidFill>
                          <a:effectLst/>
                          <a:latin typeface="Garamond" panose="02020404030301010803" pitchFamily="18" charset="0"/>
                          <a:ea typeface="+mn-ea"/>
                          <a:cs typeface="+mn-cs"/>
                        </a:rPr>
                        <a:t>Removes the first occurrence of </a:t>
                      </a:r>
                      <a:r>
                        <a:rPr lang="en-US" sz="2200" b="0" i="1" kern="1200" dirty="0">
                          <a:solidFill>
                            <a:schemeClr val="dk1"/>
                          </a:solidFill>
                          <a:effectLst/>
                          <a:latin typeface="Garamond" panose="02020404030301010803" pitchFamily="18" charset="0"/>
                          <a:ea typeface="+mn-ea"/>
                          <a:cs typeface="+mn-cs"/>
                        </a:rPr>
                        <a:t>item </a:t>
                      </a:r>
                      <a:r>
                        <a:rPr lang="en-US" sz="2200" b="0" i="0" kern="1200" dirty="0">
                          <a:solidFill>
                            <a:schemeClr val="dk1"/>
                          </a:solidFill>
                          <a:effectLst/>
                          <a:latin typeface="Garamond" panose="02020404030301010803" pitchFamily="18" charset="0"/>
                          <a:ea typeface="+mn-ea"/>
                          <a:cs typeface="+mn-cs"/>
                        </a:rPr>
                        <a:t>from the list. A Value Error</a:t>
                      </a:r>
                      <a:br>
                        <a:rPr lang="en-US" sz="2200" b="0" i="0" kern="1200" dirty="0">
                          <a:solidFill>
                            <a:schemeClr val="dk1"/>
                          </a:solidFill>
                          <a:effectLst/>
                          <a:latin typeface="Garamond" panose="02020404030301010803" pitchFamily="18" charset="0"/>
                          <a:ea typeface="+mn-ea"/>
                          <a:cs typeface="+mn-cs"/>
                        </a:rPr>
                      </a:br>
                      <a:r>
                        <a:rPr lang="en-US" sz="2200" b="0" i="0" kern="1200" dirty="0">
                          <a:solidFill>
                            <a:schemeClr val="dk1"/>
                          </a:solidFill>
                          <a:effectLst/>
                          <a:latin typeface="Garamond" panose="02020404030301010803" pitchFamily="18" charset="0"/>
                          <a:ea typeface="+mn-ea"/>
                          <a:cs typeface="+mn-cs"/>
                        </a:rPr>
                        <a:t>exception is raised if item is not found in the list.</a:t>
                      </a:r>
                      <a:r>
                        <a:rPr lang="en-US" sz="2200" dirty="0">
                          <a:latin typeface="Garamond" panose="02020404030301010803" pitchFamily="18" charset="0"/>
                        </a:rPr>
                        <a:t> </a:t>
                      </a:r>
                    </a:p>
                  </a:txBody>
                  <a:tcPr/>
                </a:tc>
                <a:extLst>
                  <a:ext uri="{0D108BD9-81ED-4DB2-BD59-A6C34878D82A}">
                    <a16:rowId xmlns:a16="http://schemas.microsoft.com/office/drawing/2014/main" val="4038482548"/>
                  </a:ext>
                </a:extLst>
              </a:tr>
              <a:tr h="370840">
                <a:tc>
                  <a:txBody>
                    <a:bodyPr/>
                    <a:lstStyle/>
                    <a:p>
                      <a:r>
                        <a:rPr lang="en-US" sz="2200" b="0" i="0" kern="1200" dirty="0">
                          <a:solidFill>
                            <a:schemeClr val="dk1"/>
                          </a:solidFill>
                          <a:effectLst/>
                          <a:latin typeface="Garamond" panose="02020404030301010803" pitchFamily="18" charset="0"/>
                          <a:ea typeface="+mn-ea"/>
                          <a:cs typeface="+mn-cs"/>
                        </a:rPr>
                        <a:t>reverse()</a:t>
                      </a:r>
                      <a:r>
                        <a:rPr lang="en-US" sz="2200" dirty="0">
                          <a:latin typeface="Garamond" panose="02020404030301010803" pitchFamily="18" charset="0"/>
                        </a:rPr>
                        <a:t> </a:t>
                      </a:r>
                    </a:p>
                  </a:txBody>
                  <a:tcPr/>
                </a:tc>
                <a:tc>
                  <a:txBody>
                    <a:bodyPr/>
                    <a:lstStyle/>
                    <a:p>
                      <a:r>
                        <a:rPr lang="en-US" sz="2200" b="0" i="0" kern="1200" dirty="0">
                          <a:solidFill>
                            <a:schemeClr val="dk1"/>
                          </a:solidFill>
                          <a:effectLst/>
                          <a:latin typeface="Garamond" panose="02020404030301010803" pitchFamily="18" charset="0"/>
                          <a:ea typeface="+mn-ea"/>
                          <a:cs typeface="+mn-cs"/>
                        </a:rPr>
                        <a:t>Reverses the order of the items in the list.</a:t>
                      </a:r>
                      <a:r>
                        <a:rPr lang="en-US" sz="2200" dirty="0">
                          <a:latin typeface="Garamond" panose="02020404030301010803" pitchFamily="18" charset="0"/>
                        </a:rPr>
                        <a:t> </a:t>
                      </a:r>
                    </a:p>
                  </a:txBody>
                  <a:tcPr/>
                </a:tc>
                <a:extLst>
                  <a:ext uri="{0D108BD9-81ED-4DB2-BD59-A6C34878D82A}">
                    <a16:rowId xmlns:a16="http://schemas.microsoft.com/office/drawing/2014/main" val="3047523768"/>
                  </a:ext>
                </a:extLst>
              </a:tr>
              <a:tr h="370840">
                <a:tc>
                  <a:txBody>
                    <a:bodyPr/>
                    <a:lstStyle/>
                    <a:p>
                      <a:r>
                        <a:rPr lang="en-US" sz="2200" dirty="0">
                          <a:latin typeface="Garamond" panose="02020404030301010803" pitchFamily="18" charset="0"/>
                        </a:rPr>
                        <a:t>count(item)</a:t>
                      </a:r>
                    </a:p>
                  </a:txBody>
                  <a:tcPr/>
                </a:tc>
                <a:tc>
                  <a:txBody>
                    <a:bodyPr/>
                    <a:lstStyle/>
                    <a:p>
                      <a:r>
                        <a:rPr lang="en-US" sz="2200" dirty="0">
                          <a:latin typeface="Garamond" panose="02020404030301010803" pitchFamily="18" charset="0"/>
                        </a:rPr>
                        <a:t>Returns the number of occurrence of an item</a:t>
                      </a:r>
                    </a:p>
                  </a:txBody>
                  <a:tcPr/>
                </a:tc>
                <a:extLst>
                  <a:ext uri="{0D108BD9-81ED-4DB2-BD59-A6C34878D82A}">
                    <a16:rowId xmlns:a16="http://schemas.microsoft.com/office/drawing/2014/main" val="2922640308"/>
                  </a:ext>
                </a:extLst>
              </a:tr>
              <a:tr h="370840">
                <a:tc>
                  <a:txBody>
                    <a:bodyPr/>
                    <a:lstStyle/>
                    <a:p>
                      <a:r>
                        <a:rPr lang="en-US" sz="2200" dirty="0">
                          <a:latin typeface="Garamond" panose="02020404030301010803" pitchFamily="18" charset="0"/>
                        </a:rPr>
                        <a:t>pop(</a:t>
                      </a:r>
                      <a:r>
                        <a:rPr lang="en-US" sz="2200" dirty="0" err="1">
                          <a:latin typeface="Garamond" panose="02020404030301010803" pitchFamily="18" charset="0"/>
                        </a:rPr>
                        <a:t>i</a:t>
                      </a:r>
                      <a:r>
                        <a:rPr lang="en-US" sz="2200" dirty="0">
                          <a:latin typeface="Garamond" panose="02020404030301010803" pitchFamily="18" charset="0"/>
                        </a:rPr>
                        <a:t>)</a:t>
                      </a:r>
                    </a:p>
                  </a:txBody>
                  <a:tcPr/>
                </a:tc>
                <a:tc>
                  <a:txBody>
                    <a:bodyPr/>
                    <a:lstStyle/>
                    <a:p>
                      <a:r>
                        <a:rPr lang="en-US" sz="2200" dirty="0">
                          <a:latin typeface="Garamond" panose="02020404030301010803" pitchFamily="18" charset="0"/>
                        </a:rPr>
                        <a:t>Returns value  at position at </a:t>
                      </a:r>
                      <a:r>
                        <a:rPr lang="en-US" sz="2200" dirty="0" err="1">
                          <a:latin typeface="Garamond" panose="02020404030301010803" pitchFamily="18" charset="0"/>
                        </a:rPr>
                        <a:t>i</a:t>
                      </a:r>
                      <a:r>
                        <a:rPr lang="en-US" sz="2200" dirty="0">
                          <a:latin typeface="Garamond" panose="02020404030301010803" pitchFamily="18" charset="0"/>
                        </a:rPr>
                        <a:t> and remove value from the list. Providing the position number </a:t>
                      </a:r>
                      <a:r>
                        <a:rPr lang="en-US" sz="2200" dirty="0" err="1">
                          <a:latin typeface="Garamond" panose="02020404030301010803" pitchFamily="18" charset="0"/>
                        </a:rPr>
                        <a:t>i</a:t>
                      </a:r>
                      <a:r>
                        <a:rPr lang="en-US" sz="2200" dirty="0">
                          <a:latin typeface="Garamond" panose="02020404030301010803" pitchFamily="18" charset="0"/>
                        </a:rPr>
                        <a:t> is optional. Without it ,the last element in the list is removed and returned</a:t>
                      </a:r>
                    </a:p>
                  </a:txBody>
                  <a:tcPr/>
                </a:tc>
                <a:extLst>
                  <a:ext uri="{0D108BD9-81ED-4DB2-BD59-A6C34878D82A}">
                    <a16:rowId xmlns:a16="http://schemas.microsoft.com/office/drawing/2014/main" val="832232925"/>
                  </a:ext>
                </a:extLst>
              </a:tr>
            </a:tbl>
          </a:graphicData>
        </a:graphic>
      </p:graphicFrame>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17</a:t>
            </a:fld>
            <a:endParaRPr lang="en-US"/>
          </a:p>
        </p:txBody>
      </p:sp>
      <p:sp>
        <p:nvSpPr>
          <p:cNvPr id="5" name="Title 1">
            <a:extLst>
              <a:ext uri="{FF2B5EF4-FFF2-40B4-BE49-F238E27FC236}">
                <a16:creationId xmlns:a16="http://schemas.microsoft.com/office/drawing/2014/main" id="{33A7A21B-880C-0283-E399-E04D532206A2}"/>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898886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algn="just">
              <a:buFont typeface="Wingdings" panose="05000000000000000000" pitchFamily="2" charset="2"/>
              <a:buChar char="Ø"/>
            </a:pPr>
            <a:r>
              <a:rPr lang="en-US" altLang="en-US" dirty="0">
                <a:latin typeface="Garamond" panose="02020404030301010803" pitchFamily="18" charset="0"/>
              </a:rPr>
              <a:t> </a:t>
            </a:r>
            <a:r>
              <a:rPr lang="en-US" b="1" dirty="0">
                <a:latin typeface="Garamond" panose="02020404030301010803" pitchFamily="18" charset="0"/>
                <a:sym typeface="Cabin"/>
              </a:rPr>
              <a:t>Built-in Functions and Lists</a:t>
            </a:r>
            <a:endParaRPr lang="en-US" altLang="en-US" b="1" dirty="0">
              <a:latin typeface="Garamond" panose="02020404030301010803" pitchFamily="18" charset="0"/>
            </a:endParaRPr>
          </a:p>
          <a:p>
            <a:r>
              <a:rPr lang="en-US" dirty="0">
                <a:latin typeface="Garamond" panose="02020404030301010803" pitchFamily="18" charset="0"/>
                <a:sym typeface="Cabin"/>
              </a:rPr>
              <a:t>There are a number of functions built into Python that take lists as parameters.</a:t>
            </a:r>
          </a:p>
          <a:p>
            <a:r>
              <a:rPr lang="en-US" dirty="0">
                <a:latin typeface="Garamond" panose="02020404030301010803" pitchFamily="18" charset="0"/>
              </a:rPr>
              <a:t>Example:</a:t>
            </a:r>
          </a:p>
          <a:p>
            <a:pPr marL="0" indent="0">
              <a:buNone/>
            </a:pPr>
            <a:r>
              <a:rPr lang="en-US" dirty="0" err="1">
                <a:latin typeface="Courier" panose="02060409020205020404" pitchFamily="49" charset="0"/>
              </a:rPr>
              <a:t>nums</a:t>
            </a:r>
            <a:r>
              <a:rPr lang="en-US" dirty="0">
                <a:latin typeface="Courier" panose="02060409020205020404" pitchFamily="49" charset="0"/>
              </a:rPr>
              <a:t> = [3, 4, 12, 10, 7, 15]</a:t>
            </a:r>
          </a:p>
          <a:p>
            <a:pPr marL="0" indent="0">
              <a:buNone/>
            </a:pPr>
            <a:r>
              <a:rPr lang="en-US" dirty="0">
                <a:latin typeface="Courier" panose="02060409020205020404" pitchFamily="49" charset="0"/>
              </a:rPr>
              <a:t>print(</a:t>
            </a:r>
            <a:r>
              <a:rPr lang="en-US" dirty="0" err="1">
                <a:solidFill>
                  <a:srgbClr val="00B0F0"/>
                </a:solidFill>
                <a:latin typeface="Courier" panose="02060409020205020404" pitchFamily="49" charset="0"/>
              </a:rPr>
              <a:t>len</a:t>
            </a:r>
            <a:r>
              <a:rPr lang="en-US" dirty="0">
                <a:latin typeface="Courier" panose="02060409020205020404" pitchFamily="49" charset="0"/>
              </a:rPr>
              <a:t>(</a:t>
            </a:r>
            <a:r>
              <a:rPr lang="en-US" dirty="0" err="1">
                <a:latin typeface="Courier" panose="02060409020205020404" pitchFamily="49" charset="0"/>
              </a:rPr>
              <a:t>nums</a:t>
            </a:r>
            <a:r>
              <a:rPr lang="en-US" dirty="0">
                <a:latin typeface="Courier" panose="02060409020205020404" pitchFamily="49" charset="0"/>
              </a:rPr>
              <a:t>))  # print 6</a:t>
            </a:r>
          </a:p>
          <a:p>
            <a:pPr marL="0" indent="0">
              <a:buNone/>
            </a:pPr>
            <a:r>
              <a:rPr lang="en-US" dirty="0">
                <a:latin typeface="Courier" panose="02060409020205020404" pitchFamily="49" charset="0"/>
              </a:rPr>
              <a:t>print(</a:t>
            </a:r>
            <a:r>
              <a:rPr lang="en-US" dirty="0">
                <a:solidFill>
                  <a:srgbClr val="00B0F0"/>
                </a:solidFill>
                <a:latin typeface="Courier" panose="02060409020205020404" pitchFamily="49" charset="0"/>
              </a:rPr>
              <a:t>max</a:t>
            </a:r>
            <a:r>
              <a:rPr lang="en-US" dirty="0">
                <a:latin typeface="Courier" panose="02060409020205020404" pitchFamily="49" charset="0"/>
              </a:rPr>
              <a:t>(</a:t>
            </a:r>
            <a:r>
              <a:rPr lang="en-US" dirty="0" err="1">
                <a:latin typeface="Courier" panose="02060409020205020404" pitchFamily="49" charset="0"/>
              </a:rPr>
              <a:t>nums</a:t>
            </a:r>
            <a:r>
              <a:rPr lang="en-US" dirty="0">
                <a:latin typeface="Courier" panose="02060409020205020404" pitchFamily="49" charset="0"/>
              </a:rPr>
              <a:t>))  #print 15</a:t>
            </a:r>
          </a:p>
          <a:p>
            <a:pPr marL="0" indent="0">
              <a:buNone/>
            </a:pPr>
            <a:r>
              <a:rPr lang="en-US" dirty="0">
                <a:latin typeface="Courier" panose="02060409020205020404" pitchFamily="49" charset="0"/>
              </a:rPr>
              <a:t>print(</a:t>
            </a:r>
            <a:r>
              <a:rPr lang="en-US" dirty="0">
                <a:solidFill>
                  <a:srgbClr val="00B0F0"/>
                </a:solidFill>
                <a:latin typeface="Courier" panose="02060409020205020404" pitchFamily="49" charset="0"/>
              </a:rPr>
              <a:t>min</a:t>
            </a:r>
            <a:r>
              <a:rPr lang="en-US" dirty="0">
                <a:latin typeface="Courier" panose="02060409020205020404" pitchFamily="49" charset="0"/>
              </a:rPr>
              <a:t>(</a:t>
            </a:r>
            <a:r>
              <a:rPr lang="en-US" dirty="0" err="1">
                <a:latin typeface="Courier" panose="02060409020205020404" pitchFamily="49" charset="0"/>
              </a:rPr>
              <a:t>nums</a:t>
            </a:r>
            <a:r>
              <a:rPr lang="en-US" dirty="0">
                <a:latin typeface="Courier" panose="02060409020205020404" pitchFamily="49" charset="0"/>
              </a:rPr>
              <a:t>)) #print 3</a:t>
            </a:r>
          </a:p>
          <a:p>
            <a:pPr marL="0" indent="0">
              <a:buNone/>
            </a:pPr>
            <a:r>
              <a:rPr lang="en-US" dirty="0">
                <a:latin typeface="Courier" panose="02060409020205020404" pitchFamily="49" charset="0"/>
              </a:rPr>
              <a:t>print(</a:t>
            </a:r>
            <a:r>
              <a:rPr lang="en-US" dirty="0">
                <a:solidFill>
                  <a:srgbClr val="00B0F0"/>
                </a:solidFill>
                <a:latin typeface="Courier" panose="02060409020205020404" pitchFamily="49" charset="0"/>
              </a:rPr>
              <a:t>sum</a:t>
            </a:r>
            <a:r>
              <a:rPr lang="en-US" dirty="0">
                <a:latin typeface="Courier" panose="02060409020205020404" pitchFamily="49" charset="0"/>
              </a:rPr>
              <a:t>(</a:t>
            </a:r>
            <a:r>
              <a:rPr lang="en-US" dirty="0" err="1">
                <a:latin typeface="Courier" panose="02060409020205020404" pitchFamily="49" charset="0"/>
              </a:rPr>
              <a:t>nums</a:t>
            </a:r>
            <a:r>
              <a:rPr lang="en-US" dirty="0">
                <a:latin typeface="Courier" panose="02060409020205020404" pitchFamily="49" charset="0"/>
              </a:rPr>
              <a:t>))  # print 51</a:t>
            </a:r>
          </a:p>
          <a:p>
            <a:pPr marL="0" indent="0">
              <a:buNone/>
            </a:pPr>
            <a:r>
              <a:rPr lang="en-US" dirty="0">
                <a:latin typeface="Courier" panose="02060409020205020404" pitchFamily="49" charset="0"/>
              </a:rPr>
              <a:t>print(</a:t>
            </a:r>
            <a:r>
              <a:rPr lang="en-US" dirty="0">
                <a:solidFill>
                  <a:srgbClr val="00B0F0"/>
                </a:solidFill>
                <a:latin typeface="Courier" panose="02060409020205020404" pitchFamily="49" charset="0"/>
              </a:rPr>
              <a:t>sum</a:t>
            </a:r>
            <a:r>
              <a:rPr lang="en-US" dirty="0">
                <a:latin typeface="Courier" panose="02060409020205020404" pitchFamily="49" charset="0"/>
              </a:rPr>
              <a:t>(</a:t>
            </a:r>
            <a:r>
              <a:rPr lang="en-US" dirty="0" err="1">
                <a:latin typeface="Courier" panose="02060409020205020404" pitchFamily="49" charset="0"/>
              </a:rPr>
              <a:t>nums</a:t>
            </a:r>
            <a:r>
              <a:rPr lang="en-US" dirty="0">
                <a:latin typeface="Courier" panose="02060409020205020404" pitchFamily="49" charset="0"/>
              </a:rPr>
              <a:t>)/</a:t>
            </a:r>
            <a:r>
              <a:rPr lang="en-US" dirty="0" err="1">
                <a:solidFill>
                  <a:srgbClr val="00B0F0"/>
                </a:solidFill>
                <a:latin typeface="Courier" panose="02060409020205020404" pitchFamily="49" charset="0"/>
              </a:rPr>
              <a:t>len</a:t>
            </a:r>
            <a:r>
              <a:rPr lang="en-US" dirty="0">
                <a:latin typeface="Courier" panose="02060409020205020404" pitchFamily="49" charset="0"/>
              </a:rPr>
              <a:t>(</a:t>
            </a:r>
            <a:r>
              <a:rPr lang="en-US" dirty="0" err="1">
                <a:latin typeface="Courier" panose="02060409020205020404" pitchFamily="49" charset="0"/>
              </a:rPr>
              <a:t>nums</a:t>
            </a:r>
            <a:r>
              <a:rPr lang="en-US" dirty="0">
                <a:latin typeface="Courier" panose="02060409020205020404" pitchFamily="49" charset="0"/>
              </a:rPr>
              <a:t>))</a:t>
            </a:r>
            <a:r>
              <a:rPr lang="en-US" dirty="0">
                <a:latin typeface="Garamond" panose="02020404030301010803" pitchFamily="18" charset="0"/>
              </a:rPr>
              <a:t>  #print 8.5</a:t>
            </a:r>
          </a:p>
          <a:p>
            <a:pPr marL="0" indent="0">
              <a:buNone/>
            </a:pP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rPr>
              <a:t> </a:t>
            </a:r>
            <a:r>
              <a:rPr lang="en-US" dirty="0"/>
              <a:t/>
            </a:r>
            <a:br>
              <a:rPr lang="en-US" dirty="0"/>
            </a:br>
            <a:endParaRPr lang="en-US" i="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18</a:t>
            </a:fld>
            <a:endParaRPr lang="en-US"/>
          </a:p>
        </p:txBody>
      </p:sp>
      <p:sp>
        <p:nvSpPr>
          <p:cNvPr id="5" name="Title 1">
            <a:extLst>
              <a:ext uri="{FF2B5EF4-FFF2-40B4-BE49-F238E27FC236}">
                <a16:creationId xmlns:a16="http://schemas.microsoft.com/office/drawing/2014/main" id="{28F82FC6-7328-B94E-E7BB-506FFDF3F83F}"/>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955041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8782" y="913036"/>
            <a:ext cx="11993217" cy="5944963"/>
          </a:xfrm>
        </p:spPr>
        <p:txBody>
          <a:bodyPr>
            <a:noAutofit/>
          </a:bodyPr>
          <a:lstStyle/>
          <a:p>
            <a:pPr algn="just">
              <a:buFont typeface="Wingdings" panose="05000000000000000000" pitchFamily="2" charset="2"/>
              <a:buChar char="Ø"/>
            </a:pPr>
            <a:r>
              <a:rPr lang="en-US" b="1" dirty="0">
                <a:solidFill>
                  <a:srgbClr val="610B38"/>
                </a:solidFill>
                <a:latin typeface="Times New Roman" panose="02020603050405020304" pitchFamily="18" charset="0"/>
                <a:cs typeface="Times New Roman" panose="02020603050405020304" pitchFamily="18" charset="0"/>
              </a:rPr>
              <a:t>Coping Lists</a:t>
            </a:r>
          </a:p>
          <a:p>
            <a:r>
              <a:rPr lang="en-US" dirty="0">
                <a:latin typeface="Garamond" panose="02020404030301010803" pitchFamily="18" charset="0"/>
                <a:cs typeface="Times New Roman" panose="02020603050405020304" pitchFamily="18" charset="0"/>
              </a:rPr>
              <a:t>To make a copy of a list, you must copy the list’s elements </a:t>
            </a:r>
          </a:p>
          <a:p>
            <a:r>
              <a:rPr lang="en-US" dirty="0">
                <a:latin typeface="Garamond" panose="02020404030301010803" pitchFamily="18" charset="0"/>
                <a:cs typeface="Times New Roman" panose="02020603050405020304" pitchFamily="18" charset="0"/>
              </a:rPr>
              <a:t>In Python, assigning one variable to another variable simply makes both variables reference the same object in memory </a:t>
            </a:r>
          </a:p>
          <a:p>
            <a:r>
              <a:rPr lang="en-US" dirty="0">
                <a:latin typeface="Garamond" panose="02020404030301010803" pitchFamily="18" charset="0"/>
                <a:cs typeface="Times New Roman" panose="02020603050405020304" pitchFamily="18" charset="0"/>
              </a:rPr>
              <a:t>Example : </a:t>
            </a:r>
          </a:p>
          <a:p>
            <a:r>
              <a:rPr lang="en-US" dirty="0">
                <a:latin typeface="Garamond" panose="02020404030301010803" pitchFamily="18" charset="0"/>
              </a:rPr>
              <a:t>Create a list</a:t>
            </a:r>
            <a:br>
              <a:rPr lang="en-US" dirty="0">
                <a:latin typeface="Garamond" panose="02020404030301010803" pitchFamily="18" charset="0"/>
              </a:rPr>
            </a:br>
            <a:r>
              <a:rPr lang="en-US" dirty="0">
                <a:latin typeface="Garamond" panose="02020404030301010803" pitchFamily="18" charset="0"/>
              </a:rPr>
              <a:t>	list1 = [1, 2, 3, 4]</a:t>
            </a:r>
          </a:p>
          <a:p>
            <a:r>
              <a:rPr lang="en-US" dirty="0">
                <a:latin typeface="Garamond" panose="02020404030301010803" pitchFamily="18" charset="0"/>
              </a:rPr>
              <a:t>Assign the list to the list2 variable.</a:t>
            </a:r>
            <a:br>
              <a:rPr lang="en-US" dirty="0">
                <a:latin typeface="Garamond" panose="02020404030301010803" pitchFamily="18" charset="0"/>
              </a:rPr>
            </a:br>
            <a:r>
              <a:rPr lang="en-US" dirty="0">
                <a:latin typeface="Garamond" panose="02020404030301010803" pitchFamily="18" charset="0"/>
              </a:rPr>
              <a:t>	list2 = list1</a:t>
            </a:r>
          </a:p>
          <a:p>
            <a:r>
              <a:rPr lang="en-US" dirty="0">
                <a:latin typeface="Garamond" panose="02020404030301010803" pitchFamily="18" charset="0"/>
              </a:rPr>
              <a:t>After this code executes, both variables list1 and list2 will reference the same list in memory. </a:t>
            </a:r>
            <a:br>
              <a:rPr lang="en-US" dirty="0">
                <a:latin typeface="Garamond" panose="02020404030301010803" pitchFamily="18" charset="0"/>
              </a:rPr>
            </a:br>
            <a:r>
              <a:rPr lang="en-US" dirty="0"/>
              <a:t/>
            </a:r>
            <a:br>
              <a:rPr lang="en-US" dirty="0"/>
            </a:br>
            <a:endParaRPr lang="en-US" dirty="0">
              <a:solidFill>
                <a:srgbClr val="610B38"/>
              </a:solidFill>
              <a:latin typeface="Times New Roman" panose="02020603050405020304" pitchFamily="18" charset="0"/>
              <a:cs typeface="Times New Roman" panose="02020603050405020304" pitchFamily="18" charset="0"/>
            </a:endParaRPr>
          </a:p>
          <a:p>
            <a:pPr marL="0" indent="0" algn="just">
              <a:buNone/>
            </a:pPr>
            <a:endParaRPr lang="en-US" b="1" dirty="0">
              <a:solidFill>
                <a:srgbClr val="7030A0"/>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19</a:t>
            </a:fld>
            <a:endParaRPr lang="en-US"/>
          </a:p>
        </p:txBody>
      </p:sp>
      <p:pic>
        <p:nvPicPr>
          <p:cNvPr id="11" name="Picture 10">
            <a:extLst>
              <a:ext uri="{FF2B5EF4-FFF2-40B4-BE49-F238E27FC236}">
                <a16:creationId xmlns:a16="http://schemas.microsoft.com/office/drawing/2014/main" id="{D5C7E9EB-FC3B-0650-608F-2E7277D476F9}"/>
              </a:ext>
            </a:extLst>
          </p:cNvPr>
          <p:cNvPicPr>
            <a:picLocks noChangeAspect="1"/>
          </p:cNvPicPr>
          <p:nvPr/>
        </p:nvPicPr>
        <p:blipFill>
          <a:blip r:embed="rId3"/>
          <a:stretch>
            <a:fillRect/>
          </a:stretch>
        </p:blipFill>
        <p:spPr>
          <a:xfrm>
            <a:off x="2343297" y="5683348"/>
            <a:ext cx="2743200" cy="855564"/>
          </a:xfrm>
          <a:prstGeom prst="rect">
            <a:avLst/>
          </a:prstGeom>
        </p:spPr>
      </p:pic>
      <p:sp>
        <p:nvSpPr>
          <p:cNvPr id="5" name="Title 1">
            <a:extLst>
              <a:ext uri="{FF2B5EF4-FFF2-40B4-BE49-F238E27FC236}">
                <a16:creationId xmlns:a16="http://schemas.microsoft.com/office/drawing/2014/main" id="{6E939183-F72E-CDD7-480B-093774B7D4F2}"/>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59446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89294-31E6-0B02-4E9B-7A7342C13C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25868-CF96-2EF9-FBC8-A7FF505918D9}"/>
              </a:ext>
            </a:extLst>
          </p:cNvPr>
          <p:cNvSpPr>
            <a:spLocks noGrp="1"/>
          </p:cNvSpPr>
          <p:nvPr>
            <p:ph idx="1"/>
          </p:nvPr>
        </p:nvSpPr>
        <p:spPr>
          <a:xfrm>
            <a:off x="291548" y="913036"/>
            <a:ext cx="11370365" cy="5944964"/>
          </a:xfrm>
        </p:spPr>
        <p:txBody>
          <a:bodyPr>
            <a:noAutofit/>
          </a:bodyPr>
          <a:lstStyle/>
          <a:p>
            <a:pPr marL="0" indent="0" algn="just">
              <a:lnSpc>
                <a:spcPct val="160000"/>
              </a:lnSpc>
              <a:buNone/>
            </a:pPr>
            <a:r>
              <a:rPr lang="en-US" sz="2400" b="1" dirty="0">
                <a:solidFill>
                  <a:srgbClr val="C00000"/>
                </a:solidFill>
                <a:latin typeface="Garamond" panose="02020404030301010803" pitchFamily="18" charset="0"/>
              </a:rPr>
              <a:t>Introduction : </a:t>
            </a:r>
          </a:p>
          <a:p>
            <a:pPr algn="just">
              <a:lnSpc>
                <a:spcPct val="160000"/>
              </a:lnSpc>
              <a:buFont typeface="Wingdings" panose="05000000000000000000" pitchFamily="2" charset="2"/>
              <a:buChar char="Ø"/>
            </a:pPr>
            <a:r>
              <a:rPr lang="en-US" sz="2400" dirty="0">
                <a:solidFill>
                  <a:srgbClr val="333333"/>
                </a:solidFill>
                <a:latin typeface="Garamond" panose="02020404030301010803" pitchFamily="18" charset="0"/>
              </a:rPr>
              <a:t>Using python you can develop  different kinds of application</a:t>
            </a:r>
          </a:p>
          <a:p>
            <a:pPr lvl="1" algn="just">
              <a:lnSpc>
                <a:spcPct val="160000"/>
              </a:lnSpc>
              <a:buFont typeface="Wingdings" panose="05000000000000000000" pitchFamily="2" charset="2"/>
              <a:buChar char="Ø"/>
            </a:pPr>
            <a:r>
              <a:rPr lang="en-US" dirty="0">
                <a:solidFill>
                  <a:srgbClr val="333333"/>
                </a:solidFill>
                <a:latin typeface="Garamond" panose="02020404030301010803" pitchFamily="18" charset="0"/>
              </a:rPr>
              <a:t>This is mostly possible using </a:t>
            </a:r>
            <a:r>
              <a:rPr lang="en-US" dirty="0">
                <a:solidFill>
                  <a:srgbClr val="FF0000"/>
                </a:solidFill>
                <a:latin typeface="Garamond" panose="02020404030301010803" pitchFamily="18" charset="0"/>
              </a:rPr>
              <a:t>data</a:t>
            </a:r>
          </a:p>
          <a:p>
            <a:pPr lvl="2" algn="just">
              <a:lnSpc>
                <a:spcPct val="160000"/>
              </a:lnSpc>
              <a:buFont typeface="Wingdings" panose="05000000000000000000" pitchFamily="2" charset="2"/>
              <a:buChar char="Ø"/>
            </a:pPr>
            <a:r>
              <a:rPr lang="en-US" sz="2400" dirty="0">
                <a:solidFill>
                  <a:srgbClr val="333333"/>
                </a:solidFill>
                <a:latin typeface="Garamond" panose="02020404030301010803" pitchFamily="18" charset="0"/>
              </a:rPr>
              <a:t>Data  will be </a:t>
            </a:r>
            <a:r>
              <a:rPr lang="en-US" sz="2400" dirty="0">
                <a:solidFill>
                  <a:srgbClr val="FF0000"/>
                </a:solidFill>
                <a:latin typeface="Garamond" panose="02020404030301010803" pitchFamily="18" charset="0"/>
              </a:rPr>
              <a:t>organized</a:t>
            </a:r>
            <a:r>
              <a:rPr lang="en-US" sz="2400" dirty="0">
                <a:solidFill>
                  <a:srgbClr val="333333"/>
                </a:solidFill>
                <a:latin typeface="Garamond" panose="02020404030301010803" pitchFamily="18" charset="0"/>
              </a:rPr>
              <a:t> or stored for creating the application</a:t>
            </a:r>
          </a:p>
          <a:p>
            <a:pPr lvl="2" algn="just">
              <a:lnSpc>
                <a:spcPct val="160000"/>
              </a:lnSpc>
              <a:buFont typeface="Wingdings" panose="05000000000000000000" pitchFamily="2" charset="2"/>
              <a:buChar char="Ø"/>
            </a:pPr>
            <a:r>
              <a:rPr lang="en-US" sz="2400" dirty="0">
                <a:solidFill>
                  <a:srgbClr val="333333"/>
                </a:solidFill>
                <a:latin typeface="Garamond" panose="02020404030301010803" pitchFamily="18" charset="0"/>
              </a:rPr>
              <a:t>Data should be </a:t>
            </a:r>
            <a:r>
              <a:rPr lang="en-US" sz="2400" dirty="0">
                <a:solidFill>
                  <a:srgbClr val="FF0000"/>
                </a:solidFill>
                <a:latin typeface="Garamond" panose="02020404030301010803" pitchFamily="18" charset="0"/>
              </a:rPr>
              <a:t>efficient</a:t>
            </a:r>
            <a:r>
              <a:rPr lang="en-US" sz="2400" dirty="0">
                <a:solidFill>
                  <a:srgbClr val="333333"/>
                </a:solidFill>
                <a:latin typeface="Garamond" panose="02020404030301010803" pitchFamily="18" charset="0"/>
              </a:rPr>
              <a:t> and </a:t>
            </a:r>
            <a:r>
              <a:rPr lang="en-US" sz="2400" dirty="0">
                <a:solidFill>
                  <a:srgbClr val="FF0000"/>
                </a:solidFill>
                <a:latin typeface="Garamond" panose="02020404030301010803" pitchFamily="18" charset="0"/>
              </a:rPr>
              <a:t>accessed</a:t>
            </a:r>
            <a:r>
              <a:rPr lang="en-US" sz="2400" dirty="0">
                <a:solidFill>
                  <a:srgbClr val="333333"/>
                </a:solidFill>
                <a:latin typeface="Garamond" panose="02020404030301010803" pitchFamily="18" charset="0"/>
              </a:rPr>
              <a:t> in time</a:t>
            </a:r>
          </a:p>
          <a:p>
            <a:pPr algn="just">
              <a:lnSpc>
                <a:spcPct val="160000"/>
              </a:lnSpc>
              <a:buFont typeface="Wingdings" panose="05000000000000000000" pitchFamily="2" charset="2"/>
              <a:buChar char="Ø"/>
            </a:pPr>
            <a:r>
              <a:rPr lang="en-US" sz="2400" b="1" dirty="0">
                <a:solidFill>
                  <a:srgbClr val="C00000"/>
                </a:solidFill>
                <a:latin typeface="Garamond" panose="02020404030301010803" pitchFamily="18" charset="0"/>
              </a:rPr>
              <a:t>Data Structure</a:t>
            </a:r>
            <a:r>
              <a:rPr lang="en-US" sz="2400" b="1" dirty="0">
                <a:solidFill>
                  <a:srgbClr val="333333"/>
                </a:solidFill>
                <a:latin typeface="Garamond" panose="02020404030301010803" pitchFamily="18" charset="0"/>
              </a:rPr>
              <a:t> </a:t>
            </a:r>
            <a:r>
              <a:rPr lang="en-US" sz="2400" dirty="0">
                <a:latin typeface="Garamond" panose="02020404030301010803" pitchFamily="18" charset="0"/>
              </a:rPr>
              <a:t> is a way of </a:t>
            </a:r>
            <a:r>
              <a:rPr lang="en-US" sz="2400" dirty="0">
                <a:solidFill>
                  <a:srgbClr val="FF0000"/>
                </a:solidFill>
                <a:latin typeface="Garamond" panose="02020404030301010803" pitchFamily="18" charset="0"/>
              </a:rPr>
              <a:t>organizing</a:t>
            </a:r>
            <a:r>
              <a:rPr lang="en-US" sz="2400" dirty="0">
                <a:latin typeface="Garamond" panose="02020404030301010803" pitchFamily="18" charset="0"/>
              </a:rPr>
              <a:t> data so that it can be accessed more efficiently depending upon the situation. It is the </a:t>
            </a:r>
            <a:r>
              <a:rPr lang="en-US" sz="2400" dirty="0">
                <a:solidFill>
                  <a:srgbClr val="FF0000"/>
                </a:solidFill>
                <a:latin typeface="Garamond" panose="02020404030301010803" pitchFamily="18" charset="0"/>
              </a:rPr>
              <a:t>fundamental</a:t>
            </a:r>
            <a:r>
              <a:rPr lang="en-US" sz="2400" dirty="0">
                <a:latin typeface="Garamond" panose="02020404030301010803" pitchFamily="18" charset="0"/>
              </a:rPr>
              <a:t> of any programming language around which a program is built. </a:t>
            </a:r>
          </a:p>
          <a:p>
            <a:pPr algn="just">
              <a:lnSpc>
                <a:spcPct val="160000"/>
              </a:lnSpc>
              <a:buFont typeface="Wingdings" panose="05000000000000000000" pitchFamily="2" charset="2"/>
              <a:buChar char="Ø"/>
            </a:pPr>
            <a:r>
              <a:rPr lang="en-US" sz="2400" dirty="0">
                <a:solidFill>
                  <a:srgbClr val="333333"/>
                </a:solidFill>
                <a:latin typeface="Garamond" panose="02020404030301010803" pitchFamily="18" charset="0"/>
              </a:rPr>
              <a:t>It also allow us to </a:t>
            </a:r>
            <a:r>
              <a:rPr lang="en-US" sz="2400" dirty="0">
                <a:solidFill>
                  <a:srgbClr val="FF0000"/>
                </a:solidFill>
                <a:latin typeface="Garamond" panose="02020404030301010803" pitchFamily="18" charset="0"/>
              </a:rPr>
              <a:t>store the data</a:t>
            </a:r>
            <a:r>
              <a:rPr lang="en-US" sz="2400" dirty="0">
                <a:solidFill>
                  <a:srgbClr val="333333"/>
                </a:solidFill>
                <a:latin typeface="Garamond" panose="02020404030301010803" pitchFamily="18" charset="0"/>
              </a:rPr>
              <a:t>, </a:t>
            </a:r>
            <a:r>
              <a:rPr lang="en-US" sz="2400" dirty="0">
                <a:solidFill>
                  <a:srgbClr val="FF0000"/>
                </a:solidFill>
                <a:latin typeface="Garamond" panose="02020404030301010803" pitchFamily="18" charset="0"/>
              </a:rPr>
              <a:t>modify</a:t>
            </a:r>
            <a:r>
              <a:rPr lang="en-US" sz="2400" dirty="0">
                <a:solidFill>
                  <a:srgbClr val="333333"/>
                </a:solidFill>
                <a:latin typeface="Garamond" panose="02020404030301010803" pitchFamily="18" charset="0"/>
              </a:rPr>
              <a:t> the data and </a:t>
            </a:r>
            <a:r>
              <a:rPr lang="en-US" sz="2400" dirty="0">
                <a:solidFill>
                  <a:srgbClr val="FF0000"/>
                </a:solidFill>
                <a:latin typeface="Garamond" panose="02020404030301010803" pitchFamily="18" charset="0"/>
              </a:rPr>
              <a:t>perform</a:t>
            </a:r>
            <a:r>
              <a:rPr lang="en-US" sz="2400" dirty="0">
                <a:solidFill>
                  <a:srgbClr val="333333"/>
                </a:solidFill>
                <a:latin typeface="Garamond" panose="02020404030301010803" pitchFamily="18" charset="0"/>
              </a:rPr>
              <a:t> operation on the data</a:t>
            </a:r>
          </a:p>
        </p:txBody>
      </p:sp>
      <p:sp>
        <p:nvSpPr>
          <p:cNvPr id="4" name="Title 1">
            <a:extLst>
              <a:ext uri="{FF2B5EF4-FFF2-40B4-BE49-F238E27FC236}">
                <a16:creationId xmlns:a16="http://schemas.microsoft.com/office/drawing/2014/main" id="{E8BA6368-9FAF-B650-BE51-DFB0210F77A2}"/>
              </a:ext>
            </a:extLst>
          </p:cNvPr>
          <p:cNvSpPr txBox="1">
            <a:spLocks/>
          </p:cNvSpPr>
          <p:nvPr/>
        </p:nvSpPr>
        <p:spPr>
          <a:xfrm>
            <a:off x="49695" y="0"/>
            <a:ext cx="12092608" cy="73167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pPr algn="ctr"/>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54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
        <p:nvSpPr>
          <p:cNvPr id="2" name="Slide Number Placeholder 1">
            <a:extLst>
              <a:ext uri="{FF2B5EF4-FFF2-40B4-BE49-F238E27FC236}">
                <a16:creationId xmlns:a16="http://schemas.microsoft.com/office/drawing/2014/main" id="{89049502-49F9-C2D5-AC78-DC9F3CEC0038}"/>
              </a:ext>
            </a:extLst>
          </p:cNvPr>
          <p:cNvSpPr>
            <a:spLocks noGrp="1"/>
          </p:cNvSpPr>
          <p:nvPr>
            <p:ph type="sldNum" sz="quarter" idx="12"/>
          </p:nvPr>
        </p:nvSpPr>
        <p:spPr/>
        <p:txBody>
          <a:bodyPr/>
          <a:lstStyle/>
          <a:p>
            <a:fld id="{0DB4F7E2-DFC6-490A-AB5F-7D827582BBB5}" type="slidenum">
              <a:rPr lang="en-US" smtClean="0"/>
              <a:t>2</a:t>
            </a:fld>
            <a:endParaRPr lang="en-US" dirty="0"/>
          </a:p>
        </p:txBody>
      </p:sp>
    </p:spTree>
    <p:extLst>
      <p:ext uri="{BB962C8B-B14F-4D97-AF65-F5344CB8AC3E}">
        <p14:creationId xmlns:p14="http://schemas.microsoft.com/office/powerpoint/2010/main" val="1231598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8782" y="913036"/>
            <a:ext cx="11993217" cy="6303690"/>
          </a:xfrm>
        </p:spPr>
        <p:txBody>
          <a:bodyPr>
            <a:noAutofit/>
          </a:bodyPr>
          <a:lstStyle/>
          <a:p>
            <a:pPr algn="just">
              <a:buFont typeface="Wingdings" panose="05000000000000000000" pitchFamily="2" charset="2"/>
              <a:buChar char="Ø"/>
            </a:pPr>
            <a:r>
              <a:rPr lang="en-US" b="1" dirty="0">
                <a:latin typeface="Garamond" panose="02020404030301010803" pitchFamily="18" charset="0"/>
                <a:ea typeface="Arial" charset="0"/>
                <a:cs typeface="Arial" charset="0"/>
                <a:sym typeface="Cabin"/>
              </a:rPr>
              <a:t>Splitting strings into lists of words</a:t>
            </a:r>
          </a:p>
          <a:p>
            <a:pPr lvl="1" algn="just"/>
            <a:r>
              <a:rPr lang="en-US" u="none" strike="noStrike" cap="none" dirty="0">
                <a:latin typeface="Garamond" panose="02020404030301010803" pitchFamily="18" charset="0"/>
                <a:ea typeface="Arial" charset="0"/>
                <a:cs typeface="Arial" charset="0"/>
                <a:sym typeface="Cabin"/>
              </a:rPr>
              <a:t>Strings and Lists: Best Friends</a:t>
            </a:r>
          </a:p>
          <a:p>
            <a:pPr marL="0" indent="0" algn="just">
              <a:buNone/>
            </a:pPr>
            <a:r>
              <a:rPr lang="en-US" dirty="0" err="1">
                <a:latin typeface="Courier" panose="02060409020205020404" pitchFamily="49" charset="0"/>
                <a:ea typeface="Arial" charset="0"/>
                <a:cs typeface="Arial" charset="0"/>
                <a:sym typeface="Cabin"/>
              </a:rPr>
              <a:t>abc</a:t>
            </a:r>
            <a:r>
              <a:rPr lang="en-US" dirty="0">
                <a:latin typeface="Courier" panose="02060409020205020404" pitchFamily="49" charset="0"/>
                <a:ea typeface="Arial" charset="0"/>
                <a:cs typeface="Arial" charset="0"/>
                <a:sym typeface="Cabin"/>
              </a:rPr>
              <a:t> = 'With three words’</a:t>
            </a:r>
          </a:p>
          <a:p>
            <a:pPr marL="0" indent="0" algn="just">
              <a:buNone/>
            </a:pPr>
            <a:r>
              <a:rPr lang="en-US" dirty="0" err="1">
                <a:latin typeface="Courier" panose="02060409020205020404" pitchFamily="49" charset="0"/>
                <a:ea typeface="Arial" charset="0"/>
                <a:cs typeface="Arial" charset="0"/>
                <a:sym typeface="Cabin"/>
              </a:rPr>
              <a:t>sp</a:t>
            </a:r>
            <a:r>
              <a:rPr lang="en-US" dirty="0">
                <a:latin typeface="Courier" panose="02060409020205020404" pitchFamily="49" charset="0"/>
                <a:ea typeface="Arial" charset="0"/>
                <a:cs typeface="Arial" charset="0"/>
                <a:sym typeface="Cabin"/>
              </a:rPr>
              <a:t> = </a:t>
            </a:r>
            <a:r>
              <a:rPr lang="en-US" dirty="0" err="1">
                <a:latin typeface="Courier" panose="02060409020205020404" pitchFamily="49" charset="0"/>
                <a:ea typeface="Arial" charset="0"/>
                <a:cs typeface="Arial" charset="0"/>
                <a:sym typeface="Cabin"/>
              </a:rPr>
              <a:t>abc.split</a:t>
            </a:r>
            <a:r>
              <a:rPr lang="en-US" dirty="0">
                <a:latin typeface="Courier" panose="02060409020205020404" pitchFamily="49" charset="0"/>
                <a:ea typeface="Arial" charset="0"/>
                <a:cs typeface="Arial" charset="0"/>
                <a:sym typeface="Cabin"/>
              </a:rPr>
              <a:t>()</a:t>
            </a:r>
          </a:p>
          <a:p>
            <a:pPr marL="0" indent="0" algn="just">
              <a:buNone/>
            </a:pPr>
            <a:r>
              <a:rPr lang="en-US" dirty="0">
                <a:latin typeface="Courier" panose="02060409020205020404" pitchFamily="49" charset="0"/>
                <a:ea typeface="Arial" charset="0"/>
                <a:cs typeface="Arial" charset="0"/>
                <a:sym typeface="Cabin"/>
              </a:rPr>
              <a:t>print(</a:t>
            </a:r>
            <a:r>
              <a:rPr lang="en-US" dirty="0" err="1">
                <a:latin typeface="Courier" panose="02060409020205020404" pitchFamily="49" charset="0"/>
                <a:ea typeface="Arial" charset="0"/>
                <a:cs typeface="Arial" charset="0"/>
                <a:sym typeface="Cabin"/>
              </a:rPr>
              <a:t>sp</a:t>
            </a:r>
            <a:r>
              <a:rPr lang="en-US" dirty="0">
                <a:latin typeface="Courier" panose="02060409020205020404" pitchFamily="49" charset="0"/>
                <a:ea typeface="Arial" charset="0"/>
                <a:cs typeface="Arial" charset="0"/>
                <a:sym typeface="Cabin"/>
              </a:rPr>
              <a:t>)  # print  ['With', 'three', 'words']</a:t>
            </a:r>
          </a:p>
          <a:p>
            <a:pPr marL="0" indent="0" algn="just">
              <a:buNone/>
            </a:pPr>
            <a:r>
              <a:rPr lang="en-US" dirty="0">
                <a:latin typeface="Courier" panose="02060409020205020404" pitchFamily="49" charset="0"/>
                <a:ea typeface="Arial" charset="0"/>
                <a:cs typeface="Arial" charset="0"/>
                <a:sym typeface="Cabin"/>
              </a:rPr>
              <a:t>print(</a:t>
            </a:r>
            <a:r>
              <a:rPr lang="en-US" dirty="0" err="1">
                <a:latin typeface="Courier" panose="02060409020205020404" pitchFamily="49" charset="0"/>
                <a:ea typeface="Arial" charset="0"/>
                <a:cs typeface="Arial" charset="0"/>
                <a:sym typeface="Cabin"/>
              </a:rPr>
              <a:t>len</a:t>
            </a:r>
            <a:r>
              <a:rPr lang="en-US" dirty="0">
                <a:latin typeface="Courier" panose="02060409020205020404" pitchFamily="49" charset="0"/>
                <a:ea typeface="Arial" charset="0"/>
                <a:cs typeface="Arial" charset="0"/>
                <a:sym typeface="Cabin"/>
              </a:rPr>
              <a:t>(</a:t>
            </a:r>
            <a:r>
              <a:rPr lang="en-US" dirty="0" err="1">
                <a:latin typeface="Courier" panose="02060409020205020404" pitchFamily="49" charset="0"/>
                <a:ea typeface="Arial" charset="0"/>
                <a:cs typeface="Arial" charset="0"/>
                <a:sym typeface="Cabin"/>
              </a:rPr>
              <a:t>sp</a:t>
            </a:r>
            <a:r>
              <a:rPr lang="en-US" dirty="0">
                <a:latin typeface="Courier" panose="02060409020205020404" pitchFamily="49" charset="0"/>
                <a:ea typeface="Arial" charset="0"/>
                <a:cs typeface="Arial" charset="0"/>
                <a:sym typeface="Cabin"/>
              </a:rPr>
              <a:t>))  #print  3</a:t>
            </a:r>
          </a:p>
          <a:p>
            <a:pPr marL="0" indent="0" algn="just">
              <a:buNone/>
            </a:pPr>
            <a:r>
              <a:rPr lang="en-US" dirty="0">
                <a:latin typeface="Courier" panose="02060409020205020404" pitchFamily="49" charset="0"/>
                <a:ea typeface="Arial" charset="0"/>
                <a:cs typeface="Arial" charset="0"/>
                <a:sym typeface="Cabin"/>
              </a:rPr>
              <a:t>print(</a:t>
            </a:r>
            <a:r>
              <a:rPr lang="en-US" dirty="0" err="1">
                <a:latin typeface="Courier" panose="02060409020205020404" pitchFamily="49" charset="0"/>
                <a:ea typeface="Arial" charset="0"/>
                <a:cs typeface="Arial" charset="0"/>
                <a:sym typeface="Cabin"/>
              </a:rPr>
              <a:t>sp</a:t>
            </a:r>
            <a:r>
              <a:rPr lang="en-US" dirty="0">
                <a:latin typeface="Courier" panose="02060409020205020404" pitchFamily="49" charset="0"/>
                <a:ea typeface="Arial" charset="0"/>
                <a:cs typeface="Arial" charset="0"/>
                <a:sym typeface="Cabin"/>
              </a:rPr>
              <a:t>[0])  #print  With</a:t>
            </a:r>
          </a:p>
          <a:p>
            <a:pPr marL="0" indent="0" algn="just">
              <a:buNone/>
            </a:pPr>
            <a:r>
              <a:rPr lang="en-US" dirty="0">
                <a:latin typeface="Courier" panose="02060409020205020404" pitchFamily="49" charset="0"/>
                <a:ea typeface="Arial" charset="0"/>
                <a:cs typeface="Arial" charset="0"/>
                <a:sym typeface="Cabin"/>
              </a:rPr>
              <a:t>for w in </a:t>
            </a:r>
            <a:r>
              <a:rPr lang="en-US" dirty="0" err="1">
                <a:latin typeface="Courier" panose="02060409020205020404" pitchFamily="49" charset="0"/>
                <a:ea typeface="Arial" charset="0"/>
                <a:cs typeface="Arial" charset="0"/>
                <a:sym typeface="Cabin"/>
              </a:rPr>
              <a:t>sp</a:t>
            </a:r>
            <a:r>
              <a:rPr lang="en-US" dirty="0">
                <a:latin typeface="Courier" panose="02060409020205020404" pitchFamily="49" charset="0"/>
                <a:ea typeface="Arial" charset="0"/>
                <a:cs typeface="Arial" charset="0"/>
                <a:sym typeface="Cabin"/>
              </a:rPr>
              <a:t> :</a:t>
            </a:r>
          </a:p>
          <a:p>
            <a:pPr marL="0" indent="0" algn="just">
              <a:buNone/>
            </a:pPr>
            <a:r>
              <a:rPr lang="en-US" dirty="0">
                <a:latin typeface="Courier" panose="02060409020205020404" pitchFamily="49" charset="0"/>
                <a:ea typeface="Arial" charset="0"/>
                <a:cs typeface="Arial" charset="0"/>
                <a:sym typeface="Cabin"/>
              </a:rPr>
              <a:t>    print(w)</a:t>
            </a:r>
            <a:r>
              <a:rPr lang="en-US" dirty="0">
                <a:latin typeface="Garamond" panose="02020404030301010803" pitchFamily="18" charset="0"/>
                <a:ea typeface="Arial" charset="0"/>
                <a:cs typeface="Arial" charset="0"/>
                <a:sym typeface="Cabin"/>
              </a:rPr>
              <a:t>#prints:  </a:t>
            </a:r>
          </a:p>
          <a:p>
            <a:pPr marL="0" indent="0" algn="just">
              <a:buNone/>
            </a:pPr>
            <a:r>
              <a:rPr lang="en-US" dirty="0">
                <a:latin typeface="Garamond" panose="02020404030301010803" pitchFamily="18" charset="0"/>
                <a:ea typeface="Arial" charset="0"/>
                <a:cs typeface="Arial" charset="0"/>
                <a:sym typeface="Cabin"/>
              </a:rPr>
              <a:t>                               </a:t>
            </a:r>
            <a:r>
              <a:rPr lang="en-US" sz="2800" dirty="0">
                <a:latin typeface="Garamond" panose="02020404030301010803" pitchFamily="18" charset="0"/>
                <a:ea typeface="Arial" charset="0"/>
                <a:cs typeface="Arial" charset="0"/>
                <a:sym typeface="Cabin"/>
              </a:rPr>
              <a:t>With</a:t>
            </a:r>
          </a:p>
          <a:p>
            <a:pPr marL="2286000" lvl="5" indent="0" algn="just">
              <a:buNone/>
            </a:pPr>
            <a:r>
              <a:rPr lang="en-US" sz="2800" dirty="0">
                <a:latin typeface="Garamond" panose="02020404030301010803" pitchFamily="18" charset="0"/>
                <a:ea typeface="Arial" charset="0"/>
                <a:cs typeface="Arial" charset="0"/>
                <a:sym typeface="Cabin"/>
              </a:rPr>
              <a:t>      three</a:t>
            </a:r>
          </a:p>
          <a:p>
            <a:pPr marL="2286000" lvl="5" indent="0" algn="just">
              <a:buNone/>
            </a:pPr>
            <a:r>
              <a:rPr lang="en-US" sz="2800" dirty="0">
                <a:latin typeface="Garamond" panose="02020404030301010803" pitchFamily="18" charset="0"/>
                <a:ea typeface="Arial" charset="0"/>
                <a:cs typeface="Arial" charset="0"/>
                <a:sym typeface="Cabin"/>
              </a:rPr>
              <a:t>      words</a:t>
            </a:r>
          </a:p>
          <a:p>
            <a:pPr marL="0" indent="0" algn="just">
              <a:buNone/>
            </a:pPr>
            <a:endParaRPr lang="en-US" b="1" dirty="0">
              <a:solidFill>
                <a:srgbClr val="7030A0"/>
              </a:solidFill>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20</a:t>
            </a:fld>
            <a:endParaRPr lang="en-US"/>
          </a:p>
        </p:txBody>
      </p:sp>
      <p:sp>
        <p:nvSpPr>
          <p:cNvPr id="5" name="Rectangle 4">
            <a:extLst>
              <a:ext uri="{FF2B5EF4-FFF2-40B4-BE49-F238E27FC236}">
                <a16:creationId xmlns:a16="http://schemas.microsoft.com/office/drawing/2014/main" id="{651829BD-1374-1BF5-9002-A18F7ABAEC68}"/>
              </a:ext>
            </a:extLst>
          </p:cNvPr>
          <p:cNvSpPr/>
          <p:nvPr/>
        </p:nvSpPr>
        <p:spPr>
          <a:xfrm>
            <a:off x="4143394" y="4979963"/>
            <a:ext cx="8048606" cy="12497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u="none" strike="noStrike" cap="none" dirty="0">
                <a:solidFill>
                  <a:srgbClr val="FF0000"/>
                </a:solidFill>
                <a:latin typeface="Arial" charset="0"/>
                <a:ea typeface="Arial" charset="0"/>
                <a:cs typeface="Arial" charset="0"/>
                <a:sym typeface="Cabin"/>
              </a:rPr>
              <a:t>Split</a:t>
            </a:r>
            <a:r>
              <a:rPr lang="en-US" sz="1800" u="none" strike="noStrike" cap="none" dirty="0">
                <a:solidFill>
                  <a:schemeClr val="tx1"/>
                </a:solidFill>
                <a:latin typeface="Arial" charset="0"/>
                <a:ea typeface="Arial" charset="0"/>
                <a:cs typeface="Arial" charset="0"/>
                <a:sym typeface="Cabin"/>
              </a:rPr>
              <a:t> breaks a string into parts and produces </a:t>
            </a:r>
            <a:r>
              <a:rPr lang="en-US" sz="1800" u="none" strike="noStrike" cap="none" dirty="0">
                <a:solidFill>
                  <a:srgbClr val="FF0000"/>
                </a:solidFill>
                <a:latin typeface="Arial" charset="0"/>
                <a:ea typeface="Arial" charset="0"/>
                <a:cs typeface="Arial" charset="0"/>
                <a:sym typeface="Cabin"/>
              </a:rPr>
              <a:t>a list of strings</a:t>
            </a:r>
            <a:r>
              <a:rPr lang="en-US" sz="1800" u="none" strike="noStrike" cap="none" dirty="0">
                <a:solidFill>
                  <a:schemeClr val="tx1"/>
                </a:solidFill>
                <a:latin typeface="Arial" charset="0"/>
                <a:ea typeface="Arial" charset="0"/>
                <a:cs typeface="Arial" charset="0"/>
                <a:sym typeface="Cabin"/>
              </a:rPr>
              <a:t>.  We think of these as words.  We can access a particular word or loop through all the words.</a:t>
            </a:r>
          </a:p>
          <a:p>
            <a:pPr algn="ctr"/>
            <a:endParaRPr lang="en-US" dirty="0"/>
          </a:p>
        </p:txBody>
      </p:sp>
      <p:sp>
        <p:nvSpPr>
          <p:cNvPr id="6" name="Title 1">
            <a:extLst>
              <a:ext uri="{FF2B5EF4-FFF2-40B4-BE49-F238E27FC236}">
                <a16:creationId xmlns:a16="http://schemas.microsoft.com/office/drawing/2014/main" id="{727AB051-1AA3-B8FD-6C34-FE5A4AB2D0A8}"/>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09035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16AFB71-BC85-CEAF-8E78-3EB8474B4381}"/>
              </a:ext>
            </a:extLst>
          </p:cNvPr>
          <p:cNvPicPr>
            <a:picLocks noGrp="1" noChangeAspect="1"/>
          </p:cNvPicPr>
          <p:nvPr>
            <p:ph idx="1"/>
          </p:nvPr>
        </p:nvPicPr>
        <p:blipFill>
          <a:blip r:embed="rId3"/>
          <a:stretch>
            <a:fillRect/>
          </a:stretch>
        </p:blipFill>
        <p:spPr>
          <a:xfrm>
            <a:off x="723996" y="1219199"/>
            <a:ext cx="5372003" cy="4323472"/>
          </a:xfrm>
        </p:spPr>
      </p:pic>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21</a:t>
            </a:fld>
            <a:endParaRPr lang="en-US"/>
          </a:p>
        </p:txBody>
      </p:sp>
      <p:sp>
        <p:nvSpPr>
          <p:cNvPr id="5" name="Shape 321">
            <a:extLst>
              <a:ext uri="{FF2B5EF4-FFF2-40B4-BE49-F238E27FC236}">
                <a16:creationId xmlns:a16="http://schemas.microsoft.com/office/drawing/2014/main" id="{D5B579C9-1AC6-46EA-44CB-7A96BA6944B7}"/>
              </a:ext>
            </a:extLst>
          </p:cNvPr>
          <p:cNvSpPr txBox="1"/>
          <p:nvPr/>
        </p:nvSpPr>
        <p:spPr>
          <a:xfrm>
            <a:off x="6330462" y="1090635"/>
            <a:ext cx="5811842" cy="46767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lIns="0" tIns="0" rIns="0" bIns="0" anchor="ctr" anchorCtr="0">
            <a:noAutofit/>
          </a:bodyPr>
          <a:lstStyle/>
          <a:p>
            <a:pPr marL="495300" marR="0" lvl="0" indent="-457200" rtl="0">
              <a:lnSpc>
                <a:spcPct val="150000"/>
              </a:lnSpc>
              <a:spcBef>
                <a:spcPts val="0"/>
              </a:spcBef>
              <a:spcAft>
                <a:spcPts val="0"/>
              </a:spcAft>
              <a:buClr>
                <a:schemeClr val="lt1"/>
              </a:buClr>
              <a:buSzPct val="100000"/>
              <a:buFont typeface="Wingdings" panose="05000000000000000000" pitchFamily="2" charset="2"/>
              <a:buChar char="ü"/>
            </a:pPr>
            <a:r>
              <a:rPr lang="en-US" sz="3000" u="none" strike="noStrike" cap="none" dirty="0">
                <a:latin typeface="Arial" charset="0"/>
                <a:ea typeface="Arial" charset="0"/>
                <a:cs typeface="Arial" charset="0"/>
                <a:sym typeface="Cabin"/>
              </a:rPr>
              <a:t>-</a:t>
            </a:r>
            <a:r>
              <a:rPr lang="en-US" sz="3000" u="none" strike="noStrike" cap="none" dirty="0">
                <a:latin typeface="Garamond" panose="02020404030301010803" pitchFamily="18" charset="0"/>
                <a:ea typeface="Arial" charset="0"/>
                <a:cs typeface="Arial" charset="0"/>
                <a:sym typeface="Cabin"/>
              </a:rPr>
              <a:t>When you do not specify a delimiter, multiple spaces are treated like</a:t>
            </a:r>
            <a:r>
              <a:rPr lang="en-US" sz="3000" dirty="0">
                <a:latin typeface="Garamond" panose="02020404030301010803" pitchFamily="18" charset="0"/>
                <a:ea typeface="Arial" charset="0"/>
                <a:cs typeface="Arial" charset="0"/>
                <a:sym typeface="Cabin"/>
              </a:rPr>
              <a:t> </a:t>
            </a:r>
            <a:r>
              <a:rPr lang="en-US" sz="3000" u="none" strike="noStrike" cap="none" dirty="0">
                <a:latin typeface="Garamond" panose="02020404030301010803" pitchFamily="18" charset="0"/>
                <a:ea typeface="Arial" charset="0"/>
                <a:cs typeface="Arial" charset="0"/>
                <a:sym typeface="Cabin"/>
              </a:rPr>
              <a:t>one delimiter</a:t>
            </a:r>
          </a:p>
          <a:p>
            <a:pPr marL="495300" marR="0" lvl="0" indent="-457200" rtl="0">
              <a:lnSpc>
                <a:spcPct val="150000"/>
              </a:lnSpc>
              <a:spcBef>
                <a:spcPts val="0"/>
              </a:spcBef>
              <a:spcAft>
                <a:spcPts val="0"/>
              </a:spcAft>
              <a:buClr>
                <a:schemeClr val="lt1"/>
              </a:buClr>
              <a:buSzPct val="100000"/>
              <a:buFont typeface="Wingdings" panose="05000000000000000000" pitchFamily="2" charset="2"/>
              <a:buChar char="ü"/>
            </a:pPr>
            <a:r>
              <a:rPr lang="en-US" sz="3000" u="none" strike="noStrike" cap="none" dirty="0">
                <a:latin typeface="Garamond" panose="02020404030301010803" pitchFamily="18" charset="0"/>
                <a:ea typeface="Arial" charset="0"/>
                <a:cs typeface="Arial" charset="0"/>
                <a:sym typeface="Cabin"/>
              </a:rPr>
              <a:t>-You can </a:t>
            </a:r>
            <a:r>
              <a:rPr lang="en-US" sz="3000" u="none" strike="noStrike" cap="none" dirty="0">
                <a:solidFill>
                  <a:srgbClr val="FF0000"/>
                </a:solidFill>
                <a:latin typeface="Garamond" panose="02020404030301010803" pitchFamily="18" charset="0"/>
                <a:ea typeface="Arial" charset="0"/>
                <a:cs typeface="Arial" charset="0"/>
                <a:sym typeface="Cabin"/>
              </a:rPr>
              <a:t>specify</a:t>
            </a:r>
            <a:r>
              <a:rPr lang="en-US" sz="3000" u="none" strike="noStrike" cap="none" dirty="0">
                <a:latin typeface="Garamond" panose="02020404030301010803" pitchFamily="18" charset="0"/>
                <a:ea typeface="Arial" charset="0"/>
                <a:cs typeface="Arial" charset="0"/>
                <a:sym typeface="Cabin"/>
              </a:rPr>
              <a:t> what delimiter character to use in the splitting</a:t>
            </a:r>
          </a:p>
        </p:txBody>
      </p:sp>
      <p:sp>
        <p:nvSpPr>
          <p:cNvPr id="6" name="Title 1">
            <a:extLst>
              <a:ext uri="{FF2B5EF4-FFF2-40B4-BE49-F238E27FC236}">
                <a16:creationId xmlns:a16="http://schemas.microsoft.com/office/drawing/2014/main" id="{7853AB4F-39FB-B1DE-1D68-A8E994364054}"/>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62439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marL="0" indent="0" algn="just">
              <a:lnSpc>
                <a:spcPct val="100000"/>
              </a:lnSpc>
              <a:buNone/>
            </a:pPr>
            <a:r>
              <a:rPr lang="en-US" sz="3200" b="1" i="0" dirty="0">
                <a:effectLst/>
                <a:latin typeface="Times New Roman" panose="02020603050405020304" pitchFamily="18" charset="0"/>
                <a:cs typeface="Times New Roman" panose="02020603050405020304" pitchFamily="18" charset="0"/>
              </a:rPr>
              <a:t>Tuples</a:t>
            </a:r>
          </a:p>
          <a:p>
            <a:pPr>
              <a:buFont typeface="Wingdings" panose="05000000000000000000" pitchFamily="2" charset="2"/>
              <a:buChar char="Ø"/>
            </a:pPr>
            <a:r>
              <a:rPr lang="en-US" sz="2400" b="0" i="0" dirty="0">
                <a:solidFill>
                  <a:srgbClr val="000000"/>
                </a:solidFill>
                <a:effectLst/>
                <a:latin typeface="Garamond" panose="02020404030301010803" pitchFamily="18" charset="0"/>
              </a:rPr>
              <a:t>Tuple is an ordered sequence of data items enclosed within</a:t>
            </a:r>
            <a:r>
              <a:rPr lang="en-US" sz="2400" b="0" i="0" dirty="0">
                <a:solidFill>
                  <a:srgbClr val="FF0000"/>
                </a:solidFill>
                <a:effectLst/>
                <a:latin typeface="Garamond" panose="02020404030301010803" pitchFamily="18" charset="0"/>
                <a:cs typeface="Arial" charset="0"/>
                <a:sym typeface="Cabin"/>
              </a:rPr>
              <a:t> </a:t>
            </a:r>
            <a:r>
              <a:rPr lang="en-US" sz="2400" dirty="0">
                <a:solidFill>
                  <a:srgbClr val="FF0000"/>
                </a:solidFill>
                <a:latin typeface="Garamond" panose="02020404030301010803" pitchFamily="18" charset="0"/>
                <a:ea typeface="Arial" charset="0"/>
                <a:cs typeface="Arial" charset="0"/>
                <a:sym typeface="Cabin"/>
              </a:rPr>
              <a:t>parentheses </a:t>
            </a:r>
            <a:r>
              <a:rPr lang="en-US" sz="2400" dirty="0">
                <a:latin typeface="Garamond" panose="02020404030301010803" pitchFamily="18" charset="0"/>
                <a:ea typeface="Arial" charset="0"/>
                <a:cs typeface="Arial" charset="0"/>
                <a:sym typeface="Cabin"/>
              </a:rPr>
              <a:t>and the elements in the tuple are separated by </a:t>
            </a:r>
            <a:r>
              <a:rPr lang="en-US" sz="2400" dirty="0">
                <a:solidFill>
                  <a:srgbClr val="FF0000"/>
                </a:solidFill>
                <a:latin typeface="Garamond" panose="02020404030301010803" pitchFamily="18" charset="0"/>
                <a:ea typeface="Arial" charset="0"/>
                <a:cs typeface="Arial" charset="0"/>
                <a:sym typeface="Cabin"/>
              </a:rPr>
              <a:t>commas</a:t>
            </a:r>
            <a:r>
              <a:rPr lang="en-US" sz="2400" b="0" i="0" dirty="0">
                <a:solidFill>
                  <a:srgbClr val="000000"/>
                </a:solidFill>
                <a:effectLst/>
                <a:latin typeface="Garamond" panose="02020404030301010803" pitchFamily="18" charset="0"/>
              </a:rPr>
              <a:t>. </a:t>
            </a:r>
          </a:p>
          <a:p>
            <a:pPr>
              <a:buFont typeface="Wingdings" panose="05000000000000000000" pitchFamily="2" charset="2"/>
              <a:buChar char="Ø"/>
            </a:pPr>
            <a:r>
              <a:rPr lang="en-US" sz="2400" b="0" i="0" dirty="0">
                <a:solidFill>
                  <a:srgbClr val="000000"/>
                </a:solidFill>
                <a:effectLst/>
                <a:latin typeface="Garamond" panose="02020404030301010803" pitchFamily="18" charset="0"/>
              </a:rPr>
              <a:t>Unlike lists, Tuples are </a:t>
            </a:r>
            <a:r>
              <a:rPr lang="en-US" sz="2400" b="0" i="0" dirty="0">
                <a:solidFill>
                  <a:srgbClr val="FF0000"/>
                </a:solidFill>
                <a:effectLst/>
                <a:latin typeface="Garamond" panose="02020404030301010803" pitchFamily="18" charset="0"/>
              </a:rPr>
              <a:t>immutable </a:t>
            </a:r>
            <a:r>
              <a:rPr lang="en-US" sz="2400" b="0" i="0" dirty="0">
                <a:solidFill>
                  <a:srgbClr val="000000"/>
                </a:solidFill>
                <a:effectLst/>
                <a:latin typeface="Garamond" panose="02020404030301010803" pitchFamily="18" charset="0"/>
              </a:rPr>
              <a:t>and </a:t>
            </a:r>
            <a:r>
              <a:rPr lang="en-US" sz="2400" b="0" i="0" dirty="0">
                <a:solidFill>
                  <a:srgbClr val="FF0000"/>
                </a:solidFill>
                <a:effectLst/>
                <a:latin typeface="Garamond" panose="02020404030301010803" pitchFamily="18" charset="0"/>
              </a:rPr>
              <a:t>cannot be modified </a:t>
            </a:r>
            <a:r>
              <a:rPr lang="en-US" sz="2400" b="0" i="0" dirty="0">
                <a:solidFill>
                  <a:srgbClr val="000000"/>
                </a:solidFill>
                <a:effectLst/>
                <a:latin typeface="Garamond" panose="02020404030301010803" pitchFamily="18" charset="0"/>
              </a:rPr>
              <a:t>after creation.</a:t>
            </a:r>
            <a:r>
              <a:rPr lang="en-US" sz="3600" dirty="0">
                <a:latin typeface="Garamond" panose="02020404030301010803" pitchFamily="18" charset="0"/>
              </a:rPr>
              <a:t> </a:t>
            </a:r>
          </a:p>
          <a:p>
            <a:pPr algn="just">
              <a:buFont typeface="Wingdings" panose="05000000000000000000" pitchFamily="2" charset="2"/>
              <a:buChar char="Ø"/>
            </a:pPr>
            <a:r>
              <a:rPr lang="en-US" altLang="en-US" dirty="0">
                <a:latin typeface="Garamond" panose="02020404030301010803" pitchFamily="18" charset="0"/>
              </a:rPr>
              <a:t>The main differences between lists and tuples are: </a:t>
            </a:r>
          </a:p>
          <a:p>
            <a:pPr lvl="1" algn="just">
              <a:buFont typeface="Wingdings" panose="05000000000000000000" pitchFamily="2" charset="2"/>
              <a:buChar char="Ø"/>
            </a:pPr>
            <a:r>
              <a:rPr lang="en-US" altLang="en-US" dirty="0">
                <a:solidFill>
                  <a:srgbClr val="FF0000"/>
                </a:solidFill>
                <a:latin typeface="Garamond" panose="02020404030301010803" pitchFamily="18" charset="0"/>
              </a:rPr>
              <a:t>Lists</a:t>
            </a:r>
            <a:r>
              <a:rPr lang="en-US" altLang="en-US" dirty="0">
                <a:latin typeface="Garamond" panose="02020404030301010803" pitchFamily="18" charset="0"/>
              </a:rPr>
              <a:t> are enclosed in </a:t>
            </a:r>
            <a:r>
              <a:rPr lang="en-US" altLang="en-US" dirty="0">
                <a:solidFill>
                  <a:srgbClr val="FF0000"/>
                </a:solidFill>
                <a:latin typeface="Garamond" panose="02020404030301010803" pitchFamily="18" charset="0"/>
              </a:rPr>
              <a:t>brackets</a:t>
            </a:r>
            <a:r>
              <a:rPr lang="en-US" altLang="en-US" dirty="0">
                <a:latin typeface="Garamond" panose="02020404030301010803" pitchFamily="18" charset="0"/>
              </a:rPr>
              <a:t> ( [ ] ), and their elements and size can be </a:t>
            </a:r>
            <a:r>
              <a:rPr lang="en-US" altLang="en-US" dirty="0">
                <a:solidFill>
                  <a:srgbClr val="FF0000"/>
                </a:solidFill>
                <a:latin typeface="Garamond" panose="02020404030301010803" pitchFamily="18" charset="0"/>
              </a:rPr>
              <a:t>changed</a:t>
            </a:r>
            <a:r>
              <a:rPr lang="en-US" altLang="en-US" dirty="0">
                <a:latin typeface="Garamond" panose="02020404030301010803" pitchFamily="18" charset="0"/>
              </a:rPr>
              <a:t>, while </a:t>
            </a:r>
            <a:r>
              <a:rPr lang="en-US" altLang="en-US" dirty="0">
                <a:solidFill>
                  <a:srgbClr val="FF0000"/>
                </a:solidFill>
                <a:latin typeface="Garamond" panose="02020404030301010803" pitchFamily="18" charset="0"/>
              </a:rPr>
              <a:t>tuples</a:t>
            </a:r>
            <a:r>
              <a:rPr lang="en-US" altLang="en-US" dirty="0">
                <a:latin typeface="Garamond" panose="02020404030301010803" pitchFamily="18" charset="0"/>
              </a:rPr>
              <a:t> are enclosed in </a:t>
            </a:r>
            <a:r>
              <a:rPr lang="en-US" altLang="en-US" dirty="0">
                <a:solidFill>
                  <a:srgbClr val="FF0000"/>
                </a:solidFill>
                <a:latin typeface="Garamond" panose="02020404030301010803" pitchFamily="18" charset="0"/>
              </a:rPr>
              <a:t>parentheses</a:t>
            </a:r>
            <a:r>
              <a:rPr lang="en-US" altLang="en-US" dirty="0">
                <a:latin typeface="Garamond" panose="02020404030301010803" pitchFamily="18" charset="0"/>
              </a:rPr>
              <a:t> ( ( ) ) and </a:t>
            </a:r>
            <a:r>
              <a:rPr lang="en-US" altLang="en-US" dirty="0">
                <a:solidFill>
                  <a:srgbClr val="FF0000"/>
                </a:solidFill>
                <a:latin typeface="Garamond" panose="02020404030301010803" pitchFamily="18" charset="0"/>
              </a:rPr>
              <a:t>cannot</a:t>
            </a:r>
            <a:r>
              <a:rPr lang="en-US" altLang="en-US" dirty="0">
                <a:latin typeface="Garamond" panose="02020404030301010803" pitchFamily="18" charset="0"/>
              </a:rPr>
              <a:t> be updated. </a:t>
            </a:r>
          </a:p>
          <a:p>
            <a:pPr lvl="1" algn="just">
              <a:buFont typeface="Wingdings" panose="05000000000000000000" pitchFamily="2" charset="2"/>
              <a:buChar char="Ø"/>
            </a:pPr>
            <a:r>
              <a:rPr lang="en-US" altLang="en-US" dirty="0">
                <a:latin typeface="Garamond" panose="02020404030301010803" pitchFamily="18" charset="0"/>
              </a:rPr>
              <a:t>Tuples can be thought of as </a:t>
            </a:r>
            <a:r>
              <a:rPr lang="en-US" altLang="en-US" b="1" dirty="0">
                <a:latin typeface="Garamond" panose="02020404030301010803" pitchFamily="18" charset="0"/>
              </a:rPr>
              <a:t>read-only</a:t>
            </a:r>
            <a:r>
              <a:rPr lang="en-US" altLang="en-US" dirty="0">
                <a:latin typeface="Garamond" panose="02020404030301010803" pitchFamily="18" charset="0"/>
              </a:rPr>
              <a:t> lists.</a:t>
            </a:r>
          </a:p>
          <a:p>
            <a:pPr algn="just">
              <a:buFont typeface="Wingdings" panose="05000000000000000000" pitchFamily="2" charset="2"/>
              <a:buChar char="Ø"/>
            </a:pPr>
            <a:r>
              <a:rPr lang="en-US" dirty="0">
                <a:latin typeface="Garamond" panose="02020404030301010803" pitchFamily="18" charset="0"/>
                <a:ea typeface="Arial" charset="0"/>
                <a:cs typeface="Arial" charset="0"/>
                <a:sym typeface="Cabin"/>
              </a:rPr>
              <a:t>T</a:t>
            </a:r>
            <a:r>
              <a:rPr lang="en-US" u="none" strike="noStrike" cap="none" dirty="0">
                <a:latin typeface="Garamond" panose="02020404030301010803" pitchFamily="18" charset="0"/>
                <a:ea typeface="Arial" charset="0"/>
                <a:cs typeface="Arial" charset="0"/>
                <a:sym typeface="Cabin"/>
              </a:rPr>
              <a:t>hey have elements which are indexed starting at 0</a:t>
            </a:r>
          </a:p>
          <a:p>
            <a:pPr>
              <a:buFont typeface="Wingdings" panose="05000000000000000000" pitchFamily="2" charset="2"/>
              <a:buChar char="Ø"/>
            </a:pPr>
            <a:r>
              <a:rPr lang="en-US" b="0" i="0" dirty="0">
                <a:solidFill>
                  <a:srgbClr val="000000"/>
                </a:solidFill>
                <a:effectLst/>
                <a:latin typeface="Garamond" panose="02020404030301010803" pitchFamily="18" charset="0"/>
              </a:rPr>
              <a:t>Tuples are usually very fast when compared to lists as a tuple cannot be changed dynamically</a:t>
            </a:r>
            <a:r>
              <a:rPr lang="en-US" sz="4000" dirty="0">
                <a:latin typeface="Garamond" panose="02020404030301010803" pitchFamily="18" charset="0"/>
              </a:rPr>
              <a:t> </a:t>
            </a:r>
            <a:r>
              <a:rPr lang="en-US" dirty="0"/>
              <a:t/>
            </a:r>
            <a:br>
              <a:rPr lang="en-US" dirty="0"/>
            </a:br>
            <a:endParaRPr lang="en-US"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22</a:t>
            </a:fld>
            <a:endParaRPr lang="en-US"/>
          </a:p>
        </p:txBody>
      </p:sp>
      <p:sp>
        <p:nvSpPr>
          <p:cNvPr id="5" name="Title 1">
            <a:extLst>
              <a:ext uri="{FF2B5EF4-FFF2-40B4-BE49-F238E27FC236}">
                <a16:creationId xmlns:a16="http://schemas.microsoft.com/office/drawing/2014/main" id="{56E1DF99-7328-F47B-3EDA-1DE51E23C6B2}"/>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914895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8E6D-BD6F-2549-B5B8-51F89CBA6C84}"/>
              </a:ext>
            </a:extLst>
          </p:cNvPr>
          <p:cNvSpPr>
            <a:spLocks noGrp="1"/>
          </p:cNvSpPr>
          <p:nvPr>
            <p:ph type="title"/>
          </p:nvPr>
        </p:nvSpPr>
        <p:spPr/>
        <p:txBody>
          <a:bodyPr>
            <a:normAutofit/>
          </a:bodyPr>
          <a:lstStyle/>
          <a:p>
            <a:r>
              <a:rPr lang="en-US" sz="3600" dirty="0">
                <a:latin typeface="Garamond" panose="02020404030301010803" pitchFamily="18" charset="0"/>
              </a:rPr>
              <a:t>Tuples</a:t>
            </a:r>
          </a:p>
        </p:txBody>
      </p:sp>
      <p:sp>
        <p:nvSpPr>
          <p:cNvPr id="3" name="Content Placeholder 2">
            <a:extLst>
              <a:ext uri="{FF2B5EF4-FFF2-40B4-BE49-F238E27FC236}">
                <a16:creationId xmlns:a16="http://schemas.microsoft.com/office/drawing/2014/main" id="{69B09145-698B-5644-A699-683A4FCCB230}"/>
              </a:ext>
            </a:extLst>
          </p:cNvPr>
          <p:cNvSpPr>
            <a:spLocks noGrp="1"/>
          </p:cNvSpPr>
          <p:nvPr>
            <p:ph idx="1"/>
          </p:nvPr>
        </p:nvSpPr>
        <p:spPr>
          <a:xfrm>
            <a:off x="838200" y="1350498"/>
            <a:ext cx="11317878" cy="4826465"/>
          </a:xfrm>
        </p:spPr>
        <p:txBody>
          <a:bodyPr>
            <a:noAutofit/>
          </a:bodyPr>
          <a:lstStyle/>
          <a:p>
            <a:pPr algn="just"/>
            <a:r>
              <a:rPr lang="en-US" dirty="0">
                <a:latin typeface="Garamond" panose="02020404030301010803" pitchFamily="18" charset="0"/>
              </a:rPr>
              <a:t>Like lists, tuples can:</a:t>
            </a:r>
          </a:p>
          <a:p>
            <a:pPr lvl="1" algn="just"/>
            <a:r>
              <a:rPr lang="en-US" sz="2800" dirty="0">
                <a:latin typeface="Garamond" panose="02020404030301010803" pitchFamily="18" charset="0"/>
              </a:rPr>
              <a:t>Contain any and different types of elements </a:t>
            </a:r>
          </a:p>
          <a:p>
            <a:pPr lvl="1" algn="just"/>
            <a:r>
              <a:rPr lang="en-US" sz="2800" dirty="0">
                <a:latin typeface="Garamond" panose="02020404030301010803" pitchFamily="18" charset="0"/>
              </a:rPr>
              <a:t>Contain duplicate elements (e.g., (1, 1, 2))</a:t>
            </a:r>
          </a:p>
          <a:p>
            <a:pPr lvl="1" algn="just"/>
            <a:r>
              <a:rPr lang="en-US" sz="2800" dirty="0">
                <a:latin typeface="Garamond" panose="02020404030301010803" pitchFamily="18" charset="0"/>
              </a:rPr>
              <a:t>Be indexed exactly in the same way (i.e., using the [] brackets)</a:t>
            </a:r>
          </a:p>
          <a:p>
            <a:pPr lvl="1" algn="just"/>
            <a:r>
              <a:rPr lang="en-US" sz="2800" dirty="0">
                <a:latin typeface="Garamond" panose="02020404030301010803" pitchFamily="18" charset="0"/>
              </a:rPr>
              <a:t>Be sliced exactly in the same way (i.e., using the [::] notation)</a:t>
            </a:r>
          </a:p>
          <a:p>
            <a:pPr lvl="1" algn="just"/>
            <a:r>
              <a:rPr lang="en-US" sz="2800" dirty="0">
                <a:latin typeface="Garamond" panose="02020404030301010803" pitchFamily="18" charset="0"/>
              </a:rPr>
              <a:t>Be concatenated (e.g., t = (1, 2, 3) + (“a”, “b”, “c”))</a:t>
            </a:r>
          </a:p>
          <a:p>
            <a:pPr lvl="1" algn="just"/>
            <a:r>
              <a:rPr lang="en-US" sz="2800" dirty="0">
                <a:latin typeface="Garamond" panose="02020404030301010803" pitchFamily="18" charset="0"/>
              </a:rPr>
              <a:t>Be repeated (e.g., t = (“a”, “b”) * 10)</a:t>
            </a:r>
          </a:p>
          <a:p>
            <a:pPr lvl="1" algn="just"/>
            <a:r>
              <a:rPr lang="en-US" sz="2800" dirty="0">
                <a:latin typeface="Garamond" panose="02020404030301010803" pitchFamily="18" charset="0"/>
              </a:rPr>
              <a:t>Be nested (e.g., t = ((1, 2), (3, 4), ((“a”, “b”, ”c”), 3.4))</a:t>
            </a:r>
          </a:p>
          <a:p>
            <a:pPr lvl="1" algn="just"/>
            <a:r>
              <a:rPr lang="en-US" sz="2800" dirty="0">
                <a:solidFill>
                  <a:srgbClr val="FFC000"/>
                </a:solidFill>
                <a:latin typeface="Garamond" panose="02020404030301010803" pitchFamily="18" charset="0"/>
              </a:rPr>
              <a:t>Be passed to a function, but will result in </a:t>
            </a:r>
            <a:r>
              <a:rPr lang="en-US" sz="2800" i="1" dirty="0">
                <a:solidFill>
                  <a:srgbClr val="FFC000"/>
                </a:solidFill>
                <a:latin typeface="Garamond" panose="02020404030301010803" pitchFamily="18" charset="0"/>
              </a:rPr>
              <a:t>pass-by-value</a:t>
            </a:r>
            <a:r>
              <a:rPr lang="en-US" sz="2800" dirty="0">
                <a:solidFill>
                  <a:srgbClr val="FFC000"/>
                </a:solidFill>
                <a:latin typeface="Garamond" panose="02020404030301010803" pitchFamily="18" charset="0"/>
              </a:rPr>
              <a:t> and not </a:t>
            </a:r>
            <a:r>
              <a:rPr lang="en-US" sz="2800" i="1" dirty="0">
                <a:solidFill>
                  <a:srgbClr val="FFC000"/>
                </a:solidFill>
                <a:latin typeface="Garamond" panose="02020404030301010803" pitchFamily="18" charset="0"/>
              </a:rPr>
              <a:t>pass-by-reference</a:t>
            </a:r>
            <a:r>
              <a:rPr lang="en-US" sz="2800" dirty="0">
                <a:solidFill>
                  <a:srgbClr val="FFC000"/>
                </a:solidFill>
                <a:latin typeface="Garamond" panose="02020404030301010803" pitchFamily="18" charset="0"/>
              </a:rPr>
              <a:t> outcome since it is immutable</a:t>
            </a:r>
          </a:p>
          <a:p>
            <a:pPr lvl="1" algn="just"/>
            <a:r>
              <a:rPr lang="en-US" sz="2800" dirty="0">
                <a:latin typeface="Garamond" panose="02020404030301010803" pitchFamily="18" charset="0"/>
              </a:rPr>
              <a:t>Be iterated over</a:t>
            </a:r>
          </a:p>
          <a:p>
            <a:pPr lvl="1" algn="just"/>
            <a:endParaRPr lang="en-US" sz="2800"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a:p>
            <a:pPr algn="just"/>
            <a:endParaRPr lang="en-US" dirty="0">
              <a:latin typeface="Garamond" panose="02020404030301010803" pitchFamily="18" charset="0"/>
            </a:endParaRPr>
          </a:p>
        </p:txBody>
      </p:sp>
      <p:sp>
        <p:nvSpPr>
          <p:cNvPr id="5" name="Title 1">
            <a:extLst>
              <a:ext uri="{FF2B5EF4-FFF2-40B4-BE49-F238E27FC236}">
                <a16:creationId xmlns:a16="http://schemas.microsoft.com/office/drawing/2014/main" id="{0BB1B405-72E5-29DC-5605-B3DF436ABE57}"/>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31399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211015" y="913036"/>
            <a:ext cx="11704320" cy="5944963"/>
          </a:xfrm>
        </p:spPr>
        <p:txBody>
          <a:bodyPr>
            <a:noAutofit/>
          </a:bodyPr>
          <a:lstStyle/>
          <a:p>
            <a:pPr marL="0" indent="0" algn="just">
              <a:lnSpc>
                <a:spcPct val="150000"/>
              </a:lnSpc>
              <a:buNone/>
            </a:pPr>
            <a:r>
              <a:rPr lang="en-US" sz="2400" b="1" i="0" dirty="0">
                <a:effectLst/>
                <a:latin typeface="Garamond" panose="02020404030301010803"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400" b="0" i="0" dirty="0">
                <a:effectLst/>
                <a:latin typeface="Courier" panose="02060409020205020404" pitchFamily="49" charset="0"/>
                <a:cs typeface="Times New Roman" panose="02020603050405020304" pitchFamily="18" charset="0"/>
              </a:rPr>
              <a:t>town = ('Addis Ababa', 'Hawassa', 'Dessie','</a:t>
            </a:r>
            <a:r>
              <a:rPr lang="en-US" sz="2400" b="0" i="0" dirty="0" err="1">
                <a:effectLst/>
                <a:latin typeface="Courier" panose="02060409020205020404" pitchFamily="49" charset="0"/>
                <a:cs typeface="Times New Roman" panose="02020603050405020304" pitchFamily="18" charset="0"/>
              </a:rPr>
              <a:t>BahirDar</a:t>
            </a:r>
            <a:r>
              <a:rPr lang="en-US" sz="2400" b="0" i="0" dirty="0">
                <a:effectLst/>
                <a:latin typeface="Courier" panose="02060409020205020404" pitchFamily="49" charset="0"/>
                <a:cs typeface="Times New Roman" panose="02020603050405020304" pitchFamily="18" charset="0"/>
              </a:rPr>
              <a:t>')</a:t>
            </a:r>
          </a:p>
          <a:p>
            <a:pPr marL="0" indent="0" algn="just">
              <a:lnSpc>
                <a:spcPct val="150000"/>
              </a:lnSpc>
              <a:buNone/>
            </a:pPr>
            <a:r>
              <a:rPr lang="en-US" sz="2400" b="0" i="0" dirty="0">
                <a:effectLst/>
                <a:latin typeface="Courier" panose="02060409020205020404" pitchFamily="49" charset="0"/>
                <a:cs typeface="Times New Roman" panose="02020603050405020304" pitchFamily="18" charset="0"/>
              </a:rPr>
              <a:t>print(town[2])               </a:t>
            </a:r>
            <a:r>
              <a:rPr lang="en-US" sz="2400" b="1" i="0" dirty="0">
                <a:effectLst/>
                <a:latin typeface="Garamond" panose="02020404030301010803" pitchFamily="18" charset="0"/>
                <a:cs typeface="Times New Roman" panose="02020603050405020304" pitchFamily="18" charset="0"/>
              </a:rPr>
              <a:t>Output: </a:t>
            </a:r>
          </a:p>
          <a:p>
            <a:pPr marL="0" indent="0" algn="just">
              <a:lnSpc>
                <a:spcPct val="150000"/>
              </a:lnSpc>
              <a:buNone/>
            </a:pPr>
            <a:r>
              <a:rPr lang="en-US" sz="2400" b="0" i="0" dirty="0">
                <a:effectLst/>
                <a:latin typeface="Courier" panose="02060409020205020404" pitchFamily="49" charset="0"/>
                <a:cs typeface="Times New Roman" panose="02020603050405020304" pitchFamily="18" charset="0"/>
              </a:rPr>
              <a:t>y = ( 1, 9, 2 )</a:t>
            </a:r>
          </a:p>
          <a:p>
            <a:pPr marL="0" indent="0" algn="just">
              <a:lnSpc>
                <a:spcPct val="150000"/>
              </a:lnSpc>
              <a:buNone/>
            </a:pPr>
            <a:r>
              <a:rPr lang="en-US" sz="2400" b="0" i="0" dirty="0">
                <a:effectLst/>
                <a:latin typeface="Courier" panose="02060409020205020404" pitchFamily="49" charset="0"/>
                <a:cs typeface="Times New Roman" panose="02020603050405020304" pitchFamily="18" charset="0"/>
              </a:rPr>
              <a:t>print(y)</a:t>
            </a:r>
          </a:p>
          <a:p>
            <a:pPr marL="0" indent="0" algn="just">
              <a:lnSpc>
                <a:spcPct val="150000"/>
              </a:lnSpc>
              <a:buNone/>
            </a:pPr>
            <a:r>
              <a:rPr lang="en-US" sz="2400" b="0" i="0" dirty="0">
                <a:effectLst/>
                <a:latin typeface="Courier" panose="02060409020205020404" pitchFamily="49" charset="0"/>
                <a:cs typeface="Times New Roman" panose="02020603050405020304" pitchFamily="18" charset="0"/>
              </a:rPr>
              <a:t>print(max(y))</a:t>
            </a:r>
          </a:p>
          <a:p>
            <a:pPr marL="0" indent="0" algn="just">
              <a:lnSpc>
                <a:spcPct val="150000"/>
              </a:lnSpc>
              <a:buNone/>
            </a:pPr>
            <a:r>
              <a:rPr lang="en-US" sz="2400" b="0" i="0" dirty="0">
                <a:effectLst/>
                <a:latin typeface="Courier" panose="02060409020205020404" pitchFamily="49" charset="0"/>
                <a:cs typeface="Times New Roman" panose="02020603050405020304" pitchFamily="18" charset="0"/>
              </a:rPr>
              <a:t>for </a:t>
            </a:r>
            <a:r>
              <a:rPr lang="en-US" sz="2400" b="0" i="0" dirty="0" err="1">
                <a:effectLst/>
                <a:latin typeface="Courier" panose="02060409020205020404" pitchFamily="49" charset="0"/>
                <a:cs typeface="Times New Roman" panose="02020603050405020304" pitchFamily="18" charset="0"/>
              </a:rPr>
              <a:t>i</a:t>
            </a:r>
            <a:r>
              <a:rPr lang="en-US" sz="2400" b="0" i="0" dirty="0">
                <a:effectLst/>
                <a:latin typeface="Courier" panose="02060409020205020404" pitchFamily="49" charset="0"/>
                <a:cs typeface="Times New Roman" panose="02020603050405020304" pitchFamily="18" charset="0"/>
              </a:rPr>
              <a:t> in y:</a:t>
            </a:r>
          </a:p>
          <a:p>
            <a:pPr marL="0" indent="0" algn="just">
              <a:lnSpc>
                <a:spcPct val="150000"/>
              </a:lnSpc>
              <a:buNone/>
            </a:pPr>
            <a:r>
              <a:rPr lang="en-US" sz="2400" b="0" i="0" dirty="0">
                <a:effectLst/>
                <a:latin typeface="Courier" panose="02060409020205020404" pitchFamily="49" charset="0"/>
                <a:cs typeface="Times New Roman" panose="02020603050405020304" pitchFamily="18" charset="0"/>
              </a:rPr>
              <a:t> print(</a:t>
            </a:r>
            <a:r>
              <a:rPr lang="en-US" sz="2400" b="0" i="0" dirty="0" err="1">
                <a:effectLst/>
                <a:latin typeface="Courier" panose="02060409020205020404" pitchFamily="49" charset="0"/>
                <a:cs typeface="Times New Roman" panose="02020603050405020304" pitchFamily="18" charset="0"/>
              </a:rPr>
              <a:t>i</a:t>
            </a:r>
            <a:r>
              <a:rPr lang="en-US" sz="2400" b="0" i="0" dirty="0">
                <a:effectLst/>
                <a:latin typeface="Courier" panose="02060409020205020404" pitchFamily="49" charset="0"/>
                <a:cs typeface="Times New Roman" panose="02020603050405020304" pitchFamily="18" charset="0"/>
              </a:rPr>
              <a:t> )</a:t>
            </a:r>
          </a:p>
          <a:p>
            <a:pPr marL="0" indent="0" algn="just">
              <a:lnSpc>
                <a:spcPct val="150000"/>
              </a:lnSpc>
              <a:buNone/>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24</a:t>
            </a:fld>
            <a:endParaRPr lang="en-US"/>
          </a:p>
        </p:txBody>
      </p:sp>
      <p:sp>
        <p:nvSpPr>
          <p:cNvPr id="7" name="Rectangle 6">
            <a:extLst>
              <a:ext uri="{FF2B5EF4-FFF2-40B4-BE49-F238E27FC236}">
                <a16:creationId xmlns:a16="http://schemas.microsoft.com/office/drawing/2014/main" id="{A68C22D8-133D-9FDF-507C-492C600A2D63}"/>
              </a:ext>
            </a:extLst>
          </p:cNvPr>
          <p:cNvSpPr/>
          <p:nvPr/>
        </p:nvSpPr>
        <p:spPr>
          <a:xfrm>
            <a:off x="4346917" y="2883877"/>
            <a:ext cx="5303520" cy="33059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atin typeface="Garamond" panose="02020404030301010803" pitchFamily="18" charset="0"/>
              </a:rPr>
              <a:t>Dessie</a:t>
            </a:r>
          </a:p>
          <a:p>
            <a:pPr algn="ctr"/>
            <a:r>
              <a:rPr lang="en-US" sz="3200" dirty="0">
                <a:latin typeface="Garamond" panose="02020404030301010803" pitchFamily="18" charset="0"/>
              </a:rPr>
              <a:t>(1, 9, 2)</a:t>
            </a:r>
          </a:p>
          <a:p>
            <a:pPr algn="ctr"/>
            <a:r>
              <a:rPr lang="en-US" sz="3200" dirty="0">
                <a:latin typeface="Garamond" panose="02020404030301010803" pitchFamily="18" charset="0"/>
              </a:rPr>
              <a:t>9</a:t>
            </a:r>
          </a:p>
          <a:p>
            <a:pPr algn="ctr"/>
            <a:r>
              <a:rPr lang="en-US" sz="3200" dirty="0">
                <a:latin typeface="Garamond" panose="02020404030301010803" pitchFamily="18" charset="0"/>
              </a:rPr>
              <a:t>1</a:t>
            </a:r>
          </a:p>
          <a:p>
            <a:pPr algn="ctr"/>
            <a:r>
              <a:rPr lang="en-US" sz="3200" dirty="0">
                <a:latin typeface="Garamond" panose="02020404030301010803" pitchFamily="18" charset="0"/>
              </a:rPr>
              <a:t>9</a:t>
            </a:r>
          </a:p>
          <a:p>
            <a:pPr algn="ctr"/>
            <a:r>
              <a:rPr lang="en-US" sz="3200" dirty="0">
                <a:latin typeface="Garamond" panose="02020404030301010803" pitchFamily="18" charset="0"/>
              </a:rPr>
              <a:t>2</a:t>
            </a:r>
          </a:p>
        </p:txBody>
      </p:sp>
      <p:sp>
        <p:nvSpPr>
          <p:cNvPr id="5" name="Title 1">
            <a:extLst>
              <a:ext uri="{FF2B5EF4-FFF2-40B4-BE49-F238E27FC236}">
                <a16:creationId xmlns:a16="http://schemas.microsoft.com/office/drawing/2014/main" id="{CAFAA79B-461B-76AF-F1D7-6E28F2365D43}"/>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53221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FC980-798A-7618-29E0-678263DC2962}"/>
              </a:ext>
            </a:extLst>
          </p:cNvPr>
          <p:cNvSpPr>
            <a:spLocks noGrp="1"/>
          </p:cNvSpPr>
          <p:nvPr>
            <p:ph idx="1"/>
          </p:nvPr>
        </p:nvSpPr>
        <p:spPr>
          <a:xfrm>
            <a:off x="158455" y="1195612"/>
            <a:ext cx="11875087" cy="4351338"/>
          </a:xfrm>
        </p:spPr>
        <p:txBody>
          <a:bodyPr/>
          <a:lstStyle/>
          <a:p>
            <a:r>
              <a:rPr lang="en-US" sz="2800" u="none" strike="noStrike" cap="none" dirty="0">
                <a:latin typeface="Garamond" panose="02020404030301010803" pitchFamily="18" charset="0"/>
                <a:ea typeface="Arial" charset="0"/>
                <a:cs typeface="Arial" charset="0"/>
                <a:sym typeface="Cabin"/>
              </a:rPr>
              <a:t>Unlike a list, once you create a </a:t>
            </a:r>
            <a:r>
              <a:rPr lang="en-US" sz="2800" u="none" strike="noStrike" cap="none" dirty="0">
                <a:solidFill>
                  <a:srgbClr val="FF0000"/>
                </a:solidFill>
                <a:latin typeface="Garamond" panose="02020404030301010803" pitchFamily="18" charset="0"/>
                <a:ea typeface="Arial" charset="0"/>
                <a:cs typeface="Arial" charset="0"/>
                <a:sym typeface="Cabin"/>
              </a:rPr>
              <a:t>tuple</a:t>
            </a:r>
            <a:r>
              <a:rPr lang="en-US" sz="2800" u="none" strike="noStrike" cap="none" dirty="0">
                <a:latin typeface="Garamond" panose="02020404030301010803" pitchFamily="18" charset="0"/>
                <a:ea typeface="Arial" charset="0"/>
                <a:cs typeface="Arial" charset="0"/>
                <a:sym typeface="Cabin"/>
              </a:rPr>
              <a:t>, you </a:t>
            </a:r>
            <a:r>
              <a:rPr lang="en-US" sz="2800" u="none" strike="noStrike" cap="none" dirty="0">
                <a:solidFill>
                  <a:srgbClr val="FF0000"/>
                </a:solidFill>
                <a:latin typeface="Garamond" panose="02020404030301010803" pitchFamily="18" charset="0"/>
                <a:ea typeface="Arial" charset="0"/>
                <a:cs typeface="Arial" charset="0"/>
                <a:sym typeface="Cabin"/>
              </a:rPr>
              <a:t>cannot</a:t>
            </a:r>
            <a:r>
              <a:rPr lang="en-US" sz="2800" u="none" strike="noStrike" cap="none" dirty="0">
                <a:latin typeface="Garamond" panose="02020404030301010803" pitchFamily="18" charset="0"/>
                <a:ea typeface="Arial" charset="0"/>
                <a:cs typeface="Arial" charset="0"/>
                <a:sym typeface="Cabin"/>
              </a:rPr>
              <a:t> alter its contents - similar to a </a:t>
            </a:r>
            <a:r>
              <a:rPr lang="en-US" sz="2800" u="none" strike="noStrike" cap="none" dirty="0">
                <a:solidFill>
                  <a:srgbClr val="FF0000"/>
                </a:solidFill>
                <a:latin typeface="Garamond" panose="02020404030301010803" pitchFamily="18" charset="0"/>
                <a:ea typeface="Arial" charset="0"/>
                <a:cs typeface="Arial" charset="0"/>
                <a:sym typeface="Cabin"/>
              </a:rPr>
              <a:t>string</a:t>
            </a:r>
          </a:p>
          <a:p>
            <a:endParaRPr lang="en-US" dirty="0"/>
          </a:p>
        </p:txBody>
      </p:sp>
      <p:sp>
        <p:nvSpPr>
          <p:cNvPr id="4" name="Slide Number Placeholder 3">
            <a:extLst>
              <a:ext uri="{FF2B5EF4-FFF2-40B4-BE49-F238E27FC236}">
                <a16:creationId xmlns:a16="http://schemas.microsoft.com/office/drawing/2014/main" id="{E3C9F39A-EBD8-36CB-E96F-38E37D0BD153}"/>
              </a:ext>
            </a:extLst>
          </p:cNvPr>
          <p:cNvSpPr>
            <a:spLocks noGrp="1"/>
          </p:cNvSpPr>
          <p:nvPr>
            <p:ph type="sldNum" sz="quarter" idx="12"/>
          </p:nvPr>
        </p:nvSpPr>
        <p:spPr/>
        <p:txBody>
          <a:bodyPr/>
          <a:lstStyle/>
          <a:p>
            <a:fld id="{0DB4F7E2-DFC6-490A-AB5F-7D827582BBB5}" type="slidenum">
              <a:rPr lang="en-US" smtClean="0"/>
              <a:pPr/>
              <a:t>25</a:t>
            </a:fld>
            <a:endParaRPr lang="en-US" dirty="0"/>
          </a:p>
        </p:txBody>
      </p:sp>
      <p:sp>
        <p:nvSpPr>
          <p:cNvPr id="5" name="Shape 184">
            <a:extLst>
              <a:ext uri="{FF2B5EF4-FFF2-40B4-BE49-F238E27FC236}">
                <a16:creationId xmlns:a16="http://schemas.microsoft.com/office/drawing/2014/main" id="{34AD326C-DCB5-FF5C-A9D4-D49B0A1BB0F6}"/>
              </a:ext>
            </a:extLst>
          </p:cNvPr>
          <p:cNvSpPr txBox="1"/>
          <p:nvPr/>
        </p:nvSpPr>
        <p:spPr>
          <a:xfrm>
            <a:off x="158457" y="2609043"/>
            <a:ext cx="3611685" cy="2438409"/>
          </a:xfrm>
          <a:prstGeom prst="rect">
            <a:avLst/>
          </a:prstGeom>
          <a:solidFill>
            <a:srgbClr val="00B0F0"/>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latin typeface="Courier" panose="02060409020205020404" pitchFamily="49" charset="0"/>
                <a:ea typeface="Courier New"/>
                <a:cs typeface="Courier"/>
                <a:sym typeface="Courier New"/>
              </a:rPr>
              <a:t>x = [9, 8, 7]</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latin typeface="Courier" panose="02060409020205020404" pitchFamily="49" charset="0"/>
                <a:ea typeface="Courier New"/>
                <a:cs typeface="Courier"/>
                <a:sym typeface="Courier New"/>
              </a:rPr>
              <a:t>x[2] = 6</a:t>
            </a:r>
          </a:p>
          <a:p>
            <a:pPr lvl="0">
              <a:buClr>
                <a:schemeClr val="lt1"/>
              </a:buClr>
              <a:buSzPct val="25000"/>
            </a:pPr>
            <a:r>
              <a:rPr lang="en-US" sz="3000" b="1" i="0" u="none" strike="noStrike" cap="none" dirty="0">
                <a:latin typeface="Courier" panose="02060409020205020404" pitchFamily="49" charset="0"/>
                <a:ea typeface="Courier New"/>
                <a:cs typeface="Courier"/>
                <a:sym typeface="Courier New"/>
              </a:rPr>
              <a:t>print(x</a:t>
            </a:r>
            <a:r>
              <a:rPr lang="en-US" sz="3000" b="1" dirty="0">
                <a:latin typeface="Courier" panose="02060409020205020404" pitchFamily="49" charset="0"/>
                <a:ea typeface="Courier New"/>
                <a:cs typeface="Courier"/>
                <a:sym typeface="Courier New"/>
              </a:rPr>
              <a:t>)</a:t>
            </a:r>
          </a:p>
          <a:p>
            <a:pPr lvl="0">
              <a:buClr>
                <a:schemeClr val="lt1"/>
              </a:buClr>
              <a:buSzPct val="25000"/>
            </a:pPr>
            <a:r>
              <a:rPr lang="en-US" sz="3000" b="1" dirty="0">
                <a:latin typeface="Garamond" panose="02020404030301010803" pitchFamily="18" charset="0"/>
                <a:ea typeface="Courier New"/>
                <a:cs typeface="Courier"/>
                <a:sym typeface="Courier New"/>
              </a:rPr>
              <a:t>#print</a:t>
            </a:r>
            <a:r>
              <a:rPr lang="en-US" sz="3000" b="1" i="0" u="none" strike="noStrike" cap="none" dirty="0">
                <a:latin typeface="Garamond" panose="02020404030301010803" pitchFamily="18" charset="0"/>
                <a:ea typeface="Courier New"/>
                <a:cs typeface="Courier"/>
                <a:sym typeface="Courier New"/>
              </a:rPr>
              <a:t>[9, 8, 6]</a:t>
            </a:r>
          </a:p>
          <a:p>
            <a:pPr marL="0" marR="0" lvl="0" indent="0" algn="l" rtl="0">
              <a:lnSpc>
                <a:spcPct val="100000"/>
              </a:lnSpc>
              <a:spcBef>
                <a:spcPts val="0"/>
              </a:spcBef>
              <a:spcAft>
                <a:spcPts val="0"/>
              </a:spcAft>
              <a:buClr>
                <a:schemeClr val="lt1"/>
              </a:buClr>
              <a:buSzPct val="25000"/>
              <a:buFont typeface="Courier New"/>
              <a:buNone/>
            </a:pPr>
            <a:endParaRPr lang="en-US" sz="3000" b="1" i="0" u="none" strike="noStrike" cap="none" dirty="0">
              <a:latin typeface="Garamond" panose="02020404030301010803" pitchFamily="18" charset="0"/>
              <a:ea typeface="Courier New"/>
              <a:cs typeface="Courier"/>
              <a:sym typeface="Courier New"/>
            </a:endParaRPr>
          </a:p>
        </p:txBody>
      </p:sp>
      <p:sp>
        <p:nvSpPr>
          <p:cNvPr id="6" name="Shape 185">
            <a:extLst>
              <a:ext uri="{FF2B5EF4-FFF2-40B4-BE49-F238E27FC236}">
                <a16:creationId xmlns:a16="http://schemas.microsoft.com/office/drawing/2014/main" id="{94E6D5BB-8D4E-FDAC-5910-84106C119DFB}"/>
              </a:ext>
            </a:extLst>
          </p:cNvPr>
          <p:cNvSpPr txBox="1"/>
          <p:nvPr/>
        </p:nvSpPr>
        <p:spPr>
          <a:xfrm>
            <a:off x="3898900" y="2429656"/>
            <a:ext cx="4394200" cy="33909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latin typeface="Courier" panose="02060409020205020404" pitchFamily="49" charset="0"/>
                <a:ea typeface="Courier New"/>
                <a:cs typeface="Courier"/>
                <a:sym typeface="Courier New"/>
              </a:rPr>
              <a:t>y = 'ABC'</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latin typeface="Courier" panose="02060409020205020404" pitchFamily="49" charset="0"/>
                <a:ea typeface="Courier New"/>
                <a:cs typeface="Courier"/>
                <a:sym typeface="Courier New"/>
              </a:rPr>
              <a:t>y[2] = 'D'</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dirty="0" err="1">
                <a:latin typeface="Garamond" panose="02020404030301010803" pitchFamily="18" charset="0"/>
                <a:ea typeface="Courier New"/>
                <a:cs typeface="Courier"/>
                <a:sym typeface="Courier New"/>
              </a:rPr>
              <a:t>Traceback</a:t>
            </a:r>
            <a:r>
              <a:rPr lang="en-US" sz="3000" b="1" i="0" u="none" strike="noStrike" cap="none" dirty="0">
                <a:latin typeface="Garamond" panose="02020404030301010803" pitchFamily="18" charset="0"/>
                <a:ea typeface="Courier New"/>
                <a:cs typeface="Courier"/>
                <a:sym typeface="Courier New"/>
              </a:rPr>
              <a:t>:'</a:t>
            </a:r>
            <a:r>
              <a:rPr lang="en-US" sz="3000" b="1" i="0" u="none" strike="noStrike" cap="none" dirty="0" err="1">
                <a:latin typeface="Garamond" panose="02020404030301010803" pitchFamily="18" charset="0"/>
                <a:ea typeface="Courier New"/>
                <a:cs typeface="Courier"/>
                <a:sym typeface="Courier New"/>
              </a:rPr>
              <a:t>str</a:t>
            </a:r>
            <a:r>
              <a:rPr lang="en-US" sz="3000" b="1" i="0" u="none" strike="noStrike" cap="none" dirty="0">
                <a:latin typeface="Garamond" panose="02020404030301010803" pitchFamily="18" charset="0"/>
                <a:ea typeface="Courier New"/>
                <a:cs typeface="Courier"/>
                <a:sym typeface="Courier New"/>
              </a:rPr>
              <a:t>' object does </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dirty="0">
                <a:latin typeface="Garamond" panose="02020404030301010803" pitchFamily="18" charset="0"/>
                <a:ea typeface="Courier New"/>
                <a:cs typeface="Courier"/>
                <a:sym typeface="Courier New"/>
              </a:rPr>
              <a:t>not support item </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dirty="0">
                <a:latin typeface="Garamond" panose="02020404030301010803" pitchFamily="18" charset="0"/>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endParaRPr lang="en-US" sz="3000" b="1" i="0" u="none" strike="noStrike" cap="none" dirty="0">
              <a:latin typeface="Garamond" panose="02020404030301010803" pitchFamily="18" charset="0"/>
              <a:ea typeface="Courier New"/>
              <a:cs typeface="Courier"/>
              <a:sym typeface="Courier New"/>
            </a:endParaRPr>
          </a:p>
        </p:txBody>
      </p:sp>
      <p:sp>
        <p:nvSpPr>
          <p:cNvPr id="7" name="Shape 186">
            <a:extLst>
              <a:ext uri="{FF2B5EF4-FFF2-40B4-BE49-F238E27FC236}">
                <a16:creationId xmlns:a16="http://schemas.microsoft.com/office/drawing/2014/main" id="{6DBC3430-00C7-FC43-5DE0-2EAF3BB69C41}"/>
              </a:ext>
            </a:extLst>
          </p:cNvPr>
          <p:cNvSpPr txBox="1"/>
          <p:nvPr/>
        </p:nvSpPr>
        <p:spPr>
          <a:xfrm>
            <a:off x="8293099" y="2429656"/>
            <a:ext cx="3589643" cy="3390900"/>
          </a:xfrm>
          <a:prstGeom prst="rect">
            <a:avLst/>
          </a:prstGeom>
          <a:solidFill>
            <a:srgbClr val="00B0F0"/>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latin typeface="Courier" panose="02060409020205020404" pitchFamily="49" charset="0"/>
                <a:ea typeface="Courier New"/>
                <a:cs typeface="Courier"/>
                <a:sym typeface="Courier New"/>
              </a:rPr>
              <a:t>z = (5, 4, 3)</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latin typeface="Courier" panose="02060409020205020404" pitchFamily="49" charset="0"/>
                <a:ea typeface="Courier New"/>
                <a:cs typeface="Courier"/>
                <a:sym typeface="Courier New"/>
              </a:rPr>
              <a:t>z[2] = 0</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dirty="0" err="1">
                <a:latin typeface="Garamond" panose="02020404030301010803" pitchFamily="18" charset="0"/>
                <a:ea typeface="Courier New"/>
                <a:cs typeface="Courier"/>
                <a:sym typeface="Courier New"/>
              </a:rPr>
              <a:t>Traceback</a:t>
            </a:r>
            <a:r>
              <a:rPr lang="en-US" sz="3000" b="1" i="0" u="none" strike="noStrike" cap="none" dirty="0">
                <a:latin typeface="Garamond" panose="02020404030301010803" pitchFamily="18" charset="0"/>
                <a:ea typeface="Courier New"/>
                <a:cs typeface="Courier"/>
                <a:sym typeface="Courier New"/>
              </a:rPr>
              <a:t>:'tuple' object does </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dirty="0">
                <a:latin typeface="Garamond" panose="02020404030301010803" pitchFamily="18" charset="0"/>
                <a:ea typeface="Courier New"/>
                <a:cs typeface="Courier"/>
                <a:sym typeface="Courier New"/>
              </a:rPr>
              <a:t>not support item </a:t>
            </a:r>
          </a:p>
          <a:p>
            <a:pPr marL="0" marR="0" lvl="0" indent="0" algn="l" rtl="0">
              <a:lnSpc>
                <a:spcPct val="100000"/>
              </a:lnSpc>
              <a:spcBef>
                <a:spcPts val="0"/>
              </a:spcBef>
              <a:spcAft>
                <a:spcPts val="0"/>
              </a:spcAft>
              <a:buClr>
                <a:srgbClr val="FF66FF"/>
              </a:buClr>
              <a:buSzPct val="25000"/>
              <a:buFont typeface="Courier New"/>
              <a:buNone/>
            </a:pPr>
            <a:r>
              <a:rPr lang="en-US" sz="3000" b="1" i="0" u="none" strike="noStrike" cap="none" dirty="0">
                <a:latin typeface="Garamond" panose="02020404030301010803" pitchFamily="18" charset="0"/>
                <a:ea typeface="Courier New"/>
                <a:cs typeface="Courier"/>
                <a:sym typeface="Courier New"/>
              </a:rPr>
              <a:t>Assignment</a:t>
            </a:r>
          </a:p>
          <a:p>
            <a:pPr marL="0" marR="0" lvl="0" indent="0" algn="l" rtl="0">
              <a:lnSpc>
                <a:spcPct val="100000"/>
              </a:lnSpc>
              <a:spcBef>
                <a:spcPts val="0"/>
              </a:spcBef>
              <a:spcAft>
                <a:spcPts val="0"/>
              </a:spcAft>
              <a:buClr>
                <a:schemeClr val="lt1"/>
              </a:buClr>
              <a:buSzPct val="25000"/>
              <a:buFont typeface="Courier New"/>
              <a:buNone/>
            </a:pPr>
            <a:endParaRPr lang="en-US" sz="3000" b="1" i="0" u="none" strike="noStrike" cap="none" dirty="0">
              <a:latin typeface="Garamond" panose="02020404030301010803" pitchFamily="18" charset="0"/>
              <a:ea typeface="Courier New"/>
              <a:cs typeface="Courier"/>
              <a:sym typeface="Courier New"/>
            </a:endParaRPr>
          </a:p>
        </p:txBody>
      </p:sp>
      <p:sp>
        <p:nvSpPr>
          <p:cNvPr id="8" name="Title 1">
            <a:extLst>
              <a:ext uri="{FF2B5EF4-FFF2-40B4-BE49-F238E27FC236}">
                <a16:creationId xmlns:a16="http://schemas.microsoft.com/office/drawing/2014/main" id="{2A473E04-B07E-2C27-7684-3619DB0147D4}"/>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580643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83042766-A6E7-F48C-F864-A25E43067A5F}"/>
              </a:ext>
            </a:extLst>
          </p:cNvPr>
          <p:cNvSpPr>
            <a:spLocks noGrp="1"/>
          </p:cNvSpPr>
          <p:nvPr>
            <p:ph type="title"/>
          </p:nvPr>
        </p:nvSpPr>
        <p:spPr/>
        <p:txBody>
          <a:bodyPr/>
          <a:lstStyle/>
          <a:p>
            <a:pPr marL="571500" indent="-571500">
              <a:buFont typeface="Wingdings" panose="05000000000000000000" pitchFamily="2" charset="2"/>
              <a:buChar char="Ø"/>
            </a:pPr>
            <a:r>
              <a:rPr lang="en-US" sz="4400" b="1" u="none" strike="noStrike" cap="none" dirty="0">
                <a:latin typeface="Garamond" panose="02020404030301010803" pitchFamily="18" charset="0"/>
                <a:ea typeface="Arial" charset="0"/>
                <a:cs typeface="Arial" charset="0"/>
                <a:sym typeface="Cabin"/>
              </a:rPr>
              <a:t>Things </a:t>
            </a:r>
            <a:r>
              <a:rPr lang="en-US" sz="4400" b="1" u="none" strike="noStrike" cap="none" dirty="0">
                <a:solidFill>
                  <a:srgbClr val="FF0000"/>
                </a:solidFill>
                <a:latin typeface="Garamond" panose="02020404030301010803" pitchFamily="18" charset="0"/>
                <a:ea typeface="Arial" charset="0"/>
                <a:cs typeface="Arial" charset="0"/>
                <a:sym typeface="Cabin"/>
              </a:rPr>
              <a:t>not</a:t>
            </a:r>
            <a:r>
              <a:rPr lang="en-US" sz="4400" b="1" u="none" strike="noStrike" cap="none" dirty="0">
                <a:latin typeface="Garamond" panose="02020404030301010803" pitchFamily="18" charset="0"/>
                <a:ea typeface="Arial" charset="0"/>
                <a:cs typeface="Arial" charset="0"/>
                <a:sym typeface="Cabin"/>
              </a:rPr>
              <a:t> to do With Tuples:</a:t>
            </a:r>
            <a:endParaRPr lang="en-US" b="1" dirty="0">
              <a:latin typeface="Garamond" panose="02020404030301010803" pitchFamily="18" charset="0"/>
            </a:endParaRPr>
          </a:p>
        </p:txBody>
      </p:sp>
      <p:sp>
        <p:nvSpPr>
          <p:cNvPr id="11" name="Content Placeholder 10">
            <a:extLst>
              <a:ext uri="{FF2B5EF4-FFF2-40B4-BE49-F238E27FC236}">
                <a16:creationId xmlns:a16="http://schemas.microsoft.com/office/drawing/2014/main" id="{1DBE96B7-B5B5-2446-C0FA-31795008AF8A}"/>
              </a:ext>
            </a:extLst>
          </p:cNvPr>
          <p:cNvSpPr>
            <a:spLocks noGrp="1"/>
          </p:cNvSpPr>
          <p:nvPr>
            <p:ph idx="1"/>
          </p:nvPr>
        </p:nvSpPr>
        <p:spPr/>
        <p:txBody>
          <a:bodyPr>
            <a:normAutofit lnSpcReduction="10000"/>
          </a:bodyPr>
          <a:lstStyle/>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latin typeface="Garamond" panose="02020404030301010803" pitchFamily="18" charset="0"/>
                <a:ea typeface="Courier New"/>
                <a:cs typeface="Courier"/>
                <a:sym typeface="Courier New"/>
              </a:rPr>
              <a:t>x = (3, 2, 1)</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err="1">
                <a:latin typeface="Garamond" panose="02020404030301010803" pitchFamily="18" charset="0"/>
                <a:ea typeface="Courier New"/>
                <a:cs typeface="Courier"/>
                <a:sym typeface="Courier New"/>
              </a:rPr>
              <a:t>x.</a:t>
            </a:r>
            <a:r>
              <a:rPr lang="en-US" sz="2800" i="0" u="none" strike="noStrike" cap="none" dirty="0" err="1">
                <a:solidFill>
                  <a:srgbClr val="00B0F0"/>
                </a:solidFill>
                <a:latin typeface="Garamond" panose="02020404030301010803" pitchFamily="18" charset="0"/>
                <a:ea typeface="Courier New"/>
                <a:cs typeface="Courier"/>
                <a:sym typeface="Courier New"/>
              </a:rPr>
              <a:t>sort</a:t>
            </a:r>
            <a:r>
              <a:rPr lang="en-US" sz="2800" i="0" u="none" strike="noStrike" cap="none" dirty="0">
                <a:latin typeface="Garamond" panose="02020404030301010803" pitchFamily="18" charset="0"/>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2800" i="0" u="none" strike="noStrike" cap="none" dirty="0">
                <a:latin typeface="Garamond" panose="02020404030301010803" pitchFamily="18" charset="0"/>
                <a:ea typeface="Courier New"/>
                <a:cs typeface="Courier"/>
                <a:sym typeface="Courier New"/>
              </a:rPr>
              <a:t>Traceback:</a:t>
            </a:r>
          </a:p>
          <a:p>
            <a:pPr marL="0" marR="0" lvl="0" indent="0" algn="l" rtl="0">
              <a:lnSpc>
                <a:spcPct val="100000"/>
              </a:lnSpc>
              <a:spcBef>
                <a:spcPts val="0"/>
              </a:spcBef>
              <a:spcAft>
                <a:spcPts val="0"/>
              </a:spcAft>
              <a:buClr>
                <a:srgbClr val="FF66FF"/>
              </a:buClr>
              <a:buSzPct val="25000"/>
              <a:buFont typeface="Courier New"/>
              <a:buNone/>
            </a:pPr>
            <a:r>
              <a:rPr lang="en-US" sz="2800" i="0" u="none" strike="noStrike" cap="none" dirty="0" err="1">
                <a:latin typeface="Garamond" panose="02020404030301010803" pitchFamily="18" charset="0"/>
                <a:ea typeface="Courier New"/>
                <a:cs typeface="Courier"/>
                <a:sym typeface="Courier New"/>
              </a:rPr>
              <a:t>AttributeError</a:t>
            </a:r>
            <a:r>
              <a:rPr lang="en-US" sz="2800" i="0" u="none" strike="noStrike" cap="none" dirty="0">
                <a:latin typeface="Garamond" panose="02020404030301010803" pitchFamily="18" charset="0"/>
                <a:ea typeface="Courier New"/>
                <a:cs typeface="Courier"/>
                <a:sym typeface="Courier New"/>
              </a:rPr>
              <a:t>: 'tuple' object has no attribute 'sort'</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latin typeface="Garamond" panose="02020404030301010803" pitchFamily="18" charset="0"/>
                <a:ea typeface="Courier New"/>
                <a:cs typeface="Courier"/>
                <a:sym typeface="Courier New"/>
              </a:rPr>
              <a:t> </a:t>
            </a:r>
            <a:r>
              <a:rPr lang="en-US" sz="2800" i="0" u="none" strike="noStrike" cap="none" dirty="0" err="1">
                <a:latin typeface="Garamond" panose="02020404030301010803" pitchFamily="18" charset="0"/>
                <a:ea typeface="Courier New"/>
                <a:cs typeface="Courier"/>
                <a:sym typeface="Courier New"/>
              </a:rPr>
              <a:t>x.</a:t>
            </a:r>
            <a:r>
              <a:rPr lang="en-US" dirty="0" err="1">
                <a:solidFill>
                  <a:srgbClr val="00B0F0"/>
                </a:solidFill>
                <a:latin typeface="Garamond" panose="02020404030301010803" pitchFamily="18" charset="0"/>
                <a:sym typeface="Courier New"/>
              </a:rPr>
              <a:t>append</a:t>
            </a:r>
            <a:r>
              <a:rPr lang="en-US" sz="2800" i="0" u="none" strike="noStrike" cap="none" dirty="0">
                <a:latin typeface="Garamond" panose="02020404030301010803" pitchFamily="18" charset="0"/>
                <a:ea typeface="Courier New"/>
                <a:cs typeface="Courier"/>
                <a:sym typeface="Courier New"/>
              </a:rPr>
              <a:t>(5)</a:t>
            </a:r>
          </a:p>
          <a:p>
            <a:pPr marL="0" marR="0" lvl="0" indent="0" algn="l" rtl="0">
              <a:lnSpc>
                <a:spcPct val="100000"/>
              </a:lnSpc>
              <a:spcBef>
                <a:spcPts val="0"/>
              </a:spcBef>
              <a:spcAft>
                <a:spcPts val="0"/>
              </a:spcAft>
              <a:buClr>
                <a:srgbClr val="FF66FF"/>
              </a:buClr>
              <a:buSzPct val="25000"/>
              <a:buFont typeface="Courier New"/>
              <a:buNone/>
            </a:pPr>
            <a:r>
              <a:rPr lang="en-US" sz="2800" i="0" u="none" strike="noStrike" cap="none" dirty="0">
                <a:latin typeface="Garamond" panose="02020404030301010803" pitchFamily="18" charset="0"/>
                <a:ea typeface="Courier New"/>
                <a:cs typeface="Courier"/>
                <a:sym typeface="Courier New"/>
              </a:rPr>
              <a:t>Traceback:</a:t>
            </a:r>
          </a:p>
          <a:p>
            <a:pPr marL="0" marR="0" lvl="0" indent="0" algn="l" rtl="0">
              <a:lnSpc>
                <a:spcPct val="100000"/>
              </a:lnSpc>
              <a:spcBef>
                <a:spcPts val="0"/>
              </a:spcBef>
              <a:spcAft>
                <a:spcPts val="0"/>
              </a:spcAft>
              <a:buClr>
                <a:srgbClr val="FF66FF"/>
              </a:buClr>
              <a:buSzPct val="25000"/>
              <a:buFont typeface="Courier New"/>
              <a:buNone/>
            </a:pPr>
            <a:r>
              <a:rPr lang="en-US" sz="2800" i="0" u="none" strike="noStrike" cap="none" dirty="0" err="1">
                <a:latin typeface="Garamond" panose="02020404030301010803" pitchFamily="18" charset="0"/>
                <a:ea typeface="Courier New"/>
                <a:cs typeface="Courier"/>
                <a:sym typeface="Courier New"/>
              </a:rPr>
              <a:t>AttributeError</a:t>
            </a:r>
            <a:r>
              <a:rPr lang="en-US" sz="2800" i="0" u="none" strike="noStrike" cap="none" dirty="0">
                <a:latin typeface="Garamond" panose="02020404030301010803" pitchFamily="18" charset="0"/>
                <a:ea typeface="Courier New"/>
                <a:cs typeface="Courier"/>
                <a:sym typeface="Courier New"/>
              </a:rPr>
              <a:t>: 'tuple' object has no attribute 'append'</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latin typeface="Garamond" panose="02020404030301010803" pitchFamily="18" charset="0"/>
                <a:ea typeface="Courier New"/>
                <a:cs typeface="Courier"/>
                <a:sym typeface="Courier New"/>
              </a:rPr>
              <a:t> </a:t>
            </a:r>
            <a:r>
              <a:rPr lang="en-US" sz="2800" i="0" u="none" strike="noStrike" cap="none" dirty="0" err="1">
                <a:latin typeface="Garamond" panose="02020404030301010803" pitchFamily="18" charset="0"/>
                <a:ea typeface="Courier New"/>
                <a:cs typeface="Courier"/>
                <a:sym typeface="Courier New"/>
              </a:rPr>
              <a:t>x.</a:t>
            </a:r>
            <a:r>
              <a:rPr lang="en-US" dirty="0" err="1">
                <a:solidFill>
                  <a:srgbClr val="00B0F0"/>
                </a:solidFill>
                <a:latin typeface="Garamond" panose="02020404030301010803" pitchFamily="18" charset="0"/>
                <a:sym typeface="Courier New"/>
              </a:rPr>
              <a:t>reverse</a:t>
            </a:r>
            <a:r>
              <a:rPr lang="en-US" sz="2800" i="0" u="none" strike="noStrike" cap="none" dirty="0">
                <a:latin typeface="Garamond" panose="02020404030301010803" pitchFamily="18" charset="0"/>
                <a:ea typeface="Courier New"/>
                <a:cs typeface="Courier"/>
                <a:sym typeface="Courier New"/>
              </a:rPr>
              <a:t>()</a:t>
            </a:r>
          </a:p>
          <a:p>
            <a:pPr marL="0" marR="0" lvl="0" indent="0" algn="l" rtl="0">
              <a:lnSpc>
                <a:spcPct val="100000"/>
              </a:lnSpc>
              <a:spcBef>
                <a:spcPts val="0"/>
              </a:spcBef>
              <a:spcAft>
                <a:spcPts val="0"/>
              </a:spcAft>
              <a:buClr>
                <a:srgbClr val="FF66FF"/>
              </a:buClr>
              <a:buSzPct val="25000"/>
              <a:buFont typeface="Courier New"/>
              <a:buNone/>
            </a:pPr>
            <a:r>
              <a:rPr lang="en-US" sz="2800" i="0" u="none" strike="noStrike" cap="none" dirty="0">
                <a:latin typeface="Garamond" panose="02020404030301010803" pitchFamily="18" charset="0"/>
                <a:ea typeface="Courier New"/>
                <a:cs typeface="Courier"/>
                <a:sym typeface="Courier New"/>
              </a:rPr>
              <a:t>Traceback:</a:t>
            </a:r>
          </a:p>
          <a:p>
            <a:pPr marL="0" marR="0" lvl="0" indent="0" algn="l" rtl="0">
              <a:lnSpc>
                <a:spcPct val="100000"/>
              </a:lnSpc>
              <a:spcBef>
                <a:spcPts val="0"/>
              </a:spcBef>
              <a:spcAft>
                <a:spcPts val="0"/>
              </a:spcAft>
              <a:buClr>
                <a:srgbClr val="FF66FF"/>
              </a:buClr>
              <a:buSzPct val="25000"/>
              <a:buFont typeface="Courier New"/>
              <a:buNone/>
            </a:pPr>
            <a:r>
              <a:rPr lang="en-US" sz="2800" i="0" u="none" strike="noStrike" cap="none" dirty="0" err="1">
                <a:latin typeface="Garamond" panose="02020404030301010803" pitchFamily="18" charset="0"/>
                <a:ea typeface="Courier New"/>
                <a:cs typeface="Courier"/>
                <a:sym typeface="Courier New"/>
              </a:rPr>
              <a:t>AttributeError</a:t>
            </a:r>
            <a:r>
              <a:rPr lang="en-US" sz="2800" i="0" u="none" strike="noStrike" cap="none" dirty="0">
                <a:latin typeface="Garamond" panose="02020404030301010803" pitchFamily="18" charset="0"/>
                <a:ea typeface="Courier New"/>
                <a:cs typeface="Courier"/>
                <a:sym typeface="Courier New"/>
              </a:rPr>
              <a:t>: 'tuple' object has no attribute 'reverse'</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Garamond" panose="02020404030301010803" pitchFamily="18" charset="0"/>
                <a:ea typeface="Courier New"/>
                <a:cs typeface="Courier"/>
                <a:sym typeface="Courier New"/>
              </a:rPr>
              <a:t>&gt;&gt;&gt; </a:t>
            </a:r>
          </a:p>
          <a:p>
            <a:endParaRPr lang="en-US" dirty="0"/>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26</a:t>
            </a:fld>
            <a:endParaRPr lang="en-US"/>
          </a:p>
        </p:txBody>
      </p:sp>
      <p:sp>
        <p:nvSpPr>
          <p:cNvPr id="6" name="Title 1">
            <a:extLst>
              <a:ext uri="{FF2B5EF4-FFF2-40B4-BE49-F238E27FC236}">
                <a16:creationId xmlns:a16="http://schemas.microsoft.com/office/drawing/2014/main" id="{095F747A-951D-4036-F1FB-A96EF019B712}"/>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02220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62F5-1A7D-9DB1-D540-FFE56C36C19A}"/>
              </a:ext>
            </a:extLst>
          </p:cNvPr>
          <p:cNvSpPr>
            <a:spLocks noGrp="1"/>
          </p:cNvSpPr>
          <p:nvPr>
            <p:ph type="title"/>
          </p:nvPr>
        </p:nvSpPr>
        <p:spPr/>
        <p:txBody>
          <a:bodyPr>
            <a:normAutofit/>
          </a:bodyPr>
          <a:lstStyle/>
          <a:p>
            <a:r>
              <a:rPr lang="en-US" sz="4000" u="none" strike="noStrike" cap="none" dirty="0">
                <a:latin typeface="Garamond" panose="02020404030301010803" pitchFamily="18" charset="0"/>
                <a:ea typeface="Arial" charset="0"/>
                <a:cs typeface="Arial" charset="0"/>
                <a:sym typeface="Cabin"/>
              </a:rPr>
              <a:t>A Tale of Two Sequences</a:t>
            </a:r>
            <a:endParaRPr lang="en-US"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2C61B42D-194E-614E-3237-90D3812D6F26}"/>
              </a:ext>
            </a:extLst>
          </p:cNvPr>
          <p:cNvSpPr>
            <a:spLocks noGrp="1"/>
          </p:cNvSpPr>
          <p:nvPr>
            <p:ph idx="1"/>
          </p:nvPr>
        </p:nvSpPr>
        <p:spPr>
          <a:xfrm>
            <a:off x="838198" y="1501750"/>
            <a:ext cx="10515600" cy="4854600"/>
          </a:xfrm>
        </p:spPr>
        <p:txBody>
          <a:bodyPr>
            <a:normAutofit fontScale="85000" lnSpcReduction="20000"/>
          </a:bodyPr>
          <a:lstStyle/>
          <a:p>
            <a:pPr marL="0" indent="0">
              <a:buNone/>
            </a:pPr>
            <a:r>
              <a:rPr lang="en-US" sz="3800" b="0" dirty="0" err="1">
                <a:solidFill>
                  <a:srgbClr val="9CDCFE"/>
                </a:solidFill>
                <a:effectLst/>
                <a:latin typeface="Consolas" panose="020B0609020204030204" pitchFamily="49" charset="0"/>
              </a:rPr>
              <a:t>listx</a:t>
            </a:r>
            <a:r>
              <a:rPr lang="en-US" sz="3800" b="0" dirty="0">
                <a:solidFill>
                  <a:srgbClr val="CCCCCC"/>
                </a:solidFill>
                <a:effectLst/>
                <a:latin typeface="Consolas" panose="020B0609020204030204" pitchFamily="49" charset="0"/>
              </a:rPr>
              <a:t> </a:t>
            </a:r>
            <a:r>
              <a:rPr lang="en-US" sz="3800" b="0" dirty="0">
                <a:solidFill>
                  <a:srgbClr val="D4D4D4"/>
                </a:solidFill>
                <a:effectLst/>
                <a:latin typeface="Consolas" panose="020B0609020204030204" pitchFamily="49" charset="0"/>
              </a:rPr>
              <a:t>=</a:t>
            </a:r>
            <a:r>
              <a:rPr lang="en-US" sz="3800" b="0" dirty="0">
                <a:solidFill>
                  <a:srgbClr val="CCCCCC"/>
                </a:solidFill>
                <a:effectLst/>
                <a:latin typeface="Consolas" panose="020B0609020204030204" pitchFamily="49" charset="0"/>
              </a:rPr>
              <a:t> </a:t>
            </a:r>
            <a:r>
              <a:rPr lang="en-US" sz="3800" b="0" dirty="0">
                <a:solidFill>
                  <a:srgbClr val="4EC9B0"/>
                </a:solidFill>
                <a:effectLst/>
                <a:latin typeface="Consolas" panose="020B0609020204030204" pitchFamily="49" charset="0"/>
              </a:rPr>
              <a:t>list</a:t>
            </a:r>
            <a:r>
              <a:rPr lang="en-US" sz="3800" b="0" dirty="0">
                <a:solidFill>
                  <a:srgbClr val="CCCCCC"/>
                </a:solidFill>
                <a:effectLst/>
                <a:latin typeface="Consolas" panose="020B0609020204030204" pitchFamily="49" charset="0"/>
              </a:rPr>
              <a:t>()</a:t>
            </a:r>
          </a:p>
          <a:p>
            <a:pPr marL="0" indent="0">
              <a:buNone/>
            </a:pPr>
            <a:r>
              <a:rPr lang="en-US" sz="3800" b="0" dirty="0">
                <a:solidFill>
                  <a:srgbClr val="DCDCAA"/>
                </a:solidFill>
                <a:effectLst/>
                <a:latin typeface="Consolas" panose="020B0609020204030204" pitchFamily="49" charset="0"/>
              </a:rPr>
              <a:t>print</a:t>
            </a:r>
            <a:r>
              <a:rPr lang="en-US" sz="3800" b="0" dirty="0">
                <a:solidFill>
                  <a:srgbClr val="CCCCCC"/>
                </a:solidFill>
                <a:effectLst/>
                <a:latin typeface="Consolas" panose="020B0609020204030204" pitchFamily="49" charset="0"/>
              </a:rPr>
              <a:t>(</a:t>
            </a:r>
            <a:r>
              <a:rPr lang="en-US" sz="3800" b="0" dirty="0" err="1">
                <a:solidFill>
                  <a:srgbClr val="DCDCAA"/>
                </a:solidFill>
                <a:effectLst/>
                <a:latin typeface="Consolas" panose="020B0609020204030204" pitchFamily="49" charset="0"/>
              </a:rPr>
              <a:t>dir</a:t>
            </a:r>
            <a:r>
              <a:rPr lang="en-US" sz="3800" b="0" dirty="0">
                <a:solidFill>
                  <a:srgbClr val="CCCCCC"/>
                </a:solidFill>
                <a:effectLst/>
                <a:latin typeface="Consolas" panose="020B0609020204030204" pitchFamily="49" charset="0"/>
              </a:rPr>
              <a:t>(</a:t>
            </a:r>
            <a:r>
              <a:rPr lang="en-US" sz="3800" b="0" dirty="0">
                <a:solidFill>
                  <a:srgbClr val="4EC9B0"/>
                </a:solidFill>
                <a:effectLst/>
                <a:latin typeface="Consolas" panose="020B0609020204030204" pitchFamily="49" charset="0"/>
              </a:rPr>
              <a:t>list</a:t>
            </a:r>
            <a:r>
              <a:rPr lang="en-US" sz="3800" b="0" dirty="0">
                <a:solidFill>
                  <a:srgbClr val="CCCCCC"/>
                </a:solidFill>
                <a:effectLst/>
                <a:latin typeface="Consolas" panose="020B0609020204030204" pitchFamily="49" charset="0"/>
              </a:rPr>
              <a:t>))</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latin typeface="Garamond" panose="02020404030301010803" pitchFamily="18" charset="0"/>
                <a:ea typeface="Courier New"/>
                <a:cs typeface="Courier"/>
                <a:sym typeface="Courier New"/>
              </a:rPr>
              <a:t>['append', 'count', 'extend', 'index', 'insert', 'pop', 'remove', 'reverse', 'sort']</a:t>
            </a:r>
          </a:p>
          <a:p>
            <a:pPr marL="0" marR="0" lvl="0" indent="0" algn="ctr" rtl="0">
              <a:lnSpc>
                <a:spcPct val="100000"/>
              </a:lnSpc>
              <a:spcBef>
                <a:spcPts val="0"/>
              </a:spcBef>
              <a:spcAft>
                <a:spcPts val="0"/>
              </a:spcAft>
              <a:buClr>
                <a:srgbClr val="000000"/>
              </a:buClr>
              <a:buFont typeface="Arial"/>
              <a:buNone/>
            </a:pPr>
            <a:endParaRPr lang="en-US" sz="3000" dirty="0">
              <a:solidFill>
                <a:srgbClr val="00B0F0"/>
              </a:solidFill>
              <a:latin typeface="Garamond" panose="02020404030301010803" pitchFamily="18" charset="0"/>
              <a:sym typeface="Courier New"/>
            </a:endParaRPr>
          </a:p>
          <a:p>
            <a:pPr marL="0" indent="0">
              <a:buNone/>
            </a:pPr>
            <a:r>
              <a:rPr lang="fr-FR" sz="3800" b="0" dirty="0">
                <a:solidFill>
                  <a:srgbClr val="9CDCFE"/>
                </a:solidFill>
                <a:effectLst/>
                <a:latin typeface="Consolas" panose="020B0609020204030204" pitchFamily="49" charset="0"/>
              </a:rPr>
              <a:t>t</a:t>
            </a:r>
            <a:r>
              <a:rPr lang="fr-FR" sz="3800" b="0" dirty="0">
                <a:solidFill>
                  <a:srgbClr val="CCCCCC"/>
                </a:solidFill>
                <a:effectLst/>
                <a:latin typeface="Consolas" panose="020B0609020204030204" pitchFamily="49" charset="0"/>
              </a:rPr>
              <a:t> </a:t>
            </a:r>
            <a:r>
              <a:rPr lang="fr-FR" sz="3800" b="0" dirty="0">
                <a:solidFill>
                  <a:srgbClr val="D4D4D4"/>
                </a:solidFill>
                <a:effectLst/>
                <a:latin typeface="Consolas" panose="020B0609020204030204" pitchFamily="49" charset="0"/>
              </a:rPr>
              <a:t>=</a:t>
            </a:r>
            <a:r>
              <a:rPr lang="fr-FR" sz="3800" b="0" dirty="0">
                <a:solidFill>
                  <a:srgbClr val="CCCCCC"/>
                </a:solidFill>
                <a:effectLst/>
                <a:latin typeface="Consolas" panose="020B0609020204030204" pitchFamily="49" charset="0"/>
              </a:rPr>
              <a:t> </a:t>
            </a:r>
            <a:r>
              <a:rPr lang="fr-FR" sz="3800" b="0" dirty="0">
                <a:solidFill>
                  <a:srgbClr val="4EC9B0"/>
                </a:solidFill>
                <a:effectLst/>
                <a:latin typeface="Consolas" panose="020B0609020204030204" pitchFamily="49" charset="0"/>
              </a:rPr>
              <a:t>tuple</a:t>
            </a:r>
            <a:r>
              <a:rPr lang="fr-FR" sz="3800" b="0" dirty="0">
                <a:solidFill>
                  <a:srgbClr val="CCCCCC"/>
                </a:solidFill>
                <a:effectLst/>
                <a:latin typeface="Consolas" panose="020B0609020204030204" pitchFamily="49" charset="0"/>
              </a:rPr>
              <a:t>()</a:t>
            </a:r>
          </a:p>
          <a:p>
            <a:pPr marL="0" indent="0">
              <a:buNone/>
            </a:pPr>
            <a:r>
              <a:rPr lang="fr-FR" sz="3800" b="0" dirty="0" err="1">
                <a:solidFill>
                  <a:srgbClr val="DCDCAA"/>
                </a:solidFill>
                <a:effectLst/>
                <a:latin typeface="Consolas" panose="020B0609020204030204" pitchFamily="49" charset="0"/>
              </a:rPr>
              <a:t>print</a:t>
            </a:r>
            <a:r>
              <a:rPr lang="fr-FR" sz="3800" b="0" dirty="0">
                <a:solidFill>
                  <a:srgbClr val="CCCCCC"/>
                </a:solidFill>
                <a:effectLst/>
                <a:latin typeface="Consolas" panose="020B0609020204030204" pitchFamily="49" charset="0"/>
              </a:rPr>
              <a:t>(</a:t>
            </a:r>
            <a:r>
              <a:rPr lang="fr-FR" sz="3800" b="0" dirty="0" err="1">
                <a:solidFill>
                  <a:srgbClr val="DCDCAA"/>
                </a:solidFill>
                <a:effectLst/>
                <a:latin typeface="Consolas" panose="020B0609020204030204" pitchFamily="49" charset="0"/>
              </a:rPr>
              <a:t>dir</a:t>
            </a:r>
            <a:r>
              <a:rPr lang="fr-FR" sz="3800" b="0" dirty="0">
                <a:solidFill>
                  <a:srgbClr val="CCCCCC"/>
                </a:solidFill>
                <a:effectLst/>
                <a:latin typeface="Consolas" panose="020B0609020204030204" pitchFamily="49" charset="0"/>
              </a:rPr>
              <a:t>(</a:t>
            </a:r>
            <a:r>
              <a:rPr lang="fr-FR" sz="3800" b="0" dirty="0">
                <a:solidFill>
                  <a:srgbClr val="9CDCFE"/>
                </a:solidFill>
                <a:effectLst/>
                <a:latin typeface="Consolas" panose="020B0609020204030204" pitchFamily="49" charset="0"/>
              </a:rPr>
              <a:t>t</a:t>
            </a:r>
            <a:r>
              <a:rPr lang="fr-FR" sz="3800" b="0" dirty="0">
                <a:solidFill>
                  <a:srgbClr val="CCCCCC"/>
                </a:solidFill>
                <a:effectLst/>
                <a:latin typeface="Consolas" panose="020B0609020204030204" pitchFamily="49" charset="0"/>
              </a:rPr>
              <a:t>))</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latin typeface="Garamond" panose="02020404030301010803" pitchFamily="18" charset="0"/>
                <a:ea typeface="Courier New"/>
                <a:cs typeface="Courier"/>
                <a:sym typeface="Courier New"/>
              </a:rPr>
              <a:t>['count', 'index’]</a:t>
            </a:r>
          </a:p>
          <a:p>
            <a:pPr marL="0" marR="0" lvl="0" indent="0" algn="l" rtl="0">
              <a:lnSpc>
                <a:spcPct val="100000"/>
              </a:lnSpc>
              <a:spcBef>
                <a:spcPts val="0"/>
              </a:spcBef>
              <a:spcAft>
                <a:spcPts val="0"/>
              </a:spcAft>
              <a:buClr>
                <a:schemeClr val="lt1"/>
              </a:buClr>
              <a:buSzPct val="25000"/>
              <a:buFont typeface="Courier New"/>
              <a:buNone/>
            </a:pPr>
            <a:endParaRPr lang="en-US" b="1" dirty="0">
              <a:latin typeface="Garamond" panose="02020404030301010803" pitchFamily="18" charset="0"/>
              <a:ea typeface="Courier New"/>
              <a:cs typeface="Courier"/>
              <a:sym typeface="Courier New"/>
            </a:endParaRPr>
          </a:p>
          <a:p>
            <a:pPr marL="0" indent="0">
              <a:buNone/>
            </a:pPr>
            <a:r>
              <a:rPr lang="en-US" sz="2800" b="1" i="0" u="none" strike="noStrike" cap="none" dirty="0">
                <a:latin typeface="Garamond" panose="02020404030301010803" pitchFamily="18" charset="0"/>
                <a:ea typeface="Courier New"/>
                <a:cs typeface="Courier"/>
                <a:sym typeface="Courier New"/>
              </a:rPr>
              <a:t>Example:</a:t>
            </a:r>
          </a:p>
          <a:p>
            <a:pPr marL="0" indent="0">
              <a:buNone/>
            </a:pPr>
            <a:r>
              <a:rPr lang="en-US" b="0" dirty="0">
                <a:effectLst/>
                <a:latin typeface="Garamond" panose="02020404030301010803" pitchFamily="18" charset="0"/>
              </a:rPr>
              <a:t>z = (5, 4, 3)</a:t>
            </a:r>
          </a:p>
          <a:p>
            <a:pPr marL="0" indent="0">
              <a:buNone/>
            </a:pPr>
            <a:r>
              <a:rPr lang="en-US" b="0" dirty="0">
                <a:effectLst/>
                <a:latin typeface="Garamond" panose="02020404030301010803" pitchFamily="18" charset="0"/>
              </a:rPr>
              <a:t>print(</a:t>
            </a:r>
            <a:r>
              <a:rPr lang="en-US" b="0" dirty="0" err="1">
                <a:effectLst/>
                <a:latin typeface="Garamond" panose="02020404030301010803" pitchFamily="18" charset="0"/>
              </a:rPr>
              <a:t>z.count</a:t>
            </a:r>
            <a:r>
              <a:rPr lang="en-US" b="0" dirty="0">
                <a:effectLst/>
                <a:latin typeface="Garamond" panose="02020404030301010803" pitchFamily="18" charset="0"/>
              </a:rPr>
              <a:t>(3)) #print </a:t>
            </a:r>
            <a:r>
              <a:rPr lang="en-US" dirty="0">
                <a:latin typeface="Garamond" panose="02020404030301010803" pitchFamily="18" charset="0"/>
              </a:rPr>
              <a:t>1</a:t>
            </a:r>
          </a:p>
          <a:p>
            <a:pPr marL="0" indent="0">
              <a:buNone/>
            </a:pPr>
            <a:r>
              <a:rPr lang="en-US" dirty="0">
                <a:latin typeface="Garamond" panose="02020404030301010803" pitchFamily="18" charset="0"/>
              </a:rPr>
              <a:t>print(</a:t>
            </a:r>
            <a:r>
              <a:rPr lang="en-US" dirty="0" err="1">
                <a:latin typeface="Garamond" panose="02020404030301010803" pitchFamily="18" charset="0"/>
              </a:rPr>
              <a:t>z.index</a:t>
            </a:r>
            <a:r>
              <a:rPr lang="en-US" dirty="0">
                <a:latin typeface="Garamond" panose="02020404030301010803" pitchFamily="18" charset="0"/>
              </a:rPr>
              <a:t>(5)) #print 0</a:t>
            </a:r>
          </a:p>
          <a:p>
            <a:pPr marL="0" indent="0">
              <a:buNone/>
            </a:pPr>
            <a:endParaRPr lang="en-US" b="0" dirty="0">
              <a:effectLst/>
              <a:latin typeface="Garamond" panose="02020404030301010803" pitchFamily="18" charset="0"/>
            </a:endParaRPr>
          </a:p>
          <a:p>
            <a:pPr marL="0" marR="0" lvl="0" indent="0" algn="l" rtl="0">
              <a:lnSpc>
                <a:spcPct val="100000"/>
              </a:lnSpc>
              <a:spcBef>
                <a:spcPts val="0"/>
              </a:spcBef>
              <a:spcAft>
                <a:spcPts val="0"/>
              </a:spcAft>
              <a:buClr>
                <a:schemeClr val="lt1"/>
              </a:buClr>
              <a:buSzPct val="25000"/>
              <a:buFont typeface="Courier New"/>
              <a:buNone/>
            </a:pPr>
            <a:endParaRPr lang="en-US" sz="2800" b="1" i="0" u="none" strike="noStrike" cap="none" dirty="0">
              <a:latin typeface="Garamond" panose="02020404030301010803" pitchFamily="18" charset="0"/>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endParaRPr lang="en-US" sz="2800" b="1" i="0" u="none" strike="noStrike" cap="none" dirty="0">
              <a:latin typeface="Garamond" panose="02020404030301010803" pitchFamily="18" charset="0"/>
              <a:ea typeface="Courier New"/>
              <a:cs typeface="Courier"/>
              <a:sym typeface="Courier New"/>
            </a:endParaRPr>
          </a:p>
          <a:p>
            <a:endParaRPr lang="en-US" dirty="0"/>
          </a:p>
        </p:txBody>
      </p:sp>
      <p:sp>
        <p:nvSpPr>
          <p:cNvPr id="4" name="Slide Number Placeholder 3">
            <a:extLst>
              <a:ext uri="{FF2B5EF4-FFF2-40B4-BE49-F238E27FC236}">
                <a16:creationId xmlns:a16="http://schemas.microsoft.com/office/drawing/2014/main" id="{321433AF-738D-AC72-2FF1-81F292D39723}"/>
              </a:ext>
            </a:extLst>
          </p:cNvPr>
          <p:cNvSpPr>
            <a:spLocks noGrp="1"/>
          </p:cNvSpPr>
          <p:nvPr>
            <p:ph type="sldNum" sz="quarter" idx="12"/>
          </p:nvPr>
        </p:nvSpPr>
        <p:spPr/>
        <p:txBody>
          <a:bodyPr/>
          <a:lstStyle/>
          <a:p>
            <a:fld id="{0DB4F7E2-DFC6-490A-AB5F-7D827582BBB5}" type="slidenum">
              <a:rPr lang="en-US" smtClean="0"/>
              <a:pPr/>
              <a:t>27</a:t>
            </a:fld>
            <a:endParaRPr lang="en-US" dirty="0"/>
          </a:p>
        </p:txBody>
      </p:sp>
      <p:sp>
        <p:nvSpPr>
          <p:cNvPr id="5" name="Title 1">
            <a:extLst>
              <a:ext uri="{FF2B5EF4-FFF2-40B4-BE49-F238E27FC236}">
                <a16:creationId xmlns:a16="http://schemas.microsoft.com/office/drawing/2014/main" id="{5E01A5C9-433C-A34F-C83B-B24BAA83FF50}"/>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DA99494-DA61-55D0-FFF0-EC34781A66E9}"/>
              </a:ext>
            </a:extLst>
          </p:cNvPr>
          <p:cNvCxnSpPr>
            <a:cxnSpLocks/>
          </p:cNvCxnSpPr>
          <p:nvPr/>
        </p:nvCxnSpPr>
        <p:spPr>
          <a:xfrm>
            <a:off x="49695" y="2954215"/>
            <a:ext cx="113041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179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2" y="913036"/>
            <a:ext cx="11788395" cy="5944963"/>
          </a:xfrm>
        </p:spPr>
        <p:txBody>
          <a:bodyPr>
            <a:noAutofit/>
          </a:bodyPr>
          <a:lstStyle/>
          <a:p>
            <a:pPr marL="0" indent="0">
              <a:lnSpc>
                <a:spcPct val="150000"/>
              </a:lnSpc>
              <a:buNone/>
            </a:pPr>
            <a:r>
              <a:rPr lang="en-US" sz="2600" b="0" i="0" dirty="0">
                <a:effectLst/>
                <a:latin typeface="Garamond" panose="02020404030301010803" pitchFamily="18" charset="0"/>
              </a:rPr>
              <a:t>In fact, tuples support all the </a:t>
            </a:r>
            <a:r>
              <a:rPr lang="en-US" sz="2600" b="0" i="0" dirty="0">
                <a:solidFill>
                  <a:srgbClr val="FF0000"/>
                </a:solidFill>
                <a:effectLst/>
                <a:latin typeface="Garamond" panose="02020404030301010803" pitchFamily="18" charset="0"/>
              </a:rPr>
              <a:t>same operations </a:t>
            </a:r>
            <a:r>
              <a:rPr lang="en-US" sz="2600" b="0" i="0" dirty="0">
                <a:effectLst/>
                <a:latin typeface="Garamond" panose="02020404030301010803" pitchFamily="18" charset="0"/>
              </a:rPr>
              <a:t>as lists, except those that </a:t>
            </a:r>
            <a:r>
              <a:rPr lang="en-US" sz="2600" b="0" i="0" dirty="0">
                <a:solidFill>
                  <a:srgbClr val="FF0000"/>
                </a:solidFill>
                <a:effectLst/>
                <a:latin typeface="Garamond" panose="02020404030301010803" pitchFamily="18" charset="0"/>
              </a:rPr>
              <a:t>change the contents </a:t>
            </a:r>
            <a:r>
              <a:rPr lang="en-US" sz="2600" b="0" i="0" dirty="0">
                <a:effectLst/>
                <a:latin typeface="Garamond" panose="02020404030301010803" pitchFamily="18" charset="0"/>
              </a:rPr>
              <a:t>of the list. Tuples support the following:</a:t>
            </a:r>
            <a:br>
              <a:rPr lang="en-US" sz="2600" b="0" i="0" dirty="0">
                <a:effectLst/>
                <a:latin typeface="Garamond" panose="02020404030301010803" pitchFamily="18" charset="0"/>
              </a:rPr>
            </a:br>
            <a:r>
              <a:rPr lang="en-US" sz="2600" b="0" i="0" dirty="0">
                <a:effectLst/>
                <a:latin typeface="Garamond" panose="02020404030301010803" pitchFamily="18" charset="0"/>
              </a:rPr>
              <a:t>• </a:t>
            </a:r>
            <a:r>
              <a:rPr lang="en-US" sz="2600" b="0" i="0" dirty="0">
                <a:solidFill>
                  <a:srgbClr val="FF0000"/>
                </a:solidFill>
                <a:effectLst/>
                <a:latin typeface="Garamond" panose="02020404030301010803" pitchFamily="18" charset="0"/>
              </a:rPr>
              <a:t>Subscript indexing </a:t>
            </a:r>
            <a:r>
              <a:rPr lang="en-US" sz="2600" b="0" i="0" dirty="0">
                <a:effectLst/>
                <a:latin typeface="Garamond" panose="02020404030301010803" pitchFamily="18" charset="0"/>
              </a:rPr>
              <a:t>(for retrieving element values only)</a:t>
            </a:r>
            <a:br>
              <a:rPr lang="en-US" sz="2600" b="0" i="0" dirty="0">
                <a:effectLst/>
                <a:latin typeface="Garamond" panose="02020404030301010803" pitchFamily="18" charset="0"/>
              </a:rPr>
            </a:br>
            <a:r>
              <a:rPr lang="en-US" sz="2600" b="0" i="0" dirty="0">
                <a:effectLst/>
                <a:latin typeface="Garamond" panose="02020404030301010803" pitchFamily="18" charset="0"/>
              </a:rPr>
              <a:t>• Methods such as </a:t>
            </a:r>
            <a:r>
              <a:rPr lang="en-US" sz="2600" b="0" i="0" dirty="0">
                <a:solidFill>
                  <a:srgbClr val="FF0000"/>
                </a:solidFill>
                <a:effectLst/>
                <a:latin typeface="Garamond" panose="02020404030301010803" pitchFamily="18" charset="0"/>
              </a:rPr>
              <a:t>index</a:t>
            </a:r>
            <a:r>
              <a:rPr lang="en-US" sz="2600" b="0" i="0" dirty="0">
                <a:effectLst/>
                <a:latin typeface="Garamond" panose="02020404030301010803" pitchFamily="18" charset="0"/>
              </a:rPr>
              <a:t/>
            </a:r>
            <a:br>
              <a:rPr lang="en-US" sz="2600" b="0" i="0" dirty="0">
                <a:effectLst/>
                <a:latin typeface="Garamond" panose="02020404030301010803" pitchFamily="18" charset="0"/>
              </a:rPr>
            </a:br>
            <a:r>
              <a:rPr lang="en-US" sz="2600" b="0" i="0" dirty="0">
                <a:effectLst/>
                <a:latin typeface="Garamond" panose="02020404030301010803" pitchFamily="18" charset="0"/>
              </a:rPr>
              <a:t>• Built-in functions such as </a:t>
            </a:r>
            <a:r>
              <a:rPr lang="en-US" sz="2600" b="0" i="0" dirty="0" err="1">
                <a:solidFill>
                  <a:srgbClr val="FF0000"/>
                </a:solidFill>
                <a:effectLst/>
                <a:latin typeface="Garamond" panose="02020404030301010803" pitchFamily="18" charset="0"/>
              </a:rPr>
              <a:t>len</a:t>
            </a:r>
            <a:r>
              <a:rPr lang="en-US" sz="2600" b="0" i="0" dirty="0">
                <a:effectLst/>
                <a:latin typeface="Garamond" panose="02020404030301010803" pitchFamily="18" charset="0"/>
              </a:rPr>
              <a:t>, </a:t>
            </a:r>
            <a:r>
              <a:rPr lang="en-US" sz="2600" b="0" i="0" dirty="0">
                <a:solidFill>
                  <a:srgbClr val="FF0000"/>
                </a:solidFill>
                <a:effectLst/>
                <a:latin typeface="Garamond" panose="02020404030301010803" pitchFamily="18" charset="0"/>
              </a:rPr>
              <a:t>min</a:t>
            </a:r>
            <a:r>
              <a:rPr lang="en-US" sz="2600" b="0" i="0" dirty="0">
                <a:effectLst/>
                <a:latin typeface="Garamond" panose="02020404030301010803" pitchFamily="18" charset="0"/>
              </a:rPr>
              <a:t>, and </a:t>
            </a:r>
            <a:r>
              <a:rPr lang="en-US" sz="2600" b="0" i="0" dirty="0">
                <a:solidFill>
                  <a:srgbClr val="FF0000"/>
                </a:solidFill>
                <a:effectLst/>
                <a:latin typeface="Garamond" panose="02020404030301010803" pitchFamily="18" charset="0"/>
              </a:rPr>
              <a:t>max</a:t>
            </a:r>
            <a:r>
              <a:rPr lang="en-US" sz="2600" b="0" i="0" dirty="0">
                <a:effectLst/>
                <a:latin typeface="Garamond" panose="02020404030301010803" pitchFamily="18" charset="0"/>
              </a:rPr>
              <a:t/>
            </a:r>
            <a:br>
              <a:rPr lang="en-US" sz="2600" b="0" i="0" dirty="0">
                <a:effectLst/>
                <a:latin typeface="Garamond" panose="02020404030301010803" pitchFamily="18" charset="0"/>
              </a:rPr>
            </a:br>
            <a:r>
              <a:rPr lang="en-US" sz="2600" b="0" i="0" dirty="0">
                <a:effectLst/>
                <a:latin typeface="Garamond" panose="02020404030301010803" pitchFamily="18" charset="0"/>
              </a:rPr>
              <a:t>• </a:t>
            </a:r>
            <a:r>
              <a:rPr lang="en-US" sz="2600" b="0" i="0" dirty="0">
                <a:solidFill>
                  <a:srgbClr val="FF0000"/>
                </a:solidFill>
                <a:effectLst/>
                <a:latin typeface="Garamond" panose="02020404030301010803" pitchFamily="18" charset="0"/>
              </a:rPr>
              <a:t>Slicing</a:t>
            </a:r>
            <a:r>
              <a:rPr lang="en-US" sz="2600" b="0" i="0" dirty="0">
                <a:effectLst/>
                <a:latin typeface="Garamond" panose="02020404030301010803" pitchFamily="18" charset="0"/>
              </a:rPr>
              <a:t> expressions</a:t>
            </a:r>
            <a:br>
              <a:rPr lang="en-US" sz="2600" b="0" i="0" dirty="0">
                <a:effectLst/>
                <a:latin typeface="Garamond" panose="02020404030301010803" pitchFamily="18" charset="0"/>
              </a:rPr>
            </a:br>
            <a:r>
              <a:rPr lang="en-US" sz="2600" b="0" i="0" dirty="0">
                <a:effectLst/>
                <a:latin typeface="Garamond" panose="02020404030301010803" pitchFamily="18" charset="0"/>
              </a:rPr>
              <a:t>• The </a:t>
            </a:r>
            <a:r>
              <a:rPr lang="en-US" sz="2600" b="0" i="0" dirty="0">
                <a:solidFill>
                  <a:srgbClr val="FF0000"/>
                </a:solidFill>
                <a:effectLst/>
                <a:latin typeface="Garamond" panose="02020404030301010803" pitchFamily="18" charset="0"/>
              </a:rPr>
              <a:t>in</a:t>
            </a:r>
            <a:r>
              <a:rPr lang="en-US" sz="2600" b="0" i="0" dirty="0">
                <a:effectLst/>
                <a:latin typeface="Garamond" panose="02020404030301010803" pitchFamily="18" charset="0"/>
              </a:rPr>
              <a:t> operator</a:t>
            </a:r>
            <a:br>
              <a:rPr lang="en-US" sz="2600" b="0" i="0" dirty="0">
                <a:effectLst/>
                <a:latin typeface="Garamond" panose="02020404030301010803" pitchFamily="18" charset="0"/>
              </a:rPr>
            </a:br>
            <a:r>
              <a:rPr lang="en-US" sz="2600" b="0" i="0" dirty="0">
                <a:effectLst/>
                <a:latin typeface="Garamond" panose="02020404030301010803" pitchFamily="18" charset="0"/>
              </a:rPr>
              <a:t>• The </a:t>
            </a:r>
            <a:r>
              <a:rPr lang="en-US" sz="2600" b="0" i="0" dirty="0">
                <a:solidFill>
                  <a:srgbClr val="FF0000"/>
                </a:solidFill>
                <a:effectLst/>
                <a:latin typeface="Garamond" panose="02020404030301010803" pitchFamily="18" charset="0"/>
              </a:rPr>
              <a:t>+</a:t>
            </a:r>
            <a:r>
              <a:rPr lang="en-US" sz="2600" b="0" i="0" dirty="0">
                <a:effectLst/>
                <a:latin typeface="Garamond" panose="02020404030301010803" pitchFamily="18" charset="0"/>
              </a:rPr>
              <a:t> and</a:t>
            </a:r>
            <a:r>
              <a:rPr lang="en-US" sz="2600" b="0" i="0" dirty="0">
                <a:solidFill>
                  <a:srgbClr val="FF0000"/>
                </a:solidFill>
                <a:effectLst/>
                <a:latin typeface="Garamond" panose="02020404030301010803" pitchFamily="18" charset="0"/>
              </a:rPr>
              <a:t> * </a:t>
            </a:r>
            <a:r>
              <a:rPr lang="en-US" sz="2600" b="0" i="0" dirty="0">
                <a:effectLst/>
                <a:latin typeface="Garamond" panose="02020404030301010803" pitchFamily="18" charset="0"/>
              </a:rPr>
              <a:t>operators</a:t>
            </a:r>
            <a:br>
              <a:rPr lang="en-US" sz="2600" b="0" i="0" dirty="0">
                <a:effectLst/>
                <a:latin typeface="Garamond" panose="02020404030301010803" pitchFamily="18" charset="0"/>
              </a:rPr>
            </a:br>
            <a:r>
              <a:rPr lang="en-US" sz="2600" b="0" i="0" dirty="0">
                <a:effectLst/>
                <a:latin typeface="Garamond" panose="02020404030301010803" pitchFamily="18" charset="0"/>
              </a:rPr>
              <a:t>Tuples </a:t>
            </a:r>
            <a:r>
              <a:rPr lang="en-US" sz="2600" b="0" i="0" dirty="0">
                <a:solidFill>
                  <a:srgbClr val="FF0000"/>
                </a:solidFill>
                <a:effectLst/>
                <a:latin typeface="Garamond" panose="02020404030301010803" pitchFamily="18" charset="0"/>
              </a:rPr>
              <a:t>do not </a:t>
            </a:r>
            <a:r>
              <a:rPr lang="en-US" sz="2600" b="0" i="0" dirty="0">
                <a:effectLst/>
                <a:latin typeface="Garamond" panose="02020404030301010803" pitchFamily="18" charset="0"/>
              </a:rPr>
              <a:t>support methods such as append, remove, insert, reverse, and sort.</a:t>
            </a:r>
            <a:r>
              <a:rPr lang="en-US" sz="2600" dirty="0">
                <a:latin typeface="Garamond" panose="02020404030301010803" pitchFamily="18" charset="0"/>
              </a:rPr>
              <a:t> </a:t>
            </a:r>
            <a:br>
              <a:rPr lang="en-US" sz="2600" dirty="0">
                <a:latin typeface="Garamond" panose="02020404030301010803" pitchFamily="18" charset="0"/>
              </a:rPr>
            </a:br>
            <a:endParaRPr lang="en-US" sz="2600" b="1" dirty="0">
              <a:latin typeface="Garamond" panose="02020404030301010803"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28</a:t>
            </a:fld>
            <a:endParaRPr lang="en-US"/>
          </a:p>
        </p:txBody>
      </p:sp>
      <p:sp>
        <p:nvSpPr>
          <p:cNvPr id="5" name="Title 1">
            <a:extLst>
              <a:ext uri="{FF2B5EF4-FFF2-40B4-BE49-F238E27FC236}">
                <a16:creationId xmlns:a16="http://schemas.microsoft.com/office/drawing/2014/main" id="{2B2AAB8F-789F-42C5-F6ED-934A6AEEBC7F}"/>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06988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241748" y="831420"/>
            <a:ext cx="11788395" cy="5944963"/>
          </a:xfrm>
        </p:spPr>
        <p:txBody>
          <a:bodyPr>
            <a:noAutofit/>
          </a:bodyPr>
          <a:lstStyle/>
          <a:p>
            <a:pPr>
              <a:lnSpc>
                <a:spcPct val="100000"/>
              </a:lnSpc>
              <a:buFont typeface="Wingdings" panose="05000000000000000000" pitchFamily="2" charset="2"/>
              <a:buChar char="Ø"/>
            </a:pPr>
            <a:r>
              <a:rPr lang="en-US" sz="3200" b="1" i="0" dirty="0">
                <a:effectLst/>
                <a:latin typeface="Garamond" panose="02020404030301010803" pitchFamily="18" charset="0"/>
              </a:rPr>
              <a:t>Converting Between Lists and Tuple</a:t>
            </a:r>
            <a:r>
              <a:rPr lang="en-US" sz="4400" dirty="0">
                <a:latin typeface="Garamond" panose="02020404030301010803" pitchFamily="18" charset="0"/>
              </a:rPr>
              <a:t> </a:t>
            </a:r>
          </a:p>
          <a:p>
            <a:pPr marL="0" indent="0">
              <a:lnSpc>
                <a:spcPct val="100000"/>
              </a:lnSpc>
              <a:buNone/>
            </a:pPr>
            <a:r>
              <a:rPr lang="en-US" dirty="0" err="1">
                <a:latin typeface="Courier" panose="02060409020205020404" pitchFamily="49" charset="0"/>
              </a:rPr>
              <a:t>number_tuple</a:t>
            </a:r>
            <a:r>
              <a:rPr lang="en-US" dirty="0">
                <a:latin typeface="Courier" panose="02060409020205020404" pitchFamily="49" charset="0"/>
              </a:rPr>
              <a:t> = (1, 2, 3) </a:t>
            </a:r>
          </a:p>
          <a:p>
            <a:pPr marL="0" indent="0">
              <a:lnSpc>
                <a:spcPct val="100000"/>
              </a:lnSpc>
              <a:buNone/>
            </a:pPr>
            <a:r>
              <a:rPr lang="en-US" dirty="0" err="1">
                <a:latin typeface="Courier" panose="02060409020205020404" pitchFamily="49" charset="0"/>
              </a:rPr>
              <a:t>number_list</a:t>
            </a:r>
            <a:r>
              <a:rPr lang="en-US" dirty="0">
                <a:latin typeface="Courier" panose="02060409020205020404" pitchFamily="49" charset="0"/>
              </a:rPr>
              <a:t> = list(</a:t>
            </a:r>
            <a:r>
              <a:rPr lang="en-US" dirty="0" err="1">
                <a:latin typeface="Courier" panose="02060409020205020404" pitchFamily="49" charset="0"/>
              </a:rPr>
              <a:t>number_tuple</a:t>
            </a:r>
            <a:r>
              <a:rPr lang="en-US" dirty="0">
                <a:latin typeface="Courier" panose="02060409020205020404" pitchFamily="49" charset="0"/>
              </a:rPr>
              <a:t>) </a:t>
            </a:r>
          </a:p>
          <a:p>
            <a:pPr marL="0" indent="0">
              <a:lnSpc>
                <a:spcPct val="100000"/>
              </a:lnSpc>
              <a:buNone/>
            </a:pPr>
            <a:r>
              <a:rPr lang="en-US" dirty="0">
                <a:latin typeface="Courier" panose="02060409020205020404" pitchFamily="49" charset="0"/>
              </a:rPr>
              <a:t>print(</a:t>
            </a:r>
            <a:r>
              <a:rPr lang="en-US" dirty="0" err="1">
                <a:latin typeface="Courier" panose="02060409020205020404" pitchFamily="49" charset="0"/>
              </a:rPr>
              <a:t>number_list</a:t>
            </a:r>
            <a:r>
              <a:rPr lang="en-US" dirty="0">
                <a:latin typeface="Courier" panose="02060409020205020404" pitchFamily="49" charset="0"/>
              </a:rPr>
              <a:t>) </a:t>
            </a:r>
          </a:p>
          <a:p>
            <a:pPr marL="0" indent="0">
              <a:lnSpc>
                <a:spcPct val="100000"/>
              </a:lnSpc>
              <a:buNone/>
            </a:pPr>
            <a:r>
              <a:rPr lang="en-US" dirty="0" err="1">
                <a:latin typeface="Courier" panose="02060409020205020404" pitchFamily="49" charset="0"/>
              </a:rPr>
              <a:t>str_list</a:t>
            </a:r>
            <a:r>
              <a:rPr lang="en-US" dirty="0">
                <a:latin typeface="Courier" panose="02060409020205020404" pitchFamily="49" charset="0"/>
              </a:rPr>
              <a:t> = ['one', 'two', 'three'] </a:t>
            </a:r>
          </a:p>
          <a:p>
            <a:pPr marL="0" indent="0">
              <a:lnSpc>
                <a:spcPct val="100000"/>
              </a:lnSpc>
              <a:buNone/>
            </a:pPr>
            <a:r>
              <a:rPr lang="en-US" dirty="0" err="1">
                <a:latin typeface="Courier" panose="02060409020205020404" pitchFamily="49" charset="0"/>
              </a:rPr>
              <a:t>str_tuple</a:t>
            </a:r>
            <a:r>
              <a:rPr lang="en-US" dirty="0">
                <a:latin typeface="Courier" panose="02060409020205020404" pitchFamily="49" charset="0"/>
              </a:rPr>
              <a:t> = tuple(</a:t>
            </a:r>
            <a:r>
              <a:rPr lang="en-US" dirty="0" err="1">
                <a:latin typeface="Courier" panose="02060409020205020404" pitchFamily="49" charset="0"/>
              </a:rPr>
              <a:t>str_list</a:t>
            </a:r>
            <a:r>
              <a:rPr lang="en-US" dirty="0">
                <a:latin typeface="Courier" panose="02060409020205020404" pitchFamily="49" charset="0"/>
              </a:rPr>
              <a:t>) </a:t>
            </a:r>
          </a:p>
          <a:p>
            <a:pPr marL="0" indent="0">
              <a:lnSpc>
                <a:spcPct val="100000"/>
              </a:lnSpc>
              <a:buNone/>
            </a:pPr>
            <a:r>
              <a:rPr lang="en-US" dirty="0">
                <a:latin typeface="Courier" panose="02060409020205020404" pitchFamily="49" charset="0"/>
              </a:rPr>
              <a:t>print(</a:t>
            </a:r>
            <a:r>
              <a:rPr lang="en-US" dirty="0" err="1">
                <a:latin typeface="Courier" panose="02060409020205020404" pitchFamily="49" charset="0"/>
              </a:rPr>
              <a:t>str_tuple</a:t>
            </a:r>
            <a:r>
              <a:rPr lang="en-US" dirty="0">
                <a:latin typeface="Courier" panose="02060409020205020404" pitchFamily="49" charset="0"/>
              </a:rPr>
              <a:t>)</a:t>
            </a:r>
          </a:p>
          <a:p>
            <a:pPr marL="0" indent="0" algn="ctr">
              <a:lnSpc>
                <a:spcPct val="100000"/>
              </a:lnSpc>
              <a:buNone/>
            </a:pPr>
            <a:r>
              <a:rPr lang="en-US" dirty="0">
                <a:latin typeface="Garamond" panose="02020404030301010803" pitchFamily="18" charset="0"/>
              </a:rPr>
              <a:t>Output:</a:t>
            </a:r>
          </a:p>
          <a:p>
            <a:pPr marL="0" indent="0" algn="ctr">
              <a:lnSpc>
                <a:spcPct val="100000"/>
              </a:lnSpc>
              <a:buNone/>
            </a:pPr>
            <a:r>
              <a:rPr lang="en-US" dirty="0">
                <a:latin typeface="Garamond" panose="02020404030301010803" pitchFamily="18" charset="0"/>
              </a:rPr>
              <a:t>[1, 2, 3]</a:t>
            </a:r>
          </a:p>
          <a:p>
            <a:pPr marL="0" indent="0" algn="ctr">
              <a:lnSpc>
                <a:spcPct val="100000"/>
              </a:lnSpc>
              <a:buNone/>
            </a:pPr>
            <a:r>
              <a:rPr lang="en-US" dirty="0">
                <a:latin typeface="Garamond" panose="02020404030301010803" pitchFamily="18" charset="0"/>
              </a:rPr>
              <a:t>('one', 'two', 'three')</a:t>
            </a:r>
            <a:br>
              <a:rPr lang="en-US" dirty="0">
                <a:latin typeface="Garamond" panose="02020404030301010803" pitchFamily="18" charset="0"/>
              </a:rPr>
            </a:br>
            <a:r>
              <a:rPr lang="en-US" sz="2400" dirty="0">
                <a:latin typeface="Garamond" panose="02020404030301010803" pitchFamily="18" charset="0"/>
                <a:cs typeface="Times New Roman" panose="02020603050405020304" pitchFamily="18" charset="0"/>
              </a:rPr>
              <a:t>                                   </a:t>
            </a:r>
            <a:endParaRPr lang="en-US" b="1" dirty="0">
              <a:latin typeface="Garamond" panose="02020404030301010803" pitchFamily="18" charset="0"/>
              <a:cs typeface="Times New Roman" panose="02020603050405020304" pitchFamily="18" charset="0"/>
            </a:endParaRP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29</a:t>
            </a:fld>
            <a:endParaRPr lang="en-US"/>
          </a:p>
        </p:txBody>
      </p:sp>
      <p:sp>
        <p:nvSpPr>
          <p:cNvPr id="6" name="Rectangle 1">
            <a:extLst>
              <a:ext uri="{FF2B5EF4-FFF2-40B4-BE49-F238E27FC236}">
                <a16:creationId xmlns:a16="http://schemas.microsoft.com/office/drawing/2014/main" id="{854F6986-EF86-5739-68B0-9913E796E1DD}"/>
              </a:ext>
            </a:extLst>
          </p:cNvPr>
          <p:cNvSpPr>
            <a:spLocks noChangeArrowheads="1"/>
          </p:cNvSpPr>
          <p:nvPr/>
        </p:nvSpPr>
        <p:spPr bwMode="auto">
          <a:xfrm>
            <a:off x="-6246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A8FA5AA1-CB63-DB83-74EE-88938787E537}"/>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54633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1242F-4EAD-A067-BAD4-2230B5A5C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FCC3-BAA8-1205-9DFC-C262A5040936}"/>
              </a:ext>
            </a:extLst>
          </p:cNvPr>
          <p:cNvSpPr>
            <a:spLocks noGrp="1"/>
          </p:cNvSpPr>
          <p:nvPr>
            <p:ph idx="1"/>
          </p:nvPr>
        </p:nvSpPr>
        <p:spPr>
          <a:xfrm>
            <a:off x="439782" y="924059"/>
            <a:ext cx="11312434" cy="5797416"/>
          </a:xfrm>
        </p:spPr>
        <p:txBody>
          <a:bodyPr>
            <a:normAutofit/>
          </a:bodyPr>
          <a:lstStyle/>
          <a:p>
            <a:pPr marL="0" indent="0" algn="just">
              <a:lnSpc>
                <a:spcPct val="160000"/>
              </a:lnSpc>
              <a:buNone/>
            </a:pPr>
            <a:r>
              <a:rPr lang="en-US" sz="3300" b="1" i="0" dirty="0">
                <a:solidFill>
                  <a:srgbClr val="002060"/>
                </a:solidFill>
                <a:effectLst/>
                <a:latin typeface="Garamond" panose="02020404030301010803" pitchFamily="18" charset="0"/>
              </a:rPr>
              <a:t>Types of Data </a:t>
            </a:r>
            <a:r>
              <a:rPr lang="en-US" sz="3300" b="1" dirty="0">
                <a:solidFill>
                  <a:srgbClr val="002060"/>
                </a:solidFill>
                <a:latin typeface="Garamond" panose="02020404030301010803" pitchFamily="18" charset="0"/>
              </a:rPr>
              <a:t>Structures</a:t>
            </a:r>
            <a:r>
              <a:rPr lang="en-US" sz="3300" b="1" i="0" dirty="0">
                <a:solidFill>
                  <a:srgbClr val="002060"/>
                </a:solidFill>
                <a:effectLst/>
                <a:latin typeface="Garamond" panose="02020404030301010803" pitchFamily="18" charset="0"/>
              </a:rPr>
              <a:t>:</a:t>
            </a:r>
          </a:p>
          <a:p>
            <a:pPr marL="0" indent="0" algn="just">
              <a:lnSpc>
                <a:spcPct val="160000"/>
              </a:lnSpc>
              <a:buNone/>
            </a:pPr>
            <a:endParaRPr lang="en-US" sz="3300" b="1" dirty="0">
              <a:solidFill>
                <a:srgbClr val="002060"/>
              </a:solidFill>
              <a:latin typeface="Garamond" panose="02020404030301010803" pitchFamily="18" charset="0"/>
            </a:endParaRPr>
          </a:p>
          <a:p>
            <a:pPr marL="0" indent="0" algn="just">
              <a:lnSpc>
                <a:spcPct val="160000"/>
              </a:lnSpc>
              <a:buNone/>
            </a:pPr>
            <a:endParaRPr lang="en-US" sz="3300" b="1" i="0" dirty="0">
              <a:solidFill>
                <a:srgbClr val="002060"/>
              </a:solidFill>
              <a:effectLst/>
              <a:latin typeface="Garamond" panose="02020404030301010803" pitchFamily="18" charset="0"/>
            </a:endParaRPr>
          </a:p>
          <a:p>
            <a:pPr marL="0" indent="0" algn="just">
              <a:lnSpc>
                <a:spcPct val="160000"/>
              </a:lnSpc>
              <a:buNone/>
            </a:pPr>
            <a:endParaRPr lang="en-US" sz="3300" b="1" dirty="0">
              <a:solidFill>
                <a:srgbClr val="002060"/>
              </a:solidFill>
              <a:latin typeface="Garamond" panose="02020404030301010803" pitchFamily="18" charset="0"/>
            </a:endParaRPr>
          </a:p>
          <a:p>
            <a:pPr marL="0" indent="0" algn="just">
              <a:lnSpc>
                <a:spcPct val="160000"/>
              </a:lnSpc>
              <a:buNone/>
            </a:pPr>
            <a:endParaRPr lang="en-US" sz="3300" b="1" i="0" dirty="0">
              <a:solidFill>
                <a:srgbClr val="002060"/>
              </a:solidFill>
              <a:effectLst/>
              <a:latin typeface="Garamond" panose="02020404030301010803" pitchFamily="18" charset="0"/>
            </a:endParaRPr>
          </a:p>
          <a:p>
            <a:pPr marL="0" indent="0" algn="just">
              <a:lnSpc>
                <a:spcPct val="160000"/>
              </a:lnSpc>
              <a:buNone/>
            </a:pPr>
            <a:r>
              <a:rPr lang="en-US" sz="3300" b="1" dirty="0">
                <a:solidFill>
                  <a:srgbClr val="002060"/>
                </a:solidFill>
                <a:latin typeface="Garamond" panose="02020404030301010803" pitchFamily="18" charset="0"/>
              </a:rPr>
              <a:t>In this course we will focused on Built-in data structure</a:t>
            </a:r>
            <a:endParaRPr lang="en-US" sz="3300" b="1" i="0" dirty="0">
              <a:solidFill>
                <a:srgbClr val="002060"/>
              </a:solidFill>
              <a:effectLst/>
              <a:latin typeface="Garamond" panose="02020404030301010803" pitchFamily="18" charset="0"/>
            </a:endParaRPr>
          </a:p>
          <a:p>
            <a:pPr>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7DE0957-553B-910F-D3D2-D3B65E125A49}"/>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95F6BB-B1C2-F459-A20C-779D57B86D3B}"/>
              </a:ext>
            </a:extLst>
          </p:cNvPr>
          <p:cNvSpPr>
            <a:spLocks noGrp="1"/>
          </p:cNvSpPr>
          <p:nvPr>
            <p:ph type="sldNum" sz="quarter" idx="12"/>
          </p:nvPr>
        </p:nvSpPr>
        <p:spPr/>
        <p:txBody>
          <a:bodyPr/>
          <a:lstStyle/>
          <a:p>
            <a:fld id="{0DB4F7E2-DFC6-490A-AB5F-7D827582BBB5}" type="slidenum">
              <a:rPr lang="en-US" smtClean="0"/>
              <a:t>3</a:t>
            </a:fld>
            <a:endParaRPr lang="en-US"/>
          </a:p>
        </p:txBody>
      </p:sp>
      <p:graphicFrame>
        <p:nvGraphicFramePr>
          <p:cNvPr id="2" name="Diagram 1"/>
          <p:cNvGraphicFramePr/>
          <p:nvPr>
            <p:extLst>
              <p:ext uri="{D42A27DB-BD31-4B8C-83A1-F6EECF244321}">
                <p14:modId xmlns:p14="http://schemas.microsoft.com/office/powerpoint/2010/main" val="1539230834"/>
              </p:ext>
            </p:extLst>
          </p:nvPr>
        </p:nvGraphicFramePr>
        <p:xfrm>
          <a:off x="2821709" y="1689485"/>
          <a:ext cx="8128000" cy="4184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Left Brace 6"/>
          <p:cNvSpPr/>
          <p:nvPr/>
        </p:nvSpPr>
        <p:spPr>
          <a:xfrm>
            <a:off x="4835236" y="2521527"/>
            <a:ext cx="581891" cy="25353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p:cNvSpPr txBox="1"/>
          <p:nvPr/>
        </p:nvSpPr>
        <p:spPr>
          <a:xfrm>
            <a:off x="1593274" y="2715491"/>
            <a:ext cx="3366654" cy="523220"/>
          </a:xfrm>
          <a:prstGeom prst="rect">
            <a:avLst/>
          </a:prstGeom>
          <a:noFill/>
        </p:spPr>
        <p:txBody>
          <a:bodyPr wrap="square" rtlCol="0">
            <a:spAutoFit/>
          </a:bodyPr>
          <a:lstStyle/>
          <a:p>
            <a:r>
              <a:rPr lang="en-US" sz="2800" dirty="0">
                <a:latin typeface="Garamond" panose="02020404030301010803" pitchFamily="18" charset="0"/>
              </a:rPr>
              <a:t>Mutable: Changeable</a:t>
            </a:r>
          </a:p>
        </p:txBody>
      </p:sp>
      <p:sp>
        <p:nvSpPr>
          <p:cNvPr id="9" name="Right Arrow 8"/>
          <p:cNvSpPr/>
          <p:nvPr/>
        </p:nvSpPr>
        <p:spPr>
          <a:xfrm flipV="1">
            <a:off x="4696691" y="5473557"/>
            <a:ext cx="526473"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695" y="5211947"/>
            <a:ext cx="4455341" cy="523220"/>
          </a:xfrm>
          <a:prstGeom prst="rect">
            <a:avLst/>
          </a:prstGeom>
          <a:noFill/>
        </p:spPr>
        <p:txBody>
          <a:bodyPr wrap="square" rtlCol="0">
            <a:spAutoFit/>
          </a:bodyPr>
          <a:lstStyle/>
          <a:p>
            <a:r>
              <a:rPr lang="en-US" sz="2800" dirty="0">
                <a:latin typeface="Garamond" panose="02020404030301010803" pitchFamily="18" charset="0"/>
              </a:rPr>
              <a:t>Immutable: NOT Changeable</a:t>
            </a:r>
          </a:p>
        </p:txBody>
      </p:sp>
    </p:spTree>
    <p:extLst>
      <p:ext uri="{BB962C8B-B14F-4D97-AF65-F5344CB8AC3E}">
        <p14:creationId xmlns:p14="http://schemas.microsoft.com/office/powerpoint/2010/main" val="172877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7" grpId="0" animBg="1"/>
      <p:bldP spid="8" grpId="0"/>
      <p:bldP spid="9" grpId="0" animBg="1"/>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831420"/>
            <a:ext cx="11788395" cy="5944963"/>
          </a:xfrm>
        </p:spPr>
        <p:txBody>
          <a:bodyPr>
            <a:noAutofit/>
          </a:bodyPr>
          <a:lstStyle/>
          <a:p>
            <a:pPr algn="just">
              <a:lnSpc>
                <a:spcPct val="100000"/>
              </a:lnSpc>
              <a:buFont typeface="Wingdings" panose="05000000000000000000" pitchFamily="2" charset="2"/>
              <a:buChar char="Ø"/>
            </a:pPr>
            <a:r>
              <a:rPr lang="en-US" sz="2800" b="1" u="none" strike="noStrike" cap="none" dirty="0">
                <a:latin typeface="Garamond" panose="02020404030301010803" pitchFamily="18" charset="0"/>
                <a:ea typeface="Arial" charset="0"/>
                <a:cs typeface="Arial" charset="0"/>
                <a:sym typeface="Cabin"/>
              </a:rPr>
              <a:t>Tuples and Assignment</a:t>
            </a:r>
            <a:endParaRPr lang="en-US" altLang="en-US" b="1" dirty="0">
              <a:latin typeface="Garamond" panose="02020404030301010803" pitchFamily="18" charset="0"/>
            </a:endParaRPr>
          </a:p>
          <a:p>
            <a:r>
              <a:rPr lang="en-US" sz="2800" u="none" strike="noStrike" cap="none" dirty="0">
                <a:latin typeface="Garamond" panose="02020404030301010803" pitchFamily="18" charset="0"/>
                <a:ea typeface="Arial" charset="0"/>
                <a:cs typeface="Arial" charset="0"/>
                <a:sym typeface="Cabin"/>
              </a:rPr>
              <a:t>We can also put a tuple on the left-hand side of an assignment statement</a:t>
            </a:r>
          </a:p>
          <a:p>
            <a:r>
              <a:rPr lang="en-US" sz="2800" u="none" strike="noStrike" cap="none" dirty="0">
                <a:latin typeface="Garamond" panose="02020404030301010803" pitchFamily="18" charset="0"/>
                <a:ea typeface="Arial" charset="0"/>
                <a:cs typeface="Arial" charset="0"/>
                <a:sym typeface="Cabin"/>
              </a:rPr>
              <a:t>We can even omit the parentheses</a:t>
            </a:r>
          </a:p>
          <a:p>
            <a:pPr marL="457200" lvl="1" indent="0">
              <a:lnSpc>
                <a:spcPct val="100000"/>
              </a:lnSpc>
              <a:spcBef>
                <a:spcPts val="0"/>
              </a:spcBef>
              <a:buClr>
                <a:schemeClr val="lt1"/>
              </a:buClr>
              <a:buSzPct val="25000"/>
              <a:buNone/>
            </a:pPr>
            <a:r>
              <a:rPr lang="en-US" sz="2800" b="1" i="0" u="none" strike="noStrike" cap="none" dirty="0">
                <a:latin typeface="Courier" panose="02060409020205020404" pitchFamily="49" charset="0"/>
                <a:ea typeface="Courier New"/>
                <a:cs typeface="Courier"/>
                <a:sym typeface="Courier New"/>
              </a:rPr>
              <a:t>(x, y) = (251, ‘Eth')</a:t>
            </a:r>
          </a:p>
          <a:p>
            <a:pPr lvl="1">
              <a:buClr>
                <a:schemeClr val="lt1"/>
              </a:buClr>
              <a:buSzPct val="25000"/>
            </a:pPr>
            <a:r>
              <a:rPr lang="en-US" sz="2800" b="1" i="0" u="none" strike="noStrike" cap="none" dirty="0">
                <a:latin typeface="Courier" panose="02060409020205020404" pitchFamily="49" charset="0"/>
                <a:ea typeface="Courier New"/>
                <a:cs typeface="Courier"/>
                <a:sym typeface="Courier New"/>
              </a:rPr>
              <a:t>print(y</a:t>
            </a:r>
            <a:r>
              <a:rPr lang="en-US" sz="2800" b="1" dirty="0">
                <a:latin typeface="Courier" panose="02060409020205020404" pitchFamily="49" charset="0"/>
                <a:ea typeface="Courier New"/>
                <a:cs typeface="Courier"/>
                <a:sym typeface="Courier New"/>
              </a:rPr>
              <a:t>)#Eth</a:t>
            </a:r>
            <a:endParaRPr lang="en-US" sz="2800" b="1" i="0" u="none" strike="noStrike" cap="none" dirty="0">
              <a:latin typeface="Courier" panose="02060409020205020404" pitchFamily="49" charset="0"/>
              <a:ea typeface="Courier New"/>
              <a:cs typeface="Courier"/>
              <a:sym typeface="Courier New"/>
            </a:endParaRPr>
          </a:p>
          <a:p>
            <a:pPr marL="457200" lvl="1" indent="0">
              <a:lnSpc>
                <a:spcPct val="100000"/>
              </a:lnSpc>
              <a:spcBef>
                <a:spcPts val="0"/>
              </a:spcBef>
              <a:buClr>
                <a:schemeClr val="lt1"/>
              </a:buClr>
              <a:buSzPct val="25000"/>
              <a:buNone/>
            </a:pPr>
            <a:r>
              <a:rPr lang="en-US" sz="2800" b="1" i="0" u="none" strike="noStrike" cap="none" dirty="0">
                <a:latin typeface="Courier" panose="02060409020205020404" pitchFamily="49" charset="0"/>
                <a:ea typeface="Courier New"/>
                <a:cs typeface="Courier"/>
                <a:sym typeface="Courier New"/>
              </a:rPr>
              <a:t>(a, b) = (99, 98)</a:t>
            </a:r>
          </a:p>
          <a:p>
            <a:pPr lvl="1">
              <a:buClr>
                <a:schemeClr val="lt1"/>
              </a:buClr>
              <a:buSzPct val="25000"/>
            </a:pPr>
            <a:r>
              <a:rPr lang="en-US" sz="2800" b="1" i="0" u="none" strike="noStrike" cap="none" dirty="0">
                <a:latin typeface="Courier" panose="02060409020205020404" pitchFamily="49" charset="0"/>
                <a:ea typeface="Courier New"/>
                <a:cs typeface="Courier"/>
                <a:sym typeface="Courier New"/>
              </a:rPr>
              <a:t>print(a</a:t>
            </a:r>
            <a:r>
              <a:rPr lang="en-US" sz="2800" b="1" dirty="0">
                <a:latin typeface="Courier" panose="02060409020205020404" pitchFamily="49" charset="0"/>
                <a:ea typeface="Courier New"/>
                <a:cs typeface="Courier"/>
                <a:sym typeface="Courier New"/>
              </a:rPr>
              <a:t>)# </a:t>
            </a:r>
            <a:r>
              <a:rPr lang="en-US" sz="2800" b="1" i="0" u="none" strike="noStrike" cap="none" dirty="0">
                <a:latin typeface="Courier" panose="02060409020205020404" pitchFamily="49" charset="0"/>
                <a:ea typeface="Courier New"/>
                <a:cs typeface="Courier"/>
                <a:sym typeface="Courier New"/>
              </a:rPr>
              <a:t>99</a:t>
            </a:r>
            <a:endParaRPr lang="en-US" altLang="en-US" dirty="0">
              <a:latin typeface="Garamond" panose="02020404030301010803" pitchFamily="18" charset="0"/>
            </a:endParaRPr>
          </a:p>
          <a:p>
            <a:pPr marL="0" indent="0" algn="just">
              <a:lnSpc>
                <a:spcPct val="150000"/>
              </a:lnSpc>
              <a:buNone/>
            </a:pPr>
            <a:r>
              <a:rPr lang="en-US" b="1" dirty="0">
                <a:solidFill>
                  <a:srgbClr val="7030A0"/>
                </a:solidFill>
                <a:latin typeface="Garamond" panose="02020404030301010803"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30</a:t>
            </a:fld>
            <a:endParaRPr lang="en-US"/>
          </a:p>
        </p:txBody>
      </p:sp>
      <p:sp>
        <p:nvSpPr>
          <p:cNvPr id="5" name="Title 1">
            <a:extLst>
              <a:ext uri="{FF2B5EF4-FFF2-40B4-BE49-F238E27FC236}">
                <a16:creationId xmlns:a16="http://schemas.microsoft.com/office/drawing/2014/main" id="{1C701975-FACB-6AF4-E7DF-78BB8849CA39}"/>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747542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831420"/>
            <a:ext cx="11788395" cy="5944963"/>
          </a:xfrm>
        </p:spPr>
        <p:txBody>
          <a:bodyPr>
            <a:noAutofit/>
          </a:bodyPr>
          <a:lstStyle/>
          <a:p>
            <a:pPr algn="just">
              <a:lnSpc>
                <a:spcPct val="100000"/>
              </a:lnSpc>
              <a:buFont typeface="Wingdings" panose="05000000000000000000" pitchFamily="2" charset="2"/>
              <a:buChar char="Ø"/>
            </a:pPr>
            <a:r>
              <a:rPr lang="en-US" altLang="en-US" b="1" dirty="0">
                <a:latin typeface="Garamond" panose="02020404030301010803" pitchFamily="18" charset="0"/>
              </a:rPr>
              <a:t>Using Nested Sequences</a:t>
            </a:r>
          </a:p>
          <a:p>
            <a:pPr eaLnBrk="1" hangingPunct="1"/>
            <a:r>
              <a:rPr lang="en-US" altLang="en-US" b="1" dirty="0">
                <a:latin typeface="Garamond" panose="02020404030301010803" pitchFamily="18" charset="0"/>
              </a:rPr>
              <a:t>Nested Sequence:</a:t>
            </a:r>
            <a:r>
              <a:rPr lang="en-US" altLang="en-US" dirty="0">
                <a:latin typeface="Garamond" panose="02020404030301010803" pitchFamily="18" charset="0"/>
              </a:rPr>
              <a:t> A sequence inside another sequence</a:t>
            </a:r>
          </a:p>
          <a:p>
            <a:pPr lvl="1"/>
            <a:r>
              <a:rPr lang="en-US" altLang="en-US" sz="2800" dirty="0">
                <a:latin typeface="Garamond" panose="02020404030301010803" pitchFamily="18" charset="0"/>
              </a:rPr>
              <a:t>A list can contain lists or tuples</a:t>
            </a:r>
          </a:p>
          <a:p>
            <a:pPr lvl="1"/>
            <a:r>
              <a:rPr lang="en-US" altLang="en-US" sz="2800" dirty="0">
                <a:latin typeface="Garamond" panose="02020404030301010803" pitchFamily="18" charset="0"/>
              </a:rPr>
              <a:t>A tuple can contain tuples or lists</a:t>
            </a:r>
          </a:p>
          <a:p>
            <a:pPr algn="just">
              <a:lnSpc>
                <a:spcPct val="150000"/>
              </a:lnSpc>
            </a:pPr>
            <a:r>
              <a:rPr lang="en-US" altLang="en-US" b="1" dirty="0">
                <a:latin typeface="Garamond" panose="02020404030301010803" pitchFamily="18" charset="0"/>
              </a:rPr>
              <a:t>Creating Nested Sequences</a:t>
            </a:r>
            <a:r>
              <a:rPr lang="en-US" b="1" dirty="0">
                <a:solidFill>
                  <a:srgbClr val="7030A0"/>
                </a:solidFill>
                <a:latin typeface="Garamond" panose="02020404030301010803" pitchFamily="18" charset="0"/>
                <a:cs typeface="Times New Roman" panose="02020603050405020304" pitchFamily="18" charset="0"/>
              </a:rPr>
              <a:t>   </a:t>
            </a:r>
          </a:p>
          <a:p>
            <a:pPr>
              <a:buNone/>
            </a:pPr>
            <a:r>
              <a:rPr lang="en-US" altLang="en-US" b="1" dirty="0">
                <a:latin typeface="Courier" panose="02060409020205020404" pitchFamily="49" charset="0"/>
              </a:rPr>
              <a:t>scores</a:t>
            </a:r>
            <a:r>
              <a:rPr lang="en-US" altLang="en-US" dirty="0">
                <a:latin typeface="Courier" panose="02060409020205020404" pitchFamily="49" charset="0"/>
              </a:rPr>
              <a:t> =[("Alemu",80), ["Abebe",90], ("Zelalem",75)]</a:t>
            </a:r>
          </a:p>
          <a:p>
            <a:pPr>
              <a:buNone/>
            </a:pPr>
            <a:r>
              <a:rPr lang="en-US" altLang="en-US" dirty="0">
                <a:latin typeface="Courier" panose="02060409020205020404" pitchFamily="49" charset="0"/>
              </a:rPr>
              <a:t>print(</a:t>
            </a:r>
            <a:r>
              <a:rPr lang="en-US" altLang="en-US" b="1" dirty="0">
                <a:latin typeface="Courier" panose="02060409020205020404" pitchFamily="49" charset="0"/>
              </a:rPr>
              <a:t>scores</a:t>
            </a:r>
            <a:r>
              <a:rPr lang="en-US" altLang="en-US" dirty="0">
                <a:latin typeface="Courier" panose="02060409020205020404" pitchFamily="49" charset="0"/>
              </a:rPr>
              <a:t>)</a:t>
            </a:r>
          </a:p>
          <a:p>
            <a:pPr>
              <a:buNone/>
            </a:pPr>
            <a:r>
              <a:rPr lang="en-US" altLang="en-US" dirty="0">
                <a:latin typeface="Courier" panose="02060409020205020404" pitchFamily="49" charset="0"/>
              </a:rPr>
              <a:t>#</a:t>
            </a:r>
            <a:r>
              <a:rPr lang="en-US" altLang="en-US" dirty="0">
                <a:latin typeface="Garamond" panose="02020404030301010803" pitchFamily="18" charset="0"/>
              </a:rPr>
              <a:t>print    [('Alemu', 80), ['Abebe', 90], ('Zelalem', 75)]</a:t>
            </a:r>
            <a:endParaRPr lang="en-US" altLang="en-US" b="1" dirty="0">
              <a:latin typeface="Garamond" panose="02020404030301010803" pitchFamily="18" charset="0"/>
            </a:endParaRPr>
          </a:p>
          <a:p>
            <a:pPr eaLnBrk="1" hangingPunct="1"/>
            <a:r>
              <a:rPr lang="en-US" altLang="en-US" dirty="0">
                <a:latin typeface="Garamond" panose="02020404030301010803" pitchFamily="18" charset="0"/>
              </a:rPr>
              <a:t>From the example </a:t>
            </a:r>
            <a:r>
              <a:rPr lang="en-US" altLang="en-US" sz="2800" b="1" dirty="0">
                <a:latin typeface="Garamond" panose="02020404030301010803" pitchFamily="18" charset="0"/>
              </a:rPr>
              <a:t>,scores</a:t>
            </a:r>
            <a:r>
              <a:rPr lang="en-US" altLang="en-US" dirty="0">
                <a:latin typeface="Garamond" panose="02020404030301010803" pitchFamily="18" charset="0"/>
              </a:rPr>
              <a:t> is a nested sequence</a:t>
            </a:r>
          </a:p>
          <a:p>
            <a:pPr marL="0" indent="0" algn="just">
              <a:lnSpc>
                <a:spcPct val="150000"/>
              </a:lnSpc>
              <a:buNone/>
            </a:pPr>
            <a:r>
              <a:rPr lang="en-US" b="1" dirty="0">
                <a:solidFill>
                  <a:srgbClr val="7030A0"/>
                </a:solidFill>
                <a:latin typeface="Garamond" panose="02020404030301010803"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31</a:t>
            </a:fld>
            <a:endParaRPr lang="en-US"/>
          </a:p>
        </p:txBody>
      </p:sp>
      <p:sp>
        <p:nvSpPr>
          <p:cNvPr id="5" name="Title 1">
            <a:extLst>
              <a:ext uri="{FF2B5EF4-FFF2-40B4-BE49-F238E27FC236}">
                <a16:creationId xmlns:a16="http://schemas.microsoft.com/office/drawing/2014/main" id="{0F8DE714-67D7-3637-587E-4F8BCEDDAE05}"/>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360502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4">
            <a:extLst>
              <a:ext uri="{FF2B5EF4-FFF2-40B4-BE49-F238E27FC236}">
                <a16:creationId xmlns:a16="http://schemas.microsoft.com/office/drawing/2014/main" id="{6CFC0830-ABF2-6CAC-7F6A-7389B6C8D54A}"/>
              </a:ext>
            </a:extLst>
          </p:cNvPr>
          <p:cNvSpPr>
            <a:spLocks noGrp="1" noChangeArrowheads="1"/>
          </p:cNvSpPr>
          <p:nvPr>
            <p:ph type="body" idx="1"/>
          </p:nvPr>
        </p:nvSpPr>
        <p:spPr>
          <a:xfrm>
            <a:off x="281354" y="872197"/>
            <a:ext cx="11072446" cy="5304766"/>
          </a:xfrm>
          <a:noFill/>
        </p:spPr>
        <p:txBody>
          <a:bodyPr>
            <a:normAutofit/>
          </a:bodyPr>
          <a:lstStyle/>
          <a:p>
            <a:r>
              <a:rPr lang="en-US" altLang="en-US" sz="3000" b="1" dirty="0">
                <a:latin typeface="Garamond" panose="02020404030301010803" pitchFamily="18" charset="0"/>
              </a:rPr>
              <a:t>Accessing Nested Elements</a:t>
            </a:r>
            <a:endParaRPr lang="en-US" altLang="en-US" sz="3000" b="1" dirty="0">
              <a:latin typeface="Courier New" panose="02070309020205020404" pitchFamily="49" charset="0"/>
            </a:endParaRPr>
          </a:p>
          <a:p>
            <a:pPr>
              <a:buNone/>
            </a:pPr>
            <a:r>
              <a:rPr lang="en-US" altLang="en-US" sz="2000" dirty="0">
                <a:latin typeface="Courier New" panose="02070309020205020404" pitchFamily="49" charset="0"/>
              </a:rPr>
              <a:t>scores = [("Alemu", 80), ["Abebe", 90,</a:t>
            </a:r>
            <a:r>
              <a:rPr lang="en-US" sz="1400" b="0" dirty="0">
                <a:solidFill>
                  <a:srgbClr val="CCCCCC"/>
                </a:solidFill>
                <a:effectLst/>
                <a:latin typeface="Consolas" panose="020B0609020204030204" pitchFamily="49" charset="0"/>
              </a:rPr>
              <a:t> </a:t>
            </a:r>
            <a:r>
              <a:rPr lang="en-US" sz="2000" dirty="0">
                <a:latin typeface="Courier New" panose="02070309020205020404" pitchFamily="49" charset="0"/>
              </a:rPr>
              <a:t>[2,15,3]</a:t>
            </a:r>
            <a:r>
              <a:rPr lang="en-US" altLang="en-US" sz="2000" dirty="0">
                <a:latin typeface="Courier New" panose="02070309020205020404" pitchFamily="49" charset="0"/>
              </a:rPr>
              <a:t>],("Zelalem", 75)]</a:t>
            </a:r>
          </a:p>
          <a:p>
            <a:pPr>
              <a:buNone/>
            </a:pPr>
            <a:r>
              <a:rPr lang="en-US" altLang="en-US" sz="2000" dirty="0">
                <a:latin typeface="Courier New" panose="02070309020205020404" pitchFamily="49" charset="0"/>
              </a:rPr>
              <a:t>print(scores[2])# print: ('</a:t>
            </a:r>
            <a:r>
              <a:rPr lang="en-US" altLang="en-US" sz="2000" dirty="0" err="1">
                <a:latin typeface="Courier New" panose="02070309020205020404" pitchFamily="49" charset="0"/>
              </a:rPr>
              <a:t>Zelalem</a:t>
            </a:r>
            <a:r>
              <a:rPr lang="en-US" altLang="en-US" sz="2000" dirty="0">
                <a:latin typeface="Courier New" panose="02070309020205020404" pitchFamily="49" charset="0"/>
              </a:rPr>
              <a:t>', 75)</a:t>
            </a:r>
          </a:p>
          <a:p>
            <a:pPr>
              <a:buNone/>
            </a:pPr>
            <a:r>
              <a:rPr lang="en-US" altLang="en-US" sz="2000" dirty="0">
                <a:latin typeface="Courier New" panose="02070309020205020404" pitchFamily="49" charset="0"/>
              </a:rPr>
              <a:t>print(scores[2][0])#print: Zelalem </a:t>
            </a:r>
          </a:p>
          <a:p>
            <a:pPr>
              <a:buNone/>
            </a:pPr>
            <a:r>
              <a:rPr lang="en-US" altLang="en-US" sz="2000" dirty="0">
                <a:latin typeface="Courier New" panose="02070309020205020404" pitchFamily="49" charset="0"/>
              </a:rPr>
              <a:t>print(scores[1][2][1])#print: 15 </a:t>
            </a:r>
          </a:p>
          <a:p>
            <a:pPr eaLnBrk="1" hangingPunct="1"/>
            <a:r>
              <a:rPr lang="en-US" altLang="en-US" sz="2000" dirty="0">
                <a:latin typeface="Courier New" panose="02070309020205020404" pitchFamily="49" charset="0"/>
              </a:rPr>
              <a:t>scores[2]</a:t>
            </a:r>
            <a:r>
              <a:rPr lang="en-US" altLang="en-US" dirty="0"/>
              <a:t> </a:t>
            </a:r>
            <a:r>
              <a:rPr lang="en-US" altLang="en-US" b="1" dirty="0">
                <a:latin typeface="Garamond" panose="02020404030301010803" pitchFamily="18" charset="0"/>
              </a:rPr>
              <a:t>is the element of the list at position 2</a:t>
            </a:r>
          </a:p>
          <a:p>
            <a:pPr eaLnBrk="1" hangingPunct="1"/>
            <a:r>
              <a:rPr lang="en-US" altLang="en-US" sz="2000" dirty="0">
                <a:latin typeface="Courier New" panose="02070309020205020404" pitchFamily="49" charset="0"/>
              </a:rPr>
              <a:t>scores[2][0]</a:t>
            </a:r>
            <a:r>
              <a:rPr lang="en-US" altLang="en-US" dirty="0"/>
              <a:t> </a:t>
            </a:r>
            <a:r>
              <a:rPr lang="en-US" altLang="en-US" b="1" dirty="0">
                <a:latin typeface="Garamond" panose="02020404030301010803" pitchFamily="18" charset="0"/>
              </a:rPr>
              <a:t>is the element at position 0 of </a:t>
            </a:r>
            <a:r>
              <a:rPr lang="en-US" altLang="en-US" sz="2000" dirty="0">
                <a:latin typeface="Courier New" panose="02070309020205020404" pitchFamily="49" charset="0"/>
              </a:rPr>
              <a:t>scores[2]</a:t>
            </a:r>
          </a:p>
          <a:p>
            <a:r>
              <a:rPr lang="en-US" altLang="en-US" sz="3000" b="1" dirty="0">
                <a:latin typeface="Garamond" panose="02020404030301010803" pitchFamily="18" charset="0"/>
              </a:rPr>
              <a:t>Unpacking a Sequence</a:t>
            </a:r>
          </a:p>
          <a:p>
            <a:pPr marL="0" indent="0">
              <a:buNone/>
            </a:pPr>
            <a:r>
              <a:rPr lang="en-US" altLang="en-US" dirty="0">
                <a:latin typeface="Garamond" panose="02020404030301010803" pitchFamily="18" charset="0"/>
              </a:rPr>
              <a:t>name, score = ("Python", 75)</a:t>
            </a:r>
          </a:p>
          <a:p>
            <a:pPr marL="0" indent="0">
              <a:buNone/>
            </a:pPr>
            <a:r>
              <a:rPr lang="en-US" altLang="en-US" dirty="0">
                <a:latin typeface="Garamond" panose="02020404030301010803" pitchFamily="18" charset="0"/>
              </a:rPr>
              <a:t>print(name) #print: Python</a:t>
            </a:r>
          </a:p>
          <a:p>
            <a:pPr marL="0" indent="0">
              <a:buNone/>
            </a:pPr>
            <a:r>
              <a:rPr lang="en-US" altLang="en-US" dirty="0">
                <a:latin typeface="Garamond" panose="02020404030301010803" pitchFamily="18" charset="0"/>
              </a:rPr>
              <a:t>print (score) #print: 75</a:t>
            </a:r>
          </a:p>
        </p:txBody>
      </p:sp>
      <p:sp>
        <p:nvSpPr>
          <p:cNvPr id="2" name="Rectangle 1"/>
          <p:cNvSpPr/>
          <p:nvPr/>
        </p:nvSpPr>
        <p:spPr>
          <a:xfrm>
            <a:off x="5347856" y="4166961"/>
            <a:ext cx="6844144" cy="1670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en-US" sz="2400" b="1" dirty="0">
                <a:latin typeface="Garamond" panose="02020404030301010803" pitchFamily="18" charset="0"/>
              </a:rPr>
              <a:t>Sequence unpacking:</a:t>
            </a:r>
            <a:r>
              <a:rPr lang="en-US" altLang="en-US" sz="2400" dirty="0">
                <a:latin typeface="Garamond" panose="02020404030301010803" pitchFamily="18" charset="0"/>
              </a:rPr>
              <a:t> Automatically </a:t>
            </a:r>
            <a:r>
              <a:rPr lang="en-US" altLang="en-US" sz="2400" dirty="0">
                <a:solidFill>
                  <a:srgbClr val="FF0000"/>
                </a:solidFill>
                <a:latin typeface="Garamond" panose="02020404030301010803" pitchFamily="18" charset="0"/>
              </a:rPr>
              <a:t>accessing</a:t>
            </a:r>
            <a:r>
              <a:rPr lang="en-US" altLang="en-US" sz="2400" dirty="0">
                <a:latin typeface="Garamond" panose="02020404030301010803" pitchFamily="18" charset="0"/>
              </a:rPr>
              <a:t> each element of a sequence</a:t>
            </a:r>
          </a:p>
          <a:p>
            <a:r>
              <a:rPr lang="en-US" altLang="en-US" sz="2400" dirty="0">
                <a:latin typeface="Garamond" panose="02020404030301010803" pitchFamily="18" charset="0"/>
              </a:rPr>
              <a:t>The tuple is unpacked as result of assignment statement</a:t>
            </a:r>
          </a:p>
          <a:p>
            <a:pPr algn="ctr"/>
            <a:endParaRPr lang="en-US" dirty="0"/>
          </a:p>
        </p:txBody>
      </p:sp>
      <p:sp>
        <p:nvSpPr>
          <p:cNvPr id="3" name="Title 1">
            <a:extLst>
              <a:ext uri="{FF2B5EF4-FFF2-40B4-BE49-F238E27FC236}">
                <a16:creationId xmlns:a16="http://schemas.microsoft.com/office/drawing/2014/main" id="{9A7F4D52-F18E-14F7-B180-87887DC5698E}"/>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026">
            <a:extLst>
              <a:ext uri="{FF2B5EF4-FFF2-40B4-BE49-F238E27FC236}">
                <a16:creationId xmlns:a16="http://schemas.microsoft.com/office/drawing/2014/main" id="{67821B42-E4E7-C546-0FF4-4F7AB357C79E}"/>
              </a:ext>
            </a:extLst>
          </p:cNvPr>
          <p:cNvSpPr>
            <a:spLocks noGrp="1" noChangeArrowheads="1"/>
          </p:cNvSpPr>
          <p:nvPr>
            <p:ph type="title"/>
          </p:nvPr>
        </p:nvSpPr>
        <p:spPr/>
        <p:txBody>
          <a:bodyPr>
            <a:normAutofit/>
          </a:bodyPr>
          <a:lstStyle/>
          <a:p>
            <a:pPr marL="571500" indent="-571500" eaLnBrk="1" hangingPunct="1">
              <a:buFont typeface="Arial" panose="020B0604020202020204" pitchFamily="34" charset="0"/>
              <a:buChar char="•"/>
            </a:pPr>
            <a:r>
              <a:rPr lang="en-US" altLang="en-US" sz="4000" dirty="0">
                <a:latin typeface="Garamond" panose="02020404030301010803" pitchFamily="18" charset="0"/>
              </a:rPr>
              <a:t>Accessing Elements of a Nested Sequence</a:t>
            </a:r>
          </a:p>
        </p:txBody>
      </p:sp>
      <p:sp>
        <p:nvSpPr>
          <p:cNvPr id="50181" name="Rectangle 1027">
            <a:extLst>
              <a:ext uri="{FF2B5EF4-FFF2-40B4-BE49-F238E27FC236}">
                <a16:creationId xmlns:a16="http://schemas.microsoft.com/office/drawing/2014/main" id="{E4086B9B-F103-DBBD-B5DC-39848371A19D}"/>
              </a:ext>
            </a:extLst>
          </p:cNvPr>
          <p:cNvSpPr>
            <a:spLocks noGrp="1" noChangeArrowheads="1"/>
          </p:cNvSpPr>
          <p:nvPr>
            <p:ph type="body" idx="1"/>
          </p:nvPr>
        </p:nvSpPr>
        <p:spPr/>
        <p:txBody>
          <a:bodyPr>
            <a:normAutofit/>
          </a:bodyPr>
          <a:lstStyle/>
          <a:p>
            <a:pPr>
              <a:buNone/>
            </a:pPr>
            <a:r>
              <a:rPr lang="en-US" altLang="en-US" sz="2000" dirty="0">
                <a:latin typeface="Courier New" panose="02070309020205020404" pitchFamily="49" charset="0"/>
              </a:rPr>
              <a:t>scores = [("</a:t>
            </a:r>
            <a:r>
              <a:rPr lang="en-US" altLang="en-US" sz="2000" dirty="0" err="1">
                <a:latin typeface="Courier New" panose="02070309020205020404" pitchFamily="49" charset="0"/>
              </a:rPr>
              <a:t>Alemu</a:t>
            </a:r>
            <a:r>
              <a:rPr lang="en-US" altLang="en-US" sz="2000" dirty="0">
                <a:latin typeface="Courier New" panose="02070309020205020404" pitchFamily="49" charset="0"/>
              </a:rPr>
              <a:t>", 80), ["</a:t>
            </a:r>
            <a:r>
              <a:rPr lang="en-US" altLang="en-US" sz="2000" dirty="0" err="1">
                <a:latin typeface="Courier New" panose="02070309020205020404" pitchFamily="49" charset="0"/>
              </a:rPr>
              <a:t>Abebe</a:t>
            </a:r>
            <a:r>
              <a:rPr lang="en-US" altLang="en-US" sz="2000" dirty="0">
                <a:latin typeface="Courier New" panose="02070309020205020404" pitchFamily="49" charset="0"/>
              </a:rPr>
              <a:t>", 90],("</a:t>
            </a:r>
            <a:r>
              <a:rPr lang="en-US" altLang="en-US" sz="2000" dirty="0" err="1">
                <a:latin typeface="Courier New" panose="02070309020205020404" pitchFamily="49" charset="0"/>
              </a:rPr>
              <a:t>Zelalem</a:t>
            </a:r>
            <a:r>
              <a:rPr lang="en-US" altLang="en-US" sz="2000" dirty="0">
                <a:latin typeface="Courier New" panose="02070309020205020404" pitchFamily="49" charset="0"/>
              </a:rPr>
              <a:t>", 75)]</a:t>
            </a:r>
          </a:p>
          <a:p>
            <a:pPr>
              <a:buNone/>
            </a:pPr>
            <a:r>
              <a:rPr lang="en-US" altLang="en-US" sz="2000" dirty="0">
                <a:latin typeface="Courier New" panose="02070309020205020404" pitchFamily="49" charset="0"/>
              </a:rPr>
              <a:t>for </a:t>
            </a:r>
            <a:r>
              <a:rPr lang="en-US" altLang="en-US" sz="2000" dirty="0" err="1">
                <a:latin typeface="Courier New" panose="02070309020205020404" pitchFamily="49" charset="0"/>
              </a:rPr>
              <a:t>i</a:t>
            </a:r>
            <a:r>
              <a:rPr lang="en-US" altLang="en-US" sz="2000" dirty="0">
                <a:latin typeface="Courier New" panose="02070309020205020404" pitchFamily="49" charset="0"/>
              </a:rPr>
              <a:t> in scores:</a:t>
            </a:r>
          </a:p>
          <a:p>
            <a:pPr>
              <a:buNone/>
            </a:pPr>
            <a:r>
              <a:rPr lang="en-US" altLang="en-US" sz="2000" dirty="0">
                <a:latin typeface="Courier New" panose="02070309020205020404" pitchFamily="49" charset="0"/>
              </a:rPr>
              <a:t>    name, score = </a:t>
            </a:r>
            <a:r>
              <a:rPr lang="en-US" altLang="en-US" sz="2000" dirty="0" err="1">
                <a:latin typeface="Courier New" panose="02070309020205020404" pitchFamily="49" charset="0"/>
              </a:rPr>
              <a:t>i</a:t>
            </a:r>
            <a:endParaRPr lang="en-US" altLang="en-US" sz="2000" dirty="0">
              <a:latin typeface="Courier New" panose="02070309020205020404" pitchFamily="49" charset="0"/>
            </a:endParaRPr>
          </a:p>
          <a:p>
            <a:pPr>
              <a:buNone/>
            </a:pPr>
            <a:r>
              <a:rPr lang="en-US" altLang="en-US" sz="2000" dirty="0">
                <a:latin typeface="Courier New" panose="02070309020205020404" pitchFamily="49" charset="0"/>
              </a:rPr>
              <a:t>    print(score, "\t", name)             </a:t>
            </a:r>
            <a:r>
              <a:rPr lang="en-US" altLang="en-US" sz="2400" b="1" dirty="0">
                <a:latin typeface="Courier New" panose="02070309020205020404" pitchFamily="49" charset="0"/>
              </a:rPr>
              <a:t>Output:</a:t>
            </a:r>
          </a:p>
          <a:p>
            <a:pPr eaLnBrk="1" hangingPunct="1"/>
            <a:r>
              <a:rPr lang="en-US" altLang="en-US" dirty="0" err="1">
                <a:latin typeface="Garamond" panose="02020404030301010803" pitchFamily="18" charset="0"/>
              </a:rPr>
              <a:t>i</a:t>
            </a:r>
            <a:r>
              <a:rPr lang="en-US" altLang="en-US" dirty="0">
                <a:latin typeface="Garamond" panose="02020404030301010803" pitchFamily="18" charset="0"/>
              </a:rPr>
              <a:t> is an element of scores</a:t>
            </a:r>
          </a:p>
          <a:p>
            <a:pPr eaLnBrk="1" hangingPunct="1"/>
            <a:r>
              <a:rPr lang="en-US" altLang="en-US" dirty="0">
                <a:latin typeface="Garamond" panose="02020404030301010803" pitchFamily="18" charset="0"/>
              </a:rPr>
              <a:t>Assignment statement unpacks </a:t>
            </a:r>
            <a:r>
              <a:rPr lang="en-US" altLang="en-US" dirty="0" err="1">
                <a:latin typeface="Garamond" panose="02020404030301010803" pitchFamily="18" charset="0"/>
              </a:rPr>
              <a:t>i</a:t>
            </a:r>
            <a:endParaRPr lang="en-US" altLang="en-US" dirty="0">
              <a:latin typeface="Garamond" panose="02020404030301010803" pitchFamily="18" charset="0"/>
            </a:endParaRPr>
          </a:p>
          <a:p>
            <a:r>
              <a:rPr lang="en-US" altLang="en-US" dirty="0">
                <a:latin typeface="Garamond" panose="02020404030301010803" pitchFamily="18" charset="0"/>
              </a:rPr>
              <a:t>name is assigned first element of </a:t>
            </a:r>
            <a:r>
              <a:rPr lang="en-US" altLang="en-US" dirty="0" err="1">
                <a:latin typeface="Garamond" panose="02020404030301010803" pitchFamily="18" charset="0"/>
              </a:rPr>
              <a:t>i</a:t>
            </a:r>
            <a:endParaRPr lang="en-US" altLang="en-US" dirty="0">
              <a:latin typeface="Garamond" panose="02020404030301010803" pitchFamily="18" charset="0"/>
            </a:endParaRPr>
          </a:p>
          <a:p>
            <a:pPr eaLnBrk="1" hangingPunct="1"/>
            <a:r>
              <a:rPr lang="en-US" altLang="en-US" dirty="0">
                <a:latin typeface="Garamond" panose="02020404030301010803" pitchFamily="18" charset="0"/>
              </a:rPr>
              <a:t>score is assigned second element of </a:t>
            </a:r>
            <a:r>
              <a:rPr lang="en-US" altLang="en-US" dirty="0" err="1">
                <a:latin typeface="Garamond" panose="02020404030301010803" pitchFamily="18" charset="0"/>
              </a:rPr>
              <a:t>i</a:t>
            </a:r>
            <a:endParaRPr lang="en-US" altLang="en-US" dirty="0">
              <a:latin typeface="Garamond" panose="02020404030301010803" pitchFamily="18" charset="0"/>
            </a:endParaRPr>
          </a:p>
          <a:p>
            <a:pPr eaLnBrk="1" hangingPunct="1"/>
            <a:endParaRPr lang="en-US" altLang="en-US" dirty="0"/>
          </a:p>
          <a:p>
            <a:pPr eaLnBrk="1" hangingPunct="1"/>
            <a:endParaRPr lang="en-US" altLang="en-US" dirty="0"/>
          </a:p>
        </p:txBody>
      </p:sp>
      <p:pic>
        <p:nvPicPr>
          <p:cNvPr id="2" name="Picture 1"/>
          <p:cNvPicPr>
            <a:picLocks noChangeAspect="1"/>
          </p:cNvPicPr>
          <p:nvPr/>
        </p:nvPicPr>
        <p:blipFill>
          <a:blip r:embed="rId2"/>
          <a:stretch>
            <a:fillRect/>
          </a:stretch>
        </p:blipFill>
        <p:spPr>
          <a:xfrm>
            <a:off x="7036809" y="3378706"/>
            <a:ext cx="1871663" cy="833076"/>
          </a:xfrm>
          <a:prstGeom prst="rect">
            <a:avLst/>
          </a:prstGeom>
        </p:spPr>
      </p:pic>
      <p:sp>
        <p:nvSpPr>
          <p:cNvPr id="3" name="Title 1">
            <a:extLst>
              <a:ext uri="{FF2B5EF4-FFF2-40B4-BE49-F238E27FC236}">
                <a16:creationId xmlns:a16="http://schemas.microsoft.com/office/drawing/2014/main" id="{D223F9E5-7088-5A19-357C-AD8C52CD2612}"/>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1026">
            <a:extLst>
              <a:ext uri="{FF2B5EF4-FFF2-40B4-BE49-F238E27FC236}">
                <a16:creationId xmlns:a16="http://schemas.microsoft.com/office/drawing/2014/main" id="{68A8DBDD-BA3F-95AF-8B9D-A63223B851A1}"/>
              </a:ext>
            </a:extLst>
          </p:cNvPr>
          <p:cNvSpPr>
            <a:spLocks noGrp="1" noChangeArrowheads="1"/>
          </p:cNvSpPr>
          <p:nvPr>
            <p:ph type="title"/>
          </p:nvPr>
        </p:nvSpPr>
        <p:spPr/>
        <p:txBody>
          <a:bodyPr>
            <a:normAutofit/>
          </a:bodyPr>
          <a:lstStyle/>
          <a:p>
            <a:pPr marL="571500" indent="-571500" eaLnBrk="1" hangingPunct="1">
              <a:buFont typeface="Arial" panose="020B0604020202020204" pitchFamily="34" charset="0"/>
              <a:buChar char="•"/>
            </a:pPr>
            <a:r>
              <a:rPr lang="en-US" altLang="en-US" sz="3600" dirty="0">
                <a:latin typeface="Garamond" panose="02020404030301010803" pitchFamily="18" charset="0"/>
              </a:rPr>
              <a:t>Appending Elements to a Nested Sequence</a:t>
            </a:r>
          </a:p>
        </p:txBody>
      </p:sp>
      <p:sp>
        <p:nvSpPr>
          <p:cNvPr id="51205" name="Rectangle 1027">
            <a:extLst>
              <a:ext uri="{FF2B5EF4-FFF2-40B4-BE49-F238E27FC236}">
                <a16:creationId xmlns:a16="http://schemas.microsoft.com/office/drawing/2014/main" id="{F9FBFD79-CEF8-A54E-798A-4843B7B73143}"/>
              </a:ext>
            </a:extLst>
          </p:cNvPr>
          <p:cNvSpPr>
            <a:spLocks noGrp="1" noChangeArrowheads="1"/>
          </p:cNvSpPr>
          <p:nvPr>
            <p:ph type="body" idx="1"/>
          </p:nvPr>
        </p:nvSpPr>
        <p:spPr>
          <a:xfrm>
            <a:off x="838200" y="1448972"/>
            <a:ext cx="10515600" cy="4853353"/>
          </a:xfrm>
        </p:spPr>
        <p:txBody>
          <a:bodyPr>
            <a:normAutofit/>
          </a:bodyPr>
          <a:lstStyle/>
          <a:p>
            <a:pPr>
              <a:buNone/>
            </a:pPr>
            <a:r>
              <a:rPr lang="en-US" altLang="en-US" sz="2100" dirty="0">
                <a:latin typeface="Courier New" panose="02070309020205020404" pitchFamily="49" charset="0"/>
              </a:rPr>
              <a:t>scores = [("</a:t>
            </a:r>
            <a:r>
              <a:rPr lang="en-US" altLang="en-US" sz="2100" dirty="0" err="1">
                <a:latin typeface="Courier New" panose="02070309020205020404" pitchFamily="49" charset="0"/>
              </a:rPr>
              <a:t>Alemu</a:t>
            </a:r>
            <a:r>
              <a:rPr lang="en-US" altLang="en-US" sz="2100" dirty="0">
                <a:latin typeface="Courier New" panose="02070309020205020404" pitchFamily="49" charset="0"/>
              </a:rPr>
              <a:t>", 80), ["</a:t>
            </a:r>
            <a:r>
              <a:rPr lang="en-US" altLang="en-US" sz="2100" dirty="0" err="1">
                <a:latin typeface="Courier New" panose="02070309020205020404" pitchFamily="49" charset="0"/>
              </a:rPr>
              <a:t>Abebe</a:t>
            </a:r>
            <a:r>
              <a:rPr lang="en-US" altLang="en-US" sz="2100" dirty="0">
                <a:latin typeface="Courier New" panose="02070309020205020404" pitchFamily="49" charset="0"/>
              </a:rPr>
              <a:t>", 90],("</a:t>
            </a:r>
            <a:r>
              <a:rPr lang="en-US" altLang="en-US" sz="2100" dirty="0" err="1">
                <a:latin typeface="Courier New" panose="02070309020205020404" pitchFamily="49" charset="0"/>
              </a:rPr>
              <a:t>Zelalem</a:t>
            </a:r>
            <a:r>
              <a:rPr lang="en-US" altLang="en-US" sz="2100" dirty="0">
                <a:latin typeface="Courier New" panose="02070309020205020404" pitchFamily="49" charset="0"/>
              </a:rPr>
              <a:t>", 75)]</a:t>
            </a:r>
          </a:p>
          <a:p>
            <a:pPr>
              <a:buNone/>
            </a:pPr>
            <a:r>
              <a:rPr lang="en-US" altLang="en-US" sz="2100" dirty="0">
                <a:latin typeface="Courier New" panose="02070309020205020404" pitchFamily="49" charset="0"/>
              </a:rPr>
              <a:t>for </a:t>
            </a:r>
            <a:r>
              <a:rPr lang="en-US" altLang="en-US" sz="2100" dirty="0" err="1">
                <a:latin typeface="Courier New" panose="02070309020205020404" pitchFamily="49" charset="0"/>
              </a:rPr>
              <a:t>i</a:t>
            </a:r>
            <a:r>
              <a:rPr lang="en-US" altLang="en-US" sz="2100" dirty="0">
                <a:latin typeface="Courier New" panose="02070309020205020404" pitchFamily="49" charset="0"/>
              </a:rPr>
              <a:t> in scores:</a:t>
            </a:r>
          </a:p>
          <a:p>
            <a:pPr>
              <a:buNone/>
            </a:pPr>
            <a:r>
              <a:rPr lang="en-US" altLang="en-US" sz="2100" dirty="0">
                <a:latin typeface="Courier New" panose="02070309020205020404" pitchFamily="49" charset="0"/>
              </a:rPr>
              <a:t>    name, score = </a:t>
            </a:r>
            <a:r>
              <a:rPr lang="en-US" altLang="en-US" sz="2100" dirty="0" err="1">
                <a:latin typeface="Courier New" panose="02070309020205020404" pitchFamily="49" charset="0"/>
              </a:rPr>
              <a:t>i</a:t>
            </a:r>
            <a:endParaRPr lang="en-US" altLang="en-US" sz="2100" dirty="0">
              <a:latin typeface="Courier New" panose="02070309020205020404" pitchFamily="49" charset="0"/>
            </a:endParaRPr>
          </a:p>
          <a:p>
            <a:pPr>
              <a:buNone/>
            </a:pPr>
            <a:r>
              <a:rPr lang="en-US" altLang="en-US" sz="2100" dirty="0">
                <a:latin typeface="Courier New" panose="02070309020205020404" pitchFamily="49" charset="0"/>
              </a:rPr>
              <a:t>    print(score, "\t", name) </a:t>
            </a:r>
          </a:p>
          <a:p>
            <a:pPr>
              <a:buNone/>
            </a:pPr>
            <a:r>
              <a:rPr lang="en-US" altLang="en-US" sz="2100" dirty="0" err="1">
                <a:latin typeface="Courier New" panose="02070309020205020404" pitchFamily="49" charset="0"/>
              </a:rPr>
              <a:t>i</a:t>
            </a:r>
            <a:r>
              <a:rPr lang="en-US" altLang="en-US" sz="2100" dirty="0">
                <a:latin typeface="Courier New" panose="02070309020205020404" pitchFamily="49" charset="0"/>
              </a:rPr>
              <a:t> = (name, score)                </a:t>
            </a:r>
            <a:r>
              <a:rPr lang="en-US" altLang="en-US" sz="2100" b="1" dirty="0">
                <a:latin typeface="Courier New" panose="02070309020205020404" pitchFamily="49" charset="0"/>
              </a:rPr>
              <a:t>Output:</a:t>
            </a:r>
          </a:p>
          <a:p>
            <a:pPr>
              <a:buNone/>
            </a:pPr>
            <a:r>
              <a:rPr lang="en-US" altLang="en-US" sz="2100" dirty="0" err="1">
                <a:latin typeface="Courier New" panose="02070309020205020404" pitchFamily="49" charset="0"/>
              </a:rPr>
              <a:t>scores.append</a:t>
            </a:r>
            <a:r>
              <a:rPr lang="en-US" altLang="en-US" sz="2100" dirty="0">
                <a:latin typeface="Courier New" panose="02070309020205020404" pitchFamily="49" charset="0"/>
              </a:rPr>
              <a:t>(</a:t>
            </a:r>
            <a:r>
              <a:rPr lang="en-US" altLang="en-US" sz="2100" dirty="0" err="1">
                <a:latin typeface="Courier New" panose="02070309020205020404" pitchFamily="49" charset="0"/>
              </a:rPr>
              <a:t>i</a:t>
            </a:r>
            <a:r>
              <a:rPr lang="en-US" altLang="en-US" sz="2100" dirty="0">
                <a:latin typeface="Courier New" panose="02070309020205020404" pitchFamily="49" charset="0"/>
              </a:rPr>
              <a:t>)</a:t>
            </a:r>
          </a:p>
          <a:p>
            <a:pPr>
              <a:buNone/>
            </a:pPr>
            <a:r>
              <a:rPr lang="en-US" altLang="en-US" sz="2100" dirty="0">
                <a:latin typeface="Courier New" panose="02070309020205020404" pitchFamily="49" charset="0"/>
              </a:rPr>
              <a:t>print(scores)</a:t>
            </a:r>
          </a:p>
          <a:p>
            <a:pPr eaLnBrk="1" hangingPunct="1"/>
            <a:r>
              <a:rPr lang="en-US" altLang="en-US" sz="2000" dirty="0">
                <a:latin typeface="Courier New" panose="02070309020205020404" pitchFamily="49" charset="0"/>
              </a:rPr>
              <a:t>append()</a:t>
            </a:r>
            <a:r>
              <a:rPr lang="en-US" altLang="en-US" dirty="0"/>
              <a:t> </a:t>
            </a:r>
            <a:r>
              <a:rPr lang="en-US" altLang="en-US" dirty="0">
                <a:latin typeface="Garamond" panose="02020404030301010803" pitchFamily="18" charset="0"/>
              </a:rPr>
              <a:t>method works for any list, including a list of sequences</a:t>
            </a:r>
          </a:p>
          <a:p>
            <a:pPr eaLnBrk="1" hangingPunct="1"/>
            <a:r>
              <a:rPr lang="en-US" altLang="en-US" dirty="0">
                <a:latin typeface="Garamond" panose="02020404030301010803" pitchFamily="18" charset="0"/>
              </a:rPr>
              <a:t>New tuple </a:t>
            </a:r>
            <a:r>
              <a:rPr lang="en-US" altLang="en-US" sz="2000" dirty="0" err="1">
                <a:latin typeface="Courier New" panose="02070309020205020404" pitchFamily="49" charset="0"/>
              </a:rPr>
              <a:t>i</a:t>
            </a:r>
            <a:r>
              <a:rPr lang="en-US" altLang="en-US" dirty="0"/>
              <a:t> </a:t>
            </a:r>
            <a:r>
              <a:rPr lang="en-US" altLang="en-US" dirty="0">
                <a:latin typeface="Garamond" panose="02020404030301010803" pitchFamily="18" charset="0"/>
              </a:rPr>
              <a:t>is created</a:t>
            </a:r>
          </a:p>
          <a:p>
            <a:pPr eaLnBrk="1" hangingPunct="1"/>
            <a:r>
              <a:rPr lang="en-US" altLang="en-US" sz="2000" dirty="0" err="1">
                <a:latin typeface="Courier New" panose="02070309020205020404" pitchFamily="49" charset="0"/>
              </a:rPr>
              <a:t>i</a:t>
            </a:r>
            <a:r>
              <a:rPr lang="en-US" altLang="en-US" dirty="0"/>
              <a:t> </a:t>
            </a:r>
            <a:r>
              <a:rPr lang="en-US" altLang="en-US" dirty="0">
                <a:latin typeface="Garamond" panose="02020404030301010803" pitchFamily="18" charset="0"/>
              </a:rPr>
              <a:t>is appended to list </a:t>
            </a:r>
            <a:r>
              <a:rPr lang="en-US" altLang="en-US" sz="2000" dirty="0">
                <a:latin typeface="Courier New" panose="02070309020205020404" pitchFamily="49" charset="0"/>
              </a:rPr>
              <a:t>scores</a:t>
            </a:r>
            <a:r>
              <a:rPr lang="en-US" altLang="en-US" dirty="0"/>
              <a:t> </a:t>
            </a:r>
            <a:r>
              <a:rPr lang="en-US" altLang="en-US" dirty="0">
                <a:latin typeface="Garamond" panose="02020404030301010803" pitchFamily="18" charset="0"/>
              </a:rPr>
              <a:t>as last element</a:t>
            </a:r>
          </a:p>
          <a:p>
            <a:pPr eaLnBrk="1" hangingPunct="1"/>
            <a:endParaRPr lang="en-US" altLang="en-US" dirty="0"/>
          </a:p>
        </p:txBody>
      </p:sp>
      <p:sp>
        <p:nvSpPr>
          <p:cNvPr id="2" name="Title 1">
            <a:extLst>
              <a:ext uri="{FF2B5EF4-FFF2-40B4-BE49-F238E27FC236}">
                <a16:creationId xmlns:a16="http://schemas.microsoft.com/office/drawing/2014/main" id="{1AECEE17-FEE0-26A4-9574-A4D0341BD0F7}"/>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8D267D-1CE7-0364-F3B6-0FF57787FF23}"/>
              </a:ext>
            </a:extLst>
          </p:cNvPr>
          <p:cNvPicPr>
            <a:picLocks noChangeAspect="1"/>
          </p:cNvPicPr>
          <p:nvPr/>
        </p:nvPicPr>
        <p:blipFill>
          <a:blip r:embed="rId2"/>
          <a:stretch>
            <a:fillRect/>
          </a:stretch>
        </p:blipFill>
        <p:spPr>
          <a:xfrm>
            <a:off x="5231358" y="3461310"/>
            <a:ext cx="5905500" cy="8286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Garamond" panose="02020404030301010803" pitchFamily="18" charset="0"/>
              </a:rPr>
              <a:t>Towards Dictionaries</a:t>
            </a:r>
          </a:p>
        </p:txBody>
      </p:sp>
      <p:sp>
        <p:nvSpPr>
          <p:cNvPr id="3" name="Content Placeholder 2"/>
          <p:cNvSpPr>
            <a:spLocks noGrp="1"/>
          </p:cNvSpPr>
          <p:nvPr>
            <p:ph idx="1"/>
          </p:nvPr>
        </p:nvSpPr>
        <p:spPr>
          <a:xfrm>
            <a:off x="623047" y="1825625"/>
            <a:ext cx="10730753" cy="4351338"/>
          </a:xfrm>
        </p:spPr>
        <p:txBody>
          <a:bodyPr/>
          <a:lstStyle/>
          <a:p>
            <a:r>
              <a:rPr lang="en-US" dirty="0">
                <a:latin typeface="Garamond" panose="02020404030301010803" pitchFamily="18" charset="0"/>
              </a:rPr>
              <a:t>Lists and tuples hold elements with </a:t>
            </a:r>
            <a:r>
              <a:rPr lang="en-US" i="1" u="sng" dirty="0">
                <a:latin typeface="Garamond" panose="02020404030301010803" pitchFamily="18" charset="0"/>
              </a:rPr>
              <a:t>only integer</a:t>
            </a:r>
            <a:r>
              <a:rPr lang="en-US" i="1" dirty="0">
                <a:latin typeface="Garamond" panose="02020404030301010803" pitchFamily="18" charset="0"/>
              </a:rPr>
              <a:t> </a:t>
            </a:r>
            <a:r>
              <a:rPr lang="en-US" dirty="0">
                <a:latin typeface="Garamond" panose="02020404030301010803" pitchFamily="18" charset="0"/>
              </a:rPr>
              <a:t>indices</a:t>
            </a:r>
          </a:p>
          <a:p>
            <a:endParaRPr lang="en-US" dirty="0">
              <a:latin typeface="Garamond" panose="02020404030301010803" pitchFamily="18" charset="0"/>
            </a:endParaRPr>
          </a:p>
          <a:p>
            <a:endParaRPr lang="en-US" dirty="0">
              <a:latin typeface="Garamond" panose="02020404030301010803" pitchFamily="18" charset="0"/>
            </a:endParaRPr>
          </a:p>
          <a:p>
            <a:endParaRPr lang="en-US" dirty="0">
              <a:latin typeface="Garamond" panose="02020404030301010803" pitchFamily="18" charset="0"/>
            </a:endParaRPr>
          </a:p>
          <a:p>
            <a:endParaRPr lang="en-US" dirty="0">
              <a:latin typeface="Garamond" panose="02020404030301010803" pitchFamily="18" charset="0"/>
            </a:endParaRPr>
          </a:p>
          <a:p>
            <a:r>
              <a:rPr lang="en-US" dirty="0">
                <a:latin typeface="Garamond" panose="02020404030301010803" pitchFamily="18" charset="0"/>
              </a:rPr>
              <a:t>Each element has an </a:t>
            </a:r>
            <a:r>
              <a:rPr lang="en-US" i="1" dirty="0">
                <a:latin typeface="Garamond" panose="02020404030301010803" pitchFamily="18" charset="0"/>
              </a:rPr>
              <a:t>index</a:t>
            </a:r>
            <a:r>
              <a:rPr lang="en-US" dirty="0">
                <a:latin typeface="Garamond" panose="02020404030301010803" pitchFamily="18" charset="0"/>
              </a:rPr>
              <a:t> (or a </a:t>
            </a:r>
            <a:r>
              <a:rPr lang="en-US" i="1" u="sng" dirty="0">
                <a:latin typeface="Garamond" panose="02020404030301010803" pitchFamily="18" charset="0"/>
              </a:rPr>
              <a:t>key</a:t>
            </a:r>
            <a:r>
              <a:rPr lang="en-US" dirty="0">
                <a:latin typeface="Garamond" panose="02020404030301010803" pitchFamily="18" charset="0"/>
              </a:rPr>
              <a:t>) which can </a:t>
            </a:r>
            <a:r>
              <a:rPr lang="en-US" i="1" dirty="0">
                <a:latin typeface="Garamond" panose="02020404030301010803" pitchFamily="18" charset="0"/>
              </a:rPr>
              <a:t>only</a:t>
            </a:r>
            <a:r>
              <a:rPr lang="en-US" dirty="0">
                <a:latin typeface="Garamond" panose="02020404030301010803" pitchFamily="18" charset="0"/>
              </a:rPr>
              <a:t> be an integer, and a </a:t>
            </a:r>
            <a:r>
              <a:rPr lang="en-US" i="1" u="sng" dirty="0">
                <a:latin typeface="Garamond" panose="02020404030301010803" pitchFamily="18" charset="0"/>
              </a:rPr>
              <a:t>value</a:t>
            </a:r>
            <a:r>
              <a:rPr lang="en-US" dirty="0">
                <a:latin typeface="Garamond" panose="02020404030301010803" pitchFamily="18" charset="0"/>
              </a:rPr>
              <a:t> which can be of any type (e.g., in the above list/tuple, the first element has key 0 and value 45)</a:t>
            </a:r>
          </a:p>
          <a:p>
            <a:pPr lvl="1"/>
            <a:r>
              <a:rPr lang="en-US" i="1" dirty="0">
                <a:latin typeface="Garamond" panose="02020404030301010803" pitchFamily="18" charset="0"/>
              </a:rPr>
              <a:t>What if we want to store elements with non-integer indices (or </a:t>
            </a:r>
            <a:r>
              <a:rPr lang="en-US" i="1" u="sng" dirty="0">
                <a:latin typeface="Garamond" panose="02020404030301010803" pitchFamily="18" charset="0"/>
              </a:rPr>
              <a:t>keys</a:t>
            </a:r>
            <a:r>
              <a:rPr lang="en-US" i="1" dirty="0">
                <a:latin typeface="Garamond" panose="02020404030301010803" pitchFamily="18" charset="0"/>
              </a:rPr>
              <a:t>)?</a:t>
            </a:r>
          </a:p>
          <a:p>
            <a:endParaRPr lang="en-US" dirty="0">
              <a:latin typeface="Garamond" panose="02020404030301010803" pitchFamily="18" charset="0"/>
            </a:endParaRPr>
          </a:p>
        </p:txBody>
      </p:sp>
      <p:sp>
        <p:nvSpPr>
          <p:cNvPr id="4" name="Slide Number Placeholder 3"/>
          <p:cNvSpPr>
            <a:spLocks noGrp="1"/>
          </p:cNvSpPr>
          <p:nvPr>
            <p:ph type="sldNum" sz="quarter" idx="12"/>
          </p:nvPr>
        </p:nvSpPr>
        <p:spPr/>
        <p:txBody>
          <a:bodyPr/>
          <a:lstStyle/>
          <a:p>
            <a:fld id="{0DB4F7E2-DFC6-490A-AB5F-7D827582BBB5}" type="slidenum">
              <a:rPr lang="en-US" smtClean="0"/>
              <a:pPr/>
              <a:t>35</a:t>
            </a:fld>
            <a:endParaRPr lang="en-US" dirty="0"/>
          </a:p>
        </p:txBody>
      </p:sp>
      <p:graphicFrame>
        <p:nvGraphicFramePr>
          <p:cNvPr id="5" name="Table 4">
            <a:extLst>
              <a:ext uri="{FF2B5EF4-FFF2-40B4-BE49-F238E27FC236}">
                <a16:creationId xmlns:a16="http://schemas.microsoft.com/office/drawing/2014/main" id="{63673001-2743-5F40-8E36-3A0E410974C3}"/>
              </a:ext>
            </a:extLst>
          </p:cNvPr>
          <p:cNvGraphicFramePr>
            <a:graphicFrameLocks noGrp="1"/>
          </p:cNvGraphicFramePr>
          <p:nvPr>
            <p:extLst>
              <p:ext uri="{D42A27DB-BD31-4B8C-83A1-F6EECF244321}">
                <p14:modId xmlns:p14="http://schemas.microsoft.com/office/powerpoint/2010/main" val="530788069"/>
              </p:ext>
            </p:extLst>
          </p:nvPr>
        </p:nvGraphicFramePr>
        <p:xfrm>
          <a:off x="1816847" y="2763619"/>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346131232"/>
                    </a:ext>
                  </a:extLst>
                </a:gridCol>
                <a:gridCol w="1625600">
                  <a:extLst>
                    <a:ext uri="{9D8B030D-6E8A-4147-A177-3AD203B41FA5}">
                      <a16:colId xmlns:a16="http://schemas.microsoft.com/office/drawing/2014/main" val="2590584199"/>
                    </a:ext>
                  </a:extLst>
                </a:gridCol>
                <a:gridCol w="1625600">
                  <a:extLst>
                    <a:ext uri="{9D8B030D-6E8A-4147-A177-3AD203B41FA5}">
                      <a16:colId xmlns:a16="http://schemas.microsoft.com/office/drawing/2014/main" val="3942903056"/>
                    </a:ext>
                  </a:extLst>
                </a:gridCol>
                <a:gridCol w="1625600">
                  <a:extLst>
                    <a:ext uri="{9D8B030D-6E8A-4147-A177-3AD203B41FA5}">
                      <a16:colId xmlns:a16="http://schemas.microsoft.com/office/drawing/2014/main" val="4097493576"/>
                    </a:ext>
                  </a:extLst>
                </a:gridCol>
                <a:gridCol w="1625600">
                  <a:extLst>
                    <a:ext uri="{9D8B030D-6E8A-4147-A177-3AD203B41FA5}">
                      <a16:colId xmlns:a16="http://schemas.microsoft.com/office/drawing/2014/main" val="843536875"/>
                    </a:ext>
                  </a:extLst>
                </a:gridCol>
              </a:tblGrid>
              <a:tr h="370840">
                <a:tc>
                  <a:txBody>
                    <a:bodyPr/>
                    <a:lstStyle/>
                    <a:p>
                      <a:pPr algn="ctr"/>
                      <a:r>
                        <a:rPr lang="en-US" b="1" dirty="0">
                          <a:latin typeface="Courier" panose="02060409020205020404" pitchFamily="49"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Courier" panose="02060409020205020404" pitchFamily="49" charset="0"/>
                        </a:rPr>
                        <a:t>“Coding”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Courier" panose="02060409020205020404" pitchFamily="49"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Courier" panose="020604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Courier" panose="02060409020205020404" pitchFamily="49"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0375"/>
                  </a:ext>
                </a:extLst>
              </a:tr>
            </a:tbl>
          </a:graphicData>
        </a:graphic>
      </p:graphicFrame>
      <p:graphicFrame>
        <p:nvGraphicFramePr>
          <p:cNvPr id="6" name="Table 5">
            <a:extLst>
              <a:ext uri="{FF2B5EF4-FFF2-40B4-BE49-F238E27FC236}">
                <a16:creationId xmlns:a16="http://schemas.microsoft.com/office/drawing/2014/main" id="{7A3BAB93-C159-9243-9528-C6E5D74D348D}"/>
              </a:ext>
            </a:extLst>
          </p:cNvPr>
          <p:cNvGraphicFramePr>
            <a:graphicFrameLocks noGrp="1"/>
          </p:cNvGraphicFramePr>
          <p:nvPr>
            <p:extLst>
              <p:ext uri="{D42A27DB-BD31-4B8C-83A1-F6EECF244321}">
                <p14:modId xmlns:p14="http://schemas.microsoft.com/office/powerpoint/2010/main" val="566923429"/>
              </p:ext>
            </p:extLst>
          </p:nvPr>
        </p:nvGraphicFramePr>
        <p:xfrm>
          <a:off x="1816847" y="3134459"/>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346131232"/>
                    </a:ext>
                  </a:extLst>
                </a:gridCol>
                <a:gridCol w="1625600">
                  <a:extLst>
                    <a:ext uri="{9D8B030D-6E8A-4147-A177-3AD203B41FA5}">
                      <a16:colId xmlns:a16="http://schemas.microsoft.com/office/drawing/2014/main" val="2590584199"/>
                    </a:ext>
                  </a:extLst>
                </a:gridCol>
                <a:gridCol w="1625600">
                  <a:extLst>
                    <a:ext uri="{9D8B030D-6E8A-4147-A177-3AD203B41FA5}">
                      <a16:colId xmlns:a16="http://schemas.microsoft.com/office/drawing/2014/main" val="3942903056"/>
                    </a:ext>
                  </a:extLst>
                </a:gridCol>
                <a:gridCol w="1625600">
                  <a:extLst>
                    <a:ext uri="{9D8B030D-6E8A-4147-A177-3AD203B41FA5}">
                      <a16:colId xmlns:a16="http://schemas.microsoft.com/office/drawing/2014/main" val="4097493576"/>
                    </a:ext>
                  </a:extLst>
                </a:gridCol>
                <a:gridCol w="1625600">
                  <a:extLst>
                    <a:ext uri="{9D8B030D-6E8A-4147-A177-3AD203B41FA5}">
                      <a16:colId xmlns:a16="http://schemas.microsoft.com/office/drawing/2014/main" val="843536875"/>
                    </a:ext>
                  </a:extLst>
                </a:gridCol>
              </a:tblGrid>
              <a:tr h="370840">
                <a:tc>
                  <a:txBody>
                    <a:bodyPr/>
                    <a:lstStyle/>
                    <a:p>
                      <a:pPr algn="ctr"/>
                      <a:r>
                        <a:rPr lang="en-US" b="1" dirty="0">
                          <a:solidFill>
                            <a:srgbClr val="FF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FF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FF000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FF0000"/>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FF0000"/>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90375"/>
                  </a:ext>
                </a:extLst>
              </a:tr>
            </a:tbl>
          </a:graphicData>
        </a:graphic>
      </p:graphicFrame>
      <p:sp>
        <p:nvSpPr>
          <p:cNvPr id="7" name="TextBox 6">
            <a:extLst>
              <a:ext uri="{FF2B5EF4-FFF2-40B4-BE49-F238E27FC236}">
                <a16:creationId xmlns:a16="http://schemas.microsoft.com/office/drawing/2014/main" id="{8026FB8C-15A5-1148-8DF3-C22AA3B8A7DC}"/>
              </a:ext>
            </a:extLst>
          </p:cNvPr>
          <p:cNvSpPr txBox="1"/>
          <p:nvPr/>
        </p:nvSpPr>
        <p:spPr>
          <a:xfrm>
            <a:off x="623047" y="3170297"/>
            <a:ext cx="1145698" cy="830997"/>
          </a:xfrm>
          <a:prstGeom prst="rect">
            <a:avLst/>
          </a:prstGeom>
          <a:noFill/>
        </p:spPr>
        <p:txBody>
          <a:bodyPr wrap="none" rtlCol="0">
            <a:spAutoFit/>
          </a:bodyPr>
          <a:lstStyle/>
          <a:p>
            <a:r>
              <a:rPr lang="en-US" sz="2400" dirty="0">
                <a:solidFill>
                  <a:srgbClr val="FF0000"/>
                </a:solidFill>
              </a:rPr>
              <a:t>Integer </a:t>
            </a:r>
            <a:br>
              <a:rPr lang="en-US" sz="2400" dirty="0">
                <a:solidFill>
                  <a:srgbClr val="FF0000"/>
                </a:solidFill>
              </a:rPr>
            </a:br>
            <a:r>
              <a:rPr lang="en-US" sz="2400" dirty="0">
                <a:solidFill>
                  <a:srgbClr val="FF0000"/>
                </a:solidFill>
              </a:rPr>
              <a:t>Indices</a:t>
            </a:r>
          </a:p>
        </p:txBody>
      </p:sp>
      <p:cxnSp>
        <p:nvCxnSpPr>
          <p:cNvPr id="8" name="Straight Arrow Connector 7">
            <a:extLst>
              <a:ext uri="{FF2B5EF4-FFF2-40B4-BE49-F238E27FC236}">
                <a16:creationId xmlns:a16="http://schemas.microsoft.com/office/drawing/2014/main" id="{7CA9DCD7-DBFA-E64E-9259-354905A2E399}"/>
              </a:ext>
            </a:extLst>
          </p:cNvPr>
          <p:cNvCxnSpPr/>
          <p:nvPr/>
        </p:nvCxnSpPr>
        <p:spPr>
          <a:xfrm flipV="1">
            <a:off x="1816847" y="3319879"/>
            <a:ext cx="424329" cy="18542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1C1A1DAF-1E20-2841-3859-5918E5E14618}"/>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4440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831420"/>
            <a:ext cx="11788395" cy="5944963"/>
          </a:xfrm>
        </p:spPr>
        <p:txBody>
          <a:bodyPr>
            <a:noAutofit/>
          </a:bodyPr>
          <a:lstStyle/>
          <a:p>
            <a:pPr algn="just">
              <a:lnSpc>
                <a:spcPct val="100000"/>
              </a:lnSpc>
              <a:buFont typeface="Wingdings" panose="05000000000000000000" pitchFamily="2" charset="2"/>
              <a:buChar char="Ø"/>
            </a:pPr>
            <a:r>
              <a:rPr lang="en-US" altLang="en-US" b="1" dirty="0">
                <a:latin typeface="Garamond" panose="02020404030301010803" pitchFamily="18" charset="0"/>
              </a:rPr>
              <a:t>Dictionary </a:t>
            </a:r>
            <a:r>
              <a:rPr lang="en-US" b="1" dirty="0">
                <a:solidFill>
                  <a:srgbClr val="7030A0"/>
                </a:solidFill>
                <a:latin typeface="Garamond" panose="02020404030301010803" pitchFamily="18" charset="0"/>
                <a:cs typeface="Times New Roman" panose="02020603050405020304" pitchFamily="18" charset="0"/>
              </a:rPr>
              <a:t>:</a:t>
            </a:r>
          </a:p>
          <a:p>
            <a:r>
              <a:rPr lang="en-US" sz="2400" dirty="0">
                <a:latin typeface="Garamond" panose="02020404030301010803" pitchFamily="18" charset="0"/>
              </a:rPr>
              <a:t>A dictionary is an object that stores a collection of data. </a:t>
            </a:r>
          </a:p>
          <a:p>
            <a:r>
              <a:rPr lang="en-US" altLang="en-US" sz="2400" dirty="0">
                <a:latin typeface="Garamond" panose="02020404030301010803" pitchFamily="18" charset="0"/>
              </a:rPr>
              <a:t>It is a mutable collection of </a:t>
            </a:r>
            <a:r>
              <a:rPr lang="en-US" altLang="en-US" sz="2400" b="1" dirty="0">
                <a:latin typeface="Garamond" panose="02020404030301010803" pitchFamily="18" charset="0"/>
              </a:rPr>
              <a:t>key</a:t>
            </a:r>
            <a:r>
              <a:rPr lang="en-US" altLang="en-US" sz="2400" dirty="0">
                <a:latin typeface="Garamond" panose="02020404030301010803" pitchFamily="18" charset="0"/>
              </a:rPr>
              <a:t>-</a:t>
            </a:r>
            <a:r>
              <a:rPr lang="en-US" altLang="en-US" sz="2400" b="1" dirty="0">
                <a:latin typeface="Garamond" panose="02020404030301010803" pitchFamily="18" charset="0"/>
              </a:rPr>
              <a:t>value</a:t>
            </a:r>
            <a:r>
              <a:rPr lang="en-US" altLang="en-US" sz="2400" dirty="0">
                <a:latin typeface="Garamond" panose="02020404030301010803" pitchFamily="18" charset="0"/>
              </a:rPr>
              <a:t> pairs</a:t>
            </a:r>
          </a:p>
          <a:p>
            <a:r>
              <a:rPr lang="en-US" sz="2400" dirty="0">
                <a:latin typeface="Garamond" panose="02020404030301010803" pitchFamily="18" charset="0"/>
              </a:rPr>
              <a:t>Dictionary can be created by placing a sequence of elements within curly {} braces, separated by ‘comma’. </a:t>
            </a:r>
          </a:p>
          <a:p>
            <a:r>
              <a:rPr lang="en-US" sz="2400" dirty="0">
                <a:latin typeface="Garamond" panose="02020404030301010803" pitchFamily="18" charset="0"/>
              </a:rPr>
              <a:t>Each element in a dictionary has two parts: a key and a value(</a:t>
            </a:r>
            <a:r>
              <a:rPr lang="en-US" sz="2400" b="0" i="0" dirty="0">
                <a:solidFill>
                  <a:srgbClr val="000000"/>
                </a:solidFill>
                <a:effectLst/>
                <a:latin typeface="TimesNewRomanPSMT"/>
              </a:rPr>
              <a:t>Key: value</a:t>
            </a:r>
            <a:r>
              <a:rPr lang="en-US" sz="1800" dirty="0"/>
              <a:t> )</a:t>
            </a:r>
            <a:r>
              <a:rPr lang="en-US" sz="2400" dirty="0">
                <a:latin typeface="Garamond" panose="02020404030301010803" pitchFamily="18" charset="0"/>
              </a:rPr>
              <a:t>. </a:t>
            </a:r>
          </a:p>
          <a:p>
            <a:r>
              <a:rPr lang="en-US" sz="2400" dirty="0">
                <a:latin typeface="Garamond" panose="02020404030301010803" pitchFamily="18" charset="0"/>
              </a:rPr>
              <a:t>You use a key to locate a specific value.</a:t>
            </a:r>
          </a:p>
          <a:p>
            <a:pPr marL="0" indent="0">
              <a:buNone/>
            </a:pPr>
            <a:r>
              <a:rPr lang="en-US" altLang="en-US" sz="2400" dirty="0">
                <a:latin typeface="Garamond" panose="02020404030301010803" pitchFamily="18" charset="0"/>
              </a:rPr>
              <a:t>Dictionary</a:t>
            </a:r>
            <a:r>
              <a:rPr lang="en-US" altLang="en-US" sz="2400" b="1" dirty="0">
                <a:latin typeface="Garamond" panose="02020404030301010803" pitchFamily="18" charset="0"/>
              </a:rPr>
              <a:t>:</a:t>
            </a:r>
            <a:r>
              <a:rPr lang="en-US" altLang="en-US" sz="2400" dirty="0">
                <a:latin typeface="Garamond" panose="02020404030301010803" pitchFamily="18" charset="0"/>
              </a:rPr>
              <a:t> </a:t>
            </a:r>
          </a:p>
          <a:p>
            <a:r>
              <a:rPr lang="en-US" altLang="en-US" sz="2400" dirty="0">
                <a:latin typeface="Garamond" panose="02020404030301010803" pitchFamily="18" charset="0"/>
              </a:rPr>
              <a:t>Like tuple and list, dictionary is another built-in type</a:t>
            </a:r>
          </a:p>
          <a:p>
            <a:r>
              <a:rPr lang="en-US" altLang="en-US" sz="2400" dirty="0">
                <a:latin typeface="Garamond" panose="02020404030301010803" pitchFamily="18" charset="0"/>
              </a:rPr>
              <a:t>Unlike tuples and lists, dictionaries don’t organize data into sequences, but pairs</a:t>
            </a:r>
          </a:p>
          <a:p>
            <a:r>
              <a:rPr lang="en-US" altLang="en-US" sz="2400" dirty="0">
                <a:latin typeface="Garamond" panose="02020404030301010803" pitchFamily="18" charset="0"/>
              </a:rPr>
              <a:t>Works like actual dictionary; look up one thing to get another</a:t>
            </a:r>
          </a:p>
          <a:p>
            <a:r>
              <a:rPr lang="en-US" altLang="en-US" sz="2400" dirty="0">
                <a:latin typeface="Garamond" panose="02020404030301010803" pitchFamily="18" charset="0"/>
              </a:rPr>
              <a:t>Look up a key to get a value</a:t>
            </a:r>
            <a:endParaRPr lang="en-US" sz="1600" b="1" dirty="0">
              <a:latin typeface="Garamond" panose="02020404030301010803" pitchFamily="18" charset="0"/>
              <a:cs typeface="Times New Roman" panose="02020603050405020304" pitchFamily="18" charset="0"/>
            </a:endParaRPr>
          </a:p>
          <a:p>
            <a:pPr marL="0" indent="0" algn="just">
              <a:lnSpc>
                <a:spcPct val="150000"/>
              </a:lnSpc>
              <a:buNone/>
            </a:pPr>
            <a:r>
              <a:rPr lang="en-US" b="1" dirty="0">
                <a:solidFill>
                  <a:srgbClr val="7030A0"/>
                </a:solidFill>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36</a:t>
            </a:fld>
            <a:endParaRPr lang="en-US"/>
          </a:p>
        </p:txBody>
      </p:sp>
      <p:pic>
        <p:nvPicPr>
          <p:cNvPr id="7" name="Picture 6" descr="A shelf with file folders with labels on them">
            <a:extLst>
              <a:ext uri="{FF2B5EF4-FFF2-40B4-BE49-F238E27FC236}">
                <a16:creationId xmlns:a16="http://schemas.microsoft.com/office/drawing/2014/main" id="{0BC68F8A-EBD4-84F3-ADB8-B522FBA38B6B}"/>
              </a:ext>
            </a:extLst>
          </p:cNvPr>
          <p:cNvPicPr>
            <a:picLocks noChangeAspect="1"/>
          </p:cNvPicPr>
          <p:nvPr/>
        </p:nvPicPr>
        <p:blipFill rotWithShape="1">
          <a:blip r:embed="rId3"/>
          <a:srcRect t="24220" r="55874" b="27715"/>
          <a:stretch/>
        </p:blipFill>
        <p:spPr>
          <a:xfrm>
            <a:off x="10162157" y="2701925"/>
            <a:ext cx="2299855" cy="3654425"/>
          </a:xfrm>
          <a:prstGeom prst="rect">
            <a:avLst/>
          </a:prstGeom>
        </p:spPr>
      </p:pic>
      <p:sp>
        <p:nvSpPr>
          <p:cNvPr id="5" name="Title 1">
            <a:extLst>
              <a:ext uri="{FF2B5EF4-FFF2-40B4-BE49-F238E27FC236}">
                <a16:creationId xmlns:a16="http://schemas.microsoft.com/office/drawing/2014/main" id="{35000D94-3D86-DF95-ACE0-E919DD37221C}"/>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713881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r>
              <a:rPr lang="en-US" dirty="0">
                <a:latin typeface="Garamond" panose="02020404030301010803" pitchFamily="18" charset="0"/>
              </a:rPr>
              <a:t>Dictionaries:</a:t>
            </a:r>
          </a:p>
          <a:p>
            <a:pPr lvl="1"/>
            <a:r>
              <a:rPr lang="en-US" sz="2800" dirty="0">
                <a:latin typeface="Garamond" panose="02020404030301010803" pitchFamily="18" charset="0"/>
              </a:rPr>
              <a:t>Can contain any and different types of elements (i.e., keys and values) </a:t>
            </a:r>
          </a:p>
          <a:p>
            <a:pPr lvl="1"/>
            <a:r>
              <a:rPr lang="en-US" sz="2800" dirty="0">
                <a:latin typeface="Garamond" panose="02020404030301010803" pitchFamily="18" charset="0"/>
              </a:rPr>
              <a:t>Can contain only </a:t>
            </a:r>
            <a:r>
              <a:rPr lang="en-US" sz="2800" i="1" dirty="0">
                <a:latin typeface="Garamond" panose="02020404030301010803" pitchFamily="18" charset="0"/>
              </a:rPr>
              <a:t>unique</a:t>
            </a:r>
            <a:r>
              <a:rPr lang="en-US" sz="2800" dirty="0">
                <a:latin typeface="Garamond" panose="02020404030301010803" pitchFamily="18" charset="0"/>
              </a:rPr>
              <a:t> keys but duplicate values</a:t>
            </a:r>
          </a:p>
          <a:p>
            <a:pPr marL="914400" lvl="2" indent="0">
              <a:buNone/>
            </a:pPr>
            <a:endParaRPr lang="en-US" sz="2800" dirty="0">
              <a:latin typeface="Garamond" panose="02020404030301010803" pitchFamily="18" charset="0"/>
            </a:endParaRPr>
          </a:p>
          <a:p>
            <a:pPr marL="457200" lvl="1" indent="0">
              <a:buNone/>
            </a:pPr>
            <a:endParaRPr lang="en-US" sz="2800" dirty="0">
              <a:latin typeface="Garamond" panose="02020404030301010803" pitchFamily="18" charset="0"/>
            </a:endParaRPr>
          </a:p>
          <a:p>
            <a:pPr lvl="1"/>
            <a:endParaRPr lang="en-US" sz="2800" dirty="0">
              <a:latin typeface="Garamond" panose="02020404030301010803" pitchFamily="18" charset="0"/>
            </a:endParaRPr>
          </a:p>
          <a:p>
            <a:pPr lvl="1"/>
            <a:endParaRPr lang="en-US" sz="2800" dirty="0">
              <a:latin typeface="Garamond" panose="02020404030301010803" pitchFamily="18" charset="0"/>
            </a:endParaRPr>
          </a:p>
          <a:p>
            <a:pPr lvl="1"/>
            <a:endParaRPr lang="en-US" sz="2800" dirty="0">
              <a:latin typeface="Garamond" panose="02020404030301010803" pitchFamily="18" charset="0"/>
            </a:endParaRPr>
          </a:p>
          <a:p>
            <a:pPr lvl="1"/>
            <a:endParaRPr lang="en-US" sz="2800" dirty="0">
              <a:latin typeface="Garamond" panose="02020404030301010803" pitchFamily="18" charset="0"/>
            </a:endParaRPr>
          </a:p>
          <a:p>
            <a:pPr lvl="1"/>
            <a:r>
              <a:rPr lang="en-US" sz="2800" dirty="0">
                <a:latin typeface="Garamond" panose="02020404030301010803" pitchFamily="18" charset="0"/>
              </a:rPr>
              <a:t>Can be indexed </a:t>
            </a:r>
            <a:r>
              <a:rPr lang="en-US" sz="2800" i="1" dirty="0">
                <a:latin typeface="Garamond" panose="02020404030301010803" pitchFamily="18" charset="0"/>
              </a:rPr>
              <a:t>but only </a:t>
            </a:r>
            <a:r>
              <a:rPr lang="en-US" sz="2800" dirty="0">
                <a:latin typeface="Garamond" panose="02020404030301010803" pitchFamily="18" charset="0"/>
              </a:rPr>
              <a:t>through keys (i.e., dic1[</a:t>
            </a:r>
            <a:r>
              <a:rPr lang="en-US" sz="2800" dirty="0">
                <a:solidFill>
                  <a:srgbClr val="FF0000"/>
                </a:solidFill>
                <a:latin typeface="Garamond" panose="02020404030301010803" pitchFamily="18" charset="0"/>
              </a:rPr>
              <a:t>“a”] </a:t>
            </a:r>
            <a:r>
              <a:rPr lang="en-US" sz="2800" dirty="0">
                <a:latin typeface="Garamond" panose="02020404030301010803" pitchFamily="18" charset="0"/>
              </a:rPr>
              <a:t>will return </a:t>
            </a:r>
            <a:r>
              <a:rPr lang="en-US" sz="2800" dirty="0">
                <a:solidFill>
                  <a:srgbClr val="FF0000"/>
                </a:solidFill>
                <a:latin typeface="Garamond" panose="02020404030301010803" pitchFamily="18" charset="0"/>
              </a:rPr>
              <a:t>2</a:t>
            </a:r>
            <a:r>
              <a:rPr lang="en-US" sz="2800" dirty="0">
                <a:latin typeface="Garamond" panose="02020404030301010803" pitchFamily="18" charset="0"/>
              </a:rPr>
              <a:t> but dic1[</a:t>
            </a:r>
            <a:r>
              <a:rPr lang="en-US" sz="2800" dirty="0">
                <a:solidFill>
                  <a:srgbClr val="FF0000"/>
                </a:solidFill>
                <a:latin typeface="Garamond" panose="02020404030301010803" pitchFamily="18" charset="0"/>
              </a:rPr>
              <a:t>0</a:t>
            </a:r>
            <a:r>
              <a:rPr lang="en-US" sz="2800" dirty="0">
                <a:latin typeface="Garamond" panose="02020404030301010803" pitchFamily="18" charset="0"/>
              </a:rPr>
              <a:t>] will return an </a:t>
            </a:r>
            <a:r>
              <a:rPr lang="en-US" sz="2800" dirty="0">
                <a:solidFill>
                  <a:srgbClr val="FF0000"/>
                </a:solidFill>
                <a:latin typeface="Garamond" panose="02020404030301010803" pitchFamily="18" charset="0"/>
              </a:rPr>
              <a:t>error</a:t>
            </a:r>
            <a:r>
              <a:rPr lang="en-US" sz="2800" dirty="0">
                <a:latin typeface="Garamond" panose="02020404030301010803" pitchFamily="18" charset="0"/>
              </a:rPr>
              <a:t> since there is no element with key 0 in dic1 above)</a:t>
            </a:r>
          </a:p>
          <a:p>
            <a:pPr lvl="1"/>
            <a:endParaRPr lang="en-US" dirty="0">
              <a:latin typeface="Garamond" panose="02020404030301010803" pitchFamily="18" charset="0"/>
            </a:endParaRPr>
          </a:p>
          <a:p>
            <a:pPr marL="0" indent="0" algn="just">
              <a:lnSpc>
                <a:spcPct val="150000"/>
              </a:lnSpc>
              <a:buNone/>
            </a:pPr>
            <a:r>
              <a:rPr lang="en-US" b="1" dirty="0">
                <a:solidFill>
                  <a:srgbClr val="7030A0"/>
                </a:solidFill>
                <a:latin typeface="Garamond" panose="02020404030301010803"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37</a:t>
            </a:fld>
            <a:endParaRPr lang="en-US"/>
          </a:p>
        </p:txBody>
      </p:sp>
      <p:sp>
        <p:nvSpPr>
          <p:cNvPr id="7" name="TextBox 6">
            <a:extLst>
              <a:ext uri="{FF2B5EF4-FFF2-40B4-BE49-F238E27FC236}">
                <a16:creationId xmlns:a16="http://schemas.microsoft.com/office/drawing/2014/main" id="{4D5C51D5-D77D-294B-A466-D363882465EE}"/>
              </a:ext>
            </a:extLst>
          </p:cNvPr>
          <p:cNvSpPr txBox="1"/>
          <p:nvPr/>
        </p:nvSpPr>
        <p:spPr>
          <a:xfrm>
            <a:off x="5423613" y="2565687"/>
            <a:ext cx="2842445" cy="461665"/>
          </a:xfrm>
          <a:prstGeom prst="rect">
            <a:avLst/>
          </a:prstGeom>
          <a:noFill/>
        </p:spPr>
        <p:txBody>
          <a:bodyPr wrap="none" rtlCol="0">
            <a:spAutoFit/>
          </a:bodyPr>
          <a:lstStyle/>
          <a:p>
            <a:r>
              <a:rPr lang="en-US" sz="2400" b="1" dirty="0">
                <a:solidFill>
                  <a:srgbClr val="0070C0"/>
                </a:solidFill>
              </a:rPr>
              <a:t>Output: {'a': 2, 'b': 2}</a:t>
            </a:r>
          </a:p>
        </p:txBody>
      </p:sp>
      <p:sp>
        <p:nvSpPr>
          <p:cNvPr id="8" name="TextBox 7">
            <a:extLst>
              <a:ext uri="{FF2B5EF4-FFF2-40B4-BE49-F238E27FC236}">
                <a16:creationId xmlns:a16="http://schemas.microsoft.com/office/drawing/2014/main" id="{F6E46BD9-54BA-0C4A-8800-6407E42D429F}"/>
              </a:ext>
            </a:extLst>
          </p:cNvPr>
          <p:cNvSpPr txBox="1"/>
          <p:nvPr/>
        </p:nvSpPr>
        <p:spPr>
          <a:xfrm>
            <a:off x="1115560" y="2411800"/>
            <a:ext cx="3278542" cy="769441"/>
          </a:xfrm>
          <a:prstGeom prst="rect">
            <a:avLst/>
          </a:prstGeom>
          <a:noFill/>
          <a:ln>
            <a:solidFill>
              <a:srgbClr val="0070C0"/>
            </a:solidFill>
          </a:ln>
        </p:spPr>
        <p:txBody>
          <a:bodyPr wrap="square" rtlCol="0">
            <a:spAutoFit/>
          </a:bodyPr>
          <a:lstStyle/>
          <a:p>
            <a:r>
              <a:rPr lang="en-US" sz="2200" dirty="0">
                <a:latin typeface="Garamond" panose="02020404030301010803" pitchFamily="18" charset="0"/>
              </a:rPr>
              <a:t>dic1 = {"a":1, "a":2, "b":2}</a:t>
            </a:r>
          </a:p>
          <a:p>
            <a:r>
              <a:rPr lang="en-US" sz="2200" dirty="0">
                <a:latin typeface="Garamond" panose="02020404030301010803" pitchFamily="18" charset="0"/>
              </a:rPr>
              <a:t>print(dic1)</a:t>
            </a:r>
          </a:p>
        </p:txBody>
      </p:sp>
      <p:sp>
        <p:nvSpPr>
          <p:cNvPr id="10" name="Striped Right Arrow 9">
            <a:extLst>
              <a:ext uri="{FF2B5EF4-FFF2-40B4-BE49-F238E27FC236}">
                <a16:creationId xmlns:a16="http://schemas.microsoft.com/office/drawing/2014/main" id="{059C0EE6-A00D-6F4D-8619-DA52FA220D23}"/>
              </a:ext>
            </a:extLst>
          </p:cNvPr>
          <p:cNvSpPr/>
          <p:nvPr/>
        </p:nvSpPr>
        <p:spPr>
          <a:xfrm>
            <a:off x="4537822" y="2502906"/>
            <a:ext cx="573741" cy="587228"/>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AE0B128-550C-594E-B4CF-752F53C9B496}"/>
              </a:ext>
            </a:extLst>
          </p:cNvPr>
          <p:cNvSpPr txBox="1"/>
          <p:nvPr/>
        </p:nvSpPr>
        <p:spPr>
          <a:xfrm>
            <a:off x="5432888" y="3380258"/>
            <a:ext cx="5780544" cy="707886"/>
          </a:xfrm>
          <a:prstGeom prst="rect">
            <a:avLst/>
          </a:prstGeom>
          <a:noFill/>
        </p:spPr>
        <p:txBody>
          <a:bodyPr wrap="square" rtlCol="0">
            <a:spAutoFit/>
          </a:bodyPr>
          <a:lstStyle/>
          <a:p>
            <a:r>
              <a:rPr lang="en-US" sz="2000" dirty="0">
                <a:latin typeface="Garamond" panose="02020404030301010803" pitchFamily="18" charset="0"/>
              </a:rPr>
              <a:t>The element “a”:2 will </a:t>
            </a:r>
            <a:r>
              <a:rPr lang="en-US" sz="2000" dirty="0">
                <a:solidFill>
                  <a:srgbClr val="FF0000"/>
                </a:solidFill>
                <a:latin typeface="Garamond" panose="02020404030301010803" pitchFamily="18" charset="0"/>
              </a:rPr>
              <a:t>override</a:t>
            </a:r>
            <a:r>
              <a:rPr lang="en-US" sz="2000" dirty="0">
                <a:latin typeface="Garamond" panose="02020404030301010803" pitchFamily="18" charset="0"/>
              </a:rPr>
              <a:t> the element “a”:1 </a:t>
            </a:r>
          </a:p>
          <a:p>
            <a:r>
              <a:rPr lang="en-US" sz="2000" dirty="0">
                <a:latin typeface="Garamond" panose="02020404030301010803" pitchFamily="18" charset="0"/>
              </a:rPr>
              <a:t>because only ONE element can have key “a”</a:t>
            </a:r>
          </a:p>
        </p:txBody>
      </p:sp>
      <p:cxnSp>
        <p:nvCxnSpPr>
          <p:cNvPr id="12" name="Straight Arrow Connector 11">
            <a:extLst>
              <a:ext uri="{FF2B5EF4-FFF2-40B4-BE49-F238E27FC236}">
                <a16:creationId xmlns:a16="http://schemas.microsoft.com/office/drawing/2014/main" id="{9D24EDAD-4497-0B4A-BDA4-3B35A7BB52ED}"/>
              </a:ext>
            </a:extLst>
          </p:cNvPr>
          <p:cNvCxnSpPr/>
          <p:nvPr/>
        </p:nvCxnSpPr>
        <p:spPr>
          <a:xfrm flipH="1">
            <a:off x="6844835" y="3081438"/>
            <a:ext cx="128020" cy="2656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9C28E477-7432-30BF-56F2-CA1CF97B2051}"/>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67731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r>
              <a:rPr lang="en-US" sz="3200" dirty="0">
                <a:latin typeface="Garamond" panose="02020404030301010803" pitchFamily="18" charset="0"/>
              </a:rPr>
              <a:t>In general, dictionaries:</a:t>
            </a:r>
          </a:p>
          <a:p>
            <a:pPr lvl="1"/>
            <a:r>
              <a:rPr lang="en-US" sz="2800" dirty="0">
                <a:latin typeface="Garamond" panose="02020404030301010803" pitchFamily="18" charset="0"/>
              </a:rPr>
              <a:t>CANNOT be concatenated </a:t>
            </a:r>
          </a:p>
          <a:p>
            <a:pPr lvl="1"/>
            <a:r>
              <a:rPr lang="en-US" sz="2800" dirty="0">
                <a:latin typeface="Garamond" panose="02020404030301010803" pitchFamily="18" charset="0"/>
              </a:rPr>
              <a:t>CANNOT be repeated </a:t>
            </a:r>
          </a:p>
          <a:p>
            <a:pPr lvl="1"/>
            <a:r>
              <a:rPr lang="en-US" sz="2800" dirty="0">
                <a:latin typeface="Garamond" panose="02020404030301010803" pitchFamily="18" charset="0"/>
              </a:rPr>
              <a:t>Can be nested (e.g., d = {"first":{1:1}, "second":{2:"a"}}</a:t>
            </a:r>
          </a:p>
          <a:p>
            <a:pPr lvl="1"/>
            <a:r>
              <a:rPr lang="en-US" sz="2800" dirty="0">
                <a:latin typeface="Garamond" panose="02020404030301010803" pitchFamily="18" charset="0"/>
              </a:rPr>
              <a:t>Can be passed to a function and will result in a </a:t>
            </a:r>
            <a:r>
              <a:rPr lang="en-US" sz="2800" i="1" dirty="0">
                <a:latin typeface="Garamond" panose="02020404030301010803" pitchFamily="18" charset="0"/>
              </a:rPr>
              <a:t>pass-by-reference</a:t>
            </a:r>
            <a:r>
              <a:rPr lang="en-US" sz="2800" dirty="0">
                <a:latin typeface="Garamond" panose="02020404030301010803" pitchFamily="18" charset="0"/>
              </a:rPr>
              <a:t> and not </a:t>
            </a:r>
            <a:r>
              <a:rPr lang="en-US" sz="2800" i="1" dirty="0">
                <a:latin typeface="Garamond" panose="02020404030301010803" pitchFamily="18" charset="0"/>
              </a:rPr>
              <a:t>pass-by-value</a:t>
            </a:r>
            <a:r>
              <a:rPr lang="en-US" sz="2800" dirty="0">
                <a:latin typeface="Garamond" panose="02020404030301010803" pitchFamily="18" charset="0"/>
              </a:rPr>
              <a:t> behavior since it is </a:t>
            </a:r>
            <a:r>
              <a:rPr lang="en-US" sz="2800" i="1" u="sng" dirty="0">
                <a:solidFill>
                  <a:srgbClr val="FFC000"/>
                </a:solidFill>
                <a:latin typeface="Garamond" panose="02020404030301010803" pitchFamily="18" charset="0"/>
              </a:rPr>
              <a:t>mutable</a:t>
            </a:r>
            <a:r>
              <a:rPr lang="en-US" sz="2800" i="1" dirty="0">
                <a:latin typeface="Garamond" panose="02020404030301010803" pitchFamily="18" charset="0"/>
              </a:rPr>
              <a:t> </a:t>
            </a:r>
            <a:r>
              <a:rPr lang="en-US" sz="2800" dirty="0">
                <a:latin typeface="Garamond" panose="02020404030301010803" pitchFamily="18" charset="0"/>
              </a:rPr>
              <a:t>(like lists)</a:t>
            </a:r>
          </a:p>
          <a:p>
            <a:pPr marL="457200" lvl="1" indent="0">
              <a:buNone/>
            </a:pPr>
            <a:endParaRPr lang="en-US" dirty="0"/>
          </a:p>
          <a:p>
            <a:endParaRPr lang="en-US" dirty="0"/>
          </a:p>
          <a:p>
            <a:endParaRPr lang="en-US" dirty="0"/>
          </a:p>
          <a:p>
            <a:endParaRPr lang="en-US" dirty="0"/>
          </a:p>
          <a:p>
            <a:endParaRPr lang="en-US" dirty="0"/>
          </a:p>
          <a:p>
            <a:pPr marL="457200" lvl="1" indent="0">
              <a:buNone/>
            </a:pPr>
            <a:endParaRPr lang="en-US" sz="2800" dirty="0">
              <a:latin typeface="Garamond" panose="02020404030301010803" pitchFamily="18" charset="0"/>
            </a:endParaRPr>
          </a:p>
          <a:p>
            <a:pPr lvl="1"/>
            <a:endParaRPr lang="en-US" dirty="0"/>
          </a:p>
          <a:p>
            <a:pPr lvl="1"/>
            <a:endParaRPr lang="en-US" dirty="0"/>
          </a:p>
          <a:p>
            <a:endParaRPr lang="en-US" dirty="0"/>
          </a:p>
          <a:p>
            <a:endParaRPr lang="en-US" dirty="0"/>
          </a:p>
          <a:p>
            <a:endParaRPr lang="en-US" dirty="0"/>
          </a:p>
          <a:p>
            <a:pPr algn="just">
              <a:lnSpc>
                <a:spcPct val="150000"/>
              </a:lnSpc>
              <a:buFont typeface="Wingdings" panose="05000000000000000000" pitchFamily="2" charset="2"/>
              <a:buChar char="Ø"/>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38</a:t>
            </a:fld>
            <a:endParaRPr lang="en-US"/>
          </a:p>
        </p:txBody>
      </p:sp>
      <p:sp>
        <p:nvSpPr>
          <p:cNvPr id="8" name="TextBox 7">
            <a:extLst>
              <a:ext uri="{FF2B5EF4-FFF2-40B4-BE49-F238E27FC236}">
                <a16:creationId xmlns:a16="http://schemas.microsoft.com/office/drawing/2014/main" id="{C86AF978-2933-A248-B025-E132BD1FDC7A}"/>
              </a:ext>
            </a:extLst>
          </p:cNvPr>
          <p:cNvSpPr txBox="1"/>
          <p:nvPr/>
        </p:nvSpPr>
        <p:spPr>
          <a:xfrm>
            <a:off x="7653755" y="4095048"/>
            <a:ext cx="4329327" cy="1200329"/>
          </a:xfrm>
          <a:prstGeom prst="rect">
            <a:avLst/>
          </a:prstGeom>
          <a:noFill/>
        </p:spPr>
        <p:txBody>
          <a:bodyPr wrap="none" rtlCol="0">
            <a:spAutoFit/>
          </a:bodyPr>
          <a:lstStyle/>
          <a:p>
            <a:pPr algn="ctr"/>
            <a:r>
              <a:rPr lang="en-US" sz="2400" b="1" dirty="0">
                <a:solidFill>
                  <a:srgbClr val="0070C0"/>
                </a:solidFill>
              </a:rPr>
              <a:t>Output: </a:t>
            </a:r>
          </a:p>
          <a:p>
            <a:r>
              <a:rPr lang="en-US" sz="2400" b="1" dirty="0">
                <a:solidFill>
                  <a:srgbClr val="0070C0"/>
                </a:solidFill>
              </a:rPr>
              <a:t>{'first': {1: 1}, 'second': {2: 'a'}}</a:t>
            </a:r>
          </a:p>
          <a:p>
            <a:r>
              <a:rPr lang="en-US" sz="2400" b="1" dirty="0">
                <a:solidFill>
                  <a:srgbClr val="0070C0"/>
                </a:solidFill>
              </a:rPr>
              <a:t>{'first': [1, 2, 3], 'second': {2: 'a'}}</a:t>
            </a:r>
          </a:p>
        </p:txBody>
      </p:sp>
      <p:sp>
        <p:nvSpPr>
          <p:cNvPr id="10" name="TextBox 9">
            <a:extLst>
              <a:ext uri="{FF2B5EF4-FFF2-40B4-BE49-F238E27FC236}">
                <a16:creationId xmlns:a16="http://schemas.microsoft.com/office/drawing/2014/main" id="{FDF33069-76FD-6A4A-8969-2FBD6AA94C54}"/>
              </a:ext>
            </a:extLst>
          </p:cNvPr>
          <p:cNvSpPr txBox="1"/>
          <p:nvPr/>
        </p:nvSpPr>
        <p:spPr>
          <a:xfrm>
            <a:off x="946483" y="3484823"/>
            <a:ext cx="4721857" cy="2677656"/>
          </a:xfrm>
          <a:prstGeom prst="rect">
            <a:avLst/>
          </a:prstGeom>
          <a:noFill/>
          <a:ln>
            <a:solidFill>
              <a:srgbClr val="0070C0"/>
            </a:solidFill>
          </a:ln>
        </p:spPr>
        <p:txBody>
          <a:bodyPr wrap="square" rtlCol="0">
            <a:spAutoFit/>
          </a:bodyPr>
          <a:lstStyle/>
          <a:p>
            <a:r>
              <a:rPr lang="en-US" sz="2400" dirty="0">
                <a:latin typeface="Garamond" panose="02020404030301010803" pitchFamily="18" charset="0"/>
              </a:rPr>
              <a:t>def func1(d):</a:t>
            </a:r>
          </a:p>
          <a:p>
            <a:r>
              <a:rPr lang="en-US" sz="2400" dirty="0">
                <a:latin typeface="Garamond" panose="02020404030301010803" pitchFamily="18" charset="0"/>
              </a:rPr>
              <a:t>    d["first"] = [1, 2, 3]</a:t>
            </a:r>
          </a:p>
          <a:p>
            <a:endParaRPr lang="en-US" sz="2400" dirty="0">
              <a:latin typeface="Garamond" panose="02020404030301010803" pitchFamily="18" charset="0"/>
            </a:endParaRPr>
          </a:p>
          <a:p>
            <a:r>
              <a:rPr lang="en-US" sz="2400" dirty="0">
                <a:latin typeface="Garamond" panose="02020404030301010803" pitchFamily="18" charset="0"/>
              </a:rPr>
              <a:t>dic = {"first":{1:1},"second":{2:"a"}}</a:t>
            </a:r>
          </a:p>
          <a:p>
            <a:r>
              <a:rPr lang="en-US" sz="2400" dirty="0">
                <a:latin typeface="Garamond" panose="02020404030301010803" pitchFamily="18" charset="0"/>
              </a:rPr>
              <a:t>print(dic)</a:t>
            </a:r>
          </a:p>
          <a:p>
            <a:r>
              <a:rPr lang="en-US" sz="2400" dirty="0">
                <a:latin typeface="Garamond" panose="02020404030301010803" pitchFamily="18" charset="0"/>
              </a:rPr>
              <a:t>func1(dic)</a:t>
            </a:r>
          </a:p>
          <a:p>
            <a:r>
              <a:rPr lang="en-US" sz="2400" dirty="0">
                <a:latin typeface="Garamond" panose="02020404030301010803" pitchFamily="18" charset="0"/>
              </a:rPr>
              <a:t>print(dic)</a:t>
            </a:r>
          </a:p>
        </p:txBody>
      </p:sp>
      <p:sp>
        <p:nvSpPr>
          <p:cNvPr id="11" name="Striped Right Arrow 10">
            <a:extLst>
              <a:ext uri="{FF2B5EF4-FFF2-40B4-BE49-F238E27FC236}">
                <a16:creationId xmlns:a16="http://schemas.microsoft.com/office/drawing/2014/main" id="{E7CA8409-D27D-E549-9908-B131972F5CC8}"/>
              </a:ext>
            </a:extLst>
          </p:cNvPr>
          <p:cNvSpPr/>
          <p:nvPr/>
        </p:nvSpPr>
        <p:spPr>
          <a:xfrm>
            <a:off x="6523661" y="4369314"/>
            <a:ext cx="1062347" cy="1048893"/>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D77BC53-0BCF-33D1-7346-C0D92463C483}"/>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87344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09145-698B-5644-A699-683A4FCCB230}"/>
              </a:ext>
            </a:extLst>
          </p:cNvPr>
          <p:cNvSpPr>
            <a:spLocks noGrp="1"/>
          </p:cNvSpPr>
          <p:nvPr>
            <p:ph idx="1"/>
          </p:nvPr>
        </p:nvSpPr>
        <p:spPr>
          <a:xfrm>
            <a:off x="715370" y="1451463"/>
            <a:ext cx="10515600" cy="5041412"/>
          </a:xfrm>
        </p:spPr>
        <p:txBody>
          <a:bodyPr>
            <a:normAutofit/>
          </a:bodyPr>
          <a:lstStyle/>
          <a:p>
            <a:pPr lvl="1"/>
            <a:r>
              <a:rPr lang="en-US" sz="2800" dirty="0">
                <a:latin typeface="Garamond" panose="02020404030301010803" pitchFamily="18" charset="0"/>
              </a:rPr>
              <a:t>Can be iterated over</a:t>
            </a:r>
          </a:p>
          <a:p>
            <a:pPr lvl="1"/>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B79804EE-4C37-E94F-9C14-F3237E0A6ABB}"/>
              </a:ext>
            </a:extLst>
          </p:cNvPr>
          <p:cNvSpPr txBox="1"/>
          <p:nvPr/>
        </p:nvSpPr>
        <p:spPr>
          <a:xfrm>
            <a:off x="-1534" y="5081137"/>
            <a:ext cx="1188146" cy="461665"/>
          </a:xfrm>
          <a:prstGeom prst="rect">
            <a:avLst/>
          </a:prstGeom>
          <a:noFill/>
        </p:spPr>
        <p:txBody>
          <a:bodyPr wrap="none" rtlCol="0">
            <a:spAutoFit/>
          </a:bodyPr>
          <a:lstStyle/>
          <a:p>
            <a:r>
              <a:rPr lang="en-US" sz="2400" b="1" dirty="0">
                <a:solidFill>
                  <a:srgbClr val="0070C0"/>
                </a:solidFill>
              </a:rPr>
              <a:t>Output:</a:t>
            </a:r>
          </a:p>
        </p:txBody>
      </p:sp>
      <p:sp>
        <p:nvSpPr>
          <p:cNvPr id="5" name="TextBox 4">
            <a:extLst>
              <a:ext uri="{FF2B5EF4-FFF2-40B4-BE49-F238E27FC236}">
                <a16:creationId xmlns:a16="http://schemas.microsoft.com/office/drawing/2014/main" id="{4ADB9452-8E69-C24D-AC20-4073FA545662}"/>
              </a:ext>
            </a:extLst>
          </p:cNvPr>
          <p:cNvSpPr txBox="1"/>
          <p:nvPr/>
        </p:nvSpPr>
        <p:spPr>
          <a:xfrm>
            <a:off x="139564" y="1862745"/>
            <a:ext cx="5964914" cy="1384995"/>
          </a:xfrm>
          <a:prstGeom prst="rect">
            <a:avLst/>
          </a:prstGeom>
          <a:noFill/>
          <a:ln>
            <a:solidFill>
              <a:srgbClr val="0070C0"/>
            </a:solidFill>
          </a:ln>
        </p:spPr>
        <p:txBody>
          <a:bodyPr wrap="square" rtlCol="0">
            <a:spAutoFit/>
          </a:bodyPr>
          <a:lstStyle/>
          <a:p>
            <a:r>
              <a:rPr lang="en-US" sz="2800" dirty="0">
                <a:latin typeface="Garamond" panose="02020404030301010803" pitchFamily="18" charset="0"/>
              </a:rPr>
              <a:t>dic = {"first": 1, "second": 2, "third": 3}</a:t>
            </a:r>
          </a:p>
          <a:p>
            <a:r>
              <a:rPr lang="en-US" sz="2800" dirty="0">
                <a:latin typeface="Garamond" panose="02020404030301010803" pitchFamily="18" charset="0"/>
              </a:rPr>
              <a:t>for </a:t>
            </a:r>
            <a:r>
              <a:rPr lang="en-US" sz="2800" dirty="0" err="1">
                <a:latin typeface="Garamond" panose="02020404030301010803" pitchFamily="18" charset="0"/>
              </a:rPr>
              <a:t>i</a:t>
            </a:r>
            <a:r>
              <a:rPr lang="en-US" sz="2800" dirty="0">
                <a:latin typeface="Garamond" panose="02020404030301010803" pitchFamily="18" charset="0"/>
              </a:rPr>
              <a:t> in dic:</a:t>
            </a:r>
          </a:p>
          <a:p>
            <a:r>
              <a:rPr lang="en-US" sz="2800" dirty="0">
                <a:latin typeface="Garamond" panose="02020404030301010803" pitchFamily="18" charset="0"/>
              </a:rPr>
              <a:t>    print(</a:t>
            </a:r>
            <a:r>
              <a:rPr lang="en-US" sz="2800" dirty="0" err="1">
                <a:latin typeface="Garamond" panose="02020404030301010803" pitchFamily="18" charset="0"/>
              </a:rPr>
              <a:t>i</a:t>
            </a:r>
            <a:r>
              <a:rPr lang="en-US" sz="2800" dirty="0">
                <a:latin typeface="Garamond" panose="02020404030301010803" pitchFamily="18" charset="0"/>
              </a:rPr>
              <a:t>)</a:t>
            </a:r>
          </a:p>
        </p:txBody>
      </p:sp>
      <p:sp>
        <p:nvSpPr>
          <p:cNvPr id="6" name="Striped Right Arrow 5">
            <a:extLst>
              <a:ext uri="{FF2B5EF4-FFF2-40B4-BE49-F238E27FC236}">
                <a16:creationId xmlns:a16="http://schemas.microsoft.com/office/drawing/2014/main" id="{21D4856E-E59D-0248-82E0-6D5EEEB89970}"/>
              </a:ext>
            </a:extLst>
          </p:cNvPr>
          <p:cNvSpPr/>
          <p:nvPr/>
        </p:nvSpPr>
        <p:spPr>
          <a:xfrm rot="5400000">
            <a:off x="627321" y="3212959"/>
            <a:ext cx="979330" cy="1048893"/>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75B4DE-A64F-5247-BF96-3C1BF73190BE}"/>
              </a:ext>
            </a:extLst>
          </p:cNvPr>
          <p:cNvSpPr txBox="1"/>
          <p:nvPr/>
        </p:nvSpPr>
        <p:spPr>
          <a:xfrm>
            <a:off x="2248297" y="5250414"/>
            <a:ext cx="3229795" cy="584775"/>
          </a:xfrm>
          <a:prstGeom prst="rect">
            <a:avLst/>
          </a:prstGeom>
          <a:noFill/>
        </p:spPr>
        <p:txBody>
          <a:bodyPr wrap="none" rtlCol="0">
            <a:spAutoFit/>
          </a:bodyPr>
          <a:lstStyle/>
          <a:p>
            <a:r>
              <a:rPr lang="en-US" sz="3200" i="1" dirty="0">
                <a:latin typeface="Garamond" panose="02020404030301010803" pitchFamily="18" charset="0"/>
              </a:rPr>
              <a:t>How to get the values?</a:t>
            </a:r>
          </a:p>
        </p:txBody>
      </p:sp>
      <p:sp>
        <p:nvSpPr>
          <p:cNvPr id="8" name="TextBox 7">
            <a:extLst>
              <a:ext uri="{FF2B5EF4-FFF2-40B4-BE49-F238E27FC236}">
                <a16:creationId xmlns:a16="http://schemas.microsoft.com/office/drawing/2014/main" id="{A5F543F4-CAE9-1144-9A18-F6222C719B91}"/>
              </a:ext>
            </a:extLst>
          </p:cNvPr>
          <p:cNvSpPr txBox="1"/>
          <p:nvPr/>
        </p:nvSpPr>
        <p:spPr>
          <a:xfrm>
            <a:off x="1116986" y="4677873"/>
            <a:ext cx="1085682" cy="1200329"/>
          </a:xfrm>
          <a:prstGeom prst="rect">
            <a:avLst/>
          </a:prstGeom>
          <a:noFill/>
        </p:spPr>
        <p:txBody>
          <a:bodyPr wrap="none" rtlCol="0">
            <a:spAutoFit/>
          </a:bodyPr>
          <a:lstStyle/>
          <a:p>
            <a:r>
              <a:rPr lang="en-US" sz="2400" b="1" dirty="0">
                <a:solidFill>
                  <a:srgbClr val="0070C0"/>
                </a:solidFill>
              </a:rPr>
              <a:t>first</a:t>
            </a:r>
          </a:p>
          <a:p>
            <a:r>
              <a:rPr lang="en-US" sz="2400" b="1" dirty="0">
                <a:solidFill>
                  <a:srgbClr val="0070C0"/>
                </a:solidFill>
              </a:rPr>
              <a:t>second</a:t>
            </a:r>
          </a:p>
          <a:p>
            <a:r>
              <a:rPr lang="en-US" sz="2400" b="1" dirty="0">
                <a:solidFill>
                  <a:srgbClr val="0070C0"/>
                </a:solidFill>
              </a:rPr>
              <a:t>third</a:t>
            </a:r>
          </a:p>
        </p:txBody>
      </p:sp>
      <p:sp>
        <p:nvSpPr>
          <p:cNvPr id="9" name="TextBox 8">
            <a:extLst>
              <a:ext uri="{FF2B5EF4-FFF2-40B4-BE49-F238E27FC236}">
                <a16:creationId xmlns:a16="http://schemas.microsoft.com/office/drawing/2014/main" id="{FAFCE53C-76DD-8347-AD74-F019409AEBB6}"/>
              </a:ext>
            </a:extLst>
          </p:cNvPr>
          <p:cNvSpPr txBox="1"/>
          <p:nvPr/>
        </p:nvSpPr>
        <p:spPr>
          <a:xfrm>
            <a:off x="2248297" y="4677873"/>
            <a:ext cx="3611758" cy="461665"/>
          </a:xfrm>
          <a:prstGeom prst="rect">
            <a:avLst/>
          </a:prstGeom>
          <a:noFill/>
        </p:spPr>
        <p:txBody>
          <a:bodyPr wrap="none" rtlCol="0">
            <a:spAutoFit/>
          </a:bodyPr>
          <a:lstStyle/>
          <a:p>
            <a:r>
              <a:rPr lang="en-US" sz="2400" i="1" dirty="0">
                <a:latin typeface="Garamond" panose="02020404030301010803" pitchFamily="18" charset="0"/>
              </a:rPr>
              <a:t>ONLY the keys will be returned.</a:t>
            </a:r>
          </a:p>
        </p:txBody>
      </p:sp>
      <p:sp>
        <p:nvSpPr>
          <p:cNvPr id="10" name="Right Brace 9">
            <a:extLst>
              <a:ext uri="{FF2B5EF4-FFF2-40B4-BE49-F238E27FC236}">
                <a16:creationId xmlns:a16="http://schemas.microsoft.com/office/drawing/2014/main" id="{E5251B67-7057-8949-BDE9-4585DD6D7CC0}"/>
              </a:ext>
            </a:extLst>
          </p:cNvPr>
          <p:cNvSpPr/>
          <p:nvPr/>
        </p:nvSpPr>
        <p:spPr>
          <a:xfrm>
            <a:off x="2151323" y="4681441"/>
            <a:ext cx="193948" cy="120032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B37ECCCC-C237-34C8-280E-4CE7ED8BC595}"/>
              </a:ext>
            </a:extLst>
          </p:cNvPr>
          <p:cNvSpPr txBox="1">
            <a:spLocks/>
          </p:cNvSpPr>
          <p:nvPr/>
        </p:nvSpPr>
        <p:spPr>
          <a:xfrm>
            <a:off x="49695" y="28136"/>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9887B208-D8AD-3700-2956-0D37D0D68B96}"/>
              </a:ext>
            </a:extLst>
          </p:cNvPr>
          <p:cNvSpPr>
            <a:spLocks noGrp="1"/>
          </p:cNvSpPr>
          <p:nvPr>
            <p:ph type="title"/>
          </p:nvPr>
        </p:nvSpPr>
        <p:spPr>
          <a:xfrm>
            <a:off x="838200" y="365125"/>
            <a:ext cx="10515600" cy="1325563"/>
          </a:xfrm>
        </p:spPr>
        <p:txBody>
          <a:bodyPr/>
          <a:lstStyle/>
          <a:p>
            <a:r>
              <a:rPr lang="en-US" dirty="0">
                <a:latin typeface="Garamond" panose="02020404030301010803" pitchFamily="18" charset="0"/>
              </a:rPr>
              <a:t>Dictionary</a:t>
            </a:r>
          </a:p>
        </p:txBody>
      </p:sp>
      <p:sp>
        <p:nvSpPr>
          <p:cNvPr id="12" name="TextBox 11">
            <a:extLst>
              <a:ext uri="{FF2B5EF4-FFF2-40B4-BE49-F238E27FC236}">
                <a16:creationId xmlns:a16="http://schemas.microsoft.com/office/drawing/2014/main" id="{2FE14238-EDD6-3253-5A2E-AF845F624A1F}"/>
              </a:ext>
            </a:extLst>
          </p:cNvPr>
          <p:cNvSpPr txBox="1"/>
          <p:nvPr/>
        </p:nvSpPr>
        <p:spPr>
          <a:xfrm>
            <a:off x="6227309" y="1868100"/>
            <a:ext cx="5077539" cy="1200329"/>
          </a:xfrm>
          <a:prstGeom prst="rect">
            <a:avLst/>
          </a:prstGeom>
          <a:noFill/>
          <a:ln>
            <a:solidFill>
              <a:srgbClr val="0070C0"/>
            </a:solidFill>
          </a:ln>
        </p:spPr>
        <p:txBody>
          <a:bodyPr wrap="square" rtlCol="0">
            <a:spAutoFit/>
          </a:bodyPr>
          <a:lstStyle/>
          <a:p>
            <a:r>
              <a:rPr lang="en-US" sz="2400" dirty="0">
                <a:latin typeface="Garamond" panose="02020404030301010803" pitchFamily="18" charset="0"/>
              </a:rPr>
              <a:t>dic = {"first": 1, "second": 2, "third": 3}</a:t>
            </a:r>
          </a:p>
          <a:p>
            <a:r>
              <a:rPr lang="en-US" sz="2400" dirty="0">
                <a:latin typeface="Garamond" panose="02020404030301010803" pitchFamily="18" charset="0"/>
              </a:rPr>
              <a:t>for </a:t>
            </a:r>
            <a:r>
              <a:rPr lang="en-US" sz="2400" dirty="0" err="1">
                <a:latin typeface="Garamond" panose="02020404030301010803" pitchFamily="18" charset="0"/>
              </a:rPr>
              <a:t>i</a:t>
            </a:r>
            <a:r>
              <a:rPr lang="en-US" sz="2400" dirty="0">
                <a:latin typeface="Garamond" panose="02020404030301010803" pitchFamily="18" charset="0"/>
              </a:rPr>
              <a:t> in dic:</a:t>
            </a:r>
          </a:p>
          <a:p>
            <a:r>
              <a:rPr lang="en-US" sz="2400" dirty="0">
                <a:latin typeface="Garamond" panose="02020404030301010803" pitchFamily="18" charset="0"/>
              </a:rPr>
              <a:t>    print(</a:t>
            </a:r>
            <a:r>
              <a:rPr lang="en-US" sz="2400" b="1" dirty="0">
                <a:solidFill>
                  <a:srgbClr val="FF0000"/>
                </a:solidFill>
                <a:latin typeface="Garamond" panose="02020404030301010803" pitchFamily="18" charset="0"/>
              </a:rPr>
              <a:t>dic[</a:t>
            </a:r>
            <a:r>
              <a:rPr lang="en-US" sz="2400" dirty="0" err="1">
                <a:latin typeface="Garamond" panose="02020404030301010803" pitchFamily="18" charset="0"/>
              </a:rPr>
              <a:t>i</a:t>
            </a:r>
            <a:r>
              <a:rPr lang="en-US" sz="2400" b="1" dirty="0">
                <a:solidFill>
                  <a:srgbClr val="FF0000"/>
                </a:solidFill>
                <a:latin typeface="Garamond" panose="02020404030301010803" pitchFamily="18" charset="0"/>
              </a:rPr>
              <a:t>]</a:t>
            </a:r>
            <a:r>
              <a:rPr lang="en-US" sz="2400" dirty="0">
                <a:latin typeface="Garamond" panose="02020404030301010803" pitchFamily="18" charset="0"/>
              </a:rPr>
              <a:t>)</a:t>
            </a:r>
          </a:p>
        </p:txBody>
      </p:sp>
      <p:sp>
        <p:nvSpPr>
          <p:cNvPr id="13" name="Striped Right Arrow 5">
            <a:extLst>
              <a:ext uri="{FF2B5EF4-FFF2-40B4-BE49-F238E27FC236}">
                <a16:creationId xmlns:a16="http://schemas.microsoft.com/office/drawing/2014/main" id="{11462C31-B3A4-C49D-59E6-B32A45DCE21F}"/>
              </a:ext>
            </a:extLst>
          </p:cNvPr>
          <p:cNvSpPr/>
          <p:nvPr/>
        </p:nvSpPr>
        <p:spPr>
          <a:xfrm rot="5400000">
            <a:off x="7019454" y="3075156"/>
            <a:ext cx="1062347" cy="1048893"/>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092ADE1-1798-67BB-DE60-D90467ECF739}"/>
              </a:ext>
            </a:extLst>
          </p:cNvPr>
          <p:cNvSpPr txBox="1"/>
          <p:nvPr/>
        </p:nvSpPr>
        <p:spPr>
          <a:xfrm>
            <a:off x="7088668" y="4308188"/>
            <a:ext cx="340158" cy="1200329"/>
          </a:xfrm>
          <a:prstGeom prst="rect">
            <a:avLst/>
          </a:prstGeom>
          <a:noFill/>
        </p:spPr>
        <p:txBody>
          <a:bodyPr wrap="square" rtlCol="0">
            <a:spAutoFit/>
          </a:bodyPr>
          <a:lstStyle/>
          <a:p>
            <a:r>
              <a:rPr lang="en-US" sz="2400" b="1" dirty="0">
                <a:solidFill>
                  <a:srgbClr val="0070C0"/>
                </a:solidFill>
              </a:rPr>
              <a:t>1</a:t>
            </a:r>
          </a:p>
          <a:p>
            <a:r>
              <a:rPr lang="en-US" sz="2400" b="1" dirty="0">
                <a:solidFill>
                  <a:srgbClr val="0070C0"/>
                </a:solidFill>
              </a:rPr>
              <a:t>2</a:t>
            </a:r>
          </a:p>
          <a:p>
            <a:r>
              <a:rPr lang="en-US" sz="2400" b="1" dirty="0">
                <a:solidFill>
                  <a:srgbClr val="0070C0"/>
                </a:solidFill>
              </a:rPr>
              <a:t>3</a:t>
            </a:r>
          </a:p>
        </p:txBody>
      </p:sp>
      <p:sp>
        <p:nvSpPr>
          <p:cNvPr id="16" name="TextBox 15">
            <a:extLst>
              <a:ext uri="{FF2B5EF4-FFF2-40B4-BE49-F238E27FC236}">
                <a16:creationId xmlns:a16="http://schemas.microsoft.com/office/drawing/2014/main" id="{A6979049-99E0-6424-2CAC-D99BD800FB25}"/>
              </a:ext>
            </a:extLst>
          </p:cNvPr>
          <p:cNvSpPr txBox="1"/>
          <p:nvPr/>
        </p:nvSpPr>
        <p:spPr>
          <a:xfrm>
            <a:off x="7559910" y="4712103"/>
            <a:ext cx="4717382" cy="461665"/>
          </a:xfrm>
          <a:prstGeom prst="rect">
            <a:avLst/>
          </a:prstGeom>
          <a:noFill/>
        </p:spPr>
        <p:txBody>
          <a:bodyPr wrap="square" rtlCol="0">
            <a:spAutoFit/>
          </a:bodyPr>
          <a:lstStyle/>
          <a:p>
            <a:r>
              <a:rPr lang="en-US" sz="2400" i="1" dirty="0">
                <a:solidFill>
                  <a:srgbClr val="FF0000"/>
                </a:solidFill>
              </a:rPr>
              <a:t>Values can be accessed via indexing!</a:t>
            </a:r>
          </a:p>
        </p:txBody>
      </p:sp>
      <p:sp>
        <p:nvSpPr>
          <p:cNvPr id="17" name="Right Brace 16">
            <a:extLst>
              <a:ext uri="{FF2B5EF4-FFF2-40B4-BE49-F238E27FC236}">
                <a16:creationId xmlns:a16="http://schemas.microsoft.com/office/drawing/2014/main" id="{61B90226-D7B6-5FF8-B3E1-F9471AE57972}"/>
              </a:ext>
            </a:extLst>
          </p:cNvPr>
          <p:cNvSpPr/>
          <p:nvPr/>
        </p:nvSpPr>
        <p:spPr>
          <a:xfrm>
            <a:off x="7423320" y="4342772"/>
            <a:ext cx="193948" cy="120032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04CAC70-F48C-B924-F557-1147A5F9F230}"/>
              </a:ext>
            </a:extLst>
          </p:cNvPr>
          <p:cNvCxnSpPr>
            <a:cxnSpLocks/>
          </p:cNvCxnSpPr>
          <p:nvPr/>
        </p:nvCxnSpPr>
        <p:spPr>
          <a:xfrm>
            <a:off x="8122425" y="2833349"/>
            <a:ext cx="3503008" cy="511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F3FD72-F508-E562-BFE9-1AD9EF7AB7BC}"/>
              </a:ext>
            </a:extLst>
          </p:cNvPr>
          <p:cNvCxnSpPr>
            <a:cxnSpLocks/>
          </p:cNvCxnSpPr>
          <p:nvPr/>
        </p:nvCxnSpPr>
        <p:spPr>
          <a:xfrm>
            <a:off x="11625433" y="2884522"/>
            <a:ext cx="53574" cy="16605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23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p:bldP spid="9" grpId="0"/>
      <p:bldP spid="10" grpId="0" animBg="1"/>
      <p:bldP spid="13" grpId="0" animBg="1"/>
      <p:bldP spid="15" grpId="0"/>
      <p:bldP spid="16"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1242F-4EAD-A067-BAD4-2230B5A5C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FCC3-BAA8-1205-9DFC-C262A5040936}"/>
              </a:ext>
            </a:extLst>
          </p:cNvPr>
          <p:cNvSpPr>
            <a:spLocks noGrp="1"/>
          </p:cNvSpPr>
          <p:nvPr>
            <p:ph idx="1"/>
          </p:nvPr>
        </p:nvSpPr>
        <p:spPr>
          <a:xfrm>
            <a:off x="439782" y="924059"/>
            <a:ext cx="11312434" cy="5797416"/>
          </a:xfrm>
        </p:spPr>
        <p:txBody>
          <a:bodyPr>
            <a:normAutofit/>
          </a:bodyPr>
          <a:lstStyle/>
          <a:p>
            <a:pPr marL="0" indent="0" algn="just">
              <a:lnSpc>
                <a:spcPct val="160000"/>
              </a:lnSpc>
              <a:buNone/>
            </a:pPr>
            <a:r>
              <a:rPr lang="en-US" sz="3300" b="1" i="0" dirty="0">
                <a:solidFill>
                  <a:srgbClr val="002060"/>
                </a:solidFill>
                <a:effectLst/>
                <a:latin typeface="Garamond" panose="02020404030301010803" pitchFamily="18" charset="0"/>
              </a:rPr>
              <a:t>Sequence:</a:t>
            </a:r>
          </a:p>
          <a:p>
            <a:r>
              <a:rPr lang="en-US" dirty="0">
                <a:latin typeface="Garamond" panose="02020404030301010803" pitchFamily="18" charset="0"/>
              </a:rPr>
              <a:t>A </a:t>
            </a:r>
            <a:r>
              <a:rPr lang="en-US" dirty="0">
                <a:solidFill>
                  <a:srgbClr val="FF0000"/>
                </a:solidFill>
                <a:latin typeface="Garamond" panose="02020404030301010803" pitchFamily="18" charset="0"/>
              </a:rPr>
              <a:t>sequence</a:t>
            </a:r>
            <a:r>
              <a:rPr lang="en-US" dirty="0">
                <a:latin typeface="Garamond" panose="02020404030301010803" pitchFamily="18" charset="0"/>
              </a:rPr>
              <a:t> is an object that holds multiple items of data, stored </a:t>
            </a:r>
            <a:r>
              <a:rPr lang="en-US" dirty="0">
                <a:solidFill>
                  <a:srgbClr val="FF0000"/>
                </a:solidFill>
                <a:latin typeface="Garamond" panose="02020404030301010803" pitchFamily="18" charset="0"/>
              </a:rPr>
              <a:t>one after </a:t>
            </a:r>
            <a:r>
              <a:rPr lang="en-US" dirty="0">
                <a:latin typeface="Garamond" panose="02020404030301010803" pitchFamily="18" charset="0"/>
              </a:rPr>
              <a:t>the other. </a:t>
            </a:r>
          </a:p>
          <a:p>
            <a:r>
              <a:rPr lang="en-US" dirty="0">
                <a:latin typeface="Garamond" panose="02020404030301010803" pitchFamily="18" charset="0"/>
              </a:rPr>
              <a:t>You can </a:t>
            </a:r>
            <a:r>
              <a:rPr lang="en-US" dirty="0">
                <a:solidFill>
                  <a:srgbClr val="FF0000"/>
                </a:solidFill>
                <a:latin typeface="Garamond" panose="02020404030301010803" pitchFamily="18" charset="0"/>
              </a:rPr>
              <a:t>perform operations </a:t>
            </a:r>
            <a:r>
              <a:rPr lang="en-US" dirty="0">
                <a:latin typeface="Garamond" panose="02020404030301010803" pitchFamily="18" charset="0"/>
              </a:rPr>
              <a:t>on a sequence to examine and manipulate the items stored in it </a:t>
            </a:r>
          </a:p>
          <a:p>
            <a:r>
              <a:rPr lang="en-US" dirty="0">
                <a:latin typeface="Garamond" panose="02020404030301010803" pitchFamily="18" charset="0"/>
              </a:rPr>
              <a:t>Python provides various ways to perform operations on the items that are stored in a sequence </a:t>
            </a:r>
          </a:p>
          <a:p>
            <a:r>
              <a:rPr lang="en-US" dirty="0">
                <a:latin typeface="Garamond" panose="02020404030301010803" pitchFamily="18" charset="0"/>
              </a:rPr>
              <a:t>There are several different types of sequence objects/data structure in Python </a:t>
            </a:r>
            <a:br>
              <a:rPr lang="en-US"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r>
              <a:rPr lang="en-US" sz="3600" dirty="0"/>
              <a:t/>
            </a:r>
            <a:br>
              <a:rPr lang="en-US" sz="3600" dirty="0"/>
            </a:b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95F6BB-B1C2-F459-A20C-779D57B86D3B}"/>
              </a:ext>
            </a:extLst>
          </p:cNvPr>
          <p:cNvSpPr>
            <a:spLocks noGrp="1"/>
          </p:cNvSpPr>
          <p:nvPr>
            <p:ph type="sldNum" sz="quarter" idx="12"/>
          </p:nvPr>
        </p:nvSpPr>
        <p:spPr/>
        <p:txBody>
          <a:bodyPr/>
          <a:lstStyle/>
          <a:p>
            <a:fld id="{0DB4F7E2-DFC6-490A-AB5F-7D827582BBB5}" type="slidenum">
              <a:rPr lang="en-US" smtClean="0"/>
              <a:t>4</a:t>
            </a:fld>
            <a:endParaRPr lang="en-US"/>
          </a:p>
        </p:txBody>
      </p:sp>
      <p:sp>
        <p:nvSpPr>
          <p:cNvPr id="6" name="Title 1">
            <a:extLst>
              <a:ext uri="{FF2B5EF4-FFF2-40B4-BE49-F238E27FC236}">
                <a16:creationId xmlns:a16="http://schemas.microsoft.com/office/drawing/2014/main" id="{C499C7D1-9671-ACC4-B657-0E960EC7A672}"/>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663152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8E6D-BD6F-2549-B5B8-51F89CBA6C84}"/>
              </a:ext>
            </a:extLst>
          </p:cNvPr>
          <p:cNvSpPr>
            <a:spLocks noGrp="1"/>
          </p:cNvSpPr>
          <p:nvPr>
            <p:ph type="title"/>
          </p:nvPr>
        </p:nvSpPr>
        <p:spPr/>
        <p:txBody>
          <a:bodyPr/>
          <a:lstStyle/>
          <a:p>
            <a:pPr algn="ctr"/>
            <a:r>
              <a:rPr lang="en-US" dirty="0">
                <a:latin typeface="Garamond" panose="02020404030301010803" pitchFamily="18" charset="0"/>
              </a:rPr>
              <a:t>Adding Elements to a Dictionary</a:t>
            </a:r>
          </a:p>
        </p:txBody>
      </p:sp>
      <p:sp>
        <p:nvSpPr>
          <p:cNvPr id="3" name="Content Placeholder 2">
            <a:extLst>
              <a:ext uri="{FF2B5EF4-FFF2-40B4-BE49-F238E27FC236}">
                <a16:creationId xmlns:a16="http://schemas.microsoft.com/office/drawing/2014/main" id="{69B09145-698B-5644-A699-683A4FCCB230}"/>
              </a:ext>
            </a:extLst>
          </p:cNvPr>
          <p:cNvSpPr>
            <a:spLocks noGrp="1"/>
          </p:cNvSpPr>
          <p:nvPr>
            <p:ph idx="1"/>
          </p:nvPr>
        </p:nvSpPr>
        <p:spPr/>
        <p:txBody>
          <a:bodyPr>
            <a:normAutofit/>
          </a:bodyPr>
          <a:lstStyle/>
          <a:p>
            <a:r>
              <a:rPr lang="en-US" dirty="0">
                <a:latin typeface="Garamond" panose="02020404030301010803" pitchFamily="18" charset="0"/>
              </a:rPr>
              <a:t>How to add elements to a dictionary?</a:t>
            </a:r>
          </a:p>
          <a:p>
            <a:pPr lvl="1"/>
            <a:r>
              <a:rPr lang="en-US" dirty="0">
                <a:latin typeface="Garamond" panose="02020404030301010803" pitchFamily="18" charset="0"/>
              </a:rPr>
              <a:t>By indexing the dictionary via a key and assigning a corresponding value </a:t>
            </a:r>
          </a:p>
          <a:p>
            <a:pPr lvl="1"/>
            <a:endParaRPr lang="en-US" dirty="0">
              <a:latin typeface="Garamond" panose="02020404030301010803" pitchFamily="18" charset="0"/>
            </a:endParaRPr>
          </a:p>
          <a:p>
            <a:endParaRPr lang="en-US" dirty="0">
              <a:latin typeface="Garamond" panose="02020404030301010803" pitchFamily="18" charset="0"/>
            </a:endParaRPr>
          </a:p>
          <a:p>
            <a:endParaRPr lang="en-US" dirty="0"/>
          </a:p>
          <a:p>
            <a:endParaRPr lang="en-US" dirty="0"/>
          </a:p>
        </p:txBody>
      </p:sp>
      <p:sp>
        <p:nvSpPr>
          <p:cNvPr id="4" name="TextBox 3">
            <a:extLst>
              <a:ext uri="{FF2B5EF4-FFF2-40B4-BE49-F238E27FC236}">
                <a16:creationId xmlns:a16="http://schemas.microsoft.com/office/drawing/2014/main" id="{B79804EE-4C37-E94F-9C14-F3237E0A6ABB}"/>
              </a:ext>
            </a:extLst>
          </p:cNvPr>
          <p:cNvSpPr txBox="1"/>
          <p:nvPr/>
        </p:nvSpPr>
        <p:spPr>
          <a:xfrm>
            <a:off x="244127" y="5370048"/>
            <a:ext cx="1188146" cy="461665"/>
          </a:xfrm>
          <a:prstGeom prst="rect">
            <a:avLst/>
          </a:prstGeom>
          <a:noFill/>
        </p:spPr>
        <p:txBody>
          <a:bodyPr wrap="none" rtlCol="0">
            <a:spAutoFit/>
          </a:bodyPr>
          <a:lstStyle/>
          <a:p>
            <a:r>
              <a:rPr lang="en-US" sz="2400" b="1" dirty="0">
                <a:solidFill>
                  <a:srgbClr val="0070C0"/>
                </a:solidFill>
              </a:rPr>
              <a:t>Output:</a:t>
            </a:r>
          </a:p>
        </p:txBody>
      </p:sp>
      <p:sp>
        <p:nvSpPr>
          <p:cNvPr id="5" name="TextBox 4">
            <a:extLst>
              <a:ext uri="{FF2B5EF4-FFF2-40B4-BE49-F238E27FC236}">
                <a16:creationId xmlns:a16="http://schemas.microsoft.com/office/drawing/2014/main" id="{4ADB9452-8E69-C24D-AC20-4073FA545662}"/>
              </a:ext>
            </a:extLst>
          </p:cNvPr>
          <p:cNvSpPr txBox="1"/>
          <p:nvPr/>
        </p:nvSpPr>
        <p:spPr>
          <a:xfrm>
            <a:off x="719700" y="2763425"/>
            <a:ext cx="5077539" cy="1569660"/>
          </a:xfrm>
          <a:prstGeom prst="rect">
            <a:avLst/>
          </a:prstGeom>
          <a:noFill/>
          <a:ln>
            <a:solidFill>
              <a:srgbClr val="0070C0"/>
            </a:solidFill>
          </a:ln>
        </p:spPr>
        <p:txBody>
          <a:bodyPr wrap="square" rtlCol="0">
            <a:spAutoFit/>
          </a:bodyPr>
          <a:lstStyle/>
          <a:p>
            <a:r>
              <a:rPr lang="en-US" sz="2400" dirty="0">
                <a:latin typeface="Garamond" panose="02020404030301010803" pitchFamily="18" charset="0"/>
              </a:rPr>
              <a:t>dic = {"first": 1, "second": 2, "third": 3}</a:t>
            </a:r>
          </a:p>
          <a:p>
            <a:r>
              <a:rPr lang="en-US" sz="2400" dirty="0">
                <a:latin typeface="Garamond" panose="02020404030301010803" pitchFamily="18" charset="0"/>
              </a:rPr>
              <a:t>print(dic)</a:t>
            </a:r>
          </a:p>
          <a:p>
            <a:r>
              <a:rPr lang="en-US" sz="2400" b="1" dirty="0">
                <a:solidFill>
                  <a:srgbClr val="FF0000"/>
                </a:solidFill>
                <a:latin typeface="Garamond" panose="02020404030301010803" pitchFamily="18" charset="0"/>
              </a:rPr>
              <a:t>dic["fourth"] = 4</a:t>
            </a:r>
          </a:p>
          <a:p>
            <a:r>
              <a:rPr lang="en-US" sz="2400" dirty="0">
                <a:latin typeface="Garamond" panose="02020404030301010803" pitchFamily="18" charset="0"/>
              </a:rPr>
              <a:t>print(dic)</a:t>
            </a:r>
          </a:p>
        </p:txBody>
      </p:sp>
      <p:sp>
        <p:nvSpPr>
          <p:cNvPr id="6" name="Striped Right Arrow 5">
            <a:extLst>
              <a:ext uri="{FF2B5EF4-FFF2-40B4-BE49-F238E27FC236}">
                <a16:creationId xmlns:a16="http://schemas.microsoft.com/office/drawing/2014/main" id="{21D4856E-E59D-0248-82E0-6D5EEEB89970}"/>
              </a:ext>
            </a:extLst>
          </p:cNvPr>
          <p:cNvSpPr/>
          <p:nvPr/>
        </p:nvSpPr>
        <p:spPr>
          <a:xfrm rot="5400000">
            <a:off x="1766335" y="4196364"/>
            <a:ext cx="607976" cy="1048893"/>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F543F4-CAE9-1144-9A18-F6222C719B91}"/>
              </a:ext>
            </a:extLst>
          </p:cNvPr>
          <p:cNvSpPr txBox="1"/>
          <p:nvPr/>
        </p:nvSpPr>
        <p:spPr>
          <a:xfrm>
            <a:off x="1432273" y="5242822"/>
            <a:ext cx="5487849" cy="830997"/>
          </a:xfrm>
          <a:prstGeom prst="rect">
            <a:avLst/>
          </a:prstGeom>
          <a:noFill/>
        </p:spPr>
        <p:txBody>
          <a:bodyPr wrap="none" rtlCol="0">
            <a:spAutoFit/>
          </a:bodyPr>
          <a:lstStyle/>
          <a:p>
            <a:r>
              <a:rPr lang="en-US" sz="2400" b="1" dirty="0">
                <a:solidFill>
                  <a:srgbClr val="0070C0"/>
                </a:solidFill>
              </a:rPr>
              <a:t>{'first': 1, 'second': 2, 'third': 3}</a:t>
            </a:r>
          </a:p>
          <a:p>
            <a:r>
              <a:rPr lang="en-US" sz="2400" b="1" dirty="0">
                <a:solidFill>
                  <a:srgbClr val="0070C0"/>
                </a:solidFill>
              </a:rPr>
              <a:t>{'first': 1, 'second': 2, 'third': 3, 'fourth': 4}</a:t>
            </a:r>
          </a:p>
        </p:txBody>
      </p:sp>
      <p:sp>
        <p:nvSpPr>
          <p:cNvPr id="7" name="Title 1">
            <a:extLst>
              <a:ext uri="{FF2B5EF4-FFF2-40B4-BE49-F238E27FC236}">
                <a16:creationId xmlns:a16="http://schemas.microsoft.com/office/drawing/2014/main" id="{84A5DB89-27CB-F500-29B6-EAA8426BCF15}"/>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A5115FB-58B5-B84A-03B8-516C959E74F4}"/>
              </a:ext>
            </a:extLst>
          </p:cNvPr>
          <p:cNvSpPr txBox="1"/>
          <p:nvPr/>
        </p:nvSpPr>
        <p:spPr>
          <a:xfrm>
            <a:off x="6352322" y="2715376"/>
            <a:ext cx="5077539" cy="1569660"/>
          </a:xfrm>
          <a:prstGeom prst="rect">
            <a:avLst/>
          </a:prstGeom>
          <a:noFill/>
          <a:ln>
            <a:solidFill>
              <a:srgbClr val="0070C0"/>
            </a:solidFill>
          </a:ln>
        </p:spPr>
        <p:txBody>
          <a:bodyPr wrap="square" rtlCol="0">
            <a:spAutoFit/>
          </a:bodyPr>
          <a:lstStyle/>
          <a:p>
            <a:r>
              <a:rPr lang="en-US" sz="2400" dirty="0">
                <a:latin typeface="Garamond" panose="02020404030301010803" pitchFamily="18" charset="0"/>
              </a:rPr>
              <a:t>dic = {"first": 1, "second": 2, "third": 3}</a:t>
            </a:r>
          </a:p>
          <a:p>
            <a:r>
              <a:rPr lang="en-US" sz="2400" dirty="0">
                <a:latin typeface="Garamond" panose="02020404030301010803" pitchFamily="18" charset="0"/>
              </a:rPr>
              <a:t>print(dic)</a:t>
            </a:r>
          </a:p>
          <a:p>
            <a:r>
              <a:rPr lang="en-US" sz="2400" b="1" dirty="0" err="1">
                <a:solidFill>
                  <a:srgbClr val="00B050"/>
                </a:solidFill>
                <a:latin typeface="Garamond" panose="02020404030301010803" pitchFamily="18" charset="0"/>
              </a:rPr>
              <a:t>dic</a:t>
            </a:r>
            <a:r>
              <a:rPr lang="en-US" sz="2400" b="1" dirty="0">
                <a:solidFill>
                  <a:srgbClr val="00B050"/>
                </a:solidFill>
                <a:latin typeface="Garamond" panose="02020404030301010803" pitchFamily="18" charset="0"/>
              </a:rPr>
              <a:t>["second"] = 4</a:t>
            </a:r>
          </a:p>
          <a:p>
            <a:r>
              <a:rPr lang="en-US" sz="2400" dirty="0">
                <a:latin typeface="Garamond" panose="02020404030301010803" pitchFamily="18" charset="0"/>
              </a:rPr>
              <a:t>print(dic)</a:t>
            </a:r>
          </a:p>
        </p:txBody>
      </p:sp>
      <p:sp>
        <p:nvSpPr>
          <p:cNvPr id="11" name="Striped Right Arrow 5">
            <a:extLst>
              <a:ext uri="{FF2B5EF4-FFF2-40B4-BE49-F238E27FC236}">
                <a16:creationId xmlns:a16="http://schemas.microsoft.com/office/drawing/2014/main" id="{3775E9FC-F139-F0B8-3E2A-16AEE51CF03E}"/>
              </a:ext>
            </a:extLst>
          </p:cNvPr>
          <p:cNvSpPr/>
          <p:nvPr/>
        </p:nvSpPr>
        <p:spPr>
          <a:xfrm rot="5400000">
            <a:off x="8587104" y="4193866"/>
            <a:ext cx="607976" cy="1048893"/>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8B7F8A-0BFD-D0BE-09A9-A270AA793349}"/>
              </a:ext>
            </a:extLst>
          </p:cNvPr>
          <p:cNvSpPr txBox="1"/>
          <p:nvPr/>
        </p:nvSpPr>
        <p:spPr>
          <a:xfrm>
            <a:off x="7273516" y="5192253"/>
            <a:ext cx="4080284" cy="830997"/>
          </a:xfrm>
          <a:prstGeom prst="rect">
            <a:avLst/>
          </a:prstGeom>
          <a:noFill/>
        </p:spPr>
        <p:txBody>
          <a:bodyPr wrap="none" rtlCol="0">
            <a:spAutoFit/>
          </a:bodyPr>
          <a:lstStyle/>
          <a:p>
            <a:r>
              <a:rPr lang="en-US" sz="2400" b="1" dirty="0">
                <a:solidFill>
                  <a:srgbClr val="0070C0"/>
                </a:solidFill>
              </a:rPr>
              <a:t>{'first': 1, 'second': 2, 'third': 3}</a:t>
            </a:r>
          </a:p>
          <a:p>
            <a:r>
              <a:rPr lang="en-US" sz="2400" b="1" dirty="0">
                <a:solidFill>
                  <a:srgbClr val="0070C0"/>
                </a:solidFill>
              </a:rPr>
              <a:t>{'first': 1, 'second’: </a:t>
            </a:r>
            <a:r>
              <a:rPr lang="en-US" sz="2400" b="1" dirty="0">
                <a:solidFill>
                  <a:srgbClr val="00B050"/>
                </a:solidFill>
              </a:rPr>
              <a:t>4</a:t>
            </a:r>
            <a:r>
              <a:rPr lang="en-US" sz="2400" b="1" dirty="0">
                <a:solidFill>
                  <a:srgbClr val="0070C0"/>
                </a:solidFill>
              </a:rPr>
              <a:t>, 'third': 3}</a:t>
            </a:r>
          </a:p>
        </p:txBody>
      </p:sp>
      <p:sp>
        <p:nvSpPr>
          <p:cNvPr id="13" name="TextBox 12">
            <a:extLst>
              <a:ext uri="{FF2B5EF4-FFF2-40B4-BE49-F238E27FC236}">
                <a16:creationId xmlns:a16="http://schemas.microsoft.com/office/drawing/2014/main" id="{6CAD2ED4-4431-B2A0-A23C-03B733F23FE2}"/>
              </a:ext>
            </a:extLst>
          </p:cNvPr>
          <p:cNvSpPr txBox="1"/>
          <p:nvPr/>
        </p:nvSpPr>
        <p:spPr>
          <a:xfrm>
            <a:off x="8366645" y="1372378"/>
            <a:ext cx="3628173" cy="830997"/>
          </a:xfrm>
          <a:prstGeom prst="rect">
            <a:avLst/>
          </a:prstGeom>
          <a:noFill/>
        </p:spPr>
        <p:txBody>
          <a:bodyPr wrap="none" rtlCol="0">
            <a:spAutoFit/>
          </a:bodyPr>
          <a:lstStyle/>
          <a:p>
            <a:r>
              <a:rPr lang="en-US" sz="2400" i="1" dirty="0">
                <a:solidFill>
                  <a:srgbClr val="00B050"/>
                </a:solidFill>
              </a:rPr>
              <a:t>If the key already exists, </a:t>
            </a:r>
            <a:br>
              <a:rPr lang="en-US" sz="2400" i="1" dirty="0">
                <a:solidFill>
                  <a:srgbClr val="00B050"/>
                </a:solidFill>
              </a:rPr>
            </a:br>
            <a:r>
              <a:rPr lang="en-US" sz="2400" i="1" dirty="0">
                <a:solidFill>
                  <a:srgbClr val="00B050"/>
                </a:solidFill>
              </a:rPr>
              <a:t>the value will be overridden</a:t>
            </a:r>
          </a:p>
        </p:txBody>
      </p:sp>
      <p:cxnSp>
        <p:nvCxnSpPr>
          <p:cNvPr id="14" name="Straight Arrow Connector 13">
            <a:extLst>
              <a:ext uri="{FF2B5EF4-FFF2-40B4-BE49-F238E27FC236}">
                <a16:creationId xmlns:a16="http://schemas.microsoft.com/office/drawing/2014/main" id="{A96B1B98-CC74-B767-CB1B-FB32D3BC27F7}"/>
              </a:ext>
            </a:extLst>
          </p:cNvPr>
          <p:cNvCxnSpPr>
            <a:cxnSpLocks/>
            <a:endCxn id="13" idx="1"/>
          </p:cNvCxnSpPr>
          <p:nvPr/>
        </p:nvCxnSpPr>
        <p:spPr>
          <a:xfrm flipV="1">
            <a:off x="7643584" y="1787877"/>
            <a:ext cx="723061" cy="194455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53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8" grpId="0"/>
      <p:bldP spid="11" grpId="0" animBg="1"/>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8E6D-BD6F-2549-B5B8-51F89CBA6C84}"/>
              </a:ext>
            </a:extLst>
          </p:cNvPr>
          <p:cNvSpPr>
            <a:spLocks noGrp="1"/>
          </p:cNvSpPr>
          <p:nvPr>
            <p:ph type="title"/>
          </p:nvPr>
        </p:nvSpPr>
        <p:spPr/>
        <p:txBody>
          <a:bodyPr/>
          <a:lstStyle/>
          <a:p>
            <a:r>
              <a:rPr lang="en-US" dirty="0">
                <a:latin typeface="Garamond" panose="02020404030301010803" pitchFamily="18" charset="0"/>
              </a:rPr>
              <a:t>Deleting Elements to a Dictionary</a:t>
            </a:r>
          </a:p>
        </p:txBody>
      </p:sp>
      <p:sp>
        <p:nvSpPr>
          <p:cNvPr id="3" name="Content Placeholder 2">
            <a:extLst>
              <a:ext uri="{FF2B5EF4-FFF2-40B4-BE49-F238E27FC236}">
                <a16:creationId xmlns:a16="http://schemas.microsoft.com/office/drawing/2014/main" id="{69B09145-698B-5644-A699-683A4FCCB230}"/>
              </a:ext>
            </a:extLst>
          </p:cNvPr>
          <p:cNvSpPr>
            <a:spLocks noGrp="1"/>
          </p:cNvSpPr>
          <p:nvPr>
            <p:ph idx="1"/>
          </p:nvPr>
        </p:nvSpPr>
        <p:spPr>
          <a:xfrm>
            <a:off x="376726" y="1290583"/>
            <a:ext cx="10515600" cy="4351338"/>
          </a:xfrm>
        </p:spPr>
        <p:txBody>
          <a:bodyPr>
            <a:normAutofit/>
          </a:bodyPr>
          <a:lstStyle/>
          <a:p>
            <a:r>
              <a:rPr lang="en-US" dirty="0">
                <a:latin typeface="Garamond" panose="02020404030301010803" pitchFamily="18" charset="0"/>
              </a:rPr>
              <a:t>How to delete elements in a dictionary?</a:t>
            </a:r>
          </a:p>
          <a:p>
            <a:pPr lvl="1"/>
            <a:r>
              <a:rPr lang="en-US" dirty="0">
                <a:latin typeface="Garamond" panose="02020404030301010803" pitchFamily="18" charset="0"/>
              </a:rPr>
              <a:t>By using </a:t>
            </a:r>
            <a:r>
              <a:rPr lang="en-US" b="1" dirty="0">
                <a:solidFill>
                  <a:srgbClr val="FF0000"/>
                </a:solidFill>
                <a:latin typeface="Garamond" panose="02020404030301010803" pitchFamily="18" charset="0"/>
              </a:rPr>
              <a:t>del                                        </a:t>
            </a:r>
            <a:r>
              <a:rPr lang="en-US" dirty="0"/>
              <a:t>Or by using the function </a:t>
            </a:r>
            <a:r>
              <a:rPr lang="en-US" b="1" dirty="0">
                <a:solidFill>
                  <a:srgbClr val="00B050"/>
                </a:solidFill>
              </a:rPr>
              <a:t>pop(key)</a:t>
            </a:r>
          </a:p>
          <a:p>
            <a:pPr marL="457200" lvl="1" indent="0">
              <a:buNone/>
            </a:pPr>
            <a:endParaRPr lang="en-US" dirty="0">
              <a:latin typeface="Garamond" panose="02020404030301010803" pitchFamily="18" charset="0"/>
            </a:endParaRPr>
          </a:p>
          <a:p>
            <a:endParaRPr lang="en-US" dirty="0"/>
          </a:p>
          <a:p>
            <a:endParaRPr lang="en-US" dirty="0"/>
          </a:p>
          <a:p>
            <a:endParaRPr lang="en-US" dirty="0"/>
          </a:p>
        </p:txBody>
      </p:sp>
      <p:sp>
        <p:nvSpPr>
          <p:cNvPr id="4" name="TextBox 3">
            <a:extLst>
              <a:ext uri="{FF2B5EF4-FFF2-40B4-BE49-F238E27FC236}">
                <a16:creationId xmlns:a16="http://schemas.microsoft.com/office/drawing/2014/main" id="{B79804EE-4C37-E94F-9C14-F3237E0A6ABB}"/>
              </a:ext>
            </a:extLst>
          </p:cNvPr>
          <p:cNvSpPr txBox="1"/>
          <p:nvPr/>
        </p:nvSpPr>
        <p:spPr>
          <a:xfrm>
            <a:off x="-84748" y="5612813"/>
            <a:ext cx="1188146" cy="461665"/>
          </a:xfrm>
          <a:prstGeom prst="rect">
            <a:avLst/>
          </a:prstGeom>
          <a:noFill/>
        </p:spPr>
        <p:txBody>
          <a:bodyPr wrap="none" rtlCol="0">
            <a:spAutoFit/>
          </a:bodyPr>
          <a:lstStyle/>
          <a:p>
            <a:r>
              <a:rPr lang="en-US" sz="2400" b="1" dirty="0">
                <a:solidFill>
                  <a:srgbClr val="0070C0"/>
                </a:solidFill>
              </a:rPr>
              <a:t>Output:</a:t>
            </a:r>
          </a:p>
        </p:txBody>
      </p:sp>
      <p:sp>
        <p:nvSpPr>
          <p:cNvPr id="5" name="TextBox 4">
            <a:extLst>
              <a:ext uri="{FF2B5EF4-FFF2-40B4-BE49-F238E27FC236}">
                <a16:creationId xmlns:a16="http://schemas.microsoft.com/office/drawing/2014/main" id="{4ADB9452-8E69-C24D-AC20-4073FA545662}"/>
              </a:ext>
            </a:extLst>
          </p:cNvPr>
          <p:cNvSpPr txBox="1"/>
          <p:nvPr/>
        </p:nvSpPr>
        <p:spPr>
          <a:xfrm>
            <a:off x="117558" y="2212986"/>
            <a:ext cx="4940288" cy="2308324"/>
          </a:xfrm>
          <a:prstGeom prst="rect">
            <a:avLst/>
          </a:prstGeom>
          <a:noFill/>
          <a:ln>
            <a:solidFill>
              <a:srgbClr val="0070C0"/>
            </a:solidFill>
          </a:ln>
        </p:spPr>
        <p:txBody>
          <a:bodyPr wrap="square" rtlCol="0">
            <a:spAutoFit/>
          </a:bodyPr>
          <a:lstStyle/>
          <a:p>
            <a:r>
              <a:rPr lang="en-US" sz="2400" dirty="0">
                <a:latin typeface="Garamond" panose="02020404030301010803" pitchFamily="18" charset="0"/>
              </a:rPr>
              <a:t>dic = {"first": 1, "second": 2, "third": 3}</a:t>
            </a:r>
          </a:p>
          <a:p>
            <a:r>
              <a:rPr lang="en-US" sz="2400" dirty="0">
                <a:latin typeface="Garamond" panose="02020404030301010803" pitchFamily="18" charset="0"/>
              </a:rPr>
              <a:t>print(dic)</a:t>
            </a:r>
          </a:p>
          <a:p>
            <a:r>
              <a:rPr lang="en-US" sz="2400" dirty="0">
                <a:latin typeface="Garamond" panose="02020404030301010803" pitchFamily="18" charset="0"/>
              </a:rPr>
              <a:t>dic["fourth"] = 4</a:t>
            </a:r>
          </a:p>
          <a:p>
            <a:r>
              <a:rPr lang="en-US" sz="2400" dirty="0">
                <a:latin typeface="Garamond" panose="02020404030301010803" pitchFamily="18" charset="0"/>
              </a:rPr>
              <a:t>print(dic)</a:t>
            </a:r>
          </a:p>
          <a:p>
            <a:r>
              <a:rPr lang="en-US" sz="2400" b="1" dirty="0">
                <a:solidFill>
                  <a:srgbClr val="FF0000"/>
                </a:solidFill>
                <a:latin typeface="Garamond" panose="02020404030301010803" pitchFamily="18" charset="0"/>
              </a:rPr>
              <a:t>del</a:t>
            </a:r>
            <a:r>
              <a:rPr lang="en-US" sz="2400" dirty="0">
                <a:latin typeface="Garamond" panose="02020404030301010803" pitchFamily="18" charset="0"/>
              </a:rPr>
              <a:t> dic["first"]</a:t>
            </a:r>
          </a:p>
          <a:p>
            <a:r>
              <a:rPr lang="en-US" sz="2400" dirty="0">
                <a:latin typeface="Garamond" panose="02020404030301010803" pitchFamily="18" charset="0"/>
              </a:rPr>
              <a:t>print(dic)</a:t>
            </a:r>
          </a:p>
        </p:txBody>
      </p:sp>
      <p:sp>
        <p:nvSpPr>
          <p:cNvPr id="6" name="Striped Right Arrow 5">
            <a:extLst>
              <a:ext uri="{FF2B5EF4-FFF2-40B4-BE49-F238E27FC236}">
                <a16:creationId xmlns:a16="http://schemas.microsoft.com/office/drawing/2014/main" id="{21D4856E-E59D-0248-82E0-6D5EEEB89970}"/>
              </a:ext>
            </a:extLst>
          </p:cNvPr>
          <p:cNvSpPr/>
          <p:nvPr/>
        </p:nvSpPr>
        <p:spPr>
          <a:xfrm rot="5400000">
            <a:off x="1980556" y="4406992"/>
            <a:ext cx="669730" cy="1048893"/>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F543F4-CAE9-1144-9A18-F6222C719B91}"/>
              </a:ext>
            </a:extLst>
          </p:cNvPr>
          <p:cNvSpPr txBox="1"/>
          <p:nvPr/>
        </p:nvSpPr>
        <p:spPr>
          <a:xfrm>
            <a:off x="1103398" y="5363995"/>
            <a:ext cx="5487849" cy="1200329"/>
          </a:xfrm>
          <a:prstGeom prst="rect">
            <a:avLst/>
          </a:prstGeom>
          <a:noFill/>
        </p:spPr>
        <p:txBody>
          <a:bodyPr wrap="none" rtlCol="0">
            <a:spAutoFit/>
          </a:bodyPr>
          <a:lstStyle/>
          <a:p>
            <a:r>
              <a:rPr lang="en-US" sz="2400" b="1" dirty="0">
                <a:solidFill>
                  <a:srgbClr val="0070C0"/>
                </a:solidFill>
              </a:rPr>
              <a:t>{'first': 1, 'second': 2, 'third': 3}</a:t>
            </a:r>
          </a:p>
          <a:p>
            <a:r>
              <a:rPr lang="en-US" sz="2400" b="1" dirty="0">
                <a:solidFill>
                  <a:srgbClr val="0070C0"/>
                </a:solidFill>
              </a:rPr>
              <a:t>{'first': 1, 'second': 2, 'third': 3, 'fourth': 4}</a:t>
            </a:r>
          </a:p>
          <a:p>
            <a:r>
              <a:rPr lang="en-US" sz="2400" b="1" dirty="0">
                <a:solidFill>
                  <a:srgbClr val="0070C0"/>
                </a:solidFill>
              </a:rPr>
              <a:t>{'second': 2, 'third': 3, 'fourth': 4}</a:t>
            </a:r>
          </a:p>
        </p:txBody>
      </p:sp>
      <p:sp>
        <p:nvSpPr>
          <p:cNvPr id="7" name="Title 1">
            <a:extLst>
              <a:ext uri="{FF2B5EF4-FFF2-40B4-BE49-F238E27FC236}">
                <a16:creationId xmlns:a16="http://schemas.microsoft.com/office/drawing/2014/main" id="{AA0A3899-65BC-754D-20D0-7F7819E94DD0}"/>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4BF34D2-EB1B-B68C-B0F3-02089CB19D84}"/>
              </a:ext>
            </a:extLst>
          </p:cNvPr>
          <p:cNvSpPr txBox="1"/>
          <p:nvPr/>
        </p:nvSpPr>
        <p:spPr>
          <a:xfrm>
            <a:off x="5317014" y="2212986"/>
            <a:ext cx="4940288" cy="2308324"/>
          </a:xfrm>
          <a:prstGeom prst="rect">
            <a:avLst/>
          </a:prstGeom>
          <a:noFill/>
          <a:ln>
            <a:solidFill>
              <a:srgbClr val="0070C0"/>
            </a:solidFill>
          </a:ln>
        </p:spPr>
        <p:txBody>
          <a:bodyPr wrap="square" rtlCol="0">
            <a:spAutoFit/>
          </a:bodyPr>
          <a:lstStyle/>
          <a:p>
            <a:r>
              <a:rPr lang="en-US" sz="2400" dirty="0">
                <a:latin typeface="Garamond" panose="02020404030301010803" pitchFamily="18" charset="0"/>
              </a:rPr>
              <a:t>dic = {"first": 1, "second": 2, "third": 3}</a:t>
            </a:r>
          </a:p>
          <a:p>
            <a:r>
              <a:rPr lang="en-US" sz="2400" dirty="0">
                <a:latin typeface="Garamond" panose="02020404030301010803" pitchFamily="18" charset="0"/>
              </a:rPr>
              <a:t>print(dic)</a:t>
            </a:r>
          </a:p>
          <a:p>
            <a:r>
              <a:rPr lang="en-US" sz="2400" dirty="0">
                <a:latin typeface="Garamond" panose="02020404030301010803" pitchFamily="18" charset="0"/>
              </a:rPr>
              <a:t>dic["fourth"] = 4</a:t>
            </a:r>
          </a:p>
          <a:p>
            <a:r>
              <a:rPr lang="en-US" sz="2400" dirty="0">
                <a:latin typeface="Garamond" panose="02020404030301010803" pitchFamily="18" charset="0"/>
              </a:rPr>
              <a:t>print(dic)</a:t>
            </a:r>
          </a:p>
          <a:p>
            <a:r>
              <a:rPr lang="en-US" sz="2400" b="1" dirty="0" err="1">
                <a:solidFill>
                  <a:srgbClr val="00B050"/>
                </a:solidFill>
                <a:latin typeface="Garamond" panose="02020404030301010803" pitchFamily="18" charset="0"/>
              </a:rPr>
              <a:t>dic.pop</a:t>
            </a:r>
            <a:r>
              <a:rPr lang="en-US" sz="2400" b="1" dirty="0">
                <a:solidFill>
                  <a:srgbClr val="00B050"/>
                </a:solidFill>
                <a:latin typeface="Garamond" panose="02020404030301010803" pitchFamily="18" charset="0"/>
              </a:rPr>
              <a:t>(“first”)</a:t>
            </a:r>
          </a:p>
          <a:p>
            <a:r>
              <a:rPr lang="en-US" sz="2400" dirty="0">
                <a:latin typeface="Garamond" panose="02020404030301010803" pitchFamily="18" charset="0"/>
              </a:rPr>
              <a:t>print(dic)</a:t>
            </a:r>
          </a:p>
        </p:txBody>
      </p:sp>
      <p:sp>
        <p:nvSpPr>
          <p:cNvPr id="11" name="Striped Right Arrow 5">
            <a:extLst>
              <a:ext uri="{FF2B5EF4-FFF2-40B4-BE49-F238E27FC236}">
                <a16:creationId xmlns:a16="http://schemas.microsoft.com/office/drawing/2014/main" id="{B5C7D96D-B06D-DE80-6CCA-59F24DFC7F4B}"/>
              </a:ext>
            </a:extLst>
          </p:cNvPr>
          <p:cNvSpPr/>
          <p:nvPr/>
        </p:nvSpPr>
        <p:spPr>
          <a:xfrm rot="5400000">
            <a:off x="7350108" y="4419390"/>
            <a:ext cx="840321" cy="1048893"/>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685933B-5DD2-C428-B035-9BD18D056B58}"/>
              </a:ext>
            </a:extLst>
          </p:cNvPr>
          <p:cNvSpPr txBox="1"/>
          <p:nvPr/>
        </p:nvSpPr>
        <p:spPr>
          <a:xfrm>
            <a:off x="6710157" y="5266304"/>
            <a:ext cx="5487849" cy="1200329"/>
          </a:xfrm>
          <a:prstGeom prst="rect">
            <a:avLst/>
          </a:prstGeom>
          <a:noFill/>
        </p:spPr>
        <p:txBody>
          <a:bodyPr wrap="none" rtlCol="0">
            <a:spAutoFit/>
          </a:bodyPr>
          <a:lstStyle/>
          <a:p>
            <a:r>
              <a:rPr lang="en-US" sz="2400" b="1" dirty="0">
                <a:solidFill>
                  <a:srgbClr val="0070C0"/>
                </a:solidFill>
              </a:rPr>
              <a:t>{'first': 1, 'second': 2, 'third': 3}</a:t>
            </a:r>
          </a:p>
          <a:p>
            <a:r>
              <a:rPr lang="en-US" sz="2400" b="1" dirty="0">
                <a:solidFill>
                  <a:srgbClr val="0070C0"/>
                </a:solidFill>
              </a:rPr>
              <a:t>{'first': 1, 'second': 2, 'third': 3, 'fourth': 4}</a:t>
            </a:r>
          </a:p>
          <a:p>
            <a:r>
              <a:rPr lang="en-US" sz="2400" b="1" dirty="0">
                <a:solidFill>
                  <a:srgbClr val="0070C0"/>
                </a:solidFill>
              </a:rPr>
              <a:t>{'second': 2, 'third': 3, 'fourth': 4}</a:t>
            </a:r>
          </a:p>
        </p:txBody>
      </p:sp>
    </p:spTree>
    <p:extLst>
      <p:ext uri="{BB962C8B-B14F-4D97-AF65-F5344CB8AC3E}">
        <p14:creationId xmlns:p14="http://schemas.microsoft.com/office/powerpoint/2010/main" val="23656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8" grpId="0"/>
      <p:bldP spid="10" grpId="0" animBg="1"/>
      <p:bldP spid="11" grpId="0" animBg="1"/>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8E6D-BD6F-2549-B5B8-51F89CBA6C84}"/>
              </a:ext>
            </a:extLst>
          </p:cNvPr>
          <p:cNvSpPr>
            <a:spLocks noGrp="1"/>
          </p:cNvSpPr>
          <p:nvPr>
            <p:ph type="title"/>
          </p:nvPr>
        </p:nvSpPr>
        <p:spPr/>
        <p:txBody>
          <a:bodyPr/>
          <a:lstStyle/>
          <a:p>
            <a:pPr algn="ctr"/>
            <a:r>
              <a:rPr lang="en-US" dirty="0">
                <a:latin typeface="Garamond" panose="02020404030301010803" pitchFamily="18" charset="0"/>
              </a:rPr>
              <a:t>Dictionary Functions</a:t>
            </a:r>
          </a:p>
        </p:txBody>
      </p:sp>
      <p:sp>
        <p:nvSpPr>
          <p:cNvPr id="3" name="Content Placeholder 2">
            <a:extLst>
              <a:ext uri="{FF2B5EF4-FFF2-40B4-BE49-F238E27FC236}">
                <a16:creationId xmlns:a16="http://schemas.microsoft.com/office/drawing/2014/main" id="{69B09145-698B-5644-A699-683A4FCCB230}"/>
              </a:ext>
            </a:extLst>
          </p:cNvPr>
          <p:cNvSpPr>
            <a:spLocks noGrp="1"/>
          </p:cNvSpPr>
          <p:nvPr>
            <p:ph idx="1"/>
          </p:nvPr>
        </p:nvSpPr>
        <p:spPr>
          <a:xfrm>
            <a:off x="838198" y="1293330"/>
            <a:ext cx="10515600" cy="4351338"/>
          </a:xfrm>
        </p:spPr>
        <p:txBody>
          <a:bodyPr>
            <a:normAutofit/>
          </a:bodyPr>
          <a:lstStyle/>
          <a:p>
            <a:r>
              <a:rPr lang="en-US" dirty="0">
                <a:latin typeface="Garamond" panose="02020404030301010803" pitchFamily="18" charset="0"/>
              </a:rPr>
              <a:t>List of Methods used with dictionaries</a:t>
            </a:r>
          </a:p>
          <a:p>
            <a:pPr marL="0" indent="0">
              <a:buNone/>
            </a:pPr>
            <a:endParaRPr lang="en-US" dirty="0">
              <a:latin typeface="Garamond" panose="02020404030301010803" pitchFamily="18" charset="0"/>
            </a:endParaRPr>
          </a:p>
          <a:p>
            <a:endParaRPr lang="en-US" dirty="0">
              <a:latin typeface="Garamond" panose="02020404030301010803" pitchFamily="18" charset="0"/>
            </a:endParaRPr>
          </a:p>
          <a:p>
            <a:endParaRPr lang="en-US" dirty="0"/>
          </a:p>
        </p:txBody>
      </p:sp>
      <p:graphicFrame>
        <p:nvGraphicFramePr>
          <p:cNvPr id="7" name="Table 6">
            <a:extLst>
              <a:ext uri="{FF2B5EF4-FFF2-40B4-BE49-F238E27FC236}">
                <a16:creationId xmlns:a16="http://schemas.microsoft.com/office/drawing/2014/main" id="{C681E0D4-94E9-3B43-9FB9-3B195092C53C}"/>
              </a:ext>
            </a:extLst>
          </p:cNvPr>
          <p:cNvGraphicFramePr>
            <a:graphicFrameLocks noGrp="1"/>
          </p:cNvGraphicFramePr>
          <p:nvPr>
            <p:extLst>
              <p:ext uri="{D42A27DB-BD31-4B8C-83A1-F6EECF244321}">
                <p14:modId xmlns:p14="http://schemas.microsoft.com/office/powerpoint/2010/main" val="1728747175"/>
              </p:ext>
            </p:extLst>
          </p:nvPr>
        </p:nvGraphicFramePr>
        <p:xfrm>
          <a:off x="967991" y="1690688"/>
          <a:ext cx="10780058" cy="3566160"/>
        </p:xfrm>
        <a:graphic>
          <a:graphicData uri="http://schemas.openxmlformats.org/drawingml/2006/table">
            <a:tbl>
              <a:tblPr firstRow="1" bandRow="1">
                <a:tableStyleId>{5C22544A-7EE6-4342-B048-85BDC9FD1C3A}</a:tableStyleId>
              </a:tblPr>
              <a:tblGrid>
                <a:gridCol w="2434373">
                  <a:extLst>
                    <a:ext uri="{9D8B030D-6E8A-4147-A177-3AD203B41FA5}">
                      <a16:colId xmlns:a16="http://schemas.microsoft.com/office/drawing/2014/main" val="2862403510"/>
                    </a:ext>
                  </a:extLst>
                </a:gridCol>
                <a:gridCol w="8345685">
                  <a:extLst>
                    <a:ext uri="{9D8B030D-6E8A-4147-A177-3AD203B41FA5}">
                      <a16:colId xmlns:a16="http://schemas.microsoft.com/office/drawing/2014/main" val="2690095131"/>
                    </a:ext>
                  </a:extLst>
                </a:gridCol>
              </a:tblGrid>
              <a:tr h="370840">
                <a:tc>
                  <a:txBody>
                    <a:bodyPr/>
                    <a:lstStyle/>
                    <a:p>
                      <a:pPr algn="ctr"/>
                      <a:r>
                        <a:rPr lang="en-US" sz="2400" dirty="0">
                          <a:solidFill>
                            <a:schemeClr val="tx1"/>
                          </a:solidFill>
                          <a:latin typeface="Garamond" panose="02020404030301010803" pitchFamily="18" charset="0"/>
                        </a:rPr>
                        <a:t>Function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chemeClr val="tx1"/>
                          </a:solidFill>
                          <a:latin typeface="Garamond" panose="02020404030301010803" pitchFamily="18" charset="0"/>
                        </a:rPr>
                        <a:t>Description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06074408"/>
                  </a:ext>
                </a:extLst>
              </a:tr>
              <a:tr h="370840">
                <a:tc>
                  <a:txBody>
                    <a:bodyPr/>
                    <a:lstStyle/>
                    <a:p>
                      <a:pPr algn="l"/>
                      <a:r>
                        <a:rPr lang="en-US" sz="2400" dirty="0" err="1">
                          <a:latin typeface="Garamond" panose="02020404030301010803" pitchFamily="18" charset="0"/>
                        </a:rPr>
                        <a:t>dic.clear</a:t>
                      </a:r>
                      <a:r>
                        <a:rPr lang="en-US" sz="2400" dirty="0">
                          <a:latin typeface="Garamond" panose="02020404030301010803" pitchFamily="18" charset="0"/>
                        </a:rPr>
                        <a: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a:r>
                        <a:rPr lang="en-US" sz="2400" b="0" i="0" kern="1200" dirty="0">
                          <a:solidFill>
                            <a:schemeClr val="dk1"/>
                          </a:solidFill>
                          <a:effectLst/>
                          <a:latin typeface="Garamond" panose="02020404030301010803" pitchFamily="18" charset="0"/>
                          <a:ea typeface="+mn-ea"/>
                          <a:cs typeface="+mn-cs"/>
                        </a:rPr>
                        <a:t>Removes all the elements from dictionary dic</a:t>
                      </a:r>
                      <a:endParaRPr lang="en-US" sz="2400" dirty="0">
                        <a:latin typeface="Garamond" panose="02020404030301010803"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8982462"/>
                  </a:ext>
                </a:extLst>
              </a:tr>
              <a:tr h="370840">
                <a:tc>
                  <a:txBody>
                    <a:bodyPr/>
                    <a:lstStyle/>
                    <a:p>
                      <a:pPr algn="l"/>
                      <a:r>
                        <a:rPr lang="en-US" sz="2400" dirty="0" err="1">
                          <a:latin typeface="Garamond" panose="02020404030301010803" pitchFamily="18" charset="0"/>
                        </a:rPr>
                        <a:t>dic.copy</a:t>
                      </a:r>
                      <a:r>
                        <a:rPr lang="en-US" sz="2400" dirty="0">
                          <a:latin typeface="Garamond" panose="02020404030301010803" pitchFamily="18" charset="0"/>
                        </a:rPr>
                        <a: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a:r>
                        <a:rPr lang="en-US" sz="2400" dirty="0">
                          <a:latin typeface="Garamond" panose="02020404030301010803" pitchFamily="18" charset="0"/>
                        </a:rPr>
                        <a:t>Returns a copy of dictionary dic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7693009"/>
                  </a:ext>
                </a:extLst>
              </a:tr>
              <a:tr h="370840">
                <a:tc>
                  <a:txBody>
                    <a:bodyPr/>
                    <a:lstStyle/>
                    <a:p>
                      <a:pPr algn="l"/>
                      <a:r>
                        <a:rPr lang="en-US" sz="2400" dirty="0" err="1">
                          <a:latin typeface="Garamond" panose="02020404030301010803" pitchFamily="18" charset="0"/>
                        </a:rPr>
                        <a:t>dic.items</a:t>
                      </a:r>
                      <a:r>
                        <a:rPr lang="en-US" sz="2400" dirty="0">
                          <a:latin typeface="Garamond" panose="02020404030301010803" pitchFamily="18" charset="0"/>
                        </a:rPr>
                        <a: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a:r>
                        <a:rPr lang="en-US" sz="2400" dirty="0">
                          <a:latin typeface="Garamond" panose="02020404030301010803" pitchFamily="18" charset="0"/>
                        </a:rPr>
                        <a:t>Returns a list containing a tuple for each key-value pair in dictionary dic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7077783"/>
                  </a:ext>
                </a:extLst>
              </a:tr>
              <a:tr h="370840">
                <a:tc>
                  <a:txBody>
                    <a:bodyPr/>
                    <a:lstStyle/>
                    <a:p>
                      <a:pPr algn="l"/>
                      <a:r>
                        <a:rPr lang="en-US" sz="2400" dirty="0" err="1">
                          <a:latin typeface="Garamond" panose="02020404030301010803" pitchFamily="18" charset="0"/>
                        </a:rPr>
                        <a:t>dic.get</a:t>
                      </a:r>
                      <a:r>
                        <a:rPr lang="en-US" sz="2400" dirty="0">
                          <a:latin typeface="Garamond" panose="02020404030301010803" pitchFamily="18" charset="0"/>
                        </a:rPr>
                        <a:t>(k)</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a:r>
                        <a:rPr lang="en-US" sz="2400" dirty="0">
                          <a:latin typeface="Garamond" panose="02020404030301010803" pitchFamily="18" charset="0"/>
                        </a:rPr>
                        <a:t>Returns the value of the specified key k from dictionary dic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5769734"/>
                  </a:ext>
                </a:extLst>
              </a:tr>
              <a:tr h="370840">
                <a:tc>
                  <a:txBody>
                    <a:bodyPr/>
                    <a:lstStyle/>
                    <a:p>
                      <a:pPr algn="l"/>
                      <a:r>
                        <a:rPr lang="en-US" sz="2400" dirty="0" err="1">
                          <a:latin typeface="Garamond" panose="02020404030301010803" pitchFamily="18" charset="0"/>
                        </a:rPr>
                        <a:t>dic.keys</a:t>
                      </a:r>
                      <a:r>
                        <a:rPr lang="en-US" sz="2400" dirty="0">
                          <a:latin typeface="Garamond" panose="02020404030301010803" pitchFamily="18" charset="0"/>
                        </a:rPr>
                        <a: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a:r>
                        <a:rPr lang="en-US" sz="2400" dirty="0">
                          <a:latin typeface="Garamond" panose="02020404030301010803" pitchFamily="18" charset="0"/>
                        </a:rPr>
                        <a:t>Returns a list containing all the keys of dictionary dic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8108273"/>
                  </a:ext>
                </a:extLst>
              </a:tr>
              <a:tr h="370840">
                <a:tc>
                  <a:txBody>
                    <a:bodyPr/>
                    <a:lstStyle/>
                    <a:p>
                      <a:pPr algn="l"/>
                      <a:r>
                        <a:rPr lang="en-US" sz="2400" dirty="0" err="1">
                          <a:latin typeface="Garamond" panose="02020404030301010803" pitchFamily="18" charset="0"/>
                        </a:rPr>
                        <a:t>dic.pop</a:t>
                      </a:r>
                      <a:r>
                        <a:rPr lang="en-US" sz="2400" dirty="0">
                          <a:latin typeface="Garamond" panose="02020404030301010803" pitchFamily="18" charset="0"/>
                        </a:rPr>
                        <a:t>(k)</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a:r>
                        <a:rPr lang="en-US" sz="2400" dirty="0">
                          <a:latin typeface="Garamond" panose="02020404030301010803" pitchFamily="18" charset="0"/>
                        </a:rPr>
                        <a:t>Removes the element with the specified key k from dictionary dic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0268118"/>
                  </a:ext>
                </a:extLst>
              </a:tr>
            </a:tbl>
          </a:graphicData>
        </a:graphic>
      </p:graphicFrame>
      <p:sp>
        <p:nvSpPr>
          <p:cNvPr id="4" name="Title 1">
            <a:extLst>
              <a:ext uri="{FF2B5EF4-FFF2-40B4-BE49-F238E27FC236}">
                <a16:creationId xmlns:a16="http://schemas.microsoft.com/office/drawing/2014/main" id="{9C31F5FD-699D-C5C0-CC2F-DC30BA1D9FE3}"/>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1E6EDBA-5D2F-A62D-FA93-CCA572927985}"/>
              </a:ext>
            </a:extLst>
          </p:cNvPr>
          <p:cNvPicPr>
            <a:picLocks noChangeAspect="1"/>
          </p:cNvPicPr>
          <p:nvPr/>
        </p:nvPicPr>
        <p:blipFill>
          <a:blip r:embed="rId2"/>
          <a:stretch>
            <a:fillRect/>
          </a:stretch>
        </p:blipFill>
        <p:spPr>
          <a:xfrm>
            <a:off x="967991" y="5256848"/>
            <a:ext cx="10780058" cy="685800"/>
          </a:xfrm>
          <a:prstGeom prst="rect">
            <a:avLst/>
          </a:prstGeom>
        </p:spPr>
      </p:pic>
    </p:spTree>
    <p:extLst>
      <p:ext uri="{BB962C8B-B14F-4D97-AF65-F5344CB8AC3E}">
        <p14:creationId xmlns:p14="http://schemas.microsoft.com/office/powerpoint/2010/main" val="390112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52600" y="367692"/>
            <a:ext cx="8229600" cy="1143000"/>
          </a:xfrm>
        </p:spPr>
        <p:txBody>
          <a:bodyPr/>
          <a:lstStyle/>
          <a:p>
            <a:r>
              <a:rPr lang="en-US" dirty="0">
                <a:latin typeface="Garamond" panose="02020404030301010803" pitchFamily="18" charset="0"/>
              </a:rPr>
              <a:t>Operations on Dictionaries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42822931"/>
              </p:ext>
            </p:extLst>
          </p:nvPr>
        </p:nvGraphicFramePr>
        <p:xfrm>
          <a:off x="341796" y="1280795"/>
          <a:ext cx="10405922" cy="4023360"/>
        </p:xfrm>
        <a:graphic>
          <a:graphicData uri="http://schemas.openxmlformats.org/drawingml/2006/table">
            <a:tbl>
              <a:tblPr firstRow="1" bandRow="1">
                <a:tableStyleId>{5C22544A-7EE6-4342-B048-85BDC9FD1C3A}</a:tableStyleId>
              </a:tblPr>
              <a:tblGrid>
                <a:gridCol w="2221686">
                  <a:extLst>
                    <a:ext uri="{9D8B030D-6E8A-4147-A177-3AD203B41FA5}">
                      <a16:colId xmlns:a16="http://schemas.microsoft.com/office/drawing/2014/main" val="20000"/>
                    </a:ext>
                  </a:extLst>
                </a:gridCol>
                <a:gridCol w="8184236">
                  <a:extLst>
                    <a:ext uri="{9D8B030D-6E8A-4147-A177-3AD203B41FA5}">
                      <a16:colId xmlns:a16="http://schemas.microsoft.com/office/drawing/2014/main" val="20001"/>
                    </a:ext>
                  </a:extLst>
                </a:gridCol>
              </a:tblGrid>
              <a:tr h="381000">
                <a:tc>
                  <a:txBody>
                    <a:bodyPr/>
                    <a:lstStyle/>
                    <a:p>
                      <a:pPr>
                        <a:buNone/>
                      </a:pPr>
                      <a:r>
                        <a:rPr lang="en-US" sz="2700" dirty="0">
                          <a:latin typeface="Garamond" panose="02020404030301010803" pitchFamily="18" charset="0"/>
                        </a:rPr>
                        <a:t>Operation</a:t>
                      </a:r>
                    </a:p>
                  </a:txBody>
                  <a:tcPr/>
                </a:tc>
                <a:tc>
                  <a:txBody>
                    <a:bodyPr/>
                    <a:lstStyle/>
                    <a:p>
                      <a:pPr>
                        <a:buNone/>
                      </a:pPr>
                      <a:r>
                        <a:rPr lang="en-US" sz="2700" dirty="0">
                          <a:latin typeface="Garamond" panose="02020404030301010803" pitchFamily="18" charset="0"/>
                        </a:rPr>
                        <a:t>Meaning</a:t>
                      </a:r>
                    </a:p>
                  </a:txBody>
                  <a:tcPr/>
                </a:tc>
                <a:extLst>
                  <a:ext uri="{0D108BD9-81ED-4DB2-BD59-A6C34878D82A}">
                    <a16:rowId xmlns:a16="http://schemas.microsoft.com/office/drawing/2014/main" val="10000"/>
                  </a:ext>
                </a:extLst>
              </a:tr>
              <a:tr h="381000">
                <a:tc>
                  <a:txBody>
                    <a:bodyPr/>
                    <a:lstStyle/>
                    <a:p>
                      <a:pPr>
                        <a:buNone/>
                      </a:pPr>
                      <a:r>
                        <a:rPr lang="en-US" sz="2700" dirty="0" err="1">
                          <a:latin typeface="Garamond" panose="02020404030301010803" pitchFamily="18" charset="0"/>
                        </a:rPr>
                        <a:t>len</a:t>
                      </a:r>
                      <a:r>
                        <a:rPr lang="en-US" sz="2700" dirty="0">
                          <a:latin typeface="Garamond" panose="02020404030301010803" pitchFamily="18" charset="0"/>
                        </a:rPr>
                        <a:t>(d)</a:t>
                      </a:r>
                    </a:p>
                  </a:txBody>
                  <a:tcPr/>
                </a:tc>
                <a:tc>
                  <a:txBody>
                    <a:bodyPr/>
                    <a:lstStyle/>
                    <a:p>
                      <a:pPr>
                        <a:buNone/>
                      </a:pPr>
                      <a:r>
                        <a:rPr lang="en-US" sz="2700" dirty="0">
                          <a:latin typeface="Garamond" panose="02020404030301010803" pitchFamily="18" charset="0"/>
                        </a:rPr>
                        <a:t>Number of </a:t>
                      </a:r>
                      <a:r>
                        <a:rPr lang="en-US" sz="2700" dirty="0" err="1">
                          <a:latin typeface="Garamond" panose="02020404030301010803" pitchFamily="18" charset="0"/>
                        </a:rPr>
                        <a:t>key:value</a:t>
                      </a:r>
                      <a:r>
                        <a:rPr lang="en-US" sz="2700" dirty="0">
                          <a:latin typeface="Garamond" panose="02020404030301010803" pitchFamily="18" charset="0"/>
                        </a:rPr>
                        <a:t> pairs in d</a:t>
                      </a:r>
                    </a:p>
                  </a:txBody>
                  <a:tcPr/>
                </a:tc>
                <a:extLst>
                  <a:ext uri="{0D108BD9-81ED-4DB2-BD59-A6C34878D82A}">
                    <a16:rowId xmlns:a16="http://schemas.microsoft.com/office/drawing/2014/main" val="10001"/>
                  </a:ext>
                </a:extLst>
              </a:tr>
              <a:tr h="381000">
                <a:tc>
                  <a:txBody>
                    <a:bodyPr/>
                    <a:lstStyle/>
                    <a:p>
                      <a:pPr>
                        <a:buNone/>
                      </a:pPr>
                      <a:r>
                        <a:rPr lang="en-US" sz="2700" dirty="0">
                          <a:latin typeface="Garamond" panose="02020404030301010803" pitchFamily="18" charset="0"/>
                        </a:rPr>
                        <a:t>k in d</a:t>
                      </a:r>
                    </a:p>
                  </a:txBody>
                  <a:tcPr/>
                </a:tc>
                <a:tc>
                  <a:txBody>
                    <a:bodyPr/>
                    <a:lstStyle/>
                    <a:p>
                      <a:pPr>
                        <a:buNone/>
                      </a:pPr>
                      <a:r>
                        <a:rPr lang="en-US" sz="2700" dirty="0">
                          <a:latin typeface="Garamond" panose="02020404030301010803" pitchFamily="18" charset="0"/>
                        </a:rPr>
                        <a:t>True if key k is in d</a:t>
                      </a:r>
                    </a:p>
                  </a:txBody>
                  <a:tcPr/>
                </a:tc>
                <a:extLst>
                  <a:ext uri="{0D108BD9-81ED-4DB2-BD59-A6C34878D82A}">
                    <a16:rowId xmlns:a16="http://schemas.microsoft.com/office/drawing/2014/main" val="10004"/>
                  </a:ext>
                </a:extLst>
              </a:tr>
              <a:tr h="381000">
                <a:tc>
                  <a:txBody>
                    <a:bodyPr/>
                    <a:lstStyle/>
                    <a:p>
                      <a:pPr>
                        <a:buNone/>
                      </a:pPr>
                      <a:r>
                        <a:rPr lang="en-US" sz="2700">
                          <a:latin typeface="Garamond" panose="02020404030301010803" pitchFamily="18" charset="0"/>
                        </a:rPr>
                        <a:t>d[k]</a:t>
                      </a:r>
                    </a:p>
                  </a:txBody>
                  <a:tcPr/>
                </a:tc>
                <a:tc>
                  <a:txBody>
                    <a:bodyPr/>
                    <a:lstStyle/>
                    <a:p>
                      <a:pPr>
                        <a:buNone/>
                      </a:pPr>
                      <a:r>
                        <a:rPr lang="en-US" sz="2700" dirty="0">
                          <a:latin typeface="Garamond" panose="02020404030301010803" pitchFamily="18" charset="0"/>
                        </a:rPr>
                        <a:t>Value associated with key k in d</a:t>
                      </a:r>
                    </a:p>
                  </a:txBody>
                  <a:tcPr/>
                </a:tc>
                <a:extLst>
                  <a:ext uri="{0D108BD9-81ED-4DB2-BD59-A6C34878D82A}">
                    <a16:rowId xmlns:a16="http://schemas.microsoft.com/office/drawing/2014/main" val="10005"/>
                  </a:ext>
                </a:extLst>
              </a:tr>
              <a:tr h="381000">
                <a:tc>
                  <a:txBody>
                    <a:bodyPr/>
                    <a:lstStyle/>
                    <a:p>
                      <a:pPr>
                        <a:buNone/>
                      </a:pPr>
                      <a:r>
                        <a:rPr lang="en-US" sz="2700">
                          <a:latin typeface="Garamond" panose="02020404030301010803" pitchFamily="18" charset="0"/>
                        </a:rPr>
                        <a:t>d.get(k, v)</a:t>
                      </a:r>
                    </a:p>
                  </a:txBody>
                  <a:tcPr/>
                </a:tc>
                <a:tc>
                  <a:txBody>
                    <a:bodyPr/>
                    <a:lstStyle/>
                    <a:p>
                      <a:pPr>
                        <a:buNone/>
                      </a:pPr>
                      <a:r>
                        <a:rPr lang="en-US" sz="2700" dirty="0">
                          <a:latin typeface="Garamond" panose="02020404030301010803" pitchFamily="18" charset="0"/>
                        </a:rPr>
                        <a:t>If k is present in d, then d[k] else v</a:t>
                      </a:r>
                    </a:p>
                  </a:txBody>
                  <a:tcPr/>
                </a:tc>
                <a:extLst>
                  <a:ext uri="{0D108BD9-81ED-4DB2-BD59-A6C34878D82A}">
                    <a16:rowId xmlns:a16="http://schemas.microsoft.com/office/drawing/2014/main" val="10006"/>
                  </a:ext>
                </a:extLst>
              </a:tr>
              <a:tr h="381000">
                <a:tc>
                  <a:txBody>
                    <a:bodyPr/>
                    <a:lstStyle/>
                    <a:p>
                      <a:pPr>
                        <a:buNone/>
                      </a:pPr>
                      <a:r>
                        <a:rPr lang="en-US" sz="2700">
                          <a:latin typeface="Garamond" panose="02020404030301010803" pitchFamily="18" charset="0"/>
                        </a:rPr>
                        <a:t>d[k] = v</a:t>
                      </a:r>
                    </a:p>
                  </a:txBody>
                  <a:tcPr/>
                </a:tc>
                <a:tc>
                  <a:txBody>
                    <a:bodyPr/>
                    <a:lstStyle/>
                    <a:p>
                      <a:pPr>
                        <a:buNone/>
                      </a:pPr>
                      <a:r>
                        <a:rPr lang="en-US" sz="2700" dirty="0">
                          <a:latin typeface="Garamond" panose="02020404030301010803" pitchFamily="18" charset="0"/>
                        </a:rPr>
                        <a:t>Map the value v to key k in d (replace d[k] if present)</a:t>
                      </a:r>
                    </a:p>
                  </a:txBody>
                  <a:tcPr/>
                </a:tc>
                <a:extLst>
                  <a:ext uri="{0D108BD9-81ED-4DB2-BD59-A6C34878D82A}">
                    <a16:rowId xmlns:a16="http://schemas.microsoft.com/office/drawing/2014/main" val="10007"/>
                  </a:ext>
                </a:extLst>
              </a:tr>
              <a:tr h="381000">
                <a:tc>
                  <a:txBody>
                    <a:bodyPr/>
                    <a:lstStyle/>
                    <a:p>
                      <a:pPr>
                        <a:buNone/>
                      </a:pPr>
                      <a:r>
                        <a:rPr lang="en-US" sz="2700">
                          <a:latin typeface="Garamond" panose="02020404030301010803" pitchFamily="18" charset="0"/>
                        </a:rPr>
                        <a:t>del d[k]</a:t>
                      </a:r>
                    </a:p>
                  </a:txBody>
                  <a:tcPr/>
                </a:tc>
                <a:tc>
                  <a:txBody>
                    <a:bodyPr/>
                    <a:lstStyle/>
                    <a:p>
                      <a:pPr>
                        <a:buNone/>
                      </a:pPr>
                      <a:r>
                        <a:rPr lang="en-US" sz="2700" dirty="0">
                          <a:latin typeface="Garamond" panose="02020404030301010803" pitchFamily="18" charset="0"/>
                        </a:rPr>
                        <a:t>Remove key k (and associated value) from d</a:t>
                      </a:r>
                    </a:p>
                  </a:txBody>
                  <a:tcPr/>
                </a:tc>
                <a:extLst>
                  <a:ext uri="{0D108BD9-81ED-4DB2-BD59-A6C34878D82A}">
                    <a16:rowId xmlns:a16="http://schemas.microsoft.com/office/drawing/2014/main" val="10008"/>
                  </a:ext>
                </a:extLst>
              </a:tr>
              <a:tr h="381000">
                <a:tc>
                  <a:txBody>
                    <a:bodyPr/>
                    <a:lstStyle/>
                    <a:p>
                      <a:pPr>
                        <a:buNone/>
                      </a:pPr>
                      <a:r>
                        <a:rPr lang="en-US" sz="2700" dirty="0">
                          <a:latin typeface="Garamond" panose="02020404030301010803" pitchFamily="18" charset="0"/>
                        </a:rPr>
                        <a:t>for k in d</a:t>
                      </a:r>
                    </a:p>
                  </a:txBody>
                  <a:tcPr/>
                </a:tc>
                <a:tc>
                  <a:txBody>
                    <a:bodyPr/>
                    <a:lstStyle/>
                    <a:p>
                      <a:pPr>
                        <a:buNone/>
                      </a:pPr>
                      <a:r>
                        <a:rPr lang="en-US" sz="2700" dirty="0">
                          <a:latin typeface="Garamond" panose="02020404030301010803" pitchFamily="18" charset="0"/>
                        </a:rPr>
                        <a:t>Iterate over the keys in d</a:t>
                      </a:r>
                    </a:p>
                  </a:txBody>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65DBF2DD-4017-400A-B431-6CDAD3069103}" type="slidenum">
              <a:rPr lang="hi-IN" smtClean="0"/>
              <a:t>43</a:t>
            </a:fld>
            <a:endParaRPr lang="hi-IN" dirty="0"/>
          </a:p>
        </p:txBody>
      </p:sp>
      <p:sp>
        <p:nvSpPr>
          <p:cNvPr id="2" name="Title 1">
            <a:extLst>
              <a:ext uri="{FF2B5EF4-FFF2-40B4-BE49-F238E27FC236}">
                <a16:creationId xmlns:a16="http://schemas.microsoft.com/office/drawing/2014/main" id="{F83CE96E-4767-FDDA-6B45-2B3C3BA54506}"/>
              </a:ext>
            </a:extLst>
          </p:cNvPr>
          <p:cNvSpPr txBox="1">
            <a:spLocks/>
          </p:cNvSpPr>
          <p:nvPr/>
        </p:nvSpPr>
        <p:spPr>
          <a:xfrm>
            <a:off x="49696" y="6345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503347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6129448"/>
          </a:xfrm>
        </p:spPr>
        <p:txBody>
          <a:bodyPr>
            <a:noAutofit/>
          </a:bodyPr>
          <a:lstStyle/>
          <a:p>
            <a:pPr algn="just">
              <a:lnSpc>
                <a:spcPct val="150000"/>
              </a:lnSpc>
              <a:buFont typeface="Wingdings" panose="05000000000000000000" pitchFamily="2" charset="2"/>
              <a:buChar char="Ø"/>
            </a:pPr>
            <a:r>
              <a:rPr lang="en-US" b="1" dirty="0">
                <a:latin typeface="Garamond" panose="02020404030301010803" pitchFamily="18" charset="0"/>
              </a:rPr>
              <a:t>Using the </a:t>
            </a:r>
            <a:r>
              <a:rPr lang="en-US" b="1" dirty="0">
                <a:solidFill>
                  <a:srgbClr val="FF0000"/>
                </a:solidFill>
                <a:latin typeface="Garamond" panose="02020404030301010803" pitchFamily="18" charset="0"/>
              </a:rPr>
              <a:t>in</a:t>
            </a:r>
            <a:r>
              <a:rPr lang="en-US" b="1" dirty="0">
                <a:latin typeface="Garamond" panose="02020404030301010803" pitchFamily="18" charset="0"/>
              </a:rPr>
              <a:t> and </a:t>
            </a:r>
            <a:r>
              <a:rPr lang="en-US" b="1" dirty="0">
                <a:solidFill>
                  <a:srgbClr val="FF0000"/>
                </a:solidFill>
                <a:latin typeface="Garamond" panose="02020404030301010803" pitchFamily="18" charset="0"/>
              </a:rPr>
              <a:t>not</a:t>
            </a:r>
            <a:r>
              <a:rPr lang="en-US" b="1" dirty="0">
                <a:latin typeface="Garamond" panose="02020404030301010803" pitchFamily="18" charset="0"/>
              </a:rPr>
              <a:t> in Operators to Test for a Value in a Dictionary</a:t>
            </a:r>
            <a:endParaRPr lang="en-US" dirty="0">
              <a:latin typeface="Garamond" panose="02020404030301010803" pitchFamily="18" charset="0"/>
            </a:endParaRPr>
          </a:p>
          <a:p>
            <a:pPr algn="just">
              <a:lnSpc>
                <a:spcPct val="150000"/>
              </a:lnSpc>
              <a:buFont typeface="Wingdings" panose="05000000000000000000" pitchFamily="2" charset="2"/>
              <a:buChar char="Ø"/>
            </a:pPr>
            <a:r>
              <a:rPr lang="en-US" dirty="0">
                <a:latin typeface="Garamond" panose="02020404030301010803" pitchFamily="18" charset="0"/>
              </a:rPr>
              <a:t>A </a:t>
            </a:r>
            <a:r>
              <a:rPr lang="en-US" sz="2000" dirty="0">
                <a:latin typeface="Garamond" panose="02020404030301010803" pitchFamily="18" charset="0"/>
              </a:rPr>
              <a:t>Key</a:t>
            </a:r>
            <a:r>
              <a:rPr lang="en-US" sz="2400" dirty="0">
                <a:latin typeface="Garamond" panose="02020404030301010803" pitchFamily="18" charset="0"/>
              </a:rPr>
              <a:t> Error exception is raised if you try to retrieve a value from a dictionary using a nonexistent key. </a:t>
            </a:r>
          </a:p>
          <a:p>
            <a:r>
              <a:rPr lang="en-US" dirty="0">
                <a:latin typeface="Garamond" panose="02020404030301010803" pitchFamily="18" charset="0"/>
              </a:rPr>
              <a:t>To prevent such an exception, you can use the </a:t>
            </a:r>
            <a:r>
              <a:rPr lang="en-US" dirty="0">
                <a:solidFill>
                  <a:srgbClr val="FF0000"/>
                </a:solidFill>
                <a:latin typeface="Garamond" panose="02020404030301010803" pitchFamily="18" charset="0"/>
              </a:rPr>
              <a:t>in</a:t>
            </a:r>
            <a:r>
              <a:rPr lang="en-US" dirty="0">
                <a:latin typeface="Garamond" panose="02020404030301010803" pitchFamily="18" charset="0"/>
              </a:rPr>
              <a:t> operator to determine whether a key exists before you try to use it to retrieve a value.</a:t>
            </a:r>
          </a:p>
          <a:p>
            <a:r>
              <a:rPr lang="en-US" dirty="0">
                <a:latin typeface="Garamond" panose="02020404030301010803" pitchFamily="18" charset="0"/>
              </a:rPr>
              <a:t> </a:t>
            </a:r>
            <a:r>
              <a:rPr lang="en-US" altLang="en-US" dirty="0">
                <a:latin typeface="Garamond" panose="02020404030301010803" pitchFamily="18" charset="0"/>
              </a:rPr>
              <a:t>Use the </a:t>
            </a:r>
            <a:r>
              <a:rPr lang="en-US" altLang="en-US" sz="2400" dirty="0">
                <a:solidFill>
                  <a:srgbClr val="FF0000"/>
                </a:solidFill>
                <a:latin typeface="Garamond" panose="02020404030301010803" pitchFamily="18" charset="0"/>
              </a:rPr>
              <a:t>in</a:t>
            </a:r>
            <a:r>
              <a:rPr lang="en-US" altLang="en-US" dirty="0">
                <a:latin typeface="Garamond" panose="02020404030301010803" pitchFamily="18" charset="0"/>
              </a:rPr>
              <a:t> operator to </a:t>
            </a:r>
            <a:r>
              <a:rPr lang="en-US" altLang="en-US" dirty="0">
                <a:solidFill>
                  <a:srgbClr val="FF0000"/>
                </a:solidFill>
                <a:latin typeface="Garamond" panose="02020404030301010803" pitchFamily="18" charset="0"/>
              </a:rPr>
              <a:t>test for key</a:t>
            </a:r>
          </a:p>
          <a:p>
            <a:r>
              <a:rPr lang="en-US" altLang="en-US" dirty="0">
                <a:latin typeface="Garamond" panose="02020404030301010803" pitchFamily="18" charset="0"/>
              </a:rPr>
              <a:t>Condition is </a:t>
            </a:r>
            <a:r>
              <a:rPr lang="en-US" altLang="en-US" sz="2400" dirty="0">
                <a:latin typeface="Garamond" panose="02020404030301010803" pitchFamily="18" charset="0"/>
              </a:rPr>
              <a:t>True</a:t>
            </a:r>
            <a:r>
              <a:rPr lang="en-US" altLang="en-US" dirty="0">
                <a:latin typeface="Garamond" panose="02020404030301010803" pitchFamily="18" charset="0"/>
              </a:rPr>
              <a:t> if key exists in dictionary, </a:t>
            </a:r>
            <a:r>
              <a:rPr lang="en-US" altLang="en-US" sz="2400" dirty="0">
                <a:latin typeface="Garamond" panose="02020404030301010803" pitchFamily="18" charset="0"/>
              </a:rPr>
              <a:t>False</a:t>
            </a:r>
            <a:r>
              <a:rPr lang="en-US" altLang="en-US" dirty="0">
                <a:latin typeface="Garamond" panose="02020404030301010803" pitchFamily="18" charset="0"/>
              </a:rPr>
              <a:t> otherwise</a:t>
            </a:r>
          </a:p>
          <a:p>
            <a:r>
              <a:rPr lang="en-US" altLang="en-US" sz="2400" dirty="0">
                <a:solidFill>
                  <a:srgbClr val="00B0F0"/>
                </a:solidFill>
                <a:latin typeface="Garamond" panose="02020404030301010803" pitchFamily="18" charset="0"/>
              </a:rPr>
              <a:t>in</a:t>
            </a:r>
            <a:r>
              <a:rPr lang="en-US" altLang="en-US" dirty="0">
                <a:latin typeface="Garamond" panose="02020404030301010803" pitchFamily="18" charset="0"/>
              </a:rPr>
              <a:t> operator </a:t>
            </a:r>
            <a:r>
              <a:rPr lang="en-US" altLang="en-US" dirty="0">
                <a:solidFill>
                  <a:srgbClr val="FF0000"/>
                </a:solidFill>
                <a:latin typeface="Garamond" panose="02020404030301010803" pitchFamily="18" charset="0"/>
              </a:rPr>
              <a:t>can't be used </a:t>
            </a:r>
            <a:r>
              <a:rPr lang="en-US" altLang="en-US" dirty="0">
                <a:latin typeface="Garamond" panose="02020404030301010803" pitchFamily="18" charset="0"/>
              </a:rPr>
              <a:t>to test for dictionary values</a:t>
            </a:r>
          </a:p>
          <a:p>
            <a:pPr marL="0" indent="0">
              <a:lnSpc>
                <a:spcPct val="150000"/>
              </a:lnSpc>
              <a:buNone/>
            </a:pPr>
            <a:r>
              <a:rPr lang="en-US" sz="2400" dirty="0">
                <a:latin typeface="Garamond" panose="02020404030301010803" pitchFamily="18" charset="0"/>
              </a:rPr>
              <a:t>phonebook = {'Abebe':'1025-1211', 'Kamil':'1223-2021','Jone':'1555-3533'} </a:t>
            </a:r>
          </a:p>
          <a:p>
            <a:pPr marL="0" indent="0">
              <a:lnSpc>
                <a:spcPct val="150000"/>
              </a:lnSpc>
              <a:buNone/>
            </a:pPr>
            <a:r>
              <a:rPr lang="en-US" sz="2400" dirty="0">
                <a:latin typeface="Garamond" panose="02020404030301010803" pitchFamily="18" charset="0"/>
              </a:rPr>
              <a:t>if '</a:t>
            </a:r>
            <a:r>
              <a:rPr lang="en-US" sz="2400" dirty="0" err="1">
                <a:latin typeface="Garamond" panose="02020404030301010803" pitchFamily="18" charset="0"/>
              </a:rPr>
              <a:t>Abebe</a:t>
            </a:r>
            <a:r>
              <a:rPr lang="en-US" sz="2400" dirty="0">
                <a:latin typeface="Garamond" panose="02020404030301010803" pitchFamily="18" charset="0"/>
              </a:rPr>
              <a:t>' in phonebook: </a:t>
            </a:r>
          </a:p>
          <a:p>
            <a:pPr marL="0" indent="0">
              <a:lnSpc>
                <a:spcPct val="150000"/>
              </a:lnSpc>
              <a:buNone/>
            </a:pPr>
            <a:r>
              <a:rPr lang="en-US" sz="2400" dirty="0">
                <a:latin typeface="Garamond" panose="02020404030301010803" pitchFamily="18" charset="0"/>
              </a:rPr>
              <a:t>print(phonebook['</a:t>
            </a:r>
            <a:r>
              <a:rPr lang="en-US" sz="2400" dirty="0" err="1">
                <a:latin typeface="Garamond" panose="02020404030301010803" pitchFamily="18" charset="0"/>
              </a:rPr>
              <a:t>Abebe</a:t>
            </a:r>
            <a:r>
              <a:rPr lang="en-US" sz="2400" dirty="0">
                <a:latin typeface="Garamond" panose="02020404030301010803" pitchFamily="18" charset="0"/>
              </a:rPr>
              <a:t>']) #print 1025-1211</a:t>
            </a:r>
            <a:r>
              <a:rPr lang="en-US" dirty="0">
                <a:latin typeface="Garamond" panose="02020404030301010803" pitchFamily="18" charset="0"/>
              </a:rPr>
              <a:t/>
            </a:r>
            <a:br>
              <a:rPr lang="en-US" dirty="0">
                <a:latin typeface="Garamond" panose="02020404030301010803" pitchFamily="18" charset="0"/>
              </a:rPr>
            </a:br>
            <a:endParaRPr lang="en-US"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44</a:t>
            </a:fld>
            <a:endParaRPr lang="en-US"/>
          </a:p>
        </p:txBody>
      </p:sp>
      <p:sp>
        <p:nvSpPr>
          <p:cNvPr id="5" name="Title 1">
            <a:extLst>
              <a:ext uri="{FF2B5EF4-FFF2-40B4-BE49-F238E27FC236}">
                <a16:creationId xmlns:a16="http://schemas.microsoft.com/office/drawing/2014/main" id="{FDCD3FE1-B97C-00FC-DB53-0FBE8E901863}"/>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2491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fontAlgn="base">
              <a:buFont typeface="Wingdings" panose="05000000000000000000" pitchFamily="2" charset="2"/>
              <a:buChar char="Ø"/>
            </a:pPr>
            <a:r>
              <a:rPr lang="en-US" altLang="en-US" sz="3200" dirty="0">
                <a:latin typeface="Garamond" panose="02020404030301010803" pitchFamily="18" charset="0"/>
              </a:rPr>
              <a:t>The Dictionary get() Method</a:t>
            </a:r>
          </a:p>
          <a:p>
            <a:r>
              <a:rPr lang="en-US" altLang="en-US" dirty="0">
                <a:latin typeface="Garamond" panose="02020404030301010803" pitchFamily="18" charset="0"/>
              </a:rPr>
              <a:t>Used for retrieving value based on key</a:t>
            </a:r>
          </a:p>
          <a:p>
            <a:r>
              <a:rPr lang="en-US" altLang="en-US" dirty="0">
                <a:latin typeface="Garamond" panose="02020404030301010803" pitchFamily="18" charset="0"/>
              </a:rPr>
              <a:t>Has built-in safety for handling non-existent key</a:t>
            </a:r>
          </a:p>
          <a:p>
            <a:pPr lvl="1"/>
            <a:r>
              <a:rPr lang="en-US" altLang="en-US" sz="2800" dirty="0">
                <a:latin typeface="Garamond" panose="02020404030301010803" pitchFamily="18" charset="0"/>
                <a:ea typeface="ＭＳ Ｐゴシック" panose="020B0600070205080204" pitchFamily="34" charset="-128"/>
              </a:rPr>
              <a:t>If key exists, returns associated value</a:t>
            </a:r>
          </a:p>
          <a:p>
            <a:pPr lvl="1"/>
            <a:r>
              <a:rPr lang="en-US" altLang="en-US" sz="2800" dirty="0">
                <a:latin typeface="Garamond" panose="02020404030301010803" pitchFamily="18" charset="0"/>
                <a:ea typeface="ＭＳ Ｐゴシック" panose="020B0600070205080204" pitchFamily="34" charset="-128"/>
              </a:rPr>
              <a:t>If key doesn’t exist, returns a default, program-provided value (or None if no default is provided)</a:t>
            </a:r>
          </a:p>
          <a:p>
            <a:pPr>
              <a:buNone/>
            </a:pPr>
            <a:r>
              <a:rPr lang="en-US" altLang="en-US" dirty="0">
                <a:latin typeface="Garamond" panose="02020404030301010803" pitchFamily="18" charset="0"/>
              </a:rPr>
              <a:t>phonebook = {'Abebe':'1025-1211', 'Kamil':'1223-2021','Jone':'1555-3533'}</a:t>
            </a:r>
          </a:p>
          <a:p>
            <a:pPr>
              <a:buNone/>
            </a:pPr>
            <a:r>
              <a:rPr lang="en-US" altLang="en-US" dirty="0">
                <a:latin typeface="Garamond" panose="02020404030301010803" pitchFamily="18" charset="0"/>
              </a:rPr>
              <a:t>print(</a:t>
            </a:r>
            <a:r>
              <a:rPr lang="en-US" altLang="en-US" dirty="0" err="1">
                <a:latin typeface="Garamond" panose="02020404030301010803" pitchFamily="18" charset="0"/>
              </a:rPr>
              <a:t>phonebook.get</a:t>
            </a:r>
            <a:r>
              <a:rPr lang="en-US" altLang="en-US" dirty="0">
                <a:latin typeface="Garamond" panose="02020404030301010803" pitchFamily="18" charset="0"/>
              </a:rPr>
              <a:t>('</a:t>
            </a:r>
            <a:r>
              <a:rPr lang="en-US" altLang="en-US" dirty="0" err="1">
                <a:latin typeface="Garamond" panose="02020404030301010803" pitchFamily="18" charset="0"/>
              </a:rPr>
              <a:t>Abebe</a:t>
            </a:r>
            <a:r>
              <a:rPr lang="en-US" altLang="en-US" dirty="0">
                <a:latin typeface="Garamond" panose="02020404030301010803" pitchFamily="18" charset="0"/>
              </a:rPr>
              <a:t>'))#print :</a:t>
            </a:r>
            <a:r>
              <a:rPr lang="en-US" altLang="en-US" dirty="0">
                <a:solidFill>
                  <a:srgbClr val="00B0F0"/>
                </a:solidFill>
                <a:latin typeface="Garamond" panose="02020404030301010803" pitchFamily="18" charset="0"/>
              </a:rPr>
              <a:t>1025-1211</a:t>
            </a:r>
          </a:p>
          <a:p>
            <a:pPr>
              <a:buNone/>
            </a:pPr>
            <a:r>
              <a:rPr lang="en-US" altLang="en-US" dirty="0">
                <a:latin typeface="Garamond" panose="02020404030301010803" pitchFamily="18" charset="0"/>
              </a:rPr>
              <a:t>print(</a:t>
            </a:r>
            <a:r>
              <a:rPr lang="en-US" altLang="en-US" dirty="0" err="1">
                <a:latin typeface="Garamond" panose="02020404030301010803" pitchFamily="18" charset="0"/>
              </a:rPr>
              <a:t>phonebook.get</a:t>
            </a:r>
            <a:r>
              <a:rPr lang="en-US" altLang="en-US" dirty="0">
                <a:latin typeface="Garamond" panose="02020404030301010803" pitchFamily="18" charset="0"/>
              </a:rPr>
              <a:t>('Lemma')) #print: </a:t>
            </a:r>
            <a:r>
              <a:rPr lang="en-US" altLang="en-US" dirty="0">
                <a:solidFill>
                  <a:srgbClr val="00B0F0"/>
                </a:solidFill>
                <a:latin typeface="Garamond" panose="02020404030301010803" pitchFamily="18" charset="0"/>
              </a:rPr>
              <a:t>None</a:t>
            </a:r>
          </a:p>
          <a:p>
            <a:pPr>
              <a:buNone/>
            </a:pPr>
            <a:r>
              <a:rPr lang="en-US" dirty="0">
                <a:latin typeface="Garamond" panose="02020404030301010803" pitchFamily="18" charset="0"/>
              </a:rPr>
              <a:t>print(</a:t>
            </a:r>
            <a:r>
              <a:rPr lang="en-US" dirty="0" err="1">
                <a:latin typeface="Garamond" panose="02020404030301010803" pitchFamily="18" charset="0"/>
              </a:rPr>
              <a:t>phonebook.get</a:t>
            </a:r>
            <a:r>
              <a:rPr lang="en-US" dirty="0">
                <a:latin typeface="Garamond" panose="02020404030301010803" pitchFamily="18" charset="0"/>
              </a:rPr>
              <a:t>('</a:t>
            </a:r>
            <a:r>
              <a:rPr lang="en-US" dirty="0" err="1">
                <a:latin typeface="Garamond" panose="02020404030301010803" pitchFamily="18" charset="0"/>
              </a:rPr>
              <a:t>Lemma','I</a:t>
            </a:r>
            <a:r>
              <a:rPr lang="en-US" dirty="0">
                <a:latin typeface="Garamond" panose="02020404030301010803" pitchFamily="18" charset="0"/>
              </a:rPr>
              <a:t> have no idea')) #print: </a:t>
            </a:r>
            <a:r>
              <a:rPr lang="en-US" dirty="0">
                <a:solidFill>
                  <a:srgbClr val="00B0F0"/>
                </a:solidFill>
                <a:latin typeface="Garamond" panose="02020404030301010803" pitchFamily="18" charset="0"/>
              </a:rPr>
              <a:t>'I have no idea'</a:t>
            </a:r>
          </a:p>
          <a:p>
            <a:pPr marL="457200" lvl="1" indent="0" fontAlgn="base">
              <a:buNone/>
            </a:pPr>
            <a:endParaRPr lang="en-US" sz="2800" dirty="0">
              <a:latin typeface="Garamond" panose="02020404030301010803"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45</a:t>
            </a:fld>
            <a:endParaRPr lang="en-US"/>
          </a:p>
        </p:txBody>
      </p:sp>
      <p:sp>
        <p:nvSpPr>
          <p:cNvPr id="5" name="Title 1">
            <a:extLst>
              <a:ext uri="{FF2B5EF4-FFF2-40B4-BE49-F238E27FC236}">
                <a16:creationId xmlns:a16="http://schemas.microsoft.com/office/drawing/2014/main" id="{8E007498-D29E-61E5-F15D-203205CF8110}"/>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040101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ramond" panose="02020404030301010803" pitchFamily="18" charset="0"/>
              </a:rPr>
              <a:t>Sets</a:t>
            </a:r>
          </a:p>
        </p:txBody>
      </p:sp>
      <p:sp>
        <p:nvSpPr>
          <p:cNvPr id="3" name="Content Placeholder 2"/>
          <p:cNvSpPr>
            <a:spLocks noGrp="1"/>
          </p:cNvSpPr>
          <p:nvPr>
            <p:ph idx="1"/>
          </p:nvPr>
        </p:nvSpPr>
        <p:spPr/>
        <p:txBody>
          <a:bodyPr>
            <a:normAutofit/>
          </a:bodyPr>
          <a:lstStyle/>
          <a:p>
            <a:r>
              <a:rPr lang="en-US" sz="3200" dirty="0">
                <a:latin typeface="Garamond" panose="02020404030301010803" pitchFamily="18" charset="0"/>
              </a:rPr>
              <a:t>An </a:t>
            </a:r>
            <a:r>
              <a:rPr lang="en-US" sz="3200" dirty="0">
                <a:solidFill>
                  <a:srgbClr val="FF0000"/>
                </a:solidFill>
                <a:latin typeface="Garamond" panose="02020404030301010803" pitchFamily="18" charset="0"/>
              </a:rPr>
              <a:t>unordered collection </a:t>
            </a:r>
            <a:r>
              <a:rPr lang="en-US" sz="3200" dirty="0">
                <a:latin typeface="Garamond" panose="02020404030301010803" pitchFamily="18" charset="0"/>
              </a:rPr>
              <a:t>with </a:t>
            </a:r>
            <a:r>
              <a:rPr lang="en-US" sz="3200" dirty="0">
                <a:solidFill>
                  <a:srgbClr val="FF0000"/>
                </a:solidFill>
                <a:latin typeface="Garamond" panose="02020404030301010803" pitchFamily="18" charset="0"/>
              </a:rPr>
              <a:t>no duplicate </a:t>
            </a:r>
            <a:r>
              <a:rPr lang="en-US" sz="3200" dirty="0">
                <a:latin typeface="Garamond" panose="02020404030301010803" pitchFamily="18" charset="0"/>
              </a:rPr>
              <a:t>elements</a:t>
            </a:r>
          </a:p>
          <a:p>
            <a:r>
              <a:rPr lang="en-US" sz="3200" dirty="0">
                <a:solidFill>
                  <a:srgbClr val="000000"/>
                </a:solidFill>
                <a:latin typeface="Garamond" panose="02020404030301010803" pitchFamily="18" charset="0"/>
              </a:rPr>
              <a:t>It contains a collection of unique values and works like a mathematical set.</a:t>
            </a:r>
            <a:endParaRPr lang="en-US" sz="3200" dirty="0">
              <a:latin typeface="Garamond" panose="02020404030301010803" pitchFamily="18" charset="0"/>
            </a:endParaRPr>
          </a:p>
          <a:p>
            <a:r>
              <a:rPr lang="en-US" sz="3200" dirty="0">
                <a:latin typeface="Garamond" panose="02020404030301010803" pitchFamily="18" charset="0"/>
              </a:rPr>
              <a:t>Supports</a:t>
            </a:r>
          </a:p>
          <a:p>
            <a:pPr lvl="1"/>
            <a:r>
              <a:rPr lang="en-US" sz="2800" dirty="0">
                <a:latin typeface="Garamond" panose="02020404030301010803" pitchFamily="18" charset="0"/>
              </a:rPr>
              <a:t>membership testing </a:t>
            </a:r>
          </a:p>
          <a:p>
            <a:pPr lvl="1"/>
            <a:r>
              <a:rPr lang="en-US" sz="2800" dirty="0">
                <a:latin typeface="Garamond" panose="02020404030301010803" pitchFamily="18" charset="0"/>
              </a:rPr>
              <a:t>eliminating duplicate entries</a:t>
            </a:r>
          </a:p>
          <a:p>
            <a:pPr lvl="1"/>
            <a:r>
              <a:rPr lang="en-US" sz="2800" dirty="0">
                <a:latin typeface="Garamond" panose="02020404030301010803" pitchFamily="18" charset="0"/>
              </a:rPr>
              <a:t>Set operations: </a:t>
            </a:r>
            <a:r>
              <a:rPr lang="en-US" sz="2800" dirty="0">
                <a:solidFill>
                  <a:srgbClr val="FF0000"/>
                </a:solidFill>
                <a:latin typeface="Garamond" panose="02020404030301010803" pitchFamily="18" charset="0"/>
              </a:rPr>
              <a:t>union, intersection, difference, and symmetric difference.</a:t>
            </a:r>
          </a:p>
        </p:txBody>
      </p:sp>
      <p:sp>
        <p:nvSpPr>
          <p:cNvPr id="5" name="Slide Number Placeholder 4"/>
          <p:cNvSpPr>
            <a:spLocks noGrp="1"/>
          </p:cNvSpPr>
          <p:nvPr>
            <p:ph type="sldNum" sz="quarter" idx="12"/>
          </p:nvPr>
        </p:nvSpPr>
        <p:spPr/>
        <p:txBody>
          <a:bodyPr/>
          <a:lstStyle/>
          <a:p>
            <a:fld id="{65DBF2DD-4017-400A-B431-6CDAD3069103}" type="slidenum">
              <a:rPr lang="hi-IN" smtClean="0"/>
              <a:t>46</a:t>
            </a:fld>
            <a:endParaRPr lang="hi-IN"/>
          </a:p>
        </p:txBody>
      </p:sp>
      <p:sp>
        <p:nvSpPr>
          <p:cNvPr id="4" name="Title 1">
            <a:extLst>
              <a:ext uri="{FF2B5EF4-FFF2-40B4-BE49-F238E27FC236}">
                <a16:creationId xmlns:a16="http://schemas.microsoft.com/office/drawing/2014/main" id="{A7316AA7-0F9D-1491-3892-6BFB88338EFC}"/>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9775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194914" y="776512"/>
            <a:ext cx="11802170" cy="6081488"/>
          </a:xfrm>
        </p:spPr>
        <p:txBody>
          <a:bodyPr>
            <a:noAutofit/>
          </a:bodyPr>
          <a:lstStyle/>
          <a:p>
            <a:pPr algn="just">
              <a:lnSpc>
                <a:spcPct val="150000"/>
              </a:lnSpc>
              <a:buFont typeface="Wingdings" panose="05000000000000000000" pitchFamily="2" charset="2"/>
              <a:buChar char="Ø"/>
            </a:pPr>
            <a:r>
              <a:rPr lang="en-US" dirty="0">
                <a:solidFill>
                  <a:srgbClr val="0070C0"/>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Set:</a:t>
            </a:r>
            <a:endParaRPr lang="en-US" dirty="0">
              <a:solidFill>
                <a:srgbClr val="000000"/>
              </a:solidFill>
              <a:latin typeface="Garamond" panose="02020404030301010803" pitchFamily="18" charset="0"/>
            </a:endParaRPr>
          </a:p>
          <a:p>
            <a:pPr lvl="1"/>
            <a:r>
              <a:rPr lang="en-US" altLang="en-US" sz="2800" dirty="0">
                <a:solidFill>
                  <a:srgbClr val="000000"/>
                </a:solidFill>
                <a:latin typeface="Garamond" panose="02020404030301010803" pitchFamily="18" charset="0"/>
              </a:rPr>
              <a:t>Can only contain unique elements</a:t>
            </a:r>
          </a:p>
          <a:p>
            <a:pPr lvl="1"/>
            <a:r>
              <a:rPr lang="en-US" altLang="en-US" sz="2800" dirty="0">
                <a:solidFill>
                  <a:srgbClr val="FF0000"/>
                </a:solidFill>
                <a:latin typeface="Garamond" panose="02020404030301010803" pitchFamily="18" charset="0"/>
              </a:rPr>
              <a:t>Immutable</a:t>
            </a:r>
            <a:r>
              <a:rPr lang="en-US" altLang="en-US" sz="2800" dirty="0">
                <a:solidFill>
                  <a:srgbClr val="000000"/>
                </a:solidFill>
                <a:latin typeface="Garamond" panose="02020404030301010803" pitchFamily="18" charset="0"/>
              </a:rPr>
              <a:t> like tuples and strings</a:t>
            </a:r>
          </a:p>
          <a:p>
            <a:pPr lvl="1"/>
            <a:r>
              <a:rPr lang="en-US" sz="2800" i="0" dirty="0">
                <a:solidFill>
                  <a:srgbClr val="000000"/>
                </a:solidFill>
                <a:effectLst/>
                <a:latin typeface="Garamond" panose="02020404030301010803" pitchFamily="18" charset="0"/>
              </a:rPr>
              <a:t>All the elements in a set must be </a:t>
            </a:r>
            <a:r>
              <a:rPr lang="en-US" sz="2800" i="0" dirty="0">
                <a:solidFill>
                  <a:srgbClr val="FF0000"/>
                </a:solidFill>
                <a:effectLst/>
                <a:latin typeface="Garamond" panose="02020404030301010803" pitchFamily="18" charset="0"/>
              </a:rPr>
              <a:t>unique</a:t>
            </a:r>
            <a:r>
              <a:rPr lang="en-US" sz="2800" i="0" dirty="0">
                <a:solidFill>
                  <a:srgbClr val="000000"/>
                </a:solidFill>
                <a:effectLst/>
                <a:latin typeface="Garamond" panose="02020404030301010803" pitchFamily="18" charset="0"/>
              </a:rPr>
              <a:t>. </a:t>
            </a:r>
          </a:p>
          <a:p>
            <a:pPr lvl="1"/>
            <a:r>
              <a:rPr lang="en-US" sz="2800" i="0" dirty="0">
                <a:solidFill>
                  <a:srgbClr val="000000"/>
                </a:solidFill>
                <a:effectLst/>
                <a:latin typeface="Garamond" panose="02020404030301010803" pitchFamily="18" charset="0"/>
              </a:rPr>
              <a:t> Sets are unordered, which means that the elements in a set are not stored in any particular order.</a:t>
            </a:r>
            <a:endParaRPr lang="en-US" sz="2800" dirty="0">
              <a:solidFill>
                <a:srgbClr val="000000"/>
              </a:solidFill>
              <a:latin typeface="Garamond" panose="02020404030301010803" pitchFamily="18" charset="0"/>
            </a:endParaRPr>
          </a:p>
          <a:p>
            <a:pPr lvl="1"/>
            <a:r>
              <a:rPr lang="en-US" sz="2800" i="0" dirty="0">
                <a:solidFill>
                  <a:srgbClr val="000000"/>
                </a:solidFill>
                <a:effectLst/>
                <a:latin typeface="Garamond" panose="02020404030301010803" pitchFamily="18" charset="0"/>
              </a:rPr>
              <a:t>The </a:t>
            </a:r>
            <a:r>
              <a:rPr lang="en-US" i="0" dirty="0">
                <a:solidFill>
                  <a:srgbClr val="000000"/>
                </a:solidFill>
                <a:effectLst/>
                <a:latin typeface="Garamond" panose="02020404030301010803" pitchFamily="18" charset="0"/>
              </a:rPr>
              <a:t>elements that are stored in a set can be of </a:t>
            </a:r>
            <a:r>
              <a:rPr lang="en-US" i="0" dirty="0">
                <a:solidFill>
                  <a:srgbClr val="FF0000"/>
                </a:solidFill>
                <a:effectLst/>
                <a:latin typeface="Garamond" panose="02020404030301010803" pitchFamily="18" charset="0"/>
              </a:rPr>
              <a:t>different</a:t>
            </a:r>
            <a:r>
              <a:rPr lang="en-US" i="0" dirty="0">
                <a:solidFill>
                  <a:srgbClr val="000000"/>
                </a:solidFill>
                <a:effectLst/>
                <a:latin typeface="Garamond" panose="02020404030301010803" pitchFamily="18" charset="0"/>
              </a:rPr>
              <a:t> data types</a:t>
            </a:r>
            <a:r>
              <a:rPr lang="en-US" dirty="0">
                <a:latin typeface="Garamond" panose="02020404030301010803" pitchFamily="18" charset="0"/>
              </a:rPr>
              <a:t> </a:t>
            </a:r>
            <a:br>
              <a:rPr lang="en-US" dirty="0">
                <a:latin typeface="Garamond" panose="02020404030301010803" pitchFamily="18" charset="0"/>
              </a:rPr>
            </a:br>
            <a:r>
              <a:rPr lang="en-US" dirty="0">
                <a:latin typeface="Garamond" panose="02020404030301010803" pitchFamily="18" charset="0"/>
              </a:rPr>
              <a:t>Creating a set:</a:t>
            </a:r>
          </a:p>
          <a:p>
            <a:pPr marL="0" indent="0">
              <a:buNone/>
            </a:pPr>
            <a:r>
              <a:rPr lang="en-US" altLang="en-US" dirty="0">
                <a:solidFill>
                  <a:srgbClr val="000000"/>
                </a:solidFill>
                <a:latin typeface="Garamond" panose="02020404030301010803" pitchFamily="18" charset="0"/>
              </a:rPr>
              <a:t>basket=['</a:t>
            </a:r>
            <a:r>
              <a:rPr lang="en-US" altLang="en-US" dirty="0" err="1">
                <a:solidFill>
                  <a:srgbClr val="000000"/>
                </a:solidFill>
                <a:latin typeface="Garamond" panose="02020404030301010803" pitchFamily="18" charset="0"/>
              </a:rPr>
              <a:t>apple','banana','orange','avocado</a:t>
            </a:r>
            <a:r>
              <a:rPr lang="en-US" altLang="en-US" dirty="0">
                <a:solidFill>
                  <a:srgbClr val="000000"/>
                </a:solidFill>
                <a:latin typeface="Garamond" panose="02020404030301010803" pitchFamily="18" charset="0"/>
              </a:rPr>
              <a:t>']</a:t>
            </a:r>
          </a:p>
          <a:p>
            <a:pPr marL="0" indent="0">
              <a:buNone/>
            </a:pPr>
            <a:r>
              <a:rPr lang="en-US" altLang="en-US" dirty="0">
                <a:solidFill>
                  <a:srgbClr val="000000"/>
                </a:solidFill>
                <a:latin typeface="Garamond" panose="02020404030301010803" pitchFamily="18" charset="0"/>
              </a:rPr>
              <a:t>fruits=</a:t>
            </a:r>
            <a:r>
              <a:rPr lang="en-US" altLang="en-US" dirty="0">
                <a:solidFill>
                  <a:srgbClr val="00B0F0"/>
                </a:solidFill>
                <a:latin typeface="Garamond" panose="02020404030301010803" pitchFamily="18" charset="0"/>
              </a:rPr>
              <a:t>set</a:t>
            </a:r>
            <a:r>
              <a:rPr lang="en-US" altLang="en-US" dirty="0">
                <a:solidFill>
                  <a:srgbClr val="000000"/>
                </a:solidFill>
                <a:latin typeface="Garamond" panose="02020404030301010803" pitchFamily="18" charset="0"/>
              </a:rPr>
              <a:t>(basket)</a:t>
            </a:r>
          </a:p>
          <a:p>
            <a:pPr marL="0" indent="0">
              <a:buNone/>
            </a:pPr>
            <a:r>
              <a:rPr lang="en-US" altLang="en-US" dirty="0">
                <a:solidFill>
                  <a:srgbClr val="000000"/>
                </a:solidFill>
                <a:latin typeface="Garamond" panose="02020404030301010803" pitchFamily="18" charset="0"/>
              </a:rPr>
              <a:t>print(fruits)#{'apple', 'avocado', 'banana', 'orange’}</a:t>
            </a:r>
          </a:p>
          <a:p>
            <a:pPr marL="0" indent="0">
              <a:lnSpc>
                <a:spcPct val="150000"/>
              </a:lnSpc>
              <a:buNone/>
            </a:pPr>
            <a:r>
              <a:rPr lang="en-US" dirty="0">
                <a:latin typeface="Garamond" panose="02020404030301010803" pitchFamily="18" charset="0"/>
              </a:rPr>
              <a:t/>
            </a:r>
            <a:br>
              <a:rPr lang="en-US" dirty="0">
                <a:latin typeface="Garamond" panose="02020404030301010803" pitchFamily="18" charset="0"/>
              </a:rPr>
            </a:br>
            <a:endParaRPr lang="en-US" dirty="0">
              <a:latin typeface="Garamond" panose="02020404030301010803"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47</a:t>
            </a:fld>
            <a:endParaRPr lang="en-US" dirty="0"/>
          </a:p>
        </p:txBody>
      </p:sp>
      <p:sp>
        <p:nvSpPr>
          <p:cNvPr id="5" name="TextBox 4">
            <a:extLst>
              <a:ext uri="{FF2B5EF4-FFF2-40B4-BE49-F238E27FC236}">
                <a16:creationId xmlns:a16="http://schemas.microsoft.com/office/drawing/2014/main" id="{D60C80E9-8E18-B7EB-C69C-400BC22D3807}"/>
              </a:ext>
            </a:extLst>
          </p:cNvPr>
          <p:cNvSpPr txBox="1"/>
          <p:nvPr/>
        </p:nvSpPr>
        <p:spPr>
          <a:xfrm>
            <a:off x="7398893" y="5122371"/>
            <a:ext cx="3202736" cy="107721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b="1" dirty="0">
                <a:latin typeface="Garamond" panose="02020404030301010803" pitchFamily="18" charset="0"/>
              </a:rPr>
              <a:t>Create a set from </a:t>
            </a:r>
          </a:p>
          <a:p>
            <a:r>
              <a:rPr lang="en-US" sz="3200" b="1" dirty="0">
                <a:latin typeface="Garamond" panose="02020404030301010803" pitchFamily="18" charset="0"/>
              </a:rPr>
              <a:t>a sequence</a:t>
            </a:r>
          </a:p>
        </p:txBody>
      </p:sp>
      <p:cxnSp>
        <p:nvCxnSpPr>
          <p:cNvPr id="8" name="Curved Connector 11">
            <a:extLst>
              <a:ext uri="{FF2B5EF4-FFF2-40B4-BE49-F238E27FC236}">
                <a16:creationId xmlns:a16="http://schemas.microsoft.com/office/drawing/2014/main" id="{8EE5F45F-7CE4-FE34-B9B8-2A411E7A7A78}"/>
              </a:ext>
            </a:extLst>
          </p:cNvPr>
          <p:cNvCxnSpPr>
            <a:cxnSpLocks/>
          </p:cNvCxnSpPr>
          <p:nvPr/>
        </p:nvCxnSpPr>
        <p:spPr>
          <a:xfrm rot="10800000" flipV="1">
            <a:off x="1420128" y="5142607"/>
            <a:ext cx="5978765" cy="275070"/>
          </a:xfrm>
          <a:prstGeom prst="curvedConnector3">
            <a:avLst>
              <a:gd name="adj1" fmla="val 53294"/>
            </a:avLst>
          </a:prstGeom>
          <a:ln>
            <a:tailEnd type="arrow"/>
          </a:ln>
        </p:spPr>
        <p:style>
          <a:lnRef idx="3">
            <a:schemeClr val="accent1"/>
          </a:lnRef>
          <a:fillRef idx="0">
            <a:schemeClr val="accent1"/>
          </a:fillRef>
          <a:effectRef idx="2">
            <a:schemeClr val="accent1"/>
          </a:effectRef>
          <a:fontRef idx="minor">
            <a:schemeClr val="tx1"/>
          </a:fontRef>
        </p:style>
      </p:cxnSp>
      <p:sp>
        <p:nvSpPr>
          <p:cNvPr id="6" name="Title 1">
            <a:extLst>
              <a:ext uri="{FF2B5EF4-FFF2-40B4-BE49-F238E27FC236}">
                <a16:creationId xmlns:a16="http://schemas.microsoft.com/office/drawing/2014/main" id="{B8B59996-D48A-A2F7-EEC2-97A6BC397320}"/>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36601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B4F7E2-DFC6-490A-AB5F-7D827582BBB5}" type="slidenum">
              <a:rPr lang="en-US" smtClean="0"/>
              <a:pPr/>
              <a:t>48</a:t>
            </a:fld>
            <a:endParaRPr lang="en-US" dirty="0"/>
          </a:p>
        </p:txBody>
      </p:sp>
      <p:sp>
        <p:nvSpPr>
          <p:cNvPr id="3" name="Content Placeholder 2">
            <a:extLst>
              <a:ext uri="{FF2B5EF4-FFF2-40B4-BE49-F238E27FC236}">
                <a16:creationId xmlns:a16="http://schemas.microsoft.com/office/drawing/2014/main" id="{E88E847F-E718-C634-F055-F582F5871314}"/>
              </a:ext>
            </a:extLst>
          </p:cNvPr>
          <p:cNvSpPr>
            <a:spLocks noGrp="1"/>
          </p:cNvSpPr>
          <p:nvPr>
            <p:ph idx="1"/>
          </p:nvPr>
        </p:nvSpPr>
        <p:spPr>
          <a:xfrm>
            <a:off x="838200" y="1294228"/>
            <a:ext cx="10515600" cy="4882735"/>
          </a:xfrm>
        </p:spPr>
        <p:txBody>
          <a:bodyPr>
            <a:normAutofit/>
          </a:bodyPr>
          <a:lstStyle/>
          <a:p>
            <a:r>
              <a:rPr lang="en-US" altLang="en-US" dirty="0">
                <a:latin typeface="Garamond" panose="02020404030301010803" pitchFamily="18" charset="0"/>
              </a:rPr>
              <a:t>Sets do not contain duplicates</a:t>
            </a:r>
          </a:p>
          <a:p>
            <a:pPr marL="0" indent="0">
              <a:buNone/>
            </a:pPr>
            <a:r>
              <a:rPr lang="en-US" dirty="0">
                <a:latin typeface="Garamond" panose="02020404030301010803" pitchFamily="18" charset="0"/>
              </a:rPr>
              <a:t>a={1,2,1}</a:t>
            </a:r>
          </a:p>
          <a:p>
            <a:pPr marL="0" indent="0">
              <a:buNone/>
            </a:pPr>
            <a:r>
              <a:rPr lang="en-US" dirty="0">
                <a:latin typeface="Garamond" panose="02020404030301010803" pitchFamily="18" charset="0"/>
              </a:rPr>
              <a:t>print(a) # print {1, 2}</a:t>
            </a:r>
          </a:p>
          <a:p>
            <a:pPr marL="0" indent="0">
              <a:buNone/>
            </a:pPr>
            <a:r>
              <a:rPr lang="en-US" altLang="en-US" dirty="0">
                <a:latin typeface="Garamond" panose="02020404030301010803" pitchFamily="18" charset="0"/>
              </a:rPr>
              <a:t>Sets are immutable:</a:t>
            </a:r>
            <a:endParaRPr lang="en-US" dirty="0">
              <a:latin typeface="Garamond" panose="02020404030301010803" pitchFamily="18" charset="0"/>
            </a:endParaRPr>
          </a:p>
          <a:p>
            <a:pPr marL="0" indent="0">
              <a:buNone/>
            </a:pPr>
            <a:r>
              <a:rPr lang="fi-FI" dirty="0">
                <a:latin typeface="Garamond" panose="02020404030301010803" pitchFamily="18" charset="0"/>
              </a:rPr>
              <a:t>aset = {11, 22, 33}</a:t>
            </a:r>
          </a:p>
          <a:p>
            <a:pPr marL="0" indent="0">
              <a:buNone/>
            </a:pPr>
            <a:r>
              <a:rPr lang="fi-FI" dirty="0">
                <a:latin typeface="Garamond" panose="02020404030301010803" pitchFamily="18" charset="0"/>
              </a:rPr>
              <a:t>bset = aset</a:t>
            </a:r>
          </a:p>
          <a:p>
            <a:pPr marL="0" indent="0">
              <a:buNone/>
            </a:pPr>
            <a:r>
              <a:rPr lang="fi-FI" dirty="0">
                <a:latin typeface="Garamond" panose="02020404030301010803" pitchFamily="18" charset="0"/>
              </a:rPr>
              <a:t>aset = aset | {55}</a:t>
            </a:r>
          </a:p>
          <a:p>
            <a:pPr marL="0" indent="0">
              <a:buNone/>
            </a:pPr>
            <a:r>
              <a:rPr lang="fi-FI" dirty="0">
                <a:latin typeface="Garamond" panose="02020404030301010803" pitchFamily="18" charset="0"/>
              </a:rPr>
              <a:t>print(aset)#print {33, 11, 22, 55}</a:t>
            </a:r>
          </a:p>
          <a:p>
            <a:pPr marL="0" indent="0">
              <a:buNone/>
            </a:pPr>
            <a:r>
              <a:rPr lang="fi-FI" dirty="0">
                <a:latin typeface="Garamond" panose="02020404030301010803" pitchFamily="18" charset="0"/>
              </a:rPr>
              <a:t>print(bset)#print {33, 11, 22}</a:t>
            </a:r>
            <a:endParaRPr lang="en-US" dirty="0">
              <a:latin typeface="Garamond" panose="02020404030301010803" pitchFamily="18" charset="0"/>
            </a:endParaRPr>
          </a:p>
        </p:txBody>
      </p:sp>
      <p:sp>
        <p:nvSpPr>
          <p:cNvPr id="5" name="AutoShape 5">
            <a:extLst>
              <a:ext uri="{FF2B5EF4-FFF2-40B4-BE49-F238E27FC236}">
                <a16:creationId xmlns:a16="http://schemas.microsoft.com/office/drawing/2014/main" id="{32F6D275-474C-318F-41CC-95C082A1CA58}"/>
              </a:ext>
            </a:extLst>
          </p:cNvPr>
          <p:cNvSpPr>
            <a:spLocks noChangeArrowheads="1"/>
          </p:cNvSpPr>
          <p:nvPr/>
        </p:nvSpPr>
        <p:spPr bwMode="auto">
          <a:xfrm>
            <a:off x="3626291" y="3383280"/>
            <a:ext cx="1114521" cy="989012"/>
          </a:xfrm>
          <a:prstGeom prst="wedgeEllipseCallout">
            <a:avLst>
              <a:gd name="adj1" fmla="val -142806"/>
              <a:gd name="adj2" fmla="val 58991"/>
            </a:avLst>
          </a:prstGeom>
          <a:solidFill>
            <a:schemeClr val="accent1"/>
          </a:solidFill>
          <a:ln w="12700"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latin typeface="Arial Narrow" panose="020B0606020202030204" pitchFamily="34" charset="0"/>
              </a:rPr>
              <a:t>Union of two sets</a:t>
            </a:r>
          </a:p>
        </p:txBody>
      </p:sp>
      <p:sp>
        <p:nvSpPr>
          <p:cNvPr id="8" name="Title 1">
            <a:extLst>
              <a:ext uri="{FF2B5EF4-FFF2-40B4-BE49-F238E27FC236}">
                <a16:creationId xmlns:a16="http://schemas.microsoft.com/office/drawing/2014/main" id="{69FA2F31-9454-9672-0CA4-859FF0ABFEE6}"/>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925502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49697" y="633046"/>
            <a:ext cx="12142304" cy="6088429"/>
          </a:xfrm>
        </p:spPr>
        <p:txBody>
          <a:bodyPr>
            <a:noAutofit/>
          </a:bodyPr>
          <a:lstStyle/>
          <a:p>
            <a:pPr marL="0" indent="0" algn="just">
              <a:lnSpc>
                <a:spcPct val="100000"/>
              </a:lnSpc>
              <a:buNone/>
            </a:pPr>
            <a:r>
              <a:rPr lang="en-US" dirty="0"/>
              <a:t>Set Operations:</a:t>
            </a:r>
          </a:p>
          <a:p>
            <a:pPr marL="0" indent="0">
              <a:buNone/>
            </a:pPr>
            <a:r>
              <a:rPr lang="en-US" sz="2800" b="1" dirty="0">
                <a:latin typeface="Garamond" panose="02020404030301010803" pitchFamily="18" charset="0"/>
                <a:cs typeface="Times New Roman" panose="02020603050405020304" pitchFamily="18" charset="0"/>
              </a:rPr>
              <a:t> </a:t>
            </a:r>
            <a:r>
              <a:rPr lang="en-US" b="0" dirty="0">
                <a:effectLst/>
                <a:latin typeface="Garamond" panose="02020404030301010803" pitchFamily="18" charset="0"/>
              </a:rPr>
              <a:t>a=set('Python')</a:t>
            </a:r>
          </a:p>
          <a:p>
            <a:pPr marL="0" indent="0">
              <a:buNone/>
            </a:pPr>
            <a:r>
              <a:rPr lang="en-US" b="0" dirty="0">
                <a:effectLst/>
                <a:latin typeface="Garamond" panose="02020404030301010803" pitchFamily="18" charset="0"/>
              </a:rPr>
              <a:t>b=set('programming')</a:t>
            </a:r>
          </a:p>
          <a:p>
            <a:pPr marL="0" indent="0">
              <a:buNone/>
            </a:pPr>
            <a:r>
              <a:rPr lang="en-US" b="0" dirty="0">
                <a:effectLst/>
                <a:latin typeface="Garamond" panose="02020404030301010803" pitchFamily="18" charset="0"/>
              </a:rPr>
              <a:t>print(a) #print:{'y', 'h', 'P', 'n', 't', 'o'}</a:t>
            </a:r>
          </a:p>
          <a:p>
            <a:pPr marL="0" indent="0">
              <a:buNone/>
            </a:pPr>
            <a:r>
              <a:rPr lang="en-US" b="0" dirty="0">
                <a:effectLst/>
                <a:latin typeface="Garamond" panose="02020404030301010803" pitchFamily="18" charset="0"/>
              </a:rPr>
              <a:t>print(b) #print:{'p', 'r', '</a:t>
            </a:r>
            <a:r>
              <a:rPr lang="en-US" b="0" dirty="0" err="1">
                <a:effectLst/>
                <a:latin typeface="Garamond" panose="02020404030301010803" pitchFamily="18" charset="0"/>
              </a:rPr>
              <a:t>i</a:t>
            </a:r>
            <a:r>
              <a:rPr lang="en-US" b="0" dirty="0">
                <a:effectLst/>
                <a:latin typeface="Garamond" panose="02020404030301010803" pitchFamily="18" charset="0"/>
              </a:rPr>
              <a:t>', 'g', 'm', 'a', 'n', 'o'}</a:t>
            </a:r>
          </a:p>
          <a:p>
            <a:pPr marL="0" indent="0" algn="just">
              <a:lnSpc>
                <a:spcPct val="100000"/>
              </a:lnSpc>
              <a:buNone/>
            </a:pPr>
            <a:r>
              <a:rPr lang="en-US" altLang="en-US" dirty="0"/>
              <a:t>Sets do not support indexing:</a:t>
            </a: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err="1">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myset</a:t>
            </a:r>
            <a:r>
              <a:rPr lang="en-US" sz="2400"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 = {'Apples', 'Bananas', 'Oranges’}</a:t>
            </a:r>
          </a:p>
          <a:p>
            <a:pPr marL="0" indent="0" algn="just">
              <a:lnSpc>
                <a:spcPct val="150000"/>
              </a:lnSpc>
              <a:buNone/>
            </a:pPr>
            <a:r>
              <a:rPr lang="en-US" sz="2400"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print(</a:t>
            </a:r>
            <a:r>
              <a:rPr lang="en-US" sz="2400" dirty="0" err="1">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myset</a:t>
            </a:r>
            <a:r>
              <a:rPr lang="en-US" sz="2400"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[0]) # ERROR</a:t>
            </a:r>
          </a:p>
          <a:p>
            <a:pPr marL="0" indent="0">
              <a:buNone/>
            </a:pPr>
            <a:r>
              <a:rPr lang="fi-FI" sz="1800" b="1" dirty="0">
                <a:effectLst/>
                <a:latin typeface="Garamond" panose="02020404030301010803" pitchFamily="18" charset="0"/>
              </a:rPr>
              <a:t>alist = [11, 22, 33, 22, 44]</a:t>
            </a:r>
          </a:p>
          <a:p>
            <a:pPr marL="0" indent="0">
              <a:buNone/>
            </a:pPr>
            <a:r>
              <a:rPr lang="fi-FI" sz="1800" b="1" dirty="0">
                <a:effectLst/>
                <a:latin typeface="Garamond" panose="02020404030301010803" pitchFamily="18" charset="0"/>
              </a:rPr>
              <a:t>aset = set(alist)</a:t>
            </a:r>
          </a:p>
          <a:p>
            <a:pPr marL="0" indent="0">
              <a:buNone/>
            </a:pPr>
            <a:r>
              <a:rPr lang="fi-FI" sz="1800" b="1" dirty="0">
                <a:effectLst/>
                <a:latin typeface="Garamond" panose="02020404030301010803" pitchFamily="18" charset="0"/>
              </a:rPr>
              <a:t>print(aset) # {33, 11, 44, 22}</a:t>
            </a:r>
          </a:p>
          <a:p>
            <a:pPr marL="0" indent="0">
              <a:buNone/>
            </a:pPr>
            <a:r>
              <a:rPr lang="fi-FI" sz="1800" b="1" dirty="0">
                <a:effectLst/>
                <a:latin typeface="Garamond" panose="02020404030301010803" pitchFamily="18" charset="0"/>
              </a:rPr>
              <a:t>aset = aset </a:t>
            </a:r>
            <a:r>
              <a:rPr lang="fi-FI" sz="1800" b="1" dirty="0">
                <a:solidFill>
                  <a:srgbClr val="FF0000"/>
                </a:solidFill>
                <a:effectLst/>
                <a:latin typeface="Garamond" panose="02020404030301010803" pitchFamily="18" charset="0"/>
              </a:rPr>
              <a:t>+</a:t>
            </a:r>
            <a:r>
              <a:rPr lang="fi-FI" sz="1800" b="1" dirty="0">
                <a:effectLst/>
                <a:latin typeface="Garamond" panose="02020404030301010803" pitchFamily="18" charset="0"/>
              </a:rPr>
              <a:t> {55} #</a:t>
            </a:r>
            <a:r>
              <a:rPr lang="en-US" sz="1800" b="1" dirty="0" err="1">
                <a:effectLst/>
                <a:latin typeface="Garamond" panose="02020404030301010803" pitchFamily="18" charset="0"/>
              </a:rPr>
              <a:t>TypeError</a:t>
            </a:r>
            <a:r>
              <a:rPr lang="en-US" sz="1800" b="1" dirty="0">
                <a:effectLst/>
                <a:latin typeface="Garamond" panose="02020404030301010803" pitchFamily="18" charset="0"/>
              </a:rPr>
              <a:t>: unsupported operand type(s) for +: 'set' and 'set'</a:t>
            </a:r>
            <a:endParaRPr lang="fi-FI" sz="1800" b="1" dirty="0">
              <a:effectLst/>
              <a:latin typeface="Garamond" panose="02020404030301010803" pitchFamily="18" charset="0"/>
            </a:endParaRPr>
          </a:p>
          <a:p>
            <a:pPr marL="0" indent="0" algn="just">
              <a:lnSpc>
                <a:spcPct val="150000"/>
              </a:lnSpc>
              <a:buNone/>
            </a:pPr>
            <a:endParaRPr lang="en-US" sz="2400" b="1"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endParaRP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49</a:t>
            </a:fld>
            <a:endParaRPr lang="en-US"/>
          </a:p>
        </p:txBody>
      </p:sp>
      <p:sp>
        <p:nvSpPr>
          <p:cNvPr id="5" name="Title 1">
            <a:extLst>
              <a:ext uri="{FF2B5EF4-FFF2-40B4-BE49-F238E27FC236}">
                <a16:creationId xmlns:a16="http://schemas.microsoft.com/office/drawing/2014/main" id="{745831C6-5C05-F827-EBC0-EBA299FED1EE}"/>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09164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93FBF-FB8F-1BDA-50FD-436AF8BE0A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029E1-1628-6B6C-1C84-0C1C8FB961C6}"/>
              </a:ext>
            </a:extLst>
          </p:cNvPr>
          <p:cNvSpPr>
            <a:spLocks noGrp="1"/>
          </p:cNvSpPr>
          <p:nvPr>
            <p:ph idx="1"/>
          </p:nvPr>
        </p:nvSpPr>
        <p:spPr>
          <a:xfrm>
            <a:off x="439782" y="924058"/>
            <a:ext cx="11312434" cy="5933941"/>
          </a:xfrm>
        </p:spPr>
        <p:txBody>
          <a:bodyPr>
            <a:normAutofit fontScale="25000" lnSpcReduction="20000"/>
          </a:bodyPr>
          <a:lstStyle/>
          <a:p>
            <a:pPr marL="0" indent="0" algn="just">
              <a:lnSpc>
                <a:spcPct val="150000"/>
              </a:lnSpc>
              <a:buNone/>
            </a:pPr>
            <a:r>
              <a:rPr lang="en-US" sz="12800" b="1" dirty="0">
                <a:latin typeface="Garamond" panose="02020404030301010803" pitchFamily="18" charset="0"/>
                <a:cs typeface="Times New Roman" panose="02020603050405020304" pitchFamily="18" charset="0"/>
              </a:rPr>
              <a:t>List</a:t>
            </a:r>
          </a:p>
          <a:p>
            <a:pPr algn="just">
              <a:lnSpc>
                <a:spcPct val="150000"/>
              </a:lnSpc>
              <a:buFont typeface="Wingdings" panose="05000000000000000000" pitchFamily="2" charset="2"/>
              <a:buChar char="Ø"/>
            </a:pPr>
            <a:r>
              <a:rPr lang="en-US" sz="9600" b="0" i="0" dirty="0">
                <a:solidFill>
                  <a:srgbClr val="000000"/>
                </a:solidFill>
                <a:effectLst/>
                <a:latin typeface="Garamond" panose="02020404030301010803" pitchFamily="18" charset="0"/>
              </a:rPr>
              <a:t>List is an ordered sequence of data items surrounded</a:t>
            </a:r>
            <a:r>
              <a:rPr lang="en-US" sz="9600" dirty="0">
                <a:latin typeface="Garamond" panose="02020404030301010803" pitchFamily="18" charset="0"/>
                <a:ea typeface="Arial" charset="0"/>
                <a:cs typeface="Arial" charset="0"/>
                <a:sym typeface="Cabin"/>
              </a:rPr>
              <a:t> by </a:t>
            </a:r>
            <a:r>
              <a:rPr lang="en-US" sz="9600" dirty="0">
                <a:solidFill>
                  <a:srgbClr val="FF0000"/>
                </a:solidFill>
                <a:latin typeface="Garamond" panose="02020404030301010803" pitchFamily="18" charset="0"/>
                <a:ea typeface="Arial" charset="0"/>
                <a:cs typeface="Arial" charset="0"/>
                <a:sym typeface="Cabin"/>
              </a:rPr>
              <a:t>square brackets </a:t>
            </a:r>
            <a:r>
              <a:rPr lang="en-US" sz="9600" dirty="0">
                <a:latin typeface="Garamond" panose="02020404030301010803" pitchFamily="18" charset="0"/>
                <a:ea typeface="Arial" charset="0"/>
                <a:cs typeface="Arial" charset="0"/>
                <a:sym typeface="Cabin"/>
              </a:rPr>
              <a:t>and the elements in the list are separated by </a:t>
            </a:r>
            <a:r>
              <a:rPr lang="en-US" sz="9600" dirty="0">
                <a:solidFill>
                  <a:srgbClr val="FF0000"/>
                </a:solidFill>
                <a:latin typeface="Garamond" panose="02020404030301010803" pitchFamily="18" charset="0"/>
                <a:ea typeface="Arial" charset="0"/>
                <a:cs typeface="Arial" charset="0"/>
                <a:sym typeface="Cabin"/>
              </a:rPr>
              <a:t>commas</a:t>
            </a:r>
          </a:p>
          <a:p>
            <a:pPr algn="just">
              <a:lnSpc>
                <a:spcPct val="150000"/>
              </a:lnSpc>
              <a:buFont typeface="Wingdings" panose="05000000000000000000" pitchFamily="2" charset="2"/>
              <a:buChar char="Ø"/>
            </a:pPr>
            <a:r>
              <a:rPr lang="en-US" sz="9600" dirty="0">
                <a:solidFill>
                  <a:srgbClr val="000000"/>
                </a:solidFill>
                <a:latin typeface="Garamond" panose="02020404030301010803" pitchFamily="18" charset="0"/>
              </a:rPr>
              <a:t>It is one of the flexible and very frequently used data structure in Python  </a:t>
            </a:r>
            <a:endParaRPr lang="en-US" sz="9600" dirty="0">
              <a:solidFill>
                <a:srgbClr val="000000"/>
              </a:solidFill>
              <a:latin typeface="Garamond" panose="02020404030301010803" pitchFamily="18" charset="0"/>
              <a:sym typeface="Cabin"/>
            </a:endParaRPr>
          </a:p>
          <a:p>
            <a:pPr algn="just">
              <a:lnSpc>
                <a:spcPct val="150000"/>
              </a:lnSpc>
              <a:buFont typeface="Wingdings" panose="05000000000000000000" pitchFamily="2" charset="2"/>
              <a:buChar char="Ø"/>
            </a:pPr>
            <a:r>
              <a:rPr lang="en-US" altLang="en-US" sz="8000" b="1" dirty="0">
                <a:latin typeface="Garamond" panose="02020404030301010803" pitchFamily="18" charset="0"/>
              </a:rPr>
              <a:t>Lists</a:t>
            </a:r>
          </a:p>
          <a:p>
            <a:pPr lvl="1"/>
            <a:r>
              <a:rPr lang="en-US" altLang="en-US" sz="9600" dirty="0">
                <a:latin typeface="Garamond" panose="02020404030301010803" pitchFamily="18" charset="0"/>
                <a:ea typeface="Arial" charset="0"/>
                <a:cs typeface="Arial" charset="0"/>
              </a:rPr>
              <a:t>Sequences of any type</a:t>
            </a:r>
          </a:p>
          <a:p>
            <a:pPr lvl="1"/>
            <a:r>
              <a:rPr lang="en-US" sz="9600" dirty="0">
                <a:latin typeface="Garamond" panose="02020404030301010803" pitchFamily="18" charset="0"/>
                <a:ea typeface="Arial" charset="0"/>
                <a:cs typeface="Arial" charset="0"/>
                <a:sym typeface="Cabin"/>
              </a:rPr>
              <a:t>A list element can be any Python object - even another list</a:t>
            </a:r>
          </a:p>
          <a:p>
            <a:pPr lvl="1"/>
            <a:r>
              <a:rPr lang="en-US" sz="9600" dirty="0">
                <a:latin typeface="Garamond" panose="02020404030301010803" pitchFamily="18" charset="0"/>
                <a:ea typeface="Arial" charset="0"/>
                <a:cs typeface="Arial" charset="0"/>
                <a:sym typeface="Cabin"/>
              </a:rPr>
              <a:t>A list can be empty</a:t>
            </a:r>
            <a:endParaRPr lang="en-US" altLang="en-US" sz="9600" dirty="0">
              <a:latin typeface="Garamond" panose="02020404030301010803" pitchFamily="18" charset="0"/>
              <a:ea typeface="ＭＳ Ｐゴシック" panose="020B0600070205080204" pitchFamily="34" charset="-128"/>
            </a:endParaRPr>
          </a:p>
          <a:p>
            <a:pPr>
              <a:buFont typeface="Wingdings" panose="05000000000000000000" pitchFamily="2" charset="2"/>
              <a:buChar char="Ø"/>
            </a:pPr>
            <a:r>
              <a:rPr lang="en-US" altLang="en-US" sz="11200" dirty="0">
                <a:latin typeface="Garamond" panose="02020404030301010803" pitchFamily="18" charset="0"/>
              </a:rPr>
              <a:t>Creating a List</a:t>
            </a:r>
            <a:endParaRPr lang="en-US" altLang="en-US" sz="11200" b="1" dirty="0">
              <a:latin typeface="Garamond" panose="02020404030301010803" pitchFamily="18" charset="0"/>
            </a:endParaRPr>
          </a:p>
          <a:p>
            <a:r>
              <a:rPr lang="en-US" altLang="en-US" sz="11200" b="1" dirty="0">
                <a:latin typeface="Garamond" panose="02020404030301010803" pitchFamily="18" charset="0"/>
              </a:rPr>
              <a:t>List:</a:t>
            </a:r>
            <a:r>
              <a:rPr lang="en-US" altLang="en-US" sz="11200" dirty="0">
                <a:latin typeface="Garamond" panose="02020404030301010803" pitchFamily="18" charset="0"/>
              </a:rPr>
              <a:t> </a:t>
            </a:r>
            <a:r>
              <a:rPr lang="en-US" altLang="en-US" sz="9600" dirty="0">
                <a:latin typeface="Garamond" panose="02020404030301010803" pitchFamily="18" charset="0"/>
              </a:rPr>
              <a:t>Creating an Empty List</a:t>
            </a:r>
          </a:p>
          <a:p>
            <a:pPr lvl="1">
              <a:buNone/>
            </a:pPr>
            <a:r>
              <a:rPr lang="en-US" altLang="en-US" sz="9600" dirty="0">
                <a:latin typeface="Garamond" panose="02020404030301010803" pitchFamily="18" charset="0"/>
                <a:ea typeface="ＭＳ Ｐゴシック" panose="020B0600070205080204" pitchFamily="34" charset="-128"/>
              </a:rPr>
              <a:t>stud = [ ]</a:t>
            </a:r>
          </a:p>
          <a:p>
            <a:r>
              <a:rPr lang="en-US" altLang="en-US" sz="9600" dirty="0">
                <a:latin typeface="Garamond" panose="02020404030301010803" pitchFamily="18" charset="0"/>
              </a:rPr>
              <a:t>Creating a List with Elements                                     Output</a:t>
            </a:r>
          </a:p>
          <a:p>
            <a:pPr lvl="1">
              <a:buNone/>
            </a:pPr>
            <a:r>
              <a:rPr lang="en-US" altLang="en-US" sz="9600" dirty="0">
                <a:latin typeface="Garamond" panose="02020404030301010803" pitchFamily="18" charset="0"/>
                <a:ea typeface="ＭＳ Ｐゴシック" panose="020B0600070205080204" pitchFamily="34" charset="-128"/>
              </a:rPr>
              <a:t>stud=['</a:t>
            </a:r>
            <a:r>
              <a:rPr lang="en-US" altLang="en-US" sz="9600" dirty="0" err="1">
                <a:latin typeface="Garamond" panose="02020404030301010803" pitchFamily="18" charset="0"/>
                <a:ea typeface="ＭＳ Ｐゴシック" panose="020B0600070205080204" pitchFamily="34" charset="-128"/>
              </a:rPr>
              <a:t>Abebe</a:t>
            </a:r>
            <a:r>
              <a:rPr lang="en-US" altLang="en-US" sz="9600" dirty="0">
                <a:latin typeface="Garamond" panose="02020404030301010803" pitchFamily="18" charset="0"/>
                <a:ea typeface="ＭＳ Ｐゴシック" panose="020B0600070205080204" pitchFamily="34" charset="-128"/>
              </a:rPr>
              <a:t>','</a:t>
            </a:r>
            <a:r>
              <a:rPr lang="en-US" altLang="en-US" sz="9600" dirty="0" err="1">
                <a:latin typeface="Garamond" panose="02020404030301010803" pitchFamily="18" charset="0"/>
                <a:ea typeface="ＭＳ Ｐゴシック" panose="020B0600070205080204" pitchFamily="34" charset="-128"/>
              </a:rPr>
              <a:t>Selam</a:t>
            </a:r>
            <a:r>
              <a:rPr lang="en-US" altLang="en-US" sz="9600" dirty="0">
                <a:latin typeface="Garamond" panose="02020404030301010803" pitchFamily="18" charset="0"/>
                <a:ea typeface="ＭＳ Ｐゴシック" panose="020B0600070205080204" pitchFamily="34" charset="-128"/>
              </a:rPr>
              <a:t>','Mohammed','</a:t>
            </a:r>
            <a:r>
              <a:rPr lang="en-US" altLang="en-US" sz="9600" dirty="0" err="1">
                <a:latin typeface="Garamond" panose="02020404030301010803" pitchFamily="18" charset="0"/>
                <a:ea typeface="ＭＳ Ｐゴシック" panose="020B0600070205080204" pitchFamily="34" charset="-128"/>
              </a:rPr>
              <a:t>Hirut</a:t>
            </a:r>
            <a:r>
              <a:rPr lang="en-US" altLang="en-US" sz="9600" dirty="0">
                <a:latin typeface="Garamond" panose="02020404030301010803" pitchFamily="18" charset="0"/>
                <a:ea typeface="ＭＳ Ｐゴシック" panose="020B0600070205080204" pitchFamily="34" charset="-128"/>
              </a:rPr>
              <a:t>']</a:t>
            </a:r>
          </a:p>
          <a:p>
            <a:pPr lvl="1">
              <a:buNone/>
            </a:pPr>
            <a:r>
              <a:rPr lang="en-US" altLang="en-US" sz="9600" dirty="0">
                <a:latin typeface="Garamond" panose="02020404030301010803" pitchFamily="18" charset="0"/>
                <a:ea typeface="ＭＳ Ｐゴシック" panose="020B0600070205080204" pitchFamily="34" charset="-128"/>
              </a:rPr>
              <a:t>print(stud)</a:t>
            </a:r>
            <a:endParaRPr lang="en-US" sz="9600" b="0" i="0" dirty="0">
              <a:solidFill>
                <a:srgbClr val="000000"/>
              </a:solidFill>
              <a:effectLst/>
              <a:latin typeface="Garamond" panose="02020404030301010803" pitchFamily="18" charset="0"/>
            </a:endParaRPr>
          </a:p>
          <a:p>
            <a:pPr marL="0" indent="0" algn="just">
              <a:lnSpc>
                <a:spcPct val="150000"/>
              </a:lnSpc>
              <a:buNone/>
            </a:pPr>
            <a:endParaRPr lang="en-US" sz="2400" b="1" dirty="0">
              <a:solidFill>
                <a:srgbClr val="C00000"/>
              </a:solidFill>
              <a:latin typeface="Garamond" panose="020204040303010108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D8DC8D7-74CA-0221-5B95-6C7F31FBFF4D}"/>
              </a:ext>
            </a:extLst>
          </p:cNvPr>
          <p:cNvSpPr>
            <a:spLocks noGrp="1"/>
          </p:cNvSpPr>
          <p:nvPr>
            <p:ph type="sldNum" sz="quarter" idx="12"/>
          </p:nvPr>
        </p:nvSpPr>
        <p:spPr/>
        <p:txBody>
          <a:bodyPr/>
          <a:lstStyle/>
          <a:p>
            <a:fld id="{0DB4F7E2-DFC6-490A-AB5F-7D827582BBB5}" type="slidenum">
              <a:rPr lang="en-US" smtClean="0"/>
              <a:t>5</a:t>
            </a:fld>
            <a:endParaRPr lang="en-US"/>
          </a:p>
        </p:txBody>
      </p:sp>
      <p:pic>
        <p:nvPicPr>
          <p:cNvPr id="2" name="Picture 1"/>
          <p:cNvPicPr>
            <a:picLocks noChangeAspect="1"/>
          </p:cNvPicPr>
          <p:nvPr/>
        </p:nvPicPr>
        <p:blipFill>
          <a:blip r:embed="rId3"/>
          <a:stretch>
            <a:fillRect/>
          </a:stretch>
        </p:blipFill>
        <p:spPr>
          <a:xfrm>
            <a:off x="7183670" y="6253739"/>
            <a:ext cx="3438525" cy="357332"/>
          </a:xfrm>
          <a:prstGeom prst="rect">
            <a:avLst/>
          </a:prstGeom>
        </p:spPr>
      </p:pic>
      <p:sp>
        <p:nvSpPr>
          <p:cNvPr id="6" name="Title 1">
            <a:extLst>
              <a:ext uri="{FF2B5EF4-FFF2-40B4-BE49-F238E27FC236}">
                <a16:creationId xmlns:a16="http://schemas.microsoft.com/office/drawing/2014/main" id="{874674ED-5468-CBFA-E895-03A7CBB00EE0}"/>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044120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49697" y="901337"/>
            <a:ext cx="12092608" cy="5956663"/>
          </a:xfrm>
        </p:spPr>
        <p:txBody>
          <a:bodyPr>
            <a:noAutofit/>
          </a:bodyPr>
          <a:lstStyle/>
          <a:p>
            <a:pPr marL="0" indent="0" algn="just">
              <a:lnSpc>
                <a:spcPct val="100000"/>
              </a:lnSpc>
              <a:buNone/>
            </a:pP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Boolean operation in sets</a:t>
            </a: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Consider two sets A=</a:t>
            </a:r>
            <a:r>
              <a:rPr lang="en-US" altLang="en-US" b="1" dirty="0"/>
              <a:t>{11, 22, 33}</a:t>
            </a: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B={</a:t>
            </a:r>
            <a:r>
              <a:rPr lang="en-US" altLang="en-US" b="1" dirty="0"/>
              <a:t>12, 23, 33}</a:t>
            </a: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90585695"/>
              </p:ext>
            </p:extLst>
          </p:nvPr>
        </p:nvGraphicFramePr>
        <p:xfrm>
          <a:off x="49694" y="2164046"/>
          <a:ext cx="11304104" cy="4160520"/>
        </p:xfrm>
        <a:graphic>
          <a:graphicData uri="http://schemas.openxmlformats.org/drawingml/2006/table">
            <a:tbl>
              <a:tblPr firstRow="1" bandRow="1">
                <a:tableStyleId>{5C22544A-7EE6-4342-B048-85BDC9FD1C3A}</a:tableStyleId>
              </a:tblPr>
              <a:tblGrid>
                <a:gridCol w="1278234">
                  <a:extLst>
                    <a:ext uri="{9D8B030D-6E8A-4147-A177-3AD203B41FA5}">
                      <a16:colId xmlns:a16="http://schemas.microsoft.com/office/drawing/2014/main" val="4257512152"/>
                    </a:ext>
                  </a:extLst>
                </a:gridCol>
                <a:gridCol w="1730296">
                  <a:extLst>
                    <a:ext uri="{9D8B030D-6E8A-4147-A177-3AD203B41FA5}">
                      <a16:colId xmlns:a16="http://schemas.microsoft.com/office/drawing/2014/main" val="3702279369"/>
                    </a:ext>
                  </a:extLst>
                </a:gridCol>
                <a:gridCol w="3849013">
                  <a:extLst>
                    <a:ext uri="{9D8B030D-6E8A-4147-A177-3AD203B41FA5}">
                      <a16:colId xmlns:a16="http://schemas.microsoft.com/office/drawing/2014/main" val="776506639"/>
                    </a:ext>
                  </a:extLst>
                </a:gridCol>
                <a:gridCol w="1822510">
                  <a:extLst>
                    <a:ext uri="{9D8B030D-6E8A-4147-A177-3AD203B41FA5}">
                      <a16:colId xmlns:a16="http://schemas.microsoft.com/office/drawing/2014/main" val="1097612902"/>
                    </a:ext>
                  </a:extLst>
                </a:gridCol>
                <a:gridCol w="2624051">
                  <a:extLst>
                    <a:ext uri="{9D8B030D-6E8A-4147-A177-3AD203B41FA5}">
                      <a16:colId xmlns:a16="http://schemas.microsoft.com/office/drawing/2014/main" val="1645676458"/>
                    </a:ext>
                  </a:extLst>
                </a:gridCol>
              </a:tblGrid>
              <a:tr h="370840">
                <a:tc>
                  <a:txBody>
                    <a:bodyPr/>
                    <a:lstStyle/>
                    <a:p>
                      <a:pPr algn="l"/>
                      <a:r>
                        <a:rPr lang="en-US" b="0" dirty="0">
                          <a:solidFill>
                            <a:schemeClr val="tx1"/>
                          </a:solidFill>
                          <a:effectLst/>
                          <a:latin typeface="Garamond" panose="02020404030301010803" pitchFamily="18" charset="0"/>
                          <a:cs typeface="Times New Roman" panose="02020603050405020304" pitchFamily="18" charset="0"/>
                        </a:rPr>
                        <a:t>Operator</a:t>
                      </a:r>
                    </a:p>
                  </a:txBody>
                  <a:tcPr marL="228600" marR="228600" marT="114300" marB="114300" anchor="ctr"/>
                </a:tc>
                <a:tc>
                  <a:txBody>
                    <a:bodyPr/>
                    <a:lstStyle/>
                    <a:p>
                      <a:pPr algn="l"/>
                      <a:r>
                        <a:rPr lang="en-US" b="0" dirty="0">
                          <a:solidFill>
                            <a:schemeClr val="tx1"/>
                          </a:solidFill>
                          <a:effectLst/>
                          <a:latin typeface="Garamond" panose="02020404030301010803" pitchFamily="18" charset="0"/>
                          <a:cs typeface="Times New Roman" panose="02020603050405020304" pitchFamily="18" charset="0"/>
                        </a:rPr>
                        <a:t>Name</a:t>
                      </a:r>
                    </a:p>
                  </a:txBody>
                  <a:tcPr marL="228600" marR="228600" marT="114300" marB="114300" anchor="ctr"/>
                </a:tc>
                <a:tc>
                  <a:txBody>
                    <a:bodyPr/>
                    <a:lstStyle/>
                    <a:p>
                      <a:pPr algn="l"/>
                      <a:r>
                        <a:rPr lang="en-US" b="0" dirty="0">
                          <a:solidFill>
                            <a:schemeClr val="tx1"/>
                          </a:solidFill>
                          <a:effectLst/>
                          <a:latin typeface="Garamond" panose="02020404030301010803" pitchFamily="18" charset="0"/>
                          <a:cs typeface="Times New Roman" panose="02020603050405020304" pitchFamily="18" charset="0"/>
                        </a:rPr>
                        <a:t>Description</a:t>
                      </a:r>
                    </a:p>
                  </a:txBody>
                  <a:tcPr marL="228600" marR="228600" marT="114300" marB="114300" anchor="ctr"/>
                </a:tc>
                <a:tc>
                  <a:txBody>
                    <a:bodyPr/>
                    <a:lstStyle/>
                    <a:p>
                      <a:pPr algn="l"/>
                      <a:r>
                        <a:rPr lang="en-US" b="0" dirty="0">
                          <a:effectLst/>
                          <a:latin typeface="Times New Roman" panose="02020603050405020304" pitchFamily="18" charset="0"/>
                          <a:cs typeface="Times New Roman" panose="02020603050405020304" pitchFamily="18" charset="0"/>
                        </a:rPr>
                        <a:t>Example</a:t>
                      </a:r>
                    </a:p>
                  </a:txBody>
                  <a:tcPr marL="228600" marR="228600" marT="114300" marB="114300" anchor="ctr"/>
                </a:tc>
                <a:tc>
                  <a:txBody>
                    <a:bodyPr/>
                    <a:lstStyle/>
                    <a:p>
                      <a:pPr algn="l"/>
                      <a:r>
                        <a:rPr lang="en-US" b="0" dirty="0">
                          <a:effectLst/>
                          <a:latin typeface="Times New Roman" panose="02020603050405020304" pitchFamily="18" charset="0"/>
                          <a:cs typeface="Times New Roman" panose="02020603050405020304" pitchFamily="18" charset="0"/>
                        </a:rPr>
                        <a:t>Output</a:t>
                      </a:r>
                    </a:p>
                  </a:txBody>
                  <a:tcPr marL="228600" marR="228600" marT="114300" marB="114300" anchor="ctr"/>
                </a:tc>
                <a:extLst>
                  <a:ext uri="{0D108BD9-81ED-4DB2-BD59-A6C34878D82A}">
                    <a16:rowId xmlns:a16="http://schemas.microsoft.com/office/drawing/2014/main" val="637812531"/>
                  </a:ext>
                </a:extLst>
              </a:tr>
              <a:tr h="370840">
                <a:tc>
                  <a:txBody>
                    <a:bodyPr/>
                    <a:lstStyle/>
                    <a:p>
                      <a:r>
                        <a:rPr lang="en-US" dirty="0">
                          <a:solidFill>
                            <a:schemeClr val="tx1"/>
                          </a:solidFill>
                          <a:effectLst/>
                          <a:latin typeface="Garamond" panose="02020404030301010803" pitchFamily="18" charset="0"/>
                          <a:cs typeface="Times New Roman" panose="02020603050405020304" pitchFamily="18" charset="0"/>
                        </a:rPr>
                        <a:t>|</a:t>
                      </a:r>
                    </a:p>
                  </a:txBody>
                  <a:tcPr marL="228600" marR="228600" marT="114300" marB="114300" anchor="ctr"/>
                </a:tc>
                <a:tc>
                  <a:txBody>
                    <a:bodyPr/>
                    <a:lstStyle/>
                    <a:p>
                      <a:r>
                        <a:rPr lang="en-US" altLang="en-US" b="1" u="none" dirty="0">
                          <a:solidFill>
                            <a:schemeClr val="tx1"/>
                          </a:solidFill>
                          <a:latin typeface="Garamond" panose="02020404030301010803" pitchFamily="18" charset="0"/>
                        </a:rPr>
                        <a:t>Union</a:t>
                      </a:r>
                      <a:endParaRPr lang="en-US" u="none" dirty="0">
                        <a:solidFill>
                          <a:schemeClr val="tx1"/>
                        </a:solidFill>
                        <a:effectLst/>
                        <a:latin typeface="Garamond" panose="02020404030301010803" pitchFamily="18" charset="0"/>
                        <a:cs typeface="Times New Roman" panose="02020603050405020304" pitchFamily="18" charset="0"/>
                      </a:endParaRPr>
                    </a:p>
                  </a:txBody>
                  <a:tcPr marL="228600" marR="228600" marT="114300" marB="1143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chemeClr val="tx1"/>
                          </a:solidFill>
                          <a:latin typeface="Garamond" panose="02020404030301010803" pitchFamily="18" charset="0"/>
                        </a:rPr>
                        <a:t>Contains all elements that are in set </a:t>
                      </a:r>
                      <a:r>
                        <a:rPr lang="en-US" altLang="en-US" b="1" dirty="0">
                          <a:solidFill>
                            <a:schemeClr val="tx1"/>
                          </a:solidFill>
                          <a:latin typeface="Garamond" panose="02020404030301010803" pitchFamily="18" charset="0"/>
                        </a:rPr>
                        <a:t>A</a:t>
                      </a:r>
                      <a:r>
                        <a:rPr lang="en-US" altLang="en-US" dirty="0">
                          <a:solidFill>
                            <a:schemeClr val="tx1"/>
                          </a:solidFill>
                          <a:latin typeface="Garamond" panose="02020404030301010803" pitchFamily="18" charset="0"/>
                        </a:rPr>
                        <a:t> </a:t>
                      </a:r>
                      <a:r>
                        <a:rPr lang="en-US" altLang="en-US" b="1" u="sng" dirty="0">
                          <a:solidFill>
                            <a:schemeClr val="tx1"/>
                          </a:solidFill>
                          <a:latin typeface="Garamond" panose="02020404030301010803" pitchFamily="18" charset="0"/>
                        </a:rPr>
                        <a:t>or</a:t>
                      </a:r>
                      <a:r>
                        <a:rPr lang="en-US" altLang="en-US" dirty="0">
                          <a:solidFill>
                            <a:schemeClr val="tx1"/>
                          </a:solidFill>
                          <a:latin typeface="Garamond" panose="02020404030301010803" pitchFamily="18" charset="0"/>
                        </a:rPr>
                        <a:t> in set </a:t>
                      </a:r>
                      <a:r>
                        <a:rPr lang="en-US" altLang="en-US" b="1" dirty="0">
                          <a:solidFill>
                            <a:schemeClr val="tx1"/>
                          </a:solidFill>
                          <a:latin typeface="Garamond" panose="02020404030301010803" pitchFamily="18" charset="0"/>
                        </a:rPr>
                        <a:t>B</a:t>
                      </a:r>
                    </a:p>
                  </a:txBody>
                  <a:tcPr marL="228600" marR="228600" marT="114300" marB="1143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latin typeface="Garamond" panose="02020404030301010803" pitchFamily="18" charset="0"/>
                        </a:rPr>
                        <a:t>print(A | B)</a:t>
                      </a:r>
                    </a:p>
                  </a:txBody>
                  <a:tcPr marL="228600" marR="228600" marT="114300" marB="1143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solidFill>
                            <a:schemeClr val="tx1"/>
                          </a:solidFill>
                        </a:rPr>
                        <a:t>{33, 22, 23, 11, 12}</a:t>
                      </a:r>
                    </a:p>
                  </a:txBody>
                  <a:tcPr marL="228600" marR="228600" marT="114300" marB="114300" anchor="ctr"/>
                </a:tc>
                <a:extLst>
                  <a:ext uri="{0D108BD9-81ED-4DB2-BD59-A6C34878D82A}">
                    <a16:rowId xmlns:a16="http://schemas.microsoft.com/office/drawing/2014/main" val="2212661805"/>
                  </a:ext>
                </a:extLst>
              </a:tr>
              <a:tr h="370840">
                <a:tc>
                  <a:txBody>
                    <a:bodyPr/>
                    <a:lstStyle/>
                    <a:p>
                      <a:r>
                        <a:rPr lang="en-US" dirty="0">
                          <a:solidFill>
                            <a:schemeClr val="tx1"/>
                          </a:solidFill>
                          <a:effectLst/>
                          <a:latin typeface="Garamond" panose="02020404030301010803" pitchFamily="18" charset="0"/>
                          <a:cs typeface="Times New Roman" panose="02020603050405020304" pitchFamily="18" charset="0"/>
                        </a:rPr>
                        <a:t>&amp;</a:t>
                      </a:r>
                    </a:p>
                  </a:txBody>
                  <a:tcPr marL="228600" marR="228600" marT="114300" marB="114300" anchor="ctr"/>
                </a:tc>
                <a:tc>
                  <a:txBody>
                    <a:bodyPr/>
                    <a:lstStyle/>
                    <a:p>
                      <a:r>
                        <a:rPr lang="en-US" altLang="en-US" b="1" u="none" dirty="0">
                          <a:solidFill>
                            <a:schemeClr val="tx1"/>
                          </a:solidFill>
                          <a:latin typeface="Garamond" panose="02020404030301010803" pitchFamily="18" charset="0"/>
                        </a:rPr>
                        <a:t>Intersection</a:t>
                      </a:r>
                      <a:endParaRPr lang="en-US" u="none" dirty="0">
                        <a:solidFill>
                          <a:schemeClr val="tx1"/>
                        </a:solidFill>
                        <a:effectLst/>
                        <a:latin typeface="Garamond" panose="02020404030301010803" pitchFamily="18" charset="0"/>
                        <a:cs typeface="Times New Roman" panose="02020603050405020304" pitchFamily="18" charset="0"/>
                      </a:endParaRPr>
                    </a:p>
                  </a:txBody>
                  <a:tcPr marL="228600" marR="228600" marT="114300" marB="114300" anchor="ctr"/>
                </a:tc>
                <a:tc>
                  <a:txBody>
                    <a:bodyPr/>
                    <a:lstStyle/>
                    <a:p>
                      <a:r>
                        <a:rPr lang="en-US" altLang="en-US" dirty="0">
                          <a:solidFill>
                            <a:schemeClr val="tx1"/>
                          </a:solidFill>
                          <a:latin typeface="Garamond" panose="02020404030301010803" pitchFamily="18" charset="0"/>
                        </a:rPr>
                        <a:t>Contains all elements that are in both sets </a:t>
                      </a:r>
                      <a:r>
                        <a:rPr lang="en-US" altLang="en-US" b="1" dirty="0">
                          <a:solidFill>
                            <a:schemeClr val="tx1"/>
                          </a:solidFill>
                          <a:latin typeface="Garamond" panose="02020404030301010803" pitchFamily="18" charset="0"/>
                        </a:rPr>
                        <a:t>A and B</a:t>
                      </a:r>
                    </a:p>
                  </a:txBody>
                  <a:tcPr marL="228600" marR="228600" marT="114300" marB="1143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Garamond" panose="02020404030301010803" pitchFamily="18" charset="0"/>
                          <a:ea typeface="+mn-ea"/>
                          <a:cs typeface="+mn-cs"/>
                        </a:rPr>
                        <a:t>print(A &amp; B)</a:t>
                      </a:r>
                    </a:p>
                    <a:p>
                      <a:endParaRPr lang="pt-BR" dirty="0">
                        <a:effectLst/>
                        <a:latin typeface="Garamond" panose="02020404030301010803" pitchFamily="18" charset="0"/>
                        <a:cs typeface="Times New Roman" panose="02020603050405020304" pitchFamily="18" charset="0"/>
                      </a:endParaRPr>
                    </a:p>
                  </a:txBody>
                  <a:tcPr marL="228600" marR="228600" marT="114300" marB="114300" anchor="ctr"/>
                </a:tc>
                <a:tc>
                  <a:txBody>
                    <a:bodyPr/>
                    <a:lstStyle/>
                    <a:p>
                      <a:r>
                        <a:rPr lang="pt-BR" b="1" dirty="0">
                          <a:solidFill>
                            <a:schemeClr val="tx1"/>
                          </a:solidFill>
                          <a:effectLst/>
                          <a:latin typeface="Times New Roman" panose="02020603050405020304" pitchFamily="18" charset="0"/>
                          <a:cs typeface="Times New Roman" panose="02020603050405020304" pitchFamily="18" charset="0"/>
                        </a:rPr>
                        <a:t>{33}</a:t>
                      </a:r>
                    </a:p>
                  </a:txBody>
                  <a:tcPr marL="228600" marR="228600" marT="114300" marB="114300" anchor="ctr"/>
                </a:tc>
                <a:extLst>
                  <a:ext uri="{0D108BD9-81ED-4DB2-BD59-A6C34878D82A}">
                    <a16:rowId xmlns:a16="http://schemas.microsoft.com/office/drawing/2014/main" val="3479552349"/>
                  </a:ext>
                </a:extLst>
              </a:tr>
              <a:tr h="370840">
                <a:tc>
                  <a:txBody>
                    <a:bodyPr/>
                    <a:lstStyle/>
                    <a:p>
                      <a:r>
                        <a:rPr lang="en-US" dirty="0">
                          <a:solidFill>
                            <a:schemeClr val="tx1"/>
                          </a:solidFill>
                          <a:effectLst/>
                          <a:latin typeface="Garamond" panose="02020404030301010803" pitchFamily="18" charset="0"/>
                          <a:cs typeface="Times New Roman" panose="02020603050405020304" pitchFamily="18" charset="0"/>
                        </a:rPr>
                        <a:t>-</a:t>
                      </a:r>
                    </a:p>
                  </a:txBody>
                  <a:tcPr marL="228600" marR="228600" marT="114300" marB="114300" anchor="ctr"/>
                </a:tc>
                <a:tc>
                  <a:txBody>
                    <a:bodyPr/>
                    <a:lstStyle/>
                    <a:p>
                      <a:r>
                        <a:rPr lang="en-US" altLang="en-US" b="1" u="none" dirty="0">
                          <a:solidFill>
                            <a:schemeClr val="tx1"/>
                          </a:solidFill>
                          <a:latin typeface="Garamond" panose="02020404030301010803" pitchFamily="18" charset="0"/>
                        </a:rPr>
                        <a:t>Difference</a:t>
                      </a:r>
                      <a:endParaRPr lang="en-US" u="none" dirty="0">
                        <a:solidFill>
                          <a:schemeClr val="tx1"/>
                        </a:solidFill>
                        <a:effectLst/>
                        <a:latin typeface="Garamond" panose="02020404030301010803" pitchFamily="18" charset="0"/>
                        <a:cs typeface="Times New Roman" panose="02020603050405020304" pitchFamily="18" charset="0"/>
                      </a:endParaRPr>
                    </a:p>
                  </a:txBody>
                  <a:tcPr marL="228600" marR="228600" marT="114300" marB="1143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chemeClr val="tx1"/>
                          </a:solidFill>
                          <a:latin typeface="Garamond" panose="02020404030301010803" pitchFamily="18" charset="0"/>
                        </a:rPr>
                        <a:t>Contains all elements that are </a:t>
                      </a:r>
                      <a:r>
                        <a:rPr lang="en-US" altLang="en-US" b="1" u="sng" dirty="0">
                          <a:solidFill>
                            <a:schemeClr val="tx1"/>
                          </a:solidFill>
                          <a:latin typeface="Garamond" panose="02020404030301010803" pitchFamily="18" charset="0"/>
                        </a:rPr>
                        <a:t>in</a:t>
                      </a:r>
                      <a:r>
                        <a:rPr lang="en-US" altLang="en-US" b="1" dirty="0">
                          <a:solidFill>
                            <a:schemeClr val="tx1"/>
                          </a:solidFill>
                          <a:latin typeface="Garamond" panose="02020404030301010803" pitchFamily="18" charset="0"/>
                        </a:rPr>
                        <a:t> A</a:t>
                      </a:r>
                      <a:r>
                        <a:rPr lang="en-US" altLang="en-US" dirty="0">
                          <a:solidFill>
                            <a:schemeClr val="tx1"/>
                          </a:solidFill>
                          <a:latin typeface="Garamond" panose="02020404030301010803" pitchFamily="18" charset="0"/>
                        </a:rPr>
                        <a:t>  but</a:t>
                      </a:r>
                      <a:r>
                        <a:rPr lang="en-US" altLang="en-US" b="1" dirty="0">
                          <a:solidFill>
                            <a:schemeClr val="tx1"/>
                          </a:solidFill>
                          <a:latin typeface="Garamond" panose="02020404030301010803" pitchFamily="18" charset="0"/>
                        </a:rPr>
                        <a:t> </a:t>
                      </a:r>
                      <a:r>
                        <a:rPr lang="en-US" altLang="en-US" b="1" u="sng" dirty="0">
                          <a:solidFill>
                            <a:schemeClr val="tx1"/>
                          </a:solidFill>
                          <a:latin typeface="Garamond" panose="02020404030301010803" pitchFamily="18" charset="0"/>
                        </a:rPr>
                        <a:t>not in</a:t>
                      </a:r>
                      <a:r>
                        <a:rPr lang="en-US" altLang="en-US" b="1" dirty="0">
                          <a:solidFill>
                            <a:schemeClr val="tx1"/>
                          </a:solidFill>
                          <a:latin typeface="Garamond" panose="02020404030301010803" pitchFamily="18" charset="0"/>
                        </a:rPr>
                        <a:t>  B</a:t>
                      </a:r>
                    </a:p>
                  </a:txBody>
                  <a:tcPr marL="228600" marR="228600" marT="114300" marB="1143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Garamond" panose="02020404030301010803" pitchFamily="18" charset="0"/>
                          <a:ea typeface="+mn-ea"/>
                          <a:cs typeface="+mn-cs"/>
                        </a:rPr>
                        <a:t>print(A - B)</a:t>
                      </a:r>
                    </a:p>
                    <a:p>
                      <a:endParaRPr lang="pt-BR" dirty="0">
                        <a:effectLst/>
                        <a:latin typeface="Garamond" panose="02020404030301010803" pitchFamily="18" charset="0"/>
                        <a:cs typeface="Times New Roman" panose="02020603050405020304" pitchFamily="18" charset="0"/>
                      </a:endParaRPr>
                    </a:p>
                  </a:txBody>
                  <a:tcPr marL="228600" marR="228600" marT="114300" marB="114300" anchor="ctr"/>
                </a:tc>
                <a:tc>
                  <a:txBody>
                    <a:bodyPr/>
                    <a:lstStyle/>
                    <a:p>
                      <a:r>
                        <a:rPr lang="pt-BR" b="1" dirty="0">
                          <a:solidFill>
                            <a:schemeClr val="tx1"/>
                          </a:solidFill>
                          <a:effectLst/>
                          <a:latin typeface="Times New Roman" panose="02020603050405020304" pitchFamily="18" charset="0"/>
                          <a:cs typeface="Times New Roman" panose="02020603050405020304" pitchFamily="18" charset="0"/>
                        </a:rPr>
                        <a:t>{11, 22}</a:t>
                      </a:r>
                    </a:p>
                  </a:txBody>
                  <a:tcPr marL="228600" marR="228600" marT="114300" marB="114300" anchor="ctr"/>
                </a:tc>
                <a:extLst>
                  <a:ext uri="{0D108BD9-81ED-4DB2-BD59-A6C34878D82A}">
                    <a16:rowId xmlns:a16="http://schemas.microsoft.com/office/drawing/2014/main" val="2773918505"/>
                  </a:ext>
                </a:extLst>
              </a:tr>
              <a:tr h="370840">
                <a:tc>
                  <a:txBody>
                    <a:bodyPr/>
                    <a:lstStyle/>
                    <a:p>
                      <a:r>
                        <a:rPr lang="en-US" dirty="0">
                          <a:solidFill>
                            <a:schemeClr val="tx1"/>
                          </a:solidFill>
                          <a:effectLst/>
                          <a:latin typeface="Garamond" panose="02020404030301010803" pitchFamily="18" charset="0"/>
                          <a:cs typeface="Times New Roman" panose="02020603050405020304" pitchFamily="18" charset="0"/>
                        </a:rPr>
                        <a:t>^</a:t>
                      </a:r>
                    </a:p>
                  </a:txBody>
                  <a:tcPr marL="228600" marR="228600" marT="114300" marB="114300" anchor="ctr"/>
                </a:tc>
                <a:tc>
                  <a:txBody>
                    <a:bodyPr/>
                    <a:lstStyle/>
                    <a:p>
                      <a:r>
                        <a:rPr lang="en-US" altLang="en-US" b="1" u="none" kern="0" dirty="0">
                          <a:solidFill>
                            <a:schemeClr val="tx1"/>
                          </a:solidFill>
                          <a:latin typeface="Garamond" panose="02020404030301010803" pitchFamily="18" charset="0"/>
                        </a:rPr>
                        <a:t>Symmetric difference </a:t>
                      </a:r>
                      <a:endParaRPr lang="en-US" u="none" dirty="0">
                        <a:solidFill>
                          <a:schemeClr val="tx1"/>
                        </a:solidFill>
                        <a:effectLst/>
                        <a:latin typeface="Garamond" panose="02020404030301010803" pitchFamily="18" charset="0"/>
                        <a:cs typeface="Times New Roman" panose="02020603050405020304" pitchFamily="18" charset="0"/>
                      </a:endParaRPr>
                    </a:p>
                  </a:txBody>
                  <a:tcPr marL="228600" marR="228600" marT="114300" marB="114300" anchor="ctr"/>
                </a:tc>
                <a:tc>
                  <a:txBody>
                    <a:bodyPr/>
                    <a:lstStyle/>
                    <a:p>
                      <a:pPr>
                        <a:defRPr/>
                      </a:pPr>
                      <a:r>
                        <a:rPr lang="en-US" altLang="en-US" kern="0" dirty="0">
                          <a:solidFill>
                            <a:schemeClr val="tx1"/>
                          </a:solidFill>
                          <a:latin typeface="Garamond" panose="02020404030301010803" pitchFamily="18" charset="0"/>
                        </a:rPr>
                        <a:t>Contains all elements that are</a:t>
                      </a:r>
                      <a:r>
                        <a:rPr lang="en-US" altLang="en-US" b="1" u="sng" kern="0" dirty="0">
                          <a:solidFill>
                            <a:schemeClr val="tx1"/>
                          </a:solidFill>
                          <a:latin typeface="Garamond" panose="02020404030301010803" pitchFamily="18" charset="0"/>
                        </a:rPr>
                        <a:t> eithe</a:t>
                      </a:r>
                      <a:r>
                        <a:rPr lang="en-US" altLang="en-US" kern="0" dirty="0">
                          <a:solidFill>
                            <a:schemeClr val="tx1"/>
                          </a:solidFill>
                          <a:latin typeface="Garamond" panose="02020404030301010803" pitchFamily="18" charset="0"/>
                        </a:rPr>
                        <a:t>r </a:t>
                      </a:r>
                    </a:p>
                    <a:p>
                      <a:pPr lvl="1">
                        <a:defRPr/>
                      </a:pPr>
                      <a:r>
                        <a:rPr lang="en-US" altLang="en-US" b="1" u="sng" kern="0" dirty="0">
                          <a:solidFill>
                            <a:schemeClr val="tx1"/>
                          </a:solidFill>
                          <a:latin typeface="Garamond" panose="02020404030301010803" pitchFamily="18" charset="0"/>
                        </a:rPr>
                        <a:t>in</a:t>
                      </a:r>
                      <a:r>
                        <a:rPr lang="en-US" altLang="en-US" b="1" kern="0" dirty="0">
                          <a:solidFill>
                            <a:schemeClr val="tx1"/>
                          </a:solidFill>
                          <a:latin typeface="Garamond" panose="02020404030301010803" pitchFamily="18" charset="0"/>
                        </a:rPr>
                        <a:t> </a:t>
                      </a:r>
                      <a:r>
                        <a:rPr lang="en-US" altLang="en-US" kern="0" dirty="0">
                          <a:solidFill>
                            <a:schemeClr val="tx1"/>
                          </a:solidFill>
                          <a:latin typeface="Garamond" panose="02020404030301010803" pitchFamily="18" charset="0"/>
                        </a:rPr>
                        <a:t>set </a:t>
                      </a:r>
                      <a:r>
                        <a:rPr lang="en-US" altLang="en-US" b="1" kern="0" dirty="0">
                          <a:solidFill>
                            <a:schemeClr val="tx1"/>
                          </a:solidFill>
                          <a:latin typeface="Garamond" panose="02020404030301010803" pitchFamily="18" charset="0"/>
                        </a:rPr>
                        <a:t>A</a:t>
                      </a:r>
                      <a:r>
                        <a:rPr lang="en-US" altLang="en-US" kern="0" dirty="0">
                          <a:solidFill>
                            <a:schemeClr val="tx1"/>
                          </a:solidFill>
                          <a:latin typeface="Garamond" panose="02020404030301010803" pitchFamily="18" charset="0"/>
                        </a:rPr>
                        <a:t>  but</a:t>
                      </a:r>
                      <a:r>
                        <a:rPr lang="en-US" altLang="en-US" b="1" kern="0" dirty="0">
                          <a:solidFill>
                            <a:schemeClr val="tx1"/>
                          </a:solidFill>
                          <a:latin typeface="Garamond" panose="02020404030301010803" pitchFamily="18" charset="0"/>
                        </a:rPr>
                        <a:t> </a:t>
                      </a:r>
                      <a:r>
                        <a:rPr lang="en-US" altLang="en-US" b="1" u="sng" kern="0" dirty="0">
                          <a:solidFill>
                            <a:schemeClr val="tx1"/>
                          </a:solidFill>
                          <a:latin typeface="Garamond" panose="02020404030301010803" pitchFamily="18" charset="0"/>
                        </a:rPr>
                        <a:t>not</a:t>
                      </a:r>
                      <a:r>
                        <a:rPr lang="en-US" altLang="en-US" b="1" u="sng" kern="0" dirty="0">
                          <a:solidFill>
                            <a:schemeClr val="tx1"/>
                          </a:solidFill>
                          <a:effectLst>
                            <a:outerShdw blurRad="38100" dist="38100" dir="2700000" algn="tl">
                              <a:srgbClr val="000000"/>
                            </a:outerShdw>
                          </a:effectLst>
                          <a:latin typeface="Garamond" panose="02020404030301010803" pitchFamily="18" charset="0"/>
                        </a:rPr>
                        <a:t> </a:t>
                      </a:r>
                      <a:r>
                        <a:rPr lang="en-US" altLang="en-US" b="1" u="sng" kern="0" dirty="0">
                          <a:solidFill>
                            <a:schemeClr val="tx1"/>
                          </a:solidFill>
                          <a:latin typeface="Garamond" panose="02020404030301010803" pitchFamily="18" charset="0"/>
                        </a:rPr>
                        <a:t> in</a:t>
                      </a:r>
                      <a:r>
                        <a:rPr lang="en-US" altLang="en-US" b="1" kern="0" dirty="0">
                          <a:solidFill>
                            <a:schemeClr val="tx1"/>
                          </a:solidFill>
                          <a:latin typeface="Garamond" panose="02020404030301010803" pitchFamily="18" charset="0"/>
                        </a:rPr>
                        <a:t> </a:t>
                      </a:r>
                      <a:r>
                        <a:rPr lang="en-US" altLang="en-US" kern="0" dirty="0">
                          <a:solidFill>
                            <a:schemeClr val="tx1"/>
                          </a:solidFill>
                          <a:latin typeface="Garamond" panose="02020404030301010803" pitchFamily="18" charset="0"/>
                        </a:rPr>
                        <a:t>set</a:t>
                      </a:r>
                      <a:r>
                        <a:rPr lang="en-US" altLang="en-US" b="1" kern="0" dirty="0">
                          <a:solidFill>
                            <a:schemeClr val="tx1"/>
                          </a:solidFill>
                          <a:latin typeface="Garamond" panose="02020404030301010803" pitchFamily="18" charset="0"/>
                        </a:rPr>
                        <a:t> B or </a:t>
                      </a:r>
                    </a:p>
                    <a:p>
                      <a:pPr lvl="1">
                        <a:defRPr/>
                      </a:pPr>
                      <a:r>
                        <a:rPr lang="en-US" altLang="en-US" b="1" u="sng" kern="0" dirty="0">
                          <a:solidFill>
                            <a:schemeClr val="tx1"/>
                          </a:solidFill>
                          <a:latin typeface="Garamond" panose="02020404030301010803" pitchFamily="18" charset="0"/>
                        </a:rPr>
                        <a:t>in</a:t>
                      </a:r>
                      <a:r>
                        <a:rPr lang="en-US" altLang="en-US" b="1" kern="0" dirty="0">
                          <a:solidFill>
                            <a:schemeClr val="tx1"/>
                          </a:solidFill>
                          <a:latin typeface="Garamond" panose="02020404030301010803" pitchFamily="18" charset="0"/>
                        </a:rPr>
                        <a:t> </a:t>
                      </a:r>
                      <a:r>
                        <a:rPr lang="en-US" altLang="en-US" kern="0" dirty="0">
                          <a:solidFill>
                            <a:schemeClr val="tx1"/>
                          </a:solidFill>
                          <a:latin typeface="Garamond" panose="02020404030301010803" pitchFamily="18" charset="0"/>
                        </a:rPr>
                        <a:t>set </a:t>
                      </a:r>
                      <a:r>
                        <a:rPr lang="en-US" altLang="en-US" b="1" kern="0" dirty="0">
                          <a:solidFill>
                            <a:schemeClr val="tx1"/>
                          </a:solidFill>
                          <a:latin typeface="Garamond" panose="02020404030301010803" pitchFamily="18" charset="0"/>
                        </a:rPr>
                        <a:t>B</a:t>
                      </a:r>
                      <a:r>
                        <a:rPr lang="en-US" altLang="en-US" kern="0" dirty="0">
                          <a:solidFill>
                            <a:schemeClr val="tx1"/>
                          </a:solidFill>
                          <a:latin typeface="Garamond" panose="02020404030301010803" pitchFamily="18" charset="0"/>
                        </a:rPr>
                        <a:t>  but </a:t>
                      </a:r>
                      <a:r>
                        <a:rPr lang="en-US" altLang="en-US" b="1" u="sng" kern="0" dirty="0">
                          <a:solidFill>
                            <a:schemeClr val="tx1"/>
                          </a:solidFill>
                          <a:latin typeface="Garamond" panose="02020404030301010803" pitchFamily="18" charset="0"/>
                        </a:rPr>
                        <a:t>not in</a:t>
                      </a:r>
                      <a:r>
                        <a:rPr lang="en-US" altLang="en-US" b="1" kern="0" dirty="0">
                          <a:solidFill>
                            <a:schemeClr val="tx1"/>
                          </a:solidFill>
                          <a:latin typeface="Garamond" panose="02020404030301010803" pitchFamily="18" charset="0"/>
                        </a:rPr>
                        <a:t> </a:t>
                      </a:r>
                      <a:r>
                        <a:rPr lang="en-US" altLang="en-US" kern="0" dirty="0">
                          <a:solidFill>
                            <a:schemeClr val="tx1"/>
                          </a:solidFill>
                          <a:latin typeface="Garamond" panose="02020404030301010803" pitchFamily="18" charset="0"/>
                        </a:rPr>
                        <a:t>set</a:t>
                      </a:r>
                      <a:r>
                        <a:rPr lang="en-US" altLang="en-US" b="1" kern="0" dirty="0">
                          <a:solidFill>
                            <a:schemeClr val="tx1"/>
                          </a:solidFill>
                          <a:latin typeface="Garamond" panose="02020404030301010803" pitchFamily="18" charset="0"/>
                        </a:rPr>
                        <a:t> A </a:t>
                      </a:r>
                    </a:p>
                    <a:p>
                      <a:endParaRPr lang="pt-BR" dirty="0">
                        <a:solidFill>
                          <a:schemeClr val="tx1"/>
                        </a:solidFill>
                        <a:effectLst/>
                        <a:latin typeface="Garamond" panose="02020404030301010803" pitchFamily="18" charset="0"/>
                        <a:cs typeface="Times New Roman" panose="02020603050405020304" pitchFamily="18" charset="0"/>
                      </a:endParaRPr>
                    </a:p>
                  </a:txBody>
                  <a:tcPr marL="228600" marR="228600" marT="114300" marB="1143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Garamond" panose="02020404030301010803" pitchFamily="18" charset="0"/>
                          <a:ea typeface="+mn-ea"/>
                          <a:cs typeface="+mn-cs"/>
                        </a:rPr>
                        <a:t>print(A ^ B)</a:t>
                      </a:r>
                    </a:p>
                  </a:txBody>
                  <a:tcPr marL="228600" marR="228600" marT="114300" marB="114300" anchor="ctr"/>
                </a:tc>
                <a:tc>
                  <a:txBody>
                    <a:bodyPr/>
                    <a:lstStyle/>
                    <a:p>
                      <a:r>
                        <a:rPr lang="pt-BR" b="1" dirty="0">
                          <a:solidFill>
                            <a:schemeClr val="tx1"/>
                          </a:solidFill>
                          <a:effectLst/>
                          <a:latin typeface="Times New Roman" panose="02020603050405020304" pitchFamily="18" charset="0"/>
                          <a:cs typeface="Times New Roman" panose="02020603050405020304" pitchFamily="18" charset="0"/>
                        </a:rPr>
                        <a:t>{11, 12, 22, 23}</a:t>
                      </a:r>
                    </a:p>
                  </a:txBody>
                  <a:tcPr marL="228600" marR="228600" marT="114300" marB="114300" anchor="ctr"/>
                </a:tc>
                <a:extLst>
                  <a:ext uri="{0D108BD9-81ED-4DB2-BD59-A6C34878D82A}">
                    <a16:rowId xmlns:a16="http://schemas.microsoft.com/office/drawing/2014/main" val="2372668721"/>
                  </a:ext>
                </a:extLst>
              </a:tr>
            </a:tbl>
          </a:graphicData>
        </a:graphic>
      </p:graphicFrame>
      <p:pic>
        <p:nvPicPr>
          <p:cNvPr id="7" name="Picture 6">
            <a:extLst>
              <a:ext uri="{FF2B5EF4-FFF2-40B4-BE49-F238E27FC236}">
                <a16:creationId xmlns:a16="http://schemas.microsoft.com/office/drawing/2014/main" id="{F2D5AA23-2763-BC5B-32A1-1D7743BDB482}"/>
              </a:ext>
            </a:extLst>
          </p:cNvPr>
          <p:cNvPicPr>
            <a:picLocks noChangeAspect="1"/>
          </p:cNvPicPr>
          <p:nvPr/>
        </p:nvPicPr>
        <p:blipFill>
          <a:blip r:embed="rId3"/>
          <a:stretch>
            <a:fillRect/>
          </a:stretch>
        </p:blipFill>
        <p:spPr>
          <a:xfrm rot="20167991">
            <a:off x="8263920" y="891145"/>
            <a:ext cx="4013112" cy="1339155"/>
          </a:xfrm>
          <a:prstGeom prst="rect">
            <a:avLst/>
          </a:prstGeom>
        </p:spPr>
      </p:pic>
      <p:sp>
        <p:nvSpPr>
          <p:cNvPr id="6" name="Title 1">
            <a:extLst>
              <a:ext uri="{FF2B5EF4-FFF2-40B4-BE49-F238E27FC236}">
                <a16:creationId xmlns:a16="http://schemas.microsoft.com/office/drawing/2014/main" id="{53A19267-EE94-6B7F-AA29-6CC2D9C89FC8}"/>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178672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03A682F-F414-5CF2-335C-37DD9967845C}"/>
              </a:ext>
            </a:extLst>
          </p:cNvPr>
          <p:cNvSpPr>
            <a:spLocks noGrp="1" noChangeArrowheads="1"/>
          </p:cNvSpPr>
          <p:nvPr>
            <p:ph type="title" idx="4294967295"/>
          </p:nvPr>
        </p:nvSpPr>
        <p:spPr/>
        <p:txBody>
          <a:bodyPr/>
          <a:lstStyle/>
          <a:p>
            <a:r>
              <a:rPr lang="en-US" altLang="en-US" dirty="0">
                <a:latin typeface="Garamond" panose="02020404030301010803" pitchFamily="18" charset="0"/>
              </a:rPr>
              <a:t>Summary</a:t>
            </a:r>
          </a:p>
        </p:txBody>
      </p:sp>
      <p:sp>
        <p:nvSpPr>
          <p:cNvPr id="141315" name="Rectangle 3">
            <a:extLst>
              <a:ext uri="{FF2B5EF4-FFF2-40B4-BE49-F238E27FC236}">
                <a16:creationId xmlns:a16="http://schemas.microsoft.com/office/drawing/2014/main" id="{8628848D-431B-7668-483D-A4BF761B1DDF}"/>
              </a:ext>
            </a:extLst>
          </p:cNvPr>
          <p:cNvSpPr>
            <a:spLocks noGrp="1" noChangeArrowheads="1"/>
          </p:cNvSpPr>
          <p:nvPr>
            <p:ph type="body" idx="4294967295"/>
          </p:nvPr>
        </p:nvSpPr>
        <p:spPr>
          <a:xfrm>
            <a:off x="838200" y="1420837"/>
            <a:ext cx="10515600" cy="4756126"/>
          </a:xfrm>
        </p:spPr>
        <p:txBody>
          <a:bodyPr>
            <a:normAutofit/>
          </a:bodyPr>
          <a:lstStyle/>
          <a:p>
            <a:pPr>
              <a:buFont typeface="Wingdings" panose="05000000000000000000" pitchFamily="2" charset="2"/>
              <a:buChar char="Ø"/>
            </a:pPr>
            <a:r>
              <a:rPr lang="en-US" altLang="en-US" sz="3600" dirty="0">
                <a:latin typeface="Garamond" panose="02020404030301010803" pitchFamily="18" charset="0"/>
              </a:rPr>
              <a:t>Strings, lists, tuples, sets and dictionaries all deal with aggregates </a:t>
            </a:r>
          </a:p>
          <a:p>
            <a:pPr>
              <a:buFont typeface="Wingdings" panose="05000000000000000000" pitchFamily="2" charset="2"/>
              <a:buChar char="Ø"/>
            </a:pPr>
            <a:r>
              <a:rPr lang="en-US" altLang="en-US" sz="3600" dirty="0">
                <a:latin typeface="Garamond" panose="02020404030301010803" pitchFamily="18" charset="0"/>
              </a:rPr>
              <a:t>Two big differences</a:t>
            </a:r>
          </a:p>
          <a:p>
            <a:pPr lvl="1"/>
            <a:r>
              <a:rPr lang="en-US" altLang="en-US" sz="3200" b="1" i="1" dirty="0">
                <a:latin typeface="Garamond" panose="02020404030301010803" pitchFamily="18" charset="0"/>
              </a:rPr>
              <a:t>Lists</a:t>
            </a:r>
            <a:r>
              <a:rPr lang="en-US" altLang="en-US" sz="3200" dirty="0">
                <a:latin typeface="Garamond" panose="02020404030301010803" pitchFamily="18" charset="0"/>
              </a:rPr>
              <a:t> and </a:t>
            </a:r>
            <a:r>
              <a:rPr lang="en-US" altLang="en-US" sz="3200" b="1" i="1" dirty="0">
                <a:latin typeface="Garamond" panose="02020404030301010803" pitchFamily="18" charset="0"/>
              </a:rPr>
              <a:t>dictionaries</a:t>
            </a:r>
            <a:r>
              <a:rPr lang="en-US" altLang="en-US" sz="3200" dirty="0">
                <a:latin typeface="Garamond" panose="02020404030301010803" pitchFamily="18" charset="0"/>
              </a:rPr>
              <a:t> are </a:t>
            </a:r>
            <a:r>
              <a:rPr lang="en-US" altLang="en-US" sz="3200" b="1" i="1" dirty="0">
                <a:latin typeface="Garamond" panose="02020404030301010803" pitchFamily="18" charset="0"/>
              </a:rPr>
              <a:t>mutable</a:t>
            </a:r>
          </a:p>
          <a:p>
            <a:pPr lvl="2"/>
            <a:r>
              <a:rPr lang="en-US" altLang="en-US" sz="2800" dirty="0">
                <a:latin typeface="Garamond" panose="02020404030301010803" pitchFamily="18" charset="0"/>
              </a:rPr>
              <a:t>Unlike strings, tuples and sets</a:t>
            </a:r>
          </a:p>
          <a:p>
            <a:pPr lvl="1"/>
            <a:r>
              <a:rPr lang="en-US" altLang="en-US" sz="3200" b="1" i="1" dirty="0">
                <a:latin typeface="Garamond" panose="02020404030301010803" pitchFamily="18" charset="0"/>
              </a:rPr>
              <a:t>Strings</a:t>
            </a:r>
            <a:r>
              <a:rPr lang="en-US" altLang="en-US" sz="3200" dirty="0">
                <a:latin typeface="Garamond" panose="02020404030301010803" pitchFamily="18" charset="0"/>
              </a:rPr>
              <a:t>, </a:t>
            </a:r>
            <a:r>
              <a:rPr lang="en-US" altLang="en-US" sz="3200" b="1" i="1" dirty="0">
                <a:latin typeface="Garamond" panose="02020404030301010803" pitchFamily="18" charset="0"/>
              </a:rPr>
              <a:t>lists</a:t>
            </a:r>
            <a:r>
              <a:rPr lang="en-US" altLang="en-US" sz="3200" dirty="0">
                <a:latin typeface="Garamond" panose="02020404030301010803" pitchFamily="18" charset="0"/>
              </a:rPr>
              <a:t> and </a:t>
            </a:r>
            <a:r>
              <a:rPr lang="en-US" altLang="en-US" sz="3200" b="1" i="1" dirty="0">
                <a:latin typeface="Garamond" panose="02020404030301010803" pitchFamily="18" charset="0"/>
              </a:rPr>
              <a:t>tuples</a:t>
            </a:r>
            <a:r>
              <a:rPr lang="en-US" altLang="en-US" sz="3200" b="1" dirty="0">
                <a:latin typeface="Garamond" panose="02020404030301010803" pitchFamily="18" charset="0"/>
              </a:rPr>
              <a:t> </a:t>
            </a:r>
            <a:r>
              <a:rPr lang="en-US" altLang="en-US" sz="3200" dirty="0">
                <a:latin typeface="Garamond" panose="02020404030301010803" pitchFamily="18" charset="0"/>
              </a:rPr>
              <a:t>are </a:t>
            </a:r>
            <a:r>
              <a:rPr lang="en-US" altLang="en-US" sz="3200" b="1" i="1" dirty="0">
                <a:latin typeface="Garamond" panose="02020404030301010803" pitchFamily="18" charset="0"/>
              </a:rPr>
              <a:t>ordered</a:t>
            </a:r>
            <a:endParaRPr lang="en-US" altLang="en-US" sz="3200" dirty="0">
              <a:latin typeface="Garamond" panose="02020404030301010803" pitchFamily="18" charset="0"/>
            </a:endParaRPr>
          </a:p>
          <a:p>
            <a:pPr lvl="2"/>
            <a:r>
              <a:rPr lang="en-US" altLang="en-US" sz="2800" dirty="0">
                <a:latin typeface="Garamond" panose="02020404030301010803" pitchFamily="18" charset="0"/>
              </a:rPr>
              <a:t>Unlike sets and dictionaries</a:t>
            </a:r>
            <a:endParaRPr lang="en-US" altLang="en-US" sz="2800" b="1" i="1" dirty="0">
              <a:latin typeface="Garamond" panose="02020404030301010803" pitchFamily="18" charset="0"/>
            </a:endParaRPr>
          </a:p>
        </p:txBody>
      </p:sp>
      <p:sp>
        <p:nvSpPr>
          <p:cNvPr id="2" name="Title 1">
            <a:extLst>
              <a:ext uri="{FF2B5EF4-FFF2-40B4-BE49-F238E27FC236}">
                <a16:creationId xmlns:a16="http://schemas.microsoft.com/office/drawing/2014/main" id="{F85FF663-6DE9-1F0D-F216-4203DD0FCB3E}"/>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31870-DBF7-19F5-CCF7-76F64932DC22}"/>
              </a:ext>
            </a:extLst>
          </p:cNvPr>
          <p:cNvSpPr>
            <a:spLocks noGrp="1"/>
          </p:cNvSpPr>
          <p:nvPr>
            <p:ph type="title"/>
          </p:nvPr>
        </p:nvSpPr>
        <p:spPr/>
        <p:txBody>
          <a:bodyPr>
            <a:normAutofit/>
          </a:bodyPr>
          <a:lstStyle/>
          <a:p>
            <a:r>
              <a:rPr lang="en-US" sz="2800" b="1" dirty="0">
                <a:effectLst/>
                <a:latin typeface="Garamond" panose="02020404030301010803" pitchFamily="18" charset="0"/>
                <a:ea typeface="Calibri" panose="020F0502020204030204" pitchFamily="34" charset="0"/>
                <a:cs typeface="Times New Roman" panose="02020603050405020304" pitchFamily="18" charset="0"/>
              </a:rPr>
              <a:t>Plotting List Data with the </a:t>
            </a:r>
            <a:r>
              <a:rPr lang="en-US" sz="2800" b="1" i="1" dirty="0">
                <a:effectLst/>
                <a:latin typeface="Garamond" panose="02020404030301010803" pitchFamily="18" charset="0"/>
                <a:ea typeface="Calibri" panose="020F0502020204030204" pitchFamily="34" charset="0"/>
                <a:cs typeface="Times New Roman" panose="02020603050405020304" pitchFamily="18" charset="0"/>
              </a:rPr>
              <a:t>matplotlib</a:t>
            </a:r>
            <a:r>
              <a:rPr lang="en-US" sz="2800" b="1" dirty="0">
                <a:effectLst/>
                <a:latin typeface="Garamond" panose="02020404030301010803" pitchFamily="18" charset="0"/>
                <a:ea typeface="Calibri" panose="020F0502020204030204" pitchFamily="34" charset="0"/>
                <a:cs typeface="Times New Roman" panose="02020603050405020304" pitchFamily="18" charset="0"/>
              </a:rPr>
              <a:t> Package</a:t>
            </a:r>
            <a:endParaRPr lang="en-US" sz="6000" b="1" dirty="0">
              <a:latin typeface="Garamond" panose="02020404030301010803" pitchFamily="18" charset="0"/>
            </a:endParaRPr>
          </a:p>
        </p:txBody>
      </p:sp>
      <p:sp>
        <p:nvSpPr>
          <p:cNvPr id="4" name="Content Placeholder 3">
            <a:extLst>
              <a:ext uri="{FF2B5EF4-FFF2-40B4-BE49-F238E27FC236}">
                <a16:creationId xmlns:a16="http://schemas.microsoft.com/office/drawing/2014/main" id="{F0EC2AA6-3A40-CEA8-346D-2FCC7057063B}"/>
              </a:ext>
            </a:extLst>
          </p:cNvPr>
          <p:cNvSpPr>
            <a:spLocks noGrp="1"/>
          </p:cNvSpPr>
          <p:nvPr>
            <p:ph idx="1"/>
          </p:nvPr>
        </p:nvSpPr>
        <p:spPr>
          <a:xfrm>
            <a:off x="838200" y="1825624"/>
            <a:ext cx="11353800" cy="5032375"/>
          </a:xfrm>
        </p:spPr>
        <p:txBody>
          <a:bodyPr>
            <a:normAutofit lnSpcReduction="10000"/>
          </a:bodyPr>
          <a:lstStyle/>
          <a:p>
            <a:r>
              <a:rPr lang="en-US" sz="3600" dirty="0">
                <a:latin typeface="Garamond" panose="02020404030301010803" pitchFamily="18" charset="0"/>
              </a:rPr>
              <a:t>Python provides important packages </a:t>
            </a:r>
          </a:p>
          <a:p>
            <a:r>
              <a:rPr lang="en-US" sz="2400" b="0" i="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Some important packages are:</a:t>
            </a:r>
            <a: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r>
            <a:b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lang="en-US" sz="2400" b="0" i="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t>
            </a:r>
            <a:r>
              <a:rPr lang="en-US" sz="2400" b="1" i="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NumPy </a:t>
            </a:r>
            <a:r>
              <a:rPr lang="en-US" sz="2400" b="0" i="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NumPy is the fundamental package for scientific computing with Python</a:t>
            </a:r>
            <a: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r>
            <a:b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lang="en-US" sz="2400" b="0" i="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t>
            </a:r>
            <a:r>
              <a:rPr lang="en-US" sz="2400" b="1" i="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SciPy </a:t>
            </a:r>
            <a:r>
              <a:rPr lang="en-US" sz="2400" b="0" i="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SciPy is a free and open-source Python library used for scientific computing and technical computing. SciPy contains modules for optimization, linear algebra, integration, interpolation, special functions,  signal and image processing, and other tasks common in science and engineering.</a:t>
            </a:r>
            <a: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r>
            <a:b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lang="en-US" sz="2400" b="0" i="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t>
            </a:r>
            <a:r>
              <a:rPr lang="en-US" sz="2400" b="1" i="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Matplotlib </a:t>
            </a:r>
            <a:r>
              <a:rPr lang="en-US" sz="2400" b="0" i="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Matplotlib is a Python 2D plotting library</a:t>
            </a:r>
          </a:p>
          <a:p>
            <a:r>
              <a:rPr lang="en-US" sz="1800" b="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You can visit the following sites </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Here you find an overview of the </a:t>
            </a:r>
            <a:r>
              <a:rPr lang="en-US" sz="1800" b="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NumPy </a:t>
            </a:r>
            <a: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library:</a:t>
            </a:r>
            <a:b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http://www.numpy.org</a:t>
            </a:r>
            <a:b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Here you find an overview of the </a:t>
            </a:r>
            <a:r>
              <a:rPr lang="en-US" sz="1800" b="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SciPy </a:t>
            </a:r>
            <a: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library:</a:t>
            </a:r>
            <a:b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https://www.scipy.org</a:t>
            </a:r>
            <a:b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Here you find an overview of the </a:t>
            </a:r>
            <a:r>
              <a:rPr lang="en-US" sz="1800" b="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Matplotlib </a:t>
            </a:r>
            <a: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library:</a:t>
            </a:r>
            <a:br>
              <a:rPr lang="en-US"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lang="en-US" sz="1800" u="sng" dirty="0">
                <a:solidFill>
                  <a:srgbClr val="0000FF"/>
                </a:solidFill>
                <a:effectLst/>
                <a:latin typeface="Garamond" panose="02020404030301010803" pitchFamily="18" charset="0"/>
                <a:ea typeface="Calibri" panose="020F0502020204030204" pitchFamily="34" charset="0"/>
                <a:cs typeface="Times New Roman" panose="02020603050405020304" pitchFamily="18" charset="0"/>
                <a:hlinkClick r:id="rId2"/>
              </a:rPr>
              <a:t>https://matplotlib.org</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endParaRPr lang="en-US" sz="3600"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90669D5C-8AD8-0D60-1E8E-980F804641E6}"/>
              </a:ext>
            </a:extLst>
          </p:cNvPr>
          <p:cNvSpPr>
            <a:spLocks noGrp="1"/>
          </p:cNvSpPr>
          <p:nvPr>
            <p:ph type="sldNum" sz="quarter" idx="12"/>
          </p:nvPr>
        </p:nvSpPr>
        <p:spPr/>
        <p:txBody>
          <a:bodyPr/>
          <a:lstStyle/>
          <a:p>
            <a:fld id="{0DB4F7E2-DFC6-490A-AB5F-7D827582BBB5}" type="slidenum">
              <a:rPr lang="en-US" smtClean="0"/>
              <a:t>52</a:t>
            </a:fld>
            <a:endParaRPr lang="en-US"/>
          </a:p>
        </p:txBody>
      </p:sp>
      <p:sp>
        <p:nvSpPr>
          <p:cNvPr id="5" name="Title 1">
            <a:extLst>
              <a:ext uri="{FF2B5EF4-FFF2-40B4-BE49-F238E27FC236}">
                <a16:creationId xmlns:a16="http://schemas.microsoft.com/office/drawing/2014/main" id="{3F273EEC-B77B-FCA6-15E6-442D91E0DE7B}"/>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87544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058D-19D5-076C-90E7-A29B8129B017}"/>
              </a:ext>
            </a:extLst>
          </p:cNvPr>
          <p:cNvSpPr>
            <a:spLocks noGrp="1"/>
          </p:cNvSpPr>
          <p:nvPr>
            <p:ph type="title"/>
          </p:nvPr>
        </p:nvSpPr>
        <p:spPr>
          <a:xfrm>
            <a:off x="838200" y="136525"/>
            <a:ext cx="10515600" cy="1325563"/>
          </a:xfrm>
        </p:spPr>
        <p:txBody>
          <a:bodyPr>
            <a:normAutofit/>
          </a:bodyPr>
          <a:lstStyle/>
          <a:p>
            <a:r>
              <a:rPr lang="en-US" sz="3600" b="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Plotting in Python</a:t>
            </a:r>
            <a:endParaRPr lang="en-US" sz="3600" dirty="0">
              <a:latin typeface="Garamond" panose="02020404030301010803" pitchFamily="18" charset="0"/>
            </a:endParaRPr>
          </a:p>
        </p:txBody>
      </p:sp>
      <p:sp>
        <p:nvSpPr>
          <p:cNvPr id="3" name="Content Placeholder 2">
            <a:extLst>
              <a:ext uri="{FF2B5EF4-FFF2-40B4-BE49-F238E27FC236}">
                <a16:creationId xmlns:a16="http://schemas.microsoft.com/office/drawing/2014/main" id="{F050A9C7-86BA-C95E-F38E-75294D0C98BC}"/>
              </a:ext>
            </a:extLst>
          </p:cNvPr>
          <p:cNvSpPr>
            <a:spLocks noGrp="1"/>
          </p:cNvSpPr>
          <p:nvPr>
            <p:ph idx="1"/>
          </p:nvPr>
        </p:nvSpPr>
        <p:spPr>
          <a:xfrm>
            <a:off x="838200" y="1055394"/>
            <a:ext cx="10515600" cy="5483518"/>
          </a:xfrm>
        </p:spPr>
        <p:txBody>
          <a:bodyPr>
            <a:noAutofit/>
          </a:bodyPr>
          <a:lstStyle/>
          <a:p>
            <a: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In order to make plots or charts in Python you will need an external library. </a:t>
            </a:r>
          </a:p>
          <a:p>
            <a: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The most used library is </a:t>
            </a:r>
            <a:r>
              <a:rPr lang="en-US" sz="2400" b="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Matplotlib</a:t>
            </a:r>
            <a: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Matplotlib </a:t>
            </a:r>
            <a: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is a Python 2D plotting library</a:t>
            </a:r>
          </a:p>
          <a:p>
            <a:r>
              <a:rPr lang="en-US" sz="2400" dirty="0">
                <a:solidFill>
                  <a:srgbClr val="000000"/>
                </a:solidFill>
                <a:latin typeface="Garamond" panose="02020404030301010803" pitchFamily="18" charset="0"/>
                <a:ea typeface="Calibri" panose="020F0502020204030204" pitchFamily="34" charset="0"/>
                <a:cs typeface="Times New Roman" panose="02020603050405020304" pitchFamily="18" charset="0"/>
              </a:rPr>
              <a:t>To configure matplotlib in VS Code  follow the following steps:</a:t>
            </a:r>
          </a:p>
          <a:p>
            <a:r>
              <a:rPr lang="en-US" sz="2400" dirty="0">
                <a:solidFill>
                  <a:srgbClr val="000000"/>
                </a:solidFill>
                <a:latin typeface="Garamond" panose="02020404030301010803" pitchFamily="18" charset="0"/>
                <a:ea typeface="Calibri" panose="020F0502020204030204" pitchFamily="34" charset="0"/>
                <a:cs typeface="Times New Roman" panose="02020603050405020304" pitchFamily="18" charset="0"/>
              </a:rPr>
              <a:t>create virtual Environment on terminal as:</a:t>
            </a:r>
          </a:p>
          <a:p>
            <a:endParaRPr lang="en-US" sz="2400" dirty="0"/>
          </a:p>
          <a:p>
            <a:r>
              <a:rPr lang="en-US" sz="2400" dirty="0">
                <a:solidFill>
                  <a:srgbClr val="000000"/>
                </a:solidFill>
                <a:latin typeface="Garamond" panose="02020404030301010803" pitchFamily="18" charset="0"/>
                <a:ea typeface="Calibri" panose="020F0502020204030204" pitchFamily="34" charset="0"/>
                <a:cs typeface="Times New Roman" panose="02020603050405020304" pitchFamily="18" charset="0"/>
              </a:rPr>
              <a:t>Then activate the virtual environment as:</a:t>
            </a:r>
          </a:p>
          <a:p>
            <a:endParaRPr lang="en-US" sz="2400" dirty="0"/>
          </a:p>
          <a:p>
            <a:r>
              <a:rPr lang="en-US" sz="2400" dirty="0">
                <a:latin typeface="Garamond" panose="02020404030301010803" pitchFamily="18" charset="0"/>
              </a:rPr>
              <a:t>If some error occurred related to authorization fix by going on w</a:t>
            </a:r>
            <a:r>
              <a:rPr lang="en-US" sz="2400" b="1" dirty="0">
                <a:latin typeface="Garamond" panose="02020404030301010803" pitchFamily="18" charset="0"/>
              </a:rPr>
              <a:t>indow power shell</a:t>
            </a:r>
            <a:r>
              <a:rPr lang="en-US" sz="2400" dirty="0">
                <a:latin typeface="Garamond" panose="02020404030301010803" pitchFamily="18" charset="0"/>
              </a:rPr>
              <a:t> and write the following command and select  </a:t>
            </a:r>
            <a:r>
              <a:rPr lang="en-US" sz="2400" b="1" dirty="0">
                <a:latin typeface="Garamond" panose="02020404030301010803" pitchFamily="18" charset="0"/>
              </a:rPr>
              <a:t>A </a:t>
            </a:r>
            <a:r>
              <a:rPr lang="en-US" sz="2400" dirty="0">
                <a:latin typeface="Garamond" panose="02020404030301010803" pitchFamily="18" charset="0"/>
              </a:rPr>
              <a:t>hit Enter</a:t>
            </a:r>
          </a:p>
          <a:p>
            <a:endParaRPr lang="en-US" sz="2400" dirty="0"/>
          </a:p>
          <a:p>
            <a:endParaRPr lang="en-US" sz="2400" dirty="0"/>
          </a:p>
          <a:p>
            <a:endParaRPr lang="en-US" sz="2400" dirty="0"/>
          </a:p>
          <a:p>
            <a: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r>
            <a:br>
              <a:rPr lang="en-US" sz="24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7C597BF2-15EE-41FB-7242-C7AB7324D526}"/>
              </a:ext>
            </a:extLst>
          </p:cNvPr>
          <p:cNvSpPr>
            <a:spLocks noGrp="1"/>
          </p:cNvSpPr>
          <p:nvPr>
            <p:ph type="sldNum" sz="quarter" idx="12"/>
          </p:nvPr>
        </p:nvSpPr>
        <p:spPr/>
        <p:txBody>
          <a:bodyPr/>
          <a:lstStyle/>
          <a:p>
            <a:fld id="{0DB4F7E2-DFC6-490A-AB5F-7D827582BBB5}" type="slidenum">
              <a:rPr lang="en-US" smtClean="0"/>
              <a:pPr/>
              <a:t>53</a:t>
            </a:fld>
            <a:endParaRPr lang="en-US" dirty="0"/>
          </a:p>
        </p:txBody>
      </p:sp>
      <p:pic>
        <p:nvPicPr>
          <p:cNvPr id="5" name="Picture 4">
            <a:extLst>
              <a:ext uri="{FF2B5EF4-FFF2-40B4-BE49-F238E27FC236}">
                <a16:creationId xmlns:a16="http://schemas.microsoft.com/office/drawing/2014/main" id="{0532143D-D9C6-CE5F-967F-9C68B384F501}"/>
              </a:ext>
            </a:extLst>
          </p:cNvPr>
          <p:cNvPicPr>
            <a:picLocks noChangeAspect="1"/>
          </p:cNvPicPr>
          <p:nvPr/>
        </p:nvPicPr>
        <p:blipFill>
          <a:blip r:embed="rId2"/>
          <a:stretch>
            <a:fillRect/>
          </a:stretch>
        </p:blipFill>
        <p:spPr>
          <a:xfrm>
            <a:off x="1373857" y="3020001"/>
            <a:ext cx="5781675" cy="276225"/>
          </a:xfrm>
          <a:prstGeom prst="rect">
            <a:avLst/>
          </a:prstGeom>
        </p:spPr>
      </p:pic>
      <p:pic>
        <p:nvPicPr>
          <p:cNvPr id="6" name="Picture 5">
            <a:extLst>
              <a:ext uri="{FF2B5EF4-FFF2-40B4-BE49-F238E27FC236}">
                <a16:creationId xmlns:a16="http://schemas.microsoft.com/office/drawing/2014/main" id="{A0497E92-8615-2B49-CF02-20B10C3E11DF}"/>
              </a:ext>
            </a:extLst>
          </p:cNvPr>
          <p:cNvPicPr>
            <a:picLocks noChangeAspect="1"/>
          </p:cNvPicPr>
          <p:nvPr/>
        </p:nvPicPr>
        <p:blipFill>
          <a:blip r:embed="rId3"/>
          <a:stretch>
            <a:fillRect/>
          </a:stretch>
        </p:blipFill>
        <p:spPr>
          <a:xfrm>
            <a:off x="1234353" y="4072708"/>
            <a:ext cx="6315075" cy="200025"/>
          </a:xfrm>
          <a:prstGeom prst="rect">
            <a:avLst/>
          </a:prstGeom>
        </p:spPr>
      </p:pic>
      <p:pic>
        <p:nvPicPr>
          <p:cNvPr id="7" name="Picture 6">
            <a:extLst>
              <a:ext uri="{FF2B5EF4-FFF2-40B4-BE49-F238E27FC236}">
                <a16:creationId xmlns:a16="http://schemas.microsoft.com/office/drawing/2014/main" id="{7AF39EAF-C926-2958-ED1C-69A6B1F56493}"/>
              </a:ext>
            </a:extLst>
          </p:cNvPr>
          <p:cNvPicPr>
            <a:picLocks noChangeAspect="1"/>
          </p:cNvPicPr>
          <p:nvPr/>
        </p:nvPicPr>
        <p:blipFill>
          <a:blip r:embed="rId4"/>
          <a:stretch>
            <a:fillRect/>
          </a:stretch>
        </p:blipFill>
        <p:spPr>
          <a:xfrm>
            <a:off x="1160923" y="5049215"/>
            <a:ext cx="7991475" cy="1834138"/>
          </a:xfrm>
          <a:prstGeom prst="rect">
            <a:avLst/>
          </a:prstGeom>
        </p:spPr>
      </p:pic>
      <p:sp>
        <p:nvSpPr>
          <p:cNvPr id="8" name="Title 1">
            <a:extLst>
              <a:ext uri="{FF2B5EF4-FFF2-40B4-BE49-F238E27FC236}">
                <a16:creationId xmlns:a16="http://schemas.microsoft.com/office/drawing/2014/main" id="{78F86E27-448F-DE52-8D5A-068B18B89AF1}"/>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639713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871130" y="2385223"/>
            <a:ext cx="5724468" cy="4351338"/>
          </a:xfrm>
          <a:prstGeom prst="rect">
            <a:avLst/>
          </a:prstGeom>
        </p:spPr>
      </p:pic>
      <p:sp>
        <p:nvSpPr>
          <p:cNvPr id="4" name="Slide Number Placeholder 3"/>
          <p:cNvSpPr>
            <a:spLocks noGrp="1"/>
          </p:cNvSpPr>
          <p:nvPr>
            <p:ph type="sldNum" sz="quarter" idx="12"/>
          </p:nvPr>
        </p:nvSpPr>
        <p:spPr/>
        <p:txBody>
          <a:bodyPr/>
          <a:lstStyle/>
          <a:p>
            <a:fld id="{0DB4F7E2-DFC6-490A-AB5F-7D827582BBB5}" type="slidenum">
              <a:rPr lang="en-US" smtClean="0"/>
              <a:pPr/>
              <a:t>54</a:t>
            </a:fld>
            <a:endParaRPr lang="en-US" dirty="0"/>
          </a:p>
        </p:txBody>
      </p:sp>
      <p:pic>
        <p:nvPicPr>
          <p:cNvPr id="6" name="Picture 5"/>
          <p:cNvPicPr>
            <a:picLocks noChangeAspect="1"/>
          </p:cNvPicPr>
          <p:nvPr/>
        </p:nvPicPr>
        <p:blipFill>
          <a:blip r:embed="rId3"/>
          <a:stretch>
            <a:fillRect/>
          </a:stretch>
        </p:blipFill>
        <p:spPr>
          <a:xfrm>
            <a:off x="608896" y="2989198"/>
            <a:ext cx="5038725" cy="2690812"/>
          </a:xfrm>
          <a:prstGeom prst="rect">
            <a:avLst/>
          </a:prstGeom>
        </p:spPr>
      </p:pic>
      <p:sp>
        <p:nvSpPr>
          <p:cNvPr id="7" name="Title 1">
            <a:extLst>
              <a:ext uri="{FF2B5EF4-FFF2-40B4-BE49-F238E27FC236}">
                <a16:creationId xmlns:a16="http://schemas.microsoft.com/office/drawing/2014/main" id="{85C01AAB-37C5-D6A0-D610-5D5B63D9ED13}"/>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
        <p:nvSpPr>
          <p:cNvPr id="8" name="TextBox 7">
            <a:extLst>
              <a:ext uri="{FF2B5EF4-FFF2-40B4-BE49-F238E27FC236}">
                <a16:creationId xmlns:a16="http://schemas.microsoft.com/office/drawing/2014/main" id="{0B1122FA-0A53-EB5E-D12C-E06B5C8C983C}"/>
              </a:ext>
            </a:extLst>
          </p:cNvPr>
          <p:cNvSpPr txBox="1"/>
          <p:nvPr/>
        </p:nvSpPr>
        <p:spPr>
          <a:xfrm>
            <a:off x="385387" y="1520743"/>
            <a:ext cx="6140546" cy="461665"/>
          </a:xfrm>
          <a:prstGeom prst="rect">
            <a:avLst/>
          </a:prstGeom>
          <a:noFill/>
        </p:spPr>
        <p:txBody>
          <a:bodyPr wrap="square">
            <a:spAutoFit/>
          </a:bodyPr>
          <a:lstStyle/>
          <a:p>
            <a:r>
              <a:rPr lang="en-US" sz="2400" dirty="0">
                <a:latin typeface="Garamond" panose="02020404030301010803" pitchFamily="18" charset="0"/>
              </a:rPr>
              <a:t>Then install matplotlib by writing:</a:t>
            </a:r>
          </a:p>
        </p:txBody>
      </p:sp>
      <p:pic>
        <p:nvPicPr>
          <p:cNvPr id="9" name="Picture 8">
            <a:extLst>
              <a:ext uri="{FF2B5EF4-FFF2-40B4-BE49-F238E27FC236}">
                <a16:creationId xmlns:a16="http://schemas.microsoft.com/office/drawing/2014/main" id="{B5F56BF6-9528-ADAE-BF1C-440F59702A1F}"/>
              </a:ext>
            </a:extLst>
          </p:cNvPr>
          <p:cNvPicPr>
            <a:picLocks noChangeAspect="1"/>
          </p:cNvPicPr>
          <p:nvPr/>
        </p:nvPicPr>
        <p:blipFill>
          <a:blip r:embed="rId4"/>
          <a:stretch>
            <a:fillRect/>
          </a:stretch>
        </p:blipFill>
        <p:spPr>
          <a:xfrm>
            <a:off x="385387" y="2337300"/>
            <a:ext cx="6648450" cy="297006"/>
          </a:xfrm>
          <a:prstGeom prst="rect">
            <a:avLst/>
          </a:prstGeom>
        </p:spPr>
      </p:pic>
    </p:spTree>
    <p:extLst>
      <p:ext uri="{BB962C8B-B14F-4D97-AF65-F5344CB8AC3E}">
        <p14:creationId xmlns:p14="http://schemas.microsoft.com/office/powerpoint/2010/main" val="80619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99390" y="913037"/>
            <a:ext cx="11889410" cy="5944963"/>
          </a:xfrm>
        </p:spPr>
        <p:txBody>
          <a:bodyPr>
            <a:noAutofit/>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Introduction:</a:t>
            </a:r>
          </a:p>
          <a:p>
            <a:pPr algn="just">
              <a:lnSpc>
                <a:spcPct val="100000"/>
              </a:lnSpc>
              <a:buFont typeface="Wingdings" panose="05000000000000000000" pitchFamily="2" charset="2"/>
              <a:buChar char="Ø"/>
            </a:pPr>
            <a:r>
              <a:rPr lang="en-US" dirty="0">
                <a:solidFill>
                  <a:srgbClr val="000000"/>
                </a:solidFill>
                <a:latin typeface="Garamond" panose="02020404030301010803" pitchFamily="18" charset="0"/>
              </a:rPr>
              <a:t>We have seen yet only the transient programs. The programs which run  for a short period of time and give some output and after that their data is  disappeared, because data stored in RAM disappears once the program </a:t>
            </a:r>
            <a:r>
              <a:rPr lang="en-US" b="0" i="0" dirty="0">
                <a:solidFill>
                  <a:srgbClr val="000000"/>
                </a:solidFill>
                <a:effectLst/>
                <a:latin typeface="Garamond" panose="02020404030301010803" pitchFamily="18" charset="0"/>
              </a:rPr>
              <a:t>stops running. </a:t>
            </a:r>
          </a:p>
          <a:p>
            <a:pPr algn="just">
              <a:lnSpc>
                <a:spcPct val="100000"/>
              </a:lnSpc>
              <a:buFont typeface="Wingdings" panose="05000000000000000000" pitchFamily="2" charset="2"/>
              <a:buChar char="Ø"/>
            </a:pPr>
            <a:r>
              <a:rPr lang="en-US" b="0" i="0" dirty="0">
                <a:solidFill>
                  <a:srgbClr val="000000"/>
                </a:solidFill>
                <a:effectLst/>
                <a:latin typeface="Garamond" panose="02020404030301010803" pitchFamily="18" charset="0"/>
              </a:rPr>
              <a:t>If a program is to </a:t>
            </a:r>
            <a:r>
              <a:rPr lang="en-US" b="0" i="0" dirty="0">
                <a:solidFill>
                  <a:srgbClr val="FF0000"/>
                </a:solidFill>
                <a:effectLst/>
                <a:latin typeface="Garamond" panose="02020404030301010803" pitchFamily="18" charset="0"/>
              </a:rPr>
              <a:t>retain data </a:t>
            </a:r>
            <a:r>
              <a:rPr lang="en-US" b="0" i="0" dirty="0">
                <a:solidFill>
                  <a:srgbClr val="000000"/>
                </a:solidFill>
                <a:effectLst/>
                <a:latin typeface="Garamond" panose="02020404030301010803" pitchFamily="18" charset="0"/>
              </a:rPr>
              <a:t>between the times it runs, it must have a way of saving it. Data is saved in a file, which is usually stored on a computer’s disk. </a:t>
            </a:r>
          </a:p>
          <a:p>
            <a:pPr algn="just">
              <a:lnSpc>
                <a:spcPct val="100000"/>
              </a:lnSpc>
              <a:buFont typeface="Wingdings" panose="05000000000000000000" pitchFamily="2" charset="2"/>
              <a:buChar char="Ø"/>
            </a:pPr>
            <a:r>
              <a:rPr lang="en-US" b="0" i="0" dirty="0">
                <a:solidFill>
                  <a:srgbClr val="000000"/>
                </a:solidFill>
                <a:effectLst/>
                <a:latin typeface="Garamond" panose="02020404030301010803" pitchFamily="18" charset="0"/>
              </a:rPr>
              <a:t>Once</a:t>
            </a:r>
            <a:r>
              <a:rPr lang="en-US" dirty="0">
                <a:solidFill>
                  <a:srgbClr val="000000"/>
                </a:solidFill>
                <a:latin typeface="Garamond" panose="02020404030301010803" pitchFamily="18" charset="0"/>
              </a:rPr>
              <a:t> </a:t>
            </a:r>
            <a:r>
              <a:rPr lang="en-US" b="0" i="0" dirty="0">
                <a:solidFill>
                  <a:srgbClr val="000000"/>
                </a:solidFill>
                <a:effectLst/>
                <a:latin typeface="Garamond" panose="02020404030301010803" pitchFamily="18" charset="0"/>
              </a:rPr>
              <a:t>the data is saved in a file, it will remain there after the program stops running.</a:t>
            </a:r>
          </a:p>
          <a:p>
            <a:pPr algn="just">
              <a:lnSpc>
                <a:spcPct val="100000"/>
              </a:lnSpc>
              <a:buFont typeface="Wingdings" panose="05000000000000000000" pitchFamily="2" charset="2"/>
              <a:buChar char="Ø"/>
            </a:pPr>
            <a:r>
              <a:rPr lang="en-US" b="0" i="0" dirty="0">
                <a:solidFill>
                  <a:srgbClr val="000000"/>
                </a:solidFill>
                <a:effectLst/>
                <a:latin typeface="Garamond" panose="02020404030301010803" pitchFamily="18" charset="0"/>
              </a:rPr>
              <a:t> Data stored in a file can be retrieved and used at a later time</a:t>
            </a:r>
            <a:r>
              <a:rPr lang="en-US" dirty="0">
                <a:latin typeface="Garamond" panose="02020404030301010803" pitchFamily="18" charset="0"/>
              </a:rPr>
              <a:t> </a:t>
            </a:r>
          </a:p>
          <a:p>
            <a:pPr algn="just">
              <a:lnSpc>
                <a:spcPct val="100000"/>
              </a:lnSpc>
              <a:buFont typeface="Wingdings" panose="05000000000000000000" pitchFamily="2" charset="2"/>
              <a:buChar char="Ø"/>
            </a:pPr>
            <a:r>
              <a:rPr lang="en-US" dirty="0">
                <a:solidFill>
                  <a:srgbClr val="000000"/>
                </a:solidFill>
                <a:latin typeface="Garamond" panose="02020404030301010803" pitchFamily="18" charset="0"/>
              </a:rPr>
              <a:t>File input/output allow data to be stored beyond program lifetime</a:t>
            </a:r>
          </a:p>
          <a:p>
            <a:pPr lvl="1" algn="just">
              <a:lnSpc>
                <a:spcPct val="100000"/>
              </a:lnSpc>
              <a:buFont typeface="Wingdings" panose="05000000000000000000" pitchFamily="2" charset="2"/>
              <a:buChar char="Ø"/>
            </a:pPr>
            <a:r>
              <a:rPr lang="en-US" dirty="0">
                <a:solidFill>
                  <a:srgbClr val="000000"/>
                </a:solidFill>
                <a:latin typeface="Garamond" panose="02020404030301010803" pitchFamily="18" charset="0"/>
              </a:rPr>
              <a:t>It is useful to transfer the data from Primary  memory to secondary memory and vice-versa.</a:t>
            </a:r>
          </a:p>
          <a:p>
            <a:pPr marL="0" indent="0">
              <a:lnSpc>
                <a:spcPct val="100000"/>
              </a:lnSpc>
              <a:buNone/>
            </a:pPr>
            <a:r>
              <a:rPr lang="en-US" dirty="0">
                <a:latin typeface="Garamond" panose="02020404030301010803" pitchFamily="18" charset="0"/>
              </a:rPr>
              <a:t/>
            </a:r>
            <a:br>
              <a:rPr lang="en-US" dirty="0">
                <a:latin typeface="Garamond" panose="02020404030301010803" pitchFamily="18" charset="0"/>
              </a:rPr>
            </a:br>
            <a:endParaRPr lang="en-US" dirty="0">
              <a:solidFill>
                <a:srgbClr val="FF0000"/>
              </a:solidFill>
              <a:latin typeface="Garamond" panose="02020404030301010803"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55</a:t>
            </a:fld>
            <a:endParaRPr lang="en-US" dirty="0"/>
          </a:p>
        </p:txBody>
      </p:sp>
      <p:sp>
        <p:nvSpPr>
          <p:cNvPr id="4" name="Title 1">
            <a:extLst>
              <a:ext uri="{FF2B5EF4-FFF2-40B4-BE49-F238E27FC236}">
                <a16:creationId xmlns:a16="http://schemas.microsoft.com/office/drawing/2014/main" id="{0EF848C6-214B-0289-9CDE-C6390A70E3C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
        <p:nvSpPr>
          <p:cNvPr id="5" name="Rectangle 1"/>
          <p:cNvSpPr>
            <a:spLocks noChangeArrowheads="1"/>
          </p:cNvSpPr>
          <p:nvPr/>
        </p:nvSpPr>
        <p:spPr bwMode="auto">
          <a:xfrm>
            <a:off x="-313508" y="1089410"/>
            <a:ext cx="6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551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2076" y="766220"/>
            <a:ext cx="5475605" cy="2351926"/>
          </a:xfrm>
          <a:prstGeom prst="rect">
            <a:avLst/>
          </a:prstGeom>
        </p:spPr>
        <p:txBody>
          <a:bodyPr vert="horz" wrap="square" lIns="0" tIns="43180" rIns="0" bIns="0" rtlCol="0">
            <a:spAutoFit/>
          </a:bodyPr>
          <a:lstStyle/>
          <a:p>
            <a:pPr marL="12700">
              <a:spcBef>
                <a:spcPts val="340"/>
              </a:spcBef>
            </a:pPr>
            <a:r>
              <a:rPr sz="2000" dirty="0">
                <a:latin typeface="Garamond" panose="02020404030301010803" pitchFamily="18" charset="0"/>
                <a:cs typeface="Arial"/>
              </a:rPr>
              <a:t>Following main operations can be done on </a:t>
            </a:r>
            <a:r>
              <a:rPr sz="2000" spc="-5" dirty="0">
                <a:latin typeface="Garamond" panose="02020404030301010803" pitchFamily="18" charset="0"/>
                <a:cs typeface="Arial"/>
              </a:rPr>
              <a:t>files</a:t>
            </a:r>
            <a:r>
              <a:rPr sz="2000" spc="-170" dirty="0">
                <a:latin typeface="Garamond" panose="02020404030301010803" pitchFamily="18" charset="0"/>
                <a:cs typeface="Arial"/>
              </a:rPr>
              <a:t> </a:t>
            </a:r>
            <a:r>
              <a:rPr sz="2000" dirty="0">
                <a:latin typeface="Garamond" panose="02020404030301010803" pitchFamily="18" charset="0"/>
                <a:cs typeface="Arial"/>
              </a:rPr>
              <a:t>-</a:t>
            </a:r>
          </a:p>
          <a:p>
            <a:pPr marL="469900" indent="-457834">
              <a:spcBef>
                <a:spcPts val="240"/>
              </a:spcBef>
              <a:buAutoNum type="arabicPeriod"/>
              <a:tabLst>
                <a:tab pos="469900" algn="l"/>
                <a:tab pos="470534" algn="l"/>
              </a:tabLst>
            </a:pPr>
            <a:r>
              <a:rPr sz="2000" dirty="0">
                <a:solidFill>
                  <a:srgbClr val="6F2F9F"/>
                </a:solidFill>
                <a:latin typeface="Garamond" panose="02020404030301010803" pitchFamily="18" charset="0"/>
                <a:cs typeface="Arial"/>
              </a:rPr>
              <a:t>Opening a</a:t>
            </a:r>
            <a:r>
              <a:rPr sz="2000" spc="-45" dirty="0">
                <a:solidFill>
                  <a:srgbClr val="6F2F9F"/>
                </a:solidFill>
                <a:latin typeface="Garamond" panose="02020404030301010803" pitchFamily="18" charset="0"/>
                <a:cs typeface="Arial"/>
              </a:rPr>
              <a:t> </a:t>
            </a:r>
            <a:r>
              <a:rPr sz="2000" spc="-5" dirty="0">
                <a:solidFill>
                  <a:srgbClr val="6F2F9F"/>
                </a:solidFill>
                <a:latin typeface="Garamond" panose="02020404030301010803" pitchFamily="18" charset="0"/>
                <a:cs typeface="Arial"/>
              </a:rPr>
              <a:t>file</a:t>
            </a:r>
            <a:endParaRPr sz="2000" dirty="0">
              <a:latin typeface="Garamond" panose="02020404030301010803" pitchFamily="18" charset="0"/>
              <a:cs typeface="Arial"/>
            </a:endParaRPr>
          </a:p>
          <a:p>
            <a:pPr marL="469900" indent="-457834">
              <a:spcBef>
                <a:spcPts val="240"/>
              </a:spcBef>
              <a:buAutoNum type="arabicPeriod"/>
              <a:tabLst>
                <a:tab pos="469900" algn="l"/>
                <a:tab pos="470534" algn="l"/>
              </a:tabLst>
            </a:pPr>
            <a:r>
              <a:rPr sz="2000" dirty="0">
                <a:solidFill>
                  <a:srgbClr val="6F2F9F"/>
                </a:solidFill>
                <a:latin typeface="Garamond" panose="02020404030301010803" pitchFamily="18" charset="0"/>
                <a:cs typeface="Arial"/>
              </a:rPr>
              <a:t>Performing</a:t>
            </a:r>
            <a:r>
              <a:rPr sz="2000" spc="-55" dirty="0">
                <a:solidFill>
                  <a:srgbClr val="6F2F9F"/>
                </a:solidFill>
                <a:latin typeface="Garamond" panose="02020404030301010803" pitchFamily="18" charset="0"/>
                <a:cs typeface="Arial"/>
              </a:rPr>
              <a:t> </a:t>
            </a:r>
            <a:r>
              <a:rPr sz="2000" spc="-5" dirty="0">
                <a:solidFill>
                  <a:srgbClr val="6F2F9F"/>
                </a:solidFill>
                <a:latin typeface="Garamond" panose="02020404030301010803" pitchFamily="18" charset="0"/>
                <a:cs typeface="Arial"/>
              </a:rPr>
              <a:t>operation</a:t>
            </a:r>
            <a:endParaRPr lang="en-US" sz="2000" spc="-5" dirty="0">
              <a:solidFill>
                <a:srgbClr val="6F2F9F"/>
              </a:solidFill>
              <a:latin typeface="Garamond" panose="02020404030301010803" pitchFamily="18" charset="0"/>
              <a:cs typeface="Arial"/>
            </a:endParaRPr>
          </a:p>
          <a:p>
            <a:pPr marL="927100" lvl="1" indent="-457834">
              <a:spcBef>
                <a:spcPts val="240"/>
              </a:spcBef>
              <a:buAutoNum type="arabicPeriod"/>
              <a:tabLst>
                <a:tab pos="469900" algn="l"/>
                <a:tab pos="470534" algn="l"/>
              </a:tabLst>
            </a:pPr>
            <a:r>
              <a:rPr lang="en-US" sz="2000" spc="-5" dirty="0">
                <a:solidFill>
                  <a:srgbClr val="6F2F9F"/>
                </a:solidFill>
                <a:latin typeface="Garamond" panose="02020404030301010803" pitchFamily="18" charset="0"/>
                <a:cs typeface="Arial"/>
              </a:rPr>
              <a:t>Read</a:t>
            </a:r>
          </a:p>
          <a:p>
            <a:pPr marL="927100" lvl="1" indent="-457834">
              <a:spcBef>
                <a:spcPts val="240"/>
              </a:spcBef>
              <a:buAutoNum type="arabicPeriod"/>
              <a:tabLst>
                <a:tab pos="469900" algn="l"/>
                <a:tab pos="470534" algn="l"/>
              </a:tabLst>
            </a:pPr>
            <a:r>
              <a:rPr lang="en-US" sz="2000" spc="-5" dirty="0">
                <a:solidFill>
                  <a:srgbClr val="6F2F9F"/>
                </a:solidFill>
                <a:latin typeface="Garamond" panose="02020404030301010803" pitchFamily="18" charset="0"/>
                <a:cs typeface="Arial"/>
              </a:rPr>
              <a:t> write</a:t>
            </a:r>
          </a:p>
          <a:p>
            <a:pPr marL="469900" indent="-457834">
              <a:spcBef>
                <a:spcPts val="240"/>
              </a:spcBef>
              <a:buAutoNum type="arabicPeriod"/>
              <a:tabLst>
                <a:tab pos="469900" algn="l"/>
                <a:tab pos="470534" algn="l"/>
              </a:tabLst>
            </a:pPr>
            <a:r>
              <a:rPr lang="en-US" sz="2000" spc="-5" dirty="0">
                <a:solidFill>
                  <a:srgbClr val="6F2F9F"/>
                </a:solidFill>
                <a:latin typeface="Garamond" panose="02020404030301010803" pitchFamily="18" charset="0"/>
                <a:cs typeface="Arial"/>
              </a:rPr>
              <a:t>Close File</a:t>
            </a:r>
          </a:p>
          <a:p>
            <a:pPr marL="469900" indent="-457834">
              <a:spcBef>
                <a:spcPts val="240"/>
              </a:spcBef>
              <a:buAutoNum type="arabicPeriod"/>
              <a:tabLst>
                <a:tab pos="469900" algn="l"/>
                <a:tab pos="470534" algn="l"/>
              </a:tabLst>
            </a:pPr>
            <a:endParaRPr lang="en-US" sz="2000" dirty="0">
              <a:latin typeface="Garamond" panose="02020404030301010803" pitchFamily="18" charset="0"/>
              <a:cs typeface="Arial"/>
            </a:endParaRPr>
          </a:p>
        </p:txBody>
      </p:sp>
      <p:sp>
        <p:nvSpPr>
          <p:cNvPr id="5" name="object 5"/>
          <p:cNvSpPr txBox="1"/>
          <p:nvPr/>
        </p:nvSpPr>
        <p:spPr>
          <a:xfrm>
            <a:off x="461645" y="3143219"/>
            <a:ext cx="8758555" cy="3368230"/>
          </a:xfrm>
          <a:prstGeom prst="rect">
            <a:avLst/>
          </a:prstGeom>
        </p:spPr>
        <p:txBody>
          <a:bodyPr vert="horz" wrap="square" lIns="0" tIns="13335" rIns="0" bIns="0" rtlCol="0">
            <a:spAutoFit/>
          </a:bodyPr>
          <a:lstStyle/>
          <a:p>
            <a:pPr marL="12700">
              <a:lnSpc>
                <a:spcPts val="2280"/>
              </a:lnSpc>
              <a:spcBef>
                <a:spcPts val="105"/>
              </a:spcBef>
            </a:pPr>
            <a:r>
              <a:rPr sz="2400" dirty="0">
                <a:latin typeface="Garamond" panose="02020404030301010803" pitchFamily="18" charset="0"/>
                <a:cs typeface="Arial"/>
              </a:rPr>
              <a:t>Beside</a:t>
            </a:r>
            <a:r>
              <a:rPr sz="2400" spc="310" dirty="0">
                <a:latin typeface="Garamond" panose="02020404030301010803" pitchFamily="18" charset="0"/>
                <a:cs typeface="Arial"/>
              </a:rPr>
              <a:t> </a:t>
            </a:r>
            <a:r>
              <a:rPr sz="2400" spc="-5" dirty="0">
                <a:latin typeface="Garamond" panose="02020404030301010803" pitchFamily="18" charset="0"/>
                <a:cs typeface="Arial"/>
              </a:rPr>
              <a:t>above</a:t>
            </a:r>
            <a:r>
              <a:rPr sz="2400" spc="300" dirty="0">
                <a:latin typeface="Garamond" panose="02020404030301010803" pitchFamily="18" charset="0"/>
                <a:cs typeface="Arial"/>
              </a:rPr>
              <a:t> </a:t>
            </a:r>
            <a:r>
              <a:rPr sz="2400" spc="-5" dirty="0">
                <a:latin typeface="Garamond" panose="02020404030301010803" pitchFamily="18" charset="0"/>
                <a:cs typeface="Arial"/>
              </a:rPr>
              <a:t>operations</a:t>
            </a:r>
            <a:r>
              <a:rPr sz="2400" spc="305" dirty="0">
                <a:latin typeface="Garamond" panose="02020404030301010803" pitchFamily="18" charset="0"/>
                <a:cs typeface="Arial"/>
              </a:rPr>
              <a:t> </a:t>
            </a:r>
            <a:r>
              <a:rPr sz="2400" spc="-5" dirty="0">
                <a:latin typeface="Garamond" panose="02020404030301010803" pitchFamily="18" charset="0"/>
                <a:cs typeface="Arial"/>
              </a:rPr>
              <a:t>there</a:t>
            </a:r>
            <a:r>
              <a:rPr sz="2400" spc="310" dirty="0">
                <a:latin typeface="Garamond" panose="02020404030301010803" pitchFamily="18" charset="0"/>
                <a:cs typeface="Arial"/>
              </a:rPr>
              <a:t> </a:t>
            </a:r>
            <a:r>
              <a:rPr sz="2400" spc="-5" dirty="0">
                <a:latin typeface="Garamond" panose="02020404030301010803" pitchFamily="18" charset="0"/>
                <a:cs typeface="Arial"/>
              </a:rPr>
              <a:t>are</a:t>
            </a:r>
            <a:r>
              <a:rPr sz="2400" spc="310" dirty="0">
                <a:latin typeface="Garamond" panose="02020404030301010803" pitchFamily="18" charset="0"/>
                <a:cs typeface="Arial"/>
              </a:rPr>
              <a:t> </a:t>
            </a:r>
            <a:r>
              <a:rPr sz="2400" dirty="0">
                <a:latin typeface="Garamond" panose="02020404030301010803" pitchFamily="18" charset="0"/>
                <a:cs typeface="Arial"/>
              </a:rPr>
              <a:t>some</a:t>
            </a:r>
            <a:r>
              <a:rPr sz="2400" spc="310" dirty="0">
                <a:latin typeface="Garamond" panose="02020404030301010803" pitchFamily="18" charset="0"/>
                <a:cs typeface="Arial"/>
              </a:rPr>
              <a:t> </a:t>
            </a:r>
            <a:r>
              <a:rPr sz="2400" spc="-5" dirty="0">
                <a:latin typeface="Garamond" panose="02020404030301010803" pitchFamily="18" charset="0"/>
                <a:cs typeface="Arial"/>
              </a:rPr>
              <a:t>more</a:t>
            </a:r>
            <a:r>
              <a:rPr sz="2400" spc="310" dirty="0">
                <a:latin typeface="Garamond" panose="02020404030301010803" pitchFamily="18" charset="0"/>
                <a:cs typeface="Arial"/>
              </a:rPr>
              <a:t> </a:t>
            </a:r>
            <a:r>
              <a:rPr sz="2400" spc="-5" dirty="0">
                <a:latin typeface="Garamond" panose="02020404030301010803" pitchFamily="18" charset="0"/>
                <a:cs typeface="Arial"/>
              </a:rPr>
              <a:t>operations</a:t>
            </a:r>
            <a:r>
              <a:rPr sz="2400" spc="295" dirty="0">
                <a:latin typeface="Garamond" panose="02020404030301010803" pitchFamily="18" charset="0"/>
                <a:cs typeface="Arial"/>
              </a:rPr>
              <a:t> </a:t>
            </a:r>
            <a:r>
              <a:rPr sz="2400" dirty="0">
                <a:latin typeface="Garamond" panose="02020404030301010803" pitchFamily="18" charset="0"/>
                <a:cs typeface="Arial"/>
              </a:rPr>
              <a:t>can</a:t>
            </a:r>
            <a:r>
              <a:rPr sz="2400" spc="295" dirty="0">
                <a:latin typeface="Garamond" panose="02020404030301010803" pitchFamily="18" charset="0"/>
                <a:cs typeface="Arial"/>
              </a:rPr>
              <a:t> </a:t>
            </a:r>
            <a:r>
              <a:rPr sz="2400" dirty="0">
                <a:latin typeface="Garamond" panose="02020404030301010803" pitchFamily="18" charset="0"/>
                <a:cs typeface="Arial"/>
              </a:rPr>
              <a:t>be</a:t>
            </a:r>
            <a:r>
              <a:rPr sz="2400" spc="315" dirty="0">
                <a:latin typeface="Garamond" panose="02020404030301010803" pitchFamily="18" charset="0"/>
                <a:cs typeface="Arial"/>
              </a:rPr>
              <a:t> </a:t>
            </a:r>
            <a:r>
              <a:rPr sz="2400" spc="-5" dirty="0">
                <a:latin typeface="Garamond" panose="02020404030301010803" pitchFamily="18" charset="0"/>
                <a:cs typeface="Arial"/>
              </a:rPr>
              <a:t>done</a:t>
            </a:r>
            <a:r>
              <a:rPr sz="2400" spc="305" dirty="0">
                <a:latin typeface="Garamond" panose="02020404030301010803" pitchFamily="18" charset="0"/>
                <a:cs typeface="Arial"/>
              </a:rPr>
              <a:t> </a:t>
            </a:r>
            <a:r>
              <a:rPr sz="2400" spc="-10" dirty="0">
                <a:latin typeface="Garamond" panose="02020404030301010803" pitchFamily="18" charset="0"/>
                <a:cs typeface="Arial"/>
              </a:rPr>
              <a:t>on</a:t>
            </a:r>
            <a:r>
              <a:rPr lang="en-US" sz="2400" spc="-10" dirty="0">
                <a:latin typeface="Garamond" panose="02020404030301010803" pitchFamily="18" charset="0"/>
                <a:cs typeface="Arial"/>
              </a:rPr>
              <a:t> </a:t>
            </a:r>
            <a:r>
              <a:rPr sz="2400" spc="-5" dirty="0">
                <a:latin typeface="Garamond" panose="02020404030301010803" pitchFamily="18" charset="0"/>
                <a:cs typeface="Arial"/>
              </a:rPr>
              <a:t>files.-</a:t>
            </a:r>
            <a:endParaRPr sz="2400" dirty="0">
              <a:latin typeface="Garamond" panose="02020404030301010803" pitchFamily="18" charset="0"/>
              <a:cs typeface="Arial"/>
            </a:endParaRPr>
          </a:p>
          <a:p>
            <a:pPr marL="355600" indent="-343535">
              <a:spcBef>
                <a:spcPts val="240"/>
              </a:spcBef>
              <a:buChar char="•"/>
              <a:tabLst>
                <a:tab pos="355600" algn="l"/>
                <a:tab pos="356235" algn="l"/>
              </a:tabLst>
            </a:pPr>
            <a:r>
              <a:rPr sz="2400" dirty="0">
                <a:latin typeface="Garamond" panose="02020404030301010803" pitchFamily="18" charset="0"/>
                <a:cs typeface="Arial"/>
              </a:rPr>
              <a:t>Creating of</a:t>
            </a:r>
            <a:r>
              <a:rPr sz="2400" spc="-60" dirty="0">
                <a:latin typeface="Garamond" panose="02020404030301010803" pitchFamily="18" charset="0"/>
                <a:cs typeface="Arial"/>
              </a:rPr>
              <a:t> </a:t>
            </a:r>
            <a:r>
              <a:rPr sz="2400" dirty="0">
                <a:latin typeface="Garamond" panose="02020404030301010803" pitchFamily="18" charset="0"/>
                <a:cs typeface="Arial"/>
              </a:rPr>
              <a:t>Files</a:t>
            </a:r>
          </a:p>
          <a:p>
            <a:pPr marL="355600" indent="-343535">
              <a:spcBef>
                <a:spcPts val="240"/>
              </a:spcBef>
              <a:buChar char="•"/>
              <a:tabLst>
                <a:tab pos="355600" algn="l"/>
                <a:tab pos="356235" algn="l"/>
              </a:tabLst>
            </a:pPr>
            <a:r>
              <a:rPr sz="2400" dirty="0">
                <a:latin typeface="Garamond" panose="02020404030301010803" pitchFamily="18" charset="0"/>
                <a:cs typeface="Arial"/>
              </a:rPr>
              <a:t>Traversing of</a:t>
            </a:r>
            <a:r>
              <a:rPr sz="2400" spc="-75" dirty="0">
                <a:latin typeface="Garamond" panose="02020404030301010803" pitchFamily="18" charset="0"/>
                <a:cs typeface="Arial"/>
              </a:rPr>
              <a:t> </a:t>
            </a:r>
            <a:r>
              <a:rPr sz="2400" spc="-5" dirty="0">
                <a:latin typeface="Garamond" panose="02020404030301010803" pitchFamily="18" charset="0"/>
                <a:cs typeface="Arial"/>
              </a:rPr>
              <a:t>Data</a:t>
            </a:r>
            <a:endParaRPr sz="2400" dirty="0">
              <a:latin typeface="Garamond" panose="02020404030301010803" pitchFamily="18" charset="0"/>
              <a:cs typeface="Arial"/>
            </a:endParaRPr>
          </a:p>
          <a:p>
            <a:pPr marL="355600" indent="-343535">
              <a:spcBef>
                <a:spcPts val="235"/>
              </a:spcBef>
              <a:buChar char="•"/>
              <a:tabLst>
                <a:tab pos="355600" algn="l"/>
                <a:tab pos="356235" algn="l"/>
              </a:tabLst>
            </a:pPr>
            <a:r>
              <a:rPr sz="2400" dirty="0">
                <a:latin typeface="Garamond" panose="02020404030301010803" pitchFamily="18" charset="0"/>
                <a:cs typeface="Arial"/>
              </a:rPr>
              <a:t>Appending Data </a:t>
            </a:r>
            <a:r>
              <a:rPr sz="2400" spc="-5" dirty="0">
                <a:latin typeface="Garamond" panose="02020404030301010803" pitchFamily="18" charset="0"/>
                <a:cs typeface="Arial"/>
              </a:rPr>
              <a:t>into</a:t>
            </a:r>
            <a:r>
              <a:rPr sz="2400" spc="-75" dirty="0">
                <a:latin typeface="Garamond" panose="02020404030301010803" pitchFamily="18" charset="0"/>
                <a:cs typeface="Arial"/>
              </a:rPr>
              <a:t> </a:t>
            </a:r>
            <a:r>
              <a:rPr sz="2400" spc="-5" dirty="0">
                <a:latin typeface="Garamond" panose="02020404030301010803" pitchFamily="18" charset="0"/>
                <a:cs typeface="Arial"/>
              </a:rPr>
              <a:t>file.</a:t>
            </a:r>
            <a:endParaRPr sz="2400" dirty="0">
              <a:latin typeface="Garamond" panose="02020404030301010803" pitchFamily="18" charset="0"/>
              <a:cs typeface="Arial"/>
            </a:endParaRPr>
          </a:p>
          <a:p>
            <a:pPr marL="355600" indent="-343535">
              <a:spcBef>
                <a:spcPts val="244"/>
              </a:spcBef>
              <a:buChar char="•"/>
              <a:tabLst>
                <a:tab pos="355600" algn="l"/>
                <a:tab pos="356235" algn="l"/>
              </a:tabLst>
            </a:pPr>
            <a:r>
              <a:rPr sz="2400" dirty="0">
                <a:latin typeface="Garamond" panose="02020404030301010803" pitchFamily="18" charset="0"/>
                <a:cs typeface="Arial"/>
              </a:rPr>
              <a:t>Inserting Data </a:t>
            </a:r>
            <a:r>
              <a:rPr sz="2400" spc="-5" dirty="0">
                <a:latin typeface="Garamond" panose="02020404030301010803" pitchFamily="18" charset="0"/>
                <a:cs typeface="Arial"/>
              </a:rPr>
              <a:t>into</a:t>
            </a:r>
            <a:r>
              <a:rPr sz="2400" spc="-85" dirty="0">
                <a:latin typeface="Garamond" panose="02020404030301010803" pitchFamily="18" charset="0"/>
                <a:cs typeface="Arial"/>
              </a:rPr>
              <a:t> </a:t>
            </a:r>
            <a:r>
              <a:rPr sz="2400" dirty="0">
                <a:latin typeface="Garamond" panose="02020404030301010803" pitchFamily="18" charset="0"/>
                <a:cs typeface="Arial"/>
              </a:rPr>
              <a:t>File.</a:t>
            </a:r>
          </a:p>
          <a:p>
            <a:pPr marL="355600" indent="-343535">
              <a:spcBef>
                <a:spcPts val="240"/>
              </a:spcBef>
              <a:buChar char="•"/>
              <a:tabLst>
                <a:tab pos="355600" algn="l"/>
                <a:tab pos="356235" algn="l"/>
              </a:tabLst>
            </a:pPr>
            <a:r>
              <a:rPr sz="2400" dirty="0">
                <a:latin typeface="Garamond" panose="02020404030301010803" pitchFamily="18" charset="0"/>
                <a:cs typeface="Arial"/>
              </a:rPr>
              <a:t>Deleting Data from</a:t>
            </a:r>
            <a:r>
              <a:rPr sz="2400" spc="-80" dirty="0">
                <a:latin typeface="Garamond" panose="02020404030301010803" pitchFamily="18" charset="0"/>
                <a:cs typeface="Arial"/>
              </a:rPr>
              <a:t> </a:t>
            </a:r>
            <a:r>
              <a:rPr sz="2400" dirty="0">
                <a:latin typeface="Garamond" panose="02020404030301010803" pitchFamily="18" charset="0"/>
                <a:cs typeface="Arial"/>
              </a:rPr>
              <a:t>File.</a:t>
            </a:r>
          </a:p>
          <a:p>
            <a:pPr marL="355600" indent="-343535">
              <a:spcBef>
                <a:spcPts val="240"/>
              </a:spcBef>
              <a:buChar char="•"/>
              <a:tabLst>
                <a:tab pos="355600" algn="l"/>
                <a:tab pos="356235" algn="l"/>
              </a:tabLst>
            </a:pPr>
            <a:r>
              <a:rPr sz="2400" dirty="0">
                <a:latin typeface="Garamond" panose="02020404030301010803" pitchFamily="18" charset="0"/>
                <a:cs typeface="Arial"/>
              </a:rPr>
              <a:t>Copying of</a:t>
            </a:r>
            <a:r>
              <a:rPr sz="2400" spc="-50" dirty="0">
                <a:latin typeface="Garamond" panose="02020404030301010803" pitchFamily="18" charset="0"/>
                <a:cs typeface="Arial"/>
              </a:rPr>
              <a:t> </a:t>
            </a:r>
            <a:r>
              <a:rPr sz="2400" dirty="0">
                <a:latin typeface="Garamond" panose="02020404030301010803" pitchFamily="18" charset="0"/>
                <a:cs typeface="Arial"/>
              </a:rPr>
              <a:t>File.</a:t>
            </a:r>
          </a:p>
          <a:p>
            <a:pPr marL="355600" indent="-343535">
              <a:spcBef>
                <a:spcPts val="240"/>
              </a:spcBef>
              <a:buChar char="•"/>
              <a:tabLst>
                <a:tab pos="355600" algn="l"/>
                <a:tab pos="356235" algn="l"/>
              </a:tabLst>
            </a:pPr>
            <a:r>
              <a:rPr sz="2400" dirty="0">
                <a:latin typeface="Garamond" panose="02020404030301010803" pitchFamily="18" charset="0"/>
                <a:cs typeface="Arial"/>
              </a:rPr>
              <a:t>Updating Data </a:t>
            </a:r>
            <a:r>
              <a:rPr sz="2400" spc="-5" dirty="0">
                <a:latin typeface="Garamond" panose="02020404030301010803" pitchFamily="18" charset="0"/>
                <a:cs typeface="Arial"/>
              </a:rPr>
              <a:t>into</a:t>
            </a:r>
            <a:r>
              <a:rPr sz="2400" spc="-65" dirty="0">
                <a:latin typeface="Garamond" panose="02020404030301010803" pitchFamily="18" charset="0"/>
                <a:cs typeface="Arial"/>
              </a:rPr>
              <a:t> </a:t>
            </a:r>
            <a:r>
              <a:rPr sz="2400" dirty="0">
                <a:latin typeface="Garamond" panose="02020404030301010803" pitchFamily="18" charset="0"/>
                <a:cs typeface="Arial"/>
              </a:rPr>
              <a:t>File.</a:t>
            </a:r>
          </a:p>
        </p:txBody>
      </p:sp>
      <p:grpSp>
        <p:nvGrpSpPr>
          <p:cNvPr id="6" name="object 6"/>
          <p:cNvGrpSpPr/>
          <p:nvPr/>
        </p:nvGrpSpPr>
        <p:grpSpPr>
          <a:xfrm>
            <a:off x="1877217" y="2359758"/>
            <a:ext cx="7099300" cy="990600"/>
            <a:chOff x="596900" y="2362200"/>
            <a:chExt cx="7099300" cy="990600"/>
          </a:xfrm>
        </p:grpSpPr>
        <p:sp>
          <p:nvSpPr>
            <p:cNvPr id="7" name="object 7"/>
            <p:cNvSpPr/>
            <p:nvPr/>
          </p:nvSpPr>
          <p:spPr>
            <a:xfrm>
              <a:off x="838200" y="2362200"/>
              <a:ext cx="6858000" cy="990600"/>
            </a:xfrm>
            <a:custGeom>
              <a:avLst/>
              <a:gdLst/>
              <a:ahLst/>
              <a:cxnLst/>
              <a:rect l="l" t="t" r="r" b="b"/>
              <a:pathLst>
                <a:path w="6858000" h="990600">
                  <a:moveTo>
                    <a:pt x="6362700" y="0"/>
                  </a:moveTo>
                  <a:lnTo>
                    <a:pt x="6362700" y="247650"/>
                  </a:lnTo>
                  <a:lnTo>
                    <a:pt x="0" y="247650"/>
                  </a:lnTo>
                  <a:lnTo>
                    <a:pt x="0" y="742950"/>
                  </a:lnTo>
                  <a:lnTo>
                    <a:pt x="6362700" y="742950"/>
                  </a:lnTo>
                  <a:lnTo>
                    <a:pt x="6362700" y="990600"/>
                  </a:lnTo>
                  <a:lnTo>
                    <a:pt x="6858000" y="495300"/>
                  </a:lnTo>
                  <a:lnTo>
                    <a:pt x="6362700" y="0"/>
                  </a:lnTo>
                  <a:close/>
                </a:path>
              </a:pathLst>
            </a:custGeom>
            <a:solidFill>
              <a:srgbClr val="C5D9F0"/>
            </a:solidFill>
          </p:spPr>
          <p:txBody>
            <a:bodyPr wrap="square" lIns="0" tIns="0" rIns="0" bIns="0" rtlCol="0"/>
            <a:lstStyle/>
            <a:p>
              <a:endParaRPr/>
            </a:p>
          </p:txBody>
        </p:sp>
        <p:sp>
          <p:nvSpPr>
            <p:cNvPr id="8" name="object 8"/>
            <p:cNvSpPr/>
            <p:nvPr/>
          </p:nvSpPr>
          <p:spPr>
            <a:xfrm>
              <a:off x="609600" y="2590800"/>
              <a:ext cx="1066800" cy="609600"/>
            </a:xfrm>
            <a:custGeom>
              <a:avLst/>
              <a:gdLst/>
              <a:ahLst/>
              <a:cxnLst/>
              <a:rect l="l" t="t" r="r" b="b"/>
              <a:pathLst>
                <a:path w="1066800" h="609600">
                  <a:moveTo>
                    <a:pt x="965200" y="0"/>
                  </a:moveTo>
                  <a:lnTo>
                    <a:pt x="101600" y="0"/>
                  </a:lnTo>
                  <a:lnTo>
                    <a:pt x="62054" y="7981"/>
                  </a:lnTo>
                  <a:lnTo>
                    <a:pt x="29759" y="29749"/>
                  </a:lnTo>
                  <a:lnTo>
                    <a:pt x="7984" y="62043"/>
                  </a:lnTo>
                  <a:lnTo>
                    <a:pt x="0" y="101600"/>
                  </a:lnTo>
                  <a:lnTo>
                    <a:pt x="0" y="508000"/>
                  </a:lnTo>
                  <a:lnTo>
                    <a:pt x="7984" y="547556"/>
                  </a:lnTo>
                  <a:lnTo>
                    <a:pt x="29759" y="579850"/>
                  </a:lnTo>
                  <a:lnTo>
                    <a:pt x="62054" y="601618"/>
                  </a:lnTo>
                  <a:lnTo>
                    <a:pt x="101600" y="609600"/>
                  </a:lnTo>
                  <a:lnTo>
                    <a:pt x="965200" y="609600"/>
                  </a:lnTo>
                  <a:lnTo>
                    <a:pt x="1004756" y="601618"/>
                  </a:lnTo>
                  <a:lnTo>
                    <a:pt x="1037050" y="579850"/>
                  </a:lnTo>
                  <a:lnTo>
                    <a:pt x="1058818" y="547556"/>
                  </a:lnTo>
                  <a:lnTo>
                    <a:pt x="1066800" y="508000"/>
                  </a:lnTo>
                  <a:lnTo>
                    <a:pt x="1066800" y="101600"/>
                  </a:lnTo>
                  <a:lnTo>
                    <a:pt x="1058818" y="62043"/>
                  </a:lnTo>
                  <a:lnTo>
                    <a:pt x="1037050" y="29749"/>
                  </a:lnTo>
                  <a:lnTo>
                    <a:pt x="1004756" y="7981"/>
                  </a:lnTo>
                  <a:lnTo>
                    <a:pt x="965200" y="0"/>
                  </a:lnTo>
                  <a:close/>
                </a:path>
              </a:pathLst>
            </a:custGeom>
            <a:solidFill>
              <a:srgbClr val="4F81BC"/>
            </a:solidFill>
          </p:spPr>
          <p:txBody>
            <a:bodyPr wrap="square" lIns="0" tIns="0" rIns="0" bIns="0" rtlCol="0"/>
            <a:lstStyle/>
            <a:p>
              <a:endParaRPr/>
            </a:p>
          </p:txBody>
        </p:sp>
        <p:sp>
          <p:nvSpPr>
            <p:cNvPr id="9" name="object 9"/>
            <p:cNvSpPr/>
            <p:nvPr/>
          </p:nvSpPr>
          <p:spPr>
            <a:xfrm>
              <a:off x="609600" y="2590800"/>
              <a:ext cx="1066800" cy="609600"/>
            </a:xfrm>
            <a:custGeom>
              <a:avLst/>
              <a:gdLst/>
              <a:ahLst/>
              <a:cxnLst/>
              <a:rect l="l" t="t" r="r" b="b"/>
              <a:pathLst>
                <a:path w="1066800" h="609600">
                  <a:moveTo>
                    <a:pt x="0" y="101600"/>
                  </a:moveTo>
                  <a:lnTo>
                    <a:pt x="7984" y="62043"/>
                  </a:lnTo>
                  <a:lnTo>
                    <a:pt x="29759" y="29749"/>
                  </a:lnTo>
                  <a:lnTo>
                    <a:pt x="62054" y="7981"/>
                  </a:lnTo>
                  <a:lnTo>
                    <a:pt x="101600" y="0"/>
                  </a:lnTo>
                  <a:lnTo>
                    <a:pt x="965200" y="0"/>
                  </a:lnTo>
                  <a:lnTo>
                    <a:pt x="1004756" y="7981"/>
                  </a:lnTo>
                  <a:lnTo>
                    <a:pt x="1037050" y="29749"/>
                  </a:lnTo>
                  <a:lnTo>
                    <a:pt x="1058818" y="62043"/>
                  </a:lnTo>
                  <a:lnTo>
                    <a:pt x="1066800" y="101600"/>
                  </a:lnTo>
                  <a:lnTo>
                    <a:pt x="1066800" y="508000"/>
                  </a:lnTo>
                  <a:lnTo>
                    <a:pt x="1058818" y="547556"/>
                  </a:lnTo>
                  <a:lnTo>
                    <a:pt x="1037050" y="579850"/>
                  </a:lnTo>
                  <a:lnTo>
                    <a:pt x="1004756" y="601618"/>
                  </a:lnTo>
                  <a:lnTo>
                    <a:pt x="965200" y="609600"/>
                  </a:lnTo>
                  <a:lnTo>
                    <a:pt x="101600" y="609600"/>
                  </a:lnTo>
                  <a:lnTo>
                    <a:pt x="62054" y="601618"/>
                  </a:lnTo>
                  <a:lnTo>
                    <a:pt x="29759" y="579850"/>
                  </a:lnTo>
                  <a:lnTo>
                    <a:pt x="7984" y="547556"/>
                  </a:lnTo>
                  <a:lnTo>
                    <a:pt x="0" y="508000"/>
                  </a:lnTo>
                  <a:lnTo>
                    <a:pt x="0" y="101600"/>
                  </a:lnTo>
                  <a:close/>
                </a:path>
              </a:pathLst>
            </a:custGeom>
            <a:ln w="25400">
              <a:solidFill>
                <a:srgbClr val="385D89"/>
              </a:solidFill>
            </a:ln>
          </p:spPr>
          <p:txBody>
            <a:bodyPr wrap="square" lIns="0" tIns="0" rIns="0" bIns="0" rtlCol="0"/>
            <a:lstStyle/>
            <a:p>
              <a:endParaRPr/>
            </a:p>
          </p:txBody>
        </p:sp>
      </p:grpSp>
      <p:sp>
        <p:nvSpPr>
          <p:cNvPr id="10" name="object 10"/>
          <p:cNvSpPr txBox="1"/>
          <p:nvPr/>
        </p:nvSpPr>
        <p:spPr>
          <a:xfrm>
            <a:off x="2401012" y="2593975"/>
            <a:ext cx="799389" cy="574040"/>
          </a:xfrm>
          <a:prstGeom prst="rect">
            <a:avLst/>
          </a:prstGeom>
        </p:spPr>
        <p:txBody>
          <a:bodyPr vert="horz" wrap="square" lIns="0" tIns="12700" rIns="0" bIns="0" rtlCol="0">
            <a:spAutoFit/>
          </a:bodyPr>
          <a:lstStyle/>
          <a:p>
            <a:pPr marL="104139" marR="5080" indent="-91440">
              <a:spcBef>
                <a:spcPts val="100"/>
              </a:spcBef>
            </a:pPr>
            <a:r>
              <a:rPr spc="-5" dirty="0">
                <a:solidFill>
                  <a:srgbClr val="FFFFFF"/>
                </a:solidFill>
                <a:latin typeface="Garamond" panose="02020404030301010803" pitchFamily="18" charset="0"/>
                <a:cs typeface="Carlito"/>
              </a:rPr>
              <a:t>Op</a:t>
            </a:r>
            <a:r>
              <a:rPr spc="5" dirty="0">
                <a:solidFill>
                  <a:srgbClr val="FFFFFF"/>
                </a:solidFill>
                <a:latin typeface="Garamond" panose="02020404030301010803" pitchFamily="18" charset="0"/>
                <a:cs typeface="Carlito"/>
              </a:rPr>
              <a:t>e</a:t>
            </a:r>
            <a:r>
              <a:rPr dirty="0">
                <a:solidFill>
                  <a:srgbClr val="FFFFFF"/>
                </a:solidFill>
                <a:latin typeface="Garamond" panose="02020404030301010803" pitchFamily="18" charset="0"/>
                <a:cs typeface="Carlito"/>
              </a:rPr>
              <a:t>n</a:t>
            </a:r>
            <a:r>
              <a:rPr dirty="0">
                <a:solidFill>
                  <a:srgbClr val="FFFFFF"/>
                </a:solidFill>
                <a:latin typeface="Carlito"/>
                <a:cs typeface="Carlito"/>
              </a:rPr>
              <a:t>  </a:t>
            </a:r>
            <a:r>
              <a:rPr spc="-5" dirty="0">
                <a:solidFill>
                  <a:srgbClr val="FFFFFF"/>
                </a:solidFill>
                <a:latin typeface="Garamond" panose="02020404030301010803" pitchFamily="18" charset="0"/>
              </a:rPr>
              <a:t>File</a:t>
            </a:r>
          </a:p>
        </p:txBody>
      </p:sp>
      <p:grpSp>
        <p:nvGrpSpPr>
          <p:cNvPr id="11" name="object 11"/>
          <p:cNvGrpSpPr/>
          <p:nvPr/>
        </p:nvGrpSpPr>
        <p:grpSpPr>
          <a:xfrm>
            <a:off x="4693539" y="2540000"/>
            <a:ext cx="1092200" cy="635000"/>
            <a:chOff x="3169539" y="2540000"/>
            <a:chExt cx="1092200" cy="635000"/>
          </a:xfrm>
        </p:grpSpPr>
        <p:sp>
          <p:nvSpPr>
            <p:cNvPr id="12" name="object 12"/>
            <p:cNvSpPr/>
            <p:nvPr/>
          </p:nvSpPr>
          <p:spPr>
            <a:xfrm>
              <a:off x="3182239" y="2552700"/>
              <a:ext cx="1066800" cy="609600"/>
            </a:xfrm>
            <a:custGeom>
              <a:avLst/>
              <a:gdLst/>
              <a:ahLst/>
              <a:cxnLst/>
              <a:rect l="l" t="t" r="r" b="b"/>
              <a:pathLst>
                <a:path w="1066800" h="609600">
                  <a:moveTo>
                    <a:pt x="965200"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965200" y="609600"/>
                  </a:lnTo>
                  <a:lnTo>
                    <a:pt x="1004756" y="601618"/>
                  </a:lnTo>
                  <a:lnTo>
                    <a:pt x="1037050" y="579850"/>
                  </a:lnTo>
                  <a:lnTo>
                    <a:pt x="1058818" y="547556"/>
                  </a:lnTo>
                  <a:lnTo>
                    <a:pt x="1066800" y="508000"/>
                  </a:lnTo>
                  <a:lnTo>
                    <a:pt x="1066800" y="101600"/>
                  </a:lnTo>
                  <a:lnTo>
                    <a:pt x="1058818" y="62043"/>
                  </a:lnTo>
                  <a:lnTo>
                    <a:pt x="1037050" y="29749"/>
                  </a:lnTo>
                  <a:lnTo>
                    <a:pt x="1004756" y="7981"/>
                  </a:lnTo>
                  <a:lnTo>
                    <a:pt x="965200" y="0"/>
                  </a:lnTo>
                  <a:close/>
                </a:path>
              </a:pathLst>
            </a:custGeom>
            <a:solidFill>
              <a:srgbClr val="4F81BC"/>
            </a:solidFill>
          </p:spPr>
          <p:txBody>
            <a:bodyPr wrap="square" lIns="0" tIns="0" rIns="0" bIns="0" rtlCol="0"/>
            <a:lstStyle/>
            <a:p>
              <a:endParaRPr/>
            </a:p>
          </p:txBody>
        </p:sp>
        <p:sp>
          <p:nvSpPr>
            <p:cNvPr id="13" name="object 13"/>
            <p:cNvSpPr/>
            <p:nvPr/>
          </p:nvSpPr>
          <p:spPr>
            <a:xfrm>
              <a:off x="3182239" y="2552700"/>
              <a:ext cx="1066800" cy="609600"/>
            </a:xfrm>
            <a:custGeom>
              <a:avLst/>
              <a:gdLst/>
              <a:ahLst/>
              <a:cxnLst/>
              <a:rect l="l" t="t" r="r" b="b"/>
              <a:pathLst>
                <a:path w="1066800" h="609600">
                  <a:moveTo>
                    <a:pt x="0" y="101600"/>
                  </a:moveTo>
                  <a:lnTo>
                    <a:pt x="7981" y="62043"/>
                  </a:lnTo>
                  <a:lnTo>
                    <a:pt x="29749" y="29749"/>
                  </a:lnTo>
                  <a:lnTo>
                    <a:pt x="62043" y="7981"/>
                  </a:lnTo>
                  <a:lnTo>
                    <a:pt x="101600" y="0"/>
                  </a:lnTo>
                  <a:lnTo>
                    <a:pt x="965200" y="0"/>
                  </a:lnTo>
                  <a:lnTo>
                    <a:pt x="1004756" y="7981"/>
                  </a:lnTo>
                  <a:lnTo>
                    <a:pt x="1037050" y="29749"/>
                  </a:lnTo>
                  <a:lnTo>
                    <a:pt x="1058818" y="62043"/>
                  </a:lnTo>
                  <a:lnTo>
                    <a:pt x="1066800" y="101600"/>
                  </a:lnTo>
                  <a:lnTo>
                    <a:pt x="1066800" y="508000"/>
                  </a:lnTo>
                  <a:lnTo>
                    <a:pt x="1058818" y="547556"/>
                  </a:lnTo>
                  <a:lnTo>
                    <a:pt x="1037050" y="579850"/>
                  </a:lnTo>
                  <a:lnTo>
                    <a:pt x="1004756" y="601618"/>
                  </a:lnTo>
                  <a:lnTo>
                    <a:pt x="965200" y="609600"/>
                  </a:lnTo>
                  <a:lnTo>
                    <a:pt x="101600" y="609600"/>
                  </a:lnTo>
                  <a:lnTo>
                    <a:pt x="62043" y="601618"/>
                  </a:lnTo>
                  <a:lnTo>
                    <a:pt x="29749" y="579850"/>
                  </a:lnTo>
                  <a:lnTo>
                    <a:pt x="7981" y="547556"/>
                  </a:lnTo>
                  <a:lnTo>
                    <a:pt x="0" y="508000"/>
                  </a:lnTo>
                  <a:lnTo>
                    <a:pt x="0" y="101600"/>
                  </a:lnTo>
                  <a:close/>
                </a:path>
              </a:pathLst>
            </a:custGeom>
            <a:ln w="25400">
              <a:solidFill>
                <a:srgbClr val="385D89"/>
              </a:solidFill>
            </a:ln>
          </p:spPr>
          <p:txBody>
            <a:bodyPr wrap="square" lIns="0" tIns="0" rIns="0" bIns="0" rtlCol="0"/>
            <a:lstStyle/>
            <a:p>
              <a:endParaRPr/>
            </a:p>
          </p:txBody>
        </p:sp>
      </p:grpSp>
      <p:sp>
        <p:nvSpPr>
          <p:cNvPr id="14" name="object 14"/>
          <p:cNvSpPr txBox="1"/>
          <p:nvPr/>
        </p:nvSpPr>
        <p:spPr>
          <a:xfrm>
            <a:off x="4874767" y="2555875"/>
            <a:ext cx="898272" cy="574040"/>
          </a:xfrm>
          <a:prstGeom prst="rect">
            <a:avLst/>
          </a:prstGeom>
        </p:spPr>
        <p:txBody>
          <a:bodyPr vert="horz" wrap="square" lIns="0" tIns="12700" rIns="0" bIns="0" rtlCol="0">
            <a:spAutoFit/>
          </a:bodyPr>
          <a:lstStyle/>
          <a:p>
            <a:pPr marL="149860" marR="5080" indent="-137160">
              <a:spcBef>
                <a:spcPts val="100"/>
              </a:spcBef>
            </a:pPr>
            <a:r>
              <a:rPr spc="-5" dirty="0">
                <a:solidFill>
                  <a:srgbClr val="FFFFFF"/>
                </a:solidFill>
                <a:latin typeface="Garamond" panose="02020404030301010803" pitchFamily="18" charset="0"/>
              </a:rPr>
              <a:t>Process  Data</a:t>
            </a:r>
          </a:p>
        </p:txBody>
      </p:sp>
      <p:grpSp>
        <p:nvGrpSpPr>
          <p:cNvPr id="15" name="object 15"/>
          <p:cNvGrpSpPr/>
          <p:nvPr/>
        </p:nvGrpSpPr>
        <p:grpSpPr>
          <a:xfrm>
            <a:off x="8826500" y="2538222"/>
            <a:ext cx="1092200" cy="635000"/>
            <a:chOff x="7302500" y="2538222"/>
            <a:chExt cx="1092200" cy="635000"/>
          </a:xfrm>
        </p:grpSpPr>
        <p:sp>
          <p:nvSpPr>
            <p:cNvPr id="16" name="object 16"/>
            <p:cNvSpPr/>
            <p:nvPr/>
          </p:nvSpPr>
          <p:spPr>
            <a:xfrm>
              <a:off x="7315200" y="2550922"/>
              <a:ext cx="1066800" cy="609600"/>
            </a:xfrm>
            <a:custGeom>
              <a:avLst/>
              <a:gdLst/>
              <a:ahLst/>
              <a:cxnLst/>
              <a:rect l="l" t="t" r="r" b="b"/>
              <a:pathLst>
                <a:path w="1066800" h="609600">
                  <a:moveTo>
                    <a:pt x="965200"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965200" y="609600"/>
                  </a:lnTo>
                  <a:lnTo>
                    <a:pt x="1004756" y="601618"/>
                  </a:lnTo>
                  <a:lnTo>
                    <a:pt x="1037050" y="579850"/>
                  </a:lnTo>
                  <a:lnTo>
                    <a:pt x="1058818" y="547556"/>
                  </a:lnTo>
                  <a:lnTo>
                    <a:pt x="1066800" y="508000"/>
                  </a:lnTo>
                  <a:lnTo>
                    <a:pt x="1066800" y="101600"/>
                  </a:lnTo>
                  <a:lnTo>
                    <a:pt x="1058818" y="62043"/>
                  </a:lnTo>
                  <a:lnTo>
                    <a:pt x="1037050" y="29749"/>
                  </a:lnTo>
                  <a:lnTo>
                    <a:pt x="1004756" y="7981"/>
                  </a:lnTo>
                  <a:lnTo>
                    <a:pt x="965200" y="0"/>
                  </a:lnTo>
                  <a:close/>
                </a:path>
              </a:pathLst>
            </a:custGeom>
            <a:solidFill>
              <a:srgbClr val="4F81BC"/>
            </a:solidFill>
          </p:spPr>
          <p:txBody>
            <a:bodyPr wrap="square" lIns="0" tIns="0" rIns="0" bIns="0" rtlCol="0"/>
            <a:lstStyle/>
            <a:p>
              <a:endParaRPr/>
            </a:p>
          </p:txBody>
        </p:sp>
        <p:sp>
          <p:nvSpPr>
            <p:cNvPr id="17" name="object 17"/>
            <p:cNvSpPr/>
            <p:nvPr/>
          </p:nvSpPr>
          <p:spPr>
            <a:xfrm>
              <a:off x="7315200" y="2550922"/>
              <a:ext cx="1066800" cy="609600"/>
            </a:xfrm>
            <a:custGeom>
              <a:avLst/>
              <a:gdLst/>
              <a:ahLst/>
              <a:cxnLst/>
              <a:rect l="l" t="t" r="r" b="b"/>
              <a:pathLst>
                <a:path w="1066800" h="609600">
                  <a:moveTo>
                    <a:pt x="0" y="101600"/>
                  </a:moveTo>
                  <a:lnTo>
                    <a:pt x="7981" y="62043"/>
                  </a:lnTo>
                  <a:lnTo>
                    <a:pt x="29749" y="29749"/>
                  </a:lnTo>
                  <a:lnTo>
                    <a:pt x="62043" y="7981"/>
                  </a:lnTo>
                  <a:lnTo>
                    <a:pt x="101600" y="0"/>
                  </a:lnTo>
                  <a:lnTo>
                    <a:pt x="965200" y="0"/>
                  </a:lnTo>
                  <a:lnTo>
                    <a:pt x="1004756" y="7981"/>
                  </a:lnTo>
                  <a:lnTo>
                    <a:pt x="1037050" y="29749"/>
                  </a:lnTo>
                  <a:lnTo>
                    <a:pt x="1058818" y="62043"/>
                  </a:lnTo>
                  <a:lnTo>
                    <a:pt x="1066800" y="101600"/>
                  </a:lnTo>
                  <a:lnTo>
                    <a:pt x="1066800" y="508000"/>
                  </a:lnTo>
                  <a:lnTo>
                    <a:pt x="1058818" y="547556"/>
                  </a:lnTo>
                  <a:lnTo>
                    <a:pt x="1037050" y="579850"/>
                  </a:lnTo>
                  <a:lnTo>
                    <a:pt x="1004756" y="601618"/>
                  </a:lnTo>
                  <a:lnTo>
                    <a:pt x="965200" y="609600"/>
                  </a:lnTo>
                  <a:lnTo>
                    <a:pt x="101600" y="609600"/>
                  </a:lnTo>
                  <a:lnTo>
                    <a:pt x="62043" y="601618"/>
                  </a:lnTo>
                  <a:lnTo>
                    <a:pt x="29749" y="579850"/>
                  </a:lnTo>
                  <a:lnTo>
                    <a:pt x="7981" y="547556"/>
                  </a:lnTo>
                  <a:lnTo>
                    <a:pt x="0" y="508000"/>
                  </a:lnTo>
                  <a:lnTo>
                    <a:pt x="0" y="101600"/>
                  </a:lnTo>
                  <a:close/>
                </a:path>
              </a:pathLst>
            </a:custGeom>
            <a:ln w="25400">
              <a:solidFill>
                <a:srgbClr val="385D89"/>
              </a:solidFill>
            </a:ln>
          </p:spPr>
          <p:txBody>
            <a:bodyPr wrap="square" lIns="0" tIns="0" rIns="0" bIns="0" rtlCol="0"/>
            <a:lstStyle/>
            <a:p>
              <a:endParaRPr/>
            </a:p>
          </p:txBody>
        </p:sp>
      </p:grpSp>
      <p:sp>
        <p:nvSpPr>
          <p:cNvPr id="18" name="object 18"/>
          <p:cNvSpPr txBox="1"/>
          <p:nvPr/>
        </p:nvSpPr>
        <p:spPr>
          <a:xfrm>
            <a:off x="9112122" y="2553970"/>
            <a:ext cx="793878" cy="574040"/>
          </a:xfrm>
          <a:prstGeom prst="rect">
            <a:avLst/>
          </a:prstGeom>
        </p:spPr>
        <p:txBody>
          <a:bodyPr vert="horz" wrap="square" lIns="0" tIns="12700" rIns="0" bIns="0" rtlCol="0">
            <a:spAutoFit/>
          </a:bodyPr>
          <a:lstStyle/>
          <a:p>
            <a:pPr marL="149860" marR="5080" indent="-137160">
              <a:spcBef>
                <a:spcPts val="100"/>
              </a:spcBef>
            </a:pPr>
            <a:r>
              <a:rPr spc="-5" dirty="0">
                <a:solidFill>
                  <a:srgbClr val="FFFFFF"/>
                </a:solidFill>
                <a:latin typeface="Garamond" panose="02020404030301010803" pitchFamily="18" charset="0"/>
              </a:rPr>
              <a:t>Close  File</a:t>
            </a:r>
          </a:p>
        </p:txBody>
      </p:sp>
      <p:sp>
        <p:nvSpPr>
          <p:cNvPr id="22" name="Title 1">
            <a:extLst>
              <a:ext uri="{FF2B5EF4-FFF2-40B4-BE49-F238E27FC236}">
                <a16:creationId xmlns:a16="http://schemas.microsoft.com/office/drawing/2014/main" id="{C3017BA0-0150-0C18-78BB-C06DF3EC1F3B}"/>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8164" y="986915"/>
            <a:ext cx="2136775" cy="574040"/>
          </a:xfrm>
          <a:prstGeom prst="rect">
            <a:avLst/>
          </a:prstGeom>
        </p:spPr>
        <p:txBody>
          <a:bodyPr vert="horz" wrap="square" lIns="0" tIns="12700" rIns="0" bIns="0" rtlCol="0" anchor="ctr">
            <a:spAutoFit/>
          </a:bodyPr>
          <a:lstStyle/>
          <a:p>
            <a:pPr marL="12700">
              <a:lnSpc>
                <a:spcPct val="100000"/>
              </a:lnSpc>
              <a:spcBef>
                <a:spcPts val="100"/>
              </a:spcBef>
            </a:pPr>
            <a:r>
              <a:rPr sz="3600" b="1" spc="-100" dirty="0">
                <a:latin typeface="Garamond" panose="02020404030301010803" pitchFamily="18" charset="0"/>
              </a:rPr>
              <a:t>File</a:t>
            </a:r>
            <a:r>
              <a:rPr sz="3600" b="1" spc="-80" dirty="0">
                <a:latin typeface="Garamond" panose="02020404030301010803" pitchFamily="18" charset="0"/>
              </a:rPr>
              <a:t> </a:t>
            </a:r>
            <a:r>
              <a:rPr sz="3600" b="1" spc="-125" dirty="0">
                <a:latin typeface="Garamond" panose="02020404030301010803" pitchFamily="18" charset="0"/>
              </a:rPr>
              <a:t>Types</a:t>
            </a:r>
            <a:endParaRPr sz="3600" b="1" dirty="0">
              <a:latin typeface="Garamond" panose="02020404030301010803" pitchFamily="18" charset="0"/>
            </a:endParaRPr>
          </a:p>
        </p:txBody>
      </p:sp>
      <p:sp>
        <p:nvSpPr>
          <p:cNvPr id="3" name="object 3"/>
          <p:cNvSpPr txBox="1"/>
          <p:nvPr/>
        </p:nvSpPr>
        <p:spPr>
          <a:xfrm>
            <a:off x="1183734" y="1487828"/>
            <a:ext cx="10562789" cy="5040225"/>
          </a:xfrm>
          <a:prstGeom prst="rect">
            <a:avLst/>
          </a:prstGeom>
        </p:spPr>
        <p:txBody>
          <a:bodyPr vert="horz" wrap="square" lIns="0" tIns="52704" rIns="0" bIns="0" rtlCol="0">
            <a:spAutoFit/>
          </a:bodyPr>
          <a:lstStyle/>
          <a:p>
            <a:pPr marL="12700" algn="just">
              <a:spcBef>
                <a:spcPts val="414"/>
              </a:spcBef>
            </a:pPr>
            <a:r>
              <a:rPr sz="2800" b="1" spc="-70" dirty="0">
                <a:latin typeface="Garamond" panose="02020404030301010803" pitchFamily="18" charset="0"/>
                <a:cs typeface="Arial"/>
              </a:rPr>
              <a:t>File </a:t>
            </a:r>
            <a:r>
              <a:rPr sz="2800" b="1" spc="-40" dirty="0">
                <a:latin typeface="Garamond" panose="02020404030301010803" pitchFamily="18" charset="0"/>
                <a:cs typeface="Arial"/>
              </a:rPr>
              <a:t>are </a:t>
            </a:r>
            <a:r>
              <a:rPr sz="2800" b="1" spc="-135" dirty="0">
                <a:latin typeface="Garamond" panose="02020404030301010803" pitchFamily="18" charset="0"/>
                <a:cs typeface="Arial"/>
              </a:rPr>
              <a:t>of two </a:t>
            </a:r>
            <a:r>
              <a:rPr sz="2800" b="1" spc="-110" dirty="0">
                <a:latin typeface="Garamond" panose="02020404030301010803" pitchFamily="18" charset="0"/>
                <a:cs typeface="Arial"/>
              </a:rPr>
              <a:t>types</a:t>
            </a:r>
            <a:r>
              <a:rPr sz="2800" b="1" spc="240" dirty="0">
                <a:latin typeface="Garamond" panose="02020404030301010803" pitchFamily="18" charset="0"/>
                <a:cs typeface="Arial"/>
              </a:rPr>
              <a:t> </a:t>
            </a:r>
            <a:r>
              <a:rPr sz="2800" b="1" spc="-145" dirty="0">
                <a:latin typeface="Garamond" panose="02020404030301010803" pitchFamily="18" charset="0"/>
                <a:cs typeface="Arial"/>
              </a:rPr>
              <a:t>–</a:t>
            </a:r>
            <a:endParaRPr sz="2800" dirty="0">
              <a:latin typeface="Garamond" panose="02020404030301010803" pitchFamily="18" charset="0"/>
              <a:cs typeface="Arial"/>
            </a:endParaRPr>
          </a:p>
          <a:p>
            <a:pPr marL="469900" marR="5080" indent="-457834" algn="just">
              <a:lnSpc>
                <a:spcPct val="90100"/>
              </a:lnSpc>
              <a:spcBef>
                <a:spcPts val="660"/>
              </a:spcBef>
              <a:buAutoNum type="arabicPeriod"/>
              <a:tabLst>
                <a:tab pos="470534" algn="l"/>
              </a:tabLst>
            </a:pPr>
            <a:r>
              <a:rPr sz="3200" b="1" spc="-80" dirty="0">
                <a:solidFill>
                  <a:srgbClr val="6F2F9F"/>
                </a:solidFill>
                <a:latin typeface="Garamond" panose="02020404030301010803" pitchFamily="18" charset="0"/>
                <a:cs typeface="Arial"/>
              </a:rPr>
              <a:t>Text </a:t>
            </a:r>
            <a:r>
              <a:rPr sz="3200" b="1" spc="-95" dirty="0">
                <a:solidFill>
                  <a:srgbClr val="6F2F9F"/>
                </a:solidFill>
                <a:latin typeface="Garamond" panose="02020404030301010803" pitchFamily="18" charset="0"/>
                <a:cs typeface="Arial"/>
              </a:rPr>
              <a:t>File</a:t>
            </a:r>
            <a:r>
              <a:rPr sz="3200" b="1" spc="-95" dirty="0">
                <a:latin typeface="Garamond" panose="02020404030301010803" pitchFamily="18" charset="0"/>
                <a:cs typeface="Arial"/>
              </a:rPr>
              <a:t>: </a:t>
            </a:r>
            <a:r>
              <a:rPr sz="2800" dirty="0">
                <a:latin typeface="Garamond" panose="02020404030301010803" pitchFamily="18" charset="0"/>
                <a:cs typeface="Arial"/>
              </a:rPr>
              <a:t>A text file </a:t>
            </a:r>
            <a:r>
              <a:rPr sz="2800" spc="-5" dirty="0">
                <a:latin typeface="Garamond" panose="02020404030301010803" pitchFamily="18" charset="0"/>
                <a:cs typeface="Arial"/>
              </a:rPr>
              <a:t>is </a:t>
            </a:r>
            <a:r>
              <a:rPr sz="2800" dirty="0">
                <a:latin typeface="Garamond" panose="02020404030301010803" pitchFamily="18" charset="0"/>
                <a:cs typeface="Arial"/>
              </a:rPr>
              <a:t>sequence </a:t>
            </a:r>
            <a:r>
              <a:rPr sz="2800" spc="-5" dirty="0">
                <a:latin typeface="Garamond" panose="02020404030301010803" pitchFamily="18" charset="0"/>
                <a:cs typeface="Arial"/>
              </a:rPr>
              <a:t>of line and line is </a:t>
            </a:r>
            <a:r>
              <a:rPr sz="2800" dirty="0">
                <a:latin typeface="Garamond" panose="02020404030301010803" pitchFamily="18" charset="0"/>
                <a:cs typeface="Arial"/>
              </a:rPr>
              <a:t>the  sequence </a:t>
            </a:r>
            <a:r>
              <a:rPr sz="2800" spc="-5" dirty="0">
                <a:latin typeface="Garamond" panose="02020404030301010803" pitchFamily="18" charset="0"/>
                <a:cs typeface="Arial"/>
              </a:rPr>
              <a:t>of characters and </a:t>
            </a:r>
            <a:r>
              <a:rPr sz="2800" dirty="0">
                <a:latin typeface="Garamond" panose="02020404030301010803" pitchFamily="18" charset="0"/>
                <a:cs typeface="Arial"/>
              </a:rPr>
              <a:t>this file </a:t>
            </a:r>
            <a:r>
              <a:rPr sz="2800" spc="-5" dirty="0">
                <a:latin typeface="Garamond" panose="02020404030301010803" pitchFamily="18" charset="0"/>
                <a:cs typeface="Arial"/>
              </a:rPr>
              <a:t>is </a:t>
            </a:r>
            <a:r>
              <a:rPr sz="2800" dirty="0">
                <a:latin typeface="Garamond" panose="02020404030301010803" pitchFamily="18" charset="0"/>
                <a:cs typeface="Arial"/>
              </a:rPr>
              <a:t>saved </a:t>
            </a:r>
            <a:r>
              <a:rPr sz="2800" spc="-5" dirty="0">
                <a:latin typeface="Garamond" panose="02020404030301010803" pitchFamily="18" charset="0"/>
                <a:cs typeface="Arial"/>
              </a:rPr>
              <a:t>in </a:t>
            </a:r>
            <a:r>
              <a:rPr sz="2800" dirty="0">
                <a:latin typeface="Garamond" panose="02020404030301010803" pitchFamily="18" charset="0"/>
                <a:cs typeface="Arial"/>
              </a:rPr>
              <a:t>a </a:t>
            </a:r>
            <a:r>
              <a:rPr sz="2800" spc="-5" dirty="0">
                <a:latin typeface="Garamond" panose="02020404030301010803" pitchFamily="18" charset="0"/>
                <a:cs typeface="Arial"/>
              </a:rPr>
              <a:t>permanent  storage device. </a:t>
            </a:r>
            <a:r>
              <a:rPr lang="en-US" sz="2800" spc="-5" dirty="0">
                <a:latin typeface="Garamond" panose="02020404030301010803" pitchFamily="18" charset="0"/>
                <a:cs typeface="Arial"/>
              </a:rPr>
              <a:t>The </a:t>
            </a:r>
            <a:r>
              <a:rPr sz="2800" spc="-5" dirty="0">
                <a:latin typeface="Garamond" panose="02020404030301010803" pitchFamily="18" charset="0"/>
                <a:cs typeface="Arial"/>
              </a:rPr>
              <a:t>python default character </a:t>
            </a:r>
            <a:r>
              <a:rPr sz="2800" dirty="0">
                <a:latin typeface="Garamond" panose="02020404030301010803" pitchFamily="18" charset="0"/>
                <a:cs typeface="Arial"/>
              </a:rPr>
              <a:t>coding  </a:t>
            </a:r>
            <a:r>
              <a:rPr sz="2800" spc="-5" dirty="0">
                <a:latin typeface="Garamond" panose="02020404030301010803" pitchFamily="18" charset="0"/>
                <a:cs typeface="Arial"/>
              </a:rPr>
              <a:t>is </a:t>
            </a:r>
            <a:r>
              <a:rPr sz="2800" dirty="0">
                <a:latin typeface="Garamond" panose="02020404030301010803" pitchFamily="18" charset="0"/>
                <a:cs typeface="Arial"/>
              </a:rPr>
              <a:t>ASCII</a:t>
            </a:r>
            <a:r>
              <a:rPr sz="2800" spc="-5" dirty="0">
                <a:latin typeface="Garamond" panose="02020404030301010803" pitchFamily="18" charset="0"/>
                <a:cs typeface="Arial"/>
              </a:rPr>
              <a:t>. </a:t>
            </a:r>
            <a:r>
              <a:rPr sz="2800" dirty="0">
                <a:latin typeface="Garamond" panose="02020404030301010803" pitchFamily="18" charset="0"/>
                <a:cs typeface="Arial"/>
              </a:rPr>
              <a:t>In Text </a:t>
            </a:r>
            <a:r>
              <a:rPr sz="2800" spc="-10" dirty="0">
                <a:latin typeface="Garamond" panose="02020404030301010803" pitchFamily="18" charset="0"/>
                <a:cs typeface="Arial"/>
              </a:rPr>
              <a:t>File </a:t>
            </a:r>
            <a:r>
              <a:rPr sz="2800" spc="-5" dirty="0">
                <a:latin typeface="Garamond" panose="02020404030301010803" pitchFamily="18" charset="0"/>
                <a:cs typeface="Arial"/>
              </a:rPr>
              <a:t>each line </a:t>
            </a:r>
            <a:r>
              <a:rPr sz="2800" dirty="0">
                <a:solidFill>
                  <a:srgbClr val="FF0000"/>
                </a:solidFill>
                <a:latin typeface="Garamond" panose="02020404030301010803" pitchFamily="18" charset="0"/>
                <a:cs typeface="Arial"/>
              </a:rPr>
              <a:t>terminates</a:t>
            </a:r>
            <a:r>
              <a:rPr sz="2800" dirty="0">
                <a:latin typeface="Garamond" panose="02020404030301010803" pitchFamily="18" charset="0"/>
                <a:cs typeface="Arial"/>
              </a:rPr>
              <a:t> </a:t>
            </a:r>
            <a:r>
              <a:rPr sz="2800" spc="-5" dirty="0">
                <a:latin typeface="Garamond" panose="02020404030301010803" pitchFamily="18" charset="0"/>
                <a:cs typeface="Arial"/>
              </a:rPr>
              <a:t>with </a:t>
            </a:r>
            <a:r>
              <a:rPr sz="2800" dirty="0">
                <a:latin typeface="Garamond" panose="02020404030301010803" pitchFamily="18" charset="0"/>
                <a:cs typeface="Arial"/>
              </a:rPr>
              <a:t>a special  </a:t>
            </a:r>
            <a:r>
              <a:rPr sz="2800" spc="-5" dirty="0">
                <a:latin typeface="Garamond" panose="02020404030301010803" pitchFamily="18" charset="0"/>
                <a:cs typeface="Arial"/>
              </a:rPr>
              <a:t>character which is </a:t>
            </a:r>
            <a:r>
              <a:rPr sz="2800" dirty="0">
                <a:latin typeface="Garamond" panose="02020404030301010803" pitchFamily="18" charset="0"/>
                <a:cs typeface="Arial"/>
              </a:rPr>
              <a:t>EOL (End </a:t>
            </a:r>
            <a:r>
              <a:rPr sz="2800" spc="-5" dirty="0">
                <a:latin typeface="Garamond" panose="02020404030301010803" pitchFamily="18" charset="0"/>
                <a:cs typeface="Arial"/>
              </a:rPr>
              <a:t>Of Line). These are in </a:t>
            </a:r>
            <a:r>
              <a:rPr sz="2800" dirty="0">
                <a:solidFill>
                  <a:srgbClr val="FF0000"/>
                </a:solidFill>
                <a:latin typeface="Garamond" panose="02020404030301010803" pitchFamily="18" charset="0"/>
                <a:cs typeface="Arial"/>
              </a:rPr>
              <a:t>human  readable </a:t>
            </a:r>
            <a:r>
              <a:rPr sz="2800" spc="-5" dirty="0">
                <a:latin typeface="Garamond" panose="02020404030301010803" pitchFamily="18" charset="0"/>
                <a:cs typeface="Arial"/>
              </a:rPr>
              <a:t>form and these </a:t>
            </a:r>
            <a:r>
              <a:rPr sz="2800" dirty="0">
                <a:latin typeface="Garamond" panose="02020404030301010803" pitchFamily="18" charset="0"/>
                <a:cs typeface="Arial"/>
              </a:rPr>
              <a:t>can </a:t>
            </a:r>
            <a:r>
              <a:rPr sz="2800" spc="-5" dirty="0">
                <a:latin typeface="Garamond" panose="02020404030301010803" pitchFamily="18" charset="0"/>
                <a:cs typeface="Arial"/>
              </a:rPr>
              <a:t>be created using </a:t>
            </a:r>
            <a:r>
              <a:rPr sz="2800" dirty="0">
                <a:latin typeface="Garamond" panose="02020404030301010803" pitchFamily="18" charset="0"/>
                <a:cs typeface="Arial"/>
              </a:rPr>
              <a:t>any text  </a:t>
            </a:r>
            <a:r>
              <a:rPr sz="2800" spc="-5" dirty="0">
                <a:latin typeface="Garamond" panose="02020404030301010803" pitchFamily="18" charset="0"/>
                <a:cs typeface="Arial"/>
              </a:rPr>
              <a:t>editor.</a:t>
            </a:r>
            <a:endParaRPr sz="2800" dirty="0">
              <a:latin typeface="Garamond" panose="02020404030301010803" pitchFamily="18" charset="0"/>
              <a:cs typeface="Arial"/>
            </a:endParaRPr>
          </a:p>
          <a:p>
            <a:pPr marL="469900" marR="5080" indent="-457834" algn="just">
              <a:lnSpc>
                <a:spcPct val="90200"/>
              </a:lnSpc>
              <a:spcBef>
                <a:spcPts val="650"/>
              </a:spcBef>
              <a:buAutoNum type="arabicPeriod"/>
              <a:tabLst>
                <a:tab pos="470534" algn="l"/>
              </a:tabLst>
            </a:pPr>
            <a:r>
              <a:rPr sz="3200" b="1" spc="-130" dirty="0">
                <a:solidFill>
                  <a:srgbClr val="6F2F9F"/>
                </a:solidFill>
                <a:latin typeface="Garamond" panose="02020404030301010803" pitchFamily="18" charset="0"/>
                <a:cs typeface="Arial"/>
              </a:rPr>
              <a:t>Binary </a:t>
            </a:r>
            <a:r>
              <a:rPr sz="3200" b="1" spc="-95" dirty="0">
                <a:solidFill>
                  <a:srgbClr val="6F2F9F"/>
                </a:solidFill>
                <a:latin typeface="Garamond" panose="02020404030301010803" pitchFamily="18" charset="0"/>
                <a:cs typeface="Arial"/>
              </a:rPr>
              <a:t>File</a:t>
            </a:r>
            <a:r>
              <a:rPr sz="3200" b="1" spc="-95" dirty="0">
                <a:latin typeface="Garamond" panose="02020404030301010803" pitchFamily="18" charset="0"/>
                <a:cs typeface="Arial"/>
              </a:rPr>
              <a:t>: </a:t>
            </a:r>
            <a:r>
              <a:rPr sz="2800" spc="-5" dirty="0">
                <a:latin typeface="Garamond" panose="02020404030301010803" pitchFamily="18" charset="0"/>
                <a:cs typeface="Arial"/>
              </a:rPr>
              <a:t>Binary </a:t>
            </a:r>
            <a:r>
              <a:rPr sz="2800" dirty="0">
                <a:latin typeface="Garamond" panose="02020404030301010803" pitchFamily="18" charset="0"/>
                <a:cs typeface="Arial"/>
              </a:rPr>
              <a:t>files </a:t>
            </a:r>
            <a:r>
              <a:rPr sz="2800" spc="-5" dirty="0">
                <a:latin typeface="Garamond" panose="02020404030301010803" pitchFamily="18" charset="0"/>
                <a:cs typeface="Arial"/>
              </a:rPr>
              <a:t>are </a:t>
            </a:r>
            <a:r>
              <a:rPr sz="2800" dirty="0">
                <a:latin typeface="Garamond" panose="02020404030301010803" pitchFamily="18" charset="0"/>
                <a:cs typeface="Arial"/>
              </a:rPr>
              <a:t>used to </a:t>
            </a:r>
            <a:r>
              <a:rPr sz="2800" spc="-5" dirty="0">
                <a:latin typeface="Garamond" panose="02020404030301010803" pitchFamily="18" charset="0"/>
                <a:cs typeface="Arial"/>
              </a:rPr>
              <a:t>store binary data </a:t>
            </a:r>
            <a:r>
              <a:rPr sz="2800" dirty="0">
                <a:latin typeface="Garamond" panose="02020404030301010803" pitchFamily="18" charset="0"/>
                <a:cs typeface="Arial"/>
              </a:rPr>
              <a:t>such  </a:t>
            </a:r>
            <a:r>
              <a:rPr sz="2800" spc="-5" dirty="0">
                <a:latin typeface="Garamond" panose="02020404030301010803" pitchFamily="18" charset="0"/>
                <a:cs typeface="Arial"/>
              </a:rPr>
              <a:t>as images, </a:t>
            </a:r>
            <a:r>
              <a:rPr sz="2800" dirty="0">
                <a:latin typeface="Garamond" panose="02020404030301010803" pitchFamily="18" charset="0"/>
                <a:cs typeface="Arial"/>
              </a:rPr>
              <a:t>videos </a:t>
            </a:r>
            <a:r>
              <a:rPr sz="2800" spc="-5" dirty="0">
                <a:latin typeface="Garamond" panose="02020404030301010803" pitchFamily="18" charset="0"/>
                <a:cs typeface="Arial"/>
              </a:rPr>
              <a:t>audio etc. </a:t>
            </a:r>
            <a:r>
              <a:rPr sz="2800" dirty="0">
                <a:latin typeface="Garamond" panose="02020404030301010803" pitchFamily="18" charset="0"/>
                <a:cs typeface="Arial"/>
              </a:rPr>
              <a:t>Generally </a:t>
            </a:r>
            <a:r>
              <a:rPr sz="2800" spc="-5" dirty="0">
                <a:latin typeface="Garamond" panose="02020404030301010803" pitchFamily="18" charset="0"/>
                <a:cs typeface="Arial"/>
              </a:rPr>
              <a:t>numbers are stored  in </a:t>
            </a:r>
            <a:r>
              <a:rPr sz="2800" spc="-5" dirty="0">
                <a:solidFill>
                  <a:srgbClr val="FF0000"/>
                </a:solidFill>
                <a:latin typeface="Garamond" panose="02020404030301010803" pitchFamily="18" charset="0"/>
                <a:cs typeface="Arial"/>
              </a:rPr>
              <a:t>binary</a:t>
            </a:r>
            <a:r>
              <a:rPr sz="2800" spc="-5" dirty="0">
                <a:latin typeface="Garamond" panose="02020404030301010803" pitchFamily="18" charset="0"/>
                <a:cs typeface="Arial"/>
              </a:rPr>
              <a:t> files. </a:t>
            </a:r>
            <a:r>
              <a:rPr sz="2800" dirty="0">
                <a:latin typeface="Garamond" panose="02020404030301010803" pitchFamily="18" charset="0"/>
                <a:cs typeface="Arial"/>
              </a:rPr>
              <a:t>In </a:t>
            </a:r>
            <a:r>
              <a:rPr sz="2800" spc="-5" dirty="0">
                <a:latin typeface="Garamond" panose="02020404030301010803" pitchFamily="18" charset="0"/>
                <a:cs typeface="Arial"/>
              </a:rPr>
              <a:t>binary file, </a:t>
            </a:r>
            <a:r>
              <a:rPr sz="2800" dirty="0">
                <a:latin typeface="Garamond" panose="02020404030301010803" pitchFamily="18" charset="0"/>
                <a:cs typeface="Arial"/>
              </a:rPr>
              <a:t>there </a:t>
            </a:r>
            <a:r>
              <a:rPr sz="2800" spc="-5" dirty="0">
                <a:latin typeface="Garamond" panose="02020404030301010803" pitchFamily="18" charset="0"/>
                <a:cs typeface="Arial"/>
              </a:rPr>
              <a:t>is </a:t>
            </a:r>
            <a:r>
              <a:rPr sz="2800" spc="-5" dirty="0">
                <a:solidFill>
                  <a:srgbClr val="FF0000"/>
                </a:solidFill>
                <a:latin typeface="Garamond" panose="02020404030301010803" pitchFamily="18" charset="0"/>
                <a:cs typeface="Arial"/>
              </a:rPr>
              <a:t>no</a:t>
            </a:r>
            <a:r>
              <a:rPr sz="2800" spc="-5" dirty="0">
                <a:latin typeface="Garamond" panose="02020404030301010803" pitchFamily="18" charset="0"/>
                <a:cs typeface="Arial"/>
              </a:rPr>
              <a:t> delimiter </a:t>
            </a:r>
            <a:r>
              <a:rPr sz="2800" dirty="0">
                <a:latin typeface="Garamond" panose="02020404030301010803" pitchFamily="18" charset="0"/>
                <a:cs typeface="Arial"/>
              </a:rPr>
              <a:t>to </a:t>
            </a:r>
            <a:r>
              <a:rPr sz="2800" spc="-5" dirty="0">
                <a:latin typeface="Garamond" panose="02020404030301010803" pitchFamily="18" charset="0"/>
                <a:cs typeface="Arial"/>
              </a:rPr>
              <a:t>end </a:t>
            </a:r>
            <a:r>
              <a:rPr sz="2800" dirty="0">
                <a:latin typeface="Garamond" panose="02020404030301010803" pitchFamily="18" charset="0"/>
                <a:cs typeface="Arial"/>
              </a:rPr>
              <a:t>a </a:t>
            </a:r>
            <a:r>
              <a:rPr sz="2800" spc="-5" dirty="0">
                <a:latin typeface="Garamond" panose="02020404030301010803" pitchFamily="18" charset="0"/>
                <a:cs typeface="Arial"/>
              </a:rPr>
              <a:t>line.  </a:t>
            </a:r>
            <a:r>
              <a:rPr sz="2800" dirty="0">
                <a:latin typeface="Garamond" panose="02020404030301010803" pitchFamily="18" charset="0"/>
                <a:cs typeface="Arial"/>
              </a:rPr>
              <a:t>Since they </a:t>
            </a:r>
            <a:r>
              <a:rPr sz="2800" spc="-5" dirty="0">
                <a:latin typeface="Garamond" panose="02020404030301010803" pitchFamily="18" charset="0"/>
                <a:cs typeface="Arial"/>
              </a:rPr>
              <a:t>are directly in </a:t>
            </a:r>
            <a:r>
              <a:rPr sz="2800" dirty="0">
                <a:latin typeface="Garamond" panose="02020404030301010803" pitchFamily="18" charset="0"/>
                <a:cs typeface="Arial"/>
              </a:rPr>
              <a:t>the form </a:t>
            </a:r>
            <a:r>
              <a:rPr sz="2800" spc="-5" dirty="0">
                <a:latin typeface="Garamond" panose="02020404030301010803" pitchFamily="18" charset="0"/>
                <a:cs typeface="Arial"/>
              </a:rPr>
              <a:t>of binary hence </a:t>
            </a:r>
            <a:r>
              <a:rPr sz="2800" dirty="0">
                <a:latin typeface="Garamond" panose="02020404030301010803" pitchFamily="18" charset="0"/>
                <a:cs typeface="Arial"/>
              </a:rPr>
              <a:t>there </a:t>
            </a:r>
            <a:r>
              <a:rPr sz="2800" spc="-5" dirty="0">
                <a:latin typeface="Garamond" panose="02020404030301010803" pitchFamily="18" charset="0"/>
                <a:cs typeface="Arial"/>
              </a:rPr>
              <a:t>is no  need </a:t>
            </a:r>
            <a:r>
              <a:rPr sz="2800" dirty="0">
                <a:latin typeface="Garamond" panose="02020404030301010803" pitchFamily="18" charset="0"/>
                <a:cs typeface="Arial"/>
              </a:rPr>
              <a:t>to translate them. That’s </a:t>
            </a:r>
            <a:r>
              <a:rPr sz="2800" spc="-5" dirty="0">
                <a:latin typeface="Garamond" panose="02020404030301010803" pitchFamily="18" charset="0"/>
                <a:cs typeface="Arial"/>
              </a:rPr>
              <a:t>why </a:t>
            </a:r>
            <a:r>
              <a:rPr sz="2800" dirty="0">
                <a:latin typeface="Garamond" panose="02020404030301010803" pitchFamily="18" charset="0"/>
                <a:cs typeface="Arial"/>
              </a:rPr>
              <a:t>these files </a:t>
            </a:r>
            <a:r>
              <a:rPr sz="2800" spc="-5" dirty="0">
                <a:latin typeface="Garamond" panose="02020404030301010803" pitchFamily="18" charset="0"/>
                <a:cs typeface="Arial"/>
              </a:rPr>
              <a:t>are </a:t>
            </a:r>
            <a:r>
              <a:rPr sz="2800" dirty="0">
                <a:latin typeface="Garamond" panose="02020404030301010803" pitchFamily="18" charset="0"/>
                <a:cs typeface="Arial"/>
              </a:rPr>
              <a:t>easy </a:t>
            </a:r>
            <a:r>
              <a:rPr sz="2800" spc="-5" dirty="0">
                <a:latin typeface="Garamond" panose="02020404030301010803" pitchFamily="18" charset="0"/>
                <a:cs typeface="Arial"/>
              </a:rPr>
              <a:t>and  </a:t>
            </a:r>
            <a:r>
              <a:rPr sz="2800" dirty="0">
                <a:latin typeface="Garamond" panose="02020404030301010803" pitchFamily="18" charset="0"/>
                <a:cs typeface="Arial"/>
              </a:rPr>
              <a:t>fast </a:t>
            </a:r>
            <a:r>
              <a:rPr sz="2800" spc="-5" dirty="0">
                <a:latin typeface="Garamond" panose="02020404030301010803" pitchFamily="18" charset="0"/>
                <a:cs typeface="Arial"/>
              </a:rPr>
              <a:t>in</a:t>
            </a:r>
            <a:r>
              <a:rPr sz="2800" spc="-15" dirty="0">
                <a:latin typeface="Garamond" panose="02020404030301010803" pitchFamily="18" charset="0"/>
                <a:cs typeface="Arial"/>
              </a:rPr>
              <a:t> </a:t>
            </a:r>
            <a:r>
              <a:rPr sz="2800" spc="-5" dirty="0">
                <a:latin typeface="Garamond" panose="02020404030301010803" pitchFamily="18" charset="0"/>
                <a:cs typeface="Arial"/>
              </a:rPr>
              <a:t>working.</a:t>
            </a:r>
            <a:endParaRPr sz="2800" dirty="0">
              <a:latin typeface="Garamond" panose="02020404030301010803" pitchFamily="18" charset="0"/>
              <a:cs typeface="Arial"/>
            </a:endParaRPr>
          </a:p>
        </p:txBody>
      </p:sp>
      <p:sp>
        <p:nvSpPr>
          <p:cNvPr id="4" name="Title 1">
            <a:extLst>
              <a:ext uri="{FF2B5EF4-FFF2-40B4-BE49-F238E27FC236}">
                <a16:creationId xmlns:a16="http://schemas.microsoft.com/office/drawing/2014/main" id="{514D27F8-3857-E87B-5AA6-B4B90B15A0C9}"/>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66801"/>
            <a:ext cx="8991600"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3CFD960D-6581-3491-632F-1D74A8EEC735}"/>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2665867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A5C68-F52A-EF30-2833-886872F823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D7EF1-4D47-A0D5-0FFF-C75FC20037D0}"/>
              </a:ext>
            </a:extLst>
          </p:cNvPr>
          <p:cNvSpPr>
            <a:spLocks noGrp="1"/>
          </p:cNvSpPr>
          <p:nvPr>
            <p:ph idx="1"/>
          </p:nvPr>
        </p:nvSpPr>
        <p:spPr>
          <a:xfrm>
            <a:off x="304213" y="913036"/>
            <a:ext cx="11611122" cy="5944963"/>
          </a:xfrm>
        </p:spPr>
        <p:txBody>
          <a:bodyPr>
            <a:noAutofit/>
          </a:bodyPr>
          <a:lstStyle/>
          <a:p>
            <a:pPr marL="0" indent="0" algn="just">
              <a:lnSpc>
                <a:spcPct val="100000"/>
              </a:lnSpc>
              <a:buNone/>
            </a:pPr>
            <a:r>
              <a:rPr lang="en-US" sz="2800" b="1" spc="-140" dirty="0">
                <a:latin typeface="Garamond" panose="02020404030301010803" pitchFamily="18" charset="0"/>
              </a:rPr>
              <a:t>Opening a</a:t>
            </a:r>
            <a:r>
              <a:rPr lang="en-US" sz="2800" b="1" spc="185" dirty="0">
                <a:latin typeface="Garamond" panose="02020404030301010803" pitchFamily="18" charset="0"/>
              </a:rPr>
              <a:t> </a:t>
            </a:r>
            <a:r>
              <a:rPr lang="en-US" sz="2800" b="1" spc="-120" dirty="0">
                <a:latin typeface="Garamond" panose="02020404030301010803" pitchFamily="18" charset="0"/>
              </a:rPr>
              <a:t>File:</a:t>
            </a:r>
            <a:endParaRPr lang="en-US" sz="2800" b="0" i="0" dirty="0">
              <a:solidFill>
                <a:srgbClr val="FF0000"/>
              </a:solidFill>
              <a:effectLst/>
              <a:latin typeface="Garamond" panose="02020404030301010803" pitchFamily="18" charset="0"/>
              <a:cs typeface="Times New Roman" panose="02020603050405020304" pitchFamily="18" charset="0"/>
            </a:endParaRPr>
          </a:p>
          <a:p>
            <a:pPr algn="just">
              <a:buFont typeface="Wingdings" panose="05000000000000000000" pitchFamily="2" charset="2"/>
              <a:buChar char="Ø"/>
            </a:pPr>
            <a:r>
              <a:rPr lang="en-US" sz="2800" u="none" strike="noStrike" cap="none" dirty="0">
                <a:latin typeface="Garamond" panose="02020404030301010803" pitchFamily="18" charset="0"/>
                <a:ea typeface="Arial" charset="0"/>
                <a:cs typeface="Arial" charset="0"/>
                <a:sym typeface="Cabin"/>
              </a:rPr>
              <a:t>Before we can read the contents of the file, we must tell Python which file we are going to </a:t>
            </a:r>
            <a:r>
              <a:rPr lang="en-US" sz="2800" u="none" strike="noStrike" cap="none" dirty="0">
                <a:solidFill>
                  <a:srgbClr val="FF0000"/>
                </a:solidFill>
                <a:latin typeface="Garamond" panose="02020404030301010803" pitchFamily="18" charset="0"/>
                <a:ea typeface="Arial" charset="0"/>
                <a:cs typeface="Arial" charset="0"/>
                <a:sym typeface="Cabin"/>
              </a:rPr>
              <a:t>work with </a:t>
            </a:r>
            <a:r>
              <a:rPr lang="en-US" sz="2800" u="none" strike="noStrike" cap="none" dirty="0">
                <a:latin typeface="Garamond" panose="02020404030301010803" pitchFamily="18" charset="0"/>
                <a:ea typeface="Arial" charset="0"/>
                <a:cs typeface="Arial" charset="0"/>
                <a:sym typeface="Cabin"/>
              </a:rPr>
              <a:t>and </a:t>
            </a:r>
            <a:r>
              <a:rPr lang="en-US" sz="2800" u="none" strike="noStrike" cap="none" dirty="0">
                <a:solidFill>
                  <a:srgbClr val="FF0000"/>
                </a:solidFill>
                <a:latin typeface="Garamond" panose="02020404030301010803" pitchFamily="18" charset="0"/>
                <a:ea typeface="Arial" charset="0"/>
                <a:cs typeface="Arial" charset="0"/>
                <a:sym typeface="Cabin"/>
              </a:rPr>
              <a:t>what</a:t>
            </a:r>
            <a:r>
              <a:rPr lang="en-US" sz="2800" u="none" strike="noStrike" cap="none" dirty="0">
                <a:latin typeface="Garamond" panose="02020404030301010803" pitchFamily="18" charset="0"/>
                <a:ea typeface="Arial" charset="0"/>
                <a:cs typeface="Arial" charset="0"/>
                <a:sym typeface="Cabin"/>
              </a:rPr>
              <a:t> we will be doing with the file</a:t>
            </a:r>
          </a:p>
          <a:p>
            <a:pPr algn="just">
              <a:buFont typeface="Wingdings" panose="05000000000000000000" pitchFamily="2" charset="2"/>
              <a:buChar char="Ø"/>
            </a:pPr>
            <a:r>
              <a:rPr lang="en-US" sz="2800" u="none" strike="noStrike" cap="none" dirty="0">
                <a:latin typeface="Garamond" panose="02020404030301010803" pitchFamily="18" charset="0"/>
                <a:ea typeface="Arial" charset="0"/>
                <a:cs typeface="Arial" charset="0"/>
                <a:sym typeface="Cabin"/>
              </a:rPr>
              <a:t>This is done with the </a:t>
            </a:r>
            <a:r>
              <a:rPr lang="en-US" sz="2800" u="none" strike="noStrike" cap="none" dirty="0">
                <a:solidFill>
                  <a:srgbClr val="00B0F0"/>
                </a:solidFill>
                <a:latin typeface="Garamond" panose="02020404030301010803" pitchFamily="18" charset="0"/>
                <a:ea typeface="Arial" charset="0"/>
                <a:cs typeface="Arial" charset="0"/>
                <a:sym typeface="Cabin"/>
              </a:rPr>
              <a:t>open() </a:t>
            </a:r>
            <a:r>
              <a:rPr lang="en-US" sz="2800" u="none" strike="noStrike" cap="none" dirty="0">
                <a:latin typeface="Garamond" panose="02020404030301010803" pitchFamily="18" charset="0"/>
                <a:ea typeface="Arial" charset="0"/>
                <a:cs typeface="Arial" charset="0"/>
                <a:sym typeface="Cabin"/>
              </a:rPr>
              <a:t>function</a:t>
            </a:r>
          </a:p>
          <a:p>
            <a:pPr algn="just">
              <a:buFont typeface="Wingdings" panose="05000000000000000000" pitchFamily="2" charset="2"/>
              <a:buChar char="Ø"/>
            </a:pPr>
            <a:r>
              <a:rPr lang="en-US" sz="2800" u="none" strike="noStrike" cap="none" dirty="0">
                <a:solidFill>
                  <a:srgbClr val="00B0F0"/>
                </a:solidFill>
                <a:latin typeface="Garamond" panose="02020404030301010803" pitchFamily="18" charset="0"/>
                <a:ea typeface="Arial" charset="0"/>
                <a:cs typeface="Arial" charset="0"/>
                <a:sym typeface="Cabin"/>
              </a:rPr>
              <a:t>open() </a:t>
            </a:r>
            <a:r>
              <a:rPr lang="en-US" sz="2800" u="none" strike="noStrike" cap="none" dirty="0">
                <a:latin typeface="Garamond" panose="02020404030301010803" pitchFamily="18" charset="0"/>
                <a:ea typeface="Arial" charset="0"/>
                <a:cs typeface="Arial" charset="0"/>
                <a:sym typeface="Cabin"/>
              </a:rPr>
              <a:t>returns a </a:t>
            </a:r>
            <a:r>
              <a:rPr lang="en-US" sz="2800" b="0" i="0" u="none" strike="noStrike" cap="none" dirty="0">
                <a:latin typeface="Garamond" panose="02020404030301010803" pitchFamily="18" charset="0"/>
                <a:ea typeface="Arial"/>
                <a:cs typeface="Arial"/>
                <a:sym typeface="Arial"/>
              </a:rPr>
              <a:t>“</a:t>
            </a:r>
            <a:r>
              <a:rPr lang="en-US" sz="2800" u="none" strike="noStrike" cap="none" dirty="0">
                <a:solidFill>
                  <a:srgbClr val="00B0F0"/>
                </a:solidFill>
                <a:latin typeface="Garamond" panose="02020404030301010803" pitchFamily="18" charset="0"/>
                <a:ea typeface="Arial" charset="0"/>
                <a:cs typeface="Arial" charset="0"/>
                <a:sym typeface="Cabin"/>
              </a:rPr>
              <a:t>file handle</a:t>
            </a:r>
            <a:r>
              <a:rPr lang="en-US" sz="2800" b="0" i="0" u="none" strike="noStrike" cap="none" dirty="0">
                <a:latin typeface="Garamond" panose="02020404030301010803" pitchFamily="18" charset="0"/>
                <a:ea typeface="Arial"/>
                <a:cs typeface="Arial"/>
                <a:sym typeface="Arial"/>
              </a:rPr>
              <a:t>”</a:t>
            </a:r>
            <a:r>
              <a:rPr lang="en-US" sz="2800" u="none" strike="noStrike" cap="none" dirty="0">
                <a:latin typeface="Garamond" panose="02020404030301010803" pitchFamily="18" charset="0"/>
                <a:ea typeface="Arial" charset="0"/>
                <a:cs typeface="Arial" charset="0"/>
                <a:sym typeface="Cabin"/>
              </a:rPr>
              <a:t> - a variable used to perform operations on the file</a:t>
            </a:r>
          </a:p>
          <a:p>
            <a:pPr marL="355600" indent="-343535">
              <a:spcBef>
                <a:spcPts val="530"/>
              </a:spcBef>
              <a:buChar char="•"/>
              <a:tabLst>
                <a:tab pos="355600" algn="l"/>
                <a:tab pos="356235" algn="l"/>
                <a:tab pos="806450" algn="l"/>
              </a:tabLst>
            </a:pPr>
            <a:r>
              <a:rPr lang="en-US" sz="2800" spc="-5" dirty="0">
                <a:latin typeface="Garamond" panose="02020404030301010803" pitchFamily="18" charset="0"/>
                <a:cs typeface="Arial"/>
              </a:rPr>
              <a:t>Its	syntax is following -</a:t>
            </a:r>
            <a:endParaRPr lang="en-US" sz="2800" dirty="0">
              <a:latin typeface="Garamond" panose="02020404030301010803" pitchFamily="18" charset="0"/>
              <a:cs typeface="Arial"/>
            </a:endParaRPr>
          </a:p>
          <a:p>
            <a:pPr marL="927100">
              <a:spcBef>
                <a:spcPts val="525"/>
              </a:spcBef>
            </a:pPr>
            <a:r>
              <a:rPr lang="en-US" sz="2800" spc="-10" dirty="0" err="1">
                <a:solidFill>
                  <a:srgbClr val="FF0000"/>
                </a:solidFill>
                <a:latin typeface="Garamond" panose="02020404030301010803" pitchFamily="18" charset="0"/>
                <a:cs typeface="Arial"/>
              </a:rPr>
              <a:t>file_objec</a:t>
            </a:r>
            <a:r>
              <a:rPr lang="en-US" sz="2800" spc="-10" dirty="0">
                <a:solidFill>
                  <a:srgbClr val="FF0000"/>
                </a:solidFill>
                <a:latin typeface="Garamond" panose="02020404030301010803" pitchFamily="18" charset="0"/>
                <a:cs typeface="Arial"/>
              </a:rPr>
              <a:t>&gt;=open(</a:t>
            </a:r>
            <a:r>
              <a:rPr lang="en-US" sz="2800" spc="-10" dirty="0" err="1">
                <a:solidFill>
                  <a:srgbClr val="FF0000"/>
                </a:solidFill>
                <a:latin typeface="Garamond" panose="02020404030301010803" pitchFamily="18" charset="0"/>
                <a:cs typeface="Arial"/>
              </a:rPr>
              <a:t>file_name,access_mode</a:t>
            </a:r>
            <a:r>
              <a:rPr lang="en-US" sz="2800" spc="-10" dirty="0">
                <a:solidFill>
                  <a:srgbClr val="FF0000"/>
                </a:solidFill>
                <a:latin typeface="Garamond" panose="02020404030301010803" pitchFamily="18" charset="0"/>
                <a:cs typeface="Arial"/>
              </a:rPr>
              <a:t>)</a:t>
            </a:r>
          </a:p>
          <a:p>
            <a:pPr marL="355600" indent="-343535">
              <a:spcBef>
                <a:spcPts val="530"/>
              </a:spcBef>
              <a:buChar char="•"/>
              <a:tabLst>
                <a:tab pos="355600" algn="l"/>
                <a:tab pos="356235" algn="l"/>
              </a:tabLst>
            </a:pPr>
            <a:r>
              <a:rPr lang="en-US" sz="2800" dirty="0">
                <a:latin typeface="Garamond" panose="02020404030301010803" pitchFamily="18" charset="0"/>
                <a:cs typeface="Arial"/>
              </a:rPr>
              <a:t>File accessing </a:t>
            </a:r>
            <a:r>
              <a:rPr lang="en-US" sz="2800" spc="-5" dirty="0">
                <a:latin typeface="Garamond" panose="02020404030301010803" pitchFamily="18" charset="0"/>
                <a:cs typeface="Arial"/>
              </a:rPr>
              <a:t>modes</a:t>
            </a:r>
            <a:r>
              <a:rPr lang="en-US" sz="2800" spc="-10" dirty="0">
                <a:latin typeface="Garamond" panose="02020404030301010803" pitchFamily="18" charset="0"/>
                <a:cs typeface="Arial"/>
              </a:rPr>
              <a:t> </a:t>
            </a:r>
            <a:r>
              <a:rPr lang="en-US" sz="2800" spc="-5" dirty="0">
                <a:latin typeface="Garamond" panose="02020404030301010803" pitchFamily="18" charset="0"/>
                <a:cs typeface="Arial"/>
              </a:rPr>
              <a:t>–</a:t>
            </a:r>
          </a:p>
          <a:p>
            <a:pPr marL="812800" lvl="1" indent="-343535">
              <a:spcBef>
                <a:spcPts val="530"/>
              </a:spcBef>
              <a:tabLst>
                <a:tab pos="355600" algn="l"/>
                <a:tab pos="356235" algn="l"/>
              </a:tabLst>
            </a:pPr>
            <a:r>
              <a:rPr lang="en-US" sz="2800" b="1" spc="-35" dirty="0">
                <a:latin typeface="Garamond" panose="02020404030301010803" pitchFamily="18" charset="0"/>
                <a:cs typeface="Arial"/>
              </a:rPr>
              <a:t>read(r)</a:t>
            </a:r>
            <a:r>
              <a:rPr lang="en-US" sz="2800" spc="-35" dirty="0">
                <a:latin typeface="Garamond" panose="02020404030301010803" pitchFamily="18" charset="0"/>
                <a:cs typeface="Arial"/>
              </a:rPr>
              <a:t>: </a:t>
            </a:r>
            <a:r>
              <a:rPr lang="en-US" sz="2800" dirty="0">
                <a:latin typeface="Garamond" panose="02020404030301010803" pitchFamily="18" charset="0"/>
                <a:cs typeface="Arial"/>
              </a:rPr>
              <a:t>To read the</a:t>
            </a:r>
            <a:r>
              <a:rPr lang="en-US" sz="2800" spc="-20" dirty="0">
                <a:latin typeface="Garamond" panose="02020404030301010803" pitchFamily="18" charset="0"/>
                <a:cs typeface="Arial"/>
              </a:rPr>
              <a:t> </a:t>
            </a:r>
            <a:r>
              <a:rPr lang="en-US" sz="2800" dirty="0">
                <a:latin typeface="Garamond" panose="02020404030301010803" pitchFamily="18" charset="0"/>
                <a:cs typeface="Arial"/>
              </a:rPr>
              <a:t>file</a:t>
            </a:r>
          </a:p>
          <a:p>
            <a:pPr marL="812800" lvl="1" indent="-343535">
              <a:spcBef>
                <a:spcPts val="530"/>
              </a:spcBef>
              <a:tabLst>
                <a:tab pos="355600" algn="l"/>
                <a:tab pos="356235" algn="l"/>
              </a:tabLst>
            </a:pPr>
            <a:r>
              <a:rPr lang="en-US" sz="2800" b="1" spc="-55" dirty="0">
                <a:latin typeface="Garamond" panose="02020404030301010803" pitchFamily="18" charset="0"/>
                <a:cs typeface="Arial"/>
              </a:rPr>
              <a:t>write(w)</a:t>
            </a:r>
            <a:r>
              <a:rPr lang="en-US" sz="2800" spc="-55" dirty="0">
                <a:latin typeface="Garamond" panose="02020404030301010803" pitchFamily="18" charset="0"/>
                <a:cs typeface="Arial"/>
              </a:rPr>
              <a:t>: </a:t>
            </a:r>
            <a:r>
              <a:rPr lang="en-US" sz="2800" dirty="0">
                <a:latin typeface="Garamond" panose="02020404030301010803" pitchFamily="18" charset="0"/>
                <a:cs typeface="Arial"/>
              </a:rPr>
              <a:t>to </a:t>
            </a:r>
            <a:r>
              <a:rPr lang="en-US" sz="2800" spc="-5" dirty="0">
                <a:latin typeface="Garamond" panose="02020404030301010803" pitchFamily="18" charset="0"/>
                <a:cs typeface="Arial"/>
              </a:rPr>
              <a:t>write </a:t>
            </a:r>
            <a:r>
              <a:rPr lang="en-US" sz="2800" dirty="0">
                <a:latin typeface="Garamond" panose="02020404030301010803" pitchFamily="18" charset="0"/>
                <a:cs typeface="Arial"/>
              </a:rPr>
              <a:t>to the</a:t>
            </a:r>
            <a:r>
              <a:rPr lang="en-US" sz="2800" spc="-25" dirty="0">
                <a:latin typeface="Garamond" panose="02020404030301010803" pitchFamily="18" charset="0"/>
                <a:cs typeface="Arial"/>
              </a:rPr>
              <a:t> </a:t>
            </a:r>
            <a:r>
              <a:rPr lang="en-US" sz="2800" dirty="0">
                <a:latin typeface="Garamond" panose="02020404030301010803" pitchFamily="18" charset="0"/>
                <a:cs typeface="Arial"/>
              </a:rPr>
              <a:t>file</a:t>
            </a:r>
          </a:p>
          <a:p>
            <a:pPr marL="812800" lvl="1" indent="-343535">
              <a:spcBef>
                <a:spcPts val="530"/>
              </a:spcBef>
              <a:tabLst>
                <a:tab pos="355600" algn="l"/>
                <a:tab pos="356235" algn="l"/>
              </a:tabLst>
            </a:pPr>
            <a:r>
              <a:rPr lang="en-US" sz="2800" b="1" spc="-40" dirty="0">
                <a:latin typeface="Garamond" panose="02020404030301010803" pitchFamily="18" charset="0"/>
                <a:cs typeface="Arial"/>
              </a:rPr>
              <a:t>append(a</a:t>
            </a:r>
            <a:r>
              <a:rPr lang="en-US" spc="-40" dirty="0">
                <a:latin typeface="Garamond" panose="02020404030301010803" pitchFamily="18" charset="0"/>
                <a:cs typeface="Arial"/>
              </a:rPr>
              <a:t>): </a:t>
            </a:r>
            <a:r>
              <a:rPr lang="en-US" dirty="0">
                <a:latin typeface="Garamond" panose="02020404030301010803" pitchFamily="18" charset="0"/>
                <a:cs typeface="Arial"/>
              </a:rPr>
              <a:t>to Write </a:t>
            </a:r>
            <a:r>
              <a:rPr lang="en-US" spc="-5" dirty="0">
                <a:latin typeface="Garamond" panose="02020404030301010803" pitchFamily="18" charset="0"/>
                <a:cs typeface="Arial"/>
              </a:rPr>
              <a:t>at </a:t>
            </a:r>
            <a:r>
              <a:rPr lang="en-US" dirty="0">
                <a:latin typeface="Garamond" panose="02020404030301010803" pitchFamily="18" charset="0"/>
                <a:cs typeface="Arial"/>
              </a:rPr>
              <a:t>the </a:t>
            </a:r>
            <a:r>
              <a:rPr lang="en-US" spc="-5" dirty="0">
                <a:latin typeface="Garamond" panose="02020404030301010803" pitchFamily="18" charset="0"/>
                <a:cs typeface="Arial"/>
              </a:rPr>
              <a:t>end of</a:t>
            </a:r>
            <a:r>
              <a:rPr lang="en-US" spc="-55" dirty="0">
                <a:latin typeface="Garamond" panose="02020404030301010803" pitchFamily="18" charset="0"/>
                <a:cs typeface="Arial"/>
              </a:rPr>
              <a:t> </a:t>
            </a:r>
            <a:r>
              <a:rPr lang="en-US" spc="-5" dirty="0">
                <a:latin typeface="Garamond" panose="02020404030301010803" pitchFamily="18" charset="0"/>
                <a:cs typeface="Arial"/>
              </a:rPr>
              <a:t>file</a:t>
            </a:r>
          </a:p>
          <a:p>
            <a:pPr marL="12065" indent="0">
              <a:spcBef>
                <a:spcPts val="530"/>
              </a:spcBef>
              <a:buNone/>
              <a:tabLst>
                <a:tab pos="355600" algn="l"/>
                <a:tab pos="356235" algn="l"/>
              </a:tabLst>
            </a:pPr>
            <a:r>
              <a:rPr lang="en-US" spc="-5" dirty="0">
                <a:latin typeface="Garamond" panose="02020404030301010803" pitchFamily="18" charset="0"/>
                <a:cs typeface="Arial"/>
              </a:rPr>
              <a:t>Example:</a:t>
            </a:r>
            <a:r>
              <a:rPr lang="nl-NL" spc="-5" dirty="0">
                <a:latin typeface="Garamond" panose="02020404030301010803" pitchFamily="18" charset="0"/>
                <a:cs typeface="Arial"/>
              </a:rPr>
              <a:t> fopen=open('a.txt','w')</a:t>
            </a:r>
            <a:endParaRPr lang="en-US" dirty="0">
              <a:latin typeface="Garamond" panose="02020404030301010803" pitchFamily="18" charset="0"/>
              <a:cs typeface="Arial"/>
            </a:endParaRPr>
          </a:p>
          <a:p>
            <a:pPr marL="355600" indent="-343535">
              <a:spcBef>
                <a:spcPts val="530"/>
              </a:spcBef>
              <a:buChar char="•"/>
              <a:tabLst>
                <a:tab pos="355600" algn="l"/>
                <a:tab pos="356235" algn="l"/>
              </a:tabLst>
            </a:pPr>
            <a:endParaRPr lang="en-US" sz="2800" dirty="0">
              <a:latin typeface="Garamond" panose="02020404030301010803" pitchFamily="18" charset="0"/>
              <a:cs typeface="Arial"/>
            </a:endParaRPr>
          </a:p>
          <a:p>
            <a:pPr algn="just">
              <a:buFont typeface="Wingdings" panose="05000000000000000000" pitchFamily="2" charset="2"/>
              <a:buChar char="Ø"/>
            </a:pPr>
            <a:endParaRPr lang="en-US" sz="2800" u="none" strike="noStrike" cap="none" dirty="0">
              <a:latin typeface="Garamond" panose="02020404030301010803" pitchFamily="18" charset="0"/>
              <a:ea typeface="Arial" charset="0"/>
              <a:cs typeface="Arial" charset="0"/>
              <a:sym typeface="Cabin"/>
            </a:endParaRPr>
          </a:p>
        </p:txBody>
      </p:sp>
      <p:sp>
        <p:nvSpPr>
          <p:cNvPr id="2" name="Slide Number Placeholder 1">
            <a:extLst>
              <a:ext uri="{FF2B5EF4-FFF2-40B4-BE49-F238E27FC236}">
                <a16:creationId xmlns:a16="http://schemas.microsoft.com/office/drawing/2014/main" id="{1A46F296-2149-94F7-A31E-4A17E5331136}"/>
              </a:ext>
            </a:extLst>
          </p:cNvPr>
          <p:cNvSpPr>
            <a:spLocks noGrp="1"/>
          </p:cNvSpPr>
          <p:nvPr>
            <p:ph type="sldNum" sz="quarter" idx="12"/>
          </p:nvPr>
        </p:nvSpPr>
        <p:spPr/>
        <p:txBody>
          <a:bodyPr/>
          <a:lstStyle/>
          <a:p>
            <a:fld id="{0DB4F7E2-DFC6-490A-AB5F-7D827582BBB5}" type="slidenum">
              <a:rPr lang="en-US" smtClean="0"/>
              <a:t>59</a:t>
            </a:fld>
            <a:endParaRPr lang="en-US"/>
          </a:p>
        </p:txBody>
      </p:sp>
      <p:sp>
        <p:nvSpPr>
          <p:cNvPr id="5" name="Title 1">
            <a:extLst>
              <a:ext uri="{FF2B5EF4-FFF2-40B4-BE49-F238E27FC236}">
                <a16:creationId xmlns:a16="http://schemas.microsoft.com/office/drawing/2014/main" id="{530D46F4-D0FE-2072-3686-D7C7A379DF4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337972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A5494D2-163B-4EA5-5681-9F9124260805}"/>
              </a:ext>
            </a:extLst>
          </p:cNvPr>
          <p:cNvSpPr>
            <a:spLocks noGrp="1"/>
          </p:cNvSpPr>
          <p:nvPr>
            <p:ph type="title"/>
          </p:nvPr>
        </p:nvSpPr>
        <p:spPr/>
        <p:txBody>
          <a:bodyPr>
            <a:normAutofit/>
          </a:bodyPr>
          <a:lstStyle/>
          <a:p>
            <a:r>
              <a:rPr lang="en-US" sz="4000" b="1" i="0" u="none" strike="noStrike" cap="none" dirty="0">
                <a:latin typeface="Garamond" panose="02020404030301010803" pitchFamily="18" charset="0"/>
                <a:ea typeface="Courier"/>
                <a:cs typeface="Courier"/>
                <a:sym typeface="Courier New"/>
              </a:rPr>
              <a:t>Example:</a:t>
            </a:r>
            <a:endParaRPr lang="en-US" sz="4000" dirty="0"/>
          </a:p>
        </p:txBody>
      </p:sp>
      <p:sp>
        <p:nvSpPr>
          <p:cNvPr id="10" name="Content Placeholder 9">
            <a:extLst>
              <a:ext uri="{FF2B5EF4-FFF2-40B4-BE49-F238E27FC236}">
                <a16:creationId xmlns:a16="http://schemas.microsoft.com/office/drawing/2014/main" id="{68CDF460-D89F-2017-067B-934BB0B2B309}"/>
              </a:ext>
            </a:extLst>
          </p:cNvPr>
          <p:cNvSpPr>
            <a:spLocks noGrp="1"/>
          </p:cNvSpPr>
          <p:nvPr>
            <p:ph idx="1"/>
          </p:nvPr>
        </p:nvSpPr>
        <p:spPr>
          <a:xfrm>
            <a:off x="838200" y="1266092"/>
            <a:ext cx="10515600" cy="4910871"/>
          </a:xfrm>
        </p:spPr>
        <p:txBody>
          <a:bodyPr>
            <a:normAutofit lnSpcReduction="10000"/>
          </a:bodyPr>
          <a:lstStyle/>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print([1, 24, 76])</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print(['red', 'yellow', 'blue'])</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print(['red', 24, 98.6])</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print([ 1, [5, 6], 7])</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print([])</a:t>
            </a:r>
          </a:p>
          <a:p>
            <a:pPr marL="0" lvl="0" indent="0">
              <a:lnSpc>
                <a:spcPct val="100000"/>
              </a:lnSpc>
              <a:spcBef>
                <a:spcPts val="0"/>
              </a:spcBef>
              <a:buClr>
                <a:schemeClr val="lt1"/>
              </a:buClr>
              <a:buSzPct val="25000"/>
              <a:buNone/>
            </a:pPr>
            <a:endParaRPr lang="en-US" b="1" dirty="0">
              <a:latin typeface="Garamond" panose="02020404030301010803" pitchFamily="18" charset="0"/>
              <a:ea typeface="Courier"/>
              <a:cs typeface="Courier"/>
              <a:sym typeface="Courier New"/>
            </a:endParaRPr>
          </a:p>
          <a:p>
            <a:pPr marL="0" lvl="0" indent="0">
              <a:lnSpc>
                <a:spcPct val="100000"/>
              </a:lnSpc>
              <a:spcBef>
                <a:spcPts val="0"/>
              </a:spcBef>
              <a:buClr>
                <a:schemeClr val="lt1"/>
              </a:buClr>
              <a:buSzPct val="25000"/>
              <a:buNone/>
            </a:pPr>
            <a:r>
              <a:rPr lang="en-US" b="1" dirty="0">
                <a:latin typeface="Garamond" panose="02020404030301010803" pitchFamily="18" charset="0"/>
                <a:ea typeface="Courier"/>
                <a:cs typeface="Courier"/>
                <a:sym typeface="Courier New"/>
              </a:rPr>
              <a:t>Output:</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[1, 24, 76]</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['red', 'yellow', 'blue']</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['red', 24, 98.6]        </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[1, [5, 6], 7]</a:t>
            </a:r>
          </a:p>
          <a:p>
            <a:pPr marL="0" lvl="0" indent="0">
              <a:lnSpc>
                <a:spcPct val="100000"/>
              </a:lnSpc>
              <a:spcBef>
                <a:spcPts val="0"/>
              </a:spcBef>
              <a:buClr>
                <a:schemeClr val="lt1"/>
              </a:buClr>
              <a:buSzPct val="25000"/>
              <a:buNone/>
            </a:pPr>
            <a:r>
              <a:rPr lang="en-US" dirty="0">
                <a:latin typeface="Garamond" panose="02020404030301010803" pitchFamily="18" charset="0"/>
                <a:ea typeface="Courier"/>
                <a:cs typeface="Courier"/>
                <a:sym typeface="Courier New"/>
              </a:rPr>
              <a:t>[]</a:t>
            </a:r>
          </a:p>
          <a:p>
            <a:pPr marL="0" indent="0">
              <a:buNone/>
            </a:pPr>
            <a:endParaRPr lang="en-US" dirty="0"/>
          </a:p>
        </p:txBody>
      </p:sp>
      <p:sp>
        <p:nvSpPr>
          <p:cNvPr id="2" name="Slide Number Placeholder 1">
            <a:extLst>
              <a:ext uri="{FF2B5EF4-FFF2-40B4-BE49-F238E27FC236}">
                <a16:creationId xmlns:a16="http://schemas.microsoft.com/office/drawing/2014/main" id="{4BD95557-3E52-584A-D3FA-D6FCEED7392C}"/>
              </a:ext>
            </a:extLst>
          </p:cNvPr>
          <p:cNvSpPr>
            <a:spLocks noGrp="1"/>
          </p:cNvSpPr>
          <p:nvPr>
            <p:ph type="sldNum" sz="quarter" idx="12"/>
          </p:nvPr>
        </p:nvSpPr>
        <p:spPr/>
        <p:txBody>
          <a:bodyPr/>
          <a:lstStyle/>
          <a:p>
            <a:fld id="{0DB4F7E2-DFC6-490A-AB5F-7D827582BBB5}" type="slidenum">
              <a:rPr lang="en-US" smtClean="0"/>
              <a:t>6</a:t>
            </a:fld>
            <a:endParaRPr lang="en-US"/>
          </a:p>
        </p:txBody>
      </p:sp>
      <p:sp>
        <p:nvSpPr>
          <p:cNvPr id="3" name="Title 1">
            <a:extLst>
              <a:ext uri="{FF2B5EF4-FFF2-40B4-BE49-F238E27FC236}">
                <a16:creationId xmlns:a16="http://schemas.microsoft.com/office/drawing/2014/main" id="{37D2C432-0F3F-D023-F0A0-AF2310A1C374}"/>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133034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animEffect transition="in" filter="fade">
                                      <p:cBhvr>
                                        <p:cTn id="7" dur="1000"/>
                                        <p:tgtEl>
                                          <p:spTgt spid="10">
                                            <p:txEl>
                                              <p:pRg st="7" end="7"/>
                                            </p:txEl>
                                          </p:spTgt>
                                        </p:tgtEl>
                                      </p:cBhvr>
                                    </p:animEffect>
                                    <p:anim calcmode="lin" valueType="num">
                                      <p:cBhvr>
                                        <p:cTn id="8"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8" end="8"/>
                                            </p:txEl>
                                          </p:spTgt>
                                        </p:tgtEl>
                                        <p:attrNameLst>
                                          <p:attrName>style.visibility</p:attrName>
                                        </p:attrNameLst>
                                      </p:cBhvr>
                                      <p:to>
                                        <p:strVal val="visible"/>
                                      </p:to>
                                    </p:set>
                                    <p:animEffect transition="in" filter="fade">
                                      <p:cBhvr>
                                        <p:cTn id="12" dur="1000"/>
                                        <p:tgtEl>
                                          <p:spTgt spid="10">
                                            <p:txEl>
                                              <p:pRg st="8" end="8"/>
                                            </p:txEl>
                                          </p:spTgt>
                                        </p:tgtEl>
                                      </p:cBhvr>
                                    </p:animEffect>
                                    <p:anim calcmode="lin" valueType="num">
                                      <p:cBhvr>
                                        <p:cTn id="13"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9" end="9"/>
                                            </p:txEl>
                                          </p:spTgt>
                                        </p:tgtEl>
                                        <p:attrNameLst>
                                          <p:attrName>style.visibility</p:attrName>
                                        </p:attrNameLst>
                                      </p:cBhvr>
                                      <p:to>
                                        <p:strVal val="visible"/>
                                      </p:to>
                                    </p:set>
                                    <p:animEffect transition="in" filter="fade">
                                      <p:cBhvr>
                                        <p:cTn id="17" dur="1000"/>
                                        <p:tgtEl>
                                          <p:spTgt spid="10">
                                            <p:txEl>
                                              <p:pRg st="9" end="9"/>
                                            </p:txEl>
                                          </p:spTgt>
                                        </p:tgtEl>
                                      </p:cBhvr>
                                    </p:animEffect>
                                    <p:anim calcmode="lin" valueType="num">
                                      <p:cBhvr>
                                        <p:cTn id="18"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10" end="10"/>
                                            </p:txEl>
                                          </p:spTgt>
                                        </p:tgtEl>
                                        <p:attrNameLst>
                                          <p:attrName>style.visibility</p:attrName>
                                        </p:attrNameLst>
                                      </p:cBhvr>
                                      <p:to>
                                        <p:strVal val="visible"/>
                                      </p:to>
                                    </p:set>
                                    <p:animEffect transition="in" filter="fade">
                                      <p:cBhvr>
                                        <p:cTn id="22" dur="1000"/>
                                        <p:tgtEl>
                                          <p:spTgt spid="10">
                                            <p:txEl>
                                              <p:pRg st="10" end="10"/>
                                            </p:txEl>
                                          </p:spTgt>
                                        </p:tgtEl>
                                      </p:cBhvr>
                                    </p:animEffect>
                                    <p:anim calcmode="lin" valueType="num">
                                      <p:cBhvr>
                                        <p:cTn id="23"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xEl>
                                              <p:pRg st="11" end="11"/>
                                            </p:txEl>
                                          </p:spTgt>
                                        </p:tgtEl>
                                        <p:attrNameLst>
                                          <p:attrName>style.visibility</p:attrName>
                                        </p:attrNameLst>
                                      </p:cBhvr>
                                      <p:to>
                                        <p:strVal val="visible"/>
                                      </p:to>
                                    </p:set>
                                    <p:animEffect transition="in" filter="fade">
                                      <p:cBhvr>
                                        <p:cTn id="27" dur="1000"/>
                                        <p:tgtEl>
                                          <p:spTgt spid="10">
                                            <p:txEl>
                                              <p:pRg st="11" end="11"/>
                                            </p:txEl>
                                          </p:spTgt>
                                        </p:tgtEl>
                                      </p:cBhvr>
                                    </p:animEffect>
                                    <p:anim calcmode="lin" valueType="num">
                                      <p:cBhvr>
                                        <p:cTn id="28"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2572-A863-E59C-E0CC-80879E7CD41F}"/>
              </a:ext>
            </a:extLst>
          </p:cNvPr>
          <p:cNvSpPr>
            <a:spLocks noGrp="1"/>
          </p:cNvSpPr>
          <p:nvPr>
            <p:ph type="title"/>
          </p:nvPr>
        </p:nvSpPr>
        <p:spPr/>
        <p:txBody>
          <a:bodyPr>
            <a:normAutofit/>
          </a:bodyPr>
          <a:lstStyle/>
          <a:p>
            <a:r>
              <a:rPr lang="en-US" sz="3200" dirty="0">
                <a:latin typeface="Garamond" panose="02020404030301010803" pitchFamily="18" charset="0"/>
              </a:rPr>
              <a:t>Selected Access Modes</a:t>
            </a:r>
          </a:p>
        </p:txBody>
      </p:sp>
      <p:pic>
        <p:nvPicPr>
          <p:cNvPr id="6" name="Content Placeholder 5">
            <a:extLst>
              <a:ext uri="{FF2B5EF4-FFF2-40B4-BE49-F238E27FC236}">
                <a16:creationId xmlns:a16="http://schemas.microsoft.com/office/drawing/2014/main" id="{23BB6AB7-28CB-974D-D33A-D85EFBB188E2}"/>
              </a:ext>
            </a:extLst>
          </p:cNvPr>
          <p:cNvPicPr>
            <a:picLocks noGrp="1" noChangeAspect="1"/>
          </p:cNvPicPr>
          <p:nvPr>
            <p:ph idx="1"/>
          </p:nvPr>
        </p:nvPicPr>
        <p:blipFill>
          <a:blip r:embed="rId2"/>
          <a:stretch>
            <a:fillRect/>
          </a:stretch>
        </p:blipFill>
        <p:spPr>
          <a:xfrm>
            <a:off x="619508" y="1458697"/>
            <a:ext cx="7402464" cy="2263274"/>
          </a:xfrm>
        </p:spPr>
      </p:pic>
      <p:sp>
        <p:nvSpPr>
          <p:cNvPr id="4" name="Slide Number Placeholder 3">
            <a:extLst>
              <a:ext uri="{FF2B5EF4-FFF2-40B4-BE49-F238E27FC236}">
                <a16:creationId xmlns:a16="http://schemas.microsoft.com/office/drawing/2014/main" id="{2BCBD9CB-B819-3866-20FB-E884DE612342}"/>
              </a:ext>
            </a:extLst>
          </p:cNvPr>
          <p:cNvSpPr>
            <a:spLocks noGrp="1"/>
          </p:cNvSpPr>
          <p:nvPr>
            <p:ph type="sldNum" sz="quarter" idx="12"/>
          </p:nvPr>
        </p:nvSpPr>
        <p:spPr/>
        <p:txBody>
          <a:bodyPr/>
          <a:lstStyle/>
          <a:p>
            <a:fld id="{0DB4F7E2-DFC6-490A-AB5F-7D827582BBB5}" type="slidenum">
              <a:rPr lang="en-US" smtClean="0"/>
              <a:pPr/>
              <a:t>60</a:t>
            </a:fld>
            <a:endParaRPr lang="en-US" dirty="0"/>
          </a:p>
        </p:txBody>
      </p:sp>
      <p:sp>
        <p:nvSpPr>
          <p:cNvPr id="3" name="Title 1">
            <a:extLst>
              <a:ext uri="{FF2B5EF4-FFF2-40B4-BE49-F238E27FC236}">
                <a16:creationId xmlns:a16="http://schemas.microsoft.com/office/drawing/2014/main" id="{A972FE7D-5DE9-899F-1E0A-4FAD1ACF2567}"/>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2254465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rot="16918848">
            <a:off x="-713647" y="1801748"/>
            <a:ext cx="2264410" cy="574040"/>
          </a:xfrm>
          <a:prstGeom prst="rect">
            <a:avLst/>
          </a:prstGeom>
        </p:spPr>
        <p:txBody>
          <a:bodyPr vert="horz" wrap="square" lIns="0" tIns="12700" rIns="0" bIns="0" rtlCol="0" anchor="ctr">
            <a:spAutoFit/>
          </a:bodyPr>
          <a:lstStyle/>
          <a:p>
            <a:pPr marL="12700">
              <a:lnSpc>
                <a:spcPct val="100000"/>
              </a:lnSpc>
              <a:spcBef>
                <a:spcPts val="100"/>
              </a:spcBef>
            </a:pPr>
            <a:r>
              <a:rPr sz="3600" b="1" spc="-100" dirty="0">
                <a:latin typeface="Garamond" panose="02020404030301010803" pitchFamily="18" charset="0"/>
              </a:rPr>
              <a:t>File</a:t>
            </a:r>
            <a:r>
              <a:rPr sz="3600" b="1" spc="-90" dirty="0">
                <a:latin typeface="Garamond" panose="02020404030301010803" pitchFamily="18" charset="0"/>
              </a:rPr>
              <a:t> </a:t>
            </a:r>
            <a:r>
              <a:rPr sz="3600" b="1" spc="-120" dirty="0">
                <a:latin typeface="Garamond" panose="02020404030301010803" pitchFamily="18" charset="0"/>
              </a:rPr>
              <a:t>Modes</a:t>
            </a:r>
            <a:endParaRPr sz="3600" b="1" dirty="0">
              <a:latin typeface="Garamond" panose="02020404030301010803" pitchFamily="18"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1722430054"/>
              </p:ext>
            </p:extLst>
          </p:nvPr>
        </p:nvGraphicFramePr>
        <p:xfrm>
          <a:off x="834195" y="792485"/>
          <a:ext cx="8839200" cy="6065515"/>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8077200">
                  <a:extLst>
                    <a:ext uri="{9D8B030D-6E8A-4147-A177-3AD203B41FA5}">
                      <a16:colId xmlns:a16="http://schemas.microsoft.com/office/drawing/2014/main" val="20001"/>
                    </a:ext>
                  </a:extLst>
                </a:gridCol>
              </a:tblGrid>
              <a:tr h="370840">
                <a:tc>
                  <a:txBody>
                    <a:bodyPr/>
                    <a:lstStyle/>
                    <a:p>
                      <a:pPr marL="90805">
                        <a:lnSpc>
                          <a:spcPct val="100000"/>
                        </a:lnSpc>
                        <a:spcBef>
                          <a:spcPts val="290"/>
                        </a:spcBef>
                      </a:pPr>
                      <a:r>
                        <a:rPr sz="1800" b="1" spc="-50" dirty="0">
                          <a:solidFill>
                            <a:srgbClr val="FFFFFF"/>
                          </a:solidFill>
                          <a:latin typeface="Arial"/>
                          <a:cs typeface="Arial"/>
                        </a:rPr>
                        <a:t>Mode</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290"/>
                        </a:spcBef>
                      </a:pPr>
                      <a:r>
                        <a:rPr sz="1800" b="1" spc="-85" dirty="0">
                          <a:solidFill>
                            <a:srgbClr val="FFFFFF"/>
                          </a:solidFill>
                          <a:latin typeface="Arial"/>
                          <a:cs typeface="Arial"/>
                        </a:rPr>
                        <a:t>Description</a:t>
                      </a:r>
                      <a:endParaRPr sz="1800" dirty="0">
                        <a:latin typeface="Arial"/>
                        <a:cs typeface="Arial"/>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90805">
                        <a:lnSpc>
                          <a:spcPct val="100000"/>
                        </a:lnSpc>
                        <a:spcBef>
                          <a:spcPts val="290"/>
                        </a:spcBef>
                      </a:pPr>
                      <a:r>
                        <a:rPr sz="1800" b="1" dirty="0">
                          <a:latin typeface="Arial"/>
                          <a:cs typeface="Arial"/>
                        </a:rPr>
                        <a:t>r</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90"/>
                        </a:spcBef>
                      </a:pPr>
                      <a:r>
                        <a:rPr sz="1800" dirty="0">
                          <a:latin typeface="Arial"/>
                          <a:cs typeface="Arial"/>
                        </a:rPr>
                        <a:t>To </a:t>
                      </a:r>
                      <a:r>
                        <a:rPr sz="1800" spc="-5" dirty="0">
                          <a:latin typeface="Arial"/>
                          <a:cs typeface="Arial"/>
                        </a:rPr>
                        <a:t>read the file which is </a:t>
                      </a:r>
                      <a:r>
                        <a:rPr sz="1800" spc="-10" dirty="0">
                          <a:latin typeface="Arial"/>
                          <a:cs typeface="Arial"/>
                        </a:rPr>
                        <a:t>already</a:t>
                      </a:r>
                      <a:r>
                        <a:rPr sz="1800" spc="25" dirty="0">
                          <a:latin typeface="Arial"/>
                          <a:cs typeface="Arial"/>
                        </a:rPr>
                        <a:t> </a:t>
                      </a:r>
                      <a:r>
                        <a:rPr sz="1800" spc="-5" dirty="0">
                          <a:latin typeface="Arial"/>
                          <a:cs typeface="Arial"/>
                        </a:rPr>
                        <a:t>existing.</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39">
                <a:tc>
                  <a:txBody>
                    <a:bodyPr/>
                    <a:lstStyle/>
                    <a:p>
                      <a:pPr marL="90805">
                        <a:lnSpc>
                          <a:spcPct val="100000"/>
                        </a:lnSpc>
                        <a:spcBef>
                          <a:spcPts val="290"/>
                        </a:spcBef>
                      </a:pPr>
                      <a:r>
                        <a:rPr sz="1800" b="1" spc="-90" dirty="0">
                          <a:latin typeface="Arial"/>
                          <a:cs typeface="Arial"/>
                        </a:rPr>
                        <a:t>rb</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a:lnSpc>
                          <a:spcPct val="100000"/>
                        </a:lnSpc>
                        <a:spcBef>
                          <a:spcPts val="290"/>
                        </a:spcBef>
                      </a:pPr>
                      <a:r>
                        <a:rPr sz="1800" spc="-5" dirty="0">
                          <a:latin typeface="Arial"/>
                          <a:cs typeface="Arial"/>
                        </a:rPr>
                        <a:t>Read </a:t>
                      </a:r>
                      <a:r>
                        <a:rPr sz="1800" dirty="0">
                          <a:latin typeface="Arial"/>
                          <a:cs typeface="Arial"/>
                        </a:rPr>
                        <a:t>Only </a:t>
                      </a:r>
                      <a:r>
                        <a:rPr sz="1800" spc="-5" dirty="0">
                          <a:latin typeface="Arial"/>
                          <a:cs typeface="Arial"/>
                        </a:rPr>
                        <a:t>in binary</a:t>
                      </a:r>
                      <a:r>
                        <a:rPr sz="1800" spc="5" dirty="0">
                          <a:latin typeface="Arial"/>
                          <a:cs typeface="Arial"/>
                        </a:rPr>
                        <a:t> </a:t>
                      </a:r>
                      <a:r>
                        <a:rPr sz="1800" dirty="0">
                          <a:latin typeface="Arial"/>
                          <a:cs typeface="Arial"/>
                        </a:rPr>
                        <a:t>format.</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90805">
                        <a:lnSpc>
                          <a:spcPct val="100000"/>
                        </a:lnSpc>
                        <a:spcBef>
                          <a:spcPts val="290"/>
                        </a:spcBef>
                      </a:pPr>
                      <a:r>
                        <a:rPr sz="1800" b="1" spc="-45" dirty="0">
                          <a:latin typeface="Arial"/>
                          <a:cs typeface="Arial"/>
                        </a:rPr>
                        <a:t>r+</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90"/>
                        </a:spcBef>
                      </a:pPr>
                      <a:r>
                        <a:rPr sz="1800" dirty="0">
                          <a:latin typeface="Arial"/>
                          <a:cs typeface="Arial"/>
                        </a:rPr>
                        <a:t>To </a:t>
                      </a:r>
                      <a:r>
                        <a:rPr sz="1800" spc="-10" dirty="0">
                          <a:latin typeface="Arial"/>
                          <a:cs typeface="Arial"/>
                        </a:rPr>
                        <a:t>Read and </a:t>
                      </a:r>
                      <a:r>
                        <a:rPr sz="1800" spc="-5" dirty="0">
                          <a:latin typeface="Arial"/>
                          <a:cs typeface="Arial"/>
                        </a:rPr>
                        <a:t>write but </a:t>
                      </a:r>
                      <a:r>
                        <a:rPr sz="1800" dirty="0">
                          <a:latin typeface="Arial"/>
                          <a:cs typeface="Arial"/>
                        </a:rPr>
                        <a:t>the </a:t>
                      </a:r>
                      <a:r>
                        <a:rPr sz="1800" spc="-5" dirty="0">
                          <a:latin typeface="Arial"/>
                          <a:cs typeface="Arial"/>
                        </a:rPr>
                        <a:t>file pointer will be at </a:t>
                      </a:r>
                      <a:r>
                        <a:rPr sz="1800" dirty="0">
                          <a:latin typeface="Arial"/>
                          <a:cs typeface="Arial"/>
                        </a:rPr>
                        <a:t>the </a:t>
                      </a:r>
                      <a:r>
                        <a:rPr sz="1800" spc="-10" dirty="0">
                          <a:latin typeface="Arial"/>
                          <a:cs typeface="Arial"/>
                        </a:rPr>
                        <a:t>beginning </a:t>
                      </a:r>
                      <a:r>
                        <a:rPr sz="1800" spc="-5" dirty="0">
                          <a:latin typeface="Arial"/>
                          <a:cs typeface="Arial"/>
                        </a:rPr>
                        <a:t>of </a:t>
                      </a:r>
                      <a:r>
                        <a:rPr sz="1800" dirty="0">
                          <a:latin typeface="Arial"/>
                          <a:cs typeface="Arial"/>
                        </a:rPr>
                        <a:t>the</a:t>
                      </a:r>
                      <a:r>
                        <a:rPr sz="1800" spc="95" dirty="0">
                          <a:latin typeface="Arial"/>
                          <a:cs typeface="Arial"/>
                        </a:rPr>
                        <a:t> </a:t>
                      </a:r>
                      <a:r>
                        <a:rPr sz="1800" spc="-5" dirty="0">
                          <a:latin typeface="Arial"/>
                          <a:cs typeface="Arial"/>
                        </a:rPr>
                        <a:t>file.</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640080">
                <a:tc>
                  <a:txBody>
                    <a:bodyPr/>
                    <a:lstStyle/>
                    <a:p>
                      <a:pPr marL="90805">
                        <a:lnSpc>
                          <a:spcPct val="100000"/>
                        </a:lnSpc>
                        <a:spcBef>
                          <a:spcPts val="290"/>
                        </a:spcBef>
                      </a:pPr>
                      <a:r>
                        <a:rPr sz="1800" b="1" spc="-65" dirty="0">
                          <a:latin typeface="Arial"/>
                          <a:cs typeface="Arial"/>
                        </a:rPr>
                        <a:t>rb+</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459740">
                        <a:lnSpc>
                          <a:spcPct val="100000"/>
                        </a:lnSpc>
                        <a:spcBef>
                          <a:spcPts val="290"/>
                        </a:spcBef>
                      </a:pPr>
                      <a:r>
                        <a:rPr sz="1800" dirty="0">
                          <a:latin typeface="Arial"/>
                          <a:cs typeface="Arial"/>
                        </a:rPr>
                        <a:t>To </a:t>
                      </a:r>
                      <a:r>
                        <a:rPr sz="1800" spc="-10" dirty="0">
                          <a:latin typeface="Arial"/>
                          <a:cs typeface="Arial"/>
                        </a:rPr>
                        <a:t>Read and </a:t>
                      </a:r>
                      <a:r>
                        <a:rPr sz="1800" spc="-5" dirty="0">
                          <a:latin typeface="Arial"/>
                          <a:cs typeface="Arial"/>
                        </a:rPr>
                        <a:t>write binary file. But </a:t>
                      </a:r>
                      <a:r>
                        <a:rPr sz="1800" dirty="0">
                          <a:latin typeface="Arial"/>
                          <a:cs typeface="Arial"/>
                        </a:rPr>
                        <a:t>the </a:t>
                      </a:r>
                      <a:r>
                        <a:rPr sz="1800" spc="-5" dirty="0">
                          <a:latin typeface="Arial"/>
                          <a:cs typeface="Arial"/>
                        </a:rPr>
                        <a:t>file pointer will be at </a:t>
                      </a:r>
                      <a:r>
                        <a:rPr sz="1800" dirty="0">
                          <a:latin typeface="Arial"/>
                          <a:cs typeface="Arial"/>
                        </a:rPr>
                        <a:t>the </a:t>
                      </a:r>
                      <a:r>
                        <a:rPr sz="1800" spc="-10" dirty="0">
                          <a:latin typeface="Arial"/>
                          <a:cs typeface="Arial"/>
                        </a:rPr>
                        <a:t>beginning </a:t>
                      </a:r>
                      <a:r>
                        <a:rPr sz="1800" spc="-5" dirty="0">
                          <a:latin typeface="Arial"/>
                          <a:cs typeface="Arial"/>
                        </a:rPr>
                        <a:t>of  </a:t>
                      </a:r>
                      <a:r>
                        <a:rPr sz="1800" dirty="0">
                          <a:latin typeface="Arial"/>
                          <a:cs typeface="Arial"/>
                        </a:rPr>
                        <a:t>the</a:t>
                      </a:r>
                      <a:r>
                        <a:rPr sz="1800" spc="-10" dirty="0">
                          <a:latin typeface="Arial"/>
                          <a:cs typeface="Arial"/>
                        </a:rPr>
                        <a:t> </a:t>
                      </a:r>
                      <a:r>
                        <a:rPr sz="1800" spc="-5" dirty="0">
                          <a:latin typeface="Arial"/>
                          <a:cs typeface="Arial"/>
                        </a:rPr>
                        <a:t>file.</a:t>
                      </a:r>
                      <a:endParaRPr sz="1800">
                        <a:latin typeface="Arial"/>
                        <a:cs typeface="Arial"/>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640079">
                <a:tc>
                  <a:txBody>
                    <a:bodyPr/>
                    <a:lstStyle/>
                    <a:p>
                      <a:pPr marL="90805">
                        <a:lnSpc>
                          <a:spcPct val="100000"/>
                        </a:lnSpc>
                        <a:spcBef>
                          <a:spcPts val="295"/>
                        </a:spcBef>
                      </a:pPr>
                      <a:r>
                        <a:rPr sz="1800" b="1" dirty="0">
                          <a:latin typeface="Arial"/>
                          <a:cs typeface="Arial"/>
                        </a:rPr>
                        <a:t>w</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156210">
                        <a:lnSpc>
                          <a:spcPct val="100000"/>
                        </a:lnSpc>
                        <a:spcBef>
                          <a:spcPts val="295"/>
                        </a:spcBef>
                      </a:pPr>
                      <a:r>
                        <a:rPr sz="1800" dirty="0">
                          <a:latin typeface="Arial"/>
                          <a:cs typeface="Arial"/>
                        </a:rPr>
                        <a:t>Only </a:t>
                      </a:r>
                      <a:r>
                        <a:rPr sz="1800" spc="-5" dirty="0">
                          <a:latin typeface="Arial"/>
                          <a:cs typeface="Arial"/>
                        </a:rPr>
                        <a:t>writing mode, if file is existing </a:t>
                      </a:r>
                      <a:r>
                        <a:rPr sz="1800" dirty="0">
                          <a:latin typeface="Arial"/>
                          <a:cs typeface="Arial"/>
                        </a:rPr>
                        <a:t>the </a:t>
                      </a:r>
                      <a:r>
                        <a:rPr sz="1800" spc="-5" dirty="0">
                          <a:latin typeface="Arial"/>
                          <a:cs typeface="Arial"/>
                        </a:rPr>
                        <a:t>old </a:t>
                      </a:r>
                      <a:r>
                        <a:rPr sz="1800" dirty="0">
                          <a:latin typeface="Arial"/>
                          <a:cs typeface="Arial"/>
                        </a:rPr>
                        <a:t>file </a:t>
                      </a:r>
                      <a:r>
                        <a:rPr sz="1800" spc="-5" dirty="0">
                          <a:latin typeface="Arial"/>
                          <a:cs typeface="Arial"/>
                        </a:rPr>
                        <a:t>will be overwritten else </a:t>
                      </a:r>
                      <a:r>
                        <a:rPr sz="1800" dirty="0">
                          <a:latin typeface="Arial"/>
                          <a:cs typeface="Arial"/>
                        </a:rPr>
                        <a:t>the </a:t>
                      </a:r>
                      <a:r>
                        <a:rPr sz="1800" spc="-5" dirty="0">
                          <a:latin typeface="Arial"/>
                          <a:cs typeface="Arial"/>
                        </a:rPr>
                        <a:t>new  </a:t>
                      </a:r>
                      <a:r>
                        <a:rPr sz="1800" dirty="0">
                          <a:latin typeface="Arial"/>
                          <a:cs typeface="Arial"/>
                        </a:rPr>
                        <a:t>file </a:t>
                      </a:r>
                      <a:r>
                        <a:rPr sz="1800" spc="-5" dirty="0">
                          <a:latin typeface="Arial"/>
                          <a:cs typeface="Arial"/>
                        </a:rPr>
                        <a:t>will be</a:t>
                      </a:r>
                      <a:r>
                        <a:rPr sz="1800" spc="5" dirty="0">
                          <a:latin typeface="Arial"/>
                          <a:cs typeface="Arial"/>
                        </a:rPr>
                        <a:t> </a:t>
                      </a:r>
                      <a:r>
                        <a:rPr sz="1800" spc="-5" dirty="0">
                          <a:latin typeface="Arial"/>
                          <a:cs typeface="Arial"/>
                        </a:rPr>
                        <a:t>created.</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640080">
                <a:tc>
                  <a:txBody>
                    <a:bodyPr/>
                    <a:lstStyle/>
                    <a:p>
                      <a:pPr marL="90805">
                        <a:lnSpc>
                          <a:spcPct val="100000"/>
                        </a:lnSpc>
                        <a:spcBef>
                          <a:spcPts val="295"/>
                        </a:spcBef>
                      </a:pPr>
                      <a:r>
                        <a:rPr sz="1800" b="1" spc="-100" dirty="0">
                          <a:latin typeface="Arial"/>
                          <a:cs typeface="Arial"/>
                        </a:rPr>
                        <a:t>wb</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243840">
                        <a:lnSpc>
                          <a:spcPct val="100000"/>
                        </a:lnSpc>
                        <a:spcBef>
                          <a:spcPts val="295"/>
                        </a:spcBef>
                      </a:pPr>
                      <a:r>
                        <a:rPr sz="1800" spc="-5" dirty="0">
                          <a:latin typeface="Arial"/>
                          <a:cs typeface="Arial"/>
                        </a:rPr>
                        <a:t>Binary </a:t>
                      </a:r>
                      <a:r>
                        <a:rPr sz="1800" dirty="0">
                          <a:latin typeface="Arial"/>
                          <a:cs typeface="Arial"/>
                        </a:rPr>
                        <a:t>file </a:t>
                      </a:r>
                      <a:r>
                        <a:rPr sz="1800" spc="-5" dirty="0">
                          <a:latin typeface="Arial"/>
                          <a:cs typeface="Arial"/>
                        </a:rPr>
                        <a:t>only in writing mode, if file is existing </a:t>
                      </a:r>
                      <a:r>
                        <a:rPr sz="1800" dirty="0">
                          <a:latin typeface="Arial"/>
                          <a:cs typeface="Arial"/>
                        </a:rPr>
                        <a:t>the </a:t>
                      </a:r>
                      <a:r>
                        <a:rPr sz="1800" spc="-5" dirty="0">
                          <a:latin typeface="Arial"/>
                          <a:cs typeface="Arial"/>
                        </a:rPr>
                        <a:t>old </a:t>
                      </a:r>
                      <a:r>
                        <a:rPr sz="1800" dirty="0">
                          <a:latin typeface="Arial"/>
                          <a:cs typeface="Arial"/>
                        </a:rPr>
                        <a:t>file </a:t>
                      </a:r>
                      <a:r>
                        <a:rPr sz="1800" spc="-5" dirty="0">
                          <a:latin typeface="Arial"/>
                          <a:cs typeface="Arial"/>
                        </a:rPr>
                        <a:t>will be overwritten  else </a:t>
                      </a:r>
                      <a:r>
                        <a:rPr sz="1800" dirty="0">
                          <a:latin typeface="Arial"/>
                          <a:cs typeface="Arial"/>
                        </a:rPr>
                        <a:t>the </a:t>
                      </a:r>
                      <a:r>
                        <a:rPr sz="1800" spc="-5" dirty="0">
                          <a:latin typeface="Arial"/>
                          <a:cs typeface="Arial"/>
                        </a:rPr>
                        <a:t>new </a:t>
                      </a:r>
                      <a:r>
                        <a:rPr sz="1800" dirty="0">
                          <a:latin typeface="Arial"/>
                          <a:cs typeface="Arial"/>
                        </a:rPr>
                        <a:t>file </a:t>
                      </a:r>
                      <a:r>
                        <a:rPr sz="1800" spc="-5" dirty="0">
                          <a:latin typeface="Arial"/>
                          <a:cs typeface="Arial"/>
                        </a:rPr>
                        <a:t>will be</a:t>
                      </a:r>
                      <a:r>
                        <a:rPr sz="1800" dirty="0">
                          <a:latin typeface="Arial"/>
                          <a:cs typeface="Arial"/>
                        </a:rPr>
                        <a:t> </a:t>
                      </a:r>
                      <a:r>
                        <a:rPr sz="1800" spc="-5" dirty="0">
                          <a:latin typeface="Arial"/>
                          <a:cs typeface="Arial"/>
                        </a:rPr>
                        <a:t>created.</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640080">
                <a:tc>
                  <a:txBody>
                    <a:bodyPr/>
                    <a:lstStyle/>
                    <a:p>
                      <a:pPr marL="90805">
                        <a:lnSpc>
                          <a:spcPct val="100000"/>
                        </a:lnSpc>
                        <a:spcBef>
                          <a:spcPts val="295"/>
                        </a:spcBef>
                      </a:pPr>
                      <a:r>
                        <a:rPr sz="1800" b="1" spc="-60" dirty="0">
                          <a:latin typeface="Arial"/>
                          <a:cs typeface="Arial"/>
                        </a:rPr>
                        <a:t>wb+</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95"/>
                        </a:spcBef>
                      </a:pPr>
                      <a:r>
                        <a:rPr sz="1800" spc="-5" dirty="0">
                          <a:latin typeface="Arial"/>
                          <a:cs typeface="Arial"/>
                        </a:rPr>
                        <a:t>Binary </a:t>
                      </a:r>
                      <a:r>
                        <a:rPr sz="1800" dirty="0">
                          <a:latin typeface="Arial"/>
                          <a:cs typeface="Arial"/>
                        </a:rPr>
                        <a:t>file </a:t>
                      </a:r>
                      <a:r>
                        <a:rPr sz="1800" spc="-5" dirty="0">
                          <a:latin typeface="Arial"/>
                          <a:cs typeface="Arial"/>
                        </a:rPr>
                        <a:t>only in reading </a:t>
                      </a:r>
                      <a:r>
                        <a:rPr sz="1800" spc="-10" dirty="0">
                          <a:latin typeface="Arial"/>
                          <a:cs typeface="Arial"/>
                        </a:rPr>
                        <a:t>and </a:t>
                      </a:r>
                      <a:r>
                        <a:rPr sz="1800" spc="-5" dirty="0">
                          <a:latin typeface="Arial"/>
                          <a:cs typeface="Arial"/>
                        </a:rPr>
                        <a:t>writing mode, if </a:t>
                      </a:r>
                      <a:r>
                        <a:rPr sz="1800" dirty="0">
                          <a:latin typeface="Arial"/>
                          <a:cs typeface="Arial"/>
                        </a:rPr>
                        <a:t>file </a:t>
                      </a:r>
                      <a:r>
                        <a:rPr sz="1800" spc="-5" dirty="0">
                          <a:latin typeface="Arial"/>
                          <a:cs typeface="Arial"/>
                        </a:rPr>
                        <a:t>is existing </a:t>
                      </a:r>
                      <a:r>
                        <a:rPr sz="1800" dirty="0">
                          <a:latin typeface="Arial"/>
                          <a:cs typeface="Arial"/>
                        </a:rPr>
                        <a:t>the </a:t>
                      </a:r>
                      <a:r>
                        <a:rPr sz="1800" spc="-5" dirty="0">
                          <a:latin typeface="Arial"/>
                          <a:cs typeface="Arial"/>
                        </a:rPr>
                        <a:t>old file will</a:t>
                      </a:r>
                      <a:r>
                        <a:rPr sz="1800" spc="75" dirty="0">
                          <a:latin typeface="Arial"/>
                          <a:cs typeface="Arial"/>
                        </a:rPr>
                        <a:t> </a:t>
                      </a:r>
                      <a:r>
                        <a:rPr sz="1800" spc="-5" dirty="0">
                          <a:latin typeface="Arial"/>
                          <a:cs typeface="Arial"/>
                        </a:rPr>
                        <a:t>be</a:t>
                      </a:r>
                      <a:endParaRPr sz="1800">
                        <a:latin typeface="Arial"/>
                        <a:cs typeface="Arial"/>
                      </a:endParaRPr>
                    </a:p>
                    <a:p>
                      <a:pPr marL="91440">
                        <a:lnSpc>
                          <a:spcPct val="100000"/>
                        </a:lnSpc>
                      </a:pPr>
                      <a:r>
                        <a:rPr sz="1800" spc="-5" dirty="0">
                          <a:latin typeface="Arial"/>
                          <a:cs typeface="Arial"/>
                        </a:rPr>
                        <a:t>overwritten else </a:t>
                      </a:r>
                      <a:r>
                        <a:rPr sz="1800" dirty="0">
                          <a:latin typeface="Arial"/>
                          <a:cs typeface="Arial"/>
                        </a:rPr>
                        <a:t>the </a:t>
                      </a:r>
                      <a:r>
                        <a:rPr sz="1800" spc="-5" dirty="0">
                          <a:latin typeface="Arial"/>
                          <a:cs typeface="Arial"/>
                        </a:rPr>
                        <a:t>new </a:t>
                      </a:r>
                      <a:r>
                        <a:rPr sz="1800" dirty="0">
                          <a:latin typeface="Arial"/>
                          <a:cs typeface="Arial"/>
                        </a:rPr>
                        <a:t>file </a:t>
                      </a:r>
                      <a:r>
                        <a:rPr sz="1800" spc="-5" dirty="0">
                          <a:latin typeface="Arial"/>
                          <a:cs typeface="Arial"/>
                        </a:rPr>
                        <a:t>will be</a:t>
                      </a:r>
                      <a:r>
                        <a:rPr sz="1800" spc="15" dirty="0">
                          <a:latin typeface="Arial"/>
                          <a:cs typeface="Arial"/>
                        </a:rPr>
                        <a:t> </a:t>
                      </a:r>
                      <a:r>
                        <a:rPr sz="1800" spc="-5" dirty="0">
                          <a:latin typeface="Arial"/>
                          <a:cs typeface="Arial"/>
                        </a:rPr>
                        <a:t>created.</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70839">
                <a:tc>
                  <a:txBody>
                    <a:bodyPr/>
                    <a:lstStyle/>
                    <a:p>
                      <a:pPr marL="90805">
                        <a:lnSpc>
                          <a:spcPct val="100000"/>
                        </a:lnSpc>
                        <a:spcBef>
                          <a:spcPts val="295"/>
                        </a:spcBef>
                      </a:pPr>
                      <a:r>
                        <a:rPr sz="1800" b="1" dirty="0">
                          <a:latin typeface="Arial"/>
                          <a:cs typeface="Arial"/>
                        </a:rPr>
                        <a:t>a</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a:lnSpc>
                          <a:spcPct val="100000"/>
                        </a:lnSpc>
                        <a:spcBef>
                          <a:spcPts val="295"/>
                        </a:spcBef>
                      </a:pPr>
                      <a:r>
                        <a:rPr sz="1800" spc="-10" dirty="0">
                          <a:latin typeface="Arial"/>
                          <a:cs typeface="Arial"/>
                        </a:rPr>
                        <a:t>Append </a:t>
                      </a:r>
                      <a:r>
                        <a:rPr sz="1800" spc="-5" dirty="0">
                          <a:latin typeface="Arial"/>
                          <a:cs typeface="Arial"/>
                        </a:rPr>
                        <a:t>mode. </a:t>
                      </a:r>
                      <a:r>
                        <a:rPr sz="1800" dirty="0">
                          <a:latin typeface="Arial"/>
                          <a:cs typeface="Arial"/>
                        </a:rPr>
                        <a:t>The </a:t>
                      </a:r>
                      <a:r>
                        <a:rPr sz="1800" spc="-5" dirty="0">
                          <a:latin typeface="Arial"/>
                          <a:cs typeface="Arial"/>
                        </a:rPr>
                        <a:t>file </a:t>
                      </a:r>
                      <a:r>
                        <a:rPr sz="1800" spc="-10" dirty="0">
                          <a:latin typeface="Arial"/>
                          <a:cs typeface="Arial"/>
                        </a:rPr>
                        <a:t>pointer </a:t>
                      </a:r>
                      <a:r>
                        <a:rPr sz="1800" spc="-5" dirty="0">
                          <a:latin typeface="Arial"/>
                          <a:cs typeface="Arial"/>
                        </a:rPr>
                        <a:t>will be at </a:t>
                      </a:r>
                      <a:r>
                        <a:rPr sz="1800" dirty="0">
                          <a:latin typeface="Arial"/>
                          <a:cs typeface="Arial"/>
                        </a:rPr>
                        <a:t>the </a:t>
                      </a:r>
                      <a:r>
                        <a:rPr sz="1800" spc="-5" dirty="0">
                          <a:latin typeface="Arial"/>
                          <a:cs typeface="Arial"/>
                        </a:rPr>
                        <a:t>end of </a:t>
                      </a:r>
                      <a:r>
                        <a:rPr sz="1800" dirty="0">
                          <a:latin typeface="Arial"/>
                          <a:cs typeface="Arial"/>
                        </a:rPr>
                        <a:t>the</a:t>
                      </a:r>
                      <a:r>
                        <a:rPr sz="1800" spc="45" dirty="0">
                          <a:latin typeface="Arial"/>
                          <a:cs typeface="Arial"/>
                        </a:rPr>
                        <a:t> </a:t>
                      </a:r>
                      <a:r>
                        <a:rPr sz="1800" spc="-5" dirty="0">
                          <a:latin typeface="Arial"/>
                          <a:cs typeface="Arial"/>
                        </a:rPr>
                        <a:t>file.</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70840">
                <a:tc>
                  <a:txBody>
                    <a:bodyPr/>
                    <a:lstStyle/>
                    <a:p>
                      <a:pPr marL="90805">
                        <a:lnSpc>
                          <a:spcPct val="100000"/>
                        </a:lnSpc>
                        <a:spcBef>
                          <a:spcPts val="295"/>
                        </a:spcBef>
                      </a:pPr>
                      <a:r>
                        <a:rPr sz="1800" b="1" spc="-45" dirty="0">
                          <a:latin typeface="Arial"/>
                          <a:cs typeface="Arial"/>
                        </a:rPr>
                        <a:t>ab</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295"/>
                        </a:spcBef>
                      </a:pPr>
                      <a:r>
                        <a:rPr sz="1800" spc="-10" dirty="0">
                          <a:latin typeface="Arial"/>
                          <a:cs typeface="Arial"/>
                        </a:rPr>
                        <a:t>Append </a:t>
                      </a:r>
                      <a:r>
                        <a:rPr sz="1800" spc="-5" dirty="0">
                          <a:latin typeface="Arial"/>
                          <a:cs typeface="Arial"/>
                        </a:rPr>
                        <a:t>mode in binary file. </a:t>
                      </a:r>
                      <a:r>
                        <a:rPr sz="1800" dirty="0">
                          <a:latin typeface="Arial"/>
                          <a:cs typeface="Arial"/>
                        </a:rPr>
                        <a:t>The </a:t>
                      </a:r>
                      <a:r>
                        <a:rPr sz="1800" spc="-5" dirty="0">
                          <a:latin typeface="Arial"/>
                          <a:cs typeface="Arial"/>
                        </a:rPr>
                        <a:t>file pointer will be at </a:t>
                      </a:r>
                      <a:r>
                        <a:rPr sz="1800" dirty="0">
                          <a:latin typeface="Arial"/>
                          <a:cs typeface="Arial"/>
                        </a:rPr>
                        <a:t>the </a:t>
                      </a:r>
                      <a:r>
                        <a:rPr sz="1800" spc="-5" dirty="0">
                          <a:latin typeface="Arial"/>
                          <a:cs typeface="Arial"/>
                        </a:rPr>
                        <a:t>end of </a:t>
                      </a:r>
                      <a:r>
                        <a:rPr sz="1800" dirty="0">
                          <a:latin typeface="Arial"/>
                          <a:cs typeface="Arial"/>
                        </a:rPr>
                        <a:t>the</a:t>
                      </a:r>
                      <a:r>
                        <a:rPr sz="1800" spc="60" dirty="0">
                          <a:latin typeface="Arial"/>
                          <a:cs typeface="Arial"/>
                        </a:rPr>
                        <a:t> </a:t>
                      </a:r>
                      <a:r>
                        <a:rPr sz="1800" spc="-5" dirty="0">
                          <a:latin typeface="Arial"/>
                          <a:cs typeface="Arial"/>
                        </a:rPr>
                        <a:t>file.</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640080">
                <a:tc>
                  <a:txBody>
                    <a:bodyPr/>
                    <a:lstStyle/>
                    <a:p>
                      <a:pPr marL="90805">
                        <a:lnSpc>
                          <a:spcPct val="100000"/>
                        </a:lnSpc>
                        <a:spcBef>
                          <a:spcPts val="295"/>
                        </a:spcBef>
                      </a:pPr>
                      <a:r>
                        <a:rPr sz="1800" b="1" spc="5" dirty="0">
                          <a:latin typeface="Arial"/>
                          <a:cs typeface="Arial"/>
                        </a:rPr>
                        <a:t>a+</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231775">
                        <a:lnSpc>
                          <a:spcPct val="100000"/>
                        </a:lnSpc>
                        <a:spcBef>
                          <a:spcPts val="295"/>
                        </a:spcBef>
                      </a:pPr>
                      <a:r>
                        <a:rPr sz="1800" spc="-10" dirty="0">
                          <a:latin typeface="Arial"/>
                          <a:cs typeface="Arial"/>
                        </a:rPr>
                        <a:t>Appending and </a:t>
                      </a:r>
                      <a:r>
                        <a:rPr sz="1800" spc="-5" dirty="0">
                          <a:latin typeface="Arial"/>
                          <a:cs typeface="Arial"/>
                        </a:rPr>
                        <a:t>reading if </a:t>
                      </a:r>
                      <a:r>
                        <a:rPr sz="1800" dirty="0">
                          <a:latin typeface="Arial"/>
                          <a:cs typeface="Arial"/>
                        </a:rPr>
                        <a:t>the </a:t>
                      </a:r>
                      <a:r>
                        <a:rPr sz="1800" spc="-5" dirty="0">
                          <a:latin typeface="Arial"/>
                          <a:cs typeface="Arial"/>
                        </a:rPr>
                        <a:t>file is existing then </a:t>
                      </a:r>
                      <a:r>
                        <a:rPr sz="1800" dirty="0">
                          <a:latin typeface="Arial"/>
                          <a:cs typeface="Arial"/>
                        </a:rPr>
                        <a:t>file </a:t>
                      </a:r>
                      <a:r>
                        <a:rPr sz="1800" spc="-5" dirty="0">
                          <a:latin typeface="Arial"/>
                          <a:cs typeface="Arial"/>
                        </a:rPr>
                        <a:t>pointer will be at </a:t>
                      </a:r>
                      <a:r>
                        <a:rPr sz="1800" dirty="0">
                          <a:latin typeface="Arial"/>
                          <a:cs typeface="Arial"/>
                        </a:rPr>
                        <a:t>the </a:t>
                      </a:r>
                      <a:r>
                        <a:rPr sz="1800" spc="-5" dirty="0">
                          <a:latin typeface="Arial"/>
                          <a:cs typeface="Arial"/>
                        </a:rPr>
                        <a:t>end  of the file else new </a:t>
                      </a:r>
                      <a:r>
                        <a:rPr sz="1800" dirty="0">
                          <a:latin typeface="Arial"/>
                          <a:cs typeface="Arial"/>
                        </a:rPr>
                        <a:t>file </a:t>
                      </a:r>
                      <a:r>
                        <a:rPr sz="1800" spc="-5" dirty="0">
                          <a:latin typeface="Arial"/>
                          <a:cs typeface="Arial"/>
                        </a:rPr>
                        <a:t>will be created </a:t>
                      </a:r>
                      <a:r>
                        <a:rPr sz="1800" dirty="0">
                          <a:latin typeface="Arial"/>
                          <a:cs typeface="Arial"/>
                        </a:rPr>
                        <a:t>for </a:t>
                      </a:r>
                      <a:r>
                        <a:rPr sz="1800" spc="-5" dirty="0">
                          <a:latin typeface="Arial"/>
                          <a:cs typeface="Arial"/>
                        </a:rPr>
                        <a:t>reading and</a:t>
                      </a:r>
                      <a:r>
                        <a:rPr sz="1800" spc="35" dirty="0">
                          <a:latin typeface="Arial"/>
                          <a:cs typeface="Arial"/>
                        </a:rPr>
                        <a:t> </a:t>
                      </a:r>
                      <a:r>
                        <a:rPr sz="1800" spc="-5" dirty="0">
                          <a:latin typeface="Arial"/>
                          <a:cs typeface="Arial"/>
                        </a:rPr>
                        <a:t>writing.</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640080">
                <a:tc>
                  <a:txBody>
                    <a:bodyPr/>
                    <a:lstStyle/>
                    <a:p>
                      <a:pPr marL="90805">
                        <a:lnSpc>
                          <a:spcPct val="100000"/>
                        </a:lnSpc>
                        <a:spcBef>
                          <a:spcPts val="295"/>
                        </a:spcBef>
                      </a:pPr>
                      <a:r>
                        <a:rPr sz="1800" b="1" spc="-30" dirty="0">
                          <a:latin typeface="Arial"/>
                          <a:cs typeface="Arial"/>
                        </a:rPr>
                        <a:t>ab+</a:t>
                      </a:r>
                      <a:endParaRPr sz="180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marR="346075">
                        <a:lnSpc>
                          <a:spcPct val="100000"/>
                        </a:lnSpc>
                        <a:spcBef>
                          <a:spcPts val="295"/>
                        </a:spcBef>
                      </a:pPr>
                      <a:r>
                        <a:rPr sz="1800" spc="-10" dirty="0">
                          <a:latin typeface="Arial"/>
                          <a:cs typeface="Arial"/>
                        </a:rPr>
                        <a:t>Appending and </a:t>
                      </a:r>
                      <a:r>
                        <a:rPr sz="1800" spc="-5" dirty="0">
                          <a:latin typeface="Arial"/>
                          <a:cs typeface="Arial"/>
                        </a:rPr>
                        <a:t>reading in binary </a:t>
                      </a:r>
                      <a:r>
                        <a:rPr sz="1800" dirty="0">
                          <a:latin typeface="Arial"/>
                          <a:cs typeface="Arial"/>
                        </a:rPr>
                        <a:t>file </a:t>
                      </a:r>
                      <a:r>
                        <a:rPr sz="1800" spc="-5" dirty="0">
                          <a:latin typeface="Arial"/>
                          <a:cs typeface="Arial"/>
                        </a:rPr>
                        <a:t>if </a:t>
                      </a:r>
                      <a:r>
                        <a:rPr sz="1800" dirty="0">
                          <a:latin typeface="Arial"/>
                          <a:cs typeface="Arial"/>
                        </a:rPr>
                        <a:t>the </a:t>
                      </a:r>
                      <a:r>
                        <a:rPr sz="1800" spc="-5" dirty="0">
                          <a:latin typeface="Arial"/>
                          <a:cs typeface="Arial"/>
                        </a:rPr>
                        <a:t>file is existing then </a:t>
                      </a:r>
                      <a:r>
                        <a:rPr sz="1800" dirty="0">
                          <a:latin typeface="Arial"/>
                          <a:cs typeface="Arial"/>
                        </a:rPr>
                        <a:t>file </a:t>
                      </a:r>
                      <a:r>
                        <a:rPr sz="1800" spc="-5" dirty="0">
                          <a:latin typeface="Arial"/>
                          <a:cs typeface="Arial"/>
                        </a:rPr>
                        <a:t>pointer </a:t>
                      </a:r>
                      <a:r>
                        <a:rPr sz="1800" spc="-10" dirty="0">
                          <a:latin typeface="Arial"/>
                          <a:cs typeface="Arial"/>
                        </a:rPr>
                        <a:t>will  </a:t>
                      </a:r>
                      <a:r>
                        <a:rPr sz="1800" spc="-5" dirty="0">
                          <a:latin typeface="Arial"/>
                          <a:cs typeface="Arial"/>
                        </a:rPr>
                        <a:t>be at </a:t>
                      </a:r>
                      <a:r>
                        <a:rPr sz="1800" dirty="0">
                          <a:latin typeface="Arial"/>
                          <a:cs typeface="Arial"/>
                        </a:rPr>
                        <a:t>the </a:t>
                      </a:r>
                      <a:r>
                        <a:rPr sz="1800" spc="-5" dirty="0">
                          <a:latin typeface="Arial"/>
                          <a:cs typeface="Arial"/>
                        </a:rPr>
                        <a:t>end of </a:t>
                      </a:r>
                      <a:r>
                        <a:rPr sz="1800" dirty="0">
                          <a:latin typeface="Arial"/>
                          <a:cs typeface="Arial"/>
                        </a:rPr>
                        <a:t>the </a:t>
                      </a:r>
                      <a:r>
                        <a:rPr sz="1800" spc="-5" dirty="0">
                          <a:latin typeface="Arial"/>
                          <a:cs typeface="Arial"/>
                        </a:rPr>
                        <a:t>file else new </a:t>
                      </a:r>
                      <a:r>
                        <a:rPr sz="1800" dirty="0">
                          <a:latin typeface="Arial"/>
                          <a:cs typeface="Arial"/>
                        </a:rPr>
                        <a:t>file </a:t>
                      </a:r>
                      <a:r>
                        <a:rPr sz="1800" spc="-5" dirty="0">
                          <a:latin typeface="Arial"/>
                          <a:cs typeface="Arial"/>
                        </a:rPr>
                        <a:t>will be created </a:t>
                      </a:r>
                      <a:r>
                        <a:rPr sz="1800" dirty="0">
                          <a:latin typeface="Arial"/>
                          <a:cs typeface="Arial"/>
                        </a:rPr>
                        <a:t>for </a:t>
                      </a:r>
                      <a:r>
                        <a:rPr sz="1800" spc="-5" dirty="0">
                          <a:latin typeface="Arial"/>
                          <a:cs typeface="Arial"/>
                        </a:rPr>
                        <a:t>reading and</a:t>
                      </a:r>
                      <a:r>
                        <a:rPr sz="1800" spc="30" dirty="0">
                          <a:latin typeface="Arial"/>
                          <a:cs typeface="Arial"/>
                        </a:rPr>
                        <a:t> </a:t>
                      </a:r>
                      <a:r>
                        <a:rPr sz="1800" spc="-5" dirty="0">
                          <a:latin typeface="Arial"/>
                          <a:cs typeface="Arial"/>
                        </a:rPr>
                        <a:t>writing.</a:t>
                      </a:r>
                      <a:endParaRPr sz="1800" dirty="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bl>
          </a:graphicData>
        </a:graphic>
      </p:graphicFrame>
      <p:sp>
        <p:nvSpPr>
          <p:cNvPr id="5" name="Title 1">
            <a:extLst>
              <a:ext uri="{FF2B5EF4-FFF2-40B4-BE49-F238E27FC236}">
                <a16:creationId xmlns:a16="http://schemas.microsoft.com/office/drawing/2014/main" id="{C027D706-B5DB-25DC-F2DD-FB18DECEDE7B}"/>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6824374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4737-A630-0A87-1684-980D05581D49}"/>
              </a:ext>
            </a:extLst>
          </p:cNvPr>
          <p:cNvSpPr>
            <a:spLocks noGrp="1"/>
          </p:cNvSpPr>
          <p:nvPr>
            <p:ph type="title"/>
          </p:nvPr>
        </p:nvSpPr>
        <p:spPr/>
        <p:txBody>
          <a:bodyPr>
            <a:normAutofit/>
          </a:bodyPr>
          <a:lstStyle/>
          <a:p>
            <a:r>
              <a:rPr lang="en-US" sz="4000" b="1" dirty="0">
                <a:latin typeface="Garamond" panose="02020404030301010803" pitchFamily="18" charset="0"/>
              </a:rPr>
              <a:t>Getting Information to Created File </a:t>
            </a:r>
          </a:p>
        </p:txBody>
      </p:sp>
      <p:sp>
        <p:nvSpPr>
          <p:cNvPr id="3" name="Content Placeholder 2">
            <a:extLst>
              <a:ext uri="{FF2B5EF4-FFF2-40B4-BE49-F238E27FC236}">
                <a16:creationId xmlns:a16="http://schemas.microsoft.com/office/drawing/2014/main" id="{34246337-34C2-850C-16B3-9D40D096C522}"/>
              </a:ext>
            </a:extLst>
          </p:cNvPr>
          <p:cNvSpPr>
            <a:spLocks noGrp="1"/>
          </p:cNvSpPr>
          <p:nvPr>
            <p:ph idx="1"/>
          </p:nvPr>
        </p:nvSpPr>
        <p:spPr/>
        <p:txBody>
          <a:bodyPr/>
          <a:lstStyle/>
          <a:p>
            <a:pPr marL="0" indent="0">
              <a:buNone/>
            </a:pPr>
            <a:r>
              <a:rPr lang="en-US" dirty="0">
                <a:latin typeface="Garamond" panose="02020404030301010803" pitchFamily="18" charset="0"/>
              </a:rPr>
              <a:t>f=open("</a:t>
            </a:r>
            <a:r>
              <a:rPr lang="en-US" dirty="0" err="1">
                <a:latin typeface="Garamond" panose="02020404030301010803" pitchFamily="18" charset="0"/>
              </a:rPr>
              <a:t>check.txt",'w</a:t>
            </a:r>
            <a:r>
              <a:rPr lang="en-US" dirty="0">
                <a:latin typeface="Garamond" panose="02020404030301010803" pitchFamily="18" charset="0"/>
              </a:rPr>
              <a:t>')</a:t>
            </a:r>
          </a:p>
          <a:p>
            <a:pPr marL="0" indent="0">
              <a:buNone/>
            </a:pPr>
            <a:r>
              <a:rPr lang="en-US" dirty="0">
                <a:latin typeface="Garamond" panose="02020404030301010803" pitchFamily="18" charset="0"/>
              </a:rPr>
              <a:t>print("File </a:t>
            </a:r>
            <a:r>
              <a:rPr lang="en-US" dirty="0" err="1">
                <a:latin typeface="Garamond" panose="02020404030301010803" pitchFamily="18" charset="0"/>
              </a:rPr>
              <a:t>Name:",f.name</a:t>
            </a:r>
            <a:r>
              <a:rPr lang="en-US" dirty="0">
                <a:latin typeface="Garamond" panose="02020404030301010803" pitchFamily="18" charset="0"/>
              </a:rPr>
              <a:t>)</a:t>
            </a:r>
          </a:p>
          <a:p>
            <a:pPr marL="0" indent="0">
              <a:buNone/>
            </a:pPr>
            <a:r>
              <a:rPr lang="en-US" dirty="0">
                <a:latin typeface="Garamond" panose="02020404030301010803" pitchFamily="18" charset="0"/>
              </a:rPr>
              <a:t>print("File Mode:",</a:t>
            </a:r>
            <a:r>
              <a:rPr lang="en-US" dirty="0" err="1">
                <a:latin typeface="Garamond" panose="02020404030301010803" pitchFamily="18" charset="0"/>
              </a:rPr>
              <a:t>f.mode</a:t>
            </a:r>
            <a:r>
              <a:rPr lang="en-US" dirty="0">
                <a:latin typeface="Garamond" panose="02020404030301010803" pitchFamily="18" charset="0"/>
              </a:rPr>
              <a:t>)</a:t>
            </a:r>
          </a:p>
          <a:p>
            <a:pPr marL="0" indent="0">
              <a:buNone/>
            </a:pPr>
            <a:r>
              <a:rPr lang="en-US" dirty="0">
                <a:latin typeface="Garamond" panose="02020404030301010803" pitchFamily="18" charset="0"/>
              </a:rPr>
              <a:t>print("Is readable",</a:t>
            </a:r>
            <a:r>
              <a:rPr lang="en-US" dirty="0" err="1">
                <a:latin typeface="Garamond" panose="02020404030301010803" pitchFamily="18" charset="0"/>
              </a:rPr>
              <a:t>f.readable</a:t>
            </a:r>
            <a:r>
              <a:rPr lang="en-US" dirty="0">
                <a:latin typeface="Garamond" panose="02020404030301010803" pitchFamily="18" charset="0"/>
              </a:rPr>
              <a:t>())</a:t>
            </a:r>
          </a:p>
          <a:p>
            <a:pPr marL="0" indent="0">
              <a:buNone/>
            </a:pPr>
            <a:r>
              <a:rPr lang="en-US" dirty="0">
                <a:latin typeface="Garamond" panose="02020404030301010803" pitchFamily="18" charset="0"/>
              </a:rPr>
              <a:t>print("Is file closed",</a:t>
            </a:r>
            <a:r>
              <a:rPr lang="en-US" dirty="0" err="1">
                <a:latin typeface="Garamond" panose="02020404030301010803" pitchFamily="18" charset="0"/>
              </a:rPr>
              <a:t>f.closed</a:t>
            </a:r>
            <a:r>
              <a:rPr lang="en-US" dirty="0">
                <a:latin typeface="Garamond" panose="02020404030301010803" pitchFamily="18" charset="0"/>
              </a:rPr>
              <a:t>)</a:t>
            </a:r>
          </a:p>
          <a:p>
            <a:pPr marL="0" indent="0">
              <a:buNone/>
            </a:pPr>
            <a:r>
              <a:rPr lang="en-US" dirty="0" err="1">
                <a:latin typeface="Garamond" panose="02020404030301010803" pitchFamily="18" charset="0"/>
              </a:rPr>
              <a:t>f.close</a:t>
            </a:r>
            <a:r>
              <a:rPr lang="en-US" dirty="0">
                <a:latin typeface="Garamond" panose="02020404030301010803" pitchFamily="18" charset="0"/>
              </a:rPr>
              <a:t>()</a:t>
            </a:r>
          </a:p>
          <a:p>
            <a:pPr marL="0" indent="0">
              <a:buNone/>
            </a:pPr>
            <a:r>
              <a:rPr lang="en-US" dirty="0">
                <a:latin typeface="Garamond" panose="02020404030301010803" pitchFamily="18" charset="0"/>
              </a:rPr>
              <a:t>print("Is file closed",</a:t>
            </a:r>
            <a:r>
              <a:rPr lang="en-US" dirty="0" err="1">
                <a:latin typeface="Garamond" panose="02020404030301010803" pitchFamily="18" charset="0"/>
              </a:rPr>
              <a:t>f.closed</a:t>
            </a:r>
            <a:r>
              <a:rPr lang="en-US" dirty="0">
                <a:latin typeface="Garamond" panose="02020404030301010803" pitchFamily="18" charset="0"/>
              </a:rPr>
              <a:t>)</a:t>
            </a:r>
          </a:p>
          <a:p>
            <a:endParaRPr lang="en-US" dirty="0"/>
          </a:p>
        </p:txBody>
      </p:sp>
      <p:sp>
        <p:nvSpPr>
          <p:cNvPr id="4" name="Slide Number Placeholder 3">
            <a:extLst>
              <a:ext uri="{FF2B5EF4-FFF2-40B4-BE49-F238E27FC236}">
                <a16:creationId xmlns:a16="http://schemas.microsoft.com/office/drawing/2014/main" id="{1C6D2752-EBBB-B5C4-4F0B-C3AB5C34B4CF}"/>
              </a:ext>
            </a:extLst>
          </p:cNvPr>
          <p:cNvSpPr>
            <a:spLocks noGrp="1"/>
          </p:cNvSpPr>
          <p:nvPr>
            <p:ph type="sldNum" sz="quarter" idx="12"/>
          </p:nvPr>
        </p:nvSpPr>
        <p:spPr/>
        <p:txBody>
          <a:bodyPr/>
          <a:lstStyle/>
          <a:p>
            <a:fld id="{0DB4F7E2-DFC6-490A-AB5F-7D827582BBB5}" type="slidenum">
              <a:rPr lang="en-US" smtClean="0"/>
              <a:pPr/>
              <a:t>62</a:t>
            </a:fld>
            <a:endParaRPr lang="en-US" dirty="0"/>
          </a:p>
        </p:txBody>
      </p:sp>
      <p:pic>
        <p:nvPicPr>
          <p:cNvPr id="8" name="Picture 7">
            <a:extLst>
              <a:ext uri="{FF2B5EF4-FFF2-40B4-BE49-F238E27FC236}">
                <a16:creationId xmlns:a16="http://schemas.microsoft.com/office/drawing/2014/main" id="{461B5D9A-64D9-DE94-4941-654EA812C84D}"/>
              </a:ext>
            </a:extLst>
          </p:cNvPr>
          <p:cNvPicPr>
            <a:picLocks noChangeAspect="1"/>
          </p:cNvPicPr>
          <p:nvPr/>
        </p:nvPicPr>
        <p:blipFill>
          <a:blip r:embed="rId2"/>
          <a:stretch>
            <a:fillRect/>
          </a:stretch>
        </p:blipFill>
        <p:spPr>
          <a:xfrm>
            <a:off x="5819775" y="5130800"/>
            <a:ext cx="4162425" cy="1181100"/>
          </a:xfrm>
          <a:prstGeom prst="rect">
            <a:avLst/>
          </a:prstGeom>
        </p:spPr>
      </p:pic>
      <p:sp>
        <p:nvSpPr>
          <p:cNvPr id="6" name="Title 1">
            <a:extLst>
              <a:ext uri="{FF2B5EF4-FFF2-40B4-BE49-F238E27FC236}">
                <a16:creationId xmlns:a16="http://schemas.microsoft.com/office/drawing/2014/main" id="{C027D706-B5DB-25DC-F2DD-FB18DECEDE7B}"/>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2846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567" y="1045227"/>
            <a:ext cx="3202305" cy="574040"/>
          </a:xfrm>
          <a:prstGeom prst="rect">
            <a:avLst/>
          </a:prstGeom>
        </p:spPr>
        <p:txBody>
          <a:bodyPr vert="horz" wrap="square" lIns="0" tIns="12700" rIns="0" bIns="0" rtlCol="0" anchor="ctr">
            <a:spAutoFit/>
          </a:bodyPr>
          <a:lstStyle/>
          <a:p>
            <a:pPr marL="12700">
              <a:lnSpc>
                <a:spcPct val="100000"/>
              </a:lnSpc>
              <a:spcBef>
                <a:spcPts val="100"/>
              </a:spcBef>
            </a:pPr>
            <a:r>
              <a:rPr sz="3600" spc="-170" dirty="0">
                <a:latin typeface="Garamond" panose="02020404030301010803" pitchFamily="18" charset="0"/>
              </a:rPr>
              <a:t>Writing </a:t>
            </a:r>
            <a:r>
              <a:rPr sz="3600" spc="-200" dirty="0">
                <a:latin typeface="Garamond" panose="02020404030301010803" pitchFamily="18" charset="0"/>
              </a:rPr>
              <a:t>to </a:t>
            </a:r>
            <a:r>
              <a:rPr sz="3600" dirty="0">
                <a:latin typeface="Garamond" panose="02020404030301010803" pitchFamily="18" charset="0"/>
              </a:rPr>
              <a:t>a</a:t>
            </a:r>
            <a:r>
              <a:rPr sz="3600" spc="250" dirty="0">
                <a:latin typeface="Garamond" panose="02020404030301010803" pitchFamily="18" charset="0"/>
              </a:rPr>
              <a:t> </a:t>
            </a:r>
            <a:r>
              <a:rPr sz="3600" spc="-100" dirty="0">
                <a:latin typeface="Garamond" panose="02020404030301010803" pitchFamily="18" charset="0"/>
              </a:rPr>
              <a:t>File</a:t>
            </a:r>
            <a:endParaRPr sz="3600" dirty="0">
              <a:latin typeface="Garamond" panose="02020404030301010803" pitchFamily="18" charset="0"/>
            </a:endParaRPr>
          </a:p>
        </p:txBody>
      </p:sp>
      <p:grpSp>
        <p:nvGrpSpPr>
          <p:cNvPr id="3" name="object 3"/>
          <p:cNvGrpSpPr/>
          <p:nvPr/>
        </p:nvGrpSpPr>
        <p:grpSpPr>
          <a:xfrm>
            <a:off x="2071938" y="5812980"/>
            <a:ext cx="2293632" cy="689107"/>
            <a:chOff x="169157" y="5137403"/>
            <a:chExt cx="2293632" cy="689107"/>
          </a:xfrm>
        </p:grpSpPr>
        <p:sp>
          <p:nvSpPr>
            <p:cNvPr id="4" name="object 4"/>
            <p:cNvSpPr/>
            <p:nvPr/>
          </p:nvSpPr>
          <p:spPr>
            <a:xfrm>
              <a:off x="169157" y="5166329"/>
              <a:ext cx="2293632" cy="4465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03148" y="5137403"/>
              <a:ext cx="1075944" cy="56540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18988" y="5457182"/>
              <a:ext cx="2217039" cy="369328"/>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2095007" y="6114268"/>
            <a:ext cx="2217420" cy="309059"/>
          </a:xfrm>
          <a:prstGeom prst="rect">
            <a:avLst/>
          </a:prstGeom>
          <a:ln w="9525">
            <a:solidFill>
              <a:srgbClr val="BD4A47"/>
            </a:solidFill>
          </a:ln>
        </p:spPr>
        <p:txBody>
          <a:bodyPr vert="horz" wrap="square" lIns="0" tIns="31750" rIns="0" bIns="0" rtlCol="0">
            <a:spAutoFit/>
          </a:bodyPr>
          <a:lstStyle/>
          <a:p>
            <a:pPr algn="ctr">
              <a:spcBef>
                <a:spcPts val="250"/>
              </a:spcBef>
            </a:pPr>
            <a:r>
              <a:rPr spc="-5" dirty="0">
                <a:solidFill>
                  <a:srgbClr val="FFFFFF"/>
                </a:solidFill>
                <a:latin typeface="Carlito"/>
                <a:cs typeface="Carlito"/>
              </a:rPr>
              <a:t>Output</a:t>
            </a:r>
            <a:endParaRPr dirty="0">
              <a:latin typeface="Carlito"/>
              <a:cs typeface="Carlito"/>
            </a:endParaRPr>
          </a:p>
        </p:txBody>
      </p:sp>
      <p:grpSp>
        <p:nvGrpSpPr>
          <p:cNvPr id="8" name="object 8"/>
          <p:cNvGrpSpPr/>
          <p:nvPr/>
        </p:nvGrpSpPr>
        <p:grpSpPr>
          <a:xfrm>
            <a:off x="7464470" y="4408924"/>
            <a:ext cx="4086027" cy="839724"/>
            <a:chOff x="4632959" y="2947416"/>
            <a:chExt cx="4086027" cy="839724"/>
          </a:xfrm>
        </p:grpSpPr>
        <p:sp>
          <p:nvSpPr>
            <p:cNvPr id="9" name="object 9"/>
            <p:cNvSpPr/>
            <p:nvPr/>
          </p:nvSpPr>
          <p:spPr>
            <a:xfrm>
              <a:off x="4657337" y="2976372"/>
              <a:ext cx="2293632" cy="722376"/>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4632959" y="2947416"/>
              <a:ext cx="2395728" cy="83972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4695824" y="2991586"/>
              <a:ext cx="4023162" cy="64632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4695824" y="2991586"/>
              <a:ext cx="2217420" cy="646430"/>
            </a:xfrm>
            <a:custGeom>
              <a:avLst/>
              <a:gdLst/>
              <a:ahLst/>
              <a:cxnLst/>
              <a:rect l="l" t="t" r="r" b="b"/>
              <a:pathLst>
                <a:path w="2217420" h="646429">
                  <a:moveTo>
                    <a:pt x="0" y="646328"/>
                  </a:moveTo>
                  <a:lnTo>
                    <a:pt x="2217038" y="646328"/>
                  </a:lnTo>
                  <a:lnTo>
                    <a:pt x="2217038" y="0"/>
                  </a:lnTo>
                  <a:lnTo>
                    <a:pt x="0" y="0"/>
                  </a:lnTo>
                  <a:lnTo>
                    <a:pt x="0" y="646328"/>
                  </a:lnTo>
                  <a:close/>
                </a:path>
              </a:pathLst>
            </a:custGeom>
            <a:ln w="9525">
              <a:solidFill>
                <a:srgbClr val="BD4A47"/>
              </a:solidFill>
            </a:ln>
          </p:spPr>
          <p:txBody>
            <a:bodyPr wrap="square" lIns="0" tIns="0" rIns="0" bIns="0" rtlCol="0"/>
            <a:lstStyle/>
            <a:p>
              <a:endParaRPr/>
            </a:p>
          </p:txBody>
        </p:sp>
      </p:grpSp>
      <p:sp>
        <p:nvSpPr>
          <p:cNvPr id="17" name="object 17"/>
          <p:cNvSpPr txBox="1"/>
          <p:nvPr/>
        </p:nvSpPr>
        <p:spPr>
          <a:xfrm>
            <a:off x="7411848" y="4487164"/>
            <a:ext cx="4215130" cy="574040"/>
          </a:xfrm>
          <a:prstGeom prst="rect">
            <a:avLst/>
          </a:prstGeom>
        </p:spPr>
        <p:txBody>
          <a:bodyPr vert="horz" wrap="square" lIns="0" tIns="12700" rIns="0" bIns="0" rtlCol="0">
            <a:spAutoFit/>
          </a:bodyPr>
          <a:lstStyle/>
          <a:p>
            <a:pPr marL="1680845" marR="344170" indent="-1335405">
              <a:spcBef>
                <a:spcPts val="100"/>
              </a:spcBef>
            </a:pPr>
            <a:r>
              <a:rPr spc="-5" dirty="0">
                <a:solidFill>
                  <a:srgbClr val="FFFFFF"/>
                </a:solidFill>
                <a:latin typeface="Carlito"/>
                <a:cs typeface="Carlito"/>
              </a:rPr>
              <a:t>This “</a:t>
            </a:r>
            <a:r>
              <a:rPr lang="en-US" spc="-5" dirty="0">
                <a:solidFill>
                  <a:srgbClr val="FFFFFF"/>
                </a:solidFill>
                <a:latin typeface="Carlito"/>
                <a:cs typeface="Carlito"/>
              </a:rPr>
              <a:t>data1</a:t>
            </a:r>
            <a:r>
              <a:rPr spc="-5" dirty="0">
                <a:solidFill>
                  <a:srgbClr val="FFFFFF"/>
                </a:solidFill>
                <a:latin typeface="Carlito"/>
                <a:cs typeface="Carlito"/>
              </a:rPr>
              <a:t>.txt” is </a:t>
            </a:r>
            <a:r>
              <a:rPr spc="-15" dirty="0">
                <a:solidFill>
                  <a:srgbClr val="FFFFFF"/>
                </a:solidFill>
                <a:latin typeface="Carlito"/>
                <a:cs typeface="Carlito"/>
              </a:rPr>
              <a:t>created </a:t>
            </a:r>
            <a:r>
              <a:rPr spc="-5" dirty="0">
                <a:solidFill>
                  <a:srgbClr val="FFFFFF"/>
                </a:solidFill>
                <a:latin typeface="Carlito"/>
                <a:cs typeface="Carlito"/>
              </a:rPr>
              <a:t>using above  </a:t>
            </a:r>
            <a:r>
              <a:rPr spc="-15" dirty="0">
                <a:solidFill>
                  <a:srgbClr val="FFFFFF"/>
                </a:solidFill>
                <a:latin typeface="Carlito"/>
                <a:cs typeface="Carlito"/>
              </a:rPr>
              <a:t>program.</a:t>
            </a:r>
            <a:endParaRPr dirty="0">
              <a:latin typeface="Carlito"/>
              <a:cs typeface="Carlito"/>
            </a:endParaRPr>
          </a:p>
        </p:txBody>
      </p:sp>
      <p:sp>
        <p:nvSpPr>
          <p:cNvPr id="18" name="object 18"/>
          <p:cNvSpPr txBox="1"/>
          <p:nvPr/>
        </p:nvSpPr>
        <p:spPr>
          <a:xfrm>
            <a:off x="517610" y="1639332"/>
            <a:ext cx="11032887" cy="2756973"/>
          </a:xfrm>
          <a:prstGeom prst="rect">
            <a:avLst/>
          </a:prstGeom>
        </p:spPr>
        <p:txBody>
          <a:bodyPr vert="horz" wrap="square" lIns="0" tIns="44450" rIns="0" bIns="0" rtlCol="0">
            <a:spAutoFit/>
          </a:bodyPr>
          <a:lstStyle/>
          <a:p>
            <a:pPr marL="355600" indent="-342900">
              <a:spcBef>
                <a:spcPts val="350"/>
              </a:spcBef>
              <a:buFont typeface="Wingdings" panose="05000000000000000000" pitchFamily="2" charset="2"/>
              <a:buChar char="Ø"/>
              <a:tabLst>
                <a:tab pos="354965" algn="l"/>
                <a:tab pos="355600" algn="l"/>
                <a:tab pos="7676515" algn="l"/>
              </a:tabLst>
            </a:pPr>
            <a:r>
              <a:rPr sz="2400" dirty="0">
                <a:latin typeface="Garamond" panose="02020404030301010803" pitchFamily="18" charset="0"/>
                <a:cs typeface="Arial"/>
              </a:rPr>
              <a:t>We can </a:t>
            </a:r>
            <a:r>
              <a:rPr sz="2400" spc="-5" dirty="0">
                <a:latin typeface="Garamond" panose="02020404030301010803" pitchFamily="18" charset="0"/>
                <a:cs typeface="Arial"/>
              </a:rPr>
              <a:t>write </a:t>
            </a:r>
            <a:r>
              <a:rPr sz="2400" dirty="0">
                <a:latin typeface="Garamond" panose="02020404030301010803" pitchFamily="18" charset="0"/>
                <a:cs typeface="Arial"/>
              </a:rPr>
              <a:t>characters </a:t>
            </a:r>
            <a:r>
              <a:rPr sz="2400" spc="-5" dirty="0">
                <a:latin typeface="Garamond" panose="02020404030301010803" pitchFamily="18" charset="0"/>
                <a:cs typeface="Arial"/>
              </a:rPr>
              <a:t>into file </a:t>
            </a:r>
            <a:r>
              <a:rPr sz="2400" dirty="0">
                <a:latin typeface="Garamond" panose="02020404030301010803" pitchFamily="18" charset="0"/>
                <a:cs typeface="Arial"/>
              </a:rPr>
              <a:t>by </a:t>
            </a:r>
            <a:r>
              <a:rPr sz="2400" spc="-5" dirty="0">
                <a:latin typeface="Garamond" panose="02020404030301010803" pitchFamily="18" charset="0"/>
                <a:cs typeface="Arial"/>
              </a:rPr>
              <a:t>using </a:t>
            </a:r>
            <a:r>
              <a:rPr sz="2400" dirty="0">
                <a:latin typeface="Garamond" panose="02020404030301010803" pitchFamily="18" charset="0"/>
                <a:cs typeface="Arial"/>
              </a:rPr>
              <a:t>following</a:t>
            </a:r>
            <a:r>
              <a:rPr sz="2400" spc="-15" dirty="0">
                <a:latin typeface="Garamond" panose="02020404030301010803" pitchFamily="18" charset="0"/>
                <a:cs typeface="Arial"/>
              </a:rPr>
              <a:t> </a:t>
            </a:r>
            <a:r>
              <a:rPr sz="2400" dirty="0">
                <a:latin typeface="Garamond" panose="02020404030301010803" pitchFamily="18" charset="0"/>
                <a:cs typeface="Arial"/>
              </a:rPr>
              <a:t>two</a:t>
            </a:r>
            <a:r>
              <a:rPr sz="2400" spc="-5" dirty="0">
                <a:latin typeface="Garamond" panose="02020404030301010803" pitchFamily="18" charset="0"/>
                <a:cs typeface="Arial"/>
              </a:rPr>
              <a:t> </a:t>
            </a:r>
            <a:r>
              <a:rPr sz="2400" dirty="0">
                <a:latin typeface="Garamond" panose="02020404030301010803" pitchFamily="18" charset="0"/>
                <a:cs typeface="Arial"/>
              </a:rPr>
              <a:t>methods	</a:t>
            </a:r>
          </a:p>
          <a:p>
            <a:pPr marL="870585" lvl="1" indent="-457834">
              <a:spcBef>
                <a:spcPts val="219"/>
              </a:spcBef>
              <a:buFont typeface="Wingdings" panose="05000000000000000000" pitchFamily="2" charset="2"/>
              <a:buChar char="Ø"/>
              <a:tabLst>
                <a:tab pos="870585" algn="l"/>
                <a:tab pos="871219" algn="l"/>
              </a:tabLst>
            </a:pPr>
            <a:r>
              <a:rPr sz="2400" spc="-5" dirty="0">
                <a:solidFill>
                  <a:srgbClr val="6F2F9F"/>
                </a:solidFill>
                <a:latin typeface="Garamond" panose="02020404030301010803" pitchFamily="18" charset="0"/>
                <a:cs typeface="Arial"/>
              </a:rPr>
              <a:t>write</a:t>
            </a:r>
            <a:r>
              <a:rPr sz="2400" spc="-15" dirty="0">
                <a:solidFill>
                  <a:srgbClr val="6F2F9F"/>
                </a:solidFill>
                <a:latin typeface="Garamond" panose="02020404030301010803" pitchFamily="18" charset="0"/>
                <a:cs typeface="Arial"/>
              </a:rPr>
              <a:t> </a:t>
            </a:r>
            <a:r>
              <a:rPr sz="2400" dirty="0">
                <a:solidFill>
                  <a:srgbClr val="6F2F9F"/>
                </a:solidFill>
                <a:latin typeface="Garamond" panose="02020404030301010803" pitchFamily="18" charset="0"/>
                <a:cs typeface="Arial"/>
              </a:rPr>
              <a:t>(string)</a:t>
            </a:r>
            <a:endParaRPr sz="2400" dirty="0">
              <a:latin typeface="Garamond" panose="02020404030301010803" pitchFamily="18" charset="0"/>
              <a:cs typeface="Arial"/>
            </a:endParaRPr>
          </a:p>
          <a:p>
            <a:pPr marL="870585" lvl="1" indent="-457834">
              <a:spcBef>
                <a:spcPts val="200"/>
              </a:spcBef>
              <a:buFont typeface="Wingdings" panose="05000000000000000000" pitchFamily="2" charset="2"/>
              <a:buChar char="Ø"/>
              <a:tabLst>
                <a:tab pos="870585" algn="l"/>
                <a:tab pos="871219" algn="l"/>
              </a:tabLst>
            </a:pPr>
            <a:r>
              <a:rPr sz="2400" dirty="0">
                <a:solidFill>
                  <a:srgbClr val="6F2F9F"/>
                </a:solidFill>
                <a:latin typeface="Garamond" panose="02020404030301010803" pitchFamily="18" charset="0"/>
                <a:cs typeface="Arial"/>
              </a:rPr>
              <a:t>writelines (sequence of</a:t>
            </a:r>
            <a:r>
              <a:rPr sz="2400" spc="-15" dirty="0">
                <a:solidFill>
                  <a:srgbClr val="6F2F9F"/>
                </a:solidFill>
                <a:latin typeface="Garamond" panose="02020404030301010803" pitchFamily="18" charset="0"/>
                <a:cs typeface="Arial"/>
              </a:rPr>
              <a:t> </a:t>
            </a:r>
            <a:r>
              <a:rPr sz="2400" spc="-5" dirty="0">
                <a:solidFill>
                  <a:srgbClr val="6F2F9F"/>
                </a:solidFill>
                <a:latin typeface="Garamond" panose="02020404030301010803" pitchFamily="18" charset="0"/>
                <a:cs typeface="Arial"/>
              </a:rPr>
              <a:t>lines)</a:t>
            </a:r>
            <a:endParaRPr sz="2400" dirty="0">
              <a:latin typeface="Garamond" panose="02020404030301010803" pitchFamily="18" charset="0"/>
              <a:cs typeface="Arial"/>
            </a:endParaRPr>
          </a:p>
          <a:p>
            <a:pPr marL="355600" marR="5080" indent="-342900">
              <a:lnSpc>
                <a:spcPct val="92300"/>
              </a:lnSpc>
              <a:spcBef>
                <a:spcPts val="540"/>
              </a:spcBef>
              <a:buFont typeface="Wingdings" panose="05000000000000000000" pitchFamily="2" charset="2"/>
              <a:buChar char="Ø"/>
              <a:tabLst>
                <a:tab pos="354965" algn="l"/>
                <a:tab pos="355600" algn="l"/>
              </a:tabLst>
            </a:pPr>
            <a:r>
              <a:rPr sz="2400" b="1" spc="-105" dirty="0">
                <a:latin typeface="Garamond" panose="02020404030301010803" pitchFamily="18" charset="0"/>
                <a:cs typeface="Arial"/>
              </a:rPr>
              <a:t>write( </a:t>
            </a:r>
            <a:r>
              <a:rPr sz="2400" b="1" spc="-5" dirty="0">
                <a:latin typeface="Garamond" panose="02020404030301010803" pitchFamily="18" charset="0"/>
                <a:cs typeface="Arial"/>
              </a:rPr>
              <a:t>) </a:t>
            </a:r>
            <a:r>
              <a:rPr sz="2400" dirty="0">
                <a:latin typeface="Garamond" panose="02020404030301010803" pitchFamily="18" charset="0"/>
                <a:cs typeface="Arial"/>
              </a:rPr>
              <a:t>: </a:t>
            </a:r>
            <a:r>
              <a:rPr sz="2400" spc="-5" dirty="0">
                <a:latin typeface="Garamond" panose="02020404030301010803" pitchFamily="18" charset="0"/>
                <a:cs typeface="Arial"/>
              </a:rPr>
              <a:t>it takes </a:t>
            </a:r>
            <a:r>
              <a:rPr sz="2400" dirty="0">
                <a:latin typeface="Garamond" panose="02020404030301010803" pitchFamily="18" charset="0"/>
                <a:cs typeface="Arial"/>
              </a:rPr>
              <a:t>a sting as </a:t>
            </a:r>
            <a:r>
              <a:rPr sz="2400" spc="-5" dirty="0">
                <a:latin typeface="Garamond" panose="02020404030301010803" pitchFamily="18" charset="0"/>
                <a:cs typeface="Arial"/>
              </a:rPr>
              <a:t>argument </a:t>
            </a:r>
            <a:r>
              <a:rPr sz="2400" dirty="0">
                <a:latin typeface="Garamond" panose="02020404030301010803" pitchFamily="18" charset="0"/>
                <a:cs typeface="Arial"/>
              </a:rPr>
              <a:t>and </a:t>
            </a:r>
            <a:r>
              <a:rPr sz="2400" spc="-5" dirty="0">
                <a:latin typeface="Garamond" panose="02020404030301010803" pitchFamily="18" charset="0"/>
                <a:cs typeface="Arial"/>
              </a:rPr>
              <a:t>adds to </a:t>
            </a:r>
            <a:r>
              <a:rPr sz="2400" spc="-10" dirty="0">
                <a:latin typeface="Garamond" panose="02020404030301010803" pitchFamily="18" charset="0"/>
                <a:cs typeface="Arial"/>
              </a:rPr>
              <a:t>the </a:t>
            </a:r>
            <a:r>
              <a:rPr sz="2400" spc="-5" dirty="0">
                <a:latin typeface="Garamond" panose="02020404030301010803" pitchFamily="18" charset="0"/>
                <a:cs typeface="Arial"/>
              </a:rPr>
              <a:t>file. </a:t>
            </a:r>
            <a:r>
              <a:rPr sz="2400" dirty="0">
                <a:latin typeface="Garamond" panose="02020404030301010803" pitchFamily="18" charset="0"/>
                <a:cs typeface="Arial"/>
              </a:rPr>
              <a:t>We </a:t>
            </a:r>
            <a:r>
              <a:rPr sz="2400" spc="-5" dirty="0">
                <a:latin typeface="Garamond" panose="02020404030301010803" pitchFamily="18" charset="0"/>
                <a:cs typeface="Arial"/>
              </a:rPr>
              <a:t>have to use  </a:t>
            </a:r>
            <a:r>
              <a:rPr lang="en-US" sz="2400" spc="-5" dirty="0">
                <a:latin typeface="Garamond" panose="02020404030301010803" pitchFamily="18" charset="0"/>
                <a:cs typeface="Arial"/>
              </a:rPr>
              <a:t>'</a:t>
            </a:r>
            <a:r>
              <a:rPr sz="2400" spc="-5" dirty="0">
                <a:latin typeface="Garamond" panose="02020404030301010803" pitchFamily="18" charset="0"/>
                <a:cs typeface="Arial"/>
              </a:rPr>
              <a:t>\n</a:t>
            </a:r>
            <a:r>
              <a:rPr lang="en-US" sz="2400" spc="-5" dirty="0">
                <a:latin typeface="Garamond" panose="02020404030301010803" pitchFamily="18" charset="0"/>
                <a:cs typeface="Arial"/>
              </a:rPr>
              <a:t>'</a:t>
            </a:r>
            <a:r>
              <a:rPr sz="2400" spc="-5" dirty="0">
                <a:latin typeface="Garamond" panose="02020404030301010803" pitchFamily="18" charset="0"/>
                <a:cs typeface="Arial"/>
              </a:rPr>
              <a:t> in </a:t>
            </a:r>
            <a:r>
              <a:rPr sz="2400" dirty="0">
                <a:latin typeface="Garamond" panose="02020404030301010803" pitchFamily="18" charset="0"/>
                <a:cs typeface="Arial"/>
              </a:rPr>
              <a:t>string for end of </a:t>
            </a:r>
            <a:r>
              <a:rPr sz="2400" spc="-5" dirty="0">
                <a:latin typeface="Garamond" panose="02020404030301010803" pitchFamily="18" charset="0"/>
                <a:cs typeface="Arial"/>
              </a:rPr>
              <a:t>line character</a:t>
            </a:r>
            <a:r>
              <a:rPr sz="2400" spc="-110" dirty="0">
                <a:latin typeface="Garamond" panose="02020404030301010803" pitchFamily="18" charset="0"/>
                <a:cs typeface="Arial"/>
              </a:rPr>
              <a:t> </a:t>
            </a:r>
            <a:r>
              <a:rPr sz="2400" dirty="0">
                <a:latin typeface="Garamond" panose="02020404030301010803" pitchFamily="18" charset="0"/>
                <a:cs typeface="Arial"/>
              </a:rPr>
              <a:t>.</a:t>
            </a:r>
          </a:p>
          <a:p>
            <a:pPr marL="355600" marR="5715" indent="-342900">
              <a:lnSpc>
                <a:spcPct val="92300"/>
              </a:lnSpc>
              <a:spcBef>
                <a:spcPts val="555"/>
              </a:spcBef>
              <a:buFont typeface="Wingdings" panose="05000000000000000000" pitchFamily="2" charset="2"/>
              <a:buChar char="Ø"/>
              <a:tabLst>
                <a:tab pos="354965" algn="l"/>
                <a:tab pos="355600" algn="l"/>
                <a:tab pos="2009139" algn="l"/>
                <a:tab pos="2295525" algn="l"/>
              </a:tabLst>
            </a:pPr>
            <a:r>
              <a:rPr sz="2400" b="1" spc="-130" dirty="0" err="1">
                <a:latin typeface="Garamond" panose="02020404030301010803" pitchFamily="18" charset="0"/>
                <a:cs typeface="Arial"/>
              </a:rPr>
              <a:t>writelines</a:t>
            </a:r>
            <a:r>
              <a:rPr sz="2400" b="1" spc="-5" dirty="0">
                <a:latin typeface="Garamond" panose="02020404030301010803" pitchFamily="18" charset="0"/>
                <a:cs typeface="Arial"/>
              </a:rPr>
              <a:t>() </a:t>
            </a:r>
            <a:r>
              <a:rPr sz="2400" dirty="0">
                <a:latin typeface="Garamond" panose="02020404030301010803" pitchFamily="18" charset="0"/>
                <a:cs typeface="Arial"/>
              </a:rPr>
              <a:t>: </a:t>
            </a:r>
            <a:r>
              <a:rPr sz="2400" spc="-5" dirty="0">
                <a:latin typeface="Garamond" panose="02020404030301010803" pitchFamily="18" charset="0"/>
                <a:cs typeface="Arial"/>
              </a:rPr>
              <a:t>if </a:t>
            </a:r>
            <a:r>
              <a:rPr sz="2400" dirty="0">
                <a:latin typeface="Garamond" panose="02020404030301010803" pitchFamily="18" charset="0"/>
                <a:cs typeface="Arial"/>
              </a:rPr>
              <a:t>we </a:t>
            </a:r>
            <a:r>
              <a:rPr sz="2400" spc="-5" dirty="0">
                <a:latin typeface="Garamond" panose="02020404030301010803" pitchFamily="18" charset="0"/>
                <a:cs typeface="Arial"/>
              </a:rPr>
              <a:t>want to write list, tuple</a:t>
            </a:r>
            <a:r>
              <a:rPr lang="en-US" sz="2400" spc="-5" dirty="0">
                <a:latin typeface="Garamond" panose="02020404030301010803" pitchFamily="18" charset="0"/>
                <a:cs typeface="Arial"/>
              </a:rPr>
              <a:t> </a:t>
            </a:r>
            <a:r>
              <a:rPr sz="2400" spc="-5" dirty="0">
                <a:latin typeface="Garamond" panose="02020404030301010803" pitchFamily="18" charset="0"/>
                <a:cs typeface="Arial"/>
              </a:rPr>
              <a:t>into the file then </a:t>
            </a:r>
            <a:r>
              <a:rPr sz="2400" dirty="0">
                <a:latin typeface="Garamond" panose="02020404030301010803" pitchFamily="18" charset="0"/>
                <a:cs typeface="Arial"/>
              </a:rPr>
              <a:t>we </a:t>
            </a:r>
            <a:r>
              <a:rPr sz="2400" spc="-5" dirty="0">
                <a:latin typeface="Garamond" panose="02020404030301010803" pitchFamily="18" charset="0"/>
                <a:cs typeface="Arial"/>
              </a:rPr>
              <a:t>use  writelines </a:t>
            </a:r>
            <a:r>
              <a:rPr sz="2400" dirty="0">
                <a:latin typeface="Garamond" panose="02020404030301010803" pitchFamily="18" charset="0"/>
                <a:cs typeface="Arial"/>
              </a:rPr>
              <a:t>( )</a:t>
            </a:r>
            <a:r>
              <a:rPr sz="2400" spc="-40" dirty="0">
                <a:latin typeface="Garamond" panose="02020404030301010803" pitchFamily="18" charset="0"/>
                <a:cs typeface="Arial"/>
              </a:rPr>
              <a:t> </a:t>
            </a:r>
            <a:r>
              <a:rPr sz="2400" dirty="0">
                <a:latin typeface="Garamond" panose="02020404030301010803" pitchFamily="18" charset="0"/>
                <a:cs typeface="Arial"/>
              </a:rPr>
              <a:t>function.</a:t>
            </a:r>
          </a:p>
          <a:p>
            <a:pPr marL="5233670" marR="2263775" indent="-499109">
              <a:spcBef>
                <a:spcPts val="900"/>
              </a:spcBef>
            </a:pPr>
            <a:r>
              <a:rPr dirty="0">
                <a:solidFill>
                  <a:srgbClr val="FFFFFF"/>
                </a:solidFill>
                <a:latin typeface="Carlito"/>
                <a:cs typeface="Carlito"/>
              </a:rPr>
              <a:t>A </a:t>
            </a:r>
            <a:r>
              <a:rPr spc="-15" dirty="0">
                <a:solidFill>
                  <a:srgbClr val="FFFFFF"/>
                </a:solidFill>
                <a:latin typeface="Carlito"/>
                <a:cs typeface="Carlito"/>
              </a:rPr>
              <a:t>program </a:t>
            </a:r>
            <a:r>
              <a:rPr spc="-10" dirty="0">
                <a:solidFill>
                  <a:srgbClr val="FFFFFF"/>
                </a:solidFill>
                <a:latin typeface="Carlito"/>
                <a:cs typeface="Carlito"/>
              </a:rPr>
              <a:t>to write </a:t>
            </a:r>
            <a:r>
              <a:rPr spc="-5" dirty="0">
                <a:solidFill>
                  <a:srgbClr val="FFFFFF"/>
                </a:solidFill>
                <a:latin typeface="Carlito"/>
                <a:cs typeface="Carlito"/>
              </a:rPr>
              <a:t>in  </a:t>
            </a:r>
            <a:endParaRPr dirty="0">
              <a:latin typeface="Carlito"/>
              <a:cs typeface="Carlito"/>
            </a:endParaRPr>
          </a:p>
        </p:txBody>
      </p:sp>
      <p:sp>
        <p:nvSpPr>
          <p:cNvPr id="24" name="object 24"/>
          <p:cNvSpPr/>
          <p:nvPr/>
        </p:nvSpPr>
        <p:spPr>
          <a:xfrm>
            <a:off x="1191769" y="4112989"/>
            <a:ext cx="5376166" cy="1509166"/>
          </a:xfrm>
          <a:custGeom>
            <a:avLst/>
            <a:gdLst/>
            <a:ahLst/>
            <a:cxnLst/>
            <a:rect l="l" t="t" r="r" b="b"/>
            <a:pathLst>
              <a:path w="4552950" h="2038350">
                <a:moveTo>
                  <a:pt x="0" y="2038350"/>
                </a:moveTo>
                <a:lnTo>
                  <a:pt x="4552950" y="2038350"/>
                </a:lnTo>
                <a:lnTo>
                  <a:pt x="4552950" y="0"/>
                </a:lnTo>
                <a:lnTo>
                  <a:pt x="0" y="0"/>
                </a:lnTo>
                <a:lnTo>
                  <a:pt x="0" y="2038350"/>
                </a:lnTo>
                <a:close/>
              </a:path>
            </a:pathLst>
          </a:custGeom>
          <a:ln w="9525">
            <a:solidFill>
              <a:srgbClr val="000000"/>
            </a:solidFill>
          </a:ln>
        </p:spPr>
        <p:txBody>
          <a:bodyPr wrap="square" lIns="0" tIns="0" rIns="0" bIns="0" rtlCol="0"/>
          <a:lstStyle/>
          <a:p>
            <a:endParaRPr/>
          </a:p>
        </p:txBody>
      </p:sp>
      <p:pic>
        <p:nvPicPr>
          <p:cNvPr id="27" name="Picture 26">
            <a:extLst>
              <a:ext uri="{FF2B5EF4-FFF2-40B4-BE49-F238E27FC236}">
                <a16:creationId xmlns:a16="http://schemas.microsoft.com/office/drawing/2014/main" id="{DBD2E674-DA55-D4C9-DBD2-AEBB87539FBF}"/>
              </a:ext>
            </a:extLst>
          </p:cNvPr>
          <p:cNvPicPr>
            <a:picLocks noChangeAspect="1"/>
          </p:cNvPicPr>
          <p:nvPr/>
        </p:nvPicPr>
        <p:blipFill>
          <a:blip r:embed="rId9"/>
          <a:stretch>
            <a:fillRect/>
          </a:stretch>
        </p:blipFill>
        <p:spPr>
          <a:xfrm>
            <a:off x="1855407" y="6562589"/>
            <a:ext cx="2876550" cy="247650"/>
          </a:xfrm>
          <a:prstGeom prst="rect">
            <a:avLst/>
          </a:prstGeom>
        </p:spPr>
      </p:pic>
      <p:pic>
        <p:nvPicPr>
          <p:cNvPr id="29" name="Picture 28">
            <a:extLst>
              <a:ext uri="{FF2B5EF4-FFF2-40B4-BE49-F238E27FC236}">
                <a16:creationId xmlns:a16="http://schemas.microsoft.com/office/drawing/2014/main" id="{E4B9205C-29BA-FDB6-B1EE-7F83B6C39256}"/>
              </a:ext>
            </a:extLst>
          </p:cNvPr>
          <p:cNvPicPr>
            <a:picLocks noChangeAspect="1"/>
          </p:cNvPicPr>
          <p:nvPr/>
        </p:nvPicPr>
        <p:blipFill>
          <a:blip r:embed="rId10"/>
          <a:stretch>
            <a:fillRect/>
          </a:stretch>
        </p:blipFill>
        <p:spPr>
          <a:xfrm>
            <a:off x="995810" y="4112989"/>
            <a:ext cx="5572125" cy="1571625"/>
          </a:xfrm>
          <a:prstGeom prst="rect">
            <a:avLst/>
          </a:prstGeom>
        </p:spPr>
      </p:pic>
      <p:pic>
        <p:nvPicPr>
          <p:cNvPr id="31" name="Picture 30">
            <a:extLst>
              <a:ext uri="{FF2B5EF4-FFF2-40B4-BE49-F238E27FC236}">
                <a16:creationId xmlns:a16="http://schemas.microsoft.com/office/drawing/2014/main" id="{D16E2797-89C8-58D0-6767-C1F917CAA792}"/>
              </a:ext>
            </a:extLst>
          </p:cNvPr>
          <p:cNvPicPr>
            <a:picLocks noChangeAspect="1"/>
          </p:cNvPicPr>
          <p:nvPr/>
        </p:nvPicPr>
        <p:blipFill>
          <a:blip r:embed="rId11"/>
          <a:stretch>
            <a:fillRect/>
          </a:stretch>
        </p:blipFill>
        <p:spPr>
          <a:xfrm>
            <a:off x="6499988" y="5714865"/>
            <a:ext cx="3019425" cy="1000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241333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491054" y="1003075"/>
            <a:ext cx="3834129" cy="574040"/>
          </a:xfrm>
          <a:prstGeom prst="rect">
            <a:avLst/>
          </a:prstGeom>
        </p:spPr>
        <p:txBody>
          <a:bodyPr vert="horz" wrap="square" lIns="0" tIns="12700" rIns="0" bIns="0" rtlCol="0" anchor="ctr">
            <a:spAutoFit/>
          </a:bodyPr>
          <a:lstStyle/>
          <a:p>
            <a:pPr marL="12700">
              <a:lnSpc>
                <a:spcPct val="100000"/>
              </a:lnSpc>
              <a:spcBef>
                <a:spcPts val="100"/>
              </a:spcBef>
            </a:pPr>
            <a:r>
              <a:rPr sz="3600" b="1" spc="-170" dirty="0">
                <a:latin typeface="Garamond" panose="02020404030301010803" pitchFamily="18" charset="0"/>
              </a:rPr>
              <a:t>Writing </a:t>
            </a:r>
            <a:r>
              <a:rPr sz="3600" b="1" spc="-200" dirty="0">
                <a:latin typeface="Garamond" panose="02020404030301010803" pitchFamily="18" charset="0"/>
              </a:rPr>
              <a:t>to </a:t>
            </a:r>
            <a:r>
              <a:rPr sz="3600" b="1" dirty="0">
                <a:latin typeface="Garamond" panose="02020404030301010803" pitchFamily="18" charset="0"/>
              </a:rPr>
              <a:t>a </a:t>
            </a:r>
            <a:r>
              <a:rPr sz="3600" b="1" spc="-80" dirty="0">
                <a:latin typeface="Garamond" panose="02020404030301010803" pitchFamily="18" charset="0"/>
              </a:rPr>
              <a:t>File. </a:t>
            </a:r>
            <a:r>
              <a:rPr sz="3600" b="1" dirty="0">
                <a:latin typeface="Garamond" panose="02020404030301010803" pitchFamily="18" charset="0"/>
              </a:rPr>
              <a:t>.</a:t>
            </a:r>
            <a:r>
              <a:rPr sz="3600" b="1" spc="300" dirty="0">
                <a:latin typeface="Garamond" panose="02020404030301010803" pitchFamily="18" charset="0"/>
              </a:rPr>
              <a:t> </a:t>
            </a:r>
            <a:r>
              <a:rPr sz="3600" b="1" dirty="0">
                <a:latin typeface="Garamond" panose="02020404030301010803" pitchFamily="18" charset="0"/>
              </a:rPr>
              <a:t>.</a:t>
            </a:r>
          </a:p>
        </p:txBody>
      </p:sp>
      <p:grpSp>
        <p:nvGrpSpPr>
          <p:cNvPr id="10" name="object 10"/>
          <p:cNvGrpSpPr/>
          <p:nvPr/>
        </p:nvGrpSpPr>
        <p:grpSpPr>
          <a:xfrm>
            <a:off x="1997947" y="4234198"/>
            <a:ext cx="2294255" cy="565785"/>
            <a:chOff x="169157" y="3461003"/>
            <a:chExt cx="2294255" cy="565785"/>
          </a:xfrm>
        </p:grpSpPr>
        <p:sp>
          <p:nvSpPr>
            <p:cNvPr id="11" name="object 11"/>
            <p:cNvSpPr/>
            <p:nvPr/>
          </p:nvSpPr>
          <p:spPr>
            <a:xfrm>
              <a:off x="169157" y="3489929"/>
              <a:ext cx="2293632" cy="44659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03148" y="3461003"/>
              <a:ext cx="1075944" cy="56540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07060" y="3505187"/>
              <a:ext cx="2217039" cy="369328"/>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2112062" y="4308837"/>
            <a:ext cx="2217420" cy="308418"/>
          </a:xfrm>
          <a:prstGeom prst="rect">
            <a:avLst/>
          </a:prstGeom>
          <a:ln w="9525">
            <a:solidFill>
              <a:srgbClr val="BD4A47"/>
            </a:solidFill>
          </a:ln>
        </p:spPr>
        <p:txBody>
          <a:bodyPr vert="horz" wrap="square" lIns="0" tIns="31115" rIns="0" bIns="0" rtlCol="0">
            <a:spAutoFit/>
          </a:bodyPr>
          <a:lstStyle/>
          <a:p>
            <a:pPr algn="ctr">
              <a:spcBef>
                <a:spcPts val="245"/>
              </a:spcBef>
            </a:pPr>
            <a:r>
              <a:rPr spc="-5" dirty="0">
                <a:solidFill>
                  <a:srgbClr val="FFFFFF"/>
                </a:solidFill>
                <a:latin typeface="Carlito"/>
                <a:cs typeface="Carlito"/>
              </a:rPr>
              <a:t>Output</a:t>
            </a:r>
            <a:endParaRPr>
              <a:latin typeface="Carlito"/>
              <a:cs typeface="Carlito"/>
            </a:endParaRPr>
          </a:p>
        </p:txBody>
      </p:sp>
      <p:grpSp>
        <p:nvGrpSpPr>
          <p:cNvPr id="16" name="object 16"/>
          <p:cNvGrpSpPr/>
          <p:nvPr/>
        </p:nvGrpSpPr>
        <p:grpSpPr>
          <a:xfrm>
            <a:off x="7490508" y="5743575"/>
            <a:ext cx="2059305" cy="1114425"/>
            <a:chOff x="5753093" y="4733544"/>
            <a:chExt cx="2059305" cy="1114425"/>
          </a:xfrm>
        </p:grpSpPr>
        <p:sp>
          <p:nvSpPr>
            <p:cNvPr id="17" name="object 17"/>
            <p:cNvSpPr/>
            <p:nvPr/>
          </p:nvSpPr>
          <p:spPr>
            <a:xfrm>
              <a:off x="5753093" y="4762486"/>
              <a:ext cx="2042173" cy="99977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789676" y="4733544"/>
              <a:ext cx="2022348" cy="1114044"/>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5791200" y="4777574"/>
              <a:ext cx="1966341" cy="923328"/>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791200" y="4777574"/>
              <a:ext cx="1966595" cy="923925"/>
            </a:xfrm>
            <a:custGeom>
              <a:avLst/>
              <a:gdLst/>
              <a:ahLst/>
              <a:cxnLst/>
              <a:rect l="l" t="t" r="r" b="b"/>
              <a:pathLst>
                <a:path w="1966595" h="923925">
                  <a:moveTo>
                    <a:pt x="0" y="923328"/>
                  </a:moveTo>
                  <a:lnTo>
                    <a:pt x="1966341" y="923328"/>
                  </a:lnTo>
                  <a:lnTo>
                    <a:pt x="1966341" y="0"/>
                  </a:lnTo>
                  <a:lnTo>
                    <a:pt x="0" y="0"/>
                  </a:lnTo>
                  <a:lnTo>
                    <a:pt x="0" y="923328"/>
                  </a:lnTo>
                  <a:close/>
                </a:path>
              </a:pathLst>
            </a:custGeom>
            <a:ln w="9525">
              <a:solidFill>
                <a:srgbClr val="BD4A47"/>
              </a:solidFill>
            </a:ln>
          </p:spPr>
          <p:txBody>
            <a:bodyPr wrap="square" lIns="0" tIns="0" rIns="0" bIns="0" rtlCol="0"/>
            <a:lstStyle/>
            <a:p>
              <a:endParaRPr/>
            </a:p>
          </p:txBody>
        </p:sp>
      </p:grpSp>
      <p:sp>
        <p:nvSpPr>
          <p:cNvPr id="23" name="object 23"/>
          <p:cNvSpPr/>
          <p:nvPr/>
        </p:nvSpPr>
        <p:spPr>
          <a:xfrm>
            <a:off x="4664156" y="4278649"/>
            <a:ext cx="3615690" cy="521334"/>
          </a:xfrm>
          <a:custGeom>
            <a:avLst/>
            <a:gdLst/>
            <a:ahLst/>
            <a:cxnLst/>
            <a:rect l="l" t="t" r="r" b="b"/>
            <a:pathLst>
              <a:path w="3615690" h="521335">
                <a:moveTo>
                  <a:pt x="0" y="521157"/>
                </a:moveTo>
                <a:lnTo>
                  <a:pt x="3615309" y="521157"/>
                </a:lnTo>
                <a:lnTo>
                  <a:pt x="3615309" y="0"/>
                </a:lnTo>
                <a:lnTo>
                  <a:pt x="0" y="0"/>
                </a:lnTo>
                <a:lnTo>
                  <a:pt x="0" y="521157"/>
                </a:lnTo>
                <a:close/>
              </a:path>
            </a:pathLst>
          </a:custGeom>
          <a:ln w="9525">
            <a:solidFill>
              <a:srgbClr val="000000"/>
            </a:solidFill>
          </a:ln>
        </p:spPr>
        <p:txBody>
          <a:bodyPr wrap="square" lIns="0" tIns="0" rIns="0" bIns="0" rtlCol="0"/>
          <a:lstStyle/>
          <a:p>
            <a:endParaRPr/>
          </a:p>
        </p:txBody>
      </p:sp>
      <p:sp>
        <p:nvSpPr>
          <p:cNvPr id="25" name="object 25"/>
          <p:cNvSpPr txBox="1"/>
          <p:nvPr/>
        </p:nvSpPr>
        <p:spPr>
          <a:xfrm>
            <a:off x="7507640" y="5876531"/>
            <a:ext cx="2042173" cy="784830"/>
          </a:xfrm>
          <a:prstGeom prst="rect">
            <a:avLst/>
          </a:prstGeom>
        </p:spPr>
        <p:txBody>
          <a:bodyPr vert="horz" wrap="square" lIns="0" tIns="0" rIns="0" bIns="0" rtlCol="0">
            <a:spAutoFit/>
          </a:bodyPr>
          <a:lstStyle/>
          <a:p>
            <a:pPr marL="40005">
              <a:lnSpc>
                <a:spcPts val="1810"/>
              </a:lnSpc>
            </a:pPr>
            <a:r>
              <a:rPr spc="-5" dirty="0">
                <a:solidFill>
                  <a:srgbClr val="FFFFFF"/>
                </a:solidFill>
                <a:latin typeface="Garamond" panose="02020404030301010803" pitchFamily="18" charset="0"/>
                <a:cs typeface="Carlito"/>
              </a:rPr>
              <a:t>“</a:t>
            </a:r>
            <a:r>
              <a:rPr lang="en-US" spc="-5" dirty="0">
                <a:solidFill>
                  <a:srgbClr val="FFFFFF"/>
                </a:solidFill>
                <a:latin typeface="Garamond" panose="02020404030301010803" pitchFamily="18" charset="0"/>
                <a:cs typeface="Carlito"/>
              </a:rPr>
              <a:t>sample1</a:t>
            </a:r>
            <a:r>
              <a:rPr spc="-5" dirty="0">
                <a:solidFill>
                  <a:srgbClr val="FFFFFF"/>
                </a:solidFill>
                <a:latin typeface="Garamond" panose="02020404030301010803" pitchFamily="18" charset="0"/>
                <a:cs typeface="Carlito"/>
              </a:rPr>
              <a:t>.txt” </a:t>
            </a:r>
            <a:r>
              <a:rPr spc="-10" dirty="0">
                <a:solidFill>
                  <a:srgbClr val="FFFFFF"/>
                </a:solidFill>
                <a:latin typeface="Garamond" panose="02020404030301010803" pitchFamily="18" charset="0"/>
                <a:cs typeface="Carlito"/>
              </a:rPr>
              <a:t>File</a:t>
            </a:r>
            <a:r>
              <a:rPr spc="-25" dirty="0">
                <a:solidFill>
                  <a:srgbClr val="FFFFFF"/>
                </a:solidFill>
                <a:latin typeface="Garamond" panose="02020404030301010803" pitchFamily="18" charset="0"/>
                <a:cs typeface="Carlito"/>
              </a:rPr>
              <a:t> </a:t>
            </a:r>
            <a:r>
              <a:rPr dirty="0">
                <a:solidFill>
                  <a:srgbClr val="FFFFFF"/>
                </a:solidFill>
                <a:latin typeface="Garamond" panose="02020404030301010803" pitchFamily="18" charset="0"/>
                <a:cs typeface="Carlito"/>
              </a:rPr>
              <a:t>is</a:t>
            </a:r>
            <a:endParaRPr dirty="0">
              <a:latin typeface="Garamond" panose="02020404030301010803" pitchFamily="18" charset="0"/>
              <a:cs typeface="Carlito"/>
            </a:endParaRPr>
          </a:p>
          <a:p>
            <a:pPr marL="82550" marR="5080" indent="-70485"/>
            <a:r>
              <a:rPr spc="-15" dirty="0">
                <a:solidFill>
                  <a:srgbClr val="FFFFFF"/>
                </a:solidFill>
                <a:latin typeface="Garamond" panose="02020404030301010803" pitchFamily="18" charset="0"/>
                <a:cs typeface="Carlito"/>
              </a:rPr>
              <a:t>created </a:t>
            </a:r>
            <a:r>
              <a:rPr spc="-5" dirty="0">
                <a:solidFill>
                  <a:srgbClr val="FFFFFF"/>
                </a:solidFill>
                <a:latin typeface="Garamond" panose="02020404030301010803" pitchFamily="18" charset="0"/>
                <a:cs typeface="Carlito"/>
              </a:rPr>
              <a:t>using </a:t>
            </a:r>
            <a:r>
              <a:rPr dirty="0">
                <a:solidFill>
                  <a:srgbClr val="FFFFFF"/>
                </a:solidFill>
                <a:latin typeface="Garamond" panose="02020404030301010803" pitchFamily="18" charset="0"/>
                <a:cs typeface="Carlito"/>
              </a:rPr>
              <a:t>the  </a:t>
            </a:r>
            <a:r>
              <a:rPr spc="-5" dirty="0">
                <a:solidFill>
                  <a:srgbClr val="FFFFFF"/>
                </a:solidFill>
                <a:latin typeface="Garamond" panose="02020404030301010803" pitchFamily="18" charset="0"/>
                <a:cs typeface="Carlito"/>
              </a:rPr>
              <a:t>above</a:t>
            </a:r>
            <a:r>
              <a:rPr spc="-40" dirty="0">
                <a:solidFill>
                  <a:srgbClr val="FFFFFF"/>
                </a:solidFill>
                <a:latin typeface="Garamond" panose="02020404030301010803" pitchFamily="18" charset="0"/>
                <a:cs typeface="Carlito"/>
              </a:rPr>
              <a:t> </a:t>
            </a:r>
            <a:r>
              <a:rPr spc="-10" dirty="0">
                <a:solidFill>
                  <a:srgbClr val="FFFFFF"/>
                </a:solidFill>
                <a:latin typeface="Garamond" panose="02020404030301010803" pitchFamily="18" charset="0"/>
                <a:cs typeface="Carlito"/>
              </a:rPr>
              <a:t>program.</a:t>
            </a:r>
            <a:endParaRPr dirty="0">
              <a:latin typeface="Garamond" panose="02020404030301010803" pitchFamily="18" charset="0"/>
              <a:cs typeface="Carlito"/>
            </a:endParaRPr>
          </a:p>
        </p:txBody>
      </p:sp>
      <p:pic>
        <p:nvPicPr>
          <p:cNvPr id="27" name="Picture 26">
            <a:extLst>
              <a:ext uri="{FF2B5EF4-FFF2-40B4-BE49-F238E27FC236}">
                <a16:creationId xmlns:a16="http://schemas.microsoft.com/office/drawing/2014/main" id="{AAE58BC9-5C5D-1FE5-E7A5-F933C9546D4D}"/>
              </a:ext>
            </a:extLst>
          </p:cNvPr>
          <p:cNvPicPr>
            <a:picLocks noChangeAspect="1"/>
          </p:cNvPicPr>
          <p:nvPr/>
        </p:nvPicPr>
        <p:blipFill>
          <a:blip r:embed="rId8"/>
          <a:stretch>
            <a:fillRect/>
          </a:stretch>
        </p:blipFill>
        <p:spPr>
          <a:xfrm>
            <a:off x="1491054" y="1696217"/>
            <a:ext cx="8620125" cy="2493518"/>
          </a:xfrm>
          <a:prstGeom prst="rect">
            <a:avLst/>
          </a:prstGeom>
        </p:spPr>
      </p:pic>
      <p:pic>
        <p:nvPicPr>
          <p:cNvPr id="28" name="Picture 27">
            <a:extLst>
              <a:ext uri="{FF2B5EF4-FFF2-40B4-BE49-F238E27FC236}">
                <a16:creationId xmlns:a16="http://schemas.microsoft.com/office/drawing/2014/main" id="{930B5E41-B18C-5CB0-885C-EF7A2861A548}"/>
              </a:ext>
            </a:extLst>
          </p:cNvPr>
          <p:cNvPicPr>
            <a:picLocks noChangeAspect="1"/>
          </p:cNvPicPr>
          <p:nvPr/>
        </p:nvPicPr>
        <p:blipFill>
          <a:blip r:embed="rId9"/>
          <a:stretch>
            <a:fillRect/>
          </a:stretch>
        </p:blipFill>
        <p:spPr>
          <a:xfrm>
            <a:off x="4847749" y="4404245"/>
            <a:ext cx="2876550" cy="247650"/>
          </a:xfrm>
          <a:prstGeom prst="rect">
            <a:avLst/>
          </a:prstGeom>
        </p:spPr>
      </p:pic>
      <p:pic>
        <p:nvPicPr>
          <p:cNvPr id="30" name="Picture 29">
            <a:extLst>
              <a:ext uri="{FF2B5EF4-FFF2-40B4-BE49-F238E27FC236}">
                <a16:creationId xmlns:a16="http://schemas.microsoft.com/office/drawing/2014/main" id="{FC3DC9E1-4467-FD8A-8B64-57F13E1F37E6}"/>
              </a:ext>
            </a:extLst>
          </p:cNvPr>
          <p:cNvPicPr>
            <a:picLocks noChangeAspect="1"/>
          </p:cNvPicPr>
          <p:nvPr/>
        </p:nvPicPr>
        <p:blipFill>
          <a:blip r:embed="rId10"/>
          <a:stretch>
            <a:fillRect/>
          </a:stretch>
        </p:blipFill>
        <p:spPr>
          <a:xfrm>
            <a:off x="2773108" y="5061776"/>
            <a:ext cx="2733675" cy="1571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25776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3615" y="907690"/>
            <a:ext cx="3329304" cy="574040"/>
          </a:xfrm>
          <a:prstGeom prst="rect">
            <a:avLst/>
          </a:prstGeom>
        </p:spPr>
        <p:txBody>
          <a:bodyPr vert="horz" wrap="square" lIns="0" tIns="12700" rIns="0" bIns="0" rtlCol="0" anchor="ctr">
            <a:spAutoFit/>
          </a:bodyPr>
          <a:lstStyle/>
          <a:p>
            <a:pPr marL="12700">
              <a:lnSpc>
                <a:spcPct val="100000"/>
              </a:lnSpc>
              <a:spcBef>
                <a:spcPts val="100"/>
              </a:spcBef>
            </a:pPr>
            <a:r>
              <a:rPr sz="3600" b="1" spc="-170" dirty="0">
                <a:latin typeface="Garamond" panose="02020404030301010803" pitchFamily="18" charset="0"/>
              </a:rPr>
              <a:t>Writing </a:t>
            </a:r>
            <a:r>
              <a:rPr sz="3600" b="1" spc="-200" dirty="0">
                <a:latin typeface="Garamond" panose="02020404030301010803" pitchFamily="18" charset="0"/>
              </a:rPr>
              <a:t>to </a:t>
            </a:r>
            <a:r>
              <a:rPr sz="3600" b="1" dirty="0">
                <a:latin typeface="Garamond" panose="02020404030301010803" pitchFamily="18" charset="0"/>
              </a:rPr>
              <a:t>a</a:t>
            </a:r>
            <a:r>
              <a:rPr sz="3600" b="1" spc="245" dirty="0">
                <a:latin typeface="Garamond" panose="02020404030301010803" pitchFamily="18" charset="0"/>
              </a:rPr>
              <a:t> </a:t>
            </a:r>
            <a:r>
              <a:rPr sz="3600" b="1" spc="-80" dirty="0">
                <a:latin typeface="Garamond" panose="02020404030301010803" pitchFamily="18" charset="0"/>
              </a:rPr>
              <a:t>File.</a:t>
            </a:r>
            <a:endParaRPr sz="3600" b="1" dirty="0">
              <a:latin typeface="Garamond" panose="02020404030301010803" pitchFamily="18" charset="0"/>
            </a:endParaRPr>
          </a:p>
        </p:txBody>
      </p:sp>
      <p:grpSp>
        <p:nvGrpSpPr>
          <p:cNvPr id="3" name="object 3"/>
          <p:cNvGrpSpPr/>
          <p:nvPr/>
        </p:nvGrpSpPr>
        <p:grpSpPr>
          <a:xfrm>
            <a:off x="7192272" y="4354879"/>
            <a:ext cx="2294255" cy="565785"/>
            <a:chOff x="169157" y="3461003"/>
            <a:chExt cx="2294255" cy="565785"/>
          </a:xfrm>
        </p:grpSpPr>
        <p:sp>
          <p:nvSpPr>
            <p:cNvPr id="4" name="object 4"/>
            <p:cNvSpPr/>
            <p:nvPr/>
          </p:nvSpPr>
          <p:spPr>
            <a:xfrm>
              <a:off x="169157" y="3489929"/>
              <a:ext cx="2293632" cy="446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03148" y="3461003"/>
              <a:ext cx="1075944" cy="56540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7060" y="3505187"/>
              <a:ext cx="2217039" cy="36932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7255525" y="4424211"/>
            <a:ext cx="2217420" cy="308418"/>
          </a:xfrm>
          <a:prstGeom prst="rect">
            <a:avLst/>
          </a:prstGeom>
          <a:ln w="9525">
            <a:solidFill>
              <a:srgbClr val="BD4A47"/>
            </a:solidFill>
          </a:ln>
        </p:spPr>
        <p:txBody>
          <a:bodyPr vert="horz" wrap="square" lIns="0" tIns="31115" rIns="0" bIns="0" rtlCol="0">
            <a:spAutoFit/>
          </a:bodyPr>
          <a:lstStyle/>
          <a:p>
            <a:pPr algn="ctr">
              <a:spcBef>
                <a:spcPts val="245"/>
              </a:spcBef>
            </a:pPr>
            <a:r>
              <a:rPr spc="-5" dirty="0">
                <a:solidFill>
                  <a:srgbClr val="FFFFFF"/>
                </a:solidFill>
                <a:latin typeface="Carlito"/>
                <a:cs typeface="Carlito"/>
              </a:rPr>
              <a:t>Output</a:t>
            </a:r>
            <a:endParaRPr>
              <a:latin typeface="Carlito"/>
              <a:cs typeface="Carlito"/>
            </a:endParaRPr>
          </a:p>
        </p:txBody>
      </p:sp>
      <p:grpSp>
        <p:nvGrpSpPr>
          <p:cNvPr id="8" name="object 8"/>
          <p:cNvGrpSpPr/>
          <p:nvPr/>
        </p:nvGrpSpPr>
        <p:grpSpPr>
          <a:xfrm>
            <a:off x="1616982" y="1561029"/>
            <a:ext cx="8958034" cy="779145"/>
            <a:chOff x="156971" y="536448"/>
            <a:chExt cx="8799830" cy="779145"/>
          </a:xfrm>
        </p:grpSpPr>
        <p:sp>
          <p:nvSpPr>
            <p:cNvPr id="9" name="object 9"/>
            <p:cNvSpPr/>
            <p:nvPr/>
          </p:nvSpPr>
          <p:spPr>
            <a:xfrm>
              <a:off x="156971" y="585216"/>
              <a:ext cx="8799576" cy="58673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760219" y="536448"/>
              <a:ext cx="5682996" cy="77876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03974" y="609663"/>
              <a:ext cx="8705850" cy="492442"/>
            </a:xfrm>
            <a:prstGeom prst="rect">
              <a:avLst/>
            </a:prstGeom>
            <a:blipFill>
              <a:blip r:embed="rId7" cstate="print"/>
              <a:stretch>
                <a:fillRect/>
              </a:stretch>
            </a:blipFill>
          </p:spPr>
          <p:txBody>
            <a:bodyPr wrap="square" lIns="0" tIns="0" rIns="0" bIns="0" rtlCol="0"/>
            <a:lstStyle/>
            <a:p>
              <a:endParaRPr/>
            </a:p>
          </p:txBody>
        </p:sp>
      </p:grpSp>
      <p:sp>
        <p:nvSpPr>
          <p:cNvPr id="12" name="object 12"/>
          <p:cNvSpPr txBox="1"/>
          <p:nvPr/>
        </p:nvSpPr>
        <p:spPr>
          <a:xfrm>
            <a:off x="1753044" y="1678994"/>
            <a:ext cx="8705850" cy="431528"/>
          </a:xfrm>
          <a:prstGeom prst="rect">
            <a:avLst/>
          </a:prstGeom>
          <a:ln w="9525">
            <a:solidFill>
              <a:srgbClr val="BD4A47"/>
            </a:solidFill>
          </a:ln>
        </p:spPr>
        <p:txBody>
          <a:bodyPr vert="horz" wrap="square" lIns="0" tIns="31115" rIns="0" bIns="0" rtlCol="0">
            <a:spAutoFit/>
          </a:bodyPr>
          <a:lstStyle/>
          <a:p>
            <a:pPr marL="2540" algn="ctr">
              <a:spcBef>
                <a:spcPts val="245"/>
              </a:spcBef>
            </a:pPr>
            <a:r>
              <a:rPr lang="en-US" sz="2600" spc="-5" dirty="0">
                <a:solidFill>
                  <a:srgbClr val="FFFFFF"/>
                </a:solidFill>
                <a:latin typeface="Garamond" panose="02020404030301010803" pitchFamily="18" charset="0"/>
                <a:cs typeface="Arial"/>
              </a:rPr>
              <a:t>sample1</a:t>
            </a:r>
            <a:r>
              <a:rPr sz="2600" spc="-5" dirty="0">
                <a:solidFill>
                  <a:srgbClr val="FFFFFF"/>
                </a:solidFill>
                <a:latin typeface="Garamond" panose="02020404030301010803" pitchFamily="18" charset="0"/>
                <a:cs typeface="Arial"/>
              </a:rPr>
              <a:t>.txt file is </a:t>
            </a:r>
            <a:r>
              <a:rPr sz="2600" dirty="0">
                <a:solidFill>
                  <a:srgbClr val="FFFFFF"/>
                </a:solidFill>
                <a:latin typeface="Garamond" panose="02020404030301010803" pitchFamily="18" charset="0"/>
                <a:cs typeface="Arial"/>
              </a:rPr>
              <a:t>opened using</a:t>
            </a:r>
            <a:r>
              <a:rPr sz="2600" spc="5" dirty="0">
                <a:solidFill>
                  <a:srgbClr val="FFFFFF"/>
                </a:solidFill>
                <a:latin typeface="Garamond" panose="02020404030301010803" pitchFamily="18" charset="0"/>
                <a:cs typeface="Arial"/>
              </a:rPr>
              <a:t> </a:t>
            </a:r>
            <a:r>
              <a:rPr sz="2600" spc="-5" dirty="0">
                <a:solidFill>
                  <a:srgbClr val="FFFFFF"/>
                </a:solidFill>
                <a:latin typeface="Garamond" panose="02020404030301010803" pitchFamily="18" charset="0"/>
                <a:cs typeface="Arial"/>
              </a:rPr>
              <a:t>“with”.</a:t>
            </a:r>
            <a:endParaRPr sz="2600" dirty="0">
              <a:latin typeface="Garamond" panose="02020404030301010803" pitchFamily="18" charset="0"/>
              <a:cs typeface="Arial"/>
            </a:endParaRPr>
          </a:p>
        </p:txBody>
      </p:sp>
      <p:sp>
        <p:nvSpPr>
          <p:cNvPr id="16" name="object 16"/>
          <p:cNvSpPr/>
          <p:nvPr/>
        </p:nvSpPr>
        <p:spPr>
          <a:xfrm>
            <a:off x="7052780" y="4793013"/>
            <a:ext cx="2628900" cy="619125"/>
          </a:xfrm>
          <a:custGeom>
            <a:avLst/>
            <a:gdLst/>
            <a:ahLst/>
            <a:cxnLst/>
            <a:rect l="l" t="t" r="r" b="b"/>
            <a:pathLst>
              <a:path w="2628900" h="619125">
                <a:moveTo>
                  <a:pt x="0" y="619125"/>
                </a:moveTo>
                <a:lnTo>
                  <a:pt x="2628899" y="619125"/>
                </a:lnTo>
                <a:lnTo>
                  <a:pt x="2628899" y="0"/>
                </a:lnTo>
                <a:lnTo>
                  <a:pt x="0" y="0"/>
                </a:lnTo>
                <a:lnTo>
                  <a:pt x="0" y="619125"/>
                </a:lnTo>
                <a:close/>
              </a:path>
            </a:pathLst>
          </a:custGeom>
          <a:ln w="9525">
            <a:solidFill>
              <a:srgbClr val="000000"/>
            </a:solidFill>
          </a:ln>
        </p:spPr>
        <p:txBody>
          <a:bodyPr wrap="square" lIns="0" tIns="0" rIns="0" bIns="0" rtlCol="0"/>
          <a:lstStyle/>
          <a:p>
            <a:endParaRPr/>
          </a:p>
        </p:txBody>
      </p:sp>
      <p:sp>
        <p:nvSpPr>
          <p:cNvPr id="19" name="object 19"/>
          <p:cNvSpPr/>
          <p:nvPr/>
        </p:nvSpPr>
        <p:spPr>
          <a:xfrm>
            <a:off x="1773365" y="2498194"/>
            <a:ext cx="8665210" cy="1754099"/>
          </a:xfrm>
          <a:custGeom>
            <a:avLst/>
            <a:gdLst/>
            <a:ahLst/>
            <a:cxnLst/>
            <a:rect l="l" t="t" r="r" b="b"/>
            <a:pathLst>
              <a:path w="8665210" h="1762125">
                <a:moveTo>
                  <a:pt x="0" y="1762125"/>
                </a:moveTo>
                <a:lnTo>
                  <a:pt x="8665210" y="1762125"/>
                </a:lnTo>
                <a:lnTo>
                  <a:pt x="8665210" y="0"/>
                </a:lnTo>
                <a:lnTo>
                  <a:pt x="0" y="0"/>
                </a:lnTo>
                <a:lnTo>
                  <a:pt x="0" y="1762125"/>
                </a:lnTo>
                <a:close/>
              </a:path>
            </a:pathLst>
          </a:custGeom>
          <a:ln w="9525">
            <a:solidFill>
              <a:srgbClr val="000000"/>
            </a:solidFill>
          </a:ln>
        </p:spPr>
        <p:txBody>
          <a:bodyPr wrap="square" lIns="0" tIns="0" rIns="0" bIns="0" rtlCol="0"/>
          <a:lstStyle/>
          <a:p>
            <a:endParaRPr/>
          </a:p>
        </p:txBody>
      </p:sp>
      <p:grpSp>
        <p:nvGrpSpPr>
          <p:cNvPr id="20" name="object 20"/>
          <p:cNvGrpSpPr/>
          <p:nvPr/>
        </p:nvGrpSpPr>
        <p:grpSpPr>
          <a:xfrm>
            <a:off x="7482079" y="5760686"/>
            <a:ext cx="2059305" cy="1114425"/>
            <a:chOff x="5753093" y="4733544"/>
            <a:chExt cx="2059305" cy="1114425"/>
          </a:xfrm>
        </p:grpSpPr>
        <p:sp>
          <p:nvSpPr>
            <p:cNvPr id="21" name="object 21"/>
            <p:cNvSpPr/>
            <p:nvPr/>
          </p:nvSpPr>
          <p:spPr>
            <a:xfrm>
              <a:off x="5753093" y="4762486"/>
              <a:ext cx="2042173" cy="999771"/>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5789676" y="4733544"/>
              <a:ext cx="2022348" cy="1114044"/>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5791200" y="4777574"/>
              <a:ext cx="1966341" cy="923328"/>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5791200" y="4777574"/>
              <a:ext cx="1966595" cy="923925"/>
            </a:xfrm>
            <a:custGeom>
              <a:avLst/>
              <a:gdLst/>
              <a:ahLst/>
              <a:cxnLst/>
              <a:rect l="l" t="t" r="r" b="b"/>
              <a:pathLst>
                <a:path w="1966595" h="923925">
                  <a:moveTo>
                    <a:pt x="0" y="923328"/>
                  </a:moveTo>
                  <a:lnTo>
                    <a:pt x="1966341" y="923328"/>
                  </a:lnTo>
                  <a:lnTo>
                    <a:pt x="1966341" y="0"/>
                  </a:lnTo>
                  <a:lnTo>
                    <a:pt x="0" y="0"/>
                  </a:lnTo>
                  <a:lnTo>
                    <a:pt x="0" y="923328"/>
                  </a:lnTo>
                  <a:close/>
                </a:path>
              </a:pathLst>
            </a:custGeom>
            <a:ln w="9525">
              <a:solidFill>
                <a:srgbClr val="BD4A47"/>
              </a:solidFill>
            </a:ln>
          </p:spPr>
          <p:txBody>
            <a:bodyPr wrap="square" lIns="0" tIns="0" rIns="0" bIns="0" rtlCol="0"/>
            <a:lstStyle/>
            <a:p>
              <a:endParaRPr/>
            </a:p>
          </p:txBody>
        </p:sp>
      </p:grpSp>
      <p:sp>
        <p:nvSpPr>
          <p:cNvPr id="25" name="object 25"/>
          <p:cNvSpPr txBox="1"/>
          <p:nvPr/>
        </p:nvSpPr>
        <p:spPr>
          <a:xfrm>
            <a:off x="7482079" y="5925484"/>
            <a:ext cx="1853946" cy="784830"/>
          </a:xfrm>
          <a:prstGeom prst="rect">
            <a:avLst/>
          </a:prstGeom>
        </p:spPr>
        <p:txBody>
          <a:bodyPr vert="horz" wrap="square" lIns="0" tIns="0" rIns="0" bIns="0" rtlCol="0">
            <a:spAutoFit/>
          </a:bodyPr>
          <a:lstStyle/>
          <a:p>
            <a:pPr marL="40005">
              <a:lnSpc>
                <a:spcPts val="1810"/>
              </a:lnSpc>
            </a:pPr>
            <a:r>
              <a:rPr spc="-5" dirty="0">
                <a:solidFill>
                  <a:srgbClr val="FFFFFF"/>
                </a:solidFill>
                <a:latin typeface="Garamond" panose="02020404030301010803" pitchFamily="18" charset="0"/>
                <a:cs typeface="Carlito"/>
              </a:rPr>
              <a:t>“</a:t>
            </a:r>
            <a:r>
              <a:rPr lang="en-US" spc="-5" dirty="0">
                <a:solidFill>
                  <a:srgbClr val="FFFFFF"/>
                </a:solidFill>
                <a:latin typeface="Garamond" panose="02020404030301010803" pitchFamily="18" charset="0"/>
                <a:cs typeface="Carlito"/>
              </a:rPr>
              <a:t>sample1</a:t>
            </a:r>
            <a:r>
              <a:rPr spc="-5" dirty="0">
                <a:solidFill>
                  <a:srgbClr val="FFFFFF"/>
                </a:solidFill>
                <a:latin typeface="Garamond" panose="02020404030301010803" pitchFamily="18" charset="0"/>
                <a:cs typeface="Carlito"/>
              </a:rPr>
              <a:t>.txt” </a:t>
            </a:r>
            <a:r>
              <a:rPr spc="-10" dirty="0">
                <a:solidFill>
                  <a:srgbClr val="FFFFFF"/>
                </a:solidFill>
                <a:latin typeface="Garamond" panose="02020404030301010803" pitchFamily="18" charset="0"/>
                <a:cs typeface="Carlito"/>
              </a:rPr>
              <a:t>File</a:t>
            </a:r>
            <a:r>
              <a:rPr spc="-25" dirty="0">
                <a:solidFill>
                  <a:srgbClr val="FFFFFF"/>
                </a:solidFill>
                <a:latin typeface="Garamond" panose="02020404030301010803" pitchFamily="18" charset="0"/>
                <a:cs typeface="Carlito"/>
              </a:rPr>
              <a:t> </a:t>
            </a:r>
            <a:r>
              <a:rPr dirty="0">
                <a:solidFill>
                  <a:srgbClr val="FFFFFF"/>
                </a:solidFill>
                <a:latin typeface="Garamond" panose="02020404030301010803" pitchFamily="18" charset="0"/>
                <a:cs typeface="Carlito"/>
              </a:rPr>
              <a:t>is</a:t>
            </a:r>
            <a:endParaRPr dirty="0">
              <a:latin typeface="Garamond" panose="02020404030301010803" pitchFamily="18" charset="0"/>
              <a:cs typeface="Carlito"/>
            </a:endParaRPr>
          </a:p>
          <a:p>
            <a:pPr marL="82550" marR="5080" indent="-70485"/>
            <a:r>
              <a:rPr spc="-15" dirty="0">
                <a:solidFill>
                  <a:srgbClr val="FFFFFF"/>
                </a:solidFill>
                <a:latin typeface="Garamond" panose="02020404030301010803" pitchFamily="18" charset="0"/>
                <a:cs typeface="Carlito"/>
              </a:rPr>
              <a:t>created </a:t>
            </a:r>
            <a:r>
              <a:rPr spc="-5" dirty="0">
                <a:solidFill>
                  <a:srgbClr val="FFFFFF"/>
                </a:solidFill>
                <a:latin typeface="Garamond" panose="02020404030301010803" pitchFamily="18" charset="0"/>
                <a:cs typeface="Carlito"/>
              </a:rPr>
              <a:t>using </a:t>
            </a:r>
            <a:r>
              <a:rPr dirty="0">
                <a:solidFill>
                  <a:srgbClr val="FFFFFF"/>
                </a:solidFill>
                <a:latin typeface="Garamond" panose="02020404030301010803" pitchFamily="18" charset="0"/>
                <a:cs typeface="Carlito"/>
              </a:rPr>
              <a:t>the  </a:t>
            </a:r>
            <a:r>
              <a:rPr spc="-5" dirty="0">
                <a:solidFill>
                  <a:srgbClr val="FFFFFF"/>
                </a:solidFill>
                <a:latin typeface="Garamond" panose="02020404030301010803" pitchFamily="18" charset="0"/>
                <a:cs typeface="Carlito"/>
              </a:rPr>
              <a:t>above</a:t>
            </a:r>
            <a:r>
              <a:rPr spc="-40" dirty="0">
                <a:solidFill>
                  <a:srgbClr val="FFFFFF"/>
                </a:solidFill>
                <a:latin typeface="Garamond" panose="02020404030301010803" pitchFamily="18" charset="0"/>
                <a:cs typeface="Carlito"/>
              </a:rPr>
              <a:t> </a:t>
            </a:r>
            <a:r>
              <a:rPr spc="-10" dirty="0">
                <a:solidFill>
                  <a:srgbClr val="FFFFFF"/>
                </a:solidFill>
                <a:latin typeface="Garamond" panose="02020404030301010803" pitchFamily="18" charset="0"/>
                <a:cs typeface="Carlito"/>
              </a:rPr>
              <a:t>program.</a:t>
            </a:r>
            <a:endParaRPr dirty="0">
              <a:latin typeface="Garamond" panose="02020404030301010803" pitchFamily="18" charset="0"/>
              <a:cs typeface="Carlito"/>
            </a:endParaRPr>
          </a:p>
        </p:txBody>
      </p:sp>
      <p:sp>
        <p:nvSpPr>
          <p:cNvPr id="26"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pic>
        <p:nvPicPr>
          <p:cNvPr id="17" name="Picture 16">
            <a:extLst>
              <a:ext uri="{FF2B5EF4-FFF2-40B4-BE49-F238E27FC236}">
                <a16:creationId xmlns:a16="http://schemas.microsoft.com/office/drawing/2014/main" id="{41F623CB-F1BF-7710-D481-A281381B31DA}"/>
              </a:ext>
            </a:extLst>
          </p:cNvPr>
          <p:cNvPicPr>
            <a:picLocks noChangeAspect="1"/>
          </p:cNvPicPr>
          <p:nvPr/>
        </p:nvPicPr>
        <p:blipFill>
          <a:blip r:embed="rId11"/>
          <a:stretch>
            <a:fillRect/>
          </a:stretch>
        </p:blipFill>
        <p:spPr>
          <a:xfrm>
            <a:off x="1828520" y="2539964"/>
            <a:ext cx="8470512" cy="1706429"/>
          </a:xfrm>
          <a:prstGeom prst="rect">
            <a:avLst/>
          </a:prstGeom>
        </p:spPr>
      </p:pic>
      <p:pic>
        <p:nvPicPr>
          <p:cNvPr id="32" name="Picture 31">
            <a:extLst>
              <a:ext uri="{FF2B5EF4-FFF2-40B4-BE49-F238E27FC236}">
                <a16:creationId xmlns:a16="http://schemas.microsoft.com/office/drawing/2014/main" id="{348AF63D-3010-1BBD-0877-CF4F3D6D8054}"/>
              </a:ext>
            </a:extLst>
          </p:cNvPr>
          <p:cNvPicPr>
            <a:picLocks noChangeAspect="1"/>
          </p:cNvPicPr>
          <p:nvPr/>
        </p:nvPicPr>
        <p:blipFill>
          <a:blip r:embed="rId12"/>
          <a:stretch>
            <a:fillRect/>
          </a:stretch>
        </p:blipFill>
        <p:spPr>
          <a:xfrm>
            <a:off x="1929926" y="5154972"/>
            <a:ext cx="4133850" cy="1590675"/>
          </a:xfrm>
          <a:prstGeom prst="rect">
            <a:avLst/>
          </a:prstGeom>
        </p:spPr>
      </p:pic>
      <p:pic>
        <p:nvPicPr>
          <p:cNvPr id="34" name="Picture 33">
            <a:extLst>
              <a:ext uri="{FF2B5EF4-FFF2-40B4-BE49-F238E27FC236}">
                <a16:creationId xmlns:a16="http://schemas.microsoft.com/office/drawing/2014/main" id="{3F18EB88-F84E-6028-61AA-8BD34F59B47A}"/>
              </a:ext>
            </a:extLst>
          </p:cNvPr>
          <p:cNvPicPr>
            <a:picLocks noChangeAspect="1"/>
          </p:cNvPicPr>
          <p:nvPr/>
        </p:nvPicPr>
        <p:blipFill>
          <a:blip r:embed="rId13"/>
          <a:stretch>
            <a:fillRect/>
          </a:stretch>
        </p:blipFill>
        <p:spPr>
          <a:xfrm>
            <a:off x="7466604" y="4940650"/>
            <a:ext cx="2019300" cy="323850"/>
          </a:xfrm>
          <a:prstGeom prst="rect">
            <a:avLst/>
          </a:prstGeom>
        </p:spPr>
      </p:pic>
    </p:spTree>
    <p:extLst>
      <p:ext uri="{BB962C8B-B14F-4D97-AF65-F5344CB8AC3E}">
        <p14:creationId xmlns:p14="http://schemas.microsoft.com/office/powerpoint/2010/main" val="340092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514" y="976059"/>
            <a:ext cx="2973070" cy="574040"/>
          </a:xfrm>
          <a:prstGeom prst="rect">
            <a:avLst/>
          </a:prstGeom>
        </p:spPr>
        <p:txBody>
          <a:bodyPr vert="horz" wrap="square" lIns="0" tIns="12700" rIns="0" bIns="0" rtlCol="0" anchor="ctr">
            <a:spAutoFit/>
          </a:bodyPr>
          <a:lstStyle/>
          <a:p>
            <a:pPr marL="12700">
              <a:lnSpc>
                <a:spcPct val="100000"/>
              </a:lnSpc>
              <a:spcBef>
                <a:spcPts val="100"/>
              </a:spcBef>
            </a:pPr>
            <a:r>
              <a:rPr sz="3600" b="1" spc="-114" dirty="0">
                <a:latin typeface="Garamond" panose="02020404030301010803" pitchFamily="18" charset="0"/>
              </a:rPr>
              <a:t>Reading </a:t>
            </a:r>
            <a:r>
              <a:rPr sz="3600" b="1" dirty="0">
                <a:latin typeface="Garamond" panose="02020404030301010803" pitchFamily="18" charset="0"/>
              </a:rPr>
              <a:t>a</a:t>
            </a:r>
            <a:r>
              <a:rPr sz="3600" b="1" spc="-15" dirty="0">
                <a:latin typeface="Garamond" panose="02020404030301010803" pitchFamily="18" charset="0"/>
              </a:rPr>
              <a:t> </a:t>
            </a:r>
            <a:r>
              <a:rPr sz="3600" b="1" spc="-100" dirty="0">
                <a:latin typeface="Garamond" panose="02020404030301010803" pitchFamily="18" charset="0"/>
              </a:rPr>
              <a:t>File</a:t>
            </a:r>
            <a:endParaRPr sz="3600" b="1" dirty="0">
              <a:latin typeface="Garamond" panose="02020404030301010803" pitchFamily="18" charset="0"/>
            </a:endParaRPr>
          </a:p>
        </p:txBody>
      </p:sp>
      <p:grpSp>
        <p:nvGrpSpPr>
          <p:cNvPr id="3" name="object 3"/>
          <p:cNvGrpSpPr/>
          <p:nvPr/>
        </p:nvGrpSpPr>
        <p:grpSpPr>
          <a:xfrm>
            <a:off x="1541674" y="1661797"/>
            <a:ext cx="8048435" cy="1914525"/>
            <a:chOff x="300037" y="680973"/>
            <a:chExt cx="8048435" cy="1914525"/>
          </a:xfrm>
        </p:grpSpPr>
        <p:sp>
          <p:nvSpPr>
            <p:cNvPr id="5" name="object 5"/>
            <p:cNvSpPr/>
            <p:nvPr/>
          </p:nvSpPr>
          <p:spPr>
            <a:xfrm>
              <a:off x="300037" y="680973"/>
              <a:ext cx="5791835" cy="1914525"/>
            </a:xfrm>
            <a:custGeom>
              <a:avLst/>
              <a:gdLst/>
              <a:ahLst/>
              <a:cxnLst/>
              <a:rect l="l" t="t" r="r" b="b"/>
              <a:pathLst>
                <a:path w="5791835" h="1914525">
                  <a:moveTo>
                    <a:pt x="0" y="1914525"/>
                  </a:moveTo>
                  <a:lnTo>
                    <a:pt x="5791708" y="1914525"/>
                  </a:lnTo>
                  <a:lnTo>
                    <a:pt x="5791708" y="0"/>
                  </a:lnTo>
                  <a:lnTo>
                    <a:pt x="0" y="0"/>
                  </a:lnTo>
                  <a:lnTo>
                    <a:pt x="0" y="1914525"/>
                  </a:lnTo>
                  <a:close/>
                </a:path>
              </a:pathLst>
            </a:custGeom>
            <a:ln w="9525">
              <a:solidFill>
                <a:srgbClr val="000000"/>
              </a:solidFill>
            </a:ln>
          </p:spPr>
          <p:txBody>
            <a:bodyPr wrap="square" lIns="0" tIns="0" rIns="0" bIns="0" rtlCol="0"/>
            <a:lstStyle/>
            <a:p>
              <a:endParaRPr/>
            </a:p>
          </p:txBody>
        </p:sp>
        <p:sp>
          <p:nvSpPr>
            <p:cNvPr id="6" name="object 6"/>
            <p:cNvSpPr/>
            <p:nvPr/>
          </p:nvSpPr>
          <p:spPr>
            <a:xfrm>
              <a:off x="6036564" y="1429511"/>
              <a:ext cx="2311908" cy="74066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166103" y="1409700"/>
              <a:ext cx="2104644" cy="83972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083427" y="1453616"/>
              <a:ext cx="2217038" cy="64632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083427" y="1453616"/>
              <a:ext cx="2217420" cy="646430"/>
            </a:xfrm>
            <a:custGeom>
              <a:avLst/>
              <a:gdLst/>
              <a:ahLst/>
              <a:cxnLst/>
              <a:rect l="l" t="t" r="r" b="b"/>
              <a:pathLst>
                <a:path w="2217420" h="646430">
                  <a:moveTo>
                    <a:pt x="0" y="646328"/>
                  </a:moveTo>
                  <a:lnTo>
                    <a:pt x="2217038" y="646328"/>
                  </a:lnTo>
                  <a:lnTo>
                    <a:pt x="2217038" y="0"/>
                  </a:lnTo>
                  <a:lnTo>
                    <a:pt x="0" y="0"/>
                  </a:lnTo>
                  <a:lnTo>
                    <a:pt x="0" y="646328"/>
                  </a:lnTo>
                  <a:close/>
                </a:path>
              </a:pathLst>
            </a:custGeom>
            <a:ln w="9525">
              <a:solidFill>
                <a:srgbClr val="BD4A47"/>
              </a:solidFill>
            </a:ln>
          </p:spPr>
          <p:txBody>
            <a:bodyPr wrap="square" lIns="0" tIns="0" rIns="0" bIns="0" rtlCol="0"/>
            <a:lstStyle/>
            <a:p>
              <a:endParaRPr/>
            </a:p>
          </p:txBody>
        </p:sp>
      </p:grpSp>
      <p:grpSp>
        <p:nvGrpSpPr>
          <p:cNvPr id="10" name="object 10"/>
          <p:cNvGrpSpPr/>
          <p:nvPr/>
        </p:nvGrpSpPr>
        <p:grpSpPr>
          <a:xfrm>
            <a:off x="1541674" y="3632023"/>
            <a:ext cx="6282733" cy="1347106"/>
            <a:chOff x="302806" y="2639041"/>
            <a:chExt cx="6208107" cy="1347106"/>
          </a:xfrm>
        </p:grpSpPr>
        <p:sp>
          <p:nvSpPr>
            <p:cNvPr id="12" name="object 12"/>
            <p:cNvSpPr/>
            <p:nvPr/>
          </p:nvSpPr>
          <p:spPr>
            <a:xfrm>
              <a:off x="302806" y="2814573"/>
              <a:ext cx="3602639" cy="1171574"/>
            </a:xfrm>
            <a:custGeom>
              <a:avLst/>
              <a:gdLst/>
              <a:ahLst/>
              <a:cxnLst/>
              <a:rect l="l" t="t" r="r" b="b"/>
              <a:pathLst>
                <a:path w="5793740" h="1076325">
                  <a:moveTo>
                    <a:pt x="0" y="1076325"/>
                  </a:moveTo>
                  <a:lnTo>
                    <a:pt x="5793613" y="1076325"/>
                  </a:lnTo>
                  <a:lnTo>
                    <a:pt x="5793613" y="0"/>
                  </a:lnTo>
                  <a:lnTo>
                    <a:pt x="0" y="0"/>
                  </a:lnTo>
                  <a:lnTo>
                    <a:pt x="0" y="1076325"/>
                  </a:lnTo>
                  <a:close/>
                </a:path>
              </a:pathLst>
            </a:custGeom>
            <a:ln w="9525">
              <a:solidFill>
                <a:srgbClr val="000000"/>
              </a:solidFill>
            </a:ln>
          </p:spPr>
          <p:txBody>
            <a:bodyPr wrap="square" lIns="0" tIns="0" rIns="0" bIns="0" rtlCol="0"/>
            <a:lstStyle/>
            <a:p>
              <a:endParaRPr/>
            </a:p>
          </p:txBody>
        </p:sp>
        <p:sp>
          <p:nvSpPr>
            <p:cNvPr id="13" name="object 13"/>
            <p:cNvSpPr/>
            <p:nvPr/>
          </p:nvSpPr>
          <p:spPr>
            <a:xfrm>
              <a:off x="4199005" y="2639041"/>
              <a:ext cx="2311907" cy="463295"/>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4103628" y="2703689"/>
              <a:ext cx="2407285" cy="369328"/>
            </a:xfrm>
            <a:prstGeom prst="rect">
              <a:avLst/>
            </a:prstGeom>
            <a:blipFill>
              <a:blip r:embed="rId6" cstate="print"/>
              <a:stretch>
                <a:fillRect/>
              </a:stretch>
            </a:blipFill>
          </p:spPr>
          <p:txBody>
            <a:bodyPr wrap="square" lIns="0" tIns="0" rIns="0" bIns="0" rtlCol="0"/>
            <a:lstStyle/>
            <a:p>
              <a:endParaRPr/>
            </a:p>
          </p:txBody>
        </p:sp>
      </p:grpSp>
      <p:grpSp>
        <p:nvGrpSpPr>
          <p:cNvPr id="17" name="object 17"/>
          <p:cNvGrpSpPr/>
          <p:nvPr/>
        </p:nvGrpSpPr>
        <p:grpSpPr>
          <a:xfrm>
            <a:off x="5942666" y="5739385"/>
            <a:ext cx="2311907" cy="1118615"/>
            <a:chOff x="6582155" y="5137403"/>
            <a:chExt cx="2311907" cy="1118615"/>
          </a:xfrm>
        </p:grpSpPr>
        <p:sp>
          <p:nvSpPr>
            <p:cNvPr id="19" name="object 19"/>
            <p:cNvSpPr/>
            <p:nvPr/>
          </p:nvSpPr>
          <p:spPr>
            <a:xfrm>
              <a:off x="6582155" y="5157216"/>
              <a:ext cx="2311907" cy="1018032"/>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6787896" y="5137403"/>
              <a:ext cx="1952244" cy="1118615"/>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6629400" y="5181600"/>
              <a:ext cx="2217038" cy="923328"/>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6629400" y="5181600"/>
              <a:ext cx="2217420" cy="923925"/>
            </a:xfrm>
            <a:custGeom>
              <a:avLst/>
              <a:gdLst/>
              <a:ahLst/>
              <a:cxnLst/>
              <a:rect l="l" t="t" r="r" b="b"/>
              <a:pathLst>
                <a:path w="2217420" h="923925">
                  <a:moveTo>
                    <a:pt x="0" y="923328"/>
                  </a:moveTo>
                  <a:lnTo>
                    <a:pt x="2217038" y="923328"/>
                  </a:lnTo>
                  <a:lnTo>
                    <a:pt x="2217038" y="0"/>
                  </a:lnTo>
                  <a:lnTo>
                    <a:pt x="0" y="0"/>
                  </a:lnTo>
                  <a:lnTo>
                    <a:pt x="0" y="923328"/>
                  </a:lnTo>
                  <a:close/>
                </a:path>
              </a:pathLst>
            </a:custGeom>
            <a:ln w="9525">
              <a:solidFill>
                <a:srgbClr val="BD4A47"/>
              </a:solidFill>
            </a:ln>
          </p:spPr>
          <p:txBody>
            <a:bodyPr wrap="square" lIns="0" tIns="0" rIns="0" bIns="0" rtlCol="0"/>
            <a:lstStyle/>
            <a:p>
              <a:endParaRPr/>
            </a:p>
          </p:txBody>
        </p:sp>
      </p:grpSp>
      <p:sp>
        <p:nvSpPr>
          <p:cNvPr id="23" name="object 23"/>
          <p:cNvSpPr txBox="1"/>
          <p:nvPr/>
        </p:nvSpPr>
        <p:spPr>
          <a:xfrm>
            <a:off x="6007673" y="3657092"/>
            <a:ext cx="907924" cy="289823"/>
          </a:xfrm>
          <a:prstGeom prst="rect">
            <a:avLst/>
          </a:prstGeom>
        </p:spPr>
        <p:txBody>
          <a:bodyPr vert="horz" wrap="square" lIns="0" tIns="12700" rIns="0" bIns="0" rtlCol="0">
            <a:spAutoFit/>
          </a:bodyPr>
          <a:lstStyle/>
          <a:p>
            <a:pPr marL="12700">
              <a:spcBef>
                <a:spcPts val="100"/>
              </a:spcBef>
            </a:pPr>
            <a:r>
              <a:rPr spc="-5" dirty="0">
                <a:solidFill>
                  <a:srgbClr val="FFFFFF"/>
                </a:solidFill>
                <a:latin typeface="Carlito"/>
                <a:cs typeface="Carlito"/>
              </a:rPr>
              <a:t>Output</a:t>
            </a:r>
            <a:endParaRPr dirty="0">
              <a:latin typeface="Carlito"/>
              <a:cs typeface="Carlito"/>
            </a:endParaRPr>
          </a:p>
        </p:txBody>
      </p:sp>
      <p:sp>
        <p:nvSpPr>
          <p:cNvPr id="24" name="object 24"/>
          <p:cNvSpPr txBox="1"/>
          <p:nvPr/>
        </p:nvSpPr>
        <p:spPr>
          <a:xfrm>
            <a:off x="7350931" y="2380314"/>
            <a:ext cx="2541214" cy="566822"/>
          </a:xfrm>
          <a:prstGeom prst="rect">
            <a:avLst/>
          </a:prstGeom>
        </p:spPr>
        <p:txBody>
          <a:bodyPr vert="horz" wrap="square" lIns="0" tIns="12700" rIns="0" bIns="0" rtlCol="0">
            <a:spAutoFit/>
          </a:bodyPr>
          <a:lstStyle/>
          <a:p>
            <a:pPr marL="382905" marR="248285" indent="-137160">
              <a:spcBef>
                <a:spcPts val="100"/>
              </a:spcBef>
            </a:pPr>
            <a:r>
              <a:rPr dirty="0">
                <a:solidFill>
                  <a:srgbClr val="FFFFFF"/>
                </a:solidFill>
                <a:latin typeface="Carlito"/>
                <a:cs typeface="Carlito"/>
              </a:rPr>
              <a:t>A </a:t>
            </a:r>
            <a:r>
              <a:rPr spc="-15" dirty="0">
                <a:solidFill>
                  <a:srgbClr val="FFFFFF"/>
                </a:solidFill>
                <a:latin typeface="Carlito"/>
                <a:cs typeface="Carlito"/>
              </a:rPr>
              <a:t>Program </a:t>
            </a:r>
            <a:r>
              <a:rPr spc="-10" dirty="0">
                <a:solidFill>
                  <a:srgbClr val="FFFFFF"/>
                </a:solidFill>
                <a:latin typeface="Carlito"/>
                <a:cs typeface="Carlito"/>
              </a:rPr>
              <a:t>to</a:t>
            </a:r>
            <a:r>
              <a:rPr spc="-60" dirty="0">
                <a:solidFill>
                  <a:srgbClr val="FFFFFF"/>
                </a:solidFill>
                <a:latin typeface="Carlito"/>
                <a:cs typeface="Carlito"/>
              </a:rPr>
              <a:t> </a:t>
            </a:r>
            <a:r>
              <a:rPr spc="-10" dirty="0">
                <a:solidFill>
                  <a:srgbClr val="FFFFFF"/>
                </a:solidFill>
                <a:latin typeface="Carlito"/>
                <a:cs typeface="Carlito"/>
              </a:rPr>
              <a:t>read  </a:t>
            </a:r>
            <a:r>
              <a:rPr spc="-5" dirty="0">
                <a:solidFill>
                  <a:srgbClr val="FFFFFF"/>
                </a:solidFill>
                <a:latin typeface="Carlito"/>
                <a:cs typeface="Carlito"/>
              </a:rPr>
              <a:t>“</a:t>
            </a:r>
            <a:r>
              <a:rPr lang="en-US" spc="-5" dirty="0">
                <a:solidFill>
                  <a:srgbClr val="FFFFFF"/>
                </a:solidFill>
                <a:latin typeface="Carlito"/>
                <a:cs typeface="Carlito"/>
              </a:rPr>
              <a:t>Sample1</a:t>
            </a:r>
            <a:r>
              <a:rPr spc="-5" dirty="0">
                <a:solidFill>
                  <a:srgbClr val="FFFFFF"/>
                </a:solidFill>
                <a:latin typeface="Carlito"/>
                <a:cs typeface="Carlito"/>
              </a:rPr>
              <a:t>.txt”</a:t>
            </a:r>
            <a:r>
              <a:rPr spc="-10" dirty="0">
                <a:solidFill>
                  <a:srgbClr val="FFFFFF"/>
                </a:solidFill>
                <a:latin typeface="Carlito"/>
                <a:cs typeface="Carlito"/>
              </a:rPr>
              <a:t> </a:t>
            </a:r>
            <a:r>
              <a:rPr spc="-5" dirty="0">
                <a:solidFill>
                  <a:srgbClr val="FFFFFF"/>
                </a:solidFill>
                <a:latin typeface="Carlito"/>
                <a:cs typeface="Carlito"/>
              </a:rPr>
              <a:t>File.</a:t>
            </a:r>
            <a:endParaRPr dirty="0">
              <a:latin typeface="Carlito"/>
              <a:cs typeface="Carlito"/>
            </a:endParaRPr>
          </a:p>
        </p:txBody>
      </p:sp>
      <p:sp>
        <p:nvSpPr>
          <p:cNvPr id="25" name="object 25"/>
          <p:cNvSpPr txBox="1"/>
          <p:nvPr/>
        </p:nvSpPr>
        <p:spPr>
          <a:xfrm>
            <a:off x="6000804" y="5754878"/>
            <a:ext cx="1771143" cy="840740"/>
          </a:xfrm>
          <a:prstGeom prst="rect">
            <a:avLst/>
          </a:prstGeom>
        </p:spPr>
        <p:txBody>
          <a:bodyPr vert="horz" wrap="square" lIns="0" tIns="16510" rIns="0" bIns="0" rtlCol="0">
            <a:spAutoFit/>
          </a:bodyPr>
          <a:lstStyle/>
          <a:p>
            <a:pPr marR="5080" algn="ctr">
              <a:lnSpc>
                <a:spcPct val="98600"/>
              </a:lnSpc>
              <a:spcBef>
                <a:spcPts val="130"/>
              </a:spcBef>
            </a:pPr>
            <a:r>
              <a:rPr lang="en-US" spc="-10" dirty="0">
                <a:solidFill>
                  <a:srgbClr val="FFFFFF"/>
                </a:solidFill>
                <a:latin typeface="Carlito"/>
                <a:cs typeface="Carlito"/>
              </a:rPr>
              <a:t>Sample1</a:t>
            </a:r>
            <a:r>
              <a:rPr spc="-10" dirty="0">
                <a:solidFill>
                  <a:srgbClr val="FFFFFF"/>
                </a:solidFill>
                <a:latin typeface="Carlito"/>
                <a:cs typeface="Carlito"/>
              </a:rPr>
              <a:t>.txt </a:t>
            </a:r>
            <a:r>
              <a:rPr spc="-5" dirty="0">
                <a:solidFill>
                  <a:srgbClr val="FFFFFF"/>
                </a:solidFill>
                <a:latin typeface="Carlito"/>
                <a:cs typeface="Carlito"/>
              </a:rPr>
              <a:t>file</a:t>
            </a:r>
            <a:r>
              <a:rPr spc="-40" dirty="0">
                <a:solidFill>
                  <a:srgbClr val="FFFFFF"/>
                </a:solidFill>
                <a:latin typeface="Carlito"/>
                <a:cs typeface="Carlito"/>
              </a:rPr>
              <a:t> </a:t>
            </a:r>
            <a:r>
              <a:rPr spc="-10" dirty="0">
                <a:solidFill>
                  <a:srgbClr val="FFFFFF"/>
                </a:solidFill>
                <a:latin typeface="Carlito"/>
                <a:cs typeface="Carlito"/>
              </a:rPr>
              <a:t>was  </a:t>
            </a:r>
            <a:r>
              <a:rPr spc="-15" dirty="0">
                <a:solidFill>
                  <a:srgbClr val="FFFFFF"/>
                </a:solidFill>
                <a:latin typeface="Carlito"/>
                <a:cs typeface="Carlito"/>
              </a:rPr>
              <a:t>created </a:t>
            </a:r>
            <a:r>
              <a:rPr spc="-5" dirty="0">
                <a:solidFill>
                  <a:srgbClr val="FFFFFF"/>
                </a:solidFill>
                <a:latin typeface="Carlito"/>
                <a:cs typeface="Carlito"/>
              </a:rPr>
              <a:t>using  notepad.</a:t>
            </a:r>
            <a:r>
              <a:rPr spc="-5" dirty="0">
                <a:solidFill>
                  <a:srgbClr val="FFFFFF"/>
                </a:solidFill>
                <a:latin typeface="Mukti Narrow"/>
                <a:cs typeface="Mukti Narrow"/>
              </a:rPr>
              <a:t>|</a:t>
            </a:r>
            <a:endParaRPr dirty="0">
              <a:latin typeface="Mukti Narrow"/>
              <a:cs typeface="Mukti Narrow"/>
            </a:endParaRPr>
          </a:p>
        </p:txBody>
      </p:sp>
      <p:pic>
        <p:nvPicPr>
          <p:cNvPr id="27" name="Picture 26">
            <a:extLst>
              <a:ext uri="{FF2B5EF4-FFF2-40B4-BE49-F238E27FC236}">
                <a16:creationId xmlns:a16="http://schemas.microsoft.com/office/drawing/2014/main" id="{E7985B5E-D650-68CC-5D0B-C013187D5313}"/>
              </a:ext>
            </a:extLst>
          </p:cNvPr>
          <p:cNvPicPr>
            <a:picLocks noChangeAspect="1"/>
          </p:cNvPicPr>
          <p:nvPr/>
        </p:nvPicPr>
        <p:blipFill>
          <a:blip r:embed="rId10"/>
          <a:stretch>
            <a:fillRect/>
          </a:stretch>
        </p:blipFill>
        <p:spPr>
          <a:xfrm>
            <a:off x="1665285" y="1646048"/>
            <a:ext cx="5595494" cy="1743331"/>
          </a:xfrm>
          <a:prstGeom prst="rect">
            <a:avLst/>
          </a:prstGeom>
        </p:spPr>
      </p:pic>
      <p:sp>
        <p:nvSpPr>
          <p:cNvPr id="26"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pic>
        <p:nvPicPr>
          <p:cNvPr id="11" name="Picture 10">
            <a:extLst>
              <a:ext uri="{FF2B5EF4-FFF2-40B4-BE49-F238E27FC236}">
                <a16:creationId xmlns:a16="http://schemas.microsoft.com/office/drawing/2014/main" id="{206AED91-0B6E-B09F-8105-AFB052661AE6}"/>
              </a:ext>
            </a:extLst>
          </p:cNvPr>
          <p:cNvPicPr>
            <a:picLocks noChangeAspect="1"/>
          </p:cNvPicPr>
          <p:nvPr/>
        </p:nvPicPr>
        <p:blipFill>
          <a:blip r:embed="rId11"/>
          <a:stretch>
            <a:fillRect/>
          </a:stretch>
        </p:blipFill>
        <p:spPr>
          <a:xfrm>
            <a:off x="1354234" y="3802003"/>
            <a:ext cx="4045299" cy="1181100"/>
          </a:xfrm>
          <a:prstGeom prst="rect">
            <a:avLst/>
          </a:prstGeom>
        </p:spPr>
      </p:pic>
      <p:pic>
        <p:nvPicPr>
          <p:cNvPr id="14" name="Picture 13">
            <a:extLst>
              <a:ext uri="{FF2B5EF4-FFF2-40B4-BE49-F238E27FC236}">
                <a16:creationId xmlns:a16="http://schemas.microsoft.com/office/drawing/2014/main" id="{19E9A8AB-2667-5040-F2A1-AC3C2FCEE120}"/>
              </a:ext>
            </a:extLst>
          </p:cNvPr>
          <p:cNvPicPr>
            <a:picLocks noChangeAspect="1"/>
          </p:cNvPicPr>
          <p:nvPr/>
        </p:nvPicPr>
        <p:blipFill>
          <a:blip r:embed="rId12"/>
          <a:stretch>
            <a:fillRect/>
          </a:stretch>
        </p:blipFill>
        <p:spPr>
          <a:xfrm>
            <a:off x="1354234" y="5267325"/>
            <a:ext cx="4133850" cy="1590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rot="18016546">
            <a:off x="-731177" y="1216803"/>
            <a:ext cx="3733165" cy="628377"/>
          </a:xfrm>
          <a:prstGeom prst="rect">
            <a:avLst/>
          </a:prstGeom>
        </p:spPr>
        <p:txBody>
          <a:bodyPr vert="horz" wrap="square" lIns="0" tIns="12700" rIns="0" bIns="0" rtlCol="0" anchor="ctr">
            <a:spAutoFit/>
          </a:bodyPr>
          <a:lstStyle/>
          <a:p>
            <a:pPr marL="12700">
              <a:lnSpc>
                <a:spcPct val="100000"/>
              </a:lnSpc>
              <a:spcBef>
                <a:spcPts val="100"/>
              </a:spcBef>
            </a:pPr>
            <a:r>
              <a:rPr sz="4000" spc="-114" dirty="0">
                <a:latin typeface="Garamond" panose="02020404030301010803" pitchFamily="18" charset="0"/>
              </a:rPr>
              <a:t>Reading </a:t>
            </a:r>
            <a:r>
              <a:rPr sz="4000" dirty="0">
                <a:latin typeface="Garamond" panose="02020404030301010803" pitchFamily="18" charset="0"/>
              </a:rPr>
              <a:t>a </a:t>
            </a:r>
            <a:r>
              <a:rPr sz="4000" spc="-100" dirty="0">
                <a:latin typeface="Garamond" panose="02020404030301010803" pitchFamily="18" charset="0"/>
              </a:rPr>
              <a:t>File </a:t>
            </a:r>
            <a:r>
              <a:rPr sz="4000" dirty="0">
                <a:latin typeface="Garamond" panose="02020404030301010803" pitchFamily="18" charset="0"/>
              </a:rPr>
              <a:t>. .</a:t>
            </a:r>
            <a:r>
              <a:rPr sz="4000" spc="65" dirty="0">
                <a:latin typeface="Garamond" panose="02020404030301010803" pitchFamily="18" charset="0"/>
              </a:rPr>
              <a:t> </a:t>
            </a:r>
            <a:r>
              <a:rPr sz="3600" dirty="0"/>
              <a:t>.</a:t>
            </a:r>
          </a:p>
        </p:txBody>
      </p:sp>
      <p:grpSp>
        <p:nvGrpSpPr>
          <p:cNvPr id="3" name="object 3"/>
          <p:cNvGrpSpPr/>
          <p:nvPr/>
        </p:nvGrpSpPr>
        <p:grpSpPr>
          <a:xfrm>
            <a:off x="5753094" y="2150365"/>
            <a:ext cx="2294255" cy="565785"/>
            <a:chOff x="4229093" y="2150364"/>
            <a:chExt cx="2294255" cy="565785"/>
          </a:xfrm>
        </p:grpSpPr>
        <p:sp>
          <p:nvSpPr>
            <p:cNvPr id="4" name="object 4"/>
            <p:cNvSpPr/>
            <p:nvPr/>
          </p:nvSpPr>
          <p:spPr>
            <a:xfrm>
              <a:off x="4229093" y="2179290"/>
              <a:ext cx="2293632" cy="446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63083" y="2150364"/>
              <a:ext cx="1075943" cy="56540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267199" y="2194928"/>
              <a:ext cx="2217039" cy="36932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5791200" y="2194929"/>
            <a:ext cx="2217420" cy="308417"/>
          </a:xfrm>
          <a:prstGeom prst="rect">
            <a:avLst/>
          </a:prstGeom>
          <a:ln w="9525">
            <a:solidFill>
              <a:srgbClr val="BD4A47"/>
            </a:solidFill>
          </a:ln>
        </p:spPr>
        <p:txBody>
          <a:bodyPr vert="horz" wrap="square" lIns="0" tIns="31114" rIns="0" bIns="0" rtlCol="0">
            <a:spAutoFit/>
          </a:bodyPr>
          <a:lstStyle/>
          <a:p>
            <a:pPr marL="635" algn="ctr">
              <a:spcBef>
                <a:spcPts val="244"/>
              </a:spcBef>
            </a:pPr>
            <a:r>
              <a:rPr spc="-5" dirty="0">
                <a:solidFill>
                  <a:srgbClr val="FFFFFF"/>
                </a:solidFill>
                <a:latin typeface="Carlito"/>
                <a:cs typeface="Carlito"/>
              </a:rPr>
              <a:t>Output</a:t>
            </a:r>
            <a:endParaRPr dirty="0">
              <a:latin typeface="Carlito"/>
              <a:cs typeface="Carlito"/>
            </a:endParaRPr>
          </a:p>
        </p:txBody>
      </p:sp>
      <p:grpSp>
        <p:nvGrpSpPr>
          <p:cNvPr id="8" name="object 8"/>
          <p:cNvGrpSpPr/>
          <p:nvPr/>
        </p:nvGrpSpPr>
        <p:grpSpPr>
          <a:xfrm>
            <a:off x="7277094" y="794005"/>
            <a:ext cx="2294255" cy="1114425"/>
            <a:chOff x="5753093" y="794004"/>
            <a:chExt cx="2294255" cy="1114425"/>
          </a:xfrm>
        </p:grpSpPr>
        <p:sp>
          <p:nvSpPr>
            <p:cNvPr id="9" name="object 9"/>
            <p:cNvSpPr/>
            <p:nvPr/>
          </p:nvSpPr>
          <p:spPr>
            <a:xfrm>
              <a:off x="5753093" y="822946"/>
              <a:ext cx="2293632" cy="99977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807963" y="794004"/>
              <a:ext cx="2237232" cy="1114044"/>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5791199" y="838161"/>
              <a:ext cx="2217038" cy="923328"/>
            </a:xfrm>
            <a:prstGeom prst="rect">
              <a:avLst/>
            </a:prstGeom>
            <a:blipFill>
              <a:blip r:embed="rId7" cstate="print"/>
              <a:stretch>
                <a:fillRect/>
              </a:stretch>
            </a:blipFill>
          </p:spPr>
          <p:txBody>
            <a:bodyPr wrap="square" lIns="0" tIns="0" rIns="0" bIns="0" rtlCol="0"/>
            <a:lstStyle/>
            <a:p>
              <a:endParaRPr/>
            </a:p>
          </p:txBody>
        </p:sp>
      </p:grpSp>
      <p:sp>
        <p:nvSpPr>
          <p:cNvPr id="12" name="object 12"/>
          <p:cNvSpPr txBox="1"/>
          <p:nvPr/>
        </p:nvSpPr>
        <p:spPr>
          <a:xfrm>
            <a:off x="7315200" y="838161"/>
            <a:ext cx="2217420" cy="861774"/>
          </a:xfrm>
          <a:prstGeom prst="rect">
            <a:avLst/>
          </a:prstGeom>
          <a:ln w="9525">
            <a:solidFill>
              <a:srgbClr val="BD4A47"/>
            </a:solidFill>
          </a:ln>
        </p:spPr>
        <p:txBody>
          <a:bodyPr vert="horz" wrap="square" lIns="0" tIns="30480" rIns="0" bIns="0" rtlCol="0">
            <a:spAutoFit/>
          </a:bodyPr>
          <a:lstStyle/>
          <a:p>
            <a:pPr marL="197485" marR="188595" indent="-635" algn="ctr">
              <a:spcBef>
                <a:spcPts val="240"/>
              </a:spcBef>
            </a:pPr>
            <a:r>
              <a:rPr spc="-10" dirty="0">
                <a:solidFill>
                  <a:srgbClr val="FFFFFF"/>
                </a:solidFill>
                <a:latin typeface="Garamond" panose="02020404030301010803" pitchFamily="18" charset="0"/>
                <a:cs typeface="Carlito"/>
              </a:rPr>
              <a:t>Reading </a:t>
            </a:r>
            <a:r>
              <a:rPr spc="-15" dirty="0">
                <a:solidFill>
                  <a:srgbClr val="FFFFFF"/>
                </a:solidFill>
                <a:latin typeface="Garamond" panose="02020404030301010803" pitchFamily="18" charset="0"/>
                <a:cs typeface="Carlito"/>
              </a:rPr>
              <a:t>first </a:t>
            </a:r>
            <a:r>
              <a:rPr lang="en-US" spc="-15" dirty="0">
                <a:solidFill>
                  <a:srgbClr val="FFFFFF"/>
                </a:solidFill>
                <a:latin typeface="Garamond" panose="02020404030301010803" pitchFamily="18" charset="0"/>
                <a:cs typeface="Carlito"/>
              </a:rPr>
              <a:t>25</a:t>
            </a:r>
            <a:r>
              <a:rPr dirty="0">
                <a:solidFill>
                  <a:srgbClr val="FFFFFF"/>
                </a:solidFill>
                <a:latin typeface="Garamond" panose="02020404030301010803" pitchFamily="18" charset="0"/>
                <a:cs typeface="Carlito"/>
              </a:rPr>
              <a:t>  </a:t>
            </a:r>
            <a:r>
              <a:rPr spc="-15" dirty="0">
                <a:solidFill>
                  <a:srgbClr val="FFFFFF"/>
                </a:solidFill>
                <a:latin typeface="Garamond" panose="02020404030301010803" pitchFamily="18" charset="0"/>
                <a:cs typeface="Carlito"/>
              </a:rPr>
              <a:t>characters </a:t>
            </a:r>
            <a:r>
              <a:rPr spc="-10" dirty="0">
                <a:solidFill>
                  <a:srgbClr val="FFFFFF"/>
                </a:solidFill>
                <a:latin typeface="Garamond" panose="02020404030301010803" pitchFamily="18" charset="0"/>
                <a:cs typeface="Carlito"/>
              </a:rPr>
              <a:t>from</a:t>
            </a:r>
            <a:r>
              <a:rPr spc="-60" dirty="0">
                <a:solidFill>
                  <a:srgbClr val="FFFFFF"/>
                </a:solidFill>
                <a:latin typeface="Garamond" panose="02020404030301010803" pitchFamily="18" charset="0"/>
                <a:cs typeface="Carlito"/>
              </a:rPr>
              <a:t> </a:t>
            </a:r>
            <a:r>
              <a:rPr dirty="0">
                <a:solidFill>
                  <a:srgbClr val="FFFFFF"/>
                </a:solidFill>
                <a:latin typeface="Garamond" panose="02020404030301010803" pitchFamily="18" charset="0"/>
                <a:cs typeface="Carlito"/>
              </a:rPr>
              <a:t>the  </a:t>
            </a:r>
            <a:r>
              <a:rPr spc="-5" dirty="0">
                <a:solidFill>
                  <a:srgbClr val="FFFFFF"/>
                </a:solidFill>
                <a:latin typeface="Garamond" panose="02020404030301010803" pitchFamily="18" charset="0"/>
                <a:cs typeface="Carlito"/>
              </a:rPr>
              <a:t>file</a:t>
            </a:r>
            <a:r>
              <a:rPr dirty="0">
                <a:solidFill>
                  <a:srgbClr val="FFFFFF"/>
                </a:solidFill>
                <a:latin typeface="Garamond" panose="02020404030301010803" pitchFamily="18" charset="0"/>
                <a:cs typeface="Carlito"/>
              </a:rPr>
              <a:t> </a:t>
            </a:r>
            <a:r>
              <a:rPr spc="-5" dirty="0">
                <a:solidFill>
                  <a:srgbClr val="FFFFFF"/>
                </a:solidFill>
                <a:latin typeface="Garamond" panose="02020404030301010803" pitchFamily="18" charset="0"/>
                <a:cs typeface="Carlito"/>
              </a:rPr>
              <a:t>“</a:t>
            </a:r>
            <a:r>
              <a:rPr lang="en-US" spc="-5" dirty="0">
                <a:solidFill>
                  <a:srgbClr val="FFFFFF"/>
                </a:solidFill>
                <a:latin typeface="Garamond" panose="02020404030301010803" pitchFamily="18" charset="0"/>
                <a:cs typeface="Carlito"/>
              </a:rPr>
              <a:t>Sample1</a:t>
            </a:r>
            <a:r>
              <a:rPr spc="-5" dirty="0">
                <a:solidFill>
                  <a:srgbClr val="FFFFFF"/>
                </a:solidFill>
                <a:latin typeface="Garamond" panose="02020404030301010803" pitchFamily="18" charset="0"/>
                <a:cs typeface="Carlito"/>
              </a:rPr>
              <a:t>.txt”</a:t>
            </a:r>
            <a:endParaRPr dirty="0">
              <a:latin typeface="Garamond" panose="02020404030301010803" pitchFamily="18" charset="0"/>
              <a:cs typeface="Carlito"/>
            </a:endParaRPr>
          </a:p>
        </p:txBody>
      </p:sp>
      <p:grpSp>
        <p:nvGrpSpPr>
          <p:cNvPr id="13" name="object 13"/>
          <p:cNvGrpSpPr/>
          <p:nvPr/>
        </p:nvGrpSpPr>
        <p:grpSpPr>
          <a:xfrm>
            <a:off x="1954670" y="833500"/>
            <a:ext cx="5250802" cy="2086064"/>
            <a:chOff x="430669" y="833500"/>
            <a:chExt cx="5250802" cy="2086064"/>
          </a:xfrm>
        </p:grpSpPr>
        <p:sp>
          <p:nvSpPr>
            <p:cNvPr id="15" name="object 15"/>
            <p:cNvSpPr/>
            <p:nvPr/>
          </p:nvSpPr>
          <p:spPr>
            <a:xfrm>
              <a:off x="452437" y="833500"/>
              <a:ext cx="3971925" cy="1320165"/>
            </a:xfrm>
            <a:custGeom>
              <a:avLst/>
              <a:gdLst/>
              <a:ahLst/>
              <a:cxnLst/>
              <a:rect l="l" t="t" r="r" b="b"/>
              <a:pathLst>
                <a:path w="3971925" h="1320164">
                  <a:moveTo>
                    <a:pt x="0" y="1320038"/>
                  </a:moveTo>
                  <a:lnTo>
                    <a:pt x="3971925" y="1320038"/>
                  </a:lnTo>
                  <a:lnTo>
                    <a:pt x="3971925" y="0"/>
                  </a:lnTo>
                  <a:lnTo>
                    <a:pt x="0" y="0"/>
                  </a:lnTo>
                  <a:lnTo>
                    <a:pt x="0" y="1320038"/>
                  </a:lnTo>
                  <a:close/>
                </a:path>
              </a:pathLst>
            </a:custGeom>
            <a:ln w="9525">
              <a:solidFill>
                <a:srgbClr val="000000"/>
              </a:solidFill>
            </a:ln>
          </p:spPr>
          <p:txBody>
            <a:bodyPr wrap="square" lIns="0" tIns="0" rIns="0" bIns="0" rtlCol="0"/>
            <a:lstStyle/>
            <a:p>
              <a:endParaRPr/>
            </a:p>
          </p:txBody>
        </p:sp>
        <p:sp>
          <p:nvSpPr>
            <p:cNvPr id="17" name="object 17"/>
            <p:cNvSpPr/>
            <p:nvPr/>
          </p:nvSpPr>
          <p:spPr>
            <a:xfrm>
              <a:off x="430669" y="2201379"/>
              <a:ext cx="3613150" cy="718185"/>
            </a:xfrm>
            <a:custGeom>
              <a:avLst/>
              <a:gdLst/>
              <a:ahLst/>
              <a:cxnLst/>
              <a:rect l="l" t="t" r="r" b="b"/>
              <a:pathLst>
                <a:path w="3613150" h="718185">
                  <a:moveTo>
                    <a:pt x="0" y="717842"/>
                  </a:moveTo>
                  <a:lnTo>
                    <a:pt x="3612641" y="717842"/>
                  </a:lnTo>
                  <a:lnTo>
                    <a:pt x="3612641" y="0"/>
                  </a:lnTo>
                  <a:lnTo>
                    <a:pt x="0" y="0"/>
                  </a:lnTo>
                  <a:lnTo>
                    <a:pt x="0" y="717842"/>
                  </a:lnTo>
                  <a:close/>
                </a:path>
              </a:pathLst>
            </a:custGeom>
            <a:ln w="9525">
              <a:solidFill>
                <a:srgbClr val="000000"/>
              </a:solidFill>
            </a:ln>
          </p:spPr>
          <p:txBody>
            <a:bodyPr wrap="square" lIns="0" tIns="0" rIns="0" bIns="0" rtlCol="0"/>
            <a:lstStyle/>
            <a:p>
              <a:endParaRPr/>
            </a:p>
          </p:txBody>
        </p:sp>
        <p:sp>
          <p:nvSpPr>
            <p:cNvPr id="18" name="object 18"/>
            <p:cNvSpPr/>
            <p:nvPr/>
          </p:nvSpPr>
          <p:spPr>
            <a:xfrm>
              <a:off x="2988563" y="1110995"/>
              <a:ext cx="2692908" cy="423672"/>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3200272" y="1214322"/>
              <a:ext cx="2439035" cy="171450"/>
            </a:xfrm>
            <a:custGeom>
              <a:avLst/>
              <a:gdLst/>
              <a:ahLst/>
              <a:cxnLst/>
              <a:rect l="l" t="t" r="r" b="b"/>
              <a:pathLst>
                <a:path w="2439035" h="171450">
                  <a:moveTo>
                    <a:pt x="149689" y="0"/>
                  </a:moveTo>
                  <a:lnTo>
                    <a:pt x="142493" y="2464"/>
                  </a:lnTo>
                  <a:lnTo>
                    <a:pt x="0" y="85522"/>
                  </a:lnTo>
                  <a:lnTo>
                    <a:pt x="142493" y="168707"/>
                  </a:lnTo>
                  <a:lnTo>
                    <a:pt x="149689" y="171100"/>
                  </a:lnTo>
                  <a:lnTo>
                    <a:pt x="157003" y="170612"/>
                  </a:lnTo>
                  <a:lnTo>
                    <a:pt x="163603" y="167457"/>
                  </a:lnTo>
                  <a:lnTo>
                    <a:pt x="168655" y="161849"/>
                  </a:lnTo>
                  <a:lnTo>
                    <a:pt x="171049" y="154656"/>
                  </a:lnTo>
                  <a:lnTo>
                    <a:pt x="170561" y="147355"/>
                  </a:lnTo>
                  <a:lnTo>
                    <a:pt x="167405" y="140793"/>
                  </a:lnTo>
                  <a:lnTo>
                    <a:pt x="161798" y="135814"/>
                  </a:lnTo>
                  <a:lnTo>
                    <a:pt x="108240" y="104572"/>
                  </a:lnTo>
                  <a:lnTo>
                    <a:pt x="37845" y="104572"/>
                  </a:lnTo>
                  <a:lnTo>
                    <a:pt x="37845" y="66472"/>
                  </a:lnTo>
                  <a:lnTo>
                    <a:pt x="108457" y="66472"/>
                  </a:lnTo>
                  <a:lnTo>
                    <a:pt x="161798" y="35357"/>
                  </a:lnTo>
                  <a:lnTo>
                    <a:pt x="167405" y="30307"/>
                  </a:lnTo>
                  <a:lnTo>
                    <a:pt x="170560" y="23721"/>
                  </a:lnTo>
                  <a:lnTo>
                    <a:pt x="171049" y="16444"/>
                  </a:lnTo>
                  <a:lnTo>
                    <a:pt x="168655" y="9322"/>
                  </a:lnTo>
                  <a:lnTo>
                    <a:pt x="163603" y="3643"/>
                  </a:lnTo>
                  <a:lnTo>
                    <a:pt x="157003" y="464"/>
                  </a:lnTo>
                  <a:lnTo>
                    <a:pt x="149689" y="0"/>
                  </a:lnTo>
                  <a:close/>
                </a:path>
                <a:path w="2439035" h="171450">
                  <a:moveTo>
                    <a:pt x="108457" y="66472"/>
                  </a:moveTo>
                  <a:lnTo>
                    <a:pt x="37845" y="66472"/>
                  </a:lnTo>
                  <a:lnTo>
                    <a:pt x="37845" y="104572"/>
                  </a:lnTo>
                  <a:lnTo>
                    <a:pt x="108240" y="104572"/>
                  </a:lnTo>
                  <a:lnTo>
                    <a:pt x="103885" y="102032"/>
                  </a:lnTo>
                  <a:lnTo>
                    <a:pt x="47497" y="102032"/>
                  </a:lnTo>
                  <a:lnTo>
                    <a:pt x="47497" y="69139"/>
                  </a:lnTo>
                  <a:lnTo>
                    <a:pt x="103885" y="69139"/>
                  </a:lnTo>
                  <a:lnTo>
                    <a:pt x="108457" y="66472"/>
                  </a:lnTo>
                  <a:close/>
                </a:path>
                <a:path w="2439035" h="171450">
                  <a:moveTo>
                    <a:pt x="2438527" y="66472"/>
                  </a:moveTo>
                  <a:lnTo>
                    <a:pt x="108457" y="66472"/>
                  </a:lnTo>
                  <a:lnTo>
                    <a:pt x="75691" y="85586"/>
                  </a:lnTo>
                  <a:lnTo>
                    <a:pt x="108240" y="104572"/>
                  </a:lnTo>
                  <a:lnTo>
                    <a:pt x="2438527" y="104572"/>
                  </a:lnTo>
                  <a:lnTo>
                    <a:pt x="2438527" y="66472"/>
                  </a:lnTo>
                  <a:close/>
                </a:path>
                <a:path w="2439035" h="171450">
                  <a:moveTo>
                    <a:pt x="47497" y="69139"/>
                  </a:moveTo>
                  <a:lnTo>
                    <a:pt x="47497" y="102032"/>
                  </a:lnTo>
                  <a:lnTo>
                    <a:pt x="75691" y="85586"/>
                  </a:lnTo>
                  <a:lnTo>
                    <a:pt x="47497" y="69139"/>
                  </a:lnTo>
                  <a:close/>
                </a:path>
                <a:path w="2439035" h="171450">
                  <a:moveTo>
                    <a:pt x="75691" y="85586"/>
                  </a:moveTo>
                  <a:lnTo>
                    <a:pt x="47497" y="102032"/>
                  </a:lnTo>
                  <a:lnTo>
                    <a:pt x="103885" y="102032"/>
                  </a:lnTo>
                  <a:lnTo>
                    <a:pt x="75691" y="85586"/>
                  </a:lnTo>
                  <a:close/>
                </a:path>
                <a:path w="2439035" h="171450">
                  <a:moveTo>
                    <a:pt x="103885" y="69139"/>
                  </a:moveTo>
                  <a:lnTo>
                    <a:pt x="47497" y="69139"/>
                  </a:lnTo>
                  <a:lnTo>
                    <a:pt x="75691" y="85586"/>
                  </a:lnTo>
                  <a:lnTo>
                    <a:pt x="103885" y="69139"/>
                  </a:lnTo>
                  <a:close/>
                </a:path>
              </a:pathLst>
            </a:custGeom>
            <a:solidFill>
              <a:srgbClr val="4F81BC"/>
            </a:solidFill>
          </p:spPr>
          <p:txBody>
            <a:bodyPr wrap="square" lIns="0" tIns="0" rIns="0" bIns="0" rtlCol="0"/>
            <a:lstStyle/>
            <a:p>
              <a:endParaRPr/>
            </a:p>
          </p:txBody>
        </p:sp>
      </p:grpSp>
      <p:sp>
        <p:nvSpPr>
          <p:cNvPr id="20" name="object 20"/>
          <p:cNvSpPr txBox="1"/>
          <p:nvPr/>
        </p:nvSpPr>
        <p:spPr>
          <a:xfrm>
            <a:off x="1448972" y="3070986"/>
            <a:ext cx="10297550" cy="814967"/>
          </a:xfrm>
          <a:prstGeom prst="rect">
            <a:avLst/>
          </a:prstGeom>
        </p:spPr>
        <p:txBody>
          <a:bodyPr vert="horz" wrap="square" lIns="0" tIns="12065" rIns="0" bIns="0" rtlCol="0">
            <a:spAutoFit/>
          </a:bodyPr>
          <a:lstStyle/>
          <a:p>
            <a:pPr marL="469900" marR="5080" indent="-457200">
              <a:spcBef>
                <a:spcPts val="95"/>
              </a:spcBef>
              <a:buAutoNum type="arabicPeriod"/>
              <a:tabLst>
                <a:tab pos="469265" algn="l"/>
                <a:tab pos="469900" algn="l"/>
              </a:tabLst>
            </a:pPr>
            <a:r>
              <a:rPr sz="2400" spc="-5" dirty="0">
                <a:latin typeface="Garamond" panose="02020404030301010803" pitchFamily="18" charset="0"/>
                <a:cs typeface="Arial"/>
              </a:rPr>
              <a:t>We can also use readline( ) function which can read one </a:t>
            </a:r>
            <a:r>
              <a:rPr sz="2400" spc="-10" dirty="0">
                <a:latin typeface="Garamond" panose="02020404030301010803" pitchFamily="18" charset="0"/>
                <a:cs typeface="Arial"/>
              </a:rPr>
              <a:t>line </a:t>
            </a:r>
            <a:r>
              <a:rPr sz="2400" spc="-5" dirty="0">
                <a:latin typeface="Garamond" panose="02020404030301010803" pitchFamily="18" charset="0"/>
                <a:cs typeface="Arial"/>
              </a:rPr>
              <a:t>at a  time from the</a:t>
            </a:r>
            <a:r>
              <a:rPr sz="2400" spc="45" dirty="0">
                <a:latin typeface="Garamond" panose="02020404030301010803" pitchFamily="18" charset="0"/>
                <a:cs typeface="Arial"/>
              </a:rPr>
              <a:t> </a:t>
            </a:r>
            <a:r>
              <a:rPr sz="2400" dirty="0">
                <a:latin typeface="Garamond" panose="02020404030301010803" pitchFamily="18" charset="0"/>
                <a:cs typeface="Arial"/>
              </a:rPr>
              <a:t>file.</a:t>
            </a:r>
          </a:p>
          <a:p>
            <a:pPr marL="469900" indent="-457200">
              <a:spcBef>
                <a:spcPts val="530"/>
              </a:spcBef>
              <a:buAutoNum type="arabicPeriod"/>
              <a:tabLst>
                <a:tab pos="469265" algn="l"/>
                <a:tab pos="469900" algn="l"/>
              </a:tabLst>
            </a:pPr>
            <a:r>
              <a:rPr sz="2400" spc="-5" dirty="0">
                <a:latin typeface="Garamond" panose="02020404030301010803" pitchFamily="18" charset="0"/>
                <a:cs typeface="Arial"/>
              </a:rPr>
              <a:t>Same readlines( ) function is used to read many</a:t>
            </a:r>
            <a:r>
              <a:rPr sz="2400" spc="125" dirty="0">
                <a:latin typeface="Garamond" panose="02020404030301010803" pitchFamily="18" charset="0"/>
                <a:cs typeface="Arial"/>
              </a:rPr>
              <a:t> </a:t>
            </a:r>
            <a:r>
              <a:rPr sz="2400" spc="-5" dirty="0">
                <a:latin typeface="Garamond" panose="02020404030301010803" pitchFamily="18" charset="0"/>
                <a:cs typeface="Arial"/>
              </a:rPr>
              <a:t>lines.</a:t>
            </a:r>
            <a:endParaRPr sz="2400" dirty="0">
              <a:latin typeface="Garamond" panose="02020404030301010803" pitchFamily="18" charset="0"/>
              <a:cs typeface="Arial"/>
            </a:endParaRPr>
          </a:p>
        </p:txBody>
      </p:sp>
      <p:sp>
        <p:nvSpPr>
          <p:cNvPr id="23" name="object 23"/>
          <p:cNvSpPr/>
          <p:nvPr/>
        </p:nvSpPr>
        <p:spPr>
          <a:xfrm>
            <a:off x="332374" y="4077873"/>
            <a:ext cx="2900235" cy="1610785"/>
          </a:xfrm>
          <a:custGeom>
            <a:avLst/>
            <a:gdLst/>
            <a:ahLst/>
            <a:cxnLst/>
            <a:rect l="l" t="t" r="r" b="b"/>
            <a:pathLst>
              <a:path w="2438400" h="1219200">
                <a:moveTo>
                  <a:pt x="0" y="1219200"/>
                </a:moveTo>
                <a:lnTo>
                  <a:pt x="2438400" y="1219200"/>
                </a:lnTo>
                <a:lnTo>
                  <a:pt x="2438400" y="0"/>
                </a:lnTo>
                <a:lnTo>
                  <a:pt x="0" y="0"/>
                </a:lnTo>
                <a:lnTo>
                  <a:pt x="0" y="1219200"/>
                </a:lnTo>
                <a:close/>
              </a:path>
            </a:pathLst>
          </a:custGeom>
          <a:ln w="9525">
            <a:solidFill>
              <a:srgbClr val="000000"/>
            </a:solidFill>
          </a:ln>
        </p:spPr>
        <p:txBody>
          <a:bodyPr wrap="square" lIns="0" tIns="0" rIns="0" bIns="0" rtlCol="0"/>
          <a:lstStyle/>
          <a:p>
            <a:endParaRPr/>
          </a:p>
        </p:txBody>
      </p:sp>
      <p:sp>
        <p:nvSpPr>
          <p:cNvPr id="26" name="object 26"/>
          <p:cNvSpPr/>
          <p:nvPr/>
        </p:nvSpPr>
        <p:spPr>
          <a:xfrm>
            <a:off x="817395" y="5881543"/>
            <a:ext cx="3324225" cy="876300"/>
          </a:xfrm>
          <a:custGeom>
            <a:avLst/>
            <a:gdLst/>
            <a:ahLst/>
            <a:cxnLst/>
            <a:rect l="l" t="t" r="r" b="b"/>
            <a:pathLst>
              <a:path w="3324225" h="876300">
                <a:moveTo>
                  <a:pt x="0" y="876299"/>
                </a:moveTo>
                <a:lnTo>
                  <a:pt x="3324225" y="876299"/>
                </a:lnTo>
                <a:lnTo>
                  <a:pt x="3324225" y="0"/>
                </a:lnTo>
                <a:lnTo>
                  <a:pt x="0" y="0"/>
                </a:lnTo>
                <a:lnTo>
                  <a:pt x="0" y="876299"/>
                </a:lnTo>
                <a:close/>
              </a:path>
            </a:pathLst>
          </a:custGeom>
          <a:ln w="9525">
            <a:solidFill>
              <a:srgbClr val="000000"/>
            </a:solidFill>
          </a:ln>
        </p:spPr>
        <p:txBody>
          <a:bodyPr wrap="square" lIns="0" tIns="0" rIns="0" bIns="0" rtlCol="0"/>
          <a:lstStyle/>
          <a:p>
            <a:endParaRPr/>
          </a:p>
        </p:txBody>
      </p:sp>
      <p:sp>
        <p:nvSpPr>
          <p:cNvPr id="29" name="object 29"/>
          <p:cNvSpPr/>
          <p:nvPr/>
        </p:nvSpPr>
        <p:spPr>
          <a:xfrm>
            <a:off x="5468694" y="3989581"/>
            <a:ext cx="4666907" cy="1668987"/>
          </a:xfrm>
          <a:custGeom>
            <a:avLst/>
            <a:gdLst/>
            <a:ahLst/>
            <a:cxnLst/>
            <a:rect l="l" t="t" r="r" b="b"/>
            <a:pathLst>
              <a:path w="2457450" h="1200150">
                <a:moveTo>
                  <a:pt x="0" y="1200150"/>
                </a:moveTo>
                <a:lnTo>
                  <a:pt x="2457450" y="1200150"/>
                </a:lnTo>
                <a:lnTo>
                  <a:pt x="2457450" y="0"/>
                </a:lnTo>
                <a:lnTo>
                  <a:pt x="0" y="0"/>
                </a:lnTo>
                <a:lnTo>
                  <a:pt x="0" y="1200150"/>
                </a:lnTo>
                <a:close/>
              </a:path>
            </a:pathLst>
          </a:custGeom>
          <a:ln w="9525">
            <a:solidFill>
              <a:srgbClr val="000000"/>
            </a:solidFill>
          </a:ln>
        </p:spPr>
        <p:txBody>
          <a:bodyPr wrap="square" lIns="0" tIns="0" rIns="0" bIns="0" rtlCol="0"/>
          <a:lstStyle/>
          <a:p>
            <a:endParaRPr/>
          </a:p>
        </p:txBody>
      </p:sp>
      <p:sp>
        <p:nvSpPr>
          <p:cNvPr id="34" name="TextBox 33">
            <a:extLst>
              <a:ext uri="{FF2B5EF4-FFF2-40B4-BE49-F238E27FC236}">
                <a16:creationId xmlns:a16="http://schemas.microsoft.com/office/drawing/2014/main" id="{97C3D8B6-21FF-4125-DD0F-968D01CAD91E}"/>
              </a:ext>
            </a:extLst>
          </p:cNvPr>
          <p:cNvSpPr txBox="1"/>
          <p:nvPr/>
        </p:nvSpPr>
        <p:spPr>
          <a:xfrm>
            <a:off x="2025136" y="746161"/>
            <a:ext cx="6093724" cy="1569660"/>
          </a:xfrm>
          <a:prstGeom prst="rect">
            <a:avLst/>
          </a:prstGeom>
          <a:noFill/>
        </p:spPr>
        <p:txBody>
          <a:bodyPr wrap="square">
            <a:spAutoFit/>
          </a:bodyPr>
          <a:lstStyle/>
          <a:p>
            <a:r>
              <a:rPr lang="en-US" sz="2400" b="0" dirty="0" err="1">
                <a:effectLst/>
                <a:latin typeface="Garamond" panose="02020404030301010803" pitchFamily="18" charset="0"/>
              </a:rPr>
              <a:t>fr</a:t>
            </a:r>
            <a:r>
              <a:rPr lang="en-US" sz="2400" b="0" dirty="0">
                <a:effectLst/>
                <a:latin typeface="Garamond" panose="02020404030301010803" pitchFamily="18" charset="0"/>
              </a:rPr>
              <a:t>=open('sample1.txt','r')</a:t>
            </a:r>
          </a:p>
          <a:p>
            <a:r>
              <a:rPr lang="en-US" sz="2400" b="0" dirty="0" err="1">
                <a:effectLst/>
                <a:latin typeface="Garamond" panose="02020404030301010803" pitchFamily="18" charset="0"/>
              </a:rPr>
              <a:t>frd</a:t>
            </a:r>
            <a:r>
              <a:rPr lang="en-US" sz="2400" b="0" dirty="0">
                <a:effectLst/>
                <a:latin typeface="Garamond" panose="02020404030301010803" pitchFamily="18" charset="0"/>
              </a:rPr>
              <a:t>=</a:t>
            </a:r>
            <a:r>
              <a:rPr lang="en-US" sz="2400" b="0" dirty="0" err="1">
                <a:effectLst/>
                <a:latin typeface="Garamond" panose="02020404030301010803" pitchFamily="18" charset="0"/>
              </a:rPr>
              <a:t>fr.read</a:t>
            </a:r>
            <a:r>
              <a:rPr lang="en-US" sz="2400" b="0" dirty="0">
                <a:effectLst/>
                <a:latin typeface="Garamond" panose="02020404030301010803" pitchFamily="18" charset="0"/>
              </a:rPr>
              <a:t>(25)</a:t>
            </a:r>
          </a:p>
          <a:p>
            <a:r>
              <a:rPr lang="en-US" sz="2400" b="0" dirty="0">
                <a:effectLst/>
                <a:latin typeface="Garamond" panose="02020404030301010803" pitchFamily="18" charset="0"/>
              </a:rPr>
              <a:t>print(</a:t>
            </a:r>
            <a:r>
              <a:rPr lang="en-US" sz="2400" b="0" dirty="0" err="1">
                <a:effectLst/>
                <a:latin typeface="Garamond" panose="02020404030301010803" pitchFamily="18" charset="0"/>
              </a:rPr>
              <a:t>frd</a:t>
            </a:r>
            <a:r>
              <a:rPr lang="en-US" sz="2400" b="0" dirty="0">
                <a:effectLst/>
                <a:latin typeface="Garamond" panose="02020404030301010803" pitchFamily="18" charset="0"/>
              </a:rPr>
              <a:t>)</a:t>
            </a:r>
          </a:p>
          <a:p>
            <a:r>
              <a:rPr lang="en-US" sz="2400" b="0" dirty="0" err="1">
                <a:effectLst/>
                <a:latin typeface="Garamond" panose="02020404030301010803" pitchFamily="18" charset="0"/>
              </a:rPr>
              <a:t>fr.close</a:t>
            </a:r>
            <a:r>
              <a:rPr lang="en-US" sz="2400" b="0" dirty="0">
                <a:effectLst/>
                <a:latin typeface="Garamond" panose="02020404030301010803" pitchFamily="18" charset="0"/>
              </a:rPr>
              <a:t>()</a:t>
            </a:r>
          </a:p>
        </p:txBody>
      </p:sp>
      <p:pic>
        <p:nvPicPr>
          <p:cNvPr id="36" name="Picture 35">
            <a:extLst>
              <a:ext uri="{FF2B5EF4-FFF2-40B4-BE49-F238E27FC236}">
                <a16:creationId xmlns:a16="http://schemas.microsoft.com/office/drawing/2014/main" id="{0B6F1181-8631-818A-040E-64471A4A51E5}"/>
              </a:ext>
            </a:extLst>
          </p:cNvPr>
          <p:cNvPicPr>
            <a:picLocks noChangeAspect="1"/>
          </p:cNvPicPr>
          <p:nvPr/>
        </p:nvPicPr>
        <p:blipFill>
          <a:blip r:embed="rId9"/>
          <a:stretch>
            <a:fillRect/>
          </a:stretch>
        </p:blipFill>
        <p:spPr>
          <a:xfrm>
            <a:off x="2117399" y="2270443"/>
            <a:ext cx="1876425" cy="438150"/>
          </a:xfrm>
          <a:prstGeom prst="rect">
            <a:avLst/>
          </a:prstGeom>
        </p:spPr>
      </p:pic>
      <p:sp>
        <p:nvSpPr>
          <p:cNvPr id="16" name="TextBox 15">
            <a:extLst>
              <a:ext uri="{FF2B5EF4-FFF2-40B4-BE49-F238E27FC236}">
                <a16:creationId xmlns:a16="http://schemas.microsoft.com/office/drawing/2014/main" id="{395140E3-BB72-FA16-8F7D-205FAD2645D0}"/>
              </a:ext>
            </a:extLst>
          </p:cNvPr>
          <p:cNvSpPr txBox="1"/>
          <p:nvPr/>
        </p:nvSpPr>
        <p:spPr>
          <a:xfrm>
            <a:off x="278020" y="3993175"/>
            <a:ext cx="4898086" cy="1754326"/>
          </a:xfrm>
          <a:prstGeom prst="rect">
            <a:avLst/>
          </a:prstGeom>
          <a:noFill/>
        </p:spPr>
        <p:txBody>
          <a:bodyPr wrap="square">
            <a:spAutoFit/>
          </a:bodyPr>
          <a:lstStyle/>
          <a:p>
            <a:r>
              <a:rPr lang="en-US" b="1" dirty="0" err="1">
                <a:latin typeface="Garamond" panose="02020404030301010803" pitchFamily="18" charset="0"/>
              </a:rPr>
              <a:t>fr</a:t>
            </a:r>
            <a:r>
              <a:rPr lang="en-US" b="1" dirty="0">
                <a:latin typeface="Garamond" panose="02020404030301010803" pitchFamily="18" charset="0"/>
              </a:rPr>
              <a:t>=open('sample1.txt','r')</a:t>
            </a:r>
          </a:p>
          <a:p>
            <a:r>
              <a:rPr lang="en-US" b="1" dirty="0" err="1">
                <a:latin typeface="Garamond" panose="02020404030301010803" pitchFamily="18" charset="0"/>
              </a:rPr>
              <a:t>frd</a:t>
            </a:r>
            <a:r>
              <a:rPr lang="en-US" b="1" dirty="0">
                <a:latin typeface="Garamond" panose="02020404030301010803" pitchFamily="18" charset="0"/>
              </a:rPr>
              <a:t>=</a:t>
            </a:r>
            <a:r>
              <a:rPr lang="en-US" b="1" dirty="0" err="1">
                <a:latin typeface="Garamond" panose="02020404030301010803" pitchFamily="18" charset="0"/>
              </a:rPr>
              <a:t>fr.readline</a:t>
            </a:r>
            <a:r>
              <a:rPr lang="en-US" b="1" dirty="0">
                <a:latin typeface="Garamond" panose="02020404030301010803" pitchFamily="18" charset="0"/>
              </a:rPr>
              <a:t>()</a:t>
            </a:r>
          </a:p>
          <a:p>
            <a:r>
              <a:rPr lang="en-US" b="1" dirty="0">
                <a:latin typeface="Garamond" panose="02020404030301010803" pitchFamily="18" charset="0"/>
              </a:rPr>
              <a:t>print(</a:t>
            </a:r>
            <a:r>
              <a:rPr lang="en-US" b="1" dirty="0" err="1">
                <a:latin typeface="Garamond" panose="02020404030301010803" pitchFamily="18" charset="0"/>
              </a:rPr>
              <a:t>frd</a:t>
            </a:r>
            <a:r>
              <a:rPr lang="en-US" b="1" dirty="0">
                <a:latin typeface="Garamond" panose="02020404030301010803" pitchFamily="18" charset="0"/>
              </a:rPr>
              <a:t>)</a:t>
            </a:r>
          </a:p>
          <a:p>
            <a:r>
              <a:rPr lang="en-US" b="1" dirty="0" err="1">
                <a:latin typeface="Garamond" panose="02020404030301010803" pitchFamily="18" charset="0"/>
              </a:rPr>
              <a:t>frd</a:t>
            </a:r>
            <a:r>
              <a:rPr lang="en-US" b="1" dirty="0">
                <a:latin typeface="Garamond" panose="02020404030301010803" pitchFamily="18" charset="0"/>
              </a:rPr>
              <a:t>=</a:t>
            </a:r>
            <a:r>
              <a:rPr lang="en-US" b="1" dirty="0" err="1">
                <a:latin typeface="Garamond" panose="02020404030301010803" pitchFamily="18" charset="0"/>
              </a:rPr>
              <a:t>fr.readline</a:t>
            </a:r>
            <a:r>
              <a:rPr lang="en-US" b="1" dirty="0">
                <a:latin typeface="Garamond" panose="02020404030301010803" pitchFamily="18" charset="0"/>
              </a:rPr>
              <a:t>()</a:t>
            </a:r>
          </a:p>
          <a:p>
            <a:r>
              <a:rPr lang="en-US" b="1" dirty="0">
                <a:latin typeface="Garamond" panose="02020404030301010803" pitchFamily="18" charset="0"/>
              </a:rPr>
              <a:t>print(</a:t>
            </a:r>
            <a:r>
              <a:rPr lang="en-US" b="1" dirty="0" err="1">
                <a:latin typeface="Garamond" panose="02020404030301010803" pitchFamily="18" charset="0"/>
              </a:rPr>
              <a:t>frd</a:t>
            </a:r>
            <a:r>
              <a:rPr lang="en-US" b="1" dirty="0">
                <a:latin typeface="Garamond" panose="02020404030301010803" pitchFamily="18" charset="0"/>
              </a:rPr>
              <a:t>)</a:t>
            </a:r>
            <a:r>
              <a:rPr lang="en-US" sz="1800" b="1" dirty="0">
                <a:latin typeface="Garamond" panose="02020404030301010803" pitchFamily="18" charset="0"/>
              </a:rPr>
              <a:t> #use </a:t>
            </a:r>
            <a:r>
              <a:rPr lang="en-US" b="1" dirty="0" err="1">
                <a:latin typeface="Garamond" panose="02020404030301010803" pitchFamily="18" charset="0"/>
              </a:rPr>
              <a:t>frd</a:t>
            </a:r>
            <a:r>
              <a:rPr lang="en-US" sz="1800" b="1" dirty="0" err="1">
                <a:latin typeface="Garamond" panose="02020404030301010803" pitchFamily="18" charset="0"/>
              </a:rPr>
              <a:t>.rstrip</a:t>
            </a:r>
            <a:r>
              <a:rPr lang="en-US" sz="1800" b="1" dirty="0">
                <a:latin typeface="Garamond" panose="02020404030301010803" pitchFamily="18" charset="0"/>
              </a:rPr>
              <a:t>() to ignore the space</a:t>
            </a:r>
            <a:endParaRPr lang="en-US" b="1" dirty="0">
              <a:latin typeface="Garamond" panose="02020404030301010803" pitchFamily="18" charset="0"/>
            </a:endParaRPr>
          </a:p>
          <a:p>
            <a:r>
              <a:rPr lang="en-US" b="1" dirty="0" err="1">
                <a:latin typeface="Garamond" panose="02020404030301010803" pitchFamily="18" charset="0"/>
              </a:rPr>
              <a:t>fr.close</a:t>
            </a:r>
            <a:r>
              <a:rPr lang="en-US" b="1" dirty="0">
                <a:latin typeface="Garamond" panose="02020404030301010803" pitchFamily="18" charset="0"/>
              </a:rPr>
              <a:t>()</a:t>
            </a:r>
          </a:p>
        </p:txBody>
      </p:sp>
      <p:sp>
        <p:nvSpPr>
          <p:cNvPr id="35" name="TextBox 34">
            <a:extLst>
              <a:ext uri="{FF2B5EF4-FFF2-40B4-BE49-F238E27FC236}">
                <a16:creationId xmlns:a16="http://schemas.microsoft.com/office/drawing/2014/main" id="{6280A70D-A68D-5C3B-45E8-A8F782BE36D4}"/>
              </a:ext>
            </a:extLst>
          </p:cNvPr>
          <p:cNvSpPr txBox="1"/>
          <p:nvPr/>
        </p:nvSpPr>
        <p:spPr>
          <a:xfrm>
            <a:off x="913228" y="5869308"/>
            <a:ext cx="6098344" cy="923330"/>
          </a:xfrm>
          <a:prstGeom prst="rect">
            <a:avLst/>
          </a:prstGeom>
          <a:noFill/>
        </p:spPr>
        <p:txBody>
          <a:bodyPr wrap="square">
            <a:spAutoFit/>
          </a:bodyPr>
          <a:lstStyle/>
          <a:p>
            <a:r>
              <a:rPr lang="en-US" dirty="0">
                <a:latin typeface="Garamond" panose="02020404030301010803" pitchFamily="18" charset="0"/>
              </a:rPr>
              <a:t>Computer Science</a:t>
            </a:r>
          </a:p>
          <a:p>
            <a:endParaRPr lang="en-US" dirty="0">
              <a:latin typeface="Garamond" panose="02020404030301010803" pitchFamily="18" charset="0"/>
            </a:endParaRPr>
          </a:p>
          <a:p>
            <a:r>
              <a:rPr lang="en-US" dirty="0">
                <a:latin typeface="Garamond" panose="02020404030301010803" pitchFamily="18" charset="0"/>
              </a:rPr>
              <a:t>Information Systems</a:t>
            </a:r>
          </a:p>
        </p:txBody>
      </p:sp>
      <p:sp>
        <p:nvSpPr>
          <p:cNvPr id="38" name="TextBox 37">
            <a:extLst>
              <a:ext uri="{FF2B5EF4-FFF2-40B4-BE49-F238E27FC236}">
                <a16:creationId xmlns:a16="http://schemas.microsoft.com/office/drawing/2014/main" id="{BE6A205A-F2AF-7C48-9933-A632D0F94159}"/>
              </a:ext>
            </a:extLst>
          </p:cNvPr>
          <p:cNvSpPr txBox="1"/>
          <p:nvPr/>
        </p:nvSpPr>
        <p:spPr>
          <a:xfrm>
            <a:off x="5468694" y="3961317"/>
            <a:ext cx="6098344" cy="1631216"/>
          </a:xfrm>
          <a:prstGeom prst="rect">
            <a:avLst/>
          </a:prstGeom>
          <a:noFill/>
        </p:spPr>
        <p:txBody>
          <a:bodyPr wrap="square">
            <a:spAutoFit/>
          </a:bodyPr>
          <a:lstStyle/>
          <a:p>
            <a:r>
              <a:rPr lang="en-US" sz="2000" b="1" dirty="0" err="1">
                <a:latin typeface="Garamond" panose="02020404030301010803" pitchFamily="18" charset="0"/>
              </a:rPr>
              <a:t>fr</a:t>
            </a:r>
            <a:r>
              <a:rPr lang="en-US" sz="2000" b="1" dirty="0">
                <a:latin typeface="Garamond" panose="02020404030301010803" pitchFamily="18" charset="0"/>
              </a:rPr>
              <a:t>=open('sample1.txt','r’)</a:t>
            </a:r>
          </a:p>
          <a:p>
            <a:r>
              <a:rPr lang="en-US" sz="2000" b="1">
                <a:latin typeface="Garamond" panose="02020404030301010803" pitchFamily="18" charset="0"/>
              </a:rPr>
              <a:t>frd</a:t>
            </a:r>
            <a:r>
              <a:rPr lang="en-US" sz="2000" b="1" dirty="0">
                <a:latin typeface="Garamond" panose="02020404030301010803" pitchFamily="18" charset="0"/>
              </a:rPr>
              <a:t>=fr.readlines()</a:t>
            </a:r>
          </a:p>
          <a:p>
            <a:r>
              <a:rPr lang="en-US" sz="2000" b="1" dirty="0">
                <a:latin typeface="Garamond" panose="02020404030301010803" pitchFamily="18" charset="0"/>
              </a:rPr>
              <a:t>for line in </a:t>
            </a:r>
            <a:r>
              <a:rPr lang="en-US" sz="2000" b="1" dirty="0" err="1">
                <a:latin typeface="Garamond" panose="02020404030301010803" pitchFamily="18" charset="0"/>
              </a:rPr>
              <a:t>frd</a:t>
            </a:r>
            <a:r>
              <a:rPr lang="en-US" sz="2000" b="1" dirty="0">
                <a:latin typeface="Garamond" panose="02020404030301010803" pitchFamily="18" charset="0"/>
              </a:rPr>
              <a:t>:</a:t>
            </a:r>
          </a:p>
          <a:p>
            <a:r>
              <a:rPr lang="en-US" sz="2000" b="1" dirty="0">
                <a:latin typeface="Garamond" panose="02020404030301010803" pitchFamily="18" charset="0"/>
              </a:rPr>
              <a:t>    print(line)#use </a:t>
            </a:r>
            <a:r>
              <a:rPr lang="en-US" sz="2000" b="1" dirty="0" err="1">
                <a:latin typeface="Garamond" panose="02020404030301010803" pitchFamily="18" charset="0"/>
              </a:rPr>
              <a:t>line.rstrip</a:t>
            </a:r>
            <a:r>
              <a:rPr lang="en-US" sz="2000" b="1" dirty="0">
                <a:latin typeface="Garamond" panose="02020404030301010803" pitchFamily="18" charset="0"/>
              </a:rPr>
              <a:t>() to ignore the space</a:t>
            </a:r>
          </a:p>
          <a:p>
            <a:r>
              <a:rPr lang="en-US" sz="2000" b="1" dirty="0" err="1">
                <a:latin typeface="Garamond" panose="02020404030301010803" pitchFamily="18" charset="0"/>
              </a:rPr>
              <a:t>fr.close</a:t>
            </a:r>
            <a:r>
              <a:rPr lang="en-US" sz="2000" b="1" dirty="0">
                <a:latin typeface="Garamond" panose="02020404030301010803" pitchFamily="18" charset="0"/>
              </a:rPr>
              <a:t>()</a:t>
            </a:r>
          </a:p>
        </p:txBody>
      </p:sp>
      <p:pic>
        <p:nvPicPr>
          <p:cNvPr id="40" name="Picture 39">
            <a:extLst>
              <a:ext uri="{FF2B5EF4-FFF2-40B4-BE49-F238E27FC236}">
                <a16:creationId xmlns:a16="http://schemas.microsoft.com/office/drawing/2014/main" id="{4C21E32E-59E3-4E1D-5FEE-7BBD2D5E5783}"/>
              </a:ext>
            </a:extLst>
          </p:cNvPr>
          <p:cNvPicPr>
            <a:picLocks noChangeAspect="1"/>
          </p:cNvPicPr>
          <p:nvPr/>
        </p:nvPicPr>
        <p:blipFill>
          <a:blip r:embed="rId10"/>
          <a:stretch>
            <a:fillRect/>
          </a:stretch>
        </p:blipFill>
        <p:spPr>
          <a:xfrm>
            <a:off x="10135601" y="3617440"/>
            <a:ext cx="1724025" cy="1362075"/>
          </a:xfrm>
          <a:prstGeom prst="rect">
            <a:avLst/>
          </a:prstGeom>
        </p:spPr>
      </p:pic>
      <p:pic>
        <p:nvPicPr>
          <p:cNvPr id="24" name="Picture 23">
            <a:extLst>
              <a:ext uri="{FF2B5EF4-FFF2-40B4-BE49-F238E27FC236}">
                <a16:creationId xmlns:a16="http://schemas.microsoft.com/office/drawing/2014/main" id="{C5774999-F75E-95FB-C8CD-7F304A01AAAE}"/>
              </a:ext>
            </a:extLst>
          </p:cNvPr>
          <p:cNvPicPr>
            <a:picLocks noChangeAspect="1"/>
          </p:cNvPicPr>
          <p:nvPr/>
        </p:nvPicPr>
        <p:blipFill>
          <a:blip r:embed="rId11"/>
          <a:stretch>
            <a:fillRect/>
          </a:stretch>
        </p:blipFill>
        <p:spPr>
          <a:xfrm>
            <a:off x="7296285" y="2152918"/>
            <a:ext cx="2228850" cy="314325"/>
          </a:xfrm>
          <a:prstGeom prst="rect">
            <a:avLst/>
          </a:prstGeom>
        </p:spPr>
      </p:pic>
      <p:sp>
        <p:nvSpPr>
          <p:cNvPr id="30"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pic>
        <p:nvPicPr>
          <p:cNvPr id="25" name="Picture 24">
            <a:extLst>
              <a:ext uri="{FF2B5EF4-FFF2-40B4-BE49-F238E27FC236}">
                <a16:creationId xmlns:a16="http://schemas.microsoft.com/office/drawing/2014/main" id="{3D446C35-CF63-BFA7-CCAC-3BB216D307A3}"/>
              </a:ext>
            </a:extLst>
          </p:cNvPr>
          <p:cNvPicPr>
            <a:picLocks noChangeAspect="1"/>
          </p:cNvPicPr>
          <p:nvPr/>
        </p:nvPicPr>
        <p:blipFill>
          <a:blip r:embed="rId12"/>
          <a:stretch>
            <a:fillRect/>
          </a:stretch>
        </p:blipFill>
        <p:spPr>
          <a:xfrm>
            <a:off x="5943790" y="5748348"/>
            <a:ext cx="3067050" cy="1247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000"/>
                                        <p:tgtEl>
                                          <p:spTgt spid="25"/>
                                        </p:tgtEl>
                                      </p:cBhvr>
                                    </p:animEffect>
                                    <p:anim calcmode="lin" valueType="num">
                                      <p:cBhvr>
                                        <p:cTn id="41" dur="1000" fill="hold"/>
                                        <p:tgtEl>
                                          <p:spTgt spid="25"/>
                                        </p:tgtEl>
                                        <p:attrNameLst>
                                          <p:attrName>ppt_x</p:attrName>
                                        </p:attrNameLst>
                                      </p:cBhvr>
                                      <p:tavLst>
                                        <p:tav tm="0">
                                          <p:val>
                                            <p:strVal val="#ppt_x"/>
                                          </p:val>
                                        </p:tav>
                                        <p:tav tm="100000">
                                          <p:val>
                                            <p:strVal val="#ppt_x"/>
                                          </p:val>
                                        </p:tav>
                                      </p:tavLst>
                                    </p:anim>
                                    <p:anim calcmode="lin" valueType="num">
                                      <p:cBhvr>
                                        <p:cTn id="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5" grpId="0"/>
      <p:bldP spid="3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3147" y="1085660"/>
            <a:ext cx="3938904" cy="574040"/>
          </a:xfrm>
          <a:prstGeom prst="rect">
            <a:avLst/>
          </a:prstGeom>
        </p:spPr>
        <p:txBody>
          <a:bodyPr vert="horz" wrap="square" lIns="0" tIns="12700" rIns="0" bIns="0" rtlCol="0" anchor="ctr">
            <a:spAutoFit/>
          </a:bodyPr>
          <a:lstStyle/>
          <a:p>
            <a:pPr marL="12700">
              <a:lnSpc>
                <a:spcPct val="100000"/>
              </a:lnSpc>
              <a:spcBef>
                <a:spcPts val="100"/>
              </a:spcBef>
            </a:pPr>
            <a:r>
              <a:rPr sz="3600" spc="-180" dirty="0">
                <a:latin typeface="Garamond" panose="02020404030301010803" pitchFamily="18" charset="0"/>
              </a:rPr>
              <a:t>Appending </a:t>
            </a:r>
            <a:r>
              <a:rPr sz="3600" spc="-195" dirty="0">
                <a:latin typeface="Garamond" panose="02020404030301010803" pitchFamily="18" charset="0"/>
              </a:rPr>
              <a:t>in </a:t>
            </a:r>
            <a:r>
              <a:rPr sz="3600" dirty="0">
                <a:latin typeface="Garamond" panose="02020404030301010803" pitchFamily="18" charset="0"/>
              </a:rPr>
              <a:t>a</a:t>
            </a:r>
            <a:r>
              <a:rPr sz="3600" spc="235" dirty="0">
                <a:latin typeface="Garamond" panose="02020404030301010803" pitchFamily="18" charset="0"/>
              </a:rPr>
              <a:t> </a:t>
            </a:r>
            <a:r>
              <a:rPr sz="3600" spc="-95" dirty="0">
                <a:latin typeface="Garamond" panose="02020404030301010803" pitchFamily="18" charset="0"/>
              </a:rPr>
              <a:t>File</a:t>
            </a:r>
            <a:endParaRPr sz="3600" dirty="0">
              <a:latin typeface="Garamond" panose="02020404030301010803" pitchFamily="18" charset="0"/>
            </a:endParaRPr>
          </a:p>
        </p:txBody>
      </p:sp>
      <p:sp>
        <p:nvSpPr>
          <p:cNvPr id="19" name="object 19"/>
          <p:cNvSpPr txBox="1"/>
          <p:nvPr/>
        </p:nvSpPr>
        <p:spPr>
          <a:xfrm>
            <a:off x="647114" y="1905198"/>
            <a:ext cx="11101541" cy="1265731"/>
          </a:xfrm>
          <a:prstGeom prst="rect">
            <a:avLst/>
          </a:prstGeom>
        </p:spPr>
        <p:txBody>
          <a:bodyPr vert="horz" wrap="square" lIns="0" tIns="80010" rIns="0" bIns="0" rtlCol="0">
            <a:spAutoFit/>
          </a:bodyPr>
          <a:lstStyle/>
          <a:p>
            <a:pPr marL="355600" indent="-342900" algn="just">
              <a:spcBef>
                <a:spcPts val="630"/>
              </a:spcBef>
              <a:buChar char="•"/>
              <a:tabLst>
                <a:tab pos="355600" algn="l"/>
              </a:tabLst>
            </a:pPr>
            <a:r>
              <a:rPr sz="2400" spc="-5" dirty="0">
                <a:latin typeface="Garamond" panose="02020404030301010803" pitchFamily="18" charset="0"/>
                <a:cs typeface="Arial"/>
              </a:rPr>
              <a:t>Append means adding something new to existing</a:t>
            </a:r>
            <a:r>
              <a:rPr sz="2400" spc="100" dirty="0">
                <a:latin typeface="Garamond" panose="02020404030301010803" pitchFamily="18" charset="0"/>
                <a:cs typeface="Arial"/>
              </a:rPr>
              <a:t> </a:t>
            </a:r>
            <a:r>
              <a:rPr sz="2400" spc="-5" dirty="0">
                <a:latin typeface="Garamond" panose="02020404030301010803" pitchFamily="18" charset="0"/>
                <a:cs typeface="Arial"/>
              </a:rPr>
              <a:t>file.</a:t>
            </a:r>
            <a:endParaRPr lang="en-US" sz="2400" dirty="0">
              <a:latin typeface="Garamond" panose="02020404030301010803" pitchFamily="18" charset="0"/>
              <a:cs typeface="Arial"/>
            </a:endParaRPr>
          </a:p>
          <a:p>
            <a:pPr marL="355600" indent="-342900" algn="just">
              <a:spcBef>
                <a:spcPts val="630"/>
              </a:spcBef>
              <a:buChar char="•"/>
              <a:tabLst>
                <a:tab pos="355600" algn="l"/>
              </a:tabLst>
            </a:pPr>
            <a:r>
              <a:rPr sz="2400" spc="-5" dirty="0">
                <a:latin typeface="Garamond" panose="02020404030301010803" pitchFamily="18" charset="0"/>
                <a:cs typeface="Arial"/>
              </a:rPr>
              <a:t>‘a’ mode is used to accomplish this </a:t>
            </a:r>
            <a:r>
              <a:rPr sz="2400" dirty="0">
                <a:latin typeface="Garamond" panose="02020404030301010803" pitchFamily="18" charset="0"/>
                <a:cs typeface="Arial"/>
              </a:rPr>
              <a:t>task. </a:t>
            </a:r>
            <a:r>
              <a:rPr sz="2400" spc="-5" dirty="0">
                <a:latin typeface="Garamond" panose="02020404030301010803" pitchFamily="18" charset="0"/>
                <a:cs typeface="Arial"/>
              </a:rPr>
              <a:t>It means opening a </a:t>
            </a:r>
            <a:r>
              <a:rPr sz="2400" dirty="0">
                <a:latin typeface="Garamond" panose="02020404030301010803" pitchFamily="18" charset="0"/>
                <a:cs typeface="Arial"/>
              </a:rPr>
              <a:t>file </a:t>
            </a:r>
            <a:r>
              <a:rPr sz="2400" spc="-5" dirty="0">
                <a:latin typeface="Garamond" panose="02020404030301010803" pitchFamily="18" charset="0"/>
                <a:cs typeface="Arial"/>
              </a:rPr>
              <a:t>in  </a:t>
            </a:r>
            <a:r>
              <a:rPr sz="2400" spc="-10" dirty="0">
                <a:latin typeface="Garamond" panose="02020404030301010803" pitchFamily="18" charset="0"/>
                <a:cs typeface="Arial"/>
              </a:rPr>
              <a:t>write </a:t>
            </a:r>
            <a:r>
              <a:rPr sz="2400" dirty="0">
                <a:latin typeface="Garamond" panose="02020404030301010803" pitchFamily="18" charset="0"/>
                <a:cs typeface="Arial"/>
              </a:rPr>
              <a:t>mode </a:t>
            </a:r>
            <a:r>
              <a:rPr sz="2400" spc="-5" dirty="0">
                <a:latin typeface="Garamond" panose="02020404030301010803" pitchFamily="18" charset="0"/>
                <a:cs typeface="Arial"/>
              </a:rPr>
              <a:t>and if </a:t>
            </a:r>
            <a:r>
              <a:rPr sz="2400" dirty="0">
                <a:latin typeface="Garamond" panose="02020404030301010803" pitchFamily="18" charset="0"/>
                <a:cs typeface="Arial"/>
              </a:rPr>
              <a:t>file </a:t>
            </a:r>
            <a:r>
              <a:rPr sz="2400" spc="-5" dirty="0">
                <a:latin typeface="Garamond" panose="02020404030301010803" pitchFamily="18" charset="0"/>
                <a:cs typeface="Arial"/>
              </a:rPr>
              <a:t>is existing </a:t>
            </a:r>
            <a:r>
              <a:rPr sz="2400" spc="-10" dirty="0">
                <a:latin typeface="Garamond" panose="02020404030301010803" pitchFamily="18" charset="0"/>
                <a:cs typeface="Arial"/>
              </a:rPr>
              <a:t>then </a:t>
            </a:r>
            <a:r>
              <a:rPr sz="2400" spc="-5" dirty="0">
                <a:latin typeface="Garamond" panose="02020404030301010803" pitchFamily="18" charset="0"/>
                <a:cs typeface="Arial"/>
              </a:rPr>
              <a:t>adding data to the end of the  file.</a:t>
            </a:r>
            <a:endParaRPr sz="2400" dirty="0">
              <a:latin typeface="Garamond" panose="02020404030301010803" pitchFamily="18" charset="0"/>
              <a:cs typeface="Arial"/>
            </a:endParaRPr>
          </a:p>
        </p:txBody>
      </p:sp>
      <p:sp>
        <p:nvSpPr>
          <p:cNvPr id="22" name="object 22"/>
          <p:cNvSpPr/>
          <p:nvPr/>
        </p:nvSpPr>
        <p:spPr>
          <a:xfrm>
            <a:off x="404882" y="3307048"/>
            <a:ext cx="6487392" cy="2636530"/>
          </a:xfrm>
          <a:custGeom>
            <a:avLst/>
            <a:gdLst/>
            <a:ahLst/>
            <a:cxnLst/>
            <a:rect l="l" t="t" r="r" b="b"/>
            <a:pathLst>
              <a:path w="6035675" h="1914525">
                <a:moveTo>
                  <a:pt x="0" y="1914525"/>
                </a:moveTo>
                <a:lnTo>
                  <a:pt x="6035548" y="1914525"/>
                </a:lnTo>
                <a:lnTo>
                  <a:pt x="6035548" y="0"/>
                </a:lnTo>
                <a:lnTo>
                  <a:pt x="0" y="0"/>
                </a:lnTo>
                <a:lnTo>
                  <a:pt x="0" y="1914525"/>
                </a:lnTo>
                <a:close/>
              </a:path>
            </a:pathLst>
          </a:custGeom>
          <a:ln w="9525">
            <a:solidFill>
              <a:srgbClr val="000000"/>
            </a:solidFill>
          </a:ln>
        </p:spPr>
        <p:txBody>
          <a:bodyPr wrap="square" lIns="0" tIns="0" rIns="0" bIns="0" rtlCol="0"/>
          <a:lstStyle/>
          <a:p>
            <a:endParaRPr/>
          </a:p>
        </p:txBody>
      </p:sp>
      <p:sp>
        <p:nvSpPr>
          <p:cNvPr id="7"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
        <p:nvSpPr>
          <p:cNvPr id="3" name="Rectangle 2"/>
          <p:cNvSpPr/>
          <p:nvPr/>
        </p:nvSpPr>
        <p:spPr>
          <a:xfrm>
            <a:off x="404882" y="3217795"/>
            <a:ext cx="6487392" cy="2554545"/>
          </a:xfrm>
          <a:prstGeom prst="rect">
            <a:avLst/>
          </a:prstGeom>
        </p:spPr>
        <p:txBody>
          <a:bodyPr wrap="square">
            <a:spAutoFit/>
          </a:bodyPr>
          <a:lstStyle/>
          <a:p>
            <a:r>
              <a:rPr lang="en-US" sz="3200" dirty="0">
                <a:latin typeface="Garamond" panose="02020404030301010803" pitchFamily="18" charset="0"/>
              </a:rPr>
              <a:t>#program to append data to file</a:t>
            </a:r>
          </a:p>
          <a:p>
            <a:r>
              <a:rPr lang="en-US" sz="3200" dirty="0">
                <a:latin typeface="Garamond" panose="02020404030301010803" pitchFamily="18" charset="0"/>
              </a:rPr>
              <a:t>f=open("sample1.txt",'a')</a:t>
            </a:r>
          </a:p>
          <a:p>
            <a:r>
              <a:rPr lang="en-US" sz="3200" dirty="0" err="1">
                <a:latin typeface="Garamond" panose="02020404030301010803" pitchFamily="18" charset="0"/>
              </a:rPr>
              <a:t>f.write</a:t>
            </a:r>
            <a:r>
              <a:rPr lang="en-US" sz="3200" dirty="0">
                <a:latin typeface="Garamond" panose="02020404030301010803" pitchFamily="18" charset="0"/>
              </a:rPr>
              <a:t>("Data Science\n")</a:t>
            </a:r>
          </a:p>
          <a:p>
            <a:r>
              <a:rPr lang="en-US" sz="3200" dirty="0">
                <a:latin typeface="Garamond" panose="02020404030301010803" pitchFamily="18" charset="0"/>
              </a:rPr>
              <a:t>print("New data Successfully Added ")</a:t>
            </a:r>
          </a:p>
          <a:p>
            <a:r>
              <a:rPr lang="en-US" sz="3200" dirty="0" err="1">
                <a:latin typeface="Garamond" panose="02020404030301010803" pitchFamily="18" charset="0"/>
              </a:rPr>
              <a:t>f.close</a:t>
            </a:r>
            <a:r>
              <a:rPr lang="en-US" sz="3200" dirty="0">
                <a:latin typeface="Garamond" panose="02020404030301010803" pitchFamily="18" charset="0"/>
              </a:rPr>
              <a:t>()</a:t>
            </a:r>
          </a:p>
        </p:txBody>
      </p:sp>
      <p:pic>
        <p:nvPicPr>
          <p:cNvPr id="5" name="Picture 4">
            <a:extLst>
              <a:ext uri="{FF2B5EF4-FFF2-40B4-BE49-F238E27FC236}">
                <a16:creationId xmlns:a16="http://schemas.microsoft.com/office/drawing/2014/main" id="{4FDEB2C2-E1CF-34EB-112A-8C7F5EF9FF1E}"/>
              </a:ext>
            </a:extLst>
          </p:cNvPr>
          <p:cNvPicPr>
            <a:picLocks noChangeAspect="1"/>
          </p:cNvPicPr>
          <p:nvPr/>
        </p:nvPicPr>
        <p:blipFill>
          <a:blip r:embed="rId2"/>
          <a:stretch>
            <a:fillRect/>
          </a:stretch>
        </p:blipFill>
        <p:spPr>
          <a:xfrm>
            <a:off x="7482508" y="3553249"/>
            <a:ext cx="4610100" cy="1438275"/>
          </a:xfrm>
          <a:prstGeom prst="rect">
            <a:avLst/>
          </a:prstGeom>
        </p:spPr>
      </p:pic>
      <p:pic>
        <p:nvPicPr>
          <p:cNvPr id="8" name="Picture 7">
            <a:extLst>
              <a:ext uri="{FF2B5EF4-FFF2-40B4-BE49-F238E27FC236}">
                <a16:creationId xmlns:a16="http://schemas.microsoft.com/office/drawing/2014/main" id="{EB59317A-8429-10F5-A9F6-A77D2C5F7453}"/>
              </a:ext>
            </a:extLst>
          </p:cNvPr>
          <p:cNvPicPr>
            <a:picLocks noChangeAspect="1"/>
          </p:cNvPicPr>
          <p:nvPr/>
        </p:nvPicPr>
        <p:blipFill>
          <a:blip r:embed="rId3"/>
          <a:stretch>
            <a:fillRect/>
          </a:stretch>
        </p:blipFill>
        <p:spPr>
          <a:xfrm>
            <a:off x="7061715" y="5153025"/>
            <a:ext cx="4095750" cy="1704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1A4D-18F8-CF90-C5B1-6E2B6B3E3D61}"/>
              </a:ext>
            </a:extLst>
          </p:cNvPr>
          <p:cNvSpPr>
            <a:spLocks noGrp="1"/>
          </p:cNvSpPr>
          <p:nvPr>
            <p:ph type="title"/>
          </p:nvPr>
        </p:nvSpPr>
        <p:spPr/>
        <p:txBody>
          <a:bodyPr/>
          <a:lstStyle/>
          <a:p>
            <a:r>
              <a:rPr lang="en-US" dirty="0">
                <a:latin typeface="Garamond" panose="02020404030301010803" pitchFamily="18" charset="0"/>
              </a:rPr>
              <a:t>Processing Record</a:t>
            </a:r>
          </a:p>
        </p:txBody>
      </p:sp>
      <p:sp>
        <p:nvSpPr>
          <p:cNvPr id="3" name="Content Placeholder 2">
            <a:extLst>
              <a:ext uri="{FF2B5EF4-FFF2-40B4-BE49-F238E27FC236}">
                <a16:creationId xmlns:a16="http://schemas.microsoft.com/office/drawing/2014/main" id="{AD4CD2D9-76D0-1F7B-2B46-E07228D105BA}"/>
              </a:ext>
            </a:extLst>
          </p:cNvPr>
          <p:cNvSpPr>
            <a:spLocks noGrp="1"/>
          </p:cNvSpPr>
          <p:nvPr>
            <p:ph idx="1"/>
          </p:nvPr>
        </p:nvSpPr>
        <p:spPr>
          <a:xfrm>
            <a:off x="838199" y="1399309"/>
            <a:ext cx="11189677" cy="4777654"/>
          </a:xfrm>
        </p:spPr>
        <p:txBody>
          <a:bodyPr>
            <a:normAutofit lnSpcReduction="10000"/>
          </a:bodyPr>
          <a:lstStyle/>
          <a:p>
            <a:r>
              <a:rPr lang="en-US" sz="2400" i="0" dirty="0">
                <a:effectLst/>
                <a:latin typeface="Garamond" panose="02020404030301010803" pitchFamily="18" charset="0"/>
              </a:rPr>
              <a:t>The data that is stored in a file is frequently organized in </a:t>
            </a:r>
            <a:r>
              <a:rPr lang="en-US" sz="2400" i="0" dirty="0">
                <a:solidFill>
                  <a:srgbClr val="FF0000"/>
                </a:solidFill>
                <a:effectLst/>
                <a:latin typeface="Garamond" panose="02020404030301010803" pitchFamily="18" charset="0"/>
              </a:rPr>
              <a:t>records</a:t>
            </a:r>
            <a:r>
              <a:rPr lang="en-US" sz="2400" i="0" dirty="0">
                <a:effectLst/>
                <a:latin typeface="Garamond" panose="02020404030301010803" pitchFamily="18" charset="0"/>
              </a:rPr>
              <a:t>. </a:t>
            </a:r>
          </a:p>
          <a:p>
            <a:r>
              <a:rPr lang="en-US" sz="2400" i="0" dirty="0">
                <a:effectLst/>
                <a:latin typeface="Garamond" panose="02020404030301010803" pitchFamily="18" charset="0"/>
              </a:rPr>
              <a:t>A </a:t>
            </a:r>
            <a:r>
              <a:rPr lang="en-US" sz="2400" i="0" dirty="0">
                <a:solidFill>
                  <a:srgbClr val="FF0000"/>
                </a:solidFill>
                <a:effectLst/>
                <a:latin typeface="Garamond" panose="02020404030301010803" pitchFamily="18" charset="0"/>
              </a:rPr>
              <a:t>record</a:t>
            </a:r>
            <a:r>
              <a:rPr lang="en-US" sz="2400" i="0" dirty="0">
                <a:effectLst/>
                <a:latin typeface="Garamond" panose="02020404030301010803" pitchFamily="18" charset="0"/>
              </a:rPr>
              <a:t> is a complete set of data about an item, and a </a:t>
            </a:r>
            <a:r>
              <a:rPr lang="en-US" sz="2400" i="0" dirty="0">
                <a:solidFill>
                  <a:srgbClr val="FF0000"/>
                </a:solidFill>
                <a:effectLst/>
                <a:latin typeface="Garamond" panose="02020404030301010803" pitchFamily="18" charset="0"/>
              </a:rPr>
              <a:t>field</a:t>
            </a:r>
            <a:r>
              <a:rPr lang="en-US" sz="2400" i="0" dirty="0">
                <a:effectLst/>
                <a:latin typeface="Garamond" panose="02020404030301010803" pitchFamily="18" charset="0"/>
              </a:rPr>
              <a:t> is an </a:t>
            </a:r>
            <a:r>
              <a:rPr lang="en-US" sz="2400" i="0" dirty="0">
                <a:solidFill>
                  <a:srgbClr val="FF0000"/>
                </a:solidFill>
                <a:effectLst/>
                <a:latin typeface="Garamond" panose="02020404030301010803" pitchFamily="18" charset="0"/>
              </a:rPr>
              <a:t>individual piece </a:t>
            </a:r>
            <a:r>
              <a:rPr lang="en-US" sz="2400" i="0" dirty="0">
                <a:effectLst/>
                <a:latin typeface="Garamond" panose="02020404030301010803" pitchFamily="18" charset="0"/>
              </a:rPr>
              <a:t>of data within a record</a:t>
            </a:r>
            <a:r>
              <a:rPr lang="en-US" sz="3600" dirty="0">
                <a:latin typeface="Garamond" panose="02020404030301010803" pitchFamily="18" charset="0"/>
              </a:rPr>
              <a:t> </a:t>
            </a:r>
          </a:p>
          <a:p>
            <a:r>
              <a:rPr lang="en-US" sz="2400" i="0" dirty="0">
                <a:effectLst/>
                <a:latin typeface="Garamond" panose="02020404030301010803" pitchFamily="18" charset="0"/>
              </a:rPr>
              <a:t>For example, suppose we want to store data about student in a file. The file will contain a record for each student. Each record will be a collection of fields, such as name, ID number, age  and department. </a:t>
            </a:r>
          </a:p>
          <a:p>
            <a:r>
              <a:rPr lang="en-US" sz="2400" dirty="0">
                <a:latin typeface="Garamond" panose="02020404030301010803" pitchFamily="18" charset="0"/>
              </a:rPr>
              <a:t>Each time you write a record to a sequential access file, you write the fields that make up the record, one after the other.</a:t>
            </a:r>
          </a:p>
          <a:p>
            <a:r>
              <a:rPr lang="en-US" sz="2400" dirty="0">
                <a:latin typeface="Garamond" panose="02020404030301010803" pitchFamily="18" charset="0"/>
              </a:rPr>
              <a:t> For example the following figure contains two students records. Each record consists of the student’s name, ID number, and department. </a:t>
            </a:r>
            <a:r>
              <a:rPr lang="en-US" sz="2000" dirty="0">
                <a:latin typeface="Garamond" panose="02020404030301010803" pitchFamily="18" charset="0"/>
              </a:rPr>
              <a:t/>
            </a:r>
            <a:br>
              <a:rPr lang="en-US" sz="2000" dirty="0">
                <a:latin typeface="Garamond" panose="02020404030301010803" pitchFamily="18" charset="0"/>
              </a:rPr>
            </a:br>
            <a:r>
              <a:rPr lang="en-US" sz="2000" dirty="0">
                <a:latin typeface="Garamond" panose="02020404030301010803" pitchFamily="18" charset="0"/>
              </a:rPr>
              <a:t/>
            </a:r>
            <a:br>
              <a:rPr lang="en-US" sz="2000" dirty="0">
                <a:latin typeface="Garamond" panose="02020404030301010803" pitchFamily="18" charset="0"/>
              </a:rPr>
            </a:br>
            <a:r>
              <a:rPr lang="en-US" dirty="0">
                <a:latin typeface="Garamond" panose="02020404030301010803" pitchFamily="18" charset="0"/>
              </a:rPr>
              <a:t/>
            </a:r>
            <a:br>
              <a:rPr lang="en-US" dirty="0">
                <a:latin typeface="Garamond" panose="02020404030301010803" pitchFamily="18" charset="0"/>
              </a:rPr>
            </a:br>
            <a:endParaRPr lang="en-US"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9D0F943E-B9AE-ED25-4B9D-BF8626AE12C3}"/>
              </a:ext>
            </a:extLst>
          </p:cNvPr>
          <p:cNvSpPr>
            <a:spLocks noGrp="1"/>
          </p:cNvSpPr>
          <p:nvPr>
            <p:ph type="sldNum" sz="quarter" idx="12"/>
          </p:nvPr>
        </p:nvSpPr>
        <p:spPr/>
        <p:txBody>
          <a:bodyPr/>
          <a:lstStyle/>
          <a:p>
            <a:fld id="{0DB4F7E2-DFC6-490A-AB5F-7D827582BBB5}" type="slidenum">
              <a:rPr lang="en-US" smtClean="0"/>
              <a:pPr/>
              <a:t>69</a:t>
            </a:fld>
            <a:endParaRPr lang="en-US" dirty="0"/>
          </a:p>
        </p:txBody>
      </p:sp>
      <p:pic>
        <p:nvPicPr>
          <p:cNvPr id="8" name="Picture 7">
            <a:extLst>
              <a:ext uri="{FF2B5EF4-FFF2-40B4-BE49-F238E27FC236}">
                <a16:creationId xmlns:a16="http://schemas.microsoft.com/office/drawing/2014/main" id="{062128D9-344D-B9C8-A90F-74D599BBF7B3}"/>
              </a:ext>
            </a:extLst>
          </p:cNvPr>
          <p:cNvPicPr>
            <a:picLocks noChangeAspect="1"/>
          </p:cNvPicPr>
          <p:nvPr/>
        </p:nvPicPr>
        <p:blipFill>
          <a:blip r:embed="rId2"/>
          <a:stretch>
            <a:fillRect/>
          </a:stretch>
        </p:blipFill>
        <p:spPr>
          <a:xfrm>
            <a:off x="1247775" y="5195094"/>
            <a:ext cx="7362825" cy="714375"/>
          </a:xfrm>
          <a:prstGeom prst="rect">
            <a:avLst/>
          </a:prstGeom>
        </p:spPr>
      </p:pic>
      <p:sp>
        <p:nvSpPr>
          <p:cNvPr id="6"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391207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3EC5A-BB3F-FCDC-9291-2C57BA07B8D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C675C-4E74-5CA7-538E-48D69147A2AC}"/>
              </a:ext>
            </a:extLst>
          </p:cNvPr>
          <p:cNvSpPr>
            <a:spLocks noGrp="1"/>
          </p:cNvSpPr>
          <p:nvPr>
            <p:ph idx="1"/>
          </p:nvPr>
        </p:nvSpPr>
        <p:spPr>
          <a:xfrm>
            <a:off x="199542" y="1071155"/>
            <a:ext cx="10844182" cy="5786845"/>
          </a:xfrm>
        </p:spPr>
        <p:txBody>
          <a:bodyPr>
            <a:normAutofit/>
          </a:bodyPr>
          <a:lstStyle/>
          <a:p>
            <a:pPr marL="0" indent="0" algn="just">
              <a:buNone/>
            </a:pPr>
            <a:r>
              <a:rPr lang="en-US" altLang="en-US" b="1" dirty="0">
                <a:latin typeface="Garamond" panose="02020404030301010803" pitchFamily="18" charset="0"/>
              </a:rPr>
              <a:t>Accessing a List Elements:</a:t>
            </a:r>
          </a:p>
          <a:p>
            <a:pPr lvl="0" algn="just">
              <a:buFont typeface="Wingdings" panose="05000000000000000000" pitchFamily="2" charset="2"/>
              <a:buChar char="Ø"/>
            </a:pPr>
            <a:r>
              <a:rPr lang="en-US" dirty="0">
                <a:latin typeface="Garamond" panose="02020404030301010803" pitchFamily="18" charset="0"/>
                <a:ea typeface="Arial" charset="0"/>
                <a:cs typeface="Arial" charset="0"/>
                <a:sym typeface="Cabin"/>
              </a:rPr>
              <a:t>Just like strings, we can get at any single element in a list using an </a:t>
            </a:r>
            <a:r>
              <a:rPr lang="en-US" dirty="0">
                <a:solidFill>
                  <a:srgbClr val="FF0000"/>
                </a:solidFill>
                <a:latin typeface="Garamond" panose="02020404030301010803" pitchFamily="18" charset="0"/>
                <a:ea typeface="Arial" charset="0"/>
                <a:cs typeface="Arial" charset="0"/>
                <a:sym typeface="Cabin"/>
              </a:rPr>
              <a:t>index</a:t>
            </a:r>
            <a:r>
              <a:rPr lang="en-US" dirty="0">
                <a:latin typeface="Garamond" panose="02020404030301010803" pitchFamily="18" charset="0"/>
                <a:ea typeface="Arial" charset="0"/>
                <a:cs typeface="Arial" charset="0"/>
                <a:sym typeface="Cabin"/>
              </a:rPr>
              <a:t> specified in </a:t>
            </a:r>
            <a:r>
              <a:rPr lang="en-US" dirty="0">
                <a:solidFill>
                  <a:srgbClr val="FF0000"/>
                </a:solidFill>
                <a:latin typeface="Garamond" panose="02020404030301010803" pitchFamily="18" charset="0"/>
                <a:ea typeface="Arial" charset="0"/>
                <a:cs typeface="Arial" charset="0"/>
                <a:sym typeface="Cabin"/>
              </a:rPr>
              <a:t>square brackets</a:t>
            </a:r>
          </a:p>
          <a:p>
            <a:pPr>
              <a:buFont typeface="Wingdings" panose="05000000000000000000" pitchFamily="2" charset="2"/>
              <a:buChar char="Ø"/>
            </a:pPr>
            <a:r>
              <a:rPr lang="en-US" dirty="0">
                <a:solidFill>
                  <a:srgbClr val="000000"/>
                </a:solidFill>
                <a:latin typeface="Garamond" panose="02020404030301010803" pitchFamily="18" charset="0"/>
              </a:rPr>
              <a:t>After Executing the statement:</a:t>
            </a:r>
          </a:p>
          <a:p>
            <a:pPr marL="0" indent="0">
              <a:buNone/>
            </a:pPr>
            <a:r>
              <a:rPr lang="en-US" dirty="0">
                <a:solidFill>
                  <a:srgbClr val="000000"/>
                </a:solidFill>
                <a:latin typeface="Garamond" panose="02020404030301010803" pitchFamily="18" charset="0"/>
              </a:rPr>
              <a:t> </a:t>
            </a:r>
            <a:r>
              <a:rPr lang="en-US" sz="2800" b="1" i="0" u="none" strike="noStrike" cap="none" dirty="0">
                <a:latin typeface="Courier"/>
                <a:ea typeface="Courier"/>
                <a:cs typeface="Courier"/>
                <a:sym typeface="Courier New"/>
              </a:rPr>
              <a:t>Country = [ ‘Germany', ‘Ethiopia', ‘Mali' ]</a:t>
            </a:r>
          </a:p>
          <a:p>
            <a:pPr lvl="0">
              <a:buFont typeface="Wingdings" panose="05000000000000000000" pitchFamily="2" charset="2"/>
              <a:buChar char="Ø"/>
            </a:pPr>
            <a:r>
              <a:rPr lang="en-US" dirty="0">
                <a:solidFill>
                  <a:srgbClr val="000000"/>
                </a:solidFill>
                <a:latin typeface="Garamond" panose="02020404030301010803" pitchFamily="18" charset="0"/>
              </a:rPr>
              <a:t>T</a:t>
            </a:r>
            <a:r>
              <a:rPr lang="en-US" b="0" i="0" dirty="0">
                <a:solidFill>
                  <a:srgbClr val="000000"/>
                </a:solidFill>
                <a:effectLst/>
                <a:latin typeface="Garamond" panose="02020404030301010803" pitchFamily="18" charset="0"/>
              </a:rPr>
              <a:t>he variable </a:t>
            </a:r>
            <a:r>
              <a:rPr lang="en-US" dirty="0">
                <a:solidFill>
                  <a:srgbClr val="FF0000"/>
                </a:solidFill>
                <a:latin typeface="Garamond" panose="02020404030301010803" pitchFamily="18" charset="0"/>
              </a:rPr>
              <a:t>Country</a:t>
            </a:r>
            <a:r>
              <a:rPr lang="en-US" b="0" i="0" dirty="0">
                <a:solidFill>
                  <a:srgbClr val="000000"/>
                </a:solidFill>
                <a:effectLst/>
                <a:latin typeface="Garamond" panose="02020404030301010803" pitchFamily="18" charset="0"/>
              </a:rPr>
              <a:t> will reference the list, as show below </a:t>
            </a:r>
            <a:r>
              <a:rPr lang="en-US" dirty="0">
                <a:latin typeface="Garamond" panose="02020404030301010803" pitchFamily="18" charset="0"/>
              </a:rPr>
              <a:t/>
            </a:r>
            <a:br>
              <a:rPr lang="en-US" dirty="0">
                <a:latin typeface="Garamond" panose="02020404030301010803" pitchFamily="18" charset="0"/>
              </a:rPr>
            </a:br>
            <a:r>
              <a:rPr lang="en-US" dirty="0">
                <a:latin typeface="Garamond" panose="02020404030301010803" pitchFamily="18" charset="0"/>
                <a:cs typeface="Arial" charset="0"/>
                <a:sym typeface="Cabin"/>
              </a:rPr>
              <a:t>    </a:t>
            </a:r>
            <a:r>
              <a:rPr lang="en-US" sz="2800" b="1" i="0" u="none" strike="noStrike" cap="none" dirty="0">
                <a:latin typeface="Courier"/>
                <a:ea typeface="Courier"/>
                <a:cs typeface="Courier"/>
                <a:sym typeface="Courier New"/>
              </a:rPr>
              <a:t>Country</a:t>
            </a:r>
            <a:endParaRPr lang="en-US" altLang="en-US" dirty="0"/>
          </a:p>
          <a:p>
            <a:pPr marL="0" indent="0" algn="just">
              <a:buNone/>
            </a:pPr>
            <a:endParaRPr lang="en-US" altLang="en-US" dirty="0"/>
          </a:p>
          <a:p>
            <a:pPr algn="just">
              <a:buFont typeface="Wingdings" panose="05000000000000000000" pitchFamily="2" charset="2"/>
              <a:buChar char="Ø"/>
            </a:pPr>
            <a:endParaRPr lang="en-US" altLang="en-US" dirty="0"/>
          </a:p>
          <a:p>
            <a:pPr algn="just">
              <a:buFont typeface="Wingdings" panose="05000000000000000000" pitchFamily="2" charset="2"/>
              <a:buChar char="Ø"/>
            </a:pPr>
            <a:endParaRPr lang="en-US" altLang="en-US" dirty="0"/>
          </a:p>
          <a:p>
            <a:pPr algn="just">
              <a:buFont typeface="Wingdings" panose="05000000000000000000" pitchFamily="2" charset="2"/>
              <a:buChar char="Ø"/>
            </a:pPr>
            <a:endParaRPr lang="en-US" altLang="en-US" dirty="0"/>
          </a:p>
          <a:p>
            <a:pPr algn="just">
              <a:buFont typeface="Wingdings" panose="05000000000000000000" pitchFamily="2" charset="2"/>
              <a:buChar char="Ø"/>
            </a:pPr>
            <a:endParaRPr lang="en-US" altLang="en-US" dirty="0"/>
          </a:p>
          <a:p>
            <a:pPr algn="just">
              <a:buFont typeface="Wingdings" panose="05000000000000000000" pitchFamily="2" charset="2"/>
              <a:buChar char="Ø"/>
            </a:pPr>
            <a:endParaRPr lang="en-US" altLang="en-US" dirty="0"/>
          </a:p>
        </p:txBody>
      </p:sp>
      <p:sp>
        <p:nvSpPr>
          <p:cNvPr id="2" name="Slide Number Placeholder 1">
            <a:extLst>
              <a:ext uri="{FF2B5EF4-FFF2-40B4-BE49-F238E27FC236}">
                <a16:creationId xmlns:a16="http://schemas.microsoft.com/office/drawing/2014/main" id="{41D68B3A-61E1-1BE0-F881-C948656176CA}"/>
              </a:ext>
            </a:extLst>
          </p:cNvPr>
          <p:cNvSpPr>
            <a:spLocks noGrp="1"/>
          </p:cNvSpPr>
          <p:nvPr>
            <p:ph type="sldNum" sz="quarter" idx="12"/>
          </p:nvPr>
        </p:nvSpPr>
        <p:spPr/>
        <p:txBody>
          <a:bodyPr/>
          <a:lstStyle/>
          <a:p>
            <a:fld id="{0DB4F7E2-DFC6-490A-AB5F-7D827582BBB5}" type="slidenum">
              <a:rPr lang="en-US" smtClean="0"/>
              <a:t>7</a:t>
            </a:fld>
            <a:endParaRPr lang="en-US"/>
          </a:p>
        </p:txBody>
      </p:sp>
      <p:sp>
        <p:nvSpPr>
          <p:cNvPr id="5" name="Shape 216"/>
          <p:cNvSpPr txBox="1"/>
          <p:nvPr/>
        </p:nvSpPr>
        <p:spPr>
          <a:xfrm>
            <a:off x="4258739" y="4551567"/>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a:latin typeface="Arial" charset="0"/>
                <a:ea typeface="Arial" charset="0"/>
                <a:cs typeface="Arial" charset="0"/>
                <a:sym typeface="Cabin"/>
              </a:rPr>
              <a:t>0</a:t>
            </a:r>
          </a:p>
        </p:txBody>
      </p:sp>
      <p:sp>
        <p:nvSpPr>
          <p:cNvPr id="6" name="Shape 217"/>
          <p:cNvSpPr txBox="1"/>
          <p:nvPr/>
        </p:nvSpPr>
        <p:spPr>
          <a:xfrm>
            <a:off x="3733524" y="3960296"/>
            <a:ext cx="2270533"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600" b="1" dirty="0">
                <a:latin typeface="Garamond" panose="02020404030301010803" pitchFamily="18" charset="0"/>
                <a:ea typeface="Courier"/>
                <a:cs typeface="Courier"/>
                <a:sym typeface="Courier New"/>
              </a:rPr>
              <a:t>Germany</a:t>
            </a:r>
            <a:endParaRPr lang="en-US" sz="3600" u="none" strike="noStrike" cap="none" dirty="0">
              <a:latin typeface="Garamond" panose="02020404030301010803" pitchFamily="18" charset="0"/>
              <a:ea typeface="Arial" charset="0"/>
              <a:cs typeface="Arial" charset="0"/>
              <a:sym typeface="Cabin"/>
            </a:endParaRPr>
          </a:p>
        </p:txBody>
      </p:sp>
      <p:sp>
        <p:nvSpPr>
          <p:cNvPr id="7" name="Shape 218"/>
          <p:cNvSpPr txBox="1"/>
          <p:nvPr/>
        </p:nvSpPr>
        <p:spPr>
          <a:xfrm>
            <a:off x="371649" y="5121067"/>
            <a:ext cx="8156400" cy="2339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latin typeface="Courier"/>
                <a:ea typeface="Courier"/>
                <a:cs typeface="Courier"/>
                <a:sym typeface="Courier New"/>
              </a:rPr>
              <a:t>Country = [ ‘Germany', ‘Ethiopia', ‘Mali' ]</a:t>
            </a:r>
          </a:p>
          <a:p>
            <a:pPr lvl="0">
              <a:buClr>
                <a:schemeClr val="lt1"/>
              </a:buClr>
              <a:buSzPct val="25000"/>
            </a:pPr>
            <a:r>
              <a:rPr lang="en-US" sz="2400" b="1" dirty="0">
                <a:latin typeface="Courier"/>
                <a:ea typeface="Courier"/>
                <a:cs typeface="Courier"/>
                <a:sym typeface="Courier New"/>
              </a:rPr>
              <a:t> print(Country[1</a:t>
            </a:r>
            <a:r>
              <a:rPr lang="en-US" sz="2400" b="1" i="0" u="none" strike="noStrike" cap="none" dirty="0">
                <a:latin typeface="Courier"/>
                <a:ea typeface="Courier"/>
                <a:cs typeface="Courier"/>
                <a:sym typeface="Courier New"/>
              </a:rPr>
              <a:t>])</a:t>
            </a:r>
          </a:p>
          <a:p>
            <a:pPr marL="0" marR="0" lvl="0" indent="0" algn="ctr" rtl="0">
              <a:lnSpc>
                <a:spcPct val="100000"/>
              </a:lnSpc>
              <a:spcBef>
                <a:spcPts val="0"/>
              </a:spcBef>
              <a:spcAft>
                <a:spcPts val="0"/>
              </a:spcAft>
              <a:buClr>
                <a:schemeClr val="lt1"/>
              </a:buClr>
              <a:buSzPct val="25000"/>
              <a:buFont typeface="Cabin"/>
              <a:buNone/>
            </a:pPr>
            <a:r>
              <a:rPr lang="en-US" sz="2400" b="1" u="sng" dirty="0">
                <a:latin typeface="Courier"/>
                <a:ea typeface="Courier"/>
                <a:cs typeface="Courier"/>
                <a:sym typeface="Courier New"/>
              </a:rPr>
              <a:t>Output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latin typeface="Courier"/>
                <a:ea typeface="Courier"/>
                <a:cs typeface="Courier"/>
                <a:sym typeface="Courier New"/>
              </a:rPr>
              <a:t>                   Ethiopia</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p>
        </p:txBody>
      </p:sp>
      <p:sp>
        <p:nvSpPr>
          <p:cNvPr id="8" name="Shape 219"/>
          <p:cNvSpPr txBox="1"/>
          <p:nvPr/>
        </p:nvSpPr>
        <p:spPr>
          <a:xfrm>
            <a:off x="6584952" y="4628284"/>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a:latin typeface="Arial" charset="0"/>
                <a:ea typeface="Arial" charset="0"/>
                <a:cs typeface="Arial" charset="0"/>
                <a:sym typeface="Cabin"/>
              </a:rPr>
              <a:t>1</a:t>
            </a:r>
          </a:p>
        </p:txBody>
      </p:sp>
      <p:sp>
        <p:nvSpPr>
          <p:cNvPr id="9" name="Shape 220"/>
          <p:cNvSpPr txBox="1"/>
          <p:nvPr/>
        </p:nvSpPr>
        <p:spPr>
          <a:xfrm>
            <a:off x="6058160" y="3960297"/>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R="0" indent="0" algn="ctr">
              <a:lnSpc>
                <a:spcPct val="100000"/>
              </a:lnSpc>
              <a:spcBef>
                <a:spcPts val="0"/>
              </a:spcBef>
              <a:spcAft>
                <a:spcPts val="0"/>
              </a:spcAft>
              <a:buClr>
                <a:schemeClr val="lt1"/>
              </a:buClr>
              <a:buSzPct val="25000"/>
              <a:buFont typeface="Cabin"/>
              <a:buNone/>
            </a:pPr>
            <a:r>
              <a:rPr lang="en-US" sz="3600" b="1" dirty="0">
                <a:latin typeface="Garamond" panose="02020404030301010803" pitchFamily="18" charset="0"/>
                <a:sym typeface="Cabin"/>
              </a:rPr>
              <a:t>Ethiopia</a:t>
            </a:r>
          </a:p>
        </p:txBody>
      </p:sp>
      <p:sp>
        <p:nvSpPr>
          <p:cNvPr id="10" name="Shape 221"/>
          <p:cNvSpPr txBox="1"/>
          <p:nvPr/>
        </p:nvSpPr>
        <p:spPr>
          <a:xfrm>
            <a:off x="8602284" y="4628285"/>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a:latin typeface="Arial" charset="0"/>
                <a:ea typeface="Arial" charset="0"/>
                <a:cs typeface="Arial" charset="0"/>
                <a:sym typeface="Cabin"/>
              </a:rPr>
              <a:t>2</a:t>
            </a:r>
          </a:p>
        </p:txBody>
      </p:sp>
      <p:sp>
        <p:nvSpPr>
          <p:cNvPr id="11" name="Shape 222"/>
          <p:cNvSpPr txBox="1"/>
          <p:nvPr/>
        </p:nvSpPr>
        <p:spPr>
          <a:xfrm>
            <a:off x="7956549" y="3964577"/>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600" b="1" dirty="0">
                <a:latin typeface="Garamond" panose="02020404030301010803" pitchFamily="18" charset="0"/>
                <a:sym typeface="Cabin"/>
              </a:rPr>
              <a:t>Mali</a:t>
            </a:r>
          </a:p>
        </p:txBody>
      </p:sp>
      <p:sp>
        <p:nvSpPr>
          <p:cNvPr id="12" name="Shape 216"/>
          <p:cNvSpPr txBox="1"/>
          <p:nvPr/>
        </p:nvSpPr>
        <p:spPr>
          <a:xfrm>
            <a:off x="5378455" y="4877769"/>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a:solidFill>
                  <a:schemeClr val="lt1"/>
                </a:solidFill>
                <a:latin typeface="Arial" charset="0"/>
                <a:ea typeface="Arial" charset="0"/>
                <a:cs typeface="Arial" charset="0"/>
                <a:sym typeface="Cabin"/>
              </a:rPr>
              <a:t>0</a:t>
            </a:r>
          </a:p>
        </p:txBody>
      </p:sp>
      <p:sp>
        <p:nvSpPr>
          <p:cNvPr id="14" name="Shape 219"/>
          <p:cNvSpPr txBox="1"/>
          <p:nvPr/>
        </p:nvSpPr>
        <p:spPr>
          <a:xfrm>
            <a:off x="7219949" y="4467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dirty="0">
                <a:solidFill>
                  <a:schemeClr val="lt1"/>
                </a:solidFill>
                <a:latin typeface="Arial" charset="0"/>
                <a:ea typeface="Arial" charset="0"/>
                <a:cs typeface="Arial" charset="0"/>
                <a:sym typeface="Cabin"/>
              </a:rPr>
              <a:t>1</a:t>
            </a:r>
          </a:p>
        </p:txBody>
      </p:sp>
      <p:sp>
        <p:nvSpPr>
          <p:cNvPr id="16" name="Shape 221"/>
          <p:cNvSpPr txBox="1"/>
          <p:nvPr/>
        </p:nvSpPr>
        <p:spPr>
          <a:xfrm>
            <a:off x="9099549" y="4467401"/>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cxnSp>
        <p:nvCxnSpPr>
          <p:cNvPr id="18" name="Straight Arrow Connector 17">
            <a:extLst>
              <a:ext uri="{FF2B5EF4-FFF2-40B4-BE49-F238E27FC236}">
                <a16:creationId xmlns:a16="http://schemas.microsoft.com/office/drawing/2014/main" id="{9BA47FAD-66B7-7F20-2F41-A670DE3655E3}"/>
              </a:ext>
            </a:extLst>
          </p:cNvPr>
          <p:cNvCxnSpPr>
            <a:cxnSpLocks/>
          </p:cNvCxnSpPr>
          <p:nvPr/>
        </p:nvCxnSpPr>
        <p:spPr>
          <a:xfrm>
            <a:off x="2321169" y="4328595"/>
            <a:ext cx="1299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9CEDF433-8BF1-07C8-EA06-A0AD731A72AC}"/>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8239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448361" y="1210565"/>
            <a:ext cx="6990789" cy="566822"/>
          </a:xfrm>
          <a:prstGeom prst="rect">
            <a:avLst/>
          </a:prstGeom>
        </p:spPr>
        <p:txBody>
          <a:bodyPr vert="horz" wrap="square" lIns="0" tIns="12700" rIns="0" bIns="0" rtlCol="0" anchor="ctr">
            <a:spAutoFit/>
          </a:bodyPr>
          <a:lstStyle/>
          <a:p>
            <a:pPr marL="12700">
              <a:lnSpc>
                <a:spcPct val="100000"/>
              </a:lnSpc>
              <a:spcBef>
                <a:spcPts val="100"/>
              </a:spcBef>
            </a:pPr>
            <a:r>
              <a:rPr sz="3600" spc="-170" dirty="0">
                <a:latin typeface="Garamond" panose="02020404030301010803" pitchFamily="18" charset="0"/>
              </a:rPr>
              <a:t>Writing</a:t>
            </a:r>
            <a:r>
              <a:rPr lang="en-US" sz="3600" spc="-170" dirty="0">
                <a:latin typeface="Garamond" panose="02020404030301010803" pitchFamily="18" charset="0"/>
              </a:rPr>
              <a:t>/Reading</a:t>
            </a:r>
            <a:r>
              <a:rPr sz="3600" spc="-170" dirty="0">
                <a:latin typeface="Garamond" panose="02020404030301010803" pitchFamily="18" charset="0"/>
              </a:rPr>
              <a:t> </a:t>
            </a:r>
            <a:r>
              <a:rPr sz="3600" spc="-100" dirty="0">
                <a:latin typeface="Garamond" panose="02020404030301010803" pitchFamily="18" charset="0"/>
              </a:rPr>
              <a:t>User </a:t>
            </a:r>
            <a:r>
              <a:rPr sz="3600" spc="-155" dirty="0">
                <a:latin typeface="Garamond" panose="02020404030301010803" pitchFamily="18" charset="0"/>
              </a:rPr>
              <a:t>Input </a:t>
            </a:r>
            <a:r>
              <a:rPr sz="3600" spc="-200" dirty="0">
                <a:latin typeface="Garamond" panose="02020404030301010803" pitchFamily="18" charset="0"/>
              </a:rPr>
              <a:t>to </a:t>
            </a:r>
            <a:r>
              <a:rPr sz="3600" spc="-130" dirty="0">
                <a:latin typeface="Garamond" panose="02020404030301010803" pitchFamily="18" charset="0"/>
              </a:rPr>
              <a:t>the</a:t>
            </a:r>
            <a:r>
              <a:rPr sz="3600" spc="425" dirty="0">
                <a:latin typeface="Garamond" panose="02020404030301010803" pitchFamily="18" charset="0"/>
              </a:rPr>
              <a:t> </a:t>
            </a:r>
            <a:r>
              <a:rPr sz="3600" spc="-80" dirty="0">
                <a:latin typeface="Garamond" panose="02020404030301010803" pitchFamily="18" charset="0"/>
              </a:rPr>
              <a:t>File.</a:t>
            </a:r>
            <a:endParaRPr sz="3600" dirty="0">
              <a:latin typeface="Garamond" panose="02020404030301010803" pitchFamily="18" charset="0"/>
            </a:endParaRPr>
          </a:p>
        </p:txBody>
      </p:sp>
      <p:sp>
        <p:nvSpPr>
          <p:cNvPr id="12" name="object 12"/>
          <p:cNvSpPr txBox="1"/>
          <p:nvPr/>
        </p:nvSpPr>
        <p:spPr>
          <a:xfrm>
            <a:off x="1723796" y="4057269"/>
            <a:ext cx="2219960" cy="299720"/>
          </a:xfrm>
          <a:prstGeom prst="rect">
            <a:avLst/>
          </a:prstGeom>
        </p:spPr>
        <p:txBody>
          <a:bodyPr vert="horz" wrap="square" lIns="0" tIns="12700" rIns="0" bIns="0" rtlCol="0">
            <a:spAutoFit/>
          </a:bodyPr>
          <a:lstStyle/>
          <a:p>
            <a:pPr marL="11430" algn="ctr">
              <a:spcBef>
                <a:spcPts val="100"/>
              </a:spcBef>
            </a:pPr>
            <a:r>
              <a:rPr spc="-5" dirty="0">
                <a:solidFill>
                  <a:srgbClr val="FFFFFF"/>
                </a:solidFill>
                <a:latin typeface="Carlito"/>
                <a:cs typeface="Carlito"/>
              </a:rPr>
              <a:t>Output</a:t>
            </a:r>
            <a:endParaRPr>
              <a:latin typeface="Carlito"/>
              <a:cs typeface="Carlito"/>
            </a:endParaRPr>
          </a:p>
        </p:txBody>
      </p:sp>
      <p:sp>
        <p:nvSpPr>
          <p:cNvPr id="23" name="object 23"/>
          <p:cNvSpPr txBox="1"/>
          <p:nvPr/>
        </p:nvSpPr>
        <p:spPr>
          <a:xfrm>
            <a:off x="8791957" y="3314447"/>
            <a:ext cx="1803273" cy="1123315"/>
          </a:xfrm>
          <a:prstGeom prst="rect">
            <a:avLst/>
          </a:prstGeom>
        </p:spPr>
        <p:txBody>
          <a:bodyPr vert="horz" wrap="square" lIns="0" tIns="12700" rIns="0" bIns="0" rtlCol="0">
            <a:spAutoFit/>
          </a:bodyPr>
          <a:lstStyle/>
          <a:p>
            <a:pPr marL="12700" marR="5080" indent="1905" algn="ctr">
              <a:spcBef>
                <a:spcPts val="100"/>
              </a:spcBef>
            </a:pPr>
            <a:r>
              <a:rPr spc="-5" dirty="0">
                <a:solidFill>
                  <a:srgbClr val="FFFFFF"/>
                </a:solidFill>
                <a:latin typeface="Carlito"/>
                <a:cs typeface="Carlito"/>
              </a:rPr>
              <a:t>Student File is  </a:t>
            </a:r>
            <a:r>
              <a:rPr spc="-15" dirty="0">
                <a:solidFill>
                  <a:srgbClr val="FFFFFF"/>
                </a:solidFill>
                <a:latin typeface="Carlito"/>
                <a:cs typeface="Carlito"/>
              </a:rPr>
              <a:t>created </a:t>
            </a:r>
            <a:r>
              <a:rPr spc="-5" dirty="0">
                <a:solidFill>
                  <a:srgbClr val="FFFFFF"/>
                </a:solidFill>
                <a:latin typeface="Carlito"/>
                <a:cs typeface="Carlito"/>
              </a:rPr>
              <a:t>by</a:t>
            </a:r>
            <a:r>
              <a:rPr spc="-30" dirty="0">
                <a:solidFill>
                  <a:srgbClr val="FFFFFF"/>
                </a:solidFill>
                <a:latin typeface="Carlito"/>
                <a:cs typeface="Carlito"/>
              </a:rPr>
              <a:t> </a:t>
            </a:r>
            <a:r>
              <a:rPr spc="-5" dirty="0">
                <a:solidFill>
                  <a:srgbClr val="FFFFFF"/>
                </a:solidFill>
                <a:latin typeface="Carlito"/>
                <a:cs typeface="Carlito"/>
              </a:rPr>
              <a:t>using  </a:t>
            </a:r>
            <a:r>
              <a:rPr dirty="0">
                <a:solidFill>
                  <a:srgbClr val="FFFFFF"/>
                </a:solidFill>
                <a:latin typeface="Carlito"/>
                <a:cs typeface="Carlito"/>
              </a:rPr>
              <a:t>the </a:t>
            </a:r>
            <a:r>
              <a:rPr spc="-5" dirty="0">
                <a:solidFill>
                  <a:srgbClr val="FFFFFF"/>
                </a:solidFill>
                <a:latin typeface="Carlito"/>
                <a:cs typeface="Carlito"/>
              </a:rPr>
              <a:t>above  </a:t>
            </a:r>
            <a:r>
              <a:rPr spc="-15" dirty="0">
                <a:solidFill>
                  <a:srgbClr val="FFFFFF"/>
                </a:solidFill>
                <a:latin typeface="Carlito"/>
                <a:cs typeface="Carlito"/>
              </a:rPr>
              <a:t>program.</a:t>
            </a:r>
            <a:endParaRPr dirty="0">
              <a:latin typeface="Carlito"/>
              <a:cs typeface="Carlito"/>
            </a:endParaRPr>
          </a:p>
        </p:txBody>
      </p:sp>
      <p:sp>
        <p:nvSpPr>
          <p:cNvPr id="28" name="TextBox 27">
            <a:extLst>
              <a:ext uri="{FF2B5EF4-FFF2-40B4-BE49-F238E27FC236}">
                <a16:creationId xmlns:a16="http://schemas.microsoft.com/office/drawing/2014/main" id="{4102C0AF-3683-B26B-9C18-25184C46B6C3}"/>
              </a:ext>
            </a:extLst>
          </p:cNvPr>
          <p:cNvSpPr txBox="1"/>
          <p:nvPr/>
        </p:nvSpPr>
        <p:spPr>
          <a:xfrm>
            <a:off x="82174" y="1743224"/>
            <a:ext cx="7723164" cy="4893647"/>
          </a:xfrm>
          <a:prstGeom prst="rect">
            <a:avLst/>
          </a:prstGeom>
          <a:noFill/>
        </p:spPr>
        <p:txBody>
          <a:bodyPr wrap="square">
            <a:spAutoFit/>
          </a:bodyPr>
          <a:lstStyle/>
          <a:p>
            <a:r>
              <a:rPr lang="en-US" sz="2400" b="0" dirty="0">
                <a:effectLst/>
                <a:latin typeface="Garamond" panose="02020404030301010803" pitchFamily="18" charset="0"/>
              </a:rPr>
              <a:t>#program to write user input to file</a:t>
            </a:r>
          </a:p>
          <a:p>
            <a:r>
              <a:rPr lang="en-US" sz="2400" b="0" dirty="0" err="1">
                <a:effectLst/>
                <a:latin typeface="Garamond" panose="02020404030301010803" pitchFamily="18" charset="0"/>
              </a:rPr>
              <a:t>ch</a:t>
            </a:r>
            <a:r>
              <a:rPr lang="en-US" sz="2400" b="0" dirty="0">
                <a:effectLst/>
                <a:latin typeface="Garamond" panose="02020404030301010803" pitchFamily="18" charset="0"/>
              </a:rPr>
              <a:t>='y'</a:t>
            </a:r>
          </a:p>
          <a:p>
            <a:r>
              <a:rPr lang="en-US" sz="2400" b="0" dirty="0" err="1">
                <a:effectLst/>
                <a:latin typeface="Garamond" panose="02020404030301010803" pitchFamily="18" charset="0"/>
              </a:rPr>
              <a:t>fw</a:t>
            </a:r>
            <a:r>
              <a:rPr lang="en-US" sz="2400" b="0" dirty="0">
                <a:effectLst/>
                <a:latin typeface="Garamond" panose="02020404030301010803" pitchFamily="18" charset="0"/>
              </a:rPr>
              <a:t>=open("</a:t>
            </a:r>
            <a:r>
              <a:rPr lang="en-US" sz="2400" b="0" dirty="0" err="1">
                <a:effectLst/>
                <a:latin typeface="Garamond" panose="02020404030301010803" pitchFamily="18" charset="0"/>
              </a:rPr>
              <a:t>stud.txt",'a</a:t>
            </a:r>
            <a:r>
              <a:rPr lang="en-US" sz="2400" b="0" dirty="0">
                <a:effectLst/>
                <a:latin typeface="Garamond" panose="02020404030301010803" pitchFamily="18" charset="0"/>
              </a:rPr>
              <a:t>')</a:t>
            </a:r>
          </a:p>
          <a:p>
            <a:r>
              <a:rPr lang="en-US" sz="2400" b="0" dirty="0">
                <a:effectLst/>
                <a:latin typeface="Garamond" panose="02020404030301010803" pitchFamily="18" charset="0"/>
              </a:rPr>
              <a:t>while </a:t>
            </a:r>
            <a:r>
              <a:rPr lang="en-US" sz="2400" b="0" dirty="0" err="1">
                <a:effectLst/>
                <a:latin typeface="Garamond" panose="02020404030301010803" pitchFamily="18" charset="0"/>
              </a:rPr>
              <a:t>ch</a:t>
            </a:r>
            <a:r>
              <a:rPr lang="en-US" sz="2400" b="0" dirty="0">
                <a:effectLst/>
                <a:latin typeface="Garamond" panose="02020404030301010803" pitchFamily="18" charset="0"/>
              </a:rPr>
              <a:t>=='y' or </a:t>
            </a:r>
            <a:r>
              <a:rPr lang="en-US" sz="2400" b="0" dirty="0" err="1">
                <a:effectLst/>
                <a:latin typeface="Garamond" panose="02020404030301010803" pitchFamily="18" charset="0"/>
              </a:rPr>
              <a:t>ch</a:t>
            </a:r>
            <a:r>
              <a:rPr lang="en-US" sz="2400" b="0" dirty="0">
                <a:effectLst/>
                <a:latin typeface="Garamond" panose="02020404030301010803" pitchFamily="18" charset="0"/>
              </a:rPr>
              <a:t>=='Y':</a:t>
            </a:r>
          </a:p>
          <a:p>
            <a:r>
              <a:rPr lang="en-US" sz="2400" b="0" dirty="0">
                <a:effectLst/>
                <a:latin typeface="Garamond" panose="02020404030301010803" pitchFamily="18" charset="0"/>
              </a:rPr>
              <a:t>    name=input("Enter Name: ")</a:t>
            </a:r>
          </a:p>
          <a:p>
            <a:r>
              <a:rPr lang="en-US" sz="2400" b="0" dirty="0">
                <a:effectLst/>
                <a:latin typeface="Garamond" panose="02020404030301010803" pitchFamily="18" charset="0"/>
              </a:rPr>
              <a:t>    age=int(input("Enter Age: "))</a:t>
            </a:r>
          </a:p>
          <a:p>
            <a:r>
              <a:rPr lang="en-US" sz="2400" b="0" dirty="0">
                <a:effectLst/>
                <a:latin typeface="Garamond" panose="02020404030301010803" pitchFamily="18" charset="0"/>
              </a:rPr>
              <a:t>    </a:t>
            </a:r>
            <a:r>
              <a:rPr lang="en-US" sz="2400" b="0" dirty="0" err="1">
                <a:effectLst/>
                <a:latin typeface="Garamond" panose="02020404030301010803" pitchFamily="18" charset="0"/>
              </a:rPr>
              <a:t>fw.write</a:t>
            </a:r>
            <a:r>
              <a:rPr lang="en-US" sz="2400" b="0" dirty="0">
                <a:effectLst/>
                <a:latin typeface="Garamond" panose="02020404030301010803" pitchFamily="18" charset="0"/>
              </a:rPr>
              <a:t>(name)</a:t>
            </a:r>
          </a:p>
          <a:p>
            <a:r>
              <a:rPr lang="en-US" sz="2400" b="0" dirty="0">
                <a:effectLst/>
                <a:latin typeface="Garamond" panose="02020404030301010803" pitchFamily="18" charset="0"/>
              </a:rPr>
              <a:t>    </a:t>
            </a:r>
            <a:r>
              <a:rPr lang="en-US" sz="2400" b="0" dirty="0" err="1">
                <a:effectLst/>
                <a:latin typeface="Garamond" panose="02020404030301010803" pitchFamily="18" charset="0"/>
              </a:rPr>
              <a:t>fw.write</a:t>
            </a:r>
            <a:r>
              <a:rPr lang="en-US" sz="2400" b="0" dirty="0">
                <a:effectLst/>
                <a:latin typeface="Garamond" panose="02020404030301010803" pitchFamily="18" charset="0"/>
              </a:rPr>
              <a:t>("\t")</a:t>
            </a:r>
          </a:p>
          <a:p>
            <a:r>
              <a:rPr lang="en-US" sz="2400" b="0" dirty="0">
                <a:effectLst/>
                <a:latin typeface="Garamond" panose="02020404030301010803" pitchFamily="18" charset="0"/>
              </a:rPr>
              <a:t>    </a:t>
            </a:r>
            <a:r>
              <a:rPr lang="en-US" sz="2400" b="0" dirty="0" err="1">
                <a:effectLst/>
                <a:latin typeface="Garamond" panose="02020404030301010803" pitchFamily="18" charset="0"/>
              </a:rPr>
              <a:t>fw.write</a:t>
            </a:r>
            <a:r>
              <a:rPr lang="en-US" sz="2400" b="0" dirty="0">
                <a:effectLst/>
                <a:latin typeface="Garamond" panose="02020404030301010803" pitchFamily="18" charset="0"/>
              </a:rPr>
              <a:t>(str(age))</a:t>
            </a:r>
          </a:p>
          <a:p>
            <a:r>
              <a:rPr lang="en-US" sz="2400" b="0" dirty="0">
                <a:effectLst/>
                <a:latin typeface="Garamond" panose="02020404030301010803" pitchFamily="18" charset="0"/>
              </a:rPr>
              <a:t>    </a:t>
            </a:r>
            <a:r>
              <a:rPr lang="en-US" sz="2400" b="0" dirty="0" err="1">
                <a:effectLst/>
                <a:latin typeface="Garamond" panose="02020404030301010803" pitchFamily="18" charset="0"/>
              </a:rPr>
              <a:t>fw.write</a:t>
            </a:r>
            <a:r>
              <a:rPr lang="en-US" sz="2400" b="0" dirty="0">
                <a:effectLst/>
                <a:latin typeface="Garamond" panose="02020404030301010803" pitchFamily="18" charset="0"/>
              </a:rPr>
              <a:t>("\n")</a:t>
            </a:r>
          </a:p>
          <a:p>
            <a:r>
              <a:rPr lang="en-US" sz="2400" b="0" dirty="0">
                <a:effectLst/>
                <a:latin typeface="Garamond" panose="02020404030301010803" pitchFamily="18" charset="0"/>
              </a:rPr>
              <a:t>    print("Data Saved </a:t>
            </a:r>
            <a:r>
              <a:rPr lang="en-US" sz="2400" b="0" dirty="0" err="1">
                <a:effectLst/>
                <a:latin typeface="Garamond" panose="02020404030301010803" pitchFamily="18" charset="0"/>
              </a:rPr>
              <a:t>Sucessfully</a:t>
            </a:r>
            <a:r>
              <a:rPr lang="en-US" sz="2400" b="0" dirty="0">
                <a:effectLst/>
                <a:latin typeface="Garamond" panose="02020404030301010803" pitchFamily="18" charset="0"/>
              </a:rPr>
              <a:t>")</a:t>
            </a:r>
          </a:p>
          <a:p>
            <a:r>
              <a:rPr lang="en-US" sz="2400" b="0" dirty="0">
                <a:effectLst/>
                <a:latin typeface="Garamond" panose="02020404030301010803" pitchFamily="18" charset="0"/>
              </a:rPr>
              <a:t>    </a:t>
            </a:r>
            <a:r>
              <a:rPr lang="en-US" sz="2400" b="0" dirty="0" err="1">
                <a:effectLst/>
                <a:latin typeface="Garamond" panose="02020404030301010803" pitchFamily="18" charset="0"/>
              </a:rPr>
              <a:t>ch</a:t>
            </a:r>
            <a:r>
              <a:rPr lang="en-US" sz="2400" b="0" dirty="0">
                <a:effectLst/>
                <a:latin typeface="Garamond" panose="02020404030301010803" pitchFamily="18" charset="0"/>
              </a:rPr>
              <a:t>=input("Do you want to Enter More Record Press Y/y: ")</a:t>
            </a:r>
          </a:p>
          <a:p>
            <a:r>
              <a:rPr lang="en-US" sz="2400" b="0" dirty="0" err="1">
                <a:effectLst/>
                <a:latin typeface="Garamond" panose="02020404030301010803" pitchFamily="18" charset="0"/>
              </a:rPr>
              <a:t>fw.close</a:t>
            </a:r>
            <a:r>
              <a:rPr lang="en-US" sz="2400" b="0" dirty="0">
                <a:effectLst/>
                <a:latin typeface="Garamond" panose="02020404030301010803" pitchFamily="18" charset="0"/>
              </a:rPr>
              <a:t>()</a:t>
            </a:r>
          </a:p>
        </p:txBody>
      </p:sp>
      <p:sp>
        <p:nvSpPr>
          <p:cNvPr id="30" name="TextBox 29">
            <a:extLst>
              <a:ext uri="{FF2B5EF4-FFF2-40B4-BE49-F238E27FC236}">
                <a16:creationId xmlns:a16="http://schemas.microsoft.com/office/drawing/2014/main" id="{6650CE6A-BE29-51C3-CC78-504024571E50}"/>
              </a:ext>
            </a:extLst>
          </p:cNvPr>
          <p:cNvSpPr txBox="1"/>
          <p:nvPr/>
        </p:nvSpPr>
        <p:spPr>
          <a:xfrm>
            <a:off x="6681726" y="2352610"/>
            <a:ext cx="5200357" cy="2062103"/>
          </a:xfrm>
          <a:prstGeom prst="rect">
            <a:avLst/>
          </a:prstGeom>
          <a:pattFill prst="dashHorz">
            <a:fgClr>
              <a:schemeClr val="accent1"/>
            </a:fgClr>
            <a:bgClr>
              <a:schemeClr val="bg1"/>
            </a:bgClr>
          </a:pattFill>
        </p:spPr>
        <p:txBody>
          <a:bodyPr wrap="square">
            <a:spAutoFit/>
          </a:bodyPr>
          <a:lstStyle/>
          <a:p>
            <a:r>
              <a:rPr lang="en-US" sz="3200" b="0" dirty="0">
                <a:effectLst/>
                <a:latin typeface="Garamond" panose="02020404030301010803" pitchFamily="18" charset="0"/>
              </a:rPr>
              <a:t>//Reading user Input from File</a:t>
            </a:r>
          </a:p>
          <a:p>
            <a:r>
              <a:rPr lang="en-US" sz="3200" b="0" dirty="0" err="1">
                <a:effectLst/>
                <a:latin typeface="Garamond" panose="02020404030301010803" pitchFamily="18" charset="0"/>
              </a:rPr>
              <a:t>fr</a:t>
            </a:r>
            <a:r>
              <a:rPr lang="en-US" sz="3200" b="0" dirty="0">
                <a:effectLst/>
                <a:latin typeface="Garamond" panose="02020404030301010803" pitchFamily="18" charset="0"/>
              </a:rPr>
              <a:t>=open('</a:t>
            </a:r>
            <a:r>
              <a:rPr lang="en-US" sz="3200" b="0" dirty="0" err="1">
                <a:effectLst/>
                <a:latin typeface="Garamond" panose="02020404030301010803" pitchFamily="18" charset="0"/>
              </a:rPr>
              <a:t>stud.txt','r</a:t>
            </a:r>
            <a:r>
              <a:rPr lang="en-US" sz="3200" b="0" dirty="0">
                <a:effectLst/>
                <a:latin typeface="Garamond" panose="02020404030301010803" pitchFamily="18" charset="0"/>
              </a:rPr>
              <a:t>')</a:t>
            </a:r>
          </a:p>
          <a:p>
            <a:r>
              <a:rPr lang="en-US" sz="3200" b="0" dirty="0">
                <a:effectLst/>
                <a:latin typeface="Garamond" panose="02020404030301010803" pitchFamily="18" charset="0"/>
              </a:rPr>
              <a:t>print(</a:t>
            </a:r>
            <a:r>
              <a:rPr lang="en-US" sz="3200" b="0" dirty="0" err="1">
                <a:effectLst/>
                <a:latin typeface="Garamond" panose="02020404030301010803" pitchFamily="18" charset="0"/>
              </a:rPr>
              <a:t>fr.read</a:t>
            </a:r>
            <a:r>
              <a:rPr lang="en-US" sz="3200" b="0" dirty="0">
                <a:effectLst/>
                <a:latin typeface="Garamond" panose="02020404030301010803" pitchFamily="18" charset="0"/>
              </a:rPr>
              <a:t>())</a:t>
            </a:r>
          </a:p>
          <a:p>
            <a:r>
              <a:rPr lang="en-US" sz="3200" b="0" dirty="0" err="1">
                <a:effectLst/>
                <a:latin typeface="Garamond" panose="02020404030301010803" pitchFamily="18" charset="0"/>
              </a:rPr>
              <a:t>fr.close</a:t>
            </a:r>
            <a:r>
              <a:rPr lang="en-US" sz="3200" b="0" dirty="0">
                <a:effectLst/>
                <a:latin typeface="Garamond" panose="02020404030301010803" pitchFamily="18" charset="0"/>
              </a:rPr>
              <a:t>()</a:t>
            </a:r>
          </a:p>
        </p:txBody>
      </p:sp>
      <p:sp>
        <p:nvSpPr>
          <p:cNvPr id="7"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A0C2-1219-DE89-427A-84959B83A096}"/>
              </a:ext>
            </a:extLst>
          </p:cNvPr>
          <p:cNvSpPr>
            <a:spLocks noGrp="1"/>
          </p:cNvSpPr>
          <p:nvPr>
            <p:ph type="title"/>
          </p:nvPr>
        </p:nvSpPr>
        <p:spPr>
          <a:xfrm>
            <a:off x="1555652" y="421396"/>
            <a:ext cx="10515600" cy="1325563"/>
          </a:xfrm>
        </p:spPr>
        <p:txBody>
          <a:bodyPr/>
          <a:lstStyle/>
          <a:p>
            <a:r>
              <a:rPr lang="en-US" sz="4400" b="1" i="0" dirty="0">
                <a:solidFill>
                  <a:srgbClr val="000000"/>
                </a:solidFill>
                <a:effectLst/>
                <a:latin typeface="SabonLTPro-Bold"/>
              </a:rPr>
              <a:t> </a:t>
            </a:r>
            <a:r>
              <a:rPr lang="en-US" b="1" dirty="0">
                <a:solidFill>
                  <a:srgbClr val="000000"/>
                </a:solidFill>
                <a:latin typeface="Garamond" panose="02020404030301010803" pitchFamily="18" charset="0"/>
              </a:rPr>
              <a:t>E</a:t>
            </a:r>
            <a:r>
              <a:rPr lang="en-US" sz="4400" b="1" i="0" dirty="0">
                <a:solidFill>
                  <a:srgbClr val="000000"/>
                </a:solidFill>
                <a:effectLst/>
                <a:latin typeface="Garamond" panose="02020404030301010803" pitchFamily="18" charset="0"/>
              </a:rPr>
              <a:t>xception </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23ADFF2F-5F1B-09E6-EE85-DB708BD779D6}"/>
              </a:ext>
            </a:extLst>
          </p:cNvPr>
          <p:cNvSpPr>
            <a:spLocks noGrp="1"/>
          </p:cNvSpPr>
          <p:nvPr>
            <p:ph idx="1"/>
          </p:nvPr>
        </p:nvSpPr>
        <p:spPr>
          <a:xfrm>
            <a:off x="220394" y="1430753"/>
            <a:ext cx="10515600" cy="5427247"/>
          </a:xfrm>
        </p:spPr>
        <p:txBody>
          <a:bodyPr>
            <a:normAutofit/>
          </a:bodyPr>
          <a:lstStyle/>
          <a:p>
            <a:pPr>
              <a:buFont typeface="Wingdings" panose="05000000000000000000" pitchFamily="2" charset="2"/>
              <a:buChar char="Ø"/>
            </a:pPr>
            <a:r>
              <a:rPr lang="en-US" i="0" dirty="0">
                <a:effectLst/>
                <a:latin typeface="Garamond" panose="02020404030301010803" pitchFamily="18" charset="0"/>
              </a:rPr>
              <a:t>An </a:t>
            </a:r>
            <a:r>
              <a:rPr lang="en-US" i="0" dirty="0">
                <a:solidFill>
                  <a:srgbClr val="FF0000"/>
                </a:solidFill>
                <a:effectLst/>
                <a:latin typeface="Garamond" panose="02020404030301010803" pitchFamily="18" charset="0"/>
              </a:rPr>
              <a:t>exception</a:t>
            </a:r>
            <a:r>
              <a:rPr lang="en-US" i="0" dirty="0">
                <a:effectLst/>
                <a:latin typeface="Garamond" panose="02020404030301010803" pitchFamily="18" charset="0"/>
              </a:rPr>
              <a:t> is an error that occurs while a program is running, causing the program to abort/halt.</a:t>
            </a:r>
          </a:p>
          <a:p>
            <a:pPr>
              <a:buFont typeface="Wingdings" panose="05000000000000000000" pitchFamily="2" charset="2"/>
              <a:buChar char="Ø"/>
            </a:pPr>
            <a:r>
              <a:rPr lang="en-US" i="0" dirty="0">
                <a:solidFill>
                  <a:srgbClr val="000000"/>
                </a:solidFill>
                <a:effectLst/>
                <a:latin typeface="Garamond" panose="02020404030301010803" pitchFamily="18" charset="0"/>
              </a:rPr>
              <a:t>Illegal operations can raise exceptions</a:t>
            </a:r>
            <a:r>
              <a:rPr lang="en-US" dirty="0">
                <a:latin typeface="Garamond" panose="02020404030301010803" pitchFamily="18" charset="0"/>
              </a:rPr>
              <a:t> </a:t>
            </a:r>
          </a:p>
          <a:p>
            <a:pPr>
              <a:buFont typeface="Wingdings" panose="05000000000000000000" pitchFamily="2" charset="2"/>
              <a:buChar char="Ø"/>
            </a:pPr>
            <a:r>
              <a:rPr lang="en-US" sz="3200" dirty="0">
                <a:solidFill>
                  <a:srgbClr val="000000"/>
                </a:solidFill>
                <a:latin typeface="Garamond" panose="02020404030301010803" pitchFamily="18" charset="0"/>
              </a:rPr>
              <a:t>There are plenty of built-in exceptions in Python that are raised when corresponding errors occur. </a:t>
            </a:r>
          </a:p>
          <a:p>
            <a:pPr>
              <a:buFont typeface="Wingdings" panose="05000000000000000000" pitchFamily="2" charset="2"/>
              <a:buChar char="Ø"/>
            </a:pPr>
            <a:r>
              <a:rPr lang="en-US" sz="3200" dirty="0">
                <a:solidFill>
                  <a:srgbClr val="000000"/>
                </a:solidFill>
                <a:latin typeface="Garamond" panose="02020404030301010803" pitchFamily="18" charset="0"/>
              </a:rPr>
              <a:t>We can view all the built-in exceptions using the built-in local() function as:</a:t>
            </a:r>
          </a:p>
          <a:p>
            <a:pPr marL="0" indent="0">
              <a:buNone/>
            </a:pPr>
            <a:r>
              <a:rPr lang="en-US" sz="3200" dirty="0">
                <a:solidFill>
                  <a:srgbClr val="00B0F0"/>
                </a:solidFill>
                <a:latin typeface="Garamond" panose="02020404030301010803" pitchFamily="18" charset="0"/>
              </a:rPr>
              <a:t>print(</a:t>
            </a:r>
            <a:r>
              <a:rPr lang="en-US" sz="3200" dirty="0" err="1">
                <a:solidFill>
                  <a:srgbClr val="00B0F0"/>
                </a:solidFill>
                <a:latin typeface="Garamond" panose="02020404030301010803" pitchFamily="18" charset="0"/>
              </a:rPr>
              <a:t>dir</a:t>
            </a:r>
            <a:r>
              <a:rPr lang="en-US" sz="3200" dirty="0">
                <a:solidFill>
                  <a:srgbClr val="00B0F0"/>
                </a:solidFill>
                <a:latin typeface="Garamond" panose="02020404030301010803" pitchFamily="18" charset="0"/>
              </a:rPr>
              <a:t>(locals( )['__</a:t>
            </a:r>
            <a:r>
              <a:rPr lang="en-US" sz="3200" dirty="0" err="1">
                <a:solidFill>
                  <a:srgbClr val="00B0F0"/>
                </a:solidFill>
                <a:latin typeface="Garamond" panose="02020404030301010803" pitchFamily="18" charset="0"/>
              </a:rPr>
              <a:t>builtins</a:t>
            </a:r>
            <a:r>
              <a:rPr lang="en-US" sz="3200" dirty="0">
                <a:solidFill>
                  <a:srgbClr val="00B0F0"/>
                </a:solidFill>
                <a:latin typeface="Garamond" panose="02020404030301010803" pitchFamily="18" charset="0"/>
              </a:rPr>
              <a:t>__']))</a:t>
            </a:r>
            <a:r>
              <a:rPr lang="en-US" sz="3200" dirty="0">
                <a:solidFill>
                  <a:srgbClr val="000000"/>
                </a:solidFill>
                <a:latin typeface="Garamond" panose="02020404030301010803" pitchFamily="18" charset="0"/>
              </a:rPr>
              <a:t> </a:t>
            </a:r>
          </a:p>
          <a:p>
            <a:pPr lvl="1">
              <a:buFont typeface="Wingdings" panose="05000000000000000000" pitchFamily="2" charset="2"/>
              <a:buChar char="Ø"/>
            </a:pPr>
            <a:r>
              <a:rPr lang="en-US" b="0" i="0" dirty="0">
                <a:solidFill>
                  <a:srgbClr val="000000"/>
                </a:solidFill>
                <a:effectLst/>
                <a:latin typeface="Garamond" panose="02020404030301010803" pitchFamily="18" charset="0"/>
              </a:rPr>
              <a:t>will return a module of built-in exceptions, functions, and attributes. </a:t>
            </a:r>
            <a:r>
              <a:rPr lang="en-US" sz="4000" dirty="0">
                <a:solidFill>
                  <a:srgbClr val="000000"/>
                </a:solidFill>
                <a:latin typeface="Garamond" panose="02020404030301010803" pitchFamily="18" charset="0"/>
              </a:rPr>
              <a:t/>
            </a:r>
            <a:br>
              <a:rPr lang="en-US" sz="4000" dirty="0">
                <a:solidFill>
                  <a:srgbClr val="000000"/>
                </a:solidFill>
                <a:latin typeface="Garamond" panose="02020404030301010803" pitchFamily="18" charset="0"/>
              </a:rPr>
            </a:br>
            <a:endParaRPr lang="en-US" sz="2800" dirty="0">
              <a:solidFill>
                <a:srgbClr val="000000"/>
              </a:solidFill>
              <a:latin typeface="Garamond" panose="02020404030301010803" pitchFamily="18" charset="0"/>
            </a:endParaRPr>
          </a:p>
          <a:p>
            <a:endParaRPr lang="en-US"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961B7D02-9F80-C89A-30FC-72EE08B8D61B}"/>
              </a:ext>
            </a:extLst>
          </p:cNvPr>
          <p:cNvSpPr>
            <a:spLocks noGrp="1"/>
          </p:cNvSpPr>
          <p:nvPr>
            <p:ph type="sldNum" sz="quarter" idx="12"/>
          </p:nvPr>
        </p:nvSpPr>
        <p:spPr/>
        <p:txBody>
          <a:bodyPr/>
          <a:lstStyle/>
          <a:p>
            <a:fld id="{0DB4F7E2-DFC6-490A-AB5F-7D827582BBB5}" type="slidenum">
              <a:rPr lang="en-US" smtClean="0"/>
              <a:pPr/>
              <a:t>71</a:t>
            </a:fld>
            <a:endParaRPr lang="en-US" dirty="0"/>
          </a:p>
        </p:txBody>
      </p:sp>
      <p:sp>
        <p:nvSpPr>
          <p:cNvPr id="5" name="Title 1">
            <a:extLst>
              <a:ext uri="{FF2B5EF4-FFF2-40B4-BE49-F238E27FC236}">
                <a16:creationId xmlns:a16="http://schemas.microsoft.com/office/drawing/2014/main" id="{8A0073C7-78B3-4187-0216-0AAEACB9E702}"/>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24463053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7773-1F76-FC71-D3D7-86E0A7F342D5}"/>
              </a:ext>
            </a:extLst>
          </p:cNvPr>
          <p:cNvSpPr>
            <a:spLocks noGrp="1"/>
          </p:cNvSpPr>
          <p:nvPr>
            <p:ph type="title"/>
          </p:nvPr>
        </p:nvSpPr>
        <p:spPr/>
        <p:txBody>
          <a:bodyPr>
            <a:normAutofit/>
          </a:bodyPr>
          <a:lstStyle/>
          <a:p>
            <a:r>
              <a:rPr lang="en-US" sz="4000" dirty="0">
                <a:latin typeface="Garamond" panose="02020404030301010803" pitchFamily="18" charset="0"/>
              </a:rPr>
              <a:t>Exception Types</a:t>
            </a:r>
          </a:p>
        </p:txBody>
      </p:sp>
      <p:sp>
        <p:nvSpPr>
          <p:cNvPr id="4" name="Slide Number Placeholder 3">
            <a:extLst>
              <a:ext uri="{FF2B5EF4-FFF2-40B4-BE49-F238E27FC236}">
                <a16:creationId xmlns:a16="http://schemas.microsoft.com/office/drawing/2014/main" id="{40F9FAD2-902F-4396-3B2C-2A8056C9184D}"/>
              </a:ext>
            </a:extLst>
          </p:cNvPr>
          <p:cNvSpPr>
            <a:spLocks noGrp="1"/>
          </p:cNvSpPr>
          <p:nvPr>
            <p:ph type="sldNum" sz="quarter" idx="12"/>
          </p:nvPr>
        </p:nvSpPr>
        <p:spPr/>
        <p:txBody>
          <a:bodyPr/>
          <a:lstStyle/>
          <a:p>
            <a:fld id="{0DB4F7E2-DFC6-490A-AB5F-7D827582BBB5}" type="slidenum">
              <a:rPr lang="en-US" smtClean="0"/>
              <a:pPr/>
              <a:t>72</a:t>
            </a:fld>
            <a:endParaRPr lang="en-US" dirty="0"/>
          </a:p>
        </p:txBody>
      </p:sp>
      <p:sp>
        <p:nvSpPr>
          <p:cNvPr id="8" name="Content Placeholder 7">
            <a:extLst>
              <a:ext uri="{FF2B5EF4-FFF2-40B4-BE49-F238E27FC236}">
                <a16:creationId xmlns:a16="http://schemas.microsoft.com/office/drawing/2014/main" id="{1CF91D0B-BDD1-F4BD-B1F5-C8A0F128E50F}"/>
              </a:ext>
            </a:extLst>
          </p:cNvPr>
          <p:cNvSpPr>
            <a:spLocks noGrp="1"/>
          </p:cNvSpPr>
          <p:nvPr>
            <p:ph idx="1"/>
          </p:nvPr>
        </p:nvSpPr>
        <p:spPr>
          <a:xfrm>
            <a:off x="838199" y="1610751"/>
            <a:ext cx="10515600" cy="4351338"/>
          </a:xfrm>
        </p:spPr>
        <p:txBody>
          <a:bodyPr/>
          <a:lstStyle/>
          <a:p>
            <a:r>
              <a:rPr lang="en-US" sz="2400" b="0" i="0" dirty="0">
                <a:solidFill>
                  <a:srgbClr val="000000"/>
                </a:solidFill>
                <a:effectLst/>
                <a:latin typeface="Garamond" panose="02020404030301010803" pitchFamily="18" charset="0"/>
              </a:rPr>
              <a:t>Some of the common Selected built-in exceptions in Python programming</a:t>
            </a:r>
            <a:r>
              <a:rPr lang="en-US" sz="3600" dirty="0">
                <a:latin typeface="Garamond" panose="02020404030301010803" pitchFamily="18" charset="0"/>
              </a:rPr>
              <a:t> </a:t>
            </a:r>
            <a:r>
              <a:rPr lang="en-US" dirty="0"/>
              <a:t/>
            </a:r>
            <a:br>
              <a:rPr lang="en-US" dirty="0"/>
            </a:br>
            <a:endParaRPr lang="en-US" dirty="0"/>
          </a:p>
          <a:p>
            <a:endParaRPr lang="en-US" dirty="0"/>
          </a:p>
        </p:txBody>
      </p:sp>
      <p:pic>
        <p:nvPicPr>
          <p:cNvPr id="9" name="Content Placeholder 5">
            <a:extLst>
              <a:ext uri="{FF2B5EF4-FFF2-40B4-BE49-F238E27FC236}">
                <a16:creationId xmlns:a16="http://schemas.microsoft.com/office/drawing/2014/main" id="{A5464C2E-AF23-8E79-03CA-38563C4E656E}"/>
              </a:ext>
            </a:extLst>
          </p:cNvPr>
          <p:cNvPicPr>
            <a:picLocks noChangeAspect="1"/>
          </p:cNvPicPr>
          <p:nvPr/>
        </p:nvPicPr>
        <p:blipFill>
          <a:blip r:embed="rId2"/>
          <a:stretch>
            <a:fillRect/>
          </a:stretch>
        </p:blipFill>
        <p:spPr>
          <a:xfrm>
            <a:off x="1041009" y="2159662"/>
            <a:ext cx="7920111" cy="3282512"/>
          </a:xfrm>
          <a:prstGeom prst="rect">
            <a:avLst/>
          </a:prstGeom>
        </p:spPr>
      </p:pic>
      <p:sp>
        <p:nvSpPr>
          <p:cNvPr id="3" name="Title 1">
            <a:extLst>
              <a:ext uri="{FF2B5EF4-FFF2-40B4-BE49-F238E27FC236}">
                <a16:creationId xmlns:a16="http://schemas.microsoft.com/office/drawing/2014/main" id="{AFE219A4-8EA8-A435-0787-8B0BC6B1447A}"/>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9939239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D267B-6835-22B5-02CD-64380B463C62}"/>
              </a:ext>
            </a:extLst>
          </p:cNvPr>
          <p:cNvSpPr>
            <a:spLocks noGrp="1"/>
          </p:cNvSpPr>
          <p:nvPr>
            <p:ph type="title"/>
          </p:nvPr>
        </p:nvSpPr>
        <p:spPr>
          <a:xfrm>
            <a:off x="838200" y="587045"/>
            <a:ext cx="10515600" cy="858131"/>
          </a:xfrm>
        </p:spPr>
        <p:txBody>
          <a:bodyPr>
            <a:normAutofit/>
          </a:bodyPr>
          <a:lstStyle/>
          <a:p>
            <a:r>
              <a:rPr lang="en-US" sz="2400" b="1" i="0" dirty="0">
                <a:solidFill>
                  <a:srgbClr val="000000"/>
                </a:solidFill>
                <a:effectLst/>
                <a:latin typeface="Garamond" panose="02020404030301010803" pitchFamily="18" charset="0"/>
              </a:rPr>
              <a:t>H</a:t>
            </a:r>
            <a:r>
              <a:rPr lang="en-US" sz="2400" b="1" dirty="0">
                <a:solidFill>
                  <a:srgbClr val="000000"/>
                </a:solidFill>
                <a:latin typeface="Garamond" panose="02020404030301010803" pitchFamily="18" charset="0"/>
              </a:rPr>
              <a:t>andling Exceptions</a:t>
            </a:r>
            <a:r>
              <a:rPr lang="en-US" sz="5400" dirty="0">
                <a:latin typeface="Garamond" panose="02020404030301010803" pitchFamily="18" charset="0"/>
              </a:rPr>
              <a:t> </a:t>
            </a:r>
          </a:p>
        </p:txBody>
      </p:sp>
      <p:sp>
        <p:nvSpPr>
          <p:cNvPr id="3" name="Content Placeholder 2">
            <a:extLst>
              <a:ext uri="{FF2B5EF4-FFF2-40B4-BE49-F238E27FC236}">
                <a16:creationId xmlns:a16="http://schemas.microsoft.com/office/drawing/2014/main" id="{A82FE09A-7079-264E-84CA-583C8C09BC6A}"/>
              </a:ext>
            </a:extLst>
          </p:cNvPr>
          <p:cNvSpPr>
            <a:spLocks noGrp="1"/>
          </p:cNvSpPr>
          <p:nvPr>
            <p:ph idx="1"/>
          </p:nvPr>
        </p:nvSpPr>
        <p:spPr>
          <a:xfrm>
            <a:off x="0" y="1259942"/>
            <a:ext cx="12192000" cy="6070209"/>
          </a:xfrm>
        </p:spPr>
        <p:txBody>
          <a:bodyPr>
            <a:normAutofit/>
          </a:bodyPr>
          <a:lstStyle/>
          <a:p>
            <a:r>
              <a:rPr lang="en-US" sz="2400" dirty="0">
                <a:latin typeface="Garamond" panose="02020404030301010803" pitchFamily="18" charset="0"/>
              </a:rPr>
              <a:t>If you have some suspicious code that may raise an exception, you can defend your program by placing the suspicious code in a </a:t>
            </a:r>
            <a:r>
              <a:rPr lang="en-US" sz="2400" dirty="0">
                <a:solidFill>
                  <a:srgbClr val="FF0000"/>
                </a:solidFill>
                <a:latin typeface="Garamond" panose="02020404030301010803" pitchFamily="18" charset="0"/>
              </a:rPr>
              <a:t>try</a:t>
            </a:r>
            <a:r>
              <a:rPr lang="en-US" sz="2400" dirty="0">
                <a:latin typeface="Garamond" panose="02020404030301010803" pitchFamily="18" charset="0"/>
              </a:rPr>
              <a:t>: block. After the try: block, include an </a:t>
            </a:r>
            <a:r>
              <a:rPr lang="en-US" sz="2400" dirty="0">
                <a:solidFill>
                  <a:srgbClr val="FF0000"/>
                </a:solidFill>
                <a:latin typeface="Garamond" panose="02020404030301010803" pitchFamily="18" charset="0"/>
              </a:rPr>
              <a:t>except</a:t>
            </a:r>
            <a:r>
              <a:rPr lang="en-US" sz="2400" dirty="0">
                <a:latin typeface="Garamond" panose="02020404030301010803" pitchFamily="18" charset="0"/>
              </a:rPr>
              <a:t>: statement, followed by a </a:t>
            </a:r>
            <a:r>
              <a:rPr lang="en-US" sz="2400" dirty="0">
                <a:solidFill>
                  <a:srgbClr val="FF0000"/>
                </a:solidFill>
                <a:latin typeface="Garamond" panose="02020404030301010803" pitchFamily="18" charset="0"/>
              </a:rPr>
              <a:t>block of code </a:t>
            </a:r>
            <a:r>
              <a:rPr lang="en-US" sz="2400" dirty="0">
                <a:latin typeface="Garamond" panose="02020404030301010803" pitchFamily="18" charset="0"/>
              </a:rPr>
              <a:t>which handles the problem as possible. </a:t>
            </a:r>
          </a:p>
          <a:p>
            <a:r>
              <a:rPr lang="en-US" sz="2400" b="0" i="0" dirty="0">
                <a:effectLst/>
                <a:latin typeface="Garamond" panose="02020404030301010803" pitchFamily="18" charset="0"/>
              </a:rPr>
              <a:t>Such code is called an </a:t>
            </a:r>
            <a:r>
              <a:rPr lang="en-US" sz="2400" b="0" i="1" dirty="0">
                <a:effectLst/>
                <a:latin typeface="Garamond" panose="02020404030301010803" pitchFamily="18" charset="0"/>
              </a:rPr>
              <a:t>exception handler </a:t>
            </a:r>
            <a:r>
              <a:rPr lang="en-US" sz="2400" b="0" i="0" dirty="0">
                <a:effectLst/>
                <a:latin typeface="Garamond" panose="02020404030301010803" pitchFamily="18" charset="0"/>
              </a:rPr>
              <a:t>and is written with the try/except statement.</a:t>
            </a:r>
            <a:endParaRPr lang="en-US" sz="2400" dirty="0">
              <a:latin typeface="Garamond" panose="02020404030301010803" pitchFamily="18" charset="0"/>
            </a:endParaRPr>
          </a:p>
          <a:p>
            <a:pPr marL="342900" lvl="1" indent="0">
              <a:buNone/>
            </a:pPr>
            <a:r>
              <a:rPr lang="en-US" b="1" i="0" dirty="0">
                <a:effectLst/>
                <a:latin typeface="Garamond" panose="02020404030301010803" pitchFamily="18" charset="0"/>
              </a:rPr>
              <a:t>Syntax</a:t>
            </a:r>
            <a:r>
              <a:rPr lang="en-US" b="0" i="0" dirty="0">
                <a:effectLst/>
                <a:latin typeface="Garamond" panose="02020404030301010803" pitchFamily="18" charset="0"/>
              </a:rPr>
              <a:t>:</a:t>
            </a:r>
            <a:br>
              <a:rPr lang="en-US" b="0" i="0" dirty="0">
                <a:effectLst/>
                <a:latin typeface="Garamond" panose="02020404030301010803" pitchFamily="18" charset="0"/>
              </a:rPr>
            </a:br>
            <a:r>
              <a:rPr lang="en-US" altLang="en-US" sz="2800" dirty="0">
                <a:solidFill>
                  <a:srgbClr val="00B0F0"/>
                </a:solidFill>
                <a:latin typeface="Garamond" panose="02020404030301010803" pitchFamily="18" charset="0"/>
                <a:ea typeface="ＭＳ Ｐゴシック" panose="020B0600070205080204" pitchFamily="34" charset="-128"/>
              </a:rPr>
              <a:t>try</a:t>
            </a:r>
            <a:r>
              <a:rPr lang="en-US" altLang="en-US" sz="2800" dirty="0">
                <a:latin typeface="Garamond" panose="02020404030301010803" pitchFamily="18" charset="0"/>
                <a:ea typeface="ＭＳ Ｐゴシック" panose="020B0600070205080204" pitchFamily="34" charset="-128"/>
              </a:rPr>
              <a:t>: </a:t>
            </a:r>
          </a:p>
          <a:p>
            <a:pPr marL="342900" lvl="1" indent="0">
              <a:buNone/>
            </a:pPr>
            <a:r>
              <a:rPr lang="en-US" altLang="en-US" sz="2800" dirty="0">
                <a:latin typeface="Garamond" panose="02020404030301010803" pitchFamily="18" charset="0"/>
                <a:ea typeface="ＭＳ Ｐゴシック" panose="020B0600070205080204" pitchFamily="34" charset="-128"/>
              </a:rPr>
              <a:t>  Attempt something where exception error may happen</a:t>
            </a:r>
          </a:p>
          <a:p>
            <a:pPr marL="342900" lvl="1" indent="0">
              <a:buNone/>
            </a:pPr>
            <a:r>
              <a:rPr lang="en-US" altLang="en-US" sz="2800" dirty="0">
                <a:solidFill>
                  <a:srgbClr val="00B0F0"/>
                </a:solidFill>
                <a:latin typeface="Garamond" panose="02020404030301010803" pitchFamily="18" charset="0"/>
                <a:ea typeface="ＭＳ Ｐゴシック" panose="020B0600070205080204" pitchFamily="34" charset="-128"/>
              </a:rPr>
              <a:t>except</a:t>
            </a:r>
            <a:r>
              <a:rPr lang="en-US" altLang="en-US" sz="2800" dirty="0">
                <a:latin typeface="Garamond" panose="02020404030301010803" pitchFamily="18" charset="0"/>
                <a:ea typeface="ＭＳ Ｐゴシック" panose="020B0600070205080204" pitchFamily="34" charset="-128"/>
              </a:rPr>
              <a:t> &lt;</a:t>
            </a:r>
            <a:r>
              <a:rPr lang="en-US" altLang="en-US" sz="2800" i="1" dirty="0">
                <a:latin typeface="Garamond" panose="02020404030301010803" pitchFamily="18" charset="0"/>
                <a:ea typeface="ＭＳ Ｐゴシック" panose="020B0600070205080204" pitchFamily="34" charset="-128"/>
              </a:rPr>
              <a:t>exception type</a:t>
            </a:r>
            <a:r>
              <a:rPr lang="en-US" altLang="en-US" sz="2800" dirty="0">
                <a:latin typeface="Garamond" panose="02020404030301010803" pitchFamily="18" charset="0"/>
                <a:ea typeface="ＭＳ Ｐゴシック" panose="020B0600070205080204" pitchFamily="34" charset="-128"/>
              </a:rPr>
              <a:t>&gt;:</a:t>
            </a:r>
          </a:p>
          <a:p>
            <a:pPr marL="342900" lvl="1" indent="0">
              <a:buNone/>
            </a:pPr>
            <a:r>
              <a:rPr lang="en-US" altLang="en-US" sz="2800" dirty="0">
                <a:latin typeface="Garamond" panose="02020404030301010803" pitchFamily="18" charset="0"/>
                <a:ea typeface="ＭＳ Ｐゴシック" panose="020B0600070205080204" pitchFamily="34" charset="-128"/>
              </a:rPr>
              <a:t>	React to the error</a:t>
            </a:r>
          </a:p>
          <a:p>
            <a:pPr marL="342900" lvl="1" indent="0">
              <a:buNone/>
            </a:pPr>
            <a:r>
              <a:rPr lang="en-US" altLang="en-US" sz="2800" dirty="0">
                <a:solidFill>
                  <a:srgbClr val="00B0F0"/>
                </a:solidFill>
                <a:latin typeface="Garamond" panose="02020404030301010803" pitchFamily="18" charset="0"/>
                <a:ea typeface="ＭＳ Ｐゴシック" panose="020B0600070205080204" pitchFamily="34" charset="-128"/>
              </a:rPr>
              <a:t>else</a:t>
            </a:r>
            <a:r>
              <a:rPr lang="en-US" altLang="en-US" sz="2800" dirty="0">
                <a:latin typeface="Garamond" panose="02020404030301010803" pitchFamily="18" charset="0"/>
                <a:ea typeface="ＭＳ Ｐゴシック" panose="020B0600070205080204" pitchFamily="34" charset="-128"/>
              </a:rPr>
              <a:t>:  </a:t>
            </a:r>
            <a:r>
              <a:rPr lang="en-US" altLang="en-US" sz="2800" b="1" dirty="0">
                <a:solidFill>
                  <a:srgbClr val="00B0F0"/>
                </a:solidFill>
                <a:latin typeface="Garamond" panose="02020404030301010803" pitchFamily="18" charset="0"/>
                <a:ea typeface="ＭＳ Ｐゴシック" panose="020B0600070205080204" pitchFamily="34" charset="-128"/>
              </a:rPr>
              <a:t># Not always needed</a:t>
            </a:r>
          </a:p>
          <a:p>
            <a:pPr marL="342900" lvl="1" indent="0">
              <a:buNone/>
            </a:pPr>
            <a:r>
              <a:rPr lang="en-US" altLang="en-US" sz="2800" dirty="0">
                <a:latin typeface="Garamond" panose="02020404030301010803" pitchFamily="18" charset="0"/>
                <a:ea typeface="ＭＳ Ｐゴシック" panose="020B0600070205080204" pitchFamily="34" charset="-128"/>
              </a:rPr>
              <a:t>	What to do if </a:t>
            </a:r>
            <a:r>
              <a:rPr lang="en-US" altLang="en-US" sz="2800" dirty="0">
                <a:solidFill>
                  <a:srgbClr val="FF0000"/>
                </a:solidFill>
                <a:latin typeface="Garamond" panose="02020404030301010803" pitchFamily="18" charset="0"/>
                <a:ea typeface="ＭＳ Ｐゴシック" panose="020B0600070205080204" pitchFamily="34" charset="-128"/>
              </a:rPr>
              <a:t>no error </a:t>
            </a:r>
            <a:r>
              <a:rPr lang="en-US" altLang="en-US" sz="2800" dirty="0">
                <a:latin typeface="Garamond" panose="02020404030301010803" pitchFamily="18" charset="0"/>
                <a:ea typeface="ＭＳ Ｐゴシック" panose="020B0600070205080204" pitchFamily="34" charset="-128"/>
              </a:rPr>
              <a:t>is encountered</a:t>
            </a:r>
          </a:p>
          <a:p>
            <a:pPr marL="342900" lvl="1" indent="0">
              <a:buNone/>
            </a:pPr>
            <a:r>
              <a:rPr lang="en-US" altLang="en-US" sz="2800" dirty="0">
                <a:solidFill>
                  <a:srgbClr val="00B0F0"/>
                </a:solidFill>
                <a:latin typeface="Garamond" panose="02020404030301010803" pitchFamily="18" charset="0"/>
                <a:ea typeface="ＭＳ Ｐゴシック" panose="020B0600070205080204" pitchFamily="34" charset="-128"/>
              </a:rPr>
              <a:t>finally</a:t>
            </a:r>
            <a:r>
              <a:rPr lang="en-US" altLang="en-US" sz="2800" dirty="0">
                <a:latin typeface="Garamond" panose="02020404030301010803" pitchFamily="18" charset="0"/>
                <a:ea typeface="ＭＳ Ｐゴシック" panose="020B0600070205080204" pitchFamily="34" charset="-128"/>
              </a:rPr>
              <a:t>:  </a:t>
            </a:r>
            <a:r>
              <a:rPr lang="en-US" altLang="en-US" sz="2800" b="1" dirty="0">
                <a:solidFill>
                  <a:srgbClr val="00B0F0"/>
                </a:solidFill>
                <a:latin typeface="Garamond" panose="02020404030301010803" pitchFamily="18" charset="0"/>
                <a:ea typeface="ＭＳ Ｐゴシック" panose="020B0600070205080204" pitchFamily="34" charset="-128"/>
              </a:rPr>
              <a:t># Not always needed</a:t>
            </a:r>
          </a:p>
          <a:p>
            <a:pPr marL="342900" lvl="1" indent="0">
              <a:buNone/>
            </a:pPr>
            <a:r>
              <a:rPr lang="en-US" altLang="en-US" sz="2800" dirty="0">
                <a:latin typeface="Garamond" panose="02020404030301010803" pitchFamily="18" charset="0"/>
                <a:ea typeface="ＭＳ Ｐゴシック" panose="020B0600070205080204" pitchFamily="34" charset="-128"/>
              </a:rPr>
              <a:t>    Actions that must </a:t>
            </a:r>
            <a:r>
              <a:rPr lang="en-US" altLang="en-US" sz="2800" dirty="0">
                <a:solidFill>
                  <a:srgbClr val="FF0000"/>
                </a:solidFill>
                <a:latin typeface="Garamond" panose="02020404030301010803" pitchFamily="18" charset="0"/>
                <a:ea typeface="ＭＳ Ｐゴシック" panose="020B0600070205080204" pitchFamily="34" charset="-128"/>
              </a:rPr>
              <a:t>always be performed </a:t>
            </a:r>
          </a:p>
          <a:p>
            <a:pPr marL="0" indent="0">
              <a:buNone/>
            </a:pPr>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B2555152-26D0-F0E4-ED9C-189E64BE8EEB}"/>
              </a:ext>
            </a:extLst>
          </p:cNvPr>
          <p:cNvSpPr>
            <a:spLocks noGrp="1"/>
          </p:cNvSpPr>
          <p:nvPr>
            <p:ph type="sldNum" sz="quarter" idx="12"/>
          </p:nvPr>
        </p:nvSpPr>
        <p:spPr/>
        <p:txBody>
          <a:bodyPr/>
          <a:lstStyle/>
          <a:p>
            <a:fld id="{0DB4F7E2-DFC6-490A-AB5F-7D827582BBB5}" type="slidenum">
              <a:rPr lang="en-US" smtClean="0"/>
              <a:pPr/>
              <a:t>73</a:t>
            </a:fld>
            <a:endParaRPr lang="en-US" dirty="0"/>
          </a:p>
        </p:txBody>
      </p:sp>
      <p:sp>
        <p:nvSpPr>
          <p:cNvPr id="5" name="Rectangle 4">
            <a:extLst>
              <a:ext uri="{FF2B5EF4-FFF2-40B4-BE49-F238E27FC236}">
                <a16:creationId xmlns:a16="http://schemas.microsoft.com/office/drawing/2014/main" id="{D2E5BA4A-7D35-842A-55B8-0767F446667A}"/>
              </a:ext>
            </a:extLst>
          </p:cNvPr>
          <p:cNvSpPr/>
          <p:nvPr/>
        </p:nvSpPr>
        <p:spPr>
          <a:xfrm>
            <a:off x="6344530" y="4029760"/>
            <a:ext cx="5847470" cy="2361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b="0" i="0" dirty="0">
                <a:solidFill>
                  <a:srgbClr val="000000"/>
                </a:solidFill>
                <a:effectLst/>
                <a:latin typeface="Times-Roman"/>
              </a:rPr>
              <a:t>A single try statement can have </a:t>
            </a:r>
            <a:r>
              <a:rPr lang="en-US" b="0" i="0" dirty="0">
                <a:solidFill>
                  <a:srgbClr val="FF0000"/>
                </a:solidFill>
                <a:effectLst/>
                <a:latin typeface="Times-Roman"/>
              </a:rPr>
              <a:t>multipl</a:t>
            </a:r>
            <a:r>
              <a:rPr lang="en-US" b="0" i="0" dirty="0">
                <a:solidFill>
                  <a:srgbClr val="000000"/>
                </a:solidFill>
                <a:effectLst/>
                <a:latin typeface="Times-Roman"/>
              </a:rPr>
              <a:t>e except statements. </a:t>
            </a:r>
            <a:r>
              <a:rPr lang="en-US" sz="1800" b="0" i="0" dirty="0">
                <a:solidFill>
                  <a:srgbClr val="000000"/>
                </a:solidFill>
                <a:effectLst/>
                <a:latin typeface="Times-Roman"/>
              </a:rPr>
              <a:t/>
            </a:r>
            <a:br>
              <a:rPr lang="en-US" sz="1800" b="0" i="0" dirty="0">
                <a:solidFill>
                  <a:srgbClr val="000000"/>
                </a:solidFill>
                <a:effectLst/>
                <a:latin typeface="Times-Roman"/>
              </a:rPr>
            </a:br>
            <a:r>
              <a:rPr lang="en-US" sz="1800" b="0" i="0" dirty="0">
                <a:solidFill>
                  <a:srgbClr val="000000"/>
                </a:solidFill>
                <a:effectLst/>
                <a:latin typeface="Times-Roman"/>
              </a:rPr>
              <a:t>You can also provide a </a:t>
            </a:r>
            <a:r>
              <a:rPr lang="en-US" sz="1800" b="0" i="0" dirty="0">
                <a:solidFill>
                  <a:srgbClr val="FF0000"/>
                </a:solidFill>
                <a:effectLst/>
                <a:latin typeface="Times-Roman"/>
              </a:rPr>
              <a:t>generic except </a:t>
            </a:r>
            <a:r>
              <a:rPr lang="en-US" sz="1800" b="0" i="0" dirty="0">
                <a:solidFill>
                  <a:srgbClr val="000000"/>
                </a:solidFill>
                <a:effectLst/>
                <a:latin typeface="Times-Roman"/>
              </a:rPr>
              <a:t>clause, which handles any exception.</a:t>
            </a:r>
          </a:p>
          <a:p>
            <a:pPr marL="285750" indent="-285750">
              <a:buFont typeface="Wingdings" panose="05000000000000000000" pitchFamily="2" charset="2"/>
              <a:buChar char="Ø"/>
            </a:pPr>
            <a:r>
              <a:rPr lang="en-US" sz="1800" b="0" i="0" dirty="0">
                <a:solidFill>
                  <a:srgbClr val="000000"/>
                </a:solidFill>
                <a:effectLst/>
                <a:latin typeface="Times-Roman"/>
              </a:rPr>
              <a:t>After the except clause(s), you can include an else-clause</a:t>
            </a:r>
          </a:p>
          <a:p>
            <a:pPr marL="285750" indent="-285750">
              <a:buFont typeface="Wingdings" panose="05000000000000000000" pitchFamily="2" charset="2"/>
              <a:buChar char="Ø"/>
            </a:pPr>
            <a:r>
              <a:rPr lang="en-US" sz="1800" b="0" i="0" dirty="0">
                <a:solidFill>
                  <a:srgbClr val="000000"/>
                </a:solidFill>
                <a:effectLst/>
                <a:latin typeface="Times-Roman"/>
              </a:rPr>
              <a:t>The</a:t>
            </a:r>
            <a:r>
              <a:rPr lang="en-US" dirty="0">
                <a:solidFill>
                  <a:srgbClr val="000000"/>
                </a:solidFill>
                <a:latin typeface="Times-Roman"/>
              </a:rPr>
              <a:t> </a:t>
            </a:r>
            <a:r>
              <a:rPr lang="en-US" sz="1800" b="0" i="0" dirty="0">
                <a:solidFill>
                  <a:srgbClr val="000000"/>
                </a:solidFill>
                <a:effectLst/>
                <a:latin typeface="Times-Roman"/>
              </a:rPr>
              <a:t>code in the else-block executes if the code in the try: block does not raise an exception.</a:t>
            </a:r>
            <a:br>
              <a:rPr lang="en-US" sz="1800" b="0" i="0" dirty="0">
                <a:solidFill>
                  <a:srgbClr val="000000"/>
                </a:solidFill>
                <a:effectLst/>
                <a:latin typeface="Times-Roman"/>
              </a:rPr>
            </a:br>
            <a:r>
              <a:rPr lang="en-US" dirty="0"/>
              <a:t/>
            </a:r>
            <a:br>
              <a:rPr lang="en-US" dirty="0"/>
            </a:br>
            <a:endParaRPr lang="en-US" dirty="0"/>
          </a:p>
        </p:txBody>
      </p:sp>
      <p:sp>
        <p:nvSpPr>
          <p:cNvPr id="7" name="Title 1">
            <a:extLst>
              <a:ext uri="{FF2B5EF4-FFF2-40B4-BE49-F238E27FC236}">
                <a16:creationId xmlns:a16="http://schemas.microsoft.com/office/drawing/2014/main" id="{0D9A423F-65FE-0023-C887-D2ECB4940FF9}"/>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extLst>
      <p:ext uri="{BB962C8B-B14F-4D97-AF65-F5344CB8AC3E}">
        <p14:creationId xmlns:p14="http://schemas.microsoft.com/office/powerpoint/2010/main" val="7632826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a:extLst>
              <a:ext uri="{FF2B5EF4-FFF2-40B4-BE49-F238E27FC236}">
                <a16:creationId xmlns:a16="http://schemas.microsoft.com/office/drawing/2014/main" id="{596F1D92-FF96-6849-D1BC-5974AD172361}"/>
              </a:ext>
            </a:extLst>
          </p:cNvPr>
          <p:cNvSpPr>
            <a:spLocks noGrp="1" noChangeArrowheads="1"/>
          </p:cNvSpPr>
          <p:nvPr>
            <p:ph type="title"/>
          </p:nvPr>
        </p:nvSpPr>
        <p:spPr>
          <a:xfrm>
            <a:off x="838200" y="509749"/>
            <a:ext cx="10515600" cy="966837"/>
          </a:xfrm>
        </p:spPr>
        <p:txBody>
          <a:bodyPr>
            <a:normAutofit/>
          </a:bodyPr>
          <a:lstStyle/>
          <a:p>
            <a:pPr eaLnBrk="1" hangingPunct="1"/>
            <a:r>
              <a:rPr lang="en-US" altLang="en-US" sz="3200" dirty="0">
                <a:latin typeface="Garamond" panose="02020404030301010803" pitchFamily="18" charset="0"/>
              </a:rPr>
              <a:t>Using a </a:t>
            </a:r>
            <a:r>
              <a:rPr lang="en-US" altLang="en-US" sz="3200" dirty="0">
                <a:latin typeface="Garamond" panose="02020404030301010803" pitchFamily="18" charset="0"/>
                <a:cs typeface="Courier New" panose="02070309020205020404" pitchFamily="49" charset="0"/>
              </a:rPr>
              <a:t>try</a:t>
            </a:r>
            <a:r>
              <a:rPr lang="en-US" altLang="en-US" sz="3200" dirty="0">
                <a:latin typeface="Garamond" panose="02020404030301010803" pitchFamily="18" charset="0"/>
              </a:rPr>
              <a:t> Statement with an </a:t>
            </a:r>
            <a:r>
              <a:rPr lang="en-US" altLang="en-US" sz="3200" dirty="0">
                <a:latin typeface="Garamond" panose="02020404030301010803" pitchFamily="18" charset="0"/>
                <a:cs typeface="Courier New" panose="02070309020205020404" pitchFamily="49" charset="0"/>
              </a:rPr>
              <a:t>except</a:t>
            </a:r>
            <a:r>
              <a:rPr lang="en-US" altLang="en-US" sz="3200" dirty="0">
                <a:latin typeface="Garamond" panose="02020404030301010803" pitchFamily="18" charset="0"/>
              </a:rPr>
              <a:t> Clause</a:t>
            </a:r>
          </a:p>
        </p:txBody>
      </p:sp>
      <p:sp>
        <p:nvSpPr>
          <p:cNvPr id="81925" name="Rectangle 3">
            <a:extLst>
              <a:ext uri="{FF2B5EF4-FFF2-40B4-BE49-F238E27FC236}">
                <a16:creationId xmlns:a16="http://schemas.microsoft.com/office/drawing/2014/main" id="{44B5F382-C370-15FF-C963-62B49E962A54}"/>
              </a:ext>
            </a:extLst>
          </p:cNvPr>
          <p:cNvSpPr>
            <a:spLocks noGrp="1" noChangeArrowheads="1"/>
          </p:cNvSpPr>
          <p:nvPr>
            <p:ph type="body" idx="1"/>
          </p:nvPr>
        </p:nvSpPr>
        <p:spPr>
          <a:xfrm>
            <a:off x="838200" y="1209822"/>
            <a:ext cx="11049000" cy="5283053"/>
          </a:xfrm>
        </p:spPr>
        <p:txBody>
          <a:bodyPr>
            <a:normAutofit lnSpcReduction="10000"/>
          </a:bodyPr>
          <a:lstStyle/>
          <a:p>
            <a:pPr marL="0" indent="0">
              <a:buNone/>
            </a:pPr>
            <a:r>
              <a:rPr lang="en-US" sz="2400" b="0" dirty="0">
                <a:solidFill>
                  <a:srgbClr val="00B0F0"/>
                </a:solidFill>
                <a:effectLst/>
                <a:latin typeface="Garamond" panose="02020404030301010803" pitchFamily="18" charset="0"/>
              </a:rPr>
              <a:t>try</a:t>
            </a:r>
            <a:r>
              <a:rPr lang="en-US" sz="2400" b="0" dirty="0">
                <a:effectLst/>
                <a:latin typeface="Garamond" panose="02020404030301010803" pitchFamily="18" charset="0"/>
              </a:rPr>
              <a:t>:</a:t>
            </a:r>
          </a:p>
          <a:p>
            <a:pPr marL="0" indent="0">
              <a:buNone/>
            </a:pPr>
            <a:r>
              <a:rPr lang="en-US" sz="2400" b="0" dirty="0">
                <a:effectLst/>
                <a:latin typeface="Garamond" panose="02020404030301010803" pitchFamily="18" charset="0"/>
              </a:rPr>
              <a:t>    </a:t>
            </a:r>
            <a:r>
              <a:rPr lang="en-US" sz="2400" b="0" dirty="0" err="1">
                <a:effectLst/>
                <a:latin typeface="Garamond" panose="02020404030301010803" pitchFamily="18" charset="0"/>
              </a:rPr>
              <a:t>fe</a:t>
            </a:r>
            <a:r>
              <a:rPr lang="en-US" sz="2400" b="0" dirty="0">
                <a:effectLst/>
                <a:latin typeface="Garamond" panose="02020404030301010803" pitchFamily="18" charset="0"/>
              </a:rPr>
              <a:t> = open("</a:t>
            </a:r>
            <a:r>
              <a:rPr lang="en-US" sz="2400" b="0" dirty="0" err="1">
                <a:effectLst/>
                <a:latin typeface="Garamond" panose="02020404030301010803" pitchFamily="18" charset="0"/>
              </a:rPr>
              <a:t>testfile</a:t>
            </a:r>
            <a:r>
              <a:rPr lang="en-US" sz="2400" b="0" dirty="0">
                <a:effectLst/>
                <a:latin typeface="Garamond" panose="02020404030301010803" pitchFamily="18" charset="0"/>
              </a:rPr>
              <a:t>", "W")</a:t>
            </a:r>
          </a:p>
          <a:p>
            <a:pPr marL="0" indent="0">
              <a:buNone/>
            </a:pPr>
            <a:r>
              <a:rPr lang="en-US" sz="2400" b="0" dirty="0">
                <a:effectLst/>
                <a:latin typeface="Garamond" panose="02020404030301010803" pitchFamily="18" charset="0"/>
              </a:rPr>
              <a:t>    </a:t>
            </a:r>
            <a:r>
              <a:rPr lang="en-US" sz="2400" b="0" dirty="0" err="1">
                <a:effectLst/>
                <a:latin typeface="Garamond" panose="02020404030301010803" pitchFamily="18" charset="0"/>
              </a:rPr>
              <a:t>fe.write</a:t>
            </a:r>
            <a:r>
              <a:rPr lang="en-US" sz="2400" b="0" dirty="0">
                <a:effectLst/>
                <a:latin typeface="Garamond" panose="02020404030301010803" pitchFamily="18" charset="0"/>
              </a:rPr>
              <a:t>("This is my test file for exception handling!!")</a:t>
            </a:r>
          </a:p>
          <a:p>
            <a:pPr marL="0" indent="0">
              <a:buNone/>
            </a:pPr>
            <a:r>
              <a:rPr lang="en-US" sz="2400" dirty="0">
                <a:solidFill>
                  <a:srgbClr val="00B0F0"/>
                </a:solidFill>
                <a:latin typeface="Garamond" panose="02020404030301010803" pitchFamily="18" charset="0"/>
              </a:rPr>
              <a:t>e</a:t>
            </a:r>
            <a:r>
              <a:rPr lang="en-US" sz="2400" b="0" dirty="0">
                <a:solidFill>
                  <a:srgbClr val="00B0F0"/>
                </a:solidFill>
                <a:effectLst/>
                <a:latin typeface="Garamond" panose="02020404030301010803" pitchFamily="18" charset="0"/>
              </a:rPr>
              <a:t>xcept</a:t>
            </a:r>
            <a:r>
              <a:rPr lang="en-US" sz="2400" dirty="0">
                <a:latin typeface="Garamond" panose="02020404030301010803" pitchFamily="18" charset="0"/>
              </a:rPr>
              <a:t> </a:t>
            </a:r>
            <a:r>
              <a:rPr lang="en-US" sz="2400" b="0" dirty="0" err="1">
                <a:effectLst/>
                <a:latin typeface="Garamond" panose="02020404030301010803" pitchFamily="18" charset="0"/>
              </a:rPr>
              <a:t>IOError</a:t>
            </a:r>
            <a:r>
              <a:rPr lang="en-US" sz="2400" b="0" dirty="0">
                <a:effectLst/>
                <a:latin typeface="Garamond" panose="02020404030301010803" pitchFamily="18" charset="0"/>
              </a:rPr>
              <a:t>:</a:t>
            </a:r>
          </a:p>
          <a:p>
            <a:pPr marL="0" indent="0">
              <a:buNone/>
            </a:pPr>
            <a:r>
              <a:rPr lang="en-US" sz="2400" b="0" dirty="0">
                <a:effectLst/>
                <a:latin typeface="Garamond" panose="02020404030301010803" pitchFamily="18" charset="0"/>
              </a:rPr>
              <a:t>    print( "Error: can\'t find file or read data")</a:t>
            </a:r>
          </a:p>
          <a:p>
            <a:pPr marL="0" indent="0">
              <a:buNone/>
            </a:pPr>
            <a:r>
              <a:rPr lang="en-US" sz="2400" b="0" dirty="0">
                <a:solidFill>
                  <a:srgbClr val="00B0F0"/>
                </a:solidFill>
                <a:effectLst/>
                <a:latin typeface="Garamond" panose="02020404030301010803" pitchFamily="18" charset="0"/>
              </a:rPr>
              <a:t>except</a:t>
            </a:r>
            <a:r>
              <a:rPr lang="en-US" sz="2400" b="0" dirty="0">
                <a:effectLst/>
                <a:latin typeface="Garamond" panose="02020404030301010803" pitchFamily="18" charset="0"/>
              </a:rPr>
              <a:t> </a:t>
            </a:r>
            <a:r>
              <a:rPr lang="en-US" sz="2400" b="0" dirty="0" err="1">
                <a:effectLst/>
                <a:latin typeface="Garamond" panose="02020404030301010803" pitchFamily="18" charset="0"/>
              </a:rPr>
              <a:t>TypeError</a:t>
            </a:r>
            <a:r>
              <a:rPr lang="en-US" sz="2400" b="0" dirty="0">
                <a:effectLst/>
                <a:latin typeface="Garamond" panose="02020404030301010803" pitchFamily="18" charset="0"/>
              </a:rPr>
              <a:t>:</a:t>
            </a:r>
          </a:p>
          <a:p>
            <a:pPr marL="0" indent="0">
              <a:buNone/>
            </a:pPr>
            <a:r>
              <a:rPr lang="en-US" sz="2400" b="0" dirty="0">
                <a:effectLst/>
                <a:latin typeface="Garamond" panose="02020404030301010803" pitchFamily="18" charset="0"/>
              </a:rPr>
              <a:t>    print( "Error: type mismatched")</a:t>
            </a:r>
          </a:p>
          <a:p>
            <a:pPr marL="0" indent="0">
              <a:buNone/>
            </a:pPr>
            <a:r>
              <a:rPr lang="en-US" sz="2400" b="0" dirty="0">
                <a:solidFill>
                  <a:srgbClr val="00B0F0"/>
                </a:solidFill>
                <a:effectLst/>
                <a:latin typeface="Garamond" panose="02020404030301010803" pitchFamily="18" charset="0"/>
              </a:rPr>
              <a:t>else</a:t>
            </a:r>
            <a:r>
              <a:rPr lang="en-US" sz="2400" b="0" dirty="0">
                <a:effectLst/>
                <a:latin typeface="Garamond" panose="02020404030301010803" pitchFamily="18" charset="0"/>
              </a:rPr>
              <a:t>:</a:t>
            </a:r>
          </a:p>
          <a:p>
            <a:pPr marL="0" indent="0">
              <a:buNone/>
            </a:pPr>
            <a:r>
              <a:rPr lang="en-US" sz="2400" b="0" dirty="0">
                <a:effectLst/>
                <a:latin typeface="Garamond" panose="02020404030301010803" pitchFamily="18" charset="0"/>
              </a:rPr>
              <a:t>    print("Written content in the file successfully")</a:t>
            </a:r>
          </a:p>
          <a:p>
            <a:pPr marL="0" indent="0">
              <a:buNone/>
            </a:pPr>
            <a:r>
              <a:rPr lang="en-US" sz="2400" b="0" dirty="0">
                <a:solidFill>
                  <a:srgbClr val="00B0F0"/>
                </a:solidFill>
                <a:effectLst/>
                <a:latin typeface="Garamond" panose="02020404030301010803" pitchFamily="18" charset="0"/>
              </a:rPr>
              <a:t>Finally</a:t>
            </a:r>
            <a:r>
              <a:rPr lang="en-US" sz="2400" b="0" dirty="0">
                <a:effectLst/>
                <a:latin typeface="Garamond" panose="02020404030301010803" pitchFamily="18" charset="0"/>
              </a:rPr>
              <a:t>:</a:t>
            </a:r>
          </a:p>
          <a:p>
            <a:pPr marL="0" indent="0">
              <a:buNone/>
            </a:pPr>
            <a:r>
              <a:rPr lang="en-US" sz="2400" b="0" dirty="0">
                <a:effectLst/>
                <a:latin typeface="Garamond" panose="02020404030301010803" pitchFamily="18" charset="0"/>
              </a:rPr>
              <a:t>   print("Done " )</a:t>
            </a:r>
          </a:p>
          <a:p>
            <a:pPr marL="0" indent="0">
              <a:buNone/>
            </a:pPr>
            <a:r>
              <a:rPr lang="en-US" sz="2400" b="0" dirty="0" err="1">
                <a:effectLst/>
                <a:latin typeface="Garamond" panose="02020404030301010803" pitchFamily="18" charset="0"/>
              </a:rPr>
              <a:t>fe.close</a:t>
            </a:r>
            <a:r>
              <a:rPr lang="en-US" sz="2400" b="0" dirty="0">
                <a:effectLst/>
                <a:latin typeface="Garamond" panose="02020404030301010803" pitchFamily="18" charset="0"/>
              </a:rPr>
              <a:t>()</a:t>
            </a:r>
          </a:p>
        </p:txBody>
      </p:sp>
      <p:sp>
        <p:nvSpPr>
          <p:cNvPr id="2" name="Rectangle 1">
            <a:extLst>
              <a:ext uri="{FF2B5EF4-FFF2-40B4-BE49-F238E27FC236}">
                <a16:creationId xmlns:a16="http://schemas.microsoft.com/office/drawing/2014/main" id="{D2DCC424-8913-9D13-9F86-3E669598FC9D}"/>
              </a:ext>
            </a:extLst>
          </p:cNvPr>
          <p:cNvSpPr/>
          <p:nvPr/>
        </p:nvSpPr>
        <p:spPr>
          <a:xfrm>
            <a:off x="7090117" y="3249637"/>
            <a:ext cx="4670474" cy="13255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latin typeface="Garamond" panose="02020404030301010803" pitchFamily="18" charset="0"/>
              </a:rPr>
              <a:t>We can rewrite using Multiple Exception:</a:t>
            </a:r>
          </a:p>
          <a:p>
            <a:pPr algn="ctr"/>
            <a:r>
              <a:rPr lang="en-US" sz="2000" b="0" dirty="0">
                <a:solidFill>
                  <a:schemeClr val="tx1"/>
                </a:solidFill>
                <a:effectLst/>
                <a:latin typeface="Garamond" panose="02020404030301010803" pitchFamily="18" charset="0"/>
              </a:rPr>
              <a:t>except( </a:t>
            </a:r>
            <a:r>
              <a:rPr lang="en-US" sz="2000" b="0" dirty="0" err="1">
                <a:solidFill>
                  <a:schemeClr val="tx1"/>
                </a:solidFill>
                <a:effectLst/>
                <a:latin typeface="Garamond" panose="02020404030301010803" pitchFamily="18" charset="0"/>
              </a:rPr>
              <a:t>IOError</a:t>
            </a:r>
            <a:r>
              <a:rPr lang="en-US" sz="2000" b="0" dirty="0">
                <a:solidFill>
                  <a:schemeClr val="tx1"/>
                </a:solidFill>
                <a:effectLst/>
                <a:latin typeface="Garamond" panose="02020404030301010803" pitchFamily="18" charset="0"/>
              </a:rPr>
              <a:t> , </a:t>
            </a:r>
            <a:r>
              <a:rPr lang="en-US" sz="2000" b="0" dirty="0" err="1">
                <a:solidFill>
                  <a:schemeClr val="tx1"/>
                </a:solidFill>
                <a:effectLst/>
                <a:latin typeface="Garamond" panose="02020404030301010803" pitchFamily="18" charset="0"/>
              </a:rPr>
              <a:t>TypeError,ValueError</a:t>
            </a:r>
            <a:r>
              <a:rPr lang="en-US" sz="2000" b="0" dirty="0">
                <a:solidFill>
                  <a:schemeClr val="tx1"/>
                </a:solidFill>
                <a:effectLst/>
                <a:latin typeface="Garamond" panose="02020404030301010803" pitchFamily="18" charset="0"/>
              </a:rPr>
              <a:t>):</a:t>
            </a:r>
            <a:r>
              <a:rPr lang="en-US" sz="2000" b="0" dirty="0">
                <a:effectLst/>
                <a:latin typeface="Garamond" panose="02020404030301010803" pitchFamily="18" charset="0"/>
              </a:rPr>
              <a:t>):</a:t>
            </a:r>
          </a:p>
          <a:p>
            <a:pPr algn="ctr"/>
            <a:endParaRPr lang="en-US" dirty="0">
              <a:solidFill>
                <a:schemeClr val="tx1"/>
              </a:solidFill>
            </a:endParaRPr>
          </a:p>
        </p:txBody>
      </p:sp>
      <p:sp>
        <p:nvSpPr>
          <p:cNvPr id="3" name="Title 1">
            <a:extLst>
              <a:ext uri="{FF2B5EF4-FFF2-40B4-BE49-F238E27FC236}">
                <a16:creationId xmlns:a16="http://schemas.microsoft.com/office/drawing/2014/main" id="{D48A8922-D75C-AFD1-EFD9-AAAC8B5512BF}"/>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a:extLst>
              <a:ext uri="{FF2B5EF4-FFF2-40B4-BE49-F238E27FC236}">
                <a16:creationId xmlns:a16="http://schemas.microsoft.com/office/drawing/2014/main" id="{283215BA-B481-90F6-AF31-665CC6771D1F}"/>
              </a:ext>
            </a:extLst>
          </p:cNvPr>
          <p:cNvSpPr>
            <a:spLocks noGrp="1" noChangeArrowheads="1"/>
          </p:cNvSpPr>
          <p:nvPr>
            <p:ph type="title"/>
          </p:nvPr>
        </p:nvSpPr>
        <p:spPr/>
        <p:txBody>
          <a:bodyPr>
            <a:normAutofit/>
          </a:bodyPr>
          <a:lstStyle/>
          <a:p>
            <a:pPr eaLnBrk="1" hangingPunct="1"/>
            <a:r>
              <a:rPr lang="en-US" sz="2800" b="1" i="0" dirty="0">
                <a:solidFill>
                  <a:srgbClr val="000000"/>
                </a:solidFill>
                <a:effectLst/>
                <a:latin typeface="Garamond" panose="02020404030301010803" pitchFamily="18" charset="0"/>
              </a:rPr>
              <a:t>Arguments in Buil-in Exceptions:</a:t>
            </a:r>
            <a:r>
              <a:rPr lang="en-US" sz="2800" dirty="0">
                <a:latin typeface="Garamond" panose="02020404030301010803" pitchFamily="18" charset="0"/>
              </a:rPr>
              <a:t> </a:t>
            </a:r>
            <a:endParaRPr lang="en-US" altLang="en-US" sz="2800" dirty="0">
              <a:latin typeface="Garamond" panose="02020404030301010803" pitchFamily="18" charset="0"/>
            </a:endParaRPr>
          </a:p>
        </p:txBody>
      </p:sp>
      <p:sp>
        <p:nvSpPr>
          <p:cNvPr id="92165" name="Rectangle 3">
            <a:extLst>
              <a:ext uri="{FF2B5EF4-FFF2-40B4-BE49-F238E27FC236}">
                <a16:creationId xmlns:a16="http://schemas.microsoft.com/office/drawing/2014/main" id="{2B7D6B51-2F6A-5408-F33E-1C640377C9BA}"/>
              </a:ext>
            </a:extLst>
          </p:cNvPr>
          <p:cNvSpPr>
            <a:spLocks noGrp="1" noChangeArrowheads="1"/>
          </p:cNvSpPr>
          <p:nvPr>
            <p:ph type="body" idx="1"/>
          </p:nvPr>
        </p:nvSpPr>
        <p:spPr/>
        <p:txBody>
          <a:bodyPr>
            <a:normAutofit/>
          </a:bodyPr>
          <a:lstStyle/>
          <a:p>
            <a:pPr marL="0" indent="0">
              <a:buNone/>
            </a:pPr>
            <a:r>
              <a:rPr lang="en-US" sz="3200" b="0" dirty="0">
                <a:solidFill>
                  <a:srgbClr val="7030A0"/>
                </a:solidFill>
                <a:effectLst/>
                <a:latin typeface="Garamond" panose="02020404030301010803" pitchFamily="18" charset="0"/>
              </a:rPr>
              <a:t>try</a:t>
            </a:r>
            <a:r>
              <a:rPr lang="en-US" sz="3200" b="0" dirty="0">
                <a:effectLst/>
                <a:latin typeface="Garamond" panose="02020404030301010803" pitchFamily="18" charset="0"/>
              </a:rPr>
              <a:t>:</a:t>
            </a:r>
          </a:p>
          <a:p>
            <a:pPr marL="0" indent="0">
              <a:buNone/>
            </a:pPr>
            <a:r>
              <a:rPr lang="en-US" sz="3200" b="0" dirty="0">
                <a:effectLst/>
                <a:latin typeface="Garamond" panose="02020404030301010803" pitchFamily="18" charset="0"/>
              </a:rPr>
              <a:t>   b = float(100 + 50 / 0)</a:t>
            </a:r>
          </a:p>
          <a:p>
            <a:pPr marL="0" indent="0">
              <a:buNone/>
            </a:pPr>
            <a:r>
              <a:rPr lang="en-US" sz="3200" b="0" dirty="0">
                <a:solidFill>
                  <a:srgbClr val="7030A0"/>
                </a:solidFill>
                <a:effectLst/>
                <a:latin typeface="Garamond" panose="02020404030301010803" pitchFamily="18" charset="0"/>
              </a:rPr>
              <a:t>except</a:t>
            </a:r>
            <a:r>
              <a:rPr lang="en-US" sz="3200" b="0" dirty="0">
                <a:effectLst/>
                <a:latin typeface="Garamond" panose="02020404030301010803" pitchFamily="18" charset="0"/>
              </a:rPr>
              <a:t> Exception </a:t>
            </a:r>
            <a:r>
              <a:rPr lang="en-US" sz="3200" b="0" dirty="0">
                <a:solidFill>
                  <a:srgbClr val="7030A0"/>
                </a:solidFill>
                <a:effectLst/>
                <a:latin typeface="Garamond" panose="02020404030301010803" pitchFamily="18" charset="0"/>
              </a:rPr>
              <a:t>as</a:t>
            </a:r>
            <a:r>
              <a:rPr lang="en-US" sz="3200" b="0" dirty="0">
                <a:effectLst/>
                <a:latin typeface="Garamond" panose="02020404030301010803" pitchFamily="18" charset="0"/>
              </a:rPr>
              <a:t> e:</a:t>
            </a:r>
          </a:p>
          <a:p>
            <a:pPr marL="0" indent="0">
              <a:buNone/>
            </a:pPr>
            <a:r>
              <a:rPr lang="en-US" sz="3200" b="0" dirty="0">
                <a:effectLst/>
                <a:latin typeface="Garamond" panose="02020404030301010803" pitchFamily="18" charset="0"/>
              </a:rPr>
              <a:t>    print( 'This is the Argument\n', e)</a:t>
            </a:r>
          </a:p>
          <a:p>
            <a:pPr marL="0" indent="0">
              <a:buNone/>
            </a:pPr>
            <a:endParaRPr lang="en-US" sz="1400" dirty="0">
              <a:solidFill>
                <a:srgbClr val="CCCCCC"/>
              </a:solidFill>
              <a:latin typeface="Consolas" panose="020B0609020204030204" pitchFamily="49" charset="0"/>
            </a:endParaRPr>
          </a:p>
          <a:p>
            <a:pPr marL="0" indent="0">
              <a:buNone/>
            </a:pPr>
            <a:r>
              <a:rPr lang="en-US" b="1" dirty="0">
                <a:effectLst/>
                <a:latin typeface="Garamond" panose="02020404030301010803" pitchFamily="18" charset="0"/>
              </a:rPr>
              <a:t>Output</a:t>
            </a:r>
            <a:r>
              <a:rPr lang="en-US" b="0" dirty="0">
                <a:effectLst/>
                <a:latin typeface="Garamond" panose="02020404030301010803" pitchFamily="18" charset="0"/>
              </a:rPr>
              <a:t>:</a:t>
            </a:r>
          </a:p>
          <a:p>
            <a:pPr marL="0" indent="0">
              <a:buNone/>
            </a:pPr>
            <a:r>
              <a:rPr lang="en-US" b="0" dirty="0">
                <a:effectLst/>
                <a:latin typeface="Garamond" panose="02020404030301010803" pitchFamily="18" charset="0"/>
              </a:rPr>
              <a:t>This is the Argument</a:t>
            </a:r>
          </a:p>
          <a:p>
            <a:pPr marL="0" indent="0">
              <a:buNone/>
            </a:pPr>
            <a:r>
              <a:rPr lang="en-US" b="0" dirty="0">
                <a:effectLst/>
                <a:latin typeface="Garamond" panose="02020404030301010803" pitchFamily="18" charset="0"/>
              </a:rPr>
              <a:t> division by zero</a:t>
            </a:r>
          </a:p>
        </p:txBody>
      </p:sp>
      <p:sp>
        <p:nvSpPr>
          <p:cNvPr id="2" name="Title 1">
            <a:extLst>
              <a:ext uri="{FF2B5EF4-FFF2-40B4-BE49-F238E27FC236}">
                <a16:creationId xmlns:a16="http://schemas.microsoft.com/office/drawing/2014/main" id="{85C01AAB-37C5-D6A0-D610-5D5B63D9ED13}"/>
              </a:ext>
            </a:extLst>
          </p:cNvPr>
          <p:cNvSpPr txBox="1">
            <a:spLocks/>
          </p:cNvSpPr>
          <p:nvPr/>
        </p:nvSpPr>
        <p:spPr>
          <a:xfrm>
            <a:off x="99391" y="0"/>
            <a:ext cx="11993217" cy="776512"/>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t>
            </a:r>
            <a:r>
              <a:rPr lang="en-US" sz="4800" dirty="0">
                <a:solidFill>
                  <a:schemeClr val="bg1"/>
                </a:solidFill>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File input and 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5F8A8-4982-35A1-46E9-84F1CE5CD9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6FF53-87B9-2F72-8C03-13066B4ADEF7}"/>
              </a:ext>
            </a:extLst>
          </p:cNvPr>
          <p:cNvSpPr>
            <a:spLocks noGrp="1"/>
          </p:cNvSpPr>
          <p:nvPr>
            <p:ph idx="1"/>
          </p:nvPr>
        </p:nvSpPr>
        <p:spPr>
          <a:xfrm>
            <a:off x="304213" y="913036"/>
            <a:ext cx="11611122" cy="5944963"/>
          </a:xfrm>
        </p:spPr>
        <p:txBody>
          <a:bodyPr>
            <a:noAutofit/>
          </a:bodyPr>
          <a:lstStyle/>
          <a:p>
            <a:pPr marL="0" indent="0" algn="just">
              <a:buNone/>
            </a:pPr>
            <a:r>
              <a:rPr lang="en-US" altLang="en-US" b="1" dirty="0">
                <a:latin typeface="Garamond" panose="02020404030301010803" pitchFamily="18" charset="0"/>
              </a:rPr>
              <a:t>Using </a:t>
            </a:r>
            <a:r>
              <a:rPr lang="en-US" altLang="en-US" b="1" dirty="0" err="1">
                <a:solidFill>
                  <a:srgbClr val="FF0000"/>
                </a:solidFill>
                <a:latin typeface="Garamond" panose="02020404030301010803" pitchFamily="18" charset="0"/>
              </a:rPr>
              <a:t>len</a:t>
            </a:r>
            <a:r>
              <a:rPr lang="en-US" altLang="en-US" b="1" dirty="0">
                <a:solidFill>
                  <a:srgbClr val="FF0000"/>
                </a:solidFill>
                <a:latin typeface="Garamond" panose="02020404030301010803" pitchFamily="18" charset="0"/>
              </a:rPr>
              <a:t>() </a:t>
            </a:r>
            <a:r>
              <a:rPr lang="en-US" altLang="en-US" b="1" dirty="0">
                <a:latin typeface="Garamond" panose="02020404030301010803" pitchFamily="18" charset="0"/>
              </a:rPr>
              <a:t>function and </a:t>
            </a:r>
            <a:r>
              <a:rPr lang="en-US" altLang="en-US" b="1" dirty="0">
                <a:solidFill>
                  <a:srgbClr val="FF0000"/>
                </a:solidFill>
                <a:latin typeface="Garamond" panose="02020404030301010803" pitchFamily="18" charset="0"/>
              </a:rPr>
              <a:t>in</a:t>
            </a:r>
            <a:r>
              <a:rPr lang="en-US" altLang="en-US" b="1" dirty="0">
                <a:latin typeface="Garamond" panose="02020404030301010803" pitchFamily="18" charset="0"/>
              </a:rPr>
              <a:t> operator with Lists </a:t>
            </a:r>
            <a:endParaRPr lang="en-US" b="1" dirty="0">
              <a:latin typeface="Garamond" panose="02020404030301010803" pitchFamily="18" charset="0"/>
            </a:endParaRPr>
          </a:p>
          <a:p>
            <a:pPr>
              <a:buFont typeface="Wingdings" panose="05000000000000000000" pitchFamily="2" charset="2"/>
              <a:buChar char="Ø"/>
            </a:pPr>
            <a:r>
              <a:rPr lang="en-US" altLang="en-US" sz="2400" dirty="0">
                <a:latin typeface="Garamond" panose="02020404030301010803" pitchFamily="18" charset="0"/>
              </a:rPr>
              <a:t>The </a:t>
            </a:r>
            <a:r>
              <a:rPr lang="en-US" altLang="en-US" sz="2400" b="1" dirty="0" err="1">
                <a:latin typeface="Garamond" panose="02020404030301010803" pitchFamily="18" charset="0"/>
              </a:rPr>
              <a:t>len</a:t>
            </a:r>
            <a:r>
              <a:rPr lang="en-US" altLang="en-US" sz="2400" b="1" dirty="0">
                <a:latin typeface="Garamond" panose="02020404030301010803" pitchFamily="18" charset="0"/>
              </a:rPr>
              <a:t>() </a:t>
            </a:r>
            <a:r>
              <a:rPr lang="en-US" altLang="en-US" sz="2400" dirty="0">
                <a:latin typeface="Garamond" panose="02020404030301010803" pitchFamily="18" charset="0"/>
              </a:rPr>
              <a:t>function with lists</a:t>
            </a:r>
          </a:p>
          <a:p>
            <a:pPr lvl="1"/>
            <a:r>
              <a:rPr lang="en-US" dirty="0">
                <a:latin typeface="Garamond" panose="02020404030301010803" pitchFamily="18" charset="0"/>
                <a:ea typeface="Arial" charset="0"/>
                <a:cs typeface="Arial" charset="0"/>
                <a:sym typeface="Cabin"/>
              </a:rPr>
              <a:t>The </a:t>
            </a:r>
            <a:r>
              <a:rPr lang="en-US" dirty="0" err="1">
                <a:solidFill>
                  <a:srgbClr val="FF0000"/>
                </a:solidFill>
                <a:latin typeface="Garamond" panose="02020404030301010803" pitchFamily="18" charset="0"/>
                <a:ea typeface="Arial" charset="0"/>
                <a:cs typeface="Arial" charset="0"/>
                <a:sym typeface="Cabin"/>
              </a:rPr>
              <a:t>len</a:t>
            </a:r>
            <a:r>
              <a:rPr lang="en-US" dirty="0">
                <a:solidFill>
                  <a:srgbClr val="FF0000"/>
                </a:solidFill>
                <a:latin typeface="Garamond" panose="02020404030301010803" pitchFamily="18" charset="0"/>
                <a:ea typeface="Arial" charset="0"/>
                <a:cs typeface="Arial" charset="0"/>
                <a:sym typeface="Cabin"/>
              </a:rPr>
              <a:t>() </a:t>
            </a:r>
            <a:r>
              <a:rPr lang="en-US" dirty="0">
                <a:latin typeface="Garamond" panose="02020404030301010803" pitchFamily="18" charset="0"/>
                <a:ea typeface="Arial" charset="0"/>
                <a:cs typeface="Arial" charset="0"/>
                <a:sym typeface="Cabin"/>
              </a:rPr>
              <a:t>function takes a </a:t>
            </a:r>
            <a:r>
              <a:rPr lang="en-US" dirty="0">
                <a:solidFill>
                  <a:srgbClr val="FF0000"/>
                </a:solidFill>
                <a:latin typeface="Garamond" panose="02020404030301010803" pitchFamily="18" charset="0"/>
                <a:ea typeface="Arial" charset="0"/>
                <a:cs typeface="Arial" charset="0"/>
                <a:sym typeface="Cabin"/>
              </a:rPr>
              <a:t>list</a:t>
            </a:r>
            <a:r>
              <a:rPr lang="en-US" dirty="0">
                <a:latin typeface="Garamond" panose="02020404030301010803" pitchFamily="18" charset="0"/>
                <a:ea typeface="Arial" charset="0"/>
                <a:cs typeface="Arial" charset="0"/>
                <a:sym typeface="Cabin"/>
              </a:rPr>
              <a:t> as a parameter and returns the number of </a:t>
            </a:r>
            <a:r>
              <a:rPr lang="en-US" dirty="0">
                <a:solidFill>
                  <a:srgbClr val="FF0000"/>
                </a:solidFill>
                <a:latin typeface="Garamond" panose="02020404030301010803" pitchFamily="18" charset="0"/>
                <a:ea typeface="Arial" charset="0"/>
                <a:cs typeface="Arial" charset="0"/>
                <a:sym typeface="Cabin"/>
              </a:rPr>
              <a:t>elements </a:t>
            </a:r>
            <a:r>
              <a:rPr lang="en-US" dirty="0">
                <a:latin typeface="Garamond" panose="02020404030301010803" pitchFamily="18" charset="0"/>
                <a:ea typeface="Arial" charset="0"/>
                <a:cs typeface="Arial" charset="0"/>
                <a:sym typeface="Cabin"/>
              </a:rPr>
              <a:t>in the </a:t>
            </a:r>
            <a:r>
              <a:rPr lang="en-US" dirty="0">
                <a:solidFill>
                  <a:srgbClr val="FF0000"/>
                </a:solidFill>
                <a:latin typeface="Garamond" panose="02020404030301010803" pitchFamily="18" charset="0"/>
                <a:ea typeface="Arial" charset="0"/>
                <a:cs typeface="Arial" charset="0"/>
                <a:sym typeface="Cabin"/>
              </a:rPr>
              <a:t>list</a:t>
            </a:r>
          </a:p>
          <a:p>
            <a:pPr>
              <a:buNone/>
            </a:pPr>
            <a:r>
              <a:rPr lang="en-US" altLang="en-US" sz="2400" dirty="0">
                <a:latin typeface="Garamond" panose="02020404030301010803" pitchFamily="18" charset="0"/>
              </a:rPr>
              <a:t>		greeting = 'Hello Students!’</a:t>
            </a:r>
          </a:p>
          <a:p>
            <a:pPr>
              <a:buNone/>
            </a:pPr>
            <a:r>
              <a:rPr lang="en-US" altLang="en-US" sz="2400" dirty="0">
                <a:latin typeface="Garamond" panose="02020404030301010803" pitchFamily="18" charset="0"/>
              </a:rPr>
              <a:t>		print(</a:t>
            </a:r>
            <a:r>
              <a:rPr lang="en-US" altLang="en-US" sz="2400" dirty="0" err="1">
                <a:latin typeface="Garamond" panose="02020404030301010803" pitchFamily="18" charset="0"/>
              </a:rPr>
              <a:t>len</a:t>
            </a:r>
            <a:r>
              <a:rPr lang="en-US" altLang="en-US" sz="2400" dirty="0">
                <a:latin typeface="Garamond" panose="02020404030301010803" pitchFamily="18" charset="0"/>
              </a:rPr>
              <a:t>(greeting))    # print 15</a:t>
            </a:r>
          </a:p>
          <a:p>
            <a:pPr>
              <a:buNone/>
            </a:pPr>
            <a:r>
              <a:rPr lang="en-US" altLang="en-US" sz="2400" dirty="0">
                <a:latin typeface="Garamond" panose="02020404030301010803" pitchFamily="18" charset="0"/>
              </a:rPr>
              <a:t>		x = [ 1, 2, '</a:t>
            </a:r>
            <a:r>
              <a:rPr lang="en-US" altLang="en-US" sz="2400" dirty="0" err="1">
                <a:latin typeface="Garamond" panose="02020404030301010803" pitchFamily="18" charset="0"/>
              </a:rPr>
              <a:t>jone</a:t>
            </a:r>
            <a:r>
              <a:rPr lang="en-US" altLang="en-US" sz="2400" dirty="0">
                <a:latin typeface="Garamond" panose="02020404030301010803" pitchFamily="18" charset="0"/>
              </a:rPr>
              <a:t>', 99] </a:t>
            </a:r>
          </a:p>
          <a:p>
            <a:pPr>
              <a:buNone/>
            </a:pPr>
            <a:r>
              <a:rPr lang="en-US" altLang="en-US" sz="2400" dirty="0">
                <a:latin typeface="Garamond" panose="02020404030301010803" pitchFamily="18" charset="0"/>
              </a:rPr>
              <a:t>            print(</a:t>
            </a:r>
            <a:r>
              <a:rPr lang="en-US" altLang="en-US" sz="2400" dirty="0" err="1">
                <a:latin typeface="Garamond" panose="02020404030301010803" pitchFamily="18" charset="0"/>
              </a:rPr>
              <a:t>len</a:t>
            </a:r>
            <a:r>
              <a:rPr lang="en-US" altLang="en-US" sz="2400" dirty="0">
                <a:latin typeface="Garamond" panose="02020404030301010803" pitchFamily="18" charset="0"/>
              </a:rPr>
              <a:t>(x))    #print 4</a:t>
            </a:r>
          </a:p>
          <a:p>
            <a:pPr algn="just">
              <a:lnSpc>
                <a:spcPct val="150000"/>
              </a:lnSpc>
              <a:buFont typeface="Wingdings" panose="05000000000000000000" pitchFamily="2" charset="2"/>
              <a:buChar char="Ø"/>
            </a:pPr>
            <a:r>
              <a:rPr lang="en-US" altLang="en-US" sz="2400" dirty="0">
                <a:latin typeface="Garamond" panose="02020404030301010803" pitchFamily="18" charset="0"/>
              </a:rPr>
              <a:t>Using  </a:t>
            </a:r>
            <a:r>
              <a:rPr lang="en-US" altLang="en-US" sz="2400" b="1" dirty="0">
                <a:latin typeface="Garamond" panose="02020404030301010803" pitchFamily="18" charset="0"/>
              </a:rPr>
              <a:t>in </a:t>
            </a:r>
            <a:r>
              <a:rPr lang="en-US" altLang="en-US" sz="2400" dirty="0">
                <a:latin typeface="Garamond" panose="02020404030301010803" pitchFamily="18" charset="0"/>
              </a:rPr>
              <a:t>operator  with Lists </a:t>
            </a:r>
          </a:p>
          <a:p>
            <a:pPr lvl="1"/>
            <a:r>
              <a:rPr lang="en-US" altLang="en-US" sz="2800" dirty="0">
                <a:latin typeface="Garamond" panose="02020404030301010803" pitchFamily="18" charset="0"/>
                <a:ea typeface="ＭＳ Ｐゴシック" panose="020B0600070205080204" pitchFamily="34" charset="-128"/>
              </a:rPr>
              <a:t>Tests for element membership</a:t>
            </a:r>
          </a:p>
          <a:p>
            <a:pPr lvl="1">
              <a:buNone/>
            </a:pPr>
            <a:r>
              <a:rPr lang="en-US" altLang="en-US" sz="2800" dirty="0">
                <a:latin typeface="Garamond" panose="02020404030301010803" pitchFamily="18" charset="0"/>
                <a:ea typeface="ＭＳ Ｐゴシック" panose="020B0600070205080204" pitchFamily="34" charset="-128"/>
              </a:rPr>
              <a:t>Example:</a:t>
            </a:r>
          </a:p>
          <a:p>
            <a:pPr lvl="1">
              <a:buNone/>
            </a:pPr>
            <a:r>
              <a:rPr lang="en-US" altLang="en-US" sz="2800" dirty="0">
                <a:latin typeface="Garamond" panose="02020404030301010803" pitchFamily="18" charset="0"/>
                <a:ea typeface="ＭＳ Ｐゴシック" panose="020B0600070205080204" pitchFamily="34" charset="-128"/>
              </a:rPr>
              <a:t>stud=['Abebe','</a:t>
            </a:r>
            <a:r>
              <a:rPr lang="en-US" altLang="en-US" sz="2800" dirty="0" err="1">
                <a:latin typeface="Garamond" panose="02020404030301010803" pitchFamily="18" charset="0"/>
                <a:ea typeface="ＭＳ Ｐゴシック" panose="020B0600070205080204" pitchFamily="34" charset="-128"/>
              </a:rPr>
              <a:t>Selam</a:t>
            </a:r>
            <a:r>
              <a:rPr lang="en-US" altLang="en-US" sz="2800" dirty="0">
                <a:latin typeface="Garamond" panose="02020404030301010803" pitchFamily="18" charset="0"/>
                <a:ea typeface="ＭＳ Ｐゴシック" panose="020B0600070205080204" pitchFamily="34" charset="-128"/>
              </a:rPr>
              <a:t>','Mohammed','</a:t>
            </a:r>
            <a:r>
              <a:rPr lang="en-US" altLang="en-US" sz="2800" dirty="0" err="1">
                <a:latin typeface="Garamond" panose="02020404030301010803" pitchFamily="18" charset="0"/>
                <a:ea typeface="ＭＳ Ｐゴシック" panose="020B0600070205080204" pitchFamily="34" charset="-128"/>
              </a:rPr>
              <a:t>Hirut</a:t>
            </a:r>
            <a:r>
              <a:rPr lang="en-US" altLang="en-US" sz="2800" dirty="0">
                <a:latin typeface="Garamond" panose="02020404030301010803" pitchFamily="18" charset="0"/>
                <a:ea typeface="ＭＳ Ｐゴシック" panose="020B0600070205080204" pitchFamily="34" charset="-128"/>
              </a:rPr>
              <a:t>']</a:t>
            </a:r>
          </a:p>
          <a:p>
            <a:pPr lvl="1">
              <a:buNone/>
            </a:pPr>
            <a:r>
              <a:rPr lang="en-US" altLang="en-US" sz="2800" dirty="0">
                <a:latin typeface="Garamond" panose="02020404030301010803" pitchFamily="18" charset="0"/>
                <a:ea typeface="ＭＳ Ｐゴシック" panose="020B0600070205080204" pitchFamily="34" charset="-128"/>
              </a:rPr>
              <a:t>if '</a:t>
            </a:r>
            <a:r>
              <a:rPr lang="en-US" altLang="en-US" sz="2800" dirty="0" err="1">
                <a:latin typeface="Garamond" panose="02020404030301010803" pitchFamily="18" charset="0"/>
                <a:ea typeface="ＭＳ Ｐゴシック" panose="020B0600070205080204" pitchFamily="34" charset="-128"/>
              </a:rPr>
              <a:t>Selam</a:t>
            </a:r>
            <a:r>
              <a:rPr lang="en-US" altLang="en-US" sz="2800" dirty="0">
                <a:latin typeface="Garamond" panose="02020404030301010803" pitchFamily="18" charset="0"/>
                <a:ea typeface="ＭＳ Ｐゴシック" panose="020B0600070205080204" pitchFamily="34" charset="-128"/>
              </a:rPr>
              <a:t>'</a:t>
            </a:r>
            <a:r>
              <a:rPr lang="en-US" altLang="en-US" sz="2800" dirty="0">
                <a:solidFill>
                  <a:srgbClr val="00B0F0"/>
                </a:solidFill>
                <a:latin typeface="Garamond" panose="02020404030301010803" pitchFamily="18" charset="0"/>
                <a:ea typeface="ＭＳ Ｐゴシック" panose="020B0600070205080204" pitchFamily="34" charset="-128"/>
              </a:rPr>
              <a:t> in </a:t>
            </a:r>
            <a:r>
              <a:rPr lang="en-US" altLang="en-US" sz="2800" dirty="0">
                <a:latin typeface="Garamond" panose="02020404030301010803" pitchFamily="18" charset="0"/>
                <a:ea typeface="ＭＳ Ｐゴシック" panose="020B0600070205080204" pitchFamily="34" charset="-128"/>
              </a:rPr>
              <a:t>stud:</a:t>
            </a:r>
          </a:p>
          <a:p>
            <a:pPr lvl="1">
              <a:buNone/>
            </a:pPr>
            <a:r>
              <a:rPr lang="en-US" altLang="en-US" sz="2800" dirty="0">
                <a:latin typeface="Garamond" panose="02020404030301010803" pitchFamily="18" charset="0"/>
                <a:ea typeface="ＭＳ Ｐゴシック" panose="020B0600070205080204" pitchFamily="34" charset="-128"/>
              </a:rPr>
              <a:t>    print("She is Student")</a:t>
            </a:r>
            <a:endParaRPr lang="en-US" altLang="en-US" sz="2800" dirty="0">
              <a:latin typeface="Garamond" panose="02020404030301010803" pitchFamily="18" charset="0"/>
            </a:endParaRPr>
          </a:p>
          <a:p>
            <a:pPr marL="0" indent="0" algn="just">
              <a:buNone/>
            </a:pPr>
            <a:endParaRPr lang="en-US" sz="2400" dirty="0"/>
          </a:p>
        </p:txBody>
      </p:sp>
      <p:sp>
        <p:nvSpPr>
          <p:cNvPr id="2" name="Slide Number Placeholder 1">
            <a:extLst>
              <a:ext uri="{FF2B5EF4-FFF2-40B4-BE49-F238E27FC236}">
                <a16:creationId xmlns:a16="http://schemas.microsoft.com/office/drawing/2014/main" id="{66AB0377-3471-173C-BE5D-9DC75A27CDE5}"/>
              </a:ext>
            </a:extLst>
          </p:cNvPr>
          <p:cNvSpPr>
            <a:spLocks noGrp="1"/>
          </p:cNvSpPr>
          <p:nvPr>
            <p:ph type="sldNum" sz="quarter" idx="12"/>
          </p:nvPr>
        </p:nvSpPr>
        <p:spPr/>
        <p:txBody>
          <a:bodyPr/>
          <a:lstStyle/>
          <a:p>
            <a:fld id="{0DB4F7E2-DFC6-490A-AB5F-7D827582BBB5}" type="slidenum">
              <a:rPr lang="en-US" smtClean="0"/>
              <a:t>8</a:t>
            </a:fld>
            <a:endParaRPr lang="en-US"/>
          </a:p>
        </p:txBody>
      </p:sp>
      <p:sp>
        <p:nvSpPr>
          <p:cNvPr id="5" name="Title 1">
            <a:extLst>
              <a:ext uri="{FF2B5EF4-FFF2-40B4-BE49-F238E27FC236}">
                <a16:creationId xmlns:a16="http://schemas.microsoft.com/office/drawing/2014/main" id="{5820518C-EE0A-9C8B-BA91-3EE969DA837D}"/>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50438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B581F-29E9-ADA8-A9BD-E92027448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BDFB1-F76F-6D1F-7920-51059F441D5B}"/>
              </a:ext>
            </a:extLst>
          </p:cNvPr>
          <p:cNvSpPr>
            <a:spLocks noGrp="1"/>
          </p:cNvSpPr>
          <p:nvPr>
            <p:ph idx="1"/>
          </p:nvPr>
        </p:nvSpPr>
        <p:spPr>
          <a:xfrm>
            <a:off x="304213" y="913036"/>
            <a:ext cx="11611122" cy="5944963"/>
          </a:xfrm>
        </p:spPr>
        <p:txBody>
          <a:bodyPr>
            <a:noAutofit/>
          </a:bodyPr>
          <a:lstStyle/>
          <a:p>
            <a:pPr marL="469900" lvl="0" indent="-457200">
              <a:lnSpc>
                <a:spcPct val="100000"/>
              </a:lnSpc>
              <a:spcBef>
                <a:spcPts val="0"/>
              </a:spcBef>
              <a:spcAft>
                <a:spcPts val="1000"/>
              </a:spcAft>
              <a:buSzPct val="100000"/>
              <a:buFont typeface="Wingdings" panose="05000000000000000000" pitchFamily="2" charset="2"/>
              <a:buChar char="Ø"/>
            </a:pPr>
            <a:r>
              <a:rPr lang="en-US" dirty="0">
                <a:latin typeface="Garamond" panose="02020404030301010803" pitchFamily="18" charset="0"/>
                <a:ea typeface="Arial" charset="0"/>
                <a:cs typeface="Arial" charset="0"/>
                <a:sym typeface="Cabin"/>
              </a:rPr>
              <a:t>Using the </a:t>
            </a:r>
            <a:r>
              <a:rPr lang="en-US" b="1" dirty="0">
                <a:latin typeface="Garamond" panose="02020404030301010803" pitchFamily="18" charset="0"/>
                <a:ea typeface="Arial" charset="0"/>
                <a:cs typeface="Arial" charset="0"/>
                <a:sym typeface="Cabin"/>
              </a:rPr>
              <a:t>range() </a:t>
            </a:r>
            <a:r>
              <a:rPr lang="en-US" dirty="0">
                <a:latin typeface="Garamond" panose="02020404030301010803" pitchFamily="18" charset="0"/>
                <a:ea typeface="Arial" charset="0"/>
                <a:cs typeface="Arial" charset="0"/>
                <a:sym typeface="Cabin"/>
              </a:rPr>
              <a:t>Function</a:t>
            </a:r>
            <a:endParaRPr lang="en-US" dirty="0">
              <a:latin typeface="Garamond" panose="02020404030301010803" pitchFamily="18" charset="0"/>
              <a:sym typeface="Cabin"/>
            </a:endParaRPr>
          </a:p>
          <a:p>
            <a:pPr marL="927100" lvl="1" indent="-457200">
              <a:lnSpc>
                <a:spcPct val="100000"/>
              </a:lnSpc>
              <a:spcBef>
                <a:spcPts val="0"/>
              </a:spcBef>
              <a:spcAft>
                <a:spcPts val="1000"/>
              </a:spcAft>
              <a:buSzPct val="100000"/>
            </a:pPr>
            <a:r>
              <a:rPr lang="en-US" dirty="0">
                <a:latin typeface="Garamond" panose="02020404030301010803" pitchFamily="18" charset="0"/>
                <a:ea typeface="Arial" charset="0"/>
                <a:cs typeface="Arial" charset="0"/>
                <a:sym typeface="Cabin"/>
              </a:rPr>
              <a:t>The </a:t>
            </a:r>
            <a:r>
              <a:rPr lang="en-US" dirty="0">
                <a:solidFill>
                  <a:srgbClr val="FF0000"/>
                </a:solidFill>
                <a:latin typeface="Garamond" panose="02020404030301010803" pitchFamily="18" charset="0"/>
                <a:ea typeface="Arial" charset="0"/>
                <a:cs typeface="Arial" charset="0"/>
                <a:sym typeface="Cabin"/>
              </a:rPr>
              <a:t>range</a:t>
            </a:r>
            <a:r>
              <a:rPr lang="en-US" dirty="0">
                <a:latin typeface="Garamond" panose="02020404030301010803" pitchFamily="18" charset="0"/>
                <a:ea typeface="Arial" charset="0"/>
                <a:cs typeface="Arial" charset="0"/>
                <a:sym typeface="Cabin"/>
              </a:rPr>
              <a:t> function </a:t>
            </a:r>
            <a:r>
              <a:rPr lang="en-US" dirty="0">
                <a:solidFill>
                  <a:srgbClr val="FF0000"/>
                </a:solidFill>
                <a:latin typeface="Garamond" panose="02020404030301010803" pitchFamily="18" charset="0"/>
                <a:ea typeface="Arial" charset="0"/>
                <a:cs typeface="Arial" charset="0"/>
                <a:sym typeface="Cabin"/>
              </a:rPr>
              <a:t>returns a list of numbers </a:t>
            </a:r>
            <a:r>
              <a:rPr lang="en-US" dirty="0">
                <a:latin typeface="Garamond" panose="02020404030301010803" pitchFamily="18" charset="0"/>
                <a:ea typeface="Arial" charset="0"/>
                <a:cs typeface="Arial" charset="0"/>
                <a:sym typeface="Cabin"/>
              </a:rPr>
              <a:t>that range from </a:t>
            </a:r>
            <a:r>
              <a:rPr lang="en-US" dirty="0">
                <a:solidFill>
                  <a:srgbClr val="FF0000"/>
                </a:solidFill>
                <a:latin typeface="Garamond" panose="02020404030301010803" pitchFamily="18" charset="0"/>
                <a:ea typeface="Arial" charset="0"/>
                <a:cs typeface="Arial" charset="0"/>
                <a:sym typeface="Cabin"/>
              </a:rPr>
              <a:t>zero</a:t>
            </a:r>
            <a:r>
              <a:rPr lang="en-US" dirty="0">
                <a:latin typeface="Garamond" panose="02020404030301010803" pitchFamily="18" charset="0"/>
                <a:ea typeface="Arial" charset="0"/>
                <a:cs typeface="Arial" charset="0"/>
                <a:sym typeface="Cabin"/>
              </a:rPr>
              <a:t> to </a:t>
            </a:r>
            <a:r>
              <a:rPr lang="en-US" dirty="0">
                <a:solidFill>
                  <a:srgbClr val="FF0000"/>
                </a:solidFill>
                <a:latin typeface="Garamond" panose="02020404030301010803" pitchFamily="18" charset="0"/>
                <a:ea typeface="Arial" charset="0"/>
                <a:cs typeface="Arial" charset="0"/>
                <a:sym typeface="Cabin"/>
              </a:rPr>
              <a:t>one less </a:t>
            </a:r>
            <a:r>
              <a:rPr lang="en-US" dirty="0">
                <a:latin typeface="Garamond" panose="02020404030301010803" pitchFamily="18" charset="0"/>
                <a:ea typeface="Arial" charset="0"/>
                <a:cs typeface="Arial" charset="0"/>
                <a:sym typeface="Cabin"/>
              </a:rPr>
              <a:t>than the </a:t>
            </a:r>
            <a:r>
              <a:rPr lang="en-US" dirty="0">
                <a:solidFill>
                  <a:srgbClr val="FF0000"/>
                </a:solidFill>
                <a:latin typeface="Garamond" panose="02020404030301010803" pitchFamily="18" charset="0"/>
                <a:ea typeface="Arial" charset="0"/>
                <a:cs typeface="Arial" charset="0"/>
                <a:sym typeface="Cabin"/>
              </a:rPr>
              <a:t>parameter</a:t>
            </a:r>
          </a:p>
          <a:p>
            <a:pPr marL="927100" lvl="1" indent="-457200">
              <a:lnSpc>
                <a:spcPct val="100000"/>
              </a:lnSpc>
              <a:spcBef>
                <a:spcPts val="0"/>
              </a:spcBef>
              <a:spcAft>
                <a:spcPts val="1000"/>
              </a:spcAft>
              <a:buSzPct val="100000"/>
            </a:pPr>
            <a:r>
              <a:rPr lang="en-US" dirty="0">
                <a:latin typeface="Garamond" panose="02020404030301010803" pitchFamily="18" charset="0"/>
                <a:ea typeface="Arial" charset="0"/>
                <a:cs typeface="Arial" charset="0"/>
                <a:sym typeface="Cabin"/>
              </a:rPr>
              <a:t>We can construct an </a:t>
            </a:r>
            <a:r>
              <a:rPr lang="en-US" dirty="0">
                <a:solidFill>
                  <a:srgbClr val="FF0000"/>
                </a:solidFill>
                <a:latin typeface="Garamond" panose="02020404030301010803" pitchFamily="18" charset="0"/>
                <a:ea typeface="Arial" charset="0"/>
                <a:cs typeface="Arial" charset="0"/>
                <a:sym typeface="Cabin"/>
              </a:rPr>
              <a:t>index loop </a:t>
            </a:r>
            <a:r>
              <a:rPr lang="en-US" dirty="0">
                <a:latin typeface="Garamond" panose="02020404030301010803" pitchFamily="18" charset="0"/>
                <a:ea typeface="Arial" charset="0"/>
                <a:cs typeface="Arial" charset="0"/>
                <a:sym typeface="Cabin"/>
              </a:rPr>
              <a:t>using for and an integer iterator</a:t>
            </a:r>
          </a:p>
          <a:p>
            <a:pPr algn="just">
              <a:buFont typeface="Wingdings" panose="05000000000000000000" pitchFamily="2" charset="2"/>
              <a:buChar char="Ø"/>
            </a:pPr>
            <a:r>
              <a:rPr lang="en-US" sz="2400" b="0" i="0" dirty="0">
                <a:solidFill>
                  <a:srgbClr val="222222"/>
                </a:solidFill>
                <a:effectLst/>
                <a:latin typeface="Garamond" panose="02020404030301010803" pitchFamily="18" charset="0"/>
              </a:rPr>
              <a:t>Example</a:t>
            </a:r>
          </a:p>
          <a:p>
            <a:pPr marL="0" indent="0">
              <a:buNone/>
            </a:pPr>
            <a:r>
              <a:rPr lang="en-US" sz="2400" b="0" dirty="0">
                <a:effectLst/>
                <a:latin typeface="Consolas" panose="020B0609020204030204" pitchFamily="49" charset="0"/>
              </a:rPr>
              <a:t>print(range(4))</a:t>
            </a:r>
          </a:p>
          <a:p>
            <a:pPr marL="0" indent="0">
              <a:buNone/>
            </a:pPr>
            <a:r>
              <a:rPr lang="en-US" sz="2400" b="0" dirty="0">
                <a:effectLst/>
                <a:latin typeface="Consolas" panose="020B0609020204030204" pitchFamily="49" charset="0"/>
              </a:rPr>
              <a:t>Country = ['Germany', 'Ethiopia', 'Mali']</a:t>
            </a:r>
          </a:p>
          <a:p>
            <a:pPr marL="0" indent="0">
              <a:buNone/>
            </a:pPr>
            <a:r>
              <a:rPr lang="en-US" sz="2400" b="0" dirty="0">
                <a:effectLst/>
                <a:latin typeface="Consolas" panose="020B0609020204030204" pitchFamily="49" charset="0"/>
              </a:rPr>
              <a:t>print(</a:t>
            </a:r>
            <a:r>
              <a:rPr lang="en-US" sz="2400" b="0" dirty="0" err="1">
                <a:effectLst/>
                <a:latin typeface="Consolas" panose="020B0609020204030204" pitchFamily="49" charset="0"/>
              </a:rPr>
              <a:t>len</a:t>
            </a:r>
            <a:r>
              <a:rPr lang="en-US" sz="2400" b="0" dirty="0">
                <a:effectLst/>
                <a:latin typeface="Consolas" panose="020B0609020204030204" pitchFamily="49" charset="0"/>
              </a:rPr>
              <a:t>(Country))                                 </a:t>
            </a:r>
            <a:r>
              <a:rPr lang="en-US" sz="2400" b="1" i="0" u="none" strike="noStrike" cap="none" dirty="0">
                <a:latin typeface="Courier"/>
                <a:ea typeface="Courier"/>
                <a:cs typeface="Courier"/>
                <a:sym typeface="Courier New"/>
              </a:rPr>
              <a:t>Output: </a:t>
            </a:r>
          </a:p>
          <a:p>
            <a:pPr marL="0" indent="0">
              <a:buNone/>
            </a:pPr>
            <a:r>
              <a:rPr lang="en-US" sz="2400" b="0" dirty="0">
                <a:effectLst/>
                <a:latin typeface="Consolas" panose="020B0609020204030204" pitchFamily="49" charset="0"/>
              </a:rPr>
              <a:t>print(list(range(</a:t>
            </a:r>
            <a:r>
              <a:rPr lang="en-US" sz="2400" b="0" dirty="0" err="1">
                <a:effectLst/>
                <a:latin typeface="Consolas" panose="020B0609020204030204" pitchFamily="49" charset="0"/>
              </a:rPr>
              <a:t>len</a:t>
            </a:r>
            <a:r>
              <a:rPr lang="en-US" sz="2400" b="0" dirty="0">
                <a:effectLst/>
                <a:latin typeface="Consolas" panose="020B0609020204030204" pitchFamily="49" charset="0"/>
              </a:rPr>
              <a:t>(Country))))</a:t>
            </a:r>
          </a:p>
          <a:p>
            <a:pPr marL="0" indent="0">
              <a:buNone/>
            </a:pPr>
            <a:r>
              <a:rPr lang="en-US" sz="2400" b="0" dirty="0">
                <a:effectLst/>
                <a:latin typeface="Consolas" panose="020B0609020204030204" pitchFamily="49" charset="0"/>
              </a:rPr>
              <a:t>print(Country[1:2:1])</a:t>
            </a:r>
          </a:p>
          <a:p>
            <a:pPr marL="0" indent="0">
              <a:buNone/>
            </a:pPr>
            <a:r>
              <a:rPr lang="en-US" sz="2400" b="0" dirty="0">
                <a:effectLst/>
                <a:latin typeface="Consolas" panose="020B0609020204030204" pitchFamily="49" charset="0"/>
              </a:rPr>
              <a:t>print(Country[-1:-4:-1])</a:t>
            </a:r>
          </a:p>
          <a:p>
            <a:pPr marL="0" indent="0">
              <a:buNone/>
            </a:pPr>
            <a:endParaRPr lang="en-US" dirty="0"/>
          </a:p>
        </p:txBody>
      </p:sp>
      <p:sp>
        <p:nvSpPr>
          <p:cNvPr id="2" name="Slide Number Placeholder 1">
            <a:extLst>
              <a:ext uri="{FF2B5EF4-FFF2-40B4-BE49-F238E27FC236}">
                <a16:creationId xmlns:a16="http://schemas.microsoft.com/office/drawing/2014/main" id="{16D1D30F-E157-289D-1D11-676292DAFAA8}"/>
              </a:ext>
            </a:extLst>
          </p:cNvPr>
          <p:cNvSpPr>
            <a:spLocks noGrp="1"/>
          </p:cNvSpPr>
          <p:nvPr>
            <p:ph type="sldNum" sz="quarter" idx="12"/>
          </p:nvPr>
        </p:nvSpPr>
        <p:spPr/>
        <p:txBody>
          <a:bodyPr/>
          <a:lstStyle/>
          <a:p>
            <a:fld id="{0DB4F7E2-DFC6-490A-AB5F-7D827582BBB5}" type="slidenum">
              <a:rPr lang="en-US" smtClean="0"/>
              <a:t>9</a:t>
            </a:fld>
            <a:endParaRPr lang="en-US"/>
          </a:p>
        </p:txBody>
      </p:sp>
      <p:sp>
        <p:nvSpPr>
          <p:cNvPr id="5" name="Title 1">
            <a:extLst>
              <a:ext uri="{FF2B5EF4-FFF2-40B4-BE49-F238E27FC236}">
                <a16:creationId xmlns:a16="http://schemas.microsoft.com/office/drawing/2014/main" id="{34FE01DD-04E8-5491-514A-83C064280AD5}"/>
              </a:ext>
            </a:extLst>
          </p:cNvPr>
          <p:cNvSpPr txBox="1">
            <a:spLocks/>
          </p:cNvSpPr>
          <p:nvPr/>
        </p:nvSpPr>
        <p:spPr>
          <a:xfrm>
            <a:off x="49695" y="14068"/>
            <a:ext cx="12092607" cy="645750"/>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latin typeface="Garamond" panose="02020404030301010803" pitchFamily="18" charset="0"/>
                <a:cs typeface="Times New Roman" panose="02020603050405020304" pitchFamily="18" charset="0"/>
              </a:rPr>
              <a:t> </a:t>
            </a:r>
            <a:r>
              <a:rPr lang="en-US" sz="40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rPr>
              <a:t>Introduction to Data Structure in Python</a:t>
            </a:r>
            <a:endParaRPr lang="en-US" sz="8000" b="1" dirty="0">
              <a:solidFill>
                <a:schemeClr val="bg1"/>
              </a:solidFill>
              <a:latin typeface="Garamond" panose="02020404030301010803"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B8E03CE-DFC7-BE9C-6108-90D2162536A1}"/>
              </a:ext>
            </a:extLst>
          </p:cNvPr>
          <p:cNvPicPr>
            <a:picLocks noChangeAspect="1"/>
          </p:cNvPicPr>
          <p:nvPr/>
        </p:nvPicPr>
        <p:blipFill>
          <a:blip r:embed="rId3"/>
          <a:stretch>
            <a:fillRect/>
          </a:stretch>
        </p:blipFill>
        <p:spPr>
          <a:xfrm>
            <a:off x="7987225" y="4786704"/>
            <a:ext cx="3210657" cy="1316428"/>
          </a:xfrm>
          <a:prstGeom prst="rect">
            <a:avLst/>
          </a:prstGeom>
        </p:spPr>
      </p:pic>
    </p:spTree>
    <p:extLst>
      <p:ext uri="{BB962C8B-B14F-4D97-AF65-F5344CB8AC3E}">
        <p14:creationId xmlns:p14="http://schemas.microsoft.com/office/powerpoint/2010/main" val="208962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25251</TotalTime>
  <Words>6175</Words>
  <Application>Microsoft Office PowerPoint</Application>
  <PresentationFormat>Widescreen</PresentationFormat>
  <Paragraphs>1040</Paragraphs>
  <Slides>75</Slides>
  <Notes>42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75</vt:i4>
      </vt:variant>
    </vt:vector>
  </HeadingPairs>
  <TitlesOfParts>
    <vt:vector size="95" baseType="lpstr">
      <vt:lpstr>ＭＳ Ｐゴシック</vt:lpstr>
      <vt:lpstr>Arial</vt:lpstr>
      <vt:lpstr>Arial Narrow</vt:lpstr>
      <vt:lpstr>Cabin</vt:lpstr>
      <vt:lpstr>Calibri</vt:lpstr>
      <vt:lpstr>Calibri Light</vt:lpstr>
      <vt:lpstr>Carlito</vt:lpstr>
      <vt:lpstr>Consolas</vt:lpstr>
      <vt:lpstr>Courier</vt:lpstr>
      <vt:lpstr>Courier New</vt:lpstr>
      <vt:lpstr>Garamond</vt:lpstr>
      <vt:lpstr>Gill Sans MT</vt:lpstr>
      <vt:lpstr>Mukti Narrow</vt:lpstr>
      <vt:lpstr>SabonLTPro-Bold</vt:lpstr>
      <vt:lpstr>Times</vt:lpstr>
      <vt:lpstr>Times New Roman</vt:lpstr>
      <vt:lpstr>TimesNewRomanPSMT</vt:lpstr>
      <vt:lpstr>Times-Roman</vt:lpstr>
      <vt:lpstr>Wingdings</vt:lpstr>
      <vt:lpstr>Office Theme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Methods and Useful Built-in Function</vt:lpstr>
      <vt:lpstr>List Methods</vt:lpstr>
      <vt:lpstr>PowerPoint Presentation</vt:lpstr>
      <vt:lpstr>PowerPoint Presentation</vt:lpstr>
      <vt:lpstr>PowerPoint Presentation</vt:lpstr>
      <vt:lpstr>PowerPoint Presentation</vt:lpstr>
      <vt:lpstr>PowerPoint Presentation</vt:lpstr>
      <vt:lpstr>Tuples</vt:lpstr>
      <vt:lpstr>PowerPoint Presentation</vt:lpstr>
      <vt:lpstr>PowerPoint Presentation</vt:lpstr>
      <vt:lpstr>Things not to do With Tuples:</vt:lpstr>
      <vt:lpstr>A Tale of Two Sequences</vt:lpstr>
      <vt:lpstr>PowerPoint Presentation</vt:lpstr>
      <vt:lpstr>PowerPoint Presentation</vt:lpstr>
      <vt:lpstr>PowerPoint Presentation</vt:lpstr>
      <vt:lpstr>PowerPoint Presentation</vt:lpstr>
      <vt:lpstr>PowerPoint Presentation</vt:lpstr>
      <vt:lpstr>Accessing Elements of a Nested Sequence</vt:lpstr>
      <vt:lpstr>Appending Elements to a Nested Sequence</vt:lpstr>
      <vt:lpstr>Towards Dictionaries</vt:lpstr>
      <vt:lpstr>PowerPoint Presentation</vt:lpstr>
      <vt:lpstr>PowerPoint Presentation</vt:lpstr>
      <vt:lpstr>PowerPoint Presentation</vt:lpstr>
      <vt:lpstr>Dictionary</vt:lpstr>
      <vt:lpstr>Adding Elements to a Dictionary</vt:lpstr>
      <vt:lpstr>Deleting Elements to a Dictionary</vt:lpstr>
      <vt:lpstr>Dictionary Functions</vt:lpstr>
      <vt:lpstr>Operations on Dictionaries</vt:lpstr>
      <vt:lpstr>PowerPoint Presentation</vt:lpstr>
      <vt:lpstr>PowerPoint Presentation</vt:lpstr>
      <vt:lpstr>Sets</vt:lpstr>
      <vt:lpstr>PowerPoint Presentation</vt:lpstr>
      <vt:lpstr>PowerPoint Presentation</vt:lpstr>
      <vt:lpstr>PowerPoint Presentation</vt:lpstr>
      <vt:lpstr>PowerPoint Presentation</vt:lpstr>
      <vt:lpstr>Summary</vt:lpstr>
      <vt:lpstr>Plotting List Data with the matplotlib Package</vt:lpstr>
      <vt:lpstr>Plotting in Python</vt:lpstr>
      <vt:lpstr>PowerPoint Presentation</vt:lpstr>
      <vt:lpstr>PowerPoint Presentation</vt:lpstr>
      <vt:lpstr>PowerPoint Presentation</vt:lpstr>
      <vt:lpstr>File Types</vt:lpstr>
      <vt:lpstr>PowerPoint Presentation</vt:lpstr>
      <vt:lpstr>PowerPoint Presentation</vt:lpstr>
      <vt:lpstr>Selected Access Modes</vt:lpstr>
      <vt:lpstr>File Modes</vt:lpstr>
      <vt:lpstr>Getting Information to Created File </vt:lpstr>
      <vt:lpstr>Writing to a File</vt:lpstr>
      <vt:lpstr>Writing to a File. . .</vt:lpstr>
      <vt:lpstr>Writing to a File.</vt:lpstr>
      <vt:lpstr>Reading a File</vt:lpstr>
      <vt:lpstr>Reading a File . . .</vt:lpstr>
      <vt:lpstr>Appending in a File</vt:lpstr>
      <vt:lpstr>Processing Record</vt:lpstr>
      <vt:lpstr>Writing/Reading User Input to the File.</vt:lpstr>
      <vt:lpstr> Exception </vt:lpstr>
      <vt:lpstr>Exception Types</vt:lpstr>
      <vt:lpstr>Handling Exceptions </vt:lpstr>
      <vt:lpstr>Using a try Statement with an except Clause</vt:lpstr>
      <vt:lpstr>Arguments in Buil-in Exceptions: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Five  Functions Introduction</dc:title>
  <dc:creator>User</dc:creator>
  <cp:lastModifiedBy>User</cp:lastModifiedBy>
  <cp:revision>1871</cp:revision>
  <dcterms:created xsi:type="dcterms:W3CDTF">2018-08-25T13:09:34Z</dcterms:created>
  <dcterms:modified xsi:type="dcterms:W3CDTF">2024-05-21T08:16:25Z</dcterms:modified>
</cp:coreProperties>
</file>