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45" r:id="rId2"/>
    <p:sldId id="344" r:id="rId3"/>
    <p:sldId id="693" r:id="rId4"/>
    <p:sldId id="346" r:id="rId5"/>
    <p:sldId id="696" r:id="rId6"/>
    <p:sldId id="694" r:id="rId7"/>
    <p:sldId id="700" r:id="rId8"/>
    <p:sldId id="697" r:id="rId9"/>
    <p:sldId id="698" r:id="rId10"/>
    <p:sldId id="699" r:id="rId11"/>
    <p:sldId id="670" r:id="rId12"/>
    <p:sldId id="701" r:id="rId13"/>
    <p:sldId id="702" r:id="rId14"/>
    <p:sldId id="704" r:id="rId15"/>
    <p:sldId id="703" r:id="rId16"/>
    <p:sldId id="705" r:id="rId17"/>
    <p:sldId id="706" r:id="rId18"/>
    <p:sldId id="708" r:id="rId19"/>
    <p:sldId id="709" r:id="rId20"/>
    <p:sldId id="710" r:id="rId21"/>
    <p:sldId id="711" r:id="rId22"/>
    <p:sldId id="712" r:id="rId23"/>
    <p:sldId id="714" r:id="rId24"/>
    <p:sldId id="715" r:id="rId25"/>
    <p:sldId id="716" r:id="rId26"/>
    <p:sldId id="717" r:id="rId27"/>
    <p:sldId id="718" r:id="rId28"/>
    <p:sldId id="719" r:id="rId29"/>
    <p:sldId id="720" r:id="rId30"/>
    <p:sldId id="725" r:id="rId31"/>
    <p:sldId id="727" r:id="rId32"/>
    <p:sldId id="728" r:id="rId33"/>
    <p:sldId id="721" r:id="rId34"/>
    <p:sldId id="722" r:id="rId35"/>
    <p:sldId id="723" r:id="rId36"/>
    <p:sldId id="724" r:id="rId37"/>
    <p:sldId id="729" r:id="rId38"/>
    <p:sldId id="730" r:id="rId39"/>
    <p:sldId id="731" r:id="rId40"/>
    <p:sldId id="73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9" d="100"/>
          <a:sy n="69" d="100"/>
        </p:scale>
        <p:origin x="780" y="78"/>
      </p:cViewPr>
      <p:guideLst/>
    </p:cSldViewPr>
  </p:slideViewPr>
  <p:notesTextViewPr>
    <p:cViewPr>
      <p:scale>
        <a:sx n="1" d="1"/>
        <a:sy n="1" d="1"/>
      </p:scale>
      <p:origin x="0" y="0"/>
    </p:cViewPr>
  </p:notesTextViewPr>
  <p:sorterViewPr>
    <p:cViewPr>
      <p:scale>
        <a:sx n="100" d="100"/>
        <a:sy n="100" d="100"/>
      </p:scale>
      <p:origin x="0" y="-19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0E60-CBB2-450E-B904-1BB667EBF2AF}"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778BE-CADB-4BF6-954A-6766C8A4D7CB}" type="slidenum">
              <a:rPr lang="en-US" smtClean="0"/>
              <a:t>‹#›</a:t>
            </a:fld>
            <a:endParaRPr lang="en-US"/>
          </a:p>
        </p:txBody>
      </p:sp>
    </p:spTree>
    <p:extLst>
      <p:ext uri="{BB962C8B-B14F-4D97-AF65-F5344CB8AC3E}">
        <p14:creationId xmlns:p14="http://schemas.microsoft.com/office/powerpoint/2010/main" val="420040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827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2</a:t>
            </a:fld>
            <a:endParaRPr lang="en-US"/>
          </a:p>
        </p:txBody>
      </p:sp>
    </p:spTree>
    <p:extLst>
      <p:ext uri="{BB962C8B-B14F-4D97-AF65-F5344CB8AC3E}">
        <p14:creationId xmlns:p14="http://schemas.microsoft.com/office/powerpoint/2010/main" val="93350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3</a:t>
            </a:fld>
            <a:endParaRPr lang="en-US"/>
          </a:p>
        </p:txBody>
      </p:sp>
    </p:spTree>
    <p:extLst>
      <p:ext uri="{BB962C8B-B14F-4D97-AF65-F5344CB8AC3E}">
        <p14:creationId xmlns:p14="http://schemas.microsoft.com/office/powerpoint/2010/main" val="3522606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4</a:t>
            </a:fld>
            <a:endParaRPr lang="en-US"/>
          </a:p>
        </p:txBody>
      </p:sp>
    </p:spTree>
    <p:extLst>
      <p:ext uri="{BB962C8B-B14F-4D97-AF65-F5344CB8AC3E}">
        <p14:creationId xmlns:p14="http://schemas.microsoft.com/office/powerpoint/2010/main" val="361764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5</a:t>
            </a:fld>
            <a:endParaRPr lang="en-US"/>
          </a:p>
        </p:txBody>
      </p:sp>
    </p:spTree>
    <p:extLst>
      <p:ext uri="{BB962C8B-B14F-4D97-AF65-F5344CB8AC3E}">
        <p14:creationId xmlns:p14="http://schemas.microsoft.com/office/powerpoint/2010/main" val="72893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D778BE-CADB-4BF6-954A-6766C8A4D7CB}" type="slidenum">
              <a:rPr lang="en-US" smtClean="0"/>
              <a:t>6</a:t>
            </a:fld>
            <a:endParaRPr lang="en-US"/>
          </a:p>
        </p:txBody>
      </p:sp>
    </p:spTree>
    <p:extLst>
      <p:ext uri="{BB962C8B-B14F-4D97-AF65-F5344CB8AC3E}">
        <p14:creationId xmlns:p14="http://schemas.microsoft.com/office/powerpoint/2010/main" val="304815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D778BE-CADB-4BF6-954A-6766C8A4D7CB}" type="slidenum">
              <a:rPr lang="en-US" smtClean="0"/>
              <a:t>9</a:t>
            </a:fld>
            <a:endParaRPr lang="en-US"/>
          </a:p>
        </p:txBody>
      </p:sp>
    </p:spTree>
    <p:extLst>
      <p:ext uri="{BB962C8B-B14F-4D97-AF65-F5344CB8AC3E}">
        <p14:creationId xmlns:p14="http://schemas.microsoft.com/office/powerpoint/2010/main" val="89365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0F8F3F-025B-4199-BF81-123B7A4D1BE0}"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85825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D69869-48CE-46C0-9CEF-F26BD81605B6}"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53898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E1DF2A-80FD-4449-87B5-23AC368137E6}"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896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ECB6E-5548-4EB4-BDD9-9C12176F2144}"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3600">
                <a:solidFill>
                  <a:srgbClr val="FF0000"/>
                </a:solidFill>
                <a:latin typeface="Times New Roman" panose="02020603050405020304" pitchFamily="18" charset="0"/>
                <a:cs typeface="Times New Roman"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168958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EDBEA-95ED-45EC-8EF4-F8A3DA861FE7}" type="datetime1">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9765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AF9995-9BD5-49D8-9E51-48B3869B8D4B}" type="datetime1">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231499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8EF048-E254-4680-9A55-E9D4CF3793FE}" type="datetime1">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50483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F8FC54-CBB5-429C-981B-4BCA5A041969}" type="datetime1">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2800">
                <a:solidFill>
                  <a:srgbClr val="FF0000"/>
                </a:solidFill>
                <a:latin typeface="Times" panose="02020603050405020304" pitchFamily="18" charset="0"/>
                <a:cs typeface="Times"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426478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8A971-D2FA-4663-843B-2DFB5283D7FE}" type="datetime1">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36258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C78AE-AF6C-4C37-A1A5-015EB0652931}" type="datetime1">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313954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1F99E-1A1A-4BD7-976F-29BEA1AA29DE}" type="datetime1">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4F7E2-DFC6-490A-AB5F-7D827582BBB5}" type="slidenum">
              <a:rPr lang="en-US" smtClean="0"/>
              <a:t>‹#›</a:t>
            </a:fld>
            <a:endParaRPr lang="en-US"/>
          </a:p>
        </p:txBody>
      </p:sp>
    </p:spTree>
    <p:extLst>
      <p:ext uri="{BB962C8B-B14F-4D97-AF65-F5344CB8AC3E}">
        <p14:creationId xmlns:p14="http://schemas.microsoft.com/office/powerpoint/2010/main" val="167884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65E7B-44C6-45EE-A1B0-BECEEB4B0F66}" type="datetime1">
              <a:rPr lang="en-US" smtClean="0"/>
              <a:t>5/21/2024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rgbClr val="FF0000"/>
                </a:solidFill>
                <a:latin typeface="Times New Roman" panose="02020603050405020304" pitchFamily="18" charset="0"/>
                <a:cs typeface="Times New Roman" panose="02020603050405020304" pitchFamily="18" charset="0"/>
              </a:defRPr>
            </a:lvl1pPr>
          </a:lstStyle>
          <a:p>
            <a:fld id="{0DB4F7E2-DFC6-490A-AB5F-7D827582BBB5}" type="slidenum">
              <a:rPr lang="en-US" smtClean="0"/>
              <a:pPr/>
              <a:t>‹#›</a:t>
            </a:fld>
            <a:endParaRPr lang="en-US" dirty="0"/>
          </a:p>
        </p:txBody>
      </p:sp>
    </p:spTree>
    <p:extLst>
      <p:ext uri="{BB962C8B-B14F-4D97-AF65-F5344CB8AC3E}">
        <p14:creationId xmlns:p14="http://schemas.microsoft.com/office/powerpoint/2010/main" val="244456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5FD2B4-DD00-4961-BF1F-DDF977E98044}" type="slidenum">
              <a:rPr lang="en-US" smtClean="0"/>
              <a:t>1</a:t>
            </a:fld>
            <a:endParaRPr lang="en-US"/>
          </a:p>
        </p:txBody>
      </p:sp>
      <p:sp>
        <p:nvSpPr>
          <p:cNvPr id="7" name="Title 1">
            <a:extLst>
              <a:ext uri="{FF2B5EF4-FFF2-40B4-BE49-F238E27FC236}">
                <a16:creationId xmlns:a16="http://schemas.microsoft.com/office/drawing/2014/main" id="{465F83D6-98F6-7964-05C9-CA071B3F59E7}"/>
              </a:ext>
            </a:extLst>
          </p:cNvPr>
          <p:cNvSpPr txBox="1">
            <a:spLocks/>
          </p:cNvSpPr>
          <p:nvPr/>
        </p:nvSpPr>
        <p:spPr>
          <a:xfrm>
            <a:off x="2475000" y="2344724"/>
            <a:ext cx="6581913" cy="961277"/>
          </a:xfrm>
          <a:prstGeom prst="rect">
            <a:avLst/>
          </a:prstGeom>
          <a:ln>
            <a:solidFill>
              <a:schemeClr val="accent1"/>
            </a:solidFill>
          </a:ln>
          <a:effectLst>
            <a:outerShdw blurRad="63500" sx="102000" sy="102000" algn="ctr" rotWithShape="0">
              <a:prstClr val="black">
                <a:alpha val="40000"/>
              </a:prstClr>
            </a:outerShdw>
          </a:effectLst>
        </p:spPr>
        <p:txBody>
          <a:bodyPr vert="horz" lIns="91440" tIns="45720" rIns="91440" bIns="45720" rtlCol="0" anchor="b">
            <a:normAutofit fontScale="37500" lnSpcReduction="20000"/>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r>
              <a:rPr lang="en-US" b="1" i="1" dirty="0">
                <a:solidFill>
                  <a:srgbClr val="FF0000"/>
                </a:solidFill>
                <a:latin typeface="Gill Sans MT" panose="020B0502020104020203" pitchFamily="34" charset="0"/>
                <a:cs typeface="Times New Roman" pitchFamily="18" charset="0"/>
              </a:rPr>
              <a:t/>
            </a:r>
            <a:br>
              <a:rPr lang="en-US" b="1" i="1" dirty="0">
                <a:solidFill>
                  <a:srgbClr val="FF0000"/>
                </a:solidFill>
                <a:latin typeface="Gill Sans MT" panose="020B0502020104020203" pitchFamily="34" charset="0"/>
                <a:cs typeface="Times New Roman" pitchFamily="18" charset="0"/>
              </a:rPr>
            </a:br>
            <a:r>
              <a:rPr lang="en-US" sz="12000" b="1" dirty="0">
                <a:solidFill>
                  <a:srgbClr val="C00000"/>
                </a:solidFill>
                <a:latin typeface="Times New Roman" panose="02020603050405020304" pitchFamily="18" charset="0"/>
                <a:cs typeface="Times New Roman" panose="02020603050405020304" pitchFamily="18" charset="0"/>
              </a:rPr>
              <a:t>Chapter Four</a:t>
            </a:r>
            <a:endParaRPr lang="en-US" sz="12000" dirty="0">
              <a:solidFill>
                <a:srgbClr val="C00000"/>
              </a:solidFill>
              <a:latin typeface="Gill Sans MT" panose="020B0502020104020203" pitchFamily="34" charset="0"/>
            </a:endParaRPr>
          </a:p>
        </p:txBody>
      </p:sp>
      <p:sp>
        <p:nvSpPr>
          <p:cNvPr id="8" name="Subtitle 2">
            <a:extLst>
              <a:ext uri="{FF2B5EF4-FFF2-40B4-BE49-F238E27FC236}">
                <a16:creationId xmlns:a16="http://schemas.microsoft.com/office/drawing/2014/main" id="{ACC0CAF9-17D9-F67F-5E9F-786C98781CA0}"/>
              </a:ext>
            </a:extLst>
          </p:cNvPr>
          <p:cNvSpPr txBox="1">
            <a:spLocks/>
          </p:cNvSpPr>
          <p:nvPr/>
        </p:nvSpPr>
        <p:spPr>
          <a:xfrm>
            <a:off x="2475001" y="3999368"/>
            <a:ext cx="7245774" cy="961278"/>
          </a:xfrm>
          <a:prstGeom prst="rect">
            <a:avLst/>
          </a:prstGeom>
          <a:ln>
            <a:solidFill>
              <a:schemeClr val="accent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0" indent="0" algn="ctr" defTabSz="914377"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Times New Roman" panose="02020603050405020304" pitchFamily="18" charset="0"/>
                <a:cs typeface="Times New Roman" panose="02020603050405020304" pitchFamily="18" charset="0"/>
              </a:rPr>
              <a:t>Advanced Topics </a:t>
            </a:r>
            <a:endParaRPr lang="en-US" sz="4000" b="1" dirty="0">
              <a:solidFill>
                <a:srgbClr val="002060"/>
              </a:solidFill>
            </a:endParaRPr>
          </a:p>
        </p:txBody>
      </p:sp>
      <p:sp>
        <p:nvSpPr>
          <p:cNvPr id="9" name="Title 1">
            <a:extLst>
              <a:ext uri="{FF2B5EF4-FFF2-40B4-BE49-F238E27FC236}">
                <a16:creationId xmlns:a16="http://schemas.microsoft.com/office/drawing/2014/main" id="{C6D5716D-0D3C-60C0-782D-33EDC08DF033}"/>
              </a:ext>
            </a:extLst>
          </p:cNvPr>
          <p:cNvSpPr txBox="1">
            <a:spLocks/>
          </p:cNvSpPr>
          <p:nvPr/>
        </p:nvSpPr>
        <p:spPr>
          <a:xfrm>
            <a:off x="99391" y="0"/>
            <a:ext cx="11993217" cy="820271"/>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49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AEA0E-7E1F-E701-608C-81852664A84E}"/>
              </a:ext>
            </a:extLst>
          </p:cNvPr>
          <p:cNvSpPr>
            <a:spLocks noGrp="1"/>
          </p:cNvSpPr>
          <p:nvPr>
            <p:ph idx="1"/>
          </p:nvPr>
        </p:nvSpPr>
        <p:spPr>
          <a:xfrm>
            <a:off x="492369" y="659818"/>
            <a:ext cx="10861431" cy="6198182"/>
          </a:xfrm>
        </p:spPr>
        <p:txBody>
          <a:bodyPr>
            <a:noAutofit/>
          </a:bodyPr>
          <a:lstStyle/>
          <a:p>
            <a:pPr marL="0" indent="0">
              <a:buNone/>
            </a:pPr>
            <a:r>
              <a:rPr lang="en-US" sz="1600" b="1" i="1" dirty="0">
                <a:effectLst/>
                <a:latin typeface="Garamond" panose="02020404030301010803" pitchFamily="18" charset="0"/>
              </a:rPr>
              <a:t>class Person:</a:t>
            </a:r>
          </a:p>
          <a:p>
            <a:pPr marL="0" indent="0">
              <a:buNone/>
            </a:pPr>
            <a:r>
              <a:rPr lang="en-US" sz="1600" b="1" i="1" dirty="0">
                <a:effectLst/>
                <a:latin typeface="Garamond" panose="02020404030301010803" pitchFamily="18" charset="0"/>
              </a:rPr>
              <a:t>    def __</a:t>
            </a:r>
            <a:r>
              <a:rPr lang="en-US" sz="1600" b="1" i="1" dirty="0" err="1">
                <a:effectLst/>
                <a:latin typeface="Garamond" panose="02020404030301010803" pitchFamily="18" charset="0"/>
              </a:rPr>
              <a:t>init</a:t>
            </a:r>
            <a:r>
              <a:rPr lang="en-US" sz="1600" b="1" i="1" dirty="0">
                <a:effectLst/>
                <a:latin typeface="Garamond" panose="02020404030301010803" pitchFamily="18" charset="0"/>
              </a:rPr>
              <a:t>__(</a:t>
            </a:r>
            <a:r>
              <a:rPr lang="en-US" sz="1600" b="1" i="1" dirty="0" err="1">
                <a:effectLst/>
                <a:latin typeface="Garamond" panose="02020404030301010803" pitchFamily="18" charset="0"/>
              </a:rPr>
              <a:t>self,fname,lname,address</a:t>
            </a:r>
            <a:r>
              <a:rPr lang="en-US" sz="1600" b="1" i="1" dirty="0">
                <a:effectLst/>
                <a:latin typeface="Garamond" panose="02020404030301010803" pitchFamily="18" charset="0"/>
              </a:rPr>
              <a:t>):</a:t>
            </a:r>
          </a:p>
          <a:p>
            <a:pPr marL="0" indent="0">
              <a:buNone/>
            </a:pPr>
            <a:r>
              <a:rPr lang="en-US" sz="1600" b="1" i="1" dirty="0">
                <a:effectLst/>
                <a:latin typeface="Garamond" panose="02020404030301010803" pitchFamily="18" charset="0"/>
              </a:rPr>
              <a:t>        </a:t>
            </a:r>
            <a:r>
              <a:rPr lang="en-US" sz="1600" b="1" i="1" dirty="0" err="1">
                <a:effectLst/>
                <a:latin typeface="Garamond" panose="02020404030301010803" pitchFamily="18" charset="0"/>
              </a:rPr>
              <a:t>self.fname</a:t>
            </a:r>
            <a:r>
              <a:rPr lang="en-US" sz="1600" b="1" i="1" dirty="0">
                <a:effectLst/>
                <a:latin typeface="Garamond" panose="02020404030301010803" pitchFamily="18" charset="0"/>
              </a:rPr>
              <a:t>=</a:t>
            </a:r>
            <a:r>
              <a:rPr lang="en-US" sz="1600" b="1" i="1" dirty="0" err="1">
                <a:effectLst/>
                <a:latin typeface="Garamond" panose="02020404030301010803" pitchFamily="18" charset="0"/>
              </a:rPr>
              <a:t>fname</a:t>
            </a:r>
            <a:endParaRPr lang="en-US" sz="1600" b="1" i="1" dirty="0">
              <a:effectLst/>
              <a:latin typeface="Garamond" panose="02020404030301010803" pitchFamily="18" charset="0"/>
            </a:endParaRPr>
          </a:p>
          <a:p>
            <a:pPr marL="0" indent="0">
              <a:buNone/>
            </a:pPr>
            <a:r>
              <a:rPr lang="en-US" sz="1600" b="1" i="1" dirty="0">
                <a:effectLst/>
                <a:latin typeface="Garamond" panose="02020404030301010803" pitchFamily="18" charset="0"/>
              </a:rPr>
              <a:t>        </a:t>
            </a:r>
            <a:r>
              <a:rPr lang="en-US" sz="1600" b="1" i="1" dirty="0" err="1">
                <a:effectLst/>
                <a:latin typeface="Garamond" panose="02020404030301010803" pitchFamily="18" charset="0"/>
              </a:rPr>
              <a:t>self.lname</a:t>
            </a:r>
            <a:r>
              <a:rPr lang="en-US" sz="1600" b="1" i="1" dirty="0">
                <a:effectLst/>
                <a:latin typeface="Garamond" panose="02020404030301010803" pitchFamily="18" charset="0"/>
              </a:rPr>
              <a:t>=</a:t>
            </a:r>
            <a:r>
              <a:rPr lang="en-US" sz="1600" b="1" i="1" dirty="0" err="1">
                <a:effectLst/>
                <a:latin typeface="Garamond" panose="02020404030301010803" pitchFamily="18" charset="0"/>
              </a:rPr>
              <a:t>lname</a:t>
            </a:r>
            <a:endParaRPr lang="en-US" sz="1600" b="1" i="1" dirty="0">
              <a:effectLst/>
              <a:latin typeface="Garamond" panose="02020404030301010803" pitchFamily="18" charset="0"/>
            </a:endParaRPr>
          </a:p>
          <a:p>
            <a:pPr marL="0" indent="0">
              <a:buNone/>
            </a:pPr>
            <a:r>
              <a:rPr lang="en-US" sz="1600" b="1" i="1" dirty="0">
                <a:effectLst/>
                <a:latin typeface="Garamond" panose="02020404030301010803" pitchFamily="18" charset="0"/>
              </a:rPr>
              <a:t>        </a:t>
            </a:r>
            <a:r>
              <a:rPr lang="en-US" sz="1600" b="1" i="1" dirty="0" err="1">
                <a:effectLst/>
                <a:latin typeface="Garamond" panose="02020404030301010803" pitchFamily="18" charset="0"/>
              </a:rPr>
              <a:t>self.address</a:t>
            </a:r>
            <a:r>
              <a:rPr lang="en-US" sz="1600" b="1" i="1" dirty="0">
                <a:effectLst/>
                <a:latin typeface="Garamond" panose="02020404030301010803" pitchFamily="18" charset="0"/>
              </a:rPr>
              <a:t>=address</a:t>
            </a:r>
          </a:p>
          <a:p>
            <a:pPr marL="0" indent="0">
              <a:buNone/>
            </a:pPr>
            <a:r>
              <a:rPr lang="en-US" sz="1600" b="1" i="1" dirty="0">
                <a:effectLst/>
                <a:latin typeface="Garamond" panose="02020404030301010803" pitchFamily="18" charset="0"/>
              </a:rPr>
              <a:t>    def </a:t>
            </a:r>
            <a:r>
              <a:rPr lang="en-US" sz="1600" b="1" i="1" dirty="0" err="1">
                <a:effectLst/>
                <a:latin typeface="Garamond" panose="02020404030301010803" pitchFamily="18" charset="0"/>
              </a:rPr>
              <a:t>displaydata</a:t>
            </a:r>
            <a:r>
              <a:rPr lang="en-US" sz="1600" b="1" i="1" dirty="0">
                <a:effectLst/>
                <a:latin typeface="Garamond" panose="02020404030301010803" pitchFamily="18" charset="0"/>
              </a:rPr>
              <a:t>(self):</a:t>
            </a:r>
          </a:p>
          <a:p>
            <a:pPr marL="0" indent="0">
              <a:buNone/>
            </a:pPr>
            <a:r>
              <a:rPr lang="en-US" sz="1600" b="1" i="1" dirty="0">
                <a:effectLst/>
                <a:latin typeface="Garamond" panose="02020404030301010803" pitchFamily="18" charset="0"/>
              </a:rPr>
              <a:t>        print(</a:t>
            </a:r>
            <a:r>
              <a:rPr lang="en-US" sz="1600" b="1" i="1" dirty="0" err="1">
                <a:effectLst/>
                <a:latin typeface="Garamond" panose="02020404030301010803" pitchFamily="18" charset="0"/>
              </a:rPr>
              <a:t>self.fname</a:t>
            </a:r>
            <a:r>
              <a:rPr lang="en-US" sz="1600" b="1" i="1" dirty="0">
                <a:effectLst/>
                <a:latin typeface="Garamond" panose="02020404030301010803" pitchFamily="18" charset="0"/>
              </a:rPr>
              <a:t>," ",</a:t>
            </a:r>
            <a:r>
              <a:rPr lang="en-US" sz="1600" b="1" i="1" dirty="0" err="1">
                <a:effectLst/>
                <a:latin typeface="Garamond" panose="02020404030301010803" pitchFamily="18" charset="0"/>
              </a:rPr>
              <a:t>self.lname</a:t>
            </a:r>
            <a:r>
              <a:rPr lang="en-US" sz="1600" b="1" i="1" dirty="0">
                <a:effectLst/>
                <a:latin typeface="Garamond" panose="02020404030301010803" pitchFamily="18" charset="0"/>
              </a:rPr>
              <a:t>," ",</a:t>
            </a:r>
            <a:r>
              <a:rPr lang="en-US" sz="1600" b="1" i="1" dirty="0" err="1">
                <a:effectLst/>
                <a:latin typeface="Garamond" panose="02020404030301010803" pitchFamily="18" charset="0"/>
              </a:rPr>
              <a:t>self.address</a:t>
            </a:r>
            <a:r>
              <a:rPr lang="en-US" sz="1600" b="1" i="1" dirty="0">
                <a:effectLst/>
                <a:latin typeface="Garamond" panose="02020404030301010803" pitchFamily="18" charset="0"/>
              </a:rPr>
              <a:t>)</a:t>
            </a:r>
          </a:p>
          <a:p>
            <a:pPr marL="0" indent="0">
              <a:buNone/>
            </a:pPr>
            <a:r>
              <a:rPr lang="en-US" sz="1600" b="1" i="1" dirty="0">
                <a:effectLst/>
                <a:latin typeface="Garamond" panose="02020404030301010803" pitchFamily="18" charset="0"/>
              </a:rPr>
              <a:t>p=Person("</a:t>
            </a:r>
            <a:r>
              <a:rPr lang="en-US" sz="1600" b="1" i="1" dirty="0" err="1">
                <a:effectLst/>
                <a:latin typeface="Garamond" panose="02020404030301010803" pitchFamily="18" charset="0"/>
              </a:rPr>
              <a:t>Selam</a:t>
            </a:r>
            <a:r>
              <a:rPr lang="en-US" sz="1600" b="1" i="1" dirty="0">
                <a:effectLst/>
                <a:latin typeface="Garamond" panose="02020404030301010803" pitchFamily="18" charset="0"/>
              </a:rPr>
              <a:t>","</a:t>
            </a:r>
            <a:r>
              <a:rPr lang="en-US" sz="1600" b="1" i="1" dirty="0" err="1">
                <a:effectLst/>
                <a:latin typeface="Garamond" panose="02020404030301010803" pitchFamily="18" charset="0"/>
              </a:rPr>
              <a:t>Kebede","Debre</a:t>
            </a:r>
            <a:r>
              <a:rPr lang="en-US" sz="1600" b="1" i="1" dirty="0">
                <a:effectLst/>
                <a:latin typeface="Garamond" panose="02020404030301010803" pitchFamily="18" charset="0"/>
              </a:rPr>
              <a:t> </a:t>
            </a:r>
            <a:r>
              <a:rPr lang="en-US" sz="1600" b="1" i="1" dirty="0" err="1">
                <a:effectLst/>
                <a:latin typeface="Garamond" panose="02020404030301010803" pitchFamily="18" charset="0"/>
              </a:rPr>
              <a:t>Berhan</a:t>
            </a:r>
            <a:r>
              <a:rPr lang="en-US" sz="1600" b="1" i="1" dirty="0">
                <a:effectLst/>
                <a:latin typeface="Garamond" panose="02020404030301010803" pitchFamily="18" charset="0"/>
              </a:rPr>
              <a:t>")</a:t>
            </a:r>
          </a:p>
          <a:p>
            <a:pPr marL="0" indent="0">
              <a:buNone/>
            </a:pPr>
            <a:r>
              <a:rPr lang="en-US" sz="1600" b="1" i="1" dirty="0" err="1">
                <a:effectLst/>
                <a:latin typeface="Garamond" panose="02020404030301010803" pitchFamily="18" charset="0"/>
              </a:rPr>
              <a:t>p.displaydata</a:t>
            </a:r>
            <a:r>
              <a:rPr lang="en-US" sz="1600" b="1" i="1" dirty="0">
                <a:effectLst/>
                <a:latin typeface="Garamond" panose="02020404030301010803" pitchFamily="18" charset="0"/>
              </a:rPr>
              <a:t>()</a:t>
            </a:r>
          </a:p>
          <a:p>
            <a:pPr marL="0" indent="0">
              <a:buNone/>
            </a:pPr>
            <a:r>
              <a:rPr lang="en-US" sz="1600" b="1" i="1" dirty="0">
                <a:latin typeface="Garamond" panose="02020404030301010803" pitchFamily="18" charset="0"/>
              </a:rPr>
              <a:t>class Student(Person):</a:t>
            </a:r>
          </a:p>
          <a:p>
            <a:pPr marL="0" indent="0">
              <a:buNone/>
            </a:pPr>
            <a:r>
              <a:rPr lang="en-US" sz="1600" b="1" i="1" dirty="0">
                <a:latin typeface="Garamond" panose="02020404030301010803" pitchFamily="18" charset="0"/>
              </a:rPr>
              <a:t>    def __</a:t>
            </a:r>
            <a:r>
              <a:rPr lang="en-US" sz="1600" b="1" i="1" dirty="0" err="1">
                <a:latin typeface="Garamond" panose="02020404030301010803" pitchFamily="18" charset="0"/>
              </a:rPr>
              <a:t>init</a:t>
            </a:r>
            <a:r>
              <a:rPr lang="en-US" sz="1600" b="1" i="1" dirty="0">
                <a:latin typeface="Garamond" panose="02020404030301010803" pitchFamily="18" charset="0"/>
              </a:rPr>
              <a:t>__(self, </a:t>
            </a:r>
            <a:r>
              <a:rPr lang="en-US" sz="1600" b="1" i="1" dirty="0" err="1">
                <a:latin typeface="Garamond" panose="02020404030301010803" pitchFamily="18" charset="0"/>
              </a:rPr>
              <a:t>fname</a:t>
            </a:r>
            <a:r>
              <a:rPr lang="en-US" sz="1600" b="1" i="1" dirty="0">
                <a:latin typeface="Garamond" panose="02020404030301010803" pitchFamily="18" charset="0"/>
              </a:rPr>
              <a:t>, </a:t>
            </a:r>
            <a:r>
              <a:rPr lang="en-US" sz="1600" b="1" i="1" dirty="0" err="1">
                <a:latin typeface="Garamond" panose="02020404030301010803" pitchFamily="18" charset="0"/>
              </a:rPr>
              <a:t>lname</a:t>
            </a:r>
            <a:r>
              <a:rPr lang="en-US" sz="1600" b="1" i="1" dirty="0">
                <a:latin typeface="Garamond" panose="02020404030301010803" pitchFamily="18" charset="0"/>
              </a:rPr>
              <a:t>, </a:t>
            </a:r>
            <a:r>
              <a:rPr lang="en-US" sz="1600" b="1" i="1" dirty="0" err="1">
                <a:latin typeface="Garamond" panose="02020404030301010803" pitchFamily="18" charset="0"/>
              </a:rPr>
              <a:t>address,col</a:t>
            </a:r>
            <a:r>
              <a:rPr lang="en-US" sz="1600" b="1" i="1" dirty="0">
                <a:latin typeface="Garamond" panose="02020404030301010803" pitchFamily="18" charset="0"/>
              </a:rPr>
              <a:t>):</a:t>
            </a:r>
          </a:p>
          <a:p>
            <a:pPr marL="0" indent="0">
              <a:buNone/>
            </a:pPr>
            <a:r>
              <a:rPr lang="en-US" sz="1600" b="1" i="1" dirty="0">
                <a:latin typeface="Garamond" panose="02020404030301010803" pitchFamily="18" charset="0"/>
              </a:rPr>
              <a:t>        Person.__</a:t>
            </a:r>
            <a:r>
              <a:rPr lang="en-US" sz="1600" b="1" i="1" dirty="0" err="1">
                <a:latin typeface="Garamond" panose="02020404030301010803" pitchFamily="18" charset="0"/>
              </a:rPr>
              <a:t>init</a:t>
            </a:r>
            <a:r>
              <a:rPr lang="en-US" sz="1600" b="1" i="1" dirty="0">
                <a:latin typeface="Garamond" panose="02020404030301010803" pitchFamily="18" charset="0"/>
              </a:rPr>
              <a:t>__(</a:t>
            </a:r>
            <a:r>
              <a:rPr lang="en-US" sz="1600" b="1" i="1" dirty="0" err="1">
                <a:latin typeface="Garamond" panose="02020404030301010803" pitchFamily="18" charset="0"/>
              </a:rPr>
              <a:t>self,fname</a:t>
            </a:r>
            <a:r>
              <a:rPr lang="en-US" sz="1600" b="1" i="1" dirty="0">
                <a:latin typeface="Garamond" panose="02020404030301010803" pitchFamily="18" charset="0"/>
              </a:rPr>
              <a:t>, </a:t>
            </a:r>
            <a:r>
              <a:rPr lang="en-US" sz="1600" b="1" i="1" dirty="0" err="1">
                <a:latin typeface="Garamond" panose="02020404030301010803" pitchFamily="18" charset="0"/>
              </a:rPr>
              <a:t>lname</a:t>
            </a:r>
            <a:r>
              <a:rPr lang="en-US" sz="1600" b="1" i="1" dirty="0">
                <a:latin typeface="Garamond" panose="02020404030301010803" pitchFamily="18" charset="0"/>
              </a:rPr>
              <a:t>, address)</a:t>
            </a:r>
          </a:p>
          <a:p>
            <a:pPr marL="0" indent="0">
              <a:buNone/>
            </a:pPr>
            <a:r>
              <a:rPr lang="en-US" sz="1600" b="1" i="1" dirty="0">
                <a:latin typeface="Garamond" panose="02020404030301010803" pitchFamily="18" charset="0"/>
              </a:rPr>
              <a:t>        </a:t>
            </a:r>
            <a:r>
              <a:rPr lang="en-US" sz="1600" b="1" i="1" dirty="0" err="1">
                <a:latin typeface="Garamond" panose="02020404030301010803" pitchFamily="18" charset="0"/>
              </a:rPr>
              <a:t>self.College</a:t>
            </a:r>
            <a:r>
              <a:rPr lang="en-US" sz="1600" b="1" i="1" dirty="0">
                <a:latin typeface="Garamond" panose="02020404030301010803" pitchFamily="18" charset="0"/>
              </a:rPr>
              <a:t>=col</a:t>
            </a:r>
          </a:p>
          <a:p>
            <a:pPr marL="0" indent="0">
              <a:buNone/>
            </a:pPr>
            <a:r>
              <a:rPr lang="en-US" sz="1600" b="1" i="1" dirty="0">
                <a:latin typeface="Garamond" panose="02020404030301010803" pitchFamily="18" charset="0"/>
              </a:rPr>
              <a:t>    def Greeting(self):</a:t>
            </a:r>
          </a:p>
          <a:p>
            <a:pPr marL="0" indent="0">
              <a:buNone/>
            </a:pPr>
            <a:r>
              <a:rPr lang="en-US" sz="1600" b="1" i="1" dirty="0">
                <a:latin typeface="Garamond" panose="02020404030301010803" pitchFamily="18" charset="0"/>
              </a:rPr>
              <a:t>        print(</a:t>
            </a:r>
            <a:r>
              <a:rPr lang="en-US" sz="1600" b="1" i="1" dirty="0" err="1">
                <a:latin typeface="Garamond" panose="02020404030301010803" pitchFamily="18" charset="0"/>
              </a:rPr>
              <a:t>self.fname</a:t>
            </a:r>
            <a:r>
              <a:rPr lang="en-US" sz="1600" b="1" i="1" dirty="0">
                <a:latin typeface="Garamond" panose="02020404030301010803" pitchFamily="18" charset="0"/>
              </a:rPr>
              <a:t>," ",self.</a:t>
            </a:r>
            <a:r>
              <a:rPr lang="en-US" sz="1600" b="1" i="1" dirty="0" err="1">
                <a:latin typeface="Garamond" panose="02020404030301010803" pitchFamily="18" charset="0"/>
              </a:rPr>
              <a:t>lname</a:t>
            </a:r>
            <a:r>
              <a:rPr lang="en-US" sz="1600" b="1" i="1" dirty="0">
                <a:latin typeface="Garamond" panose="02020404030301010803" pitchFamily="18" charset="0"/>
              </a:rPr>
              <a:t>,"",self.address,"",</a:t>
            </a:r>
            <a:r>
              <a:rPr lang="en-US" sz="1600" b="1" i="1" dirty="0" err="1">
                <a:latin typeface="Garamond" panose="02020404030301010803" pitchFamily="18" charset="0"/>
              </a:rPr>
              <a:t>self.College</a:t>
            </a:r>
            <a:r>
              <a:rPr lang="en-US" sz="1600" b="1" i="1" dirty="0">
                <a:latin typeface="Garamond" panose="02020404030301010803" pitchFamily="18" charset="0"/>
              </a:rPr>
              <a:t>)</a:t>
            </a:r>
          </a:p>
          <a:p>
            <a:pPr marL="0" indent="0">
              <a:buNone/>
            </a:pPr>
            <a:r>
              <a:rPr lang="en-US" sz="1600" b="1" i="1" dirty="0" err="1">
                <a:latin typeface="Garamond" panose="02020404030301010803" pitchFamily="18" charset="0"/>
              </a:rPr>
              <a:t>st</a:t>
            </a:r>
            <a:r>
              <a:rPr lang="en-US" sz="1600" b="1" i="1" dirty="0">
                <a:latin typeface="Garamond" panose="02020404030301010803" pitchFamily="18" charset="0"/>
              </a:rPr>
              <a:t>=Student("</a:t>
            </a:r>
            <a:r>
              <a:rPr lang="en-US" sz="1600" b="1" i="1" dirty="0" err="1">
                <a:latin typeface="Garamond" panose="02020404030301010803" pitchFamily="18" charset="0"/>
              </a:rPr>
              <a:t>Salim","Amar","Addis</a:t>
            </a:r>
            <a:r>
              <a:rPr lang="en-US" sz="1600" b="1" i="1" dirty="0">
                <a:latin typeface="Garamond" panose="02020404030301010803" pitchFamily="18" charset="0"/>
              </a:rPr>
              <a:t> </a:t>
            </a:r>
            <a:r>
              <a:rPr lang="en-US" sz="1600" b="1" i="1" dirty="0" err="1">
                <a:latin typeface="Garamond" panose="02020404030301010803" pitchFamily="18" charset="0"/>
              </a:rPr>
              <a:t>Ababa","computing</a:t>
            </a:r>
            <a:r>
              <a:rPr lang="en-US" sz="1600" b="1" i="1" dirty="0">
                <a:latin typeface="Garamond" panose="02020404030301010803" pitchFamily="18" charset="0"/>
              </a:rPr>
              <a:t>")</a:t>
            </a:r>
          </a:p>
          <a:p>
            <a:pPr marL="0" indent="0">
              <a:buNone/>
            </a:pPr>
            <a:r>
              <a:rPr lang="en-US" sz="1600" b="1" i="1" dirty="0" err="1">
                <a:latin typeface="Garamond" panose="02020404030301010803" pitchFamily="18" charset="0"/>
              </a:rPr>
              <a:t>st.displaydata</a:t>
            </a:r>
            <a:r>
              <a:rPr lang="en-US" sz="1600" b="1" i="1" dirty="0">
                <a:latin typeface="Garamond" panose="02020404030301010803" pitchFamily="18" charset="0"/>
              </a:rPr>
              <a:t>()</a:t>
            </a:r>
          </a:p>
          <a:p>
            <a:pPr marL="0" indent="0">
              <a:buNone/>
            </a:pPr>
            <a:r>
              <a:rPr lang="en-US" sz="1600" b="1" i="1" dirty="0" err="1">
                <a:latin typeface="Garamond" panose="02020404030301010803" pitchFamily="18" charset="0"/>
              </a:rPr>
              <a:t>st.Greeting</a:t>
            </a:r>
            <a:r>
              <a:rPr lang="en-US" sz="1600" b="1" i="1" dirty="0">
                <a:latin typeface="Garamond" panose="02020404030301010803" pitchFamily="18" charset="0"/>
              </a:rPr>
              <a:t>()</a:t>
            </a:r>
            <a:endParaRPr lang="en-US" sz="1700" b="1" i="1"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BF1B335C-0C49-9E72-7133-EAF06D9A2AAE}"/>
              </a:ext>
            </a:extLst>
          </p:cNvPr>
          <p:cNvSpPr>
            <a:spLocks noGrp="1"/>
          </p:cNvSpPr>
          <p:nvPr>
            <p:ph type="sldNum" sz="quarter" idx="12"/>
          </p:nvPr>
        </p:nvSpPr>
        <p:spPr/>
        <p:txBody>
          <a:bodyPr/>
          <a:lstStyle/>
          <a:p>
            <a:fld id="{0DB4F7E2-DFC6-490A-AB5F-7D827582BBB5}" type="slidenum">
              <a:rPr lang="en-US" smtClean="0"/>
              <a:pPr/>
              <a:t>10</a:t>
            </a:fld>
            <a:endParaRPr lang="en-US" dirty="0"/>
          </a:p>
        </p:txBody>
      </p:sp>
      <p:pic>
        <p:nvPicPr>
          <p:cNvPr id="6" name="Picture 5">
            <a:extLst>
              <a:ext uri="{FF2B5EF4-FFF2-40B4-BE49-F238E27FC236}">
                <a16:creationId xmlns:a16="http://schemas.microsoft.com/office/drawing/2014/main" id="{991C12E1-1890-7361-615A-07D6F6F2D72F}"/>
              </a:ext>
            </a:extLst>
          </p:cNvPr>
          <p:cNvPicPr>
            <a:picLocks noChangeAspect="1"/>
          </p:cNvPicPr>
          <p:nvPr/>
        </p:nvPicPr>
        <p:blipFill>
          <a:blip r:embed="rId2"/>
          <a:stretch>
            <a:fillRect/>
          </a:stretch>
        </p:blipFill>
        <p:spPr>
          <a:xfrm>
            <a:off x="8213774" y="4616645"/>
            <a:ext cx="3276600" cy="609600"/>
          </a:xfrm>
          <a:prstGeom prst="rect">
            <a:avLst/>
          </a:prstGeom>
        </p:spPr>
      </p:pic>
      <p:sp>
        <p:nvSpPr>
          <p:cNvPr id="5" name="Title 1">
            <a:extLst>
              <a:ext uri="{FF2B5EF4-FFF2-40B4-BE49-F238E27FC236}">
                <a16:creationId xmlns:a16="http://schemas.microsoft.com/office/drawing/2014/main" id="{CF452175-73E9-1D11-F2EF-C68DB1108355}"/>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
        <p:nvSpPr>
          <p:cNvPr id="7" name="Rectangle 6">
            <a:extLst>
              <a:ext uri="{FF2B5EF4-FFF2-40B4-BE49-F238E27FC236}">
                <a16:creationId xmlns:a16="http://schemas.microsoft.com/office/drawing/2014/main" id="{912DD060-A265-9DD7-40BC-76ED66B90A9E}"/>
              </a:ext>
            </a:extLst>
          </p:cNvPr>
          <p:cNvSpPr/>
          <p:nvPr/>
        </p:nvSpPr>
        <p:spPr>
          <a:xfrm rot="19361640">
            <a:off x="5690255" y="2678556"/>
            <a:ext cx="6637020" cy="9893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 sz="2000" b="1" dirty="0">
                <a:latin typeface="Garamond" panose="02020404030301010803" pitchFamily="18" charset="0"/>
                <a:sym typeface="Cabin"/>
              </a:rPr>
              <a:t>we can reuse an existing class and inherit all the capabilities of an existing class and then </a:t>
            </a:r>
            <a:r>
              <a:rPr lang="en" sz="2000" b="1" dirty="0">
                <a:solidFill>
                  <a:srgbClr val="FF0000"/>
                </a:solidFill>
                <a:latin typeface="Garamond" panose="02020404030301010803" pitchFamily="18" charset="0"/>
                <a:sym typeface="Cabin"/>
              </a:rPr>
              <a:t>add our own </a:t>
            </a:r>
            <a:r>
              <a:rPr lang="en" sz="2000" b="1" dirty="0">
                <a:latin typeface="Garamond" panose="02020404030301010803" pitchFamily="18" charset="0"/>
                <a:sym typeface="Cabin"/>
              </a:rPr>
              <a:t>little bit to make our new class</a:t>
            </a:r>
          </a:p>
          <a:p>
            <a:pPr algn="ctr"/>
            <a:endParaRPr lang="en-US" dirty="0"/>
          </a:p>
        </p:txBody>
      </p:sp>
    </p:spTree>
    <p:extLst>
      <p:ext uri="{BB962C8B-B14F-4D97-AF65-F5344CB8AC3E}">
        <p14:creationId xmlns:p14="http://schemas.microsoft.com/office/powerpoint/2010/main" val="164749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5C56-73AE-F0C6-BCB5-8A79A9FE3FF1}"/>
              </a:ext>
            </a:extLst>
          </p:cNvPr>
          <p:cNvSpPr>
            <a:spLocks noGrp="1"/>
          </p:cNvSpPr>
          <p:nvPr>
            <p:ph type="title"/>
          </p:nvPr>
        </p:nvSpPr>
        <p:spPr>
          <a:xfrm>
            <a:off x="655320" y="659817"/>
            <a:ext cx="10515600" cy="1325563"/>
          </a:xfrm>
        </p:spPr>
        <p:txBody>
          <a:bodyPr>
            <a:normAutofit/>
          </a:bodyPr>
          <a:lstStyle/>
          <a:p>
            <a:r>
              <a:rPr lang="en-US" sz="3200" b="1" dirty="0">
                <a:latin typeface="Garamond" panose="02020404030301010803" pitchFamily="18" charset="0"/>
                <a:cs typeface="Times New Roman" panose="02020603050405020304" pitchFamily="18" charset="0"/>
              </a:rPr>
              <a:t>Graphical User Interface (GUI) </a:t>
            </a:r>
            <a:r>
              <a:rPr lang="en-US" sz="3200" b="1" dirty="0">
                <a:effectLst/>
                <a:latin typeface="Garamond" panose="02020404030301010803" pitchFamily="18" charset="0"/>
                <a:ea typeface="Calibri" panose="020F0502020204030204" pitchFamily="34" charset="0"/>
                <a:cs typeface="Times New Roman" panose="02020603050405020304" pitchFamily="18" charset="0"/>
              </a:rPr>
              <a:t>Programming</a:t>
            </a:r>
            <a:endParaRPr lang="en-US" sz="6600" dirty="0">
              <a:latin typeface="Garamond" panose="02020404030301010803" pitchFamily="18" charset="0"/>
            </a:endParaRPr>
          </a:p>
        </p:txBody>
      </p:sp>
      <p:sp>
        <p:nvSpPr>
          <p:cNvPr id="3" name="Content Placeholder 2">
            <a:extLst>
              <a:ext uri="{FF2B5EF4-FFF2-40B4-BE49-F238E27FC236}">
                <a16:creationId xmlns:a16="http://schemas.microsoft.com/office/drawing/2014/main" id="{FB6367E6-A0F1-3F00-AD59-76AA56F674A8}"/>
              </a:ext>
            </a:extLst>
          </p:cNvPr>
          <p:cNvSpPr>
            <a:spLocks noGrp="1"/>
          </p:cNvSpPr>
          <p:nvPr>
            <p:ph idx="1"/>
          </p:nvPr>
        </p:nvSpPr>
        <p:spPr>
          <a:xfrm>
            <a:off x="838199" y="1519311"/>
            <a:ext cx="11175609" cy="5202164"/>
          </a:xfrm>
        </p:spPr>
        <p:txBody>
          <a:bodyPr>
            <a:normAutofit fontScale="92500" lnSpcReduction="10000"/>
          </a:bodyPr>
          <a:lstStyle/>
          <a:p>
            <a:pPr algn="just"/>
            <a:r>
              <a:rPr lang="en-US" sz="3000" b="0" i="0" dirty="0">
                <a:solidFill>
                  <a:srgbClr val="000000"/>
                </a:solidFill>
                <a:effectLst/>
                <a:latin typeface="Garamond" panose="02020404030301010803" pitchFamily="18" charset="0"/>
              </a:rPr>
              <a:t>A  </a:t>
            </a:r>
            <a:r>
              <a:rPr lang="en-US" sz="3000" b="1" i="0" dirty="0">
                <a:solidFill>
                  <a:srgbClr val="000000"/>
                </a:solidFill>
                <a:effectLst/>
                <a:latin typeface="Garamond" panose="02020404030301010803" pitchFamily="18" charset="0"/>
              </a:rPr>
              <a:t>GUI </a:t>
            </a:r>
            <a:r>
              <a:rPr lang="en-US" sz="3000" b="0" i="0" dirty="0">
                <a:solidFill>
                  <a:srgbClr val="000000"/>
                </a:solidFill>
                <a:effectLst/>
                <a:latin typeface="Garamond" panose="02020404030301010803" pitchFamily="18" charset="0"/>
              </a:rPr>
              <a:t> is an interface that enables a </a:t>
            </a:r>
            <a:r>
              <a:rPr lang="en-US" sz="3000" b="0" i="0" dirty="0">
                <a:solidFill>
                  <a:srgbClr val="FF0000"/>
                </a:solidFill>
                <a:effectLst/>
                <a:latin typeface="Garamond" panose="02020404030301010803" pitchFamily="18" charset="0"/>
              </a:rPr>
              <a:t>user to interact </a:t>
            </a:r>
            <a:r>
              <a:rPr lang="en-US" sz="3000" b="0" i="0" dirty="0">
                <a:solidFill>
                  <a:srgbClr val="000000"/>
                </a:solidFill>
                <a:effectLst/>
                <a:latin typeface="Garamond" panose="02020404030301010803" pitchFamily="18" charset="0"/>
              </a:rPr>
              <a:t>with a computer program or an </a:t>
            </a:r>
            <a:r>
              <a:rPr lang="en-US" sz="3000" dirty="0">
                <a:solidFill>
                  <a:srgbClr val="000000"/>
                </a:solidFill>
                <a:latin typeface="Garamond" panose="02020404030301010803" pitchFamily="18" charset="0"/>
              </a:rPr>
              <a:t>electronic device through visual indications and </a:t>
            </a:r>
            <a:r>
              <a:rPr lang="en-US" sz="3000" dirty="0">
                <a:solidFill>
                  <a:srgbClr val="FF0000"/>
                </a:solidFill>
                <a:latin typeface="Garamond" panose="02020404030301010803" pitchFamily="18" charset="0"/>
              </a:rPr>
              <a:t>graphical elements </a:t>
            </a:r>
            <a:r>
              <a:rPr lang="en-US" sz="3000" dirty="0">
                <a:solidFill>
                  <a:srgbClr val="000000"/>
                </a:solidFill>
                <a:latin typeface="Garamond" panose="02020404030301010803" pitchFamily="18" charset="0"/>
              </a:rPr>
              <a:t>(also called objects or controls) such as a click button, checkbox, textbox, drop-down menu, scrollbar, etc.</a:t>
            </a:r>
          </a:p>
          <a:p>
            <a:r>
              <a:rPr lang="en-US" sz="3000" dirty="0">
                <a:solidFill>
                  <a:srgbClr val="000000"/>
                </a:solidFill>
                <a:latin typeface="Garamond" panose="02020404030301010803" pitchFamily="18" charset="0"/>
              </a:rPr>
              <a:t>Prior to the invention of GUIs, interaction with a computer was by </a:t>
            </a:r>
            <a:r>
              <a:rPr lang="en-US" sz="3000" dirty="0">
                <a:solidFill>
                  <a:srgbClr val="FF0000"/>
                </a:solidFill>
                <a:latin typeface="Garamond" panose="02020404030301010803" pitchFamily="18" charset="0"/>
              </a:rPr>
              <a:t>text-based </a:t>
            </a:r>
            <a:r>
              <a:rPr lang="en-US" sz="3000" dirty="0">
                <a:solidFill>
                  <a:srgbClr val="000000"/>
                </a:solidFill>
                <a:latin typeface="Garamond" panose="02020404030301010803" pitchFamily="18" charset="0"/>
              </a:rPr>
              <a:t>commands whereby a user would type instructions into a command line.</a:t>
            </a:r>
          </a:p>
          <a:p>
            <a:r>
              <a:rPr lang="en-US" sz="3000" dirty="0">
                <a:solidFill>
                  <a:srgbClr val="000000"/>
                </a:solidFill>
                <a:latin typeface="Garamond" panose="02020404030301010803" pitchFamily="18" charset="0"/>
              </a:rPr>
              <a:t>But, a GUI provides a computer environment that is simple and easy to use.</a:t>
            </a:r>
          </a:p>
          <a:p>
            <a:r>
              <a:rPr lang="en-US" sz="3000" dirty="0">
                <a:solidFill>
                  <a:srgbClr val="000000"/>
                </a:solidFill>
                <a:latin typeface="Garamond" panose="02020404030301010803" pitchFamily="18" charset="0"/>
              </a:rPr>
              <a:t> A </a:t>
            </a:r>
            <a:r>
              <a:rPr lang="en-US" sz="3000" dirty="0">
                <a:solidFill>
                  <a:srgbClr val="FF0000"/>
                </a:solidFill>
                <a:latin typeface="Garamond" panose="02020404030301010803" pitchFamily="18" charset="0"/>
              </a:rPr>
              <a:t>well-designed</a:t>
            </a:r>
            <a:r>
              <a:rPr lang="en-US" sz="3000" dirty="0">
                <a:solidFill>
                  <a:srgbClr val="000000"/>
                </a:solidFill>
                <a:latin typeface="Garamond" panose="02020404030301010803" pitchFamily="18" charset="0"/>
              </a:rPr>
              <a:t> GUI will enable a </a:t>
            </a:r>
            <a:r>
              <a:rPr lang="en-US" sz="3000" dirty="0">
                <a:solidFill>
                  <a:srgbClr val="FF0000"/>
                </a:solidFill>
                <a:latin typeface="Garamond" panose="02020404030301010803" pitchFamily="18" charset="0"/>
              </a:rPr>
              <a:t>non-expert</a:t>
            </a:r>
            <a:r>
              <a:rPr lang="en-US" sz="3000" dirty="0">
                <a:solidFill>
                  <a:srgbClr val="000000"/>
                </a:solidFill>
                <a:latin typeface="Garamond" panose="02020404030301010803" pitchFamily="18" charset="0"/>
              </a:rPr>
              <a:t> user to navigate through the system with ease, and the user does not have to know or memorize any special codes or commands. </a:t>
            </a:r>
          </a:p>
          <a:p>
            <a:r>
              <a:rPr lang="en-US" sz="3000" dirty="0">
                <a:solidFill>
                  <a:srgbClr val="000000"/>
                </a:solidFill>
                <a:latin typeface="Garamond" panose="02020404030301010803" pitchFamily="18" charset="0"/>
              </a:rPr>
              <a:t>All user interaction with the GUI is through a human interface device such as a keyboard, mouse, touchscreen etc. </a:t>
            </a:r>
            <a:r>
              <a:rPr lang="en-US" sz="2400" dirty="0">
                <a:solidFill>
                  <a:srgbClr val="000000"/>
                </a:solidFill>
                <a:latin typeface="Garamond" panose="02020404030301010803" pitchFamily="18" charset="0"/>
              </a:rPr>
              <a:t/>
            </a:r>
            <a:br>
              <a:rPr lang="en-US" sz="2400" dirty="0">
                <a:solidFill>
                  <a:srgbClr val="000000"/>
                </a:solidFill>
                <a:latin typeface="Garamond" panose="02020404030301010803" pitchFamily="18" charset="0"/>
              </a:rPr>
            </a:br>
            <a:r>
              <a:rPr lang="en-US" sz="2400" dirty="0">
                <a:solidFill>
                  <a:srgbClr val="000000"/>
                </a:solidFill>
                <a:latin typeface="Garamond" panose="02020404030301010803" pitchFamily="18" charset="0"/>
              </a:rPr>
              <a:t> </a:t>
            </a:r>
          </a:p>
        </p:txBody>
      </p:sp>
      <p:sp>
        <p:nvSpPr>
          <p:cNvPr id="4" name="Slide Number Placeholder 3">
            <a:extLst>
              <a:ext uri="{FF2B5EF4-FFF2-40B4-BE49-F238E27FC236}">
                <a16:creationId xmlns:a16="http://schemas.microsoft.com/office/drawing/2014/main" id="{6DAC94C3-A664-A2B9-F2A1-2E8A0B51F6F9}"/>
              </a:ext>
            </a:extLst>
          </p:cNvPr>
          <p:cNvSpPr>
            <a:spLocks noGrp="1"/>
          </p:cNvSpPr>
          <p:nvPr>
            <p:ph type="sldNum" sz="quarter" idx="12"/>
          </p:nvPr>
        </p:nvSpPr>
        <p:spPr/>
        <p:txBody>
          <a:bodyPr/>
          <a:lstStyle/>
          <a:p>
            <a:fld id="{0DB4F7E2-DFC6-490A-AB5F-7D827582BBB5}" type="slidenum">
              <a:rPr lang="en-US" smtClean="0"/>
              <a:pPr/>
              <a:t>11</a:t>
            </a:fld>
            <a:endParaRPr lang="en-US" dirty="0"/>
          </a:p>
        </p:txBody>
      </p:sp>
      <p:sp>
        <p:nvSpPr>
          <p:cNvPr id="5" name="Title 1">
            <a:extLst>
              <a:ext uri="{FF2B5EF4-FFF2-40B4-BE49-F238E27FC236}">
                <a16:creationId xmlns:a16="http://schemas.microsoft.com/office/drawing/2014/main" id="{FAB35E94-DDD5-7E6E-EAD6-06F6A69B2F38}"/>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025281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11BA4-F20A-8D17-162A-7DE46B7AE39A}"/>
              </a:ext>
            </a:extLst>
          </p:cNvPr>
          <p:cNvSpPr>
            <a:spLocks noGrp="1"/>
          </p:cNvSpPr>
          <p:nvPr>
            <p:ph idx="1"/>
          </p:nvPr>
        </p:nvSpPr>
        <p:spPr>
          <a:xfrm>
            <a:off x="838199" y="970671"/>
            <a:ext cx="11133407" cy="5206292"/>
          </a:xfrm>
        </p:spPr>
        <p:txBody>
          <a:bodyPr>
            <a:normAutofit/>
          </a:bodyPr>
          <a:lstStyle/>
          <a:p>
            <a:r>
              <a:rPr lang="en-US" b="0" i="1" dirty="0">
                <a:solidFill>
                  <a:srgbClr val="000000"/>
                </a:solidFill>
                <a:effectLst/>
                <a:latin typeface="Garamond" panose="02020404030301010803" pitchFamily="18" charset="0"/>
              </a:rPr>
              <a:t>Python </a:t>
            </a:r>
            <a:r>
              <a:rPr lang="en-US" b="0" i="0" dirty="0">
                <a:solidFill>
                  <a:srgbClr val="000000"/>
                </a:solidFill>
                <a:effectLst/>
                <a:latin typeface="Garamond" panose="02020404030301010803" pitchFamily="18" charset="0"/>
              </a:rPr>
              <a:t>GUIs are </a:t>
            </a:r>
            <a:r>
              <a:rPr lang="en-US" dirty="0">
                <a:solidFill>
                  <a:srgbClr val="000000"/>
                </a:solidFill>
                <a:latin typeface="Garamond" panose="02020404030301010803" pitchFamily="18" charset="0"/>
              </a:rPr>
              <a:t>built from modules </a:t>
            </a:r>
            <a:r>
              <a:rPr lang="en-US" b="0" i="0" dirty="0">
                <a:solidFill>
                  <a:srgbClr val="000000"/>
                </a:solidFill>
                <a:effectLst/>
                <a:latin typeface="Garamond" panose="02020404030301010803" pitchFamily="18" charset="0"/>
              </a:rPr>
              <a:t>(or function libraries) that ship with </a:t>
            </a:r>
            <a:r>
              <a:rPr lang="en-US" b="0" i="1" dirty="0">
                <a:solidFill>
                  <a:srgbClr val="FF0000"/>
                </a:solidFill>
                <a:effectLst/>
                <a:latin typeface="Garamond" panose="02020404030301010803" pitchFamily="18" charset="0"/>
              </a:rPr>
              <a:t>Python</a:t>
            </a:r>
            <a:r>
              <a:rPr lang="en-US" b="0" i="1" dirty="0">
                <a:solidFill>
                  <a:srgbClr val="000000"/>
                </a:solidFill>
                <a:effectLst/>
                <a:latin typeface="Garamond" panose="02020404030301010803" pitchFamily="18" charset="0"/>
              </a:rPr>
              <a:t> </a:t>
            </a:r>
            <a:r>
              <a:rPr lang="en-US" b="0" i="0" dirty="0">
                <a:solidFill>
                  <a:srgbClr val="000000"/>
                </a:solidFill>
                <a:effectLst/>
                <a:latin typeface="Garamond" panose="02020404030301010803" pitchFamily="18" charset="0"/>
              </a:rPr>
              <a:t>or may be </a:t>
            </a:r>
            <a:r>
              <a:rPr lang="en-US" b="0" i="0" dirty="0">
                <a:solidFill>
                  <a:srgbClr val="FF0000"/>
                </a:solidFill>
                <a:effectLst/>
                <a:latin typeface="Garamond" panose="02020404030301010803" pitchFamily="18" charset="0"/>
              </a:rPr>
              <a:t>downloaded</a:t>
            </a:r>
            <a:r>
              <a:rPr lang="en-US" b="0" i="0" dirty="0">
                <a:solidFill>
                  <a:srgbClr val="000000"/>
                </a:solidFill>
                <a:effectLst/>
                <a:latin typeface="Garamond" panose="02020404030301010803" pitchFamily="18" charset="0"/>
              </a:rPr>
              <a:t> for free. </a:t>
            </a:r>
          </a:p>
          <a:p>
            <a:r>
              <a:rPr lang="en-US" b="0" i="0" dirty="0">
                <a:solidFill>
                  <a:srgbClr val="000000"/>
                </a:solidFill>
                <a:effectLst/>
                <a:latin typeface="Garamond" panose="02020404030301010803" pitchFamily="18" charset="0"/>
              </a:rPr>
              <a:t>Some of the more popular packages include:</a:t>
            </a:r>
          </a:p>
          <a:p>
            <a:pPr lvl="1"/>
            <a:r>
              <a:rPr lang="en-US" sz="2800" b="0" i="1" dirty="0" err="1">
                <a:solidFill>
                  <a:srgbClr val="000000"/>
                </a:solidFill>
                <a:effectLst/>
                <a:latin typeface="Garamond" panose="02020404030301010803" pitchFamily="18" charset="0"/>
              </a:rPr>
              <a:t>tkinter</a:t>
            </a:r>
            <a:r>
              <a:rPr lang="en-US" sz="2800" b="0" i="1" dirty="0">
                <a:solidFill>
                  <a:srgbClr val="000000"/>
                </a:solidFill>
                <a:effectLst/>
                <a:latin typeface="Garamond" panose="02020404030301010803" pitchFamily="18" charset="0"/>
              </a:rPr>
              <a:t> </a:t>
            </a:r>
            <a:r>
              <a:rPr lang="en-US" sz="2800" b="0" i="0" dirty="0">
                <a:solidFill>
                  <a:srgbClr val="000000"/>
                </a:solidFill>
                <a:effectLst/>
                <a:latin typeface="Garamond" panose="02020404030301010803" pitchFamily="18" charset="0"/>
              </a:rPr>
              <a:t>: This is an interface to the </a:t>
            </a:r>
            <a:r>
              <a:rPr lang="en-US" sz="2800" b="0" i="1" dirty="0" err="1">
                <a:solidFill>
                  <a:srgbClr val="FF0000"/>
                </a:solidFill>
                <a:effectLst/>
                <a:latin typeface="Garamond" panose="02020404030301010803" pitchFamily="18" charset="0"/>
              </a:rPr>
              <a:t>tk</a:t>
            </a:r>
            <a:r>
              <a:rPr lang="en-US" sz="2800" b="0" i="1" dirty="0">
                <a:solidFill>
                  <a:srgbClr val="FF0000"/>
                </a:solidFill>
                <a:effectLst/>
                <a:latin typeface="Garamond" panose="02020404030301010803" pitchFamily="18" charset="0"/>
              </a:rPr>
              <a:t> </a:t>
            </a:r>
            <a:r>
              <a:rPr lang="en-US" sz="2800" b="0" i="0" dirty="0">
                <a:solidFill>
                  <a:srgbClr val="FF0000"/>
                </a:solidFill>
                <a:effectLst/>
                <a:latin typeface="Garamond" panose="02020404030301010803" pitchFamily="18" charset="0"/>
              </a:rPr>
              <a:t>GUI toolkit </a:t>
            </a:r>
            <a:r>
              <a:rPr lang="en-US" sz="2800" b="0" i="0" dirty="0">
                <a:solidFill>
                  <a:srgbClr val="000000"/>
                </a:solidFill>
                <a:effectLst/>
                <a:latin typeface="Garamond" panose="02020404030301010803" pitchFamily="18" charset="0"/>
              </a:rPr>
              <a:t>that ships with </a:t>
            </a:r>
            <a:r>
              <a:rPr lang="en-US" sz="2800" b="0" i="1" dirty="0">
                <a:solidFill>
                  <a:srgbClr val="000000"/>
                </a:solidFill>
                <a:effectLst/>
                <a:latin typeface="Garamond" panose="02020404030301010803" pitchFamily="18" charset="0"/>
              </a:rPr>
              <a:t>Python</a:t>
            </a:r>
            <a:r>
              <a:rPr lang="en-US" sz="2800" b="0" i="0" dirty="0">
                <a:solidFill>
                  <a:srgbClr val="000000"/>
                </a:solidFill>
                <a:effectLst/>
                <a:latin typeface="Garamond" panose="02020404030301010803" pitchFamily="18" charset="0"/>
              </a:rPr>
              <a:t>.</a:t>
            </a:r>
          </a:p>
          <a:p>
            <a:pPr lvl="1"/>
            <a:r>
              <a:rPr lang="en-US" sz="2800" b="0" i="1" dirty="0" err="1">
                <a:solidFill>
                  <a:srgbClr val="000000"/>
                </a:solidFill>
                <a:effectLst/>
                <a:latin typeface="Garamond" panose="02020404030301010803" pitchFamily="18" charset="0"/>
              </a:rPr>
              <a:t>wxPython</a:t>
            </a:r>
            <a:r>
              <a:rPr lang="en-US" sz="2800" b="0" i="1" dirty="0">
                <a:solidFill>
                  <a:srgbClr val="000000"/>
                </a:solidFill>
                <a:effectLst/>
                <a:latin typeface="Garamond" panose="02020404030301010803" pitchFamily="18" charset="0"/>
              </a:rPr>
              <a:t> </a:t>
            </a:r>
            <a:r>
              <a:rPr lang="en-US" sz="2800" b="0" i="0" dirty="0">
                <a:solidFill>
                  <a:srgbClr val="000000"/>
                </a:solidFill>
                <a:effectLst/>
                <a:latin typeface="Garamond" panose="02020404030301010803" pitchFamily="18" charset="0"/>
              </a:rPr>
              <a:t>: This is an open-source interface for </a:t>
            </a:r>
            <a:r>
              <a:rPr lang="en-US" sz="2800" b="0" i="1" dirty="0" err="1">
                <a:solidFill>
                  <a:srgbClr val="000000"/>
                </a:solidFill>
                <a:effectLst/>
                <a:latin typeface="Garamond" panose="02020404030301010803" pitchFamily="18" charset="0"/>
              </a:rPr>
              <a:t>wxWindows</a:t>
            </a:r>
            <a:r>
              <a:rPr lang="en-US" sz="2800" b="0" i="0" dirty="0">
                <a:solidFill>
                  <a:srgbClr val="000000"/>
                </a:solidFill>
                <a:effectLst/>
                <a:latin typeface="Garamond" panose="02020404030301010803" pitchFamily="18" charset="0"/>
              </a:rPr>
              <a:t>.</a:t>
            </a:r>
          </a:p>
          <a:p>
            <a:pPr lvl="1"/>
            <a:r>
              <a:rPr lang="en-US" sz="2800" b="0" i="1" dirty="0" err="1">
                <a:solidFill>
                  <a:srgbClr val="000000"/>
                </a:solidFill>
                <a:effectLst/>
                <a:latin typeface="Garamond" panose="02020404030301010803" pitchFamily="18" charset="0"/>
              </a:rPr>
              <a:t>JPython</a:t>
            </a:r>
            <a:r>
              <a:rPr lang="en-US" sz="2800" b="0" i="1" dirty="0">
                <a:solidFill>
                  <a:srgbClr val="000000"/>
                </a:solidFill>
                <a:effectLst/>
                <a:latin typeface="Garamond" panose="02020404030301010803" pitchFamily="18" charset="0"/>
              </a:rPr>
              <a:t> </a:t>
            </a:r>
            <a:r>
              <a:rPr lang="en-US" sz="2800" b="0" i="0" dirty="0">
                <a:solidFill>
                  <a:srgbClr val="000000"/>
                </a:solidFill>
                <a:effectLst/>
                <a:latin typeface="Garamond" panose="02020404030301010803" pitchFamily="18" charset="0"/>
              </a:rPr>
              <a:t>: This is a port for </a:t>
            </a:r>
            <a:r>
              <a:rPr lang="en-US" sz="2800" b="0" i="1" dirty="0">
                <a:solidFill>
                  <a:srgbClr val="000000"/>
                </a:solidFill>
                <a:effectLst/>
                <a:latin typeface="Garamond" panose="02020404030301010803" pitchFamily="18" charset="0"/>
              </a:rPr>
              <a:t>Java </a:t>
            </a:r>
            <a:r>
              <a:rPr lang="en-US" sz="2800" b="0" i="0" dirty="0">
                <a:solidFill>
                  <a:srgbClr val="000000"/>
                </a:solidFill>
                <a:effectLst/>
                <a:latin typeface="Garamond" panose="02020404030301010803" pitchFamily="18" charset="0"/>
              </a:rPr>
              <a:t>which gives scripts written in </a:t>
            </a:r>
            <a:r>
              <a:rPr lang="en-US" sz="2800" b="0" i="1" dirty="0">
                <a:solidFill>
                  <a:srgbClr val="000000"/>
                </a:solidFill>
                <a:effectLst/>
                <a:latin typeface="Garamond" panose="02020404030301010803" pitchFamily="18" charset="0"/>
              </a:rPr>
              <a:t>Python </a:t>
            </a:r>
            <a:r>
              <a:rPr lang="en-US" sz="2800" b="0" i="0" dirty="0">
                <a:solidFill>
                  <a:srgbClr val="000000"/>
                </a:solidFill>
                <a:effectLst/>
                <a:latin typeface="Garamond" panose="02020404030301010803" pitchFamily="18" charset="0"/>
              </a:rPr>
              <a:t>seamless access to the </a:t>
            </a:r>
            <a:r>
              <a:rPr lang="en-US" sz="2800" b="0" i="1" dirty="0">
                <a:solidFill>
                  <a:srgbClr val="000000"/>
                </a:solidFill>
                <a:effectLst/>
                <a:latin typeface="Garamond" panose="02020404030301010803" pitchFamily="18" charset="0"/>
              </a:rPr>
              <a:t>Java </a:t>
            </a:r>
            <a:r>
              <a:rPr lang="en-US" sz="2800" b="0" i="0" dirty="0">
                <a:solidFill>
                  <a:srgbClr val="000000"/>
                </a:solidFill>
                <a:effectLst/>
                <a:latin typeface="Garamond" panose="02020404030301010803" pitchFamily="18" charset="0"/>
              </a:rPr>
              <a:t>GUI capabilities on your local machine</a:t>
            </a:r>
            <a:r>
              <a:rPr lang="en-US" sz="4000" dirty="0">
                <a:latin typeface="Garamond" panose="02020404030301010803" pitchFamily="18" charset="0"/>
              </a:rPr>
              <a:t> </a:t>
            </a:r>
            <a:br>
              <a:rPr lang="en-US" sz="4000" dirty="0">
                <a:latin typeface="Garamond" panose="02020404030301010803" pitchFamily="18" charset="0"/>
              </a:rPr>
            </a:br>
            <a:endParaRPr lang="en-US" sz="40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3AA5F824-7F39-FB26-8CD1-D5BFBE6AFFF2}"/>
              </a:ext>
            </a:extLst>
          </p:cNvPr>
          <p:cNvSpPr>
            <a:spLocks noGrp="1"/>
          </p:cNvSpPr>
          <p:nvPr>
            <p:ph type="sldNum" sz="quarter" idx="12"/>
          </p:nvPr>
        </p:nvSpPr>
        <p:spPr/>
        <p:txBody>
          <a:bodyPr/>
          <a:lstStyle/>
          <a:p>
            <a:fld id="{0DB4F7E2-DFC6-490A-AB5F-7D827582BBB5}" type="slidenum">
              <a:rPr lang="en-US" smtClean="0"/>
              <a:pPr/>
              <a:t>12</a:t>
            </a:fld>
            <a:endParaRPr lang="en-US" dirty="0"/>
          </a:p>
        </p:txBody>
      </p:sp>
      <p:sp>
        <p:nvSpPr>
          <p:cNvPr id="5" name="Title 1">
            <a:extLst>
              <a:ext uri="{FF2B5EF4-FFF2-40B4-BE49-F238E27FC236}">
                <a16:creationId xmlns:a16="http://schemas.microsoft.com/office/drawing/2014/main" id="{398E6DC9-9380-2359-0BCA-BDEC329D320B}"/>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214067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8545-284F-19BA-AD6D-EA42FE909F5E}"/>
              </a:ext>
            </a:extLst>
          </p:cNvPr>
          <p:cNvSpPr>
            <a:spLocks noGrp="1"/>
          </p:cNvSpPr>
          <p:nvPr>
            <p:ph type="title"/>
          </p:nvPr>
        </p:nvSpPr>
        <p:spPr/>
        <p:txBody>
          <a:bodyPr>
            <a:normAutofit/>
          </a:bodyPr>
          <a:lstStyle/>
          <a:p>
            <a:r>
              <a:rPr lang="en-US" sz="3200" b="1" dirty="0">
                <a:latin typeface="Garamond" panose="02020404030301010803" pitchFamily="18" charset="0"/>
              </a:rPr>
              <a:t>Python </a:t>
            </a:r>
            <a:r>
              <a:rPr lang="en-US" sz="3200" b="1" dirty="0" err="1">
                <a:latin typeface="Garamond" panose="02020404030301010803" pitchFamily="18" charset="0"/>
              </a:rPr>
              <a:t>tkinter</a:t>
            </a:r>
            <a:r>
              <a:rPr lang="en-US" sz="3200" b="1" dirty="0">
                <a:latin typeface="Garamond" panose="02020404030301010803" pitchFamily="18" charset="0"/>
              </a:rPr>
              <a:t> </a:t>
            </a:r>
          </a:p>
        </p:txBody>
      </p:sp>
      <p:sp>
        <p:nvSpPr>
          <p:cNvPr id="3" name="Content Placeholder 2">
            <a:extLst>
              <a:ext uri="{FF2B5EF4-FFF2-40B4-BE49-F238E27FC236}">
                <a16:creationId xmlns:a16="http://schemas.microsoft.com/office/drawing/2014/main" id="{16D2E0C5-7274-5F0C-C6BD-9AD88D6080A9}"/>
              </a:ext>
            </a:extLst>
          </p:cNvPr>
          <p:cNvSpPr>
            <a:spLocks noGrp="1"/>
          </p:cNvSpPr>
          <p:nvPr>
            <p:ph idx="1"/>
          </p:nvPr>
        </p:nvSpPr>
        <p:spPr>
          <a:xfrm>
            <a:off x="689317" y="1195754"/>
            <a:ext cx="11338560" cy="5297121"/>
          </a:xfrm>
        </p:spPr>
        <p:txBody>
          <a:bodyPr>
            <a:noAutofit/>
          </a:bodyPr>
          <a:lstStyle/>
          <a:p>
            <a:pPr>
              <a:buFont typeface="Wingdings" panose="05000000000000000000" pitchFamily="2" charset="2"/>
              <a:buChar char="Ø"/>
            </a:pPr>
            <a:r>
              <a:rPr lang="en-US" sz="2600" b="0" i="0" dirty="0">
                <a:solidFill>
                  <a:srgbClr val="000000"/>
                </a:solidFill>
                <a:effectLst/>
                <a:latin typeface="Garamond" panose="02020404030301010803" pitchFamily="18" charset="0"/>
              </a:rPr>
              <a:t>Python </a:t>
            </a:r>
            <a:r>
              <a:rPr lang="en-US" sz="2600" b="0" i="0" dirty="0">
                <a:solidFill>
                  <a:srgbClr val="FF0000"/>
                </a:solidFill>
                <a:effectLst/>
                <a:latin typeface="Garamond" panose="02020404030301010803" pitchFamily="18" charset="0"/>
              </a:rPr>
              <a:t>does not </a:t>
            </a:r>
            <a:r>
              <a:rPr lang="en-US" sz="2600" b="0" i="0" dirty="0">
                <a:solidFill>
                  <a:srgbClr val="000000"/>
                </a:solidFill>
                <a:effectLst/>
                <a:latin typeface="Garamond" panose="02020404030301010803" pitchFamily="18" charset="0"/>
              </a:rPr>
              <a:t>have GUI programming features built into the language itself</a:t>
            </a:r>
            <a:r>
              <a:rPr lang="en-US" sz="2600" dirty="0">
                <a:latin typeface="Garamond" panose="02020404030301010803" pitchFamily="18" charset="0"/>
              </a:rPr>
              <a:t> </a:t>
            </a:r>
          </a:p>
          <a:p>
            <a:pPr>
              <a:buFont typeface="Wingdings" panose="05000000000000000000" pitchFamily="2" charset="2"/>
              <a:buChar char="Ø"/>
            </a:pPr>
            <a:r>
              <a:rPr lang="en-US" sz="2600" b="0" i="0" dirty="0">
                <a:solidFill>
                  <a:srgbClr val="000000"/>
                </a:solidFill>
                <a:effectLst/>
                <a:latin typeface="Garamond" panose="02020404030301010803" pitchFamily="18" charset="0"/>
              </a:rPr>
              <a:t>However, it comes with a module named </a:t>
            </a:r>
            <a:r>
              <a:rPr lang="en-US" sz="2600" b="0" i="0" dirty="0" err="1">
                <a:solidFill>
                  <a:srgbClr val="000000"/>
                </a:solidFill>
                <a:effectLst/>
                <a:latin typeface="Garamond" panose="02020404030301010803" pitchFamily="18" charset="0"/>
              </a:rPr>
              <a:t>tkinter</a:t>
            </a:r>
            <a:r>
              <a:rPr lang="en-US" sz="2600" b="0" i="0" dirty="0">
                <a:solidFill>
                  <a:srgbClr val="000000"/>
                </a:solidFill>
                <a:effectLst/>
                <a:latin typeface="Garamond" panose="02020404030301010803" pitchFamily="18" charset="0"/>
              </a:rPr>
              <a:t> that allows you to create GUI programs</a:t>
            </a:r>
            <a:r>
              <a:rPr lang="en-US" sz="2600" dirty="0">
                <a:latin typeface="Garamond" panose="02020404030301010803" pitchFamily="18" charset="0"/>
              </a:rPr>
              <a:t> </a:t>
            </a:r>
          </a:p>
          <a:p>
            <a:pPr>
              <a:buFont typeface="Wingdings" panose="05000000000000000000" pitchFamily="2" charset="2"/>
              <a:buChar char="Ø"/>
            </a:pPr>
            <a:r>
              <a:rPr lang="en-US" sz="2600" b="0" i="1" dirty="0" err="1">
                <a:solidFill>
                  <a:srgbClr val="FF0000"/>
                </a:solidFill>
                <a:effectLst/>
                <a:latin typeface="Garamond" panose="02020404030301010803" pitchFamily="18" charset="0"/>
              </a:rPr>
              <a:t>tkinter</a:t>
            </a:r>
            <a:r>
              <a:rPr lang="en-US" sz="2600" b="0" i="1" dirty="0">
                <a:solidFill>
                  <a:srgbClr val="FF0000"/>
                </a:solidFill>
                <a:effectLst/>
                <a:latin typeface="Garamond" panose="02020404030301010803" pitchFamily="18" charset="0"/>
              </a:rPr>
              <a:t> </a:t>
            </a:r>
            <a:r>
              <a:rPr lang="en-US" sz="2600" b="0" i="0" dirty="0">
                <a:solidFill>
                  <a:srgbClr val="000000"/>
                </a:solidFill>
                <a:effectLst/>
                <a:latin typeface="Garamond" panose="02020404030301010803" pitchFamily="18" charset="0"/>
              </a:rPr>
              <a:t>(pronounced tee-kay-inter) is a built-in module that contains functions and methods for creating </a:t>
            </a:r>
            <a:r>
              <a:rPr lang="en-US" sz="2600" b="0" i="1" dirty="0">
                <a:solidFill>
                  <a:srgbClr val="FF0000"/>
                </a:solidFill>
                <a:effectLst/>
                <a:latin typeface="Garamond" panose="02020404030301010803" pitchFamily="18" charset="0"/>
              </a:rPr>
              <a:t>Python </a:t>
            </a:r>
            <a:r>
              <a:rPr lang="en-US" sz="2600" b="0" i="0" dirty="0">
                <a:solidFill>
                  <a:srgbClr val="FF0000"/>
                </a:solidFill>
                <a:effectLst/>
                <a:latin typeface="Garamond" panose="02020404030301010803" pitchFamily="18" charset="0"/>
              </a:rPr>
              <a:t>GUIs</a:t>
            </a:r>
            <a:r>
              <a:rPr lang="en-US" sz="2600" b="0" i="0" dirty="0">
                <a:solidFill>
                  <a:srgbClr val="000000"/>
                </a:solidFill>
                <a:effectLst/>
                <a:latin typeface="Garamond" panose="02020404030301010803" pitchFamily="18" charset="0"/>
              </a:rPr>
              <a:t>. </a:t>
            </a:r>
          </a:p>
          <a:p>
            <a:pPr>
              <a:buFont typeface="Wingdings" panose="05000000000000000000" pitchFamily="2" charset="2"/>
              <a:buChar char="Ø"/>
            </a:pPr>
            <a:r>
              <a:rPr lang="en-US" sz="2600" b="0" i="0" dirty="0">
                <a:solidFill>
                  <a:srgbClr val="000000"/>
                </a:solidFill>
                <a:effectLst/>
                <a:latin typeface="Garamond" panose="02020404030301010803" pitchFamily="18" charset="0"/>
              </a:rPr>
              <a:t>The name </a:t>
            </a:r>
            <a:r>
              <a:rPr lang="en-US" sz="2600" b="0" i="1" dirty="0" err="1">
                <a:solidFill>
                  <a:srgbClr val="000000"/>
                </a:solidFill>
                <a:effectLst/>
                <a:latin typeface="Garamond" panose="02020404030301010803" pitchFamily="18" charset="0"/>
              </a:rPr>
              <a:t>tkinter</a:t>
            </a:r>
            <a:r>
              <a:rPr lang="en-US" sz="2600" b="0" i="1" dirty="0">
                <a:solidFill>
                  <a:srgbClr val="000000"/>
                </a:solidFill>
                <a:effectLst/>
                <a:latin typeface="Garamond" panose="02020404030301010803" pitchFamily="18" charset="0"/>
              </a:rPr>
              <a:t> </a:t>
            </a:r>
            <a:r>
              <a:rPr lang="en-US" sz="2600" b="0" i="0" dirty="0">
                <a:solidFill>
                  <a:srgbClr val="000000"/>
                </a:solidFill>
                <a:effectLst/>
                <a:latin typeface="Garamond" panose="02020404030301010803" pitchFamily="18" charset="0"/>
              </a:rPr>
              <a:t>is short for “</a:t>
            </a:r>
            <a:r>
              <a:rPr lang="en-US" sz="2600" b="0" i="0" dirty="0" err="1">
                <a:solidFill>
                  <a:srgbClr val="000000"/>
                </a:solidFill>
                <a:effectLst/>
                <a:latin typeface="Garamond" panose="02020404030301010803" pitchFamily="18" charset="0"/>
              </a:rPr>
              <a:t>tk</a:t>
            </a:r>
            <a:r>
              <a:rPr lang="en-US" sz="2600" b="0" i="0" dirty="0">
                <a:solidFill>
                  <a:srgbClr val="000000"/>
                </a:solidFill>
                <a:effectLst/>
                <a:latin typeface="Garamond" panose="02020404030301010803" pitchFamily="18" charset="0"/>
              </a:rPr>
              <a:t> interface”, the interface to the </a:t>
            </a:r>
            <a:r>
              <a:rPr lang="en-US" sz="2600" b="0" i="0" dirty="0" err="1">
                <a:solidFill>
                  <a:srgbClr val="FF0000"/>
                </a:solidFill>
                <a:effectLst/>
                <a:latin typeface="Garamond" panose="02020404030301010803" pitchFamily="18" charset="0"/>
              </a:rPr>
              <a:t>tk</a:t>
            </a:r>
            <a:r>
              <a:rPr lang="en-US" sz="2600" b="0" i="0" dirty="0">
                <a:solidFill>
                  <a:srgbClr val="FF0000"/>
                </a:solidFill>
                <a:effectLst/>
                <a:latin typeface="Garamond" panose="02020404030301010803" pitchFamily="18" charset="0"/>
              </a:rPr>
              <a:t> GUI tools</a:t>
            </a:r>
            <a:r>
              <a:rPr lang="en-US" sz="2600" dirty="0">
                <a:solidFill>
                  <a:srgbClr val="FF0000"/>
                </a:solidFill>
                <a:latin typeface="Garamond" panose="02020404030301010803" pitchFamily="18" charset="0"/>
              </a:rPr>
              <a:t> </a:t>
            </a:r>
          </a:p>
          <a:p>
            <a:pPr>
              <a:buFont typeface="Wingdings" panose="05000000000000000000" pitchFamily="2" charset="2"/>
              <a:buChar char="Ø"/>
            </a:pPr>
            <a:r>
              <a:rPr lang="en-US" sz="2600" dirty="0">
                <a:solidFill>
                  <a:srgbClr val="000000"/>
                </a:solidFill>
                <a:latin typeface="Garamond" panose="02020404030301010803" pitchFamily="18" charset="0"/>
              </a:rPr>
              <a:t>The general steps to create a Python GUI using </a:t>
            </a:r>
            <a:r>
              <a:rPr lang="en-US" sz="2600" dirty="0" err="1">
                <a:solidFill>
                  <a:srgbClr val="000000"/>
                </a:solidFill>
                <a:latin typeface="Garamond" panose="02020404030301010803" pitchFamily="18" charset="0"/>
              </a:rPr>
              <a:t>tkinter</a:t>
            </a:r>
            <a:r>
              <a:rPr lang="en-US" sz="2600" dirty="0">
                <a:solidFill>
                  <a:srgbClr val="000000"/>
                </a:solidFill>
                <a:latin typeface="Garamond" panose="02020404030301010803" pitchFamily="18" charset="0"/>
              </a:rPr>
              <a:t> are as follows:</a:t>
            </a:r>
          </a:p>
          <a:p>
            <a:pPr lvl="1"/>
            <a:r>
              <a:rPr lang="en-US" dirty="0">
                <a:solidFill>
                  <a:srgbClr val="FF0000"/>
                </a:solidFill>
                <a:latin typeface="Garamond" panose="02020404030301010803" pitchFamily="18" charset="0"/>
              </a:rPr>
              <a:t>import the </a:t>
            </a:r>
            <a:r>
              <a:rPr lang="en-US" dirty="0" err="1">
                <a:solidFill>
                  <a:srgbClr val="FF0000"/>
                </a:solidFill>
                <a:latin typeface="Garamond" panose="02020404030301010803" pitchFamily="18" charset="0"/>
              </a:rPr>
              <a:t>tkinter</a:t>
            </a:r>
            <a:r>
              <a:rPr lang="en-US" dirty="0">
                <a:solidFill>
                  <a:srgbClr val="FF0000"/>
                </a:solidFill>
                <a:latin typeface="Garamond" panose="02020404030301010803" pitchFamily="18" charset="0"/>
              </a:rPr>
              <a:t> module</a:t>
            </a:r>
          </a:p>
          <a:p>
            <a:pPr lvl="1"/>
            <a:r>
              <a:rPr lang="en-US" dirty="0">
                <a:solidFill>
                  <a:srgbClr val="000000"/>
                </a:solidFill>
                <a:latin typeface="Garamond" panose="02020404030301010803" pitchFamily="18" charset="0"/>
              </a:rPr>
              <a:t> create the </a:t>
            </a:r>
            <a:r>
              <a:rPr lang="en-US" dirty="0">
                <a:solidFill>
                  <a:srgbClr val="FF0000"/>
                </a:solidFill>
                <a:latin typeface="Garamond" panose="02020404030301010803" pitchFamily="18" charset="0"/>
              </a:rPr>
              <a:t>main window</a:t>
            </a:r>
            <a:r>
              <a:rPr lang="en-US" dirty="0">
                <a:solidFill>
                  <a:srgbClr val="000000"/>
                </a:solidFill>
                <a:latin typeface="Garamond" panose="02020404030301010803" pitchFamily="18" charset="0"/>
              </a:rPr>
              <a:t> of the GUI</a:t>
            </a:r>
          </a:p>
          <a:p>
            <a:pPr lvl="1"/>
            <a:r>
              <a:rPr lang="en-US" dirty="0">
                <a:solidFill>
                  <a:srgbClr val="FF0000"/>
                </a:solidFill>
                <a:latin typeface="Garamond" panose="02020404030301010803" pitchFamily="18" charset="0"/>
              </a:rPr>
              <a:t>add objects </a:t>
            </a:r>
            <a:r>
              <a:rPr lang="en-US" dirty="0">
                <a:solidFill>
                  <a:srgbClr val="000000"/>
                </a:solidFill>
                <a:latin typeface="Garamond" panose="02020404030301010803" pitchFamily="18" charset="0"/>
              </a:rPr>
              <a:t>(or controls) - click button, checkboxes, labels etc., to the main window of the GUI, as needed</a:t>
            </a:r>
          </a:p>
          <a:p>
            <a:pPr lvl="1"/>
            <a:r>
              <a:rPr lang="en-US" dirty="0">
                <a:solidFill>
                  <a:srgbClr val="000000"/>
                </a:solidFill>
                <a:latin typeface="Garamond" panose="02020404030301010803" pitchFamily="18" charset="0"/>
              </a:rPr>
              <a:t>insert the code for the </a:t>
            </a:r>
            <a:r>
              <a:rPr lang="en-US" dirty="0">
                <a:solidFill>
                  <a:srgbClr val="FF0000"/>
                </a:solidFill>
                <a:latin typeface="Garamond" panose="02020404030301010803" pitchFamily="18" charset="0"/>
              </a:rPr>
              <a:t>main window into a loop </a:t>
            </a:r>
            <a:r>
              <a:rPr lang="en-US" dirty="0">
                <a:solidFill>
                  <a:srgbClr val="000000"/>
                </a:solidFill>
                <a:latin typeface="Garamond" panose="02020404030301010803" pitchFamily="18" charset="0"/>
              </a:rPr>
              <a:t>that keeps the main window up and available </a:t>
            </a:r>
            <a:br>
              <a:rPr lang="en-US" dirty="0">
                <a:solidFill>
                  <a:srgbClr val="000000"/>
                </a:solidFill>
                <a:latin typeface="Garamond" panose="02020404030301010803" pitchFamily="18" charset="0"/>
              </a:rPr>
            </a:br>
            <a:r>
              <a:rPr lang="en-US" dirty="0">
                <a:solidFill>
                  <a:srgbClr val="000000"/>
                </a:solidFill>
                <a:latin typeface="Garamond" panose="02020404030301010803" pitchFamily="18" charset="0"/>
              </a:rPr>
              <a:t/>
            </a:r>
            <a:br>
              <a:rPr lang="en-US" dirty="0">
                <a:solidFill>
                  <a:srgbClr val="000000"/>
                </a:solidFill>
                <a:latin typeface="Garamond" panose="02020404030301010803" pitchFamily="18" charset="0"/>
              </a:rPr>
            </a:br>
            <a:endParaRPr lang="en-US" dirty="0">
              <a:solidFill>
                <a:srgbClr val="000000"/>
              </a:solidFill>
              <a:latin typeface="Garamond" panose="02020404030301010803" pitchFamily="18" charset="0"/>
            </a:endParaRPr>
          </a:p>
        </p:txBody>
      </p:sp>
      <p:sp>
        <p:nvSpPr>
          <p:cNvPr id="4" name="Slide Number Placeholder 3">
            <a:extLst>
              <a:ext uri="{FF2B5EF4-FFF2-40B4-BE49-F238E27FC236}">
                <a16:creationId xmlns:a16="http://schemas.microsoft.com/office/drawing/2014/main" id="{C6BD5CBA-BF07-CD51-7373-03C9863AA711}"/>
              </a:ext>
            </a:extLst>
          </p:cNvPr>
          <p:cNvSpPr>
            <a:spLocks noGrp="1"/>
          </p:cNvSpPr>
          <p:nvPr>
            <p:ph type="sldNum" sz="quarter" idx="12"/>
          </p:nvPr>
        </p:nvSpPr>
        <p:spPr/>
        <p:txBody>
          <a:bodyPr/>
          <a:lstStyle/>
          <a:p>
            <a:fld id="{0DB4F7E2-DFC6-490A-AB5F-7D827582BBB5}" type="slidenum">
              <a:rPr lang="en-US" smtClean="0"/>
              <a:pPr/>
              <a:t>13</a:t>
            </a:fld>
            <a:endParaRPr lang="en-US" dirty="0"/>
          </a:p>
        </p:txBody>
      </p:sp>
      <p:sp>
        <p:nvSpPr>
          <p:cNvPr id="6" name="Title 1">
            <a:extLst>
              <a:ext uri="{FF2B5EF4-FFF2-40B4-BE49-F238E27FC236}">
                <a16:creationId xmlns:a16="http://schemas.microsoft.com/office/drawing/2014/main" id="{401A261D-A894-D455-E3E8-579DED8661B9}"/>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924115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2DD2-8DB9-BA98-18E7-F6D3ACFC7FC0}"/>
              </a:ext>
            </a:extLst>
          </p:cNvPr>
          <p:cNvSpPr>
            <a:spLocks noGrp="1"/>
          </p:cNvSpPr>
          <p:nvPr>
            <p:ph type="title"/>
          </p:nvPr>
        </p:nvSpPr>
        <p:spPr/>
        <p:txBody>
          <a:bodyPr>
            <a:normAutofit/>
          </a:bodyPr>
          <a:lstStyle/>
          <a:p>
            <a:r>
              <a:rPr lang="en-US" sz="4000" dirty="0">
                <a:latin typeface="Garamond" panose="02020404030301010803" pitchFamily="18" charset="0"/>
              </a:rPr>
              <a:t>Example</a:t>
            </a:r>
          </a:p>
        </p:txBody>
      </p:sp>
      <p:pic>
        <p:nvPicPr>
          <p:cNvPr id="9" name="Content Placeholder 8">
            <a:extLst>
              <a:ext uri="{FF2B5EF4-FFF2-40B4-BE49-F238E27FC236}">
                <a16:creationId xmlns:a16="http://schemas.microsoft.com/office/drawing/2014/main" id="{CF6EC72C-D425-C69A-AC8A-875E82D0143E}"/>
              </a:ext>
            </a:extLst>
          </p:cNvPr>
          <p:cNvPicPr>
            <a:picLocks noGrp="1" noChangeAspect="1"/>
          </p:cNvPicPr>
          <p:nvPr>
            <p:ph idx="1"/>
          </p:nvPr>
        </p:nvPicPr>
        <p:blipFill>
          <a:blip r:embed="rId2"/>
          <a:stretch>
            <a:fillRect/>
          </a:stretch>
        </p:blipFill>
        <p:spPr>
          <a:xfrm>
            <a:off x="566884" y="1392888"/>
            <a:ext cx="9913546" cy="1599760"/>
          </a:xfrm>
        </p:spPr>
      </p:pic>
      <p:sp>
        <p:nvSpPr>
          <p:cNvPr id="4" name="Slide Number Placeholder 3">
            <a:extLst>
              <a:ext uri="{FF2B5EF4-FFF2-40B4-BE49-F238E27FC236}">
                <a16:creationId xmlns:a16="http://schemas.microsoft.com/office/drawing/2014/main" id="{173EDA88-764A-DD53-8DC1-A084CACEFA17}"/>
              </a:ext>
            </a:extLst>
          </p:cNvPr>
          <p:cNvSpPr>
            <a:spLocks noGrp="1"/>
          </p:cNvSpPr>
          <p:nvPr>
            <p:ph type="sldNum" sz="quarter" idx="12"/>
          </p:nvPr>
        </p:nvSpPr>
        <p:spPr/>
        <p:txBody>
          <a:bodyPr/>
          <a:lstStyle/>
          <a:p>
            <a:fld id="{0DB4F7E2-DFC6-490A-AB5F-7D827582BBB5}" type="slidenum">
              <a:rPr lang="en-US" smtClean="0"/>
              <a:pPr/>
              <a:t>14</a:t>
            </a:fld>
            <a:endParaRPr lang="en-US" dirty="0"/>
          </a:p>
        </p:txBody>
      </p:sp>
      <p:sp>
        <p:nvSpPr>
          <p:cNvPr id="5" name="Title 1">
            <a:extLst>
              <a:ext uri="{FF2B5EF4-FFF2-40B4-BE49-F238E27FC236}">
                <a16:creationId xmlns:a16="http://schemas.microsoft.com/office/drawing/2014/main" id="{1982FCD4-03F7-DC73-0BD6-A77823EF8B8A}"/>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pic>
        <p:nvPicPr>
          <p:cNvPr id="7" name="Picture 6">
            <a:extLst>
              <a:ext uri="{FF2B5EF4-FFF2-40B4-BE49-F238E27FC236}">
                <a16:creationId xmlns:a16="http://schemas.microsoft.com/office/drawing/2014/main" id="{685C38AC-0DFA-F9A9-704A-56CC02D8C801}"/>
              </a:ext>
            </a:extLst>
          </p:cNvPr>
          <p:cNvPicPr>
            <a:picLocks noChangeAspect="1"/>
          </p:cNvPicPr>
          <p:nvPr/>
        </p:nvPicPr>
        <p:blipFill>
          <a:blip r:embed="rId3"/>
          <a:stretch>
            <a:fillRect/>
          </a:stretch>
        </p:blipFill>
        <p:spPr>
          <a:xfrm>
            <a:off x="8070166" y="2074604"/>
            <a:ext cx="3824068" cy="4281746"/>
          </a:xfrm>
          <a:prstGeom prst="rect">
            <a:avLst/>
          </a:prstGeom>
        </p:spPr>
      </p:pic>
      <p:sp>
        <p:nvSpPr>
          <p:cNvPr id="11" name="TextBox 10">
            <a:extLst>
              <a:ext uri="{FF2B5EF4-FFF2-40B4-BE49-F238E27FC236}">
                <a16:creationId xmlns:a16="http://schemas.microsoft.com/office/drawing/2014/main" id="{49A52FFE-D483-2460-A3C7-5027AA4E4F76}"/>
              </a:ext>
            </a:extLst>
          </p:cNvPr>
          <p:cNvSpPr txBox="1"/>
          <p:nvPr/>
        </p:nvSpPr>
        <p:spPr>
          <a:xfrm>
            <a:off x="99391" y="3652340"/>
            <a:ext cx="7708177" cy="1938992"/>
          </a:xfrm>
          <a:prstGeom prst="rect">
            <a:avLst/>
          </a:prstGeom>
          <a:noFill/>
        </p:spPr>
        <p:txBody>
          <a:bodyPr wrap="square">
            <a:spAutoFit/>
          </a:bodyPr>
          <a:lstStyle/>
          <a:p>
            <a:r>
              <a:rPr lang="en-US" sz="2400" b="0" i="0" dirty="0">
                <a:solidFill>
                  <a:srgbClr val="000000"/>
                </a:solidFill>
                <a:effectLst/>
                <a:latin typeface="Garamond" panose="02020404030301010803" pitchFamily="18" charset="0"/>
              </a:rPr>
              <a:t>The </a:t>
            </a:r>
            <a:r>
              <a:rPr lang="en-US" sz="2400" b="0" i="1" dirty="0" err="1">
                <a:solidFill>
                  <a:srgbClr val="000000"/>
                </a:solidFill>
                <a:effectLst/>
                <a:latin typeface="Garamond" panose="02020404030301010803" pitchFamily="18" charset="0"/>
              </a:rPr>
              <a:t>mainloop</a:t>
            </a:r>
            <a:r>
              <a:rPr lang="en-US" sz="2400" b="0" i="1" dirty="0">
                <a:solidFill>
                  <a:srgbClr val="000000"/>
                </a:solidFill>
                <a:effectLst/>
                <a:latin typeface="Garamond" panose="02020404030301010803" pitchFamily="18" charset="0"/>
              </a:rPr>
              <a:t>( ) </a:t>
            </a:r>
            <a:r>
              <a:rPr lang="en-US" sz="2400" b="0" i="0" dirty="0">
                <a:solidFill>
                  <a:srgbClr val="000000"/>
                </a:solidFill>
                <a:effectLst/>
                <a:latin typeface="Garamond" panose="02020404030301010803" pitchFamily="18" charset="0"/>
              </a:rPr>
              <a:t>method “reopens” the window continuously, obviously at speeds faster than the human eye can perceive, and this continues infinitely or until the user clicks on the “X” on the window to terminate the </a:t>
            </a:r>
            <a:r>
              <a:rPr lang="en-US" sz="2400" b="0" i="1" dirty="0" err="1">
                <a:solidFill>
                  <a:srgbClr val="000000"/>
                </a:solidFill>
                <a:effectLst/>
                <a:latin typeface="Garamond" panose="02020404030301010803" pitchFamily="18" charset="0"/>
              </a:rPr>
              <a:t>mainloop</a:t>
            </a:r>
            <a:r>
              <a:rPr lang="en-US" sz="2400" b="0" i="1" dirty="0">
                <a:solidFill>
                  <a:srgbClr val="000000"/>
                </a:solidFill>
                <a:effectLst/>
                <a:latin typeface="Garamond" panose="02020404030301010803" pitchFamily="18" charset="0"/>
              </a:rPr>
              <a:t>( )</a:t>
            </a:r>
            <a:r>
              <a:rPr lang="en-US" sz="2400" dirty="0">
                <a:latin typeface="Garamond" panose="02020404030301010803" pitchFamily="18" charset="0"/>
              </a:rPr>
              <a:t> </a:t>
            </a:r>
            <a:br>
              <a:rPr lang="en-US" sz="2400" dirty="0">
                <a:latin typeface="Garamond" panose="02020404030301010803" pitchFamily="18" charset="0"/>
              </a:rPr>
            </a:br>
            <a:endParaRPr lang="en-US" sz="2400" dirty="0">
              <a:latin typeface="Garamond" panose="02020404030301010803" pitchFamily="18" charset="0"/>
            </a:endParaRPr>
          </a:p>
        </p:txBody>
      </p:sp>
    </p:spTree>
    <p:extLst>
      <p:ext uri="{BB962C8B-B14F-4D97-AF65-F5344CB8AC3E}">
        <p14:creationId xmlns:p14="http://schemas.microsoft.com/office/powerpoint/2010/main" val="24522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18AAA-4909-AD2D-8788-3BA8A29D5A40}"/>
              </a:ext>
            </a:extLst>
          </p:cNvPr>
          <p:cNvSpPr>
            <a:spLocks noGrp="1"/>
          </p:cNvSpPr>
          <p:nvPr>
            <p:ph idx="1"/>
          </p:nvPr>
        </p:nvSpPr>
        <p:spPr>
          <a:xfrm>
            <a:off x="838200" y="671513"/>
            <a:ext cx="10515600" cy="5505450"/>
          </a:xfrm>
        </p:spPr>
        <p:txBody>
          <a:bodyPr>
            <a:normAutofit/>
          </a:bodyPr>
          <a:lstStyle/>
          <a:p>
            <a:r>
              <a:rPr lang="en-US" sz="2400" b="0" i="0" dirty="0">
                <a:solidFill>
                  <a:srgbClr val="000000"/>
                </a:solidFill>
                <a:effectLst/>
                <a:latin typeface="Garamond" panose="02020404030301010803" pitchFamily="18" charset="0"/>
              </a:rPr>
              <a:t>A python </a:t>
            </a:r>
            <a:r>
              <a:rPr lang="en-US" sz="2400" b="0" i="0" dirty="0" err="1">
                <a:solidFill>
                  <a:srgbClr val="000000"/>
                </a:solidFill>
                <a:effectLst/>
                <a:latin typeface="Garamond" panose="02020404030301010803" pitchFamily="18" charset="0"/>
              </a:rPr>
              <a:t>tkinter</a:t>
            </a:r>
            <a:r>
              <a:rPr lang="en-US" sz="2400" b="0" i="0" dirty="0">
                <a:solidFill>
                  <a:srgbClr val="000000"/>
                </a:solidFill>
                <a:effectLst/>
                <a:latin typeface="Garamond" panose="02020404030301010803" pitchFamily="18" charset="0"/>
              </a:rPr>
              <a:t> module provides various graphical </a:t>
            </a:r>
            <a:r>
              <a:rPr lang="en-US" sz="2400" b="0" i="1" dirty="0">
                <a:solidFill>
                  <a:srgbClr val="000000"/>
                </a:solidFill>
                <a:effectLst/>
                <a:latin typeface="Garamond" panose="02020404030301010803" pitchFamily="18" charset="0"/>
              </a:rPr>
              <a:t>widgets </a:t>
            </a:r>
            <a:r>
              <a:rPr lang="en-US" sz="2400" b="0" i="0" dirty="0">
                <a:solidFill>
                  <a:srgbClr val="000000"/>
                </a:solidFill>
                <a:effectLst/>
                <a:latin typeface="Garamond" panose="02020404030301010803" pitchFamily="18" charset="0"/>
              </a:rPr>
              <a:t>with which the user can interact or view. In </a:t>
            </a:r>
            <a:r>
              <a:rPr lang="en-US" sz="2400" b="0" i="1" dirty="0">
                <a:solidFill>
                  <a:srgbClr val="000000"/>
                </a:solidFill>
                <a:effectLst/>
                <a:latin typeface="Garamond" panose="02020404030301010803" pitchFamily="18" charset="0"/>
              </a:rPr>
              <a:t>Python</a:t>
            </a:r>
            <a:r>
              <a:rPr lang="en-US" sz="2400" b="0" i="0" dirty="0">
                <a:solidFill>
                  <a:srgbClr val="000000"/>
                </a:solidFill>
                <a:effectLst/>
                <a:latin typeface="Garamond" panose="02020404030301010803" pitchFamily="18" charset="0"/>
              </a:rPr>
              <a:t>, a control (or object) is called a </a:t>
            </a:r>
            <a:r>
              <a:rPr lang="en-US" sz="2400" b="1" i="0" dirty="0">
                <a:solidFill>
                  <a:srgbClr val="000000"/>
                </a:solidFill>
                <a:effectLst/>
                <a:latin typeface="Garamond" panose="02020404030301010803" pitchFamily="18" charset="0"/>
              </a:rPr>
              <a:t>widget</a:t>
            </a:r>
            <a:r>
              <a:rPr lang="en-US" sz="2400" b="0" i="0" dirty="0">
                <a:solidFill>
                  <a:srgbClr val="000000"/>
                </a:solidFill>
                <a:effectLst/>
                <a:latin typeface="Garamond" panose="02020404030301010803" pitchFamily="18" charset="0"/>
              </a:rPr>
              <a:t>.</a:t>
            </a:r>
            <a:r>
              <a:rPr lang="en-US" sz="1600" dirty="0">
                <a:latin typeface="Garamond" panose="02020404030301010803" pitchFamily="18" charset="0"/>
              </a:rPr>
              <a:t> </a:t>
            </a:r>
            <a:br>
              <a:rPr lang="en-US" sz="1600" dirty="0">
                <a:latin typeface="Garamond" panose="02020404030301010803" pitchFamily="18" charset="0"/>
              </a:rPr>
            </a:br>
            <a:r>
              <a:rPr lang="en-US" sz="2400" b="0" i="0" dirty="0">
                <a:solidFill>
                  <a:srgbClr val="000000"/>
                </a:solidFill>
                <a:effectLst/>
                <a:latin typeface="Garamond" panose="02020404030301010803" pitchFamily="18" charset="0"/>
              </a:rPr>
              <a:t> </a:t>
            </a:r>
            <a:r>
              <a:rPr lang="en-US" sz="3200" dirty="0">
                <a:latin typeface="Garamond" panose="02020404030301010803" pitchFamily="18" charset="0"/>
              </a:rPr>
              <a:t/>
            </a:r>
            <a:br>
              <a:rPr lang="en-US" sz="3200" dirty="0">
                <a:latin typeface="Garamond" panose="02020404030301010803" pitchFamily="18" charset="0"/>
              </a:rPr>
            </a:br>
            <a:endParaRPr lang="en-US" sz="32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D5389ACE-9A62-3BF3-A464-88989983A839}"/>
              </a:ext>
            </a:extLst>
          </p:cNvPr>
          <p:cNvSpPr>
            <a:spLocks noGrp="1"/>
          </p:cNvSpPr>
          <p:nvPr>
            <p:ph type="sldNum" sz="quarter" idx="12"/>
          </p:nvPr>
        </p:nvSpPr>
        <p:spPr/>
        <p:txBody>
          <a:bodyPr/>
          <a:lstStyle/>
          <a:p>
            <a:fld id="{0DB4F7E2-DFC6-490A-AB5F-7D827582BBB5}" type="slidenum">
              <a:rPr lang="en-US" smtClean="0"/>
              <a:pPr/>
              <a:t>15</a:t>
            </a:fld>
            <a:endParaRPr lang="en-US" dirty="0"/>
          </a:p>
        </p:txBody>
      </p:sp>
      <p:sp>
        <p:nvSpPr>
          <p:cNvPr id="5" name="Title 1">
            <a:extLst>
              <a:ext uri="{FF2B5EF4-FFF2-40B4-BE49-F238E27FC236}">
                <a16:creationId xmlns:a16="http://schemas.microsoft.com/office/drawing/2014/main" id="{8D5C227D-7943-62A3-794F-1C1D7F941DCE}"/>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pic>
        <p:nvPicPr>
          <p:cNvPr id="9" name="Picture 8">
            <a:extLst>
              <a:ext uri="{FF2B5EF4-FFF2-40B4-BE49-F238E27FC236}">
                <a16:creationId xmlns:a16="http://schemas.microsoft.com/office/drawing/2014/main" id="{EE58F4EE-2DAB-224C-6F56-C22F4EC11020}"/>
              </a:ext>
            </a:extLst>
          </p:cNvPr>
          <p:cNvPicPr>
            <a:picLocks noChangeAspect="1"/>
          </p:cNvPicPr>
          <p:nvPr/>
        </p:nvPicPr>
        <p:blipFill>
          <a:blip r:embed="rId2"/>
          <a:stretch>
            <a:fillRect/>
          </a:stretch>
        </p:blipFill>
        <p:spPr>
          <a:xfrm>
            <a:off x="1166300" y="1902655"/>
            <a:ext cx="6877050" cy="3386797"/>
          </a:xfrm>
          <a:prstGeom prst="rect">
            <a:avLst/>
          </a:prstGeom>
        </p:spPr>
      </p:pic>
    </p:spTree>
    <p:extLst>
      <p:ext uri="{BB962C8B-B14F-4D97-AF65-F5344CB8AC3E}">
        <p14:creationId xmlns:p14="http://schemas.microsoft.com/office/powerpoint/2010/main" val="2607173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43C7-8313-CA4D-EF28-C7125DACC17D}"/>
              </a:ext>
            </a:extLst>
          </p:cNvPr>
          <p:cNvSpPr>
            <a:spLocks noGrp="1"/>
          </p:cNvSpPr>
          <p:nvPr>
            <p:ph type="title"/>
          </p:nvPr>
        </p:nvSpPr>
        <p:spPr/>
        <p:txBody>
          <a:bodyPr>
            <a:normAutofit/>
          </a:bodyPr>
          <a:lstStyle/>
          <a:p>
            <a:r>
              <a:rPr lang="en-US" sz="3200" b="1" i="0" dirty="0">
                <a:solidFill>
                  <a:srgbClr val="000000"/>
                </a:solidFill>
                <a:effectLst/>
                <a:latin typeface="Garamond" panose="02020404030301010803" pitchFamily="18" charset="0"/>
              </a:rPr>
              <a:t>THE LABEL WIDGET</a:t>
            </a:r>
            <a:endParaRPr lang="en-US" sz="3200" dirty="0">
              <a:latin typeface="Garamond" panose="02020404030301010803" pitchFamily="18" charset="0"/>
            </a:endParaRPr>
          </a:p>
        </p:txBody>
      </p:sp>
      <p:sp>
        <p:nvSpPr>
          <p:cNvPr id="3" name="Content Placeholder 2">
            <a:extLst>
              <a:ext uri="{FF2B5EF4-FFF2-40B4-BE49-F238E27FC236}">
                <a16:creationId xmlns:a16="http://schemas.microsoft.com/office/drawing/2014/main" id="{06AEF48E-5612-96E4-C54F-869672FBB3B8}"/>
              </a:ext>
            </a:extLst>
          </p:cNvPr>
          <p:cNvSpPr>
            <a:spLocks noGrp="1"/>
          </p:cNvSpPr>
          <p:nvPr>
            <p:ph idx="1"/>
          </p:nvPr>
        </p:nvSpPr>
        <p:spPr>
          <a:xfrm>
            <a:off x="281354" y="1825625"/>
            <a:ext cx="11910646" cy="4895850"/>
          </a:xfrm>
        </p:spPr>
        <p:txBody>
          <a:bodyPr>
            <a:normAutofit fontScale="92500"/>
          </a:bodyPr>
          <a:lstStyle/>
          <a:p>
            <a:r>
              <a:rPr lang="en-US" sz="3000" b="0" i="0" dirty="0">
                <a:solidFill>
                  <a:srgbClr val="000000"/>
                </a:solidFill>
                <a:effectLst/>
                <a:latin typeface="Garamond" panose="02020404030301010803" pitchFamily="18" charset="0"/>
              </a:rPr>
              <a:t>The Label widget is used to </a:t>
            </a:r>
            <a:r>
              <a:rPr lang="en-US" sz="3000" b="0" i="0" dirty="0">
                <a:solidFill>
                  <a:srgbClr val="FF0000"/>
                </a:solidFill>
                <a:effectLst/>
                <a:latin typeface="Garamond" panose="02020404030301010803" pitchFamily="18" charset="0"/>
              </a:rPr>
              <a:t>display</a:t>
            </a:r>
            <a:r>
              <a:rPr lang="en-US" sz="3000" b="0" i="0" dirty="0">
                <a:solidFill>
                  <a:srgbClr val="000000"/>
                </a:solidFill>
                <a:effectLst/>
                <a:latin typeface="Garamond" panose="02020404030301010803" pitchFamily="18" charset="0"/>
              </a:rPr>
              <a:t> a single line of text. </a:t>
            </a:r>
          </a:p>
          <a:p>
            <a:r>
              <a:rPr lang="en-US" sz="3000" b="0" i="0" dirty="0">
                <a:solidFill>
                  <a:srgbClr val="000000"/>
                </a:solidFill>
                <a:effectLst/>
                <a:latin typeface="Garamond" panose="02020404030301010803" pitchFamily="18" charset="0"/>
              </a:rPr>
              <a:t>A label is used for display, thus a user </a:t>
            </a:r>
            <a:r>
              <a:rPr lang="en-US" sz="3000" b="0" i="0" dirty="0">
                <a:solidFill>
                  <a:srgbClr val="FF0000"/>
                </a:solidFill>
                <a:effectLst/>
                <a:latin typeface="Garamond" panose="02020404030301010803" pitchFamily="18" charset="0"/>
              </a:rPr>
              <a:t>does not </a:t>
            </a:r>
            <a:r>
              <a:rPr lang="en-US" sz="3000" b="0" i="0" dirty="0">
                <a:solidFill>
                  <a:srgbClr val="000000"/>
                </a:solidFill>
                <a:effectLst/>
                <a:latin typeface="Garamond" panose="02020404030301010803" pitchFamily="18" charset="0"/>
              </a:rPr>
              <a:t>interact with it.</a:t>
            </a:r>
            <a:r>
              <a:rPr lang="en-US" sz="4300" dirty="0">
                <a:latin typeface="Garamond" panose="02020404030301010803" pitchFamily="18" charset="0"/>
              </a:rPr>
              <a:t> </a:t>
            </a:r>
          </a:p>
          <a:p>
            <a:r>
              <a:rPr lang="en-US" sz="3000" b="0" i="0" dirty="0">
                <a:solidFill>
                  <a:srgbClr val="000000"/>
                </a:solidFill>
                <a:effectLst/>
                <a:latin typeface="Garamond" panose="02020404030301010803" pitchFamily="18" charset="0"/>
              </a:rPr>
              <a:t>The syntax is of the form,</a:t>
            </a:r>
            <a:r>
              <a:rPr lang="en-US" sz="2400" b="0" i="0" dirty="0">
                <a:solidFill>
                  <a:srgbClr val="000000"/>
                </a:solidFill>
                <a:effectLst/>
                <a:latin typeface="Garamond" panose="02020404030301010803" pitchFamily="18" charset="0"/>
              </a:rPr>
              <a:t/>
            </a:r>
            <a:br>
              <a:rPr lang="en-US" sz="2400" b="0" i="0" dirty="0">
                <a:solidFill>
                  <a:srgbClr val="000000"/>
                </a:solidFill>
                <a:effectLst/>
                <a:latin typeface="Garamond" panose="02020404030301010803" pitchFamily="18" charset="0"/>
              </a:rPr>
            </a:br>
            <a:r>
              <a:rPr lang="en-US" sz="2600" b="0" i="1" dirty="0">
                <a:solidFill>
                  <a:srgbClr val="000000"/>
                </a:solidFill>
                <a:effectLst/>
                <a:latin typeface="Garamond" panose="02020404030301010803" pitchFamily="18" charset="0"/>
              </a:rPr>
              <a:t>&lt; variable &gt; </a:t>
            </a:r>
            <a:r>
              <a:rPr lang="en-US" sz="2600" b="0" i="0" dirty="0">
                <a:solidFill>
                  <a:srgbClr val="000000"/>
                </a:solidFill>
                <a:effectLst/>
                <a:latin typeface="Garamond" panose="02020404030301010803" pitchFamily="18" charset="0"/>
              </a:rPr>
              <a:t>= </a:t>
            </a:r>
            <a:r>
              <a:rPr lang="en-US" sz="2600" b="0" i="1" dirty="0">
                <a:solidFill>
                  <a:srgbClr val="000000"/>
                </a:solidFill>
                <a:effectLst/>
                <a:latin typeface="Garamond" panose="02020404030301010803" pitchFamily="18" charset="0"/>
              </a:rPr>
              <a:t>Label </a:t>
            </a:r>
            <a:r>
              <a:rPr lang="en-US" sz="2600" b="0" i="0" dirty="0">
                <a:solidFill>
                  <a:srgbClr val="000000"/>
                </a:solidFill>
                <a:effectLst/>
                <a:latin typeface="Garamond" panose="02020404030301010803" pitchFamily="18" charset="0"/>
              </a:rPr>
              <a:t>( </a:t>
            </a:r>
            <a:r>
              <a:rPr lang="en-US" sz="2600" b="0" i="1" dirty="0">
                <a:solidFill>
                  <a:srgbClr val="000000"/>
                </a:solidFill>
                <a:effectLst/>
                <a:latin typeface="Garamond" panose="02020404030301010803" pitchFamily="18" charset="0"/>
              </a:rPr>
              <a:t>&lt; master &gt; </a:t>
            </a:r>
            <a:r>
              <a:rPr lang="en-US" sz="2600" b="0" i="0" dirty="0">
                <a:solidFill>
                  <a:srgbClr val="000000"/>
                </a:solidFill>
                <a:effectLst/>
                <a:latin typeface="Garamond" panose="02020404030301010803" pitchFamily="18" charset="0"/>
              </a:rPr>
              <a:t>, </a:t>
            </a:r>
            <a:r>
              <a:rPr lang="en-US" sz="2600" b="0" i="1" dirty="0">
                <a:solidFill>
                  <a:srgbClr val="000000"/>
                </a:solidFill>
                <a:effectLst/>
                <a:latin typeface="Garamond" panose="02020404030301010803" pitchFamily="18" charset="0"/>
              </a:rPr>
              <a:t>&lt; option &gt; </a:t>
            </a:r>
            <a:r>
              <a:rPr lang="en-US" sz="2600" b="0" i="0" dirty="0">
                <a:solidFill>
                  <a:srgbClr val="000000"/>
                </a:solidFill>
                <a:effectLst/>
                <a:latin typeface="Garamond" panose="02020404030301010803" pitchFamily="18" charset="0"/>
              </a:rPr>
              <a:t>= </a:t>
            </a:r>
            <a:r>
              <a:rPr lang="en-US" sz="2600" b="0" i="1" dirty="0">
                <a:solidFill>
                  <a:srgbClr val="000000"/>
                </a:solidFill>
                <a:effectLst/>
                <a:latin typeface="Garamond" panose="02020404030301010803" pitchFamily="18" charset="0"/>
              </a:rPr>
              <a:t>&lt; value &gt; </a:t>
            </a:r>
            <a:r>
              <a:rPr lang="en-US" sz="2600" b="0" i="0" dirty="0">
                <a:solidFill>
                  <a:srgbClr val="000000"/>
                </a:solidFill>
                <a:effectLst/>
                <a:latin typeface="Garamond" panose="02020404030301010803" pitchFamily="18" charset="0"/>
              </a:rPr>
              <a:t>, </a:t>
            </a:r>
            <a:r>
              <a:rPr lang="en-US" sz="2600" b="0" i="1" dirty="0">
                <a:solidFill>
                  <a:srgbClr val="000000"/>
                </a:solidFill>
                <a:effectLst/>
                <a:latin typeface="Garamond" panose="02020404030301010803" pitchFamily="18" charset="0"/>
              </a:rPr>
              <a:t>&lt; option &gt; </a:t>
            </a:r>
            <a:r>
              <a:rPr lang="en-US" sz="2600" b="0" i="0" dirty="0">
                <a:solidFill>
                  <a:srgbClr val="000000"/>
                </a:solidFill>
                <a:effectLst/>
                <a:latin typeface="Garamond" panose="02020404030301010803" pitchFamily="18" charset="0"/>
              </a:rPr>
              <a:t>= </a:t>
            </a:r>
            <a:r>
              <a:rPr lang="en-US" sz="2600" b="0" i="1" dirty="0">
                <a:solidFill>
                  <a:srgbClr val="000000"/>
                </a:solidFill>
                <a:effectLst/>
                <a:latin typeface="Garamond" panose="02020404030301010803" pitchFamily="18" charset="0"/>
              </a:rPr>
              <a:t>&lt; value &gt; </a:t>
            </a:r>
            <a:r>
              <a:rPr lang="en-US" sz="2600" b="0" i="0" dirty="0">
                <a:solidFill>
                  <a:srgbClr val="000000"/>
                </a:solidFill>
                <a:effectLst/>
                <a:latin typeface="Garamond" panose="02020404030301010803" pitchFamily="18" charset="0"/>
              </a:rPr>
              <a:t>, … )</a:t>
            </a:r>
            <a:br>
              <a:rPr lang="en-US" sz="2600" b="0" i="0" dirty="0">
                <a:solidFill>
                  <a:srgbClr val="000000"/>
                </a:solidFill>
                <a:effectLst/>
                <a:latin typeface="Garamond" panose="02020404030301010803" pitchFamily="18" charset="0"/>
              </a:rPr>
            </a:br>
            <a:r>
              <a:rPr lang="en-US" sz="2600" b="0" i="0" dirty="0">
                <a:solidFill>
                  <a:srgbClr val="000000"/>
                </a:solidFill>
                <a:effectLst/>
                <a:latin typeface="Garamond" panose="02020404030301010803" pitchFamily="18" charset="0"/>
              </a:rPr>
              <a:t>where</a:t>
            </a:r>
            <a:br>
              <a:rPr lang="en-US" sz="2600" b="0" i="0" dirty="0">
                <a:solidFill>
                  <a:srgbClr val="000000"/>
                </a:solidFill>
                <a:effectLst/>
                <a:latin typeface="Garamond" panose="02020404030301010803" pitchFamily="18" charset="0"/>
              </a:rPr>
            </a:br>
            <a:r>
              <a:rPr lang="en-US" sz="2600" b="0" i="1" dirty="0">
                <a:solidFill>
                  <a:srgbClr val="000000"/>
                </a:solidFill>
                <a:effectLst/>
                <a:latin typeface="Garamond" panose="02020404030301010803" pitchFamily="18" charset="0"/>
              </a:rPr>
              <a:t>&lt; variable &gt; </a:t>
            </a:r>
            <a:r>
              <a:rPr lang="en-US" sz="2600" b="0" i="0" dirty="0">
                <a:solidFill>
                  <a:srgbClr val="000000"/>
                </a:solidFill>
                <a:effectLst/>
                <a:latin typeface="Garamond" panose="02020404030301010803" pitchFamily="18" charset="0"/>
              </a:rPr>
              <a:t>is a variable name that the widget is assigned to</a:t>
            </a:r>
            <a:br>
              <a:rPr lang="en-US" sz="2600" b="0" i="0" dirty="0">
                <a:solidFill>
                  <a:srgbClr val="000000"/>
                </a:solidFill>
                <a:effectLst/>
                <a:latin typeface="Garamond" panose="02020404030301010803" pitchFamily="18" charset="0"/>
              </a:rPr>
            </a:br>
            <a:r>
              <a:rPr lang="en-US" sz="2600" b="0" i="1" dirty="0">
                <a:solidFill>
                  <a:srgbClr val="000000"/>
                </a:solidFill>
                <a:effectLst/>
                <a:latin typeface="Garamond" panose="02020404030301010803" pitchFamily="18" charset="0"/>
              </a:rPr>
              <a:t>&lt; master &gt; </a:t>
            </a:r>
            <a:r>
              <a:rPr lang="en-US" sz="2600" b="0" i="0" dirty="0">
                <a:solidFill>
                  <a:srgbClr val="000000"/>
                </a:solidFill>
                <a:effectLst/>
                <a:latin typeface="Garamond" panose="02020404030301010803" pitchFamily="18" charset="0"/>
              </a:rPr>
              <a:t>is the name of the variable the main GUI window has been assigned to, or the full</a:t>
            </a:r>
            <a:br>
              <a:rPr lang="en-US" sz="2600" b="0" i="0" dirty="0">
                <a:solidFill>
                  <a:srgbClr val="000000"/>
                </a:solidFill>
                <a:effectLst/>
                <a:latin typeface="Garamond" panose="02020404030301010803" pitchFamily="18" charset="0"/>
              </a:rPr>
            </a:br>
            <a:r>
              <a:rPr lang="en-US" sz="2600" b="0" i="0" dirty="0">
                <a:solidFill>
                  <a:srgbClr val="000000"/>
                </a:solidFill>
                <a:effectLst/>
                <a:latin typeface="Garamond" panose="02020404030301010803" pitchFamily="18" charset="0"/>
              </a:rPr>
              <a:t>reference to the main window</a:t>
            </a:r>
            <a:br>
              <a:rPr lang="en-US" sz="2600" b="0" i="0" dirty="0">
                <a:solidFill>
                  <a:srgbClr val="000000"/>
                </a:solidFill>
                <a:effectLst/>
                <a:latin typeface="Garamond" panose="02020404030301010803" pitchFamily="18" charset="0"/>
              </a:rPr>
            </a:br>
            <a:r>
              <a:rPr lang="en-US" sz="2600" b="0" i="1" dirty="0">
                <a:solidFill>
                  <a:srgbClr val="000000"/>
                </a:solidFill>
                <a:effectLst/>
                <a:latin typeface="Garamond" panose="02020404030301010803" pitchFamily="18" charset="0"/>
              </a:rPr>
              <a:t>&lt; option &gt; </a:t>
            </a:r>
            <a:r>
              <a:rPr lang="en-US" sz="2600" b="0" i="0" dirty="0">
                <a:solidFill>
                  <a:srgbClr val="000000"/>
                </a:solidFill>
                <a:effectLst/>
                <a:latin typeface="Garamond" panose="02020404030301010803" pitchFamily="18" charset="0"/>
              </a:rPr>
              <a:t>is an attribute</a:t>
            </a:r>
            <a:br>
              <a:rPr lang="en-US" sz="2600" b="0" i="0" dirty="0">
                <a:solidFill>
                  <a:srgbClr val="000000"/>
                </a:solidFill>
                <a:effectLst/>
                <a:latin typeface="Garamond" panose="02020404030301010803" pitchFamily="18" charset="0"/>
              </a:rPr>
            </a:br>
            <a:r>
              <a:rPr lang="en-US" sz="2600" b="0" i="1" dirty="0">
                <a:solidFill>
                  <a:srgbClr val="000000"/>
                </a:solidFill>
                <a:effectLst/>
                <a:latin typeface="Garamond" panose="02020404030301010803" pitchFamily="18" charset="0"/>
              </a:rPr>
              <a:t>&lt; value &gt; </a:t>
            </a:r>
            <a:r>
              <a:rPr lang="en-US" sz="2600" b="0" i="0" dirty="0">
                <a:solidFill>
                  <a:srgbClr val="000000"/>
                </a:solidFill>
                <a:effectLst/>
                <a:latin typeface="Garamond" panose="02020404030301010803" pitchFamily="18" charset="0"/>
              </a:rPr>
              <a:t>is the specific value of the attribute</a:t>
            </a:r>
            <a:r>
              <a:rPr lang="en-US" sz="2600" dirty="0">
                <a:latin typeface="Garamond" panose="02020404030301010803" pitchFamily="18" charset="0"/>
              </a:rPr>
              <a:t> </a:t>
            </a:r>
          </a:p>
          <a:p>
            <a:r>
              <a:rPr lang="en-US" sz="3000" dirty="0">
                <a:solidFill>
                  <a:srgbClr val="000000"/>
                </a:solidFill>
                <a:latin typeface="Garamond" panose="02020404030301010803" pitchFamily="18" charset="0"/>
              </a:rPr>
              <a:t>The widget options are summarized below: </a:t>
            </a:r>
            <a:r>
              <a:rPr lang="en-US" sz="3000" dirty="0">
                <a:solidFill>
                  <a:srgbClr val="000000"/>
                </a:solidFill>
                <a:latin typeface="AGF - Dawit" pitchFamily="2" charset="0"/>
              </a:rPr>
              <a:t/>
            </a:r>
            <a:br>
              <a:rPr lang="en-US" sz="3000" dirty="0">
                <a:solidFill>
                  <a:srgbClr val="000000"/>
                </a:solidFill>
                <a:latin typeface="AGF - Dawit" pitchFamily="2" charset="0"/>
              </a:rPr>
            </a:br>
            <a:endParaRPr lang="en-US" sz="3000" dirty="0">
              <a:solidFill>
                <a:srgbClr val="000000"/>
              </a:solidFill>
              <a:latin typeface="AGF - Dawit" pitchFamily="2" charset="0"/>
            </a:endParaRPr>
          </a:p>
        </p:txBody>
      </p:sp>
      <p:sp>
        <p:nvSpPr>
          <p:cNvPr id="4" name="Slide Number Placeholder 3">
            <a:extLst>
              <a:ext uri="{FF2B5EF4-FFF2-40B4-BE49-F238E27FC236}">
                <a16:creationId xmlns:a16="http://schemas.microsoft.com/office/drawing/2014/main" id="{79444702-CC9D-0023-8614-AD935549BAD8}"/>
              </a:ext>
            </a:extLst>
          </p:cNvPr>
          <p:cNvSpPr>
            <a:spLocks noGrp="1"/>
          </p:cNvSpPr>
          <p:nvPr>
            <p:ph type="sldNum" sz="quarter" idx="12"/>
          </p:nvPr>
        </p:nvSpPr>
        <p:spPr/>
        <p:txBody>
          <a:bodyPr/>
          <a:lstStyle/>
          <a:p>
            <a:fld id="{0DB4F7E2-DFC6-490A-AB5F-7D827582BBB5}" type="slidenum">
              <a:rPr lang="en-US" smtClean="0"/>
              <a:pPr/>
              <a:t>16</a:t>
            </a:fld>
            <a:endParaRPr lang="en-US" dirty="0"/>
          </a:p>
        </p:txBody>
      </p:sp>
      <p:sp>
        <p:nvSpPr>
          <p:cNvPr id="5" name="Title 1">
            <a:extLst>
              <a:ext uri="{FF2B5EF4-FFF2-40B4-BE49-F238E27FC236}">
                <a16:creationId xmlns:a16="http://schemas.microsoft.com/office/drawing/2014/main" id="{D6D93C0C-4CDF-75A4-190B-55B75F205DA6}"/>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379834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1AAA-504F-3A46-8379-7F4CDD8010F7}"/>
              </a:ext>
            </a:extLst>
          </p:cNvPr>
          <p:cNvSpPr>
            <a:spLocks noGrp="1"/>
          </p:cNvSpPr>
          <p:nvPr>
            <p:ph type="title"/>
          </p:nvPr>
        </p:nvSpPr>
        <p:spPr>
          <a:xfrm>
            <a:off x="542777" y="267264"/>
            <a:ext cx="10515600" cy="1325563"/>
          </a:xfrm>
        </p:spPr>
        <p:txBody>
          <a:bodyPr>
            <a:normAutofit/>
          </a:bodyPr>
          <a:lstStyle/>
          <a:p>
            <a:r>
              <a:rPr lang="en-US" sz="3200" b="1" i="0" dirty="0">
                <a:solidFill>
                  <a:srgbClr val="000000"/>
                </a:solidFill>
                <a:effectLst/>
                <a:latin typeface="Garamond" panose="02020404030301010803" pitchFamily="18" charset="0"/>
              </a:rPr>
              <a:t>widget options</a:t>
            </a:r>
            <a:r>
              <a:rPr lang="en-US" sz="6600" dirty="0">
                <a:latin typeface="Garamond" panose="02020404030301010803" pitchFamily="18" charset="0"/>
              </a:rPr>
              <a:t> </a:t>
            </a:r>
          </a:p>
        </p:txBody>
      </p:sp>
      <p:graphicFrame>
        <p:nvGraphicFramePr>
          <p:cNvPr id="6" name="Content Placeholder 5">
            <a:extLst>
              <a:ext uri="{FF2B5EF4-FFF2-40B4-BE49-F238E27FC236}">
                <a16:creationId xmlns:a16="http://schemas.microsoft.com/office/drawing/2014/main" id="{7495F469-262B-D4FE-4A3F-8C2AC31768C5}"/>
              </a:ext>
            </a:extLst>
          </p:cNvPr>
          <p:cNvGraphicFramePr>
            <a:graphicFrameLocks noGrp="1"/>
          </p:cNvGraphicFramePr>
          <p:nvPr>
            <p:ph idx="1"/>
            <p:extLst>
              <p:ext uri="{D42A27DB-BD31-4B8C-83A1-F6EECF244321}">
                <p14:modId xmlns:p14="http://schemas.microsoft.com/office/powerpoint/2010/main" val="1762807984"/>
              </p:ext>
            </p:extLst>
          </p:nvPr>
        </p:nvGraphicFramePr>
        <p:xfrm>
          <a:off x="99393" y="1228432"/>
          <a:ext cx="11085593" cy="3632200"/>
        </p:xfrm>
        <a:graphic>
          <a:graphicData uri="http://schemas.openxmlformats.org/drawingml/2006/table">
            <a:tbl>
              <a:tblPr firstRow="1" bandRow="1">
                <a:tableStyleId>{5C22544A-7EE6-4342-B048-85BDC9FD1C3A}</a:tableStyleId>
              </a:tblPr>
              <a:tblGrid>
                <a:gridCol w="2474995">
                  <a:extLst>
                    <a:ext uri="{9D8B030D-6E8A-4147-A177-3AD203B41FA5}">
                      <a16:colId xmlns:a16="http://schemas.microsoft.com/office/drawing/2014/main" val="1020941911"/>
                    </a:ext>
                  </a:extLst>
                </a:gridCol>
                <a:gridCol w="4332849">
                  <a:extLst>
                    <a:ext uri="{9D8B030D-6E8A-4147-A177-3AD203B41FA5}">
                      <a16:colId xmlns:a16="http://schemas.microsoft.com/office/drawing/2014/main" val="1971508001"/>
                    </a:ext>
                  </a:extLst>
                </a:gridCol>
                <a:gridCol w="4277749">
                  <a:extLst>
                    <a:ext uri="{9D8B030D-6E8A-4147-A177-3AD203B41FA5}">
                      <a16:colId xmlns:a16="http://schemas.microsoft.com/office/drawing/2014/main" val="3742037365"/>
                    </a:ext>
                  </a:extLst>
                </a:gridCol>
              </a:tblGrid>
              <a:tr h="370840">
                <a:tc>
                  <a:txBody>
                    <a:bodyPr/>
                    <a:lstStyle/>
                    <a:p>
                      <a:r>
                        <a:rPr lang="en-US" sz="1600" b="1" i="0" dirty="0">
                          <a:solidFill>
                            <a:srgbClr val="000000"/>
                          </a:solidFill>
                          <a:effectLst/>
                          <a:latin typeface="TimesNewRomanPS-BoldMT"/>
                        </a:rPr>
                        <a:t>Option </a:t>
                      </a:r>
                      <a:endParaRPr lang="en-US" sz="2400" dirty="0">
                        <a:effectLst/>
                      </a:endParaRPr>
                    </a:p>
                  </a:txBody>
                  <a:tcPr anchor="ctr"/>
                </a:tc>
                <a:tc>
                  <a:txBody>
                    <a:bodyPr/>
                    <a:lstStyle/>
                    <a:p>
                      <a:r>
                        <a:rPr lang="en-US" sz="1600" b="1" i="0" dirty="0">
                          <a:solidFill>
                            <a:srgbClr val="000000"/>
                          </a:solidFill>
                          <a:effectLst/>
                          <a:latin typeface="TimesNewRomanPS-BoldMT"/>
                        </a:rPr>
                        <a:t>Description </a:t>
                      </a:r>
                      <a:endParaRPr lang="en-US" sz="2400" dirty="0">
                        <a:effectLst/>
                      </a:endParaRPr>
                    </a:p>
                  </a:txBody>
                  <a:tcPr anchor="ctr"/>
                </a:tc>
                <a:tc>
                  <a:txBody>
                    <a:bodyPr/>
                    <a:lstStyle/>
                    <a:p>
                      <a:r>
                        <a:rPr lang="en-US" sz="1600" b="1" i="0" dirty="0">
                          <a:solidFill>
                            <a:srgbClr val="000000"/>
                          </a:solidFill>
                          <a:effectLst/>
                          <a:latin typeface="TimesNewRomanPS-BoldMT"/>
                        </a:rPr>
                        <a:t>Values</a:t>
                      </a:r>
                      <a:endParaRPr lang="en-US" sz="2400" dirty="0">
                        <a:effectLst/>
                      </a:endParaRPr>
                    </a:p>
                  </a:txBody>
                  <a:tcPr anchor="ctr"/>
                </a:tc>
                <a:extLst>
                  <a:ext uri="{0D108BD9-81ED-4DB2-BD59-A6C34878D82A}">
                    <a16:rowId xmlns:a16="http://schemas.microsoft.com/office/drawing/2014/main" val="218221945"/>
                  </a:ext>
                </a:extLst>
              </a:tr>
              <a:tr h="370840">
                <a:tc>
                  <a:txBody>
                    <a:bodyPr/>
                    <a:lstStyle/>
                    <a:p>
                      <a:r>
                        <a:rPr lang="en-US" sz="2000" b="0" i="0" kern="1200" dirty="0">
                          <a:solidFill>
                            <a:srgbClr val="000000"/>
                          </a:solidFill>
                          <a:effectLst/>
                          <a:latin typeface="Garamond" panose="02020404030301010803" pitchFamily="18" charset="0"/>
                          <a:ea typeface="+mn-ea"/>
                          <a:cs typeface="+mn-cs"/>
                        </a:rPr>
                        <a:t>text </a:t>
                      </a:r>
                    </a:p>
                  </a:txBody>
                  <a:tcPr anchor="ctr"/>
                </a:tc>
                <a:tc>
                  <a:txBody>
                    <a:bodyPr/>
                    <a:lstStyle/>
                    <a:p>
                      <a:r>
                        <a:rPr lang="en-US" sz="2000" b="0" i="0" kern="1200" dirty="0">
                          <a:solidFill>
                            <a:srgbClr val="000000"/>
                          </a:solidFill>
                          <a:effectLst/>
                          <a:latin typeface="Garamond" panose="02020404030301010803" pitchFamily="18" charset="0"/>
                          <a:ea typeface="+mn-ea"/>
                          <a:cs typeface="+mn-cs"/>
                        </a:rPr>
                        <a:t>displays one or more lines of text line breaks</a:t>
                      </a:r>
                    </a:p>
                  </a:txBody>
                  <a:tcPr anchor="ctr"/>
                </a:tc>
                <a:tc>
                  <a:txBody>
                    <a:bodyPr/>
                    <a:lstStyle/>
                    <a:p>
                      <a:r>
                        <a:rPr lang="en-US" sz="2000" b="0" i="0" kern="1200" dirty="0">
                          <a:solidFill>
                            <a:srgbClr val="000000"/>
                          </a:solidFill>
                          <a:effectLst/>
                          <a:latin typeface="Garamond" panose="02020404030301010803" pitchFamily="18" charset="0"/>
                          <a:ea typeface="+mn-ea"/>
                          <a:cs typeface="+mn-cs"/>
                        </a:rPr>
                        <a:t>set key to the text string with line breaks</a:t>
                      </a:r>
                    </a:p>
                  </a:txBody>
                  <a:tcPr anchor="ctr"/>
                </a:tc>
                <a:extLst>
                  <a:ext uri="{0D108BD9-81ED-4DB2-BD59-A6C34878D82A}">
                    <a16:rowId xmlns:a16="http://schemas.microsoft.com/office/drawing/2014/main" val="808751323"/>
                  </a:ext>
                </a:extLst>
              </a:tr>
              <a:tr h="370840">
                <a:tc>
                  <a:txBody>
                    <a:bodyPr/>
                    <a:lstStyle/>
                    <a:p>
                      <a:r>
                        <a:rPr lang="en-US" sz="2000" b="0" i="0" dirty="0">
                          <a:solidFill>
                            <a:srgbClr val="000000"/>
                          </a:solidFill>
                          <a:effectLst/>
                          <a:latin typeface="Garamond" panose="02020404030301010803" pitchFamily="18" charset="0"/>
                        </a:rPr>
                        <a:t>height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sets the vertical dimension of the widget</a:t>
                      </a:r>
                      <a:endParaRPr lang="en-US" sz="3200" dirty="0">
                        <a:effectLst/>
                        <a:latin typeface="Garamond" panose="02020404030301010803" pitchFamily="18" charset="0"/>
                      </a:endParaRPr>
                    </a:p>
                  </a:txBody>
                  <a:tcPr anchor="ctr"/>
                </a:tc>
                <a:tc>
                  <a:txBody>
                    <a:bodyPr/>
                    <a:lstStyle/>
                    <a:p>
                      <a:endParaRPr lang="en-US" sz="3200" dirty="0">
                        <a:effectLst/>
                        <a:latin typeface="Garamond" panose="02020404030301010803" pitchFamily="18" charset="0"/>
                      </a:endParaRPr>
                    </a:p>
                  </a:txBody>
                  <a:tcPr anchor="ctr"/>
                </a:tc>
                <a:extLst>
                  <a:ext uri="{0D108BD9-81ED-4DB2-BD59-A6C34878D82A}">
                    <a16:rowId xmlns:a16="http://schemas.microsoft.com/office/drawing/2014/main" val="3126555014"/>
                  </a:ext>
                </a:extLst>
              </a:tr>
              <a:tr h="370840">
                <a:tc>
                  <a:txBody>
                    <a:bodyPr/>
                    <a:lstStyle/>
                    <a:p>
                      <a:r>
                        <a:rPr lang="en-US" sz="2000" b="0" i="0" dirty="0">
                          <a:solidFill>
                            <a:srgbClr val="000000"/>
                          </a:solidFill>
                          <a:effectLst/>
                          <a:latin typeface="Garamond" panose="02020404030301010803" pitchFamily="18" charset="0"/>
                        </a:rPr>
                        <a:t>background or </a:t>
                      </a:r>
                      <a:r>
                        <a:rPr lang="en-US" sz="2000" b="0" i="0" dirty="0" err="1">
                          <a:solidFill>
                            <a:srgbClr val="000000"/>
                          </a:solidFill>
                          <a:effectLst/>
                          <a:latin typeface="Garamond" panose="02020404030301010803" pitchFamily="18" charset="0"/>
                        </a:rPr>
                        <a:t>bg</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background color of the widget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default depends on the operating system</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710930935"/>
                  </a:ext>
                </a:extLst>
              </a:tr>
              <a:tr h="370840">
                <a:tc>
                  <a:txBody>
                    <a:bodyPr/>
                    <a:lstStyle/>
                    <a:p>
                      <a:r>
                        <a:rPr lang="en-US" sz="2000" b="0" i="0" dirty="0">
                          <a:solidFill>
                            <a:srgbClr val="000000"/>
                          </a:solidFill>
                          <a:effectLst/>
                          <a:latin typeface="Garamond" panose="02020404030301010803" pitchFamily="18" charset="0"/>
                        </a:rPr>
                        <a:t>foreground or </a:t>
                      </a:r>
                      <a:r>
                        <a:rPr lang="en-US" sz="2000" b="0" i="0" dirty="0" err="1">
                          <a:solidFill>
                            <a:srgbClr val="000000"/>
                          </a:solidFill>
                          <a:effectLst/>
                          <a:latin typeface="Garamond" panose="02020404030301010803" pitchFamily="18" charset="0"/>
                        </a:rPr>
                        <a:t>fg</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controls the text color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default depends on the operating system</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3828423621"/>
                  </a:ext>
                </a:extLst>
              </a:tr>
              <a:tr h="370840">
                <a:tc>
                  <a:txBody>
                    <a:bodyPr/>
                    <a:lstStyle/>
                    <a:p>
                      <a:r>
                        <a:rPr lang="en-US" sz="2000" b="0" i="0">
                          <a:solidFill>
                            <a:srgbClr val="000000"/>
                          </a:solidFill>
                          <a:effectLst/>
                          <a:latin typeface="Garamond" panose="02020404030301010803" pitchFamily="18" charset="0"/>
                        </a:rPr>
                        <a:t>bitmap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used to display an image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assign image object to the bitmap key</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4235209269"/>
                  </a:ext>
                </a:extLst>
              </a:tr>
              <a:tr h="370840">
                <a:tc>
                  <a:txBody>
                    <a:bodyPr/>
                    <a:lstStyle/>
                    <a:p>
                      <a:r>
                        <a:rPr lang="en-US" sz="2000" b="0" i="0" dirty="0">
                          <a:solidFill>
                            <a:srgbClr val="000000"/>
                          </a:solidFill>
                          <a:effectLst/>
                          <a:latin typeface="Garamond" panose="02020404030301010803" pitchFamily="18" charset="0"/>
                        </a:rPr>
                        <a:t>font </a:t>
                      </a:r>
                      <a:endParaRPr lang="en-US" sz="3200" dirty="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controls the text font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default depends on the operating system</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2840496671"/>
                  </a:ext>
                </a:extLst>
              </a:tr>
              <a:tr h="370840">
                <a:tc>
                  <a:txBody>
                    <a:bodyPr/>
                    <a:lstStyle/>
                    <a:p>
                      <a:r>
                        <a:rPr lang="en-US" sz="2000" b="0" i="0">
                          <a:solidFill>
                            <a:srgbClr val="000000"/>
                          </a:solidFill>
                          <a:effectLst/>
                          <a:latin typeface="Garamond" panose="02020404030301010803" pitchFamily="18" charset="0"/>
                        </a:rPr>
                        <a:t>image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used to display an image in the widget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set option key to image object</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2600509846"/>
                  </a:ext>
                </a:extLst>
              </a:tr>
            </a:tbl>
          </a:graphicData>
        </a:graphic>
      </p:graphicFrame>
      <p:sp>
        <p:nvSpPr>
          <p:cNvPr id="4" name="Slide Number Placeholder 3">
            <a:extLst>
              <a:ext uri="{FF2B5EF4-FFF2-40B4-BE49-F238E27FC236}">
                <a16:creationId xmlns:a16="http://schemas.microsoft.com/office/drawing/2014/main" id="{DBA16278-D230-0B6E-173E-F09E64E94E98}"/>
              </a:ext>
            </a:extLst>
          </p:cNvPr>
          <p:cNvSpPr>
            <a:spLocks noGrp="1"/>
          </p:cNvSpPr>
          <p:nvPr>
            <p:ph type="sldNum" sz="quarter" idx="12"/>
          </p:nvPr>
        </p:nvSpPr>
        <p:spPr/>
        <p:txBody>
          <a:bodyPr/>
          <a:lstStyle/>
          <a:p>
            <a:fld id="{0DB4F7E2-DFC6-490A-AB5F-7D827582BBB5}" type="slidenum">
              <a:rPr lang="en-US" smtClean="0"/>
              <a:pPr/>
              <a:t>17</a:t>
            </a:fld>
            <a:endParaRPr lang="en-US" dirty="0"/>
          </a:p>
        </p:txBody>
      </p:sp>
      <p:sp>
        <p:nvSpPr>
          <p:cNvPr id="5" name="Title 1">
            <a:extLst>
              <a:ext uri="{FF2B5EF4-FFF2-40B4-BE49-F238E27FC236}">
                <a16:creationId xmlns:a16="http://schemas.microsoft.com/office/drawing/2014/main" id="{6A5900EC-9E63-0521-5A22-055A5A004D6D}"/>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683555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71CF-220E-F54F-2BD6-17460FD27DE4}"/>
              </a:ext>
            </a:extLst>
          </p:cNvPr>
          <p:cNvSpPr>
            <a:spLocks noGrp="1"/>
          </p:cNvSpPr>
          <p:nvPr>
            <p:ph type="title"/>
          </p:nvPr>
        </p:nvSpPr>
        <p:spPr/>
        <p:txBody>
          <a:bodyPr>
            <a:normAutofit/>
          </a:bodyPr>
          <a:lstStyle/>
          <a:p>
            <a:r>
              <a:rPr lang="en-US" sz="2400" b="1" i="0" dirty="0">
                <a:solidFill>
                  <a:srgbClr val="000000"/>
                </a:solidFill>
                <a:effectLst/>
                <a:latin typeface="Garamond" panose="02020404030301010803" pitchFamily="18" charset="0"/>
              </a:rPr>
              <a:t>Layout Management</a:t>
            </a:r>
            <a:r>
              <a:rPr lang="en-US" sz="54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313F5284-875E-6005-7558-E9AAC2D19527}"/>
              </a:ext>
            </a:extLst>
          </p:cNvPr>
          <p:cNvSpPr>
            <a:spLocks noGrp="1"/>
          </p:cNvSpPr>
          <p:nvPr>
            <p:ph idx="1"/>
          </p:nvPr>
        </p:nvSpPr>
        <p:spPr>
          <a:xfrm>
            <a:off x="838200" y="1635369"/>
            <a:ext cx="11105271" cy="5086106"/>
          </a:xfrm>
        </p:spPr>
        <p:txBody>
          <a:bodyPr>
            <a:normAutofit lnSpcReduction="10000"/>
          </a:bodyPr>
          <a:lstStyle/>
          <a:p>
            <a:r>
              <a:rPr lang="en-US" sz="2600" b="0" i="0" dirty="0">
                <a:solidFill>
                  <a:srgbClr val="000000"/>
                </a:solidFill>
                <a:effectLst/>
                <a:latin typeface="Garamond" panose="02020404030301010803" pitchFamily="18" charset="0"/>
              </a:rPr>
              <a:t>All </a:t>
            </a:r>
            <a:r>
              <a:rPr lang="en-US" sz="2600" b="0" i="1" dirty="0" err="1">
                <a:solidFill>
                  <a:srgbClr val="000000"/>
                </a:solidFill>
                <a:effectLst/>
                <a:latin typeface="Garamond" panose="02020404030301010803" pitchFamily="18" charset="0"/>
              </a:rPr>
              <a:t>tkinter</a:t>
            </a:r>
            <a:r>
              <a:rPr lang="en-US" sz="2600" b="0" i="1" dirty="0">
                <a:solidFill>
                  <a:srgbClr val="000000"/>
                </a:solidFill>
                <a:effectLst/>
                <a:latin typeface="Garamond" panose="02020404030301010803" pitchFamily="18" charset="0"/>
              </a:rPr>
              <a:t> </a:t>
            </a:r>
            <a:r>
              <a:rPr lang="en-US" sz="2600" b="0" i="0" dirty="0">
                <a:solidFill>
                  <a:srgbClr val="000000"/>
                </a:solidFill>
                <a:effectLst/>
                <a:latin typeface="Garamond" panose="02020404030301010803" pitchFamily="18" charset="0"/>
              </a:rPr>
              <a:t>widgets can be arranged and managed </a:t>
            </a:r>
            <a:r>
              <a:rPr lang="en-US" sz="2600" b="0" i="0" dirty="0">
                <a:solidFill>
                  <a:srgbClr val="FF0000"/>
                </a:solidFill>
                <a:effectLst/>
                <a:latin typeface="Garamond" panose="02020404030301010803" pitchFamily="18" charset="0"/>
              </a:rPr>
              <a:t>on a master </a:t>
            </a:r>
            <a:r>
              <a:rPr lang="en-US" sz="2600" b="0" i="0" dirty="0">
                <a:solidFill>
                  <a:srgbClr val="000000"/>
                </a:solidFill>
                <a:effectLst/>
                <a:latin typeface="Garamond" panose="02020404030301010803" pitchFamily="18" charset="0"/>
              </a:rPr>
              <a:t>(or parent) widget by using any of the three (3) layout (or geometry) management methods (or </a:t>
            </a:r>
            <a:r>
              <a:rPr lang="en-US" sz="2600" b="1" i="0" dirty="0">
                <a:solidFill>
                  <a:srgbClr val="000000"/>
                </a:solidFill>
                <a:effectLst/>
                <a:latin typeface="Garamond" panose="02020404030301010803" pitchFamily="18" charset="0"/>
              </a:rPr>
              <a:t>layout manager</a:t>
            </a:r>
            <a:r>
              <a:rPr lang="en-US" sz="2600" b="0" i="0" dirty="0">
                <a:solidFill>
                  <a:srgbClr val="000000"/>
                </a:solidFill>
                <a:effectLst/>
                <a:latin typeface="Garamond" panose="02020404030301010803" pitchFamily="18" charset="0"/>
              </a:rPr>
              <a:t>).</a:t>
            </a:r>
          </a:p>
          <a:p>
            <a:r>
              <a:rPr lang="en-US" sz="2600" b="0" i="0" dirty="0">
                <a:solidFill>
                  <a:srgbClr val="000000"/>
                </a:solidFill>
                <a:effectLst/>
                <a:latin typeface="Garamond" panose="02020404030301010803" pitchFamily="18" charset="0"/>
              </a:rPr>
              <a:t> A layout manager must be used </a:t>
            </a:r>
            <a:r>
              <a:rPr lang="en-US" sz="2600" b="0" i="0" dirty="0">
                <a:solidFill>
                  <a:srgbClr val="FF0000"/>
                </a:solidFill>
                <a:effectLst/>
                <a:latin typeface="Garamond" panose="02020404030301010803" pitchFamily="18" charset="0"/>
              </a:rPr>
              <a:t>exclusively</a:t>
            </a:r>
            <a:r>
              <a:rPr lang="en-US" sz="2600" b="0" i="0" dirty="0">
                <a:solidFill>
                  <a:srgbClr val="000000"/>
                </a:solidFill>
                <a:effectLst/>
                <a:latin typeface="Garamond" panose="02020404030301010803" pitchFamily="18" charset="0"/>
              </a:rPr>
              <a:t> and shall not intermixed with another layout manager in the same master window.</a:t>
            </a:r>
            <a:r>
              <a:rPr lang="en-US" sz="3900" dirty="0">
                <a:latin typeface="Garamond" panose="02020404030301010803" pitchFamily="18" charset="0"/>
              </a:rPr>
              <a:t> </a:t>
            </a:r>
            <a:br>
              <a:rPr lang="en-US" sz="3900" dirty="0">
                <a:latin typeface="Garamond" panose="02020404030301010803" pitchFamily="18" charset="0"/>
              </a:rPr>
            </a:br>
            <a:r>
              <a:rPr lang="en-US" sz="2600" b="1" i="1" dirty="0">
                <a:solidFill>
                  <a:srgbClr val="000000"/>
                </a:solidFill>
                <a:latin typeface="Garamond" panose="02020404030301010803" pitchFamily="18" charset="0"/>
              </a:rPr>
              <a:t>1. </a:t>
            </a:r>
            <a:r>
              <a:rPr lang="en-US" sz="2600" b="1" i="0" dirty="0">
                <a:solidFill>
                  <a:srgbClr val="000000"/>
                </a:solidFill>
                <a:effectLst/>
                <a:latin typeface="Garamond" panose="02020404030301010803" pitchFamily="18" charset="0"/>
              </a:rPr>
              <a:t>The </a:t>
            </a:r>
            <a:r>
              <a:rPr lang="en-US" sz="2600" b="1" i="1" dirty="0">
                <a:solidFill>
                  <a:srgbClr val="000000"/>
                </a:solidFill>
                <a:effectLst/>
                <a:latin typeface="Garamond" panose="02020404030301010803" pitchFamily="18" charset="0"/>
              </a:rPr>
              <a:t>pack( ) </a:t>
            </a:r>
            <a:r>
              <a:rPr lang="en-US" sz="2600" b="1" i="0" dirty="0">
                <a:solidFill>
                  <a:srgbClr val="000000"/>
                </a:solidFill>
                <a:effectLst/>
                <a:latin typeface="Garamond" panose="02020404030301010803" pitchFamily="18" charset="0"/>
              </a:rPr>
              <a:t>Method</a:t>
            </a:r>
            <a:r>
              <a:rPr lang="en-US" sz="3900" dirty="0">
                <a:latin typeface="Garamond" panose="02020404030301010803" pitchFamily="18" charset="0"/>
              </a:rPr>
              <a:t> </a:t>
            </a:r>
          </a:p>
          <a:p>
            <a:r>
              <a:rPr lang="en-US" sz="2600" b="0" i="0" dirty="0">
                <a:solidFill>
                  <a:srgbClr val="000000"/>
                </a:solidFill>
                <a:effectLst/>
                <a:latin typeface="Garamond" panose="02020404030301010803" pitchFamily="18" charset="0"/>
              </a:rPr>
              <a:t>The </a:t>
            </a:r>
            <a:r>
              <a:rPr lang="en-US" sz="2600" b="0" i="1" dirty="0">
                <a:solidFill>
                  <a:srgbClr val="000000"/>
                </a:solidFill>
                <a:effectLst/>
                <a:latin typeface="Garamond" panose="02020404030301010803" pitchFamily="18" charset="0"/>
              </a:rPr>
              <a:t>pack( ) </a:t>
            </a:r>
            <a:r>
              <a:rPr lang="en-US" sz="2600" b="0" i="0" dirty="0">
                <a:solidFill>
                  <a:srgbClr val="000000"/>
                </a:solidFill>
                <a:effectLst/>
                <a:latin typeface="Garamond" panose="02020404030301010803" pitchFamily="18" charset="0"/>
              </a:rPr>
              <a:t>method</a:t>
            </a:r>
            <a:r>
              <a:rPr lang="en-US" sz="2600" dirty="0">
                <a:solidFill>
                  <a:srgbClr val="000000"/>
                </a:solidFill>
                <a:latin typeface="Garamond" panose="02020404030301010803" pitchFamily="18" charset="0"/>
              </a:rPr>
              <a:t>: It organizes the widgets in blocks before placing in the parent widget </a:t>
            </a:r>
            <a:r>
              <a:rPr lang="en-US" sz="1600" dirty="0"/>
              <a:t/>
            </a:r>
            <a:br>
              <a:rPr lang="en-US" sz="1600" dirty="0"/>
            </a:br>
            <a:r>
              <a:rPr lang="en-US" sz="2600" b="0" i="0" dirty="0">
                <a:solidFill>
                  <a:srgbClr val="000000"/>
                </a:solidFill>
                <a:effectLst/>
                <a:latin typeface="Garamond" panose="02020404030301010803" pitchFamily="18" charset="0"/>
              </a:rPr>
              <a:t>The syntax is of the form,</a:t>
            </a:r>
            <a:br>
              <a:rPr lang="en-US" sz="2600" b="0" i="0" dirty="0">
                <a:solidFill>
                  <a:srgbClr val="000000"/>
                </a:solidFill>
                <a:effectLst/>
                <a:latin typeface="Garamond" panose="02020404030301010803" pitchFamily="18" charset="0"/>
              </a:rPr>
            </a:br>
            <a:r>
              <a:rPr lang="en-US" sz="2600" b="0" i="1" dirty="0">
                <a:solidFill>
                  <a:srgbClr val="000000"/>
                </a:solidFill>
                <a:effectLst/>
                <a:latin typeface="Garamond" panose="02020404030301010803" pitchFamily="18" charset="0"/>
              </a:rPr>
              <a:t>&lt; variable &gt; </a:t>
            </a:r>
            <a:r>
              <a:rPr lang="en-US" sz="2600" b="0" i="0" dirty="0">
                <a:solidFill>
                  <a:srgbClr val="000000"/>
                </a:solidFill>
                <a:effectLst/>
                <a:latin typeface="Garamond" panose="02020404030301010803" pitchFamily="18" charset="0"/>
              </a:rPr>
              <a:t>. </a:t>
            </a:r>
            <a:r>
              <a:rPr lang="en-US" sz="2600" b="0" i="1" dirty="0">
                <a:solidFill>
                  <a:srgbClr val="000000"/>
                </a:solidFill>
                <a:effectLst/>
                <a:latin typeface="Garamond" panose="02020404030301010803" pitchFamily="18" charset="0"/>
              </a:rPr>
              <a:t>pack( )</a:t>
            </a:r>
            <a:r>
              <a:rPr lang="en-US" sz="3900" dirty="0">
                <a:latin typeface="Garamond" panose="02020404030301010803" pitchFamily="18" charset="0"/>
              </a:rPr>
              <a:t> </a:t>
            </a:r>
            <a:br>
              <a:rPr lang="en-US" sz="3900" dirty="0">
                <a:latin typeface="Garamond" panose="02020404030301010803" pitchFamily="18" charset="0"/>
              </a:rPr>
            </a:br>
            <a:r>
              <a:rPr lang="en-US" sz="2600" b="0" i="0" dirty="0">
                <a:solidFill>
                  <a:srgbClr val="000000"/>
                </a:solidFill>
                <a:effectLst/>
                <a:latin typeface="Garamond" panose="02020404030301010803" pitchFamily="18" charset="0"/>
              </a:rPr>
              <a:t>The following options may be passed to the </a:t>
            </a:r>
            <a:r>
              <a:rPr lang="en-US" sz="2600" b="0" i="1" dirty="0">
                <a:solidFill>
                  <a:srgbClr val="000000"/>
                </a:solidFill>
                <a:effectLst/>
                <a:latin typeface="Garamond" panose="02020404030301010803" pitchFamily="18" charset="0"/>
              </a:rPr>
              <a:t>pack </a:t>
            </a:r>
            <a:r>
              <a:rPr lang="en-US" sz="2600" b="0" i="0" dirty="0">
                <a:solidFill>
                  <a:srgbClr val="000000"/>
                </a:solidFill>
                <a:effectLst/>
                <a:latin typeface="Garamond" panose="02020404030301010803" pitchFamily="18" charset="0"/>
              </a:rPr>
              <a:t>manager.</a:t>
            </a:r>
            <a:r>
              <a:rPr lang="en-US" sz="3900" dirty="0">
                <a:latin typeface="Garamond" panose="02020404030301010803" pitchFamily="18" charset="0"/>
              </a:rPr>
              <a:t> </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86D63F97-A922-1DEA-CAD6-49B7A552DBF3}"/>
              </a:ext>
            </a:extLst>
          </p:cNvPr>
          <p:cNvSpPr>
            <a:spLocks noGrp="1"/>
          </p:cNvSpPr>
          <p:nvPr>
            <p:ph type="sldNum" sz="quarter" idx="12"/>
          </p:nvPr>
        </p:nvSpPr>
        <p:spPr/>
        <p:txBody>
          <a:bodyPr/>
          <a:lstStyle/>
          <a:p>
            <a:fld id="{0DB4F7E2-DFC6-490A-AB5F-7D827582BBB5}" type="slidenum">
              <a:rPr lang="en-US" smtClean="0"/>
              <a:pPr/>
              <a:t>18</a:t>
            </a:fld>
            <a:endParaRPr lang="en-US" dirty="0"/>
          </a:p>
        </p:txBody>
      </p:sp>
      <p:sp>
        <p:nvSpPr>
          <p:cNvPr id="5" name="Title 1">
            <a:extLst>
              <a:ext uri="{FF2B5EF4-FFF2-40B4-BE49-F238E27FC236}">
                <a16:creationId xmlns:a16="http://schemas.microsoft.com/office/drawing/2014/main" id="{593DFF0A-AC7F-C00D-BBE0-F94CF2BB31BA}"/>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1093027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58EE-E33E-FAE7-CB8B-00566044AFAC}"/>
              </a:ext>
            </a:extLst>
          </p:cNvPr>
          <p:cNvSpPr>
            <a:spLocks noGrp="1"/>
          </p:cNvSpPr>
          <p:nvPr>
            <p:ph type="title"/>
          </p:nvPr>
        </p:nvSpPr>
        <p:spPr>
          <a:xfrm>
            <a:off x="838200" y="201465"/>
            <a:ext cx="10515600" cy="1325563"/>
          </a:xfrm>
        </p:spPr>
        <p:txBody>
          <a:bodyPr>
            <a:normAutofit/>
          </a:bodyPr>
          <a:lstStyle/>
          <a:p>
            <a:r>
              <a:rPr lang="en-US" sz="2800" b="1" i="1" dirty="0">
                <a:solidFill>
                  <a:srgbClr val="000000"/>
                </a:solidFill>
                <a:effectLst/>
                <a:latin typeface="Garamond" panose="02020404030301010803" pitchFamily="18" charset="0"/>
              </a:rPr>
              <a:t>pack( ) </a:t>
            </a:r>
            <a:r>
              <a:rPr lang="en-US" sz="2800" b="1" i="0" dirty="0">
                <a:solidFill>
                  <a:srgbClr val="000000"/>
                </a:solidFill>
                <a:effectLst/>
                <a:latin typeface="Garamond" panose="02020404030301010803" pitchFamily="18" charset="0"/>
              </a:rPr>
              <a:t>options</a:t>
            </a:r>
            <a:r>
              <a:rPr lang="en-US" sz="60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44718842-EC65-1CA0-DA06-5F449AA4366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1E567CF-68DD-5CA2-CEA0-F3542A2A4524}"/>
              </a:ext>
            </a:extLst>
          </p:cNvPr>
          <p:cNvSpPr>
            <a:spLocks noGrp="1"/>
          </p:cNvSpPr>
          <p:nvPr>
            <p:ph type="sldNum" sz="quarter" idx="12"/>
          </p:nvPr>
        </p:nvSpPr>
        <p:spPr/>
        <p:txBody>
          <a:bodyPr/>
          <a:lstStyle/>
          <a:p>
            <a:fld id="{0DB4F7E2-DFC6-490A-AB5F-7D827582BBB5}" type="slidenum">
              <a:rPr lang="en-US" smtClean="0"/>
              <a:pPr/>
              <a:t>19</a:t>
            </a:fld>
            <a:endParaRPr lang="en-US" dirty="0"/>
          </a:p>
        </p:txBody>
      </p:sp>
      <p:graphicFrame>
        <p:nvGraphicFramePr>
          <p:cNvPr id="5" name="Content Placeholder 5">
            <a:extLst>
              <a:ext uri="{FF2B5EF4-FFF2-40B4-BE49-F238E27FC236}">
                <a16:creationId xmlns:a16="http://schemas.microsoft.com/office/drawing/2014/main" id="{58847878-4C6B-9AD2-AB8F-8427795328BC}"/>
              </a:ext>
            </a:extLst>
          </p:cNvPr>
          <p:cNvGraphicFramePr>
            <a:graphicFrameLocks/>
          </p:cNvGraphicFramePr>
          <p:nvPr>
            <p:extLst>
              <p:ext uri="{D42A27DB-BD31-4B8C-83A1-F6EECF244321}">
                <p14:modId xmlns:p14="http://schemas.microsoft.com/office/powerpoint/2010/main" val="2722146581"/>
              </p:ext>
            </p:extLst>
          </p:nvPr>
        </p:nvGraphicFramePr>
        <p:xfrm>
          <a:off x="838200" y="1825625"/>
          <a:ext cx="11085593" cy="4211320"/>
        </p:xfrm>
        <a:graphic>
          <a:graphicData uri="http://schemas.openxmlformats.org/drawingml/2006/table">
            <a:tbl>
              <a:tblPr firstRow="1" bandRow="1">
                <a:tableStyleId>{5C22544A-7EE6-4342-B048-85BDC9FD1C3A}</a:tableStyleId>
              </a:tblPr>
              <a:tblGrid>
                <a:gridCol w="1307376">
                  <a:extLst>
                    <a:ext uri="{9D8B030D-6E8A-4147-A177-3AD203B41FA5}">
                      <a16:colId xmlns:a16="http://schemas.microsoft.com/office/drawing/2014/main" val="1020941911"/>
                    </a:ext>
                  </a:extLst>
                </a:gridCol>
                <a:gridCol w="5852160">
                  <a:extLst>
                    <a:ext uri="{9D8B030D-6E8A-4147-A177-3AD203B41FA5}">
                      <a16:colId xmlns:a16="http://schemas.microsoft.com/office/drawing/2014/main" val="1971508001"/>
                    </a:ext>
                  </a:extLst>
                </a:gridCol>
                <a:gridCol w="3926057">
                  <a:extLst>
                    <a:ext uri="{9D8B030D-6E8A-4147-A177-3AD203B41FA5}">
                      <a16:colId xmlns:a16="http://schemas.microsoft.com/office/drawing/2014/main" val="3742037365"/>
                    </a:ext>
                  </a:extLst>
                </a:gridCol>
              </a:tblGrid>
              <a:tr h="370840">
                <a:tc>
                  <a:txBody>
                    <a:bodyPr/>
                    <a:lstStyle/>
                    <a:p>
                      <a:r>
                        <a:rPr lang="en-US" sz="1600" b="1" i="0" dirty="0">
                          <a:solidFill>
                            <a:srgbClr val="000000"/>
                          </a:solidFill>
                          <a:effectLst/>
                          <a:latin typeface="TimesNewRomanPS-BoldMT"/>
                        </a:rPr>
                        <a:t>Option </a:t>
                      </a:r>
                      <a:endParaRPr lang="en-US" sz="2400" dirty="0">
                        <a:effectLst/>
                      </a:endParaRPr>
                    </a:p>
                  </a:txBody>
                  <a:tcPr anchor="ctr"/>
                </a:tc>
                <a:tc>
                  <a:txBody>
                    <a:bodyPr/>
                    <a:lstStyle/>
                    <a:p>
                      <a:r>
                        <a:rPr lang="en-US" sz="1600" b="1" i="0" dirty="0">
                          <a:solidFill>
                            <a:srgbClr val="000000"/>
                          </a:solidFill>
                          <a:effectLst/>
                          <a:latin typeface="TimesNewRomanPS-BoldMT"/>
                        </a:rPr>
                        <a:t>Description </a:t>
                      </a:r>
                      <a:endParaRPr lang="en-US" sz="2400" dirty="0">
                        <a:effectLst/>
                      </a:endParaRPr>
                    </a:p>
                  </a:txBody>
                  <a:tcPr anchor="ctr"/>
                </a:tc>
                <a:tc>
                  <a:txBody>
                    <a:bodyPr/>
                    <a:lstStyle/>
                    <a:p>
                      <a:r>
                        <a:rPr lang="en-US" sz="1600" b="1" i="0" dirty="0">
                          <a:solidFill>
                            <a:srgbClr val="000000"/>
                          </a:solidFill>
                          <a:effectLst/>
                          <a:latin typeface="TimesNewRomanPS-BoldMT"/>
                        </a:rPr>
                        <a:t>Values</a:t>
                      </a:r>
                      <a:endParaRPr lang="en-US" sz="2400" dirty="0">
                        <a:effectLst/>
                      </a:endParaRPr>
                    </a:p>
                  </a:txBody>
                  <a:tcPr anchor="ctr"/>
                </a:tc>
                <a:extLst>
                  <a:ext uri="{0D108BD9-81ED-4DB2-BD59-A6C34878D82A}">
                    <a16:rowId xmlns:a16="http://schemas.microsoft.com/office/drawing/2014/main" val="218221945"/>
                  </a:ext>
                </a:extLst>
              </a:tr>
              <a:tr h="370840">
                <a:tc>
                  <a:txBody>
                    <a:bodyPr/>
                    <a:lstStyle/>
                    <a:p>
                      <a:r>
                        <a:rPr lang="en-US" sz="2400" b="0" i="0" dirty="0">
                          <a:solidFill>
                            <a:srgbClr val="000000"/>
                          </a:solidFill>
                          <a:effectLst/>
                          <a:latin typeface="Garamond" panose="02020404030301010803" pitchFamily="18" charset="0"/>
                        </a:rPr>
                        <a:t>side </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determines which side to pack the widget</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against</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TOP packs vertically, LEFT</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packs horizontally, default = TOP</a:t>
                      </a:r>
                      <a:endParaRPr lang="en-US" sz="3600" dirty="0">
                        <a:effectLst/>
                        <a:latin typeface="Garamond" panose="02020404030301010803" pitchFamily="18" charset="0"/>
                      </a:endParaRPr>
                    </a:p>
                  </a:txBody>
                  <a:tcPr anchor="ctr"/>
                </a:tc>
                <a:extLst>
                  <a:ext uri="{0D108BD9-81ED-4DB2-BD59-A6C34878D82A}">
                    <a16:rowId xmlns:a16="http://schemas.microsoft.com/office/drawing/2014/main" val="3068546454"/>
                  </a:ext>
                </a:extLst>
              </a:tr>
              <a:tr h="370840">
                <a:tc>
                  <a:txBody>
                    <a:bodyPr/>
                    <a:lstStyle/>
                    <a:p>
                      <a:r>
                        <a:rPr lang="en-US" sz="2400" b="0" i="0">
                          <a:solidFill>
                            <a:srgbClr val="000000"/>
                          </a:solidFill>
                          <a:effectLst/>
                          <a:latin typeface="Garamond" panose="02020404030301010803" pitchFamily="18" charset="0"/>
                        </a:rPr>
                        <a:t>expand </a:t>
                      </a:r>
                      <a:endParaRPr lang="en-US" sz="360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specifies whether the widgets should be expanded to fill any extra space in the master</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default = false</a:t>
                      </a:r>
                      <a:endParaRPr lang="en-US" sz="3600" dirty="0">
                        <a:effectLst/>
                        <a:latin typeface="Garamond" panose="02020404030301010803" pitchFamily="18" charset="0"/>
                      </a:endParaRPr>
                    </a:p>
                  </a:txBody>
                  <a:tcPr anchor="ctr"/>
                </a:tc>
                <a:extLst>
                  <a:ext uri="{0D108BD9-81ED-4DB2-BD59-A6C34878D82A}">
                    <a16:rowId xmlns:a16="http://schemas.microsoft.com/office/drawing/2014/main" val="3126555014"/>
                  </a:ext>
                </a:extLst>
              </a:tr>
              <a:tr h="370840">
                <a:tc>
                  <a:txBody>
                    <a:bodyPr/>
                    <a:lstStyle/>
                    <a:p>
                      <a:r>
                        <a:rPr lang="en-US" sz="2400" b="0" i="0" dirty="0" err="1">
                          <a:solidFill>
                            <a:srgbClr val="000000"/>
                          </a:solidFill>
                          <a:effectLst/>
                          <a:latin typeface="Garamond" panose="02020404030301010803" pitchFamily="18" charset="0"/>
                        </a:rPr>
                        <a:t>ipadx</a:t>
                      </a:r>
                      <a:r>
                        <a:rPr lang="en-US" sz="2400" b="0" i="0" dirty="0">
                          <a:solidFill>
                            <a:srgbClr val="000000"/>
                          </a:solidFill>
                          <a:effectLst/>
                          <a:latin typeface="Garamond" panose="02020404030301010803" pitchFamily="18" charset="0"/>
                        </a:rPr>
                        <a:t> </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internal padding </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default = 0</a:t>
                      </a:r>
                      <a:endParaRPr lang="en-US" sz="3600" dirty="0">
                        <a:effectLst/>
                        <a:latin typeface="Garamond" panose="02020404030301010803" pitchFamily="18" charset="0"/>
                      </a:endParaRPr>
                    </a:p>
                  </a:txBody>
                  <a:tcPr anchor="ctr"/>
                </a:tc>
                <a:extLst>
                  <a:ext uri="{0D108BD9-81ED-4DB2-BD59-A6C34878D82A}">
                    <a16:rowId xmlns:a16="http://schemas.microsoft.com/office/drawing/2014/main" val="4235209269"/>
                  </a:ext>
                </a:extLst>
              </a:tr>
              <a:tr h="370840">
                <a:tc>
                  <a:txBody>
                    <a:bodyPr/>
                    <a:lstStyle/>
                    <a:p>
                      <a:r>
                        <a:rPr lang="en-US" sz="2400" b="0" i="0">
                          <a:solidFill>
                            <a:srgbClr val="000000"/>
                          </a:solidFill>
                          <a:effectLst/>
                          <a:latin typeface="Garamond" panose="02020404030301010803" pitchFamily="18" charset="0"/>
                        </a:rPr>
                        <a:t>ipady </a:t>
                      </a:r>
                      <a:endParaRPr lang="en-US" sz="360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internal padding </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default = 0</a:t>
                      </a:r>
                      <a:endParaRPr lang="en-US" sz="3600" dirty="0">
                        <a:effectLst/>
                        <a:latin typeface="Garamond" panose="02020404030301010803" pitchFamily="18" charset="0"/>
                      </a:endParaRPr>
                    </a:p>
                  </a:txBody>
                  <a:tcPr anchor="ctr"/>
                </a:tc>
                <a:extLst>
                  <a:ext uri="{0D108BD9-81ED-4DB2-BD59-A6C34878D82A}">
                    <a16:rowId xmlns:a16="http://schemas.microsoft.com/office/drawing/2014/main" val="3534429817"/>
                  </a:ext>
                </a:extLst>
              </a:tr>
              <a:tr h="370840">
                <a:tc>
                  <a:txBody>
                    <a:bodyPr/>
                    <a:lstStyle/>
                    <a:p>
                      <a:r>
                        <a:rPr lang="en-US" sz="2400" b="0" i="0">
                          <a:solidFill>
                            <a:srgbClr val="000000"/>
                          </a:solidFill>
                          <a:effectLst/>
                          <a:latin typeface="Garamond" panose="02020404030301010803" pitchFamily="18" charset="0"/>
                        </a:rPr>
                        <a:t>padx </a:t>
                      </a:r>
                      <a:endParaRPr lang="en-US" sz="360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external padding </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default = 0</a:t>
                      </a:r>
                      <a:endParaRPr lang="en-US" sz="3600" dirty="0">
                        <a:effectLst/>
                        <a:latin typeface="Garamond" panose="02020404030301010803" pitchFamily="18" charset="0"/>
                      </a:endParaRPr>
                    </a:p>
                  </a:txBody>
                  <a:tcPr anchor="ctr"/>
                </a:tc>
                <a:extLst>
                  <a:ext uri="{0D108BD9-81ED-4DB2-BD59-A6C34878D82A}">
                    <a16:rowId xmlns:a16="http://schemas.microsoft.com/office/drawing/2014/main" val="441479188"/>
                  </a:ext>
                </a:extLst>
              </a:tr>
              <a:tr h="370840">
                <a:tc>
                  <a:txBody>
                    <a:bodyPr/>
                    <a:lstStyle/>
                    <a:p>
                      <a:r>
                        <a:rPr lang="en-US" sz="2400" b="0" i="0" dirty="0" err="1">
                          <a:solidFill>
                            <a:srgbClr val="000000"/>
                          </a:solidFill>
                          <a:effectLst/>
                          <a:latin typeface="Garamond" panose="02020404030301010803" pitchFamily="18" charset="0"/>
                        </a:rPr>
                        <a:t>pady</a:t>
                      </a:r>
                      <a:r>
                        <a:rPr lang="en-US" sz="2400" b="0" i="0" dirty="0">
                          <a:solidFill>
                            <a:srgbClr val="000000"/>
                          </a:solidFill>
                          <a:effectLst/>
                          <a:latin typeface="Garamond" panose="02020404030301010803" pitchFamily="18" charset="0"/>
                        </a:rPr>
                        <a:t> </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external padding </a:t>
                      </a:r>
                      <a:endParaRPr lang="en-US" sz="3600" dirty="0">
                        <a:effectLst/>
                        <a:latin typeface="Garamond" panose="02020404030301010803" pitchFamily="18" charset="0"/>
                      </a:endParaRPr>
                    </a:p>
                  </a:txBody>
                  <a:tcPr anchor="ctr"/>
                </a:tc>
                <a:tc>
                  <a:txBody>
                    <a:bodyPr/>
                    <a:lstStyle/>
                    <a:p>
                      <a:r>
                        <a:rPr lang="en-US" sz="2400" b="0" i="0" dirty="0">
                          <a:solidFill>
                            <a:srgbClr val="000000"/>
                          </a:solidFill>
                          <a:effectLst/>
                          <a:latin typeface="Garamond" panose="02020404030301010803" pitchFamily="18" charset="0"/>
                        </a:rPr>
                        <a:t>default = 0</a:t>
                      </a:r>
                      <a:endParaRPr lang="en-US" sz="3600" dirty="0">
                        <a:effectLst/>
                        <a:latin typeface="Garamond" panose="02020404030301010803" pitchFamily="18" charset="0"/>
                      </a:endParaRPr>
                    </a:p>
                  </a:txBody>
                  <a:tcPr anchor="ctr"/>
                </a:tc>
                <a:extLst>
                  <a:ext uri="{0D108BD9-81ED-4DB2-BD59-A6C34878D82A}">
                    <a16:rowId xmlns:a16="http://schemas.microsoft.com/office/drawing/2014/main" val="2840496671"/>
                  </a:ext>
                </a:extLst>
              </a:tr>
            </a:tbl>
          </a:graphicData>
        </a:graphic>
      </p:graphicFrame>
      <p:sp>
        <p:nvSpPr>
          <p:cNvPr id="6" name="Title 1">
            <a:extLst>
              <a:ext uri="{FF2B5EF4-FFF2-40B4-BE49-F238E27FC236}">
                <a16:creationId xmlns:a16="http://schemas.microsoft.com/office/drawing/2014/main" id="{292A5D8E-66DE-69F0-9016-1376E8CC5E6D}"/>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379165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89294-31E6-0B02-4E9B-7A7342C13C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25868-CF96-2EF9-FBC8-A7FF505918D9}"/>
              </a:ext>
            </a:extLst>
          </p:cNvPr>
          <p:cNvSpPr>
            <a:spLocks noGrp="1"/>
          </p:cNvSpPr>
          <p:nvPr>
            <p:ph idx="1"/>
          </p:nvPr>
        </p:nvSpPr>
        <p:spPr>
          <a:xfrm>
            <a:off x="291548" y="913035"/>
            <a:ext cx="11370365" cy="5808439"/>
          </a:xfrm>
        </p:spPr>
        <p:txBody>
          <a:bodyPr>
            <a:normAutofit lnSpcReduction="10000"/>
          </a:bodyPr>
          <a:lstStyle/>
          <a:p>
            <a:pPr algn="just" eaLnBrk="1" hangingPunct="1"/>
            <a:r>
              <a:rPr lang="en-US" altLang="en-US" sz="2400" b="1" dirty="0">
                <a:latin typeface="Garamond" panose="02020404030301010803" pitchFamily="18" charset="0"/>
              </a:rPr>
              <a:t>Object-oriented Programming (OOP):</a:t>
            </a:r>
            <a:r>
              <a:rPr lang="en-US" altLang="en-US" sz="2400" dirty="0">
                <a:latin typeface="Garamond" panose="02020404030301010803" pitchFamily="18" charset="0"/>
              </a:rPr>
              <a:t> A methodology of programming that uses object and class concepts in programming, and  new types of objects are defined </a:t>
            </a:r>
          </a:p>
          <a:p>
            <a:pPr eaLnBrk="1" hangingPunct="1"/>
            <a:r>
              <a:rPr lang="en-US" sz="2400" b="0" i="0" dirty="0">
                <a:solidFill>
                  <a:srgbClr val="000000"/>
                </a:solidFill>
                <a:effectLst/>
                <a:latin typeface="Garamond" panose="02020404030301010803" pitchFamily="18" charset="0"/>
              </a:rPr>
              <a:t>Major principles of object-oriented programming is given below:</a:t>
            </a:r>
            <a:r>
              <a:rPr lang="en-US" sz="2400" dirty="0">
                <a:latin typeface="Garamond" panose="02020404030301010803" pitchFamily="18" charset="0"/>
              </a:rPr>
              <a:t> </a:t>
            </a:r>
          </a:p>
          <a:p>
            <a:pPr lvl="1"/>
            <a:r>
              <a:rPr lang="en-US" sz="2800" b="0" i="0" dirty="0">
                <a:solidFill>
                  <a:srgbClr val="000000"/>
                </a:solidFill>
                <a:effectLst/>
                <a:latin typeface="Garamond" panose="02020404030301010803" pitchFamily="18" charset="0"/>
              </a:rPr>
              <a:t>Object, Class, Method, Inheritance</a:t>
            </a:r>
            <a:r>
              <a:rPr lang="en-US" sz="2800" dirty="0">
                <a:latin typeface="Garamond" panose="02020404030301010803" pitchFamily="18" charset="0"/>
              </a:rPr>
              <a:t> ,</a:t>
            </a:r>
            <a:r>
              <a:rPr lang="en-US" sz="2800" b="0" i="0" dirty="0">
                <a:solidFill>
                  <a:srgbClr val="000000"/>
                </a:solidFill>
                <a:effectLst/>
                <a:latin typeface="Garamond" panose="02020404030301010803" pitchFamily="18" charset="0"/>
              </a:rPr>
              <a:t>Polymorphism , Data Abstraction , Encapsulation</a:t>
            </a:r>
            <a:r>
              <a:rPr lang="en-US" sz="2800" dirty="0">
                <a:latin typeface="Garamond" panose="02020404030301010803" pitchFamily="18" charset="0"/>
              </a:rPr>
              <a:t> </a:t>
            </a:r>
          </a:p>
          <a:p>
            <a:pPr eaLnBrk="1" hangingPunct="1"/>
            <a:r>
              <a:rPr lang="en-US" altLang="en-US" sz="2400" b="1" dirty="0">
                <a:latin typeface="Garamond" panose="02020404030301010803" pitchFamily="18" charset="0"/>
              </a:rPr>
              <a:t>Object or Instance:</a:t>
            </a:r>
            <a:r>
              <a:rPr lang="en-US" altLang="en-US" sz="2400" dirty="0">
                <a:latin typeface="Garamond" panose="02020404030301010803" pitchFamily="18" charset="0"/>
              </a:rPr>
              <a:t> </a:t>
            </a:r>
          </a:p>
          <a:p>
            <a:pPr lvl="1"/>
            <a:r>
              <a:rPr lang="en-US" altLang="en-US" dirty="0">
                <a:latin typeface="Garamond" panose="02020404030301010803" pitchFamily="18" charset="0"/>
              </a:rPr>
              <a:t>A single unit that combines attributes and methods</a:t>
            </a:r>
          </a:p>
          <a:p>
            <a:pPr lvl="1"/>
            <a:r>
              <a:rPr lang="en-US" b="0" i="0" dirty="0">
                <a:solidFill>
                  <a:srgbClr val="000000"/>
                </a:solidFill>
                <a:effectLst/>
                <a:latin typeface="Garamond" panose="02020404030301010803" pitchFamily="18" charset="0"/>
              </a:rPr>
              <a:t>Object is an entity that has state and behavior</a:t>
            </a:r>
            <a:r>
              <a:rPr lang="en-US" dirty="0">
                <a:latin typeface="Garamond" panose="02020404030301010803" pitchFamily="18" charset="0"/>
              </a:rPr>
              <a:t> </a:t>
            </a:r>
          </a:p>
          <a:p>
            <a:pPr lvl="1"/>
            <a:r>
              <a:rPr lang="en-US" altLang="en-US" b="1" dirty="0">
                <a:latin typeface="Garamond" panose="02020404030301010803" pitchFamily="18" charset="0"/>
              </a:rPr>
              <a:t>Attribute or field:</a:t>
            </a:r>
            <a:r>
              <a:rPr lang="en-US" altLang="en-US" dirty="0">
                <a:latin typeface="Garamond" panose="02020404030301010803" pitchFamily="18" charset="0"/>
              </a:rPr>
              <a:t> A "characteristic" of an object; like a variable associated with a kind of object</a:t>
            </a:r>
          </a:p>
          <a:p>
            <a:pPr lvl="1"/>
            <a:r>
              <a:rPr lang="en" b="1" dirty="0">
                <a:latin typeface="Garamond" panose="02020404030301010803" pitchFamily="18" charset="0"/>
                <a:sym typeface="Cabin"/>
              </a:rPr>
              <a:t>Method or Message </a:t>
            </a:r>
            <a:r>
              <a:rPr lang="en" dirty="0">
                <a:latin typeface="Garamond" panose="02020404030301010803" pitchFamily="18" charset="0"/>
                <a:sym typeface="Cabin"/>
              </a:rPr>
              <a:t>- </a:t>
            </a:r>
            <a:r>
              <a:rPr lang="en-US" altLang="en-US" dirty="0">
                <a:latin typeface="Garamond" panose="02020404030301010803" pitchFamily="18" charset="0"/>
              </a:rPr>
              <a:t>A "behavior" of an object; like a function associated with a kind of object</a:t>
            </a:r>
            <a:r>
              <a:rPr lang="en" dirty="0">
                <a:latin typeface="Garamond" panose="02020404030301010803" pitchFamily="18" charset="0"/>
                <a:sym typeface="Cabin"/>
              </a:rPr>
              <a:t> </a:t>
            </a:r>
            <a:endParaRPr lang="en-US" altLang="en-US" dirty="0">
              <a:latin typeface="Garamond" panose="02020404030301010803" pitchFamily="18" charset="0"/>
            </a:endParaRPr>
          </a:p>
          <a:p>
            <a:pPr eaLnBrk="1" hangingPunct="1"/>
            <a:r>
              <a:rPr lang="en-US" sz="2400" b="1" i="0" dirty="0">
                <a:effectLst/>
                <a:latin typeface="Garamond" panose="02020404030301010803" pitchFamily="18" charset="0"/>
              </a:rPr>
              <a:t>Class</a:t>
            </a:r>
            <a:r>
              <a:rPr lang="en-US" sz="2400" b="0" i="0" dirty="0">
                <a:effectLst/>
                <a:latin typeface="Garamond" panose="02020404030301010803" pitchFamily="18" charset="0"/>
              </a:rPr>
              <a:t> :A collection of objects. </a:t>
            </a:r>
          </a:p>
          <a:p>
            <a:pPr lvl="1"/>
            <a:r>
              <a:rPr lang="en-US" b="0" i="0" dirty="0">
                <a:effectLst/>
                <a:latin typeface="Garamond" panose="02020404030301010803" pitchFamily="18" charset="0"/>
              </a:rPr>
              <a:t>It is a logical entity that has some specific attributes and methods</a:t>
            </a:r>
            <a:r>
              <a:rPr lang="en-US" dirty="0">
                <a:latin typeface="Garamond" panose="02020404030301010803" pitchFamily="18" charset="0"/>
              </a:rPr>
              <a:t> </a:t>
            </a:r>
          </a:p>
          <a:p>
            <a:pPr eaLnBrk="1" hangingPunct="1"/>
            <a:r>
              <a:rPr lang="en-US" sz="2400" b="1" i="0" dirty="0">
                <a:solidFill>
                  <a:srgbClr val="000000"/>
                </a:solidFill>
                <a:effectLst/>
                <a:latin typeface="Garamond" panose="02020404030301010803" pitchFamily="18" charset="0"/>
              </a:rPr>
              <a:t>Inheritance</a:t>
            </a:r>
            <a:r>
              <a:rPr lang="en-US" sz="2400" b="0" i="0" dirty="0">
                <a:solidFill>
                  <a:srgbClr val="000000"/>
                </a:solidFill>
                <a:effectLst/>
                <a:latin typeface="Garamond" panose="02020404030301010803" pitchFamily="18" charset="0"/>
              </a:rPr>
              <a:t> :It specifies that one object acquires all the properties and behaviors of parent object.</a:t>
            </a:r>
            <a:r>
              <a:rPr lang="en-US" sz="2400" dirty="0">
                <a:latin typeface="Garamond" panose="02020404030301010803" pitchFamily="18" charset="0"/>
              </a:rPr>
              <a:t> </a:t>
            </a:r>
            <a:endParaRPr lang="en-US" altLang="en-US" sz="2400" dirty="0">
              <a:latin typeface="Garamond" panose="02020404030301010803" pitchFamily="18" charset="0"/>
            </a:endParaRPr>
          </a:p>
        </p:txBody>
      </p:sp>
      <p:sp>
        <p:nvSpPr>
          <p:cNvPr id="4" name="Title 1">
            <a:extLst>
              <a:ext uri="{FF2B5EF4-FFF2-40B4-BE49-F238E27FC236}">
                <a16:creationId xmlns:a16="http://schemas.microsoft.com/office/drawing/2014/main" id="{E8BA6368-9FAF-B650-BE51-DFB0210F77A2}"/>
              </a:ext>
            </a:extLst>
          </p:cNvPr>
          <p:cNvSpPr txBox="1">
            <a:spLocks/>
          </p:cNvSpPr>
          <p:nvPr/>
        </p:nvSpPr>
        <p:spPr>
          <a:xfrm>
            <a:off x="49696" y="-229314"/>
            <a:ext cx="12092608" cy="73167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
        <p:nvSpPr>
          <p:cNvPr id="2" name="Slide Number Placeholder 1">
            <a:extLst>
              <a:ext uri="{FF2B5EF4-FFF2-40B4-BE49-F238E27FC236}">
                <a16:creationId xmlns:a16="http://schemas.microsoft.com/office/drawing/2014/main" id="{89049502-49F9-C2D5-AC78-DC9F3CEC0038}"/>
              </a:ext>
            </a:extLst>
          </p:cNvPr>
          <p:cNvSpPr>
            <a:spLocks noGrp="1"/>
          </p:cNvSpPr>
          <p:nvPr>
            <p:ph type="sldNum" sz="quarter" idx="12"/>
          </p:nvPr>
        </p:nvSpPr>
        <p:spPr/>
        <p:txBody>
          <a:bodyPr/>
          <a:lstStyle/>
          <a:p>
            <a:fld id="{0DB4F7E2-DFC6-490A-AB5F-7D827582BBB5}" type="slidenum">
              <a:rPr lang="en-US" smtClean="0"/>
              <a:t>2</a:t>
            </a:fld>
            <a:endParaRPr lang="en-US"/>
          </a:p>
        </p:txBody>
      </p:sp>
    </p:spTree>
    <p:extLst>
      <p:ext uri="{BB962C8B-B14F-4D97-AF65-F5344CB8AC3E}">
        <p14:creationId xmlns:p14="http://schemas.microsoft.com/office/powerpoint/2010/main" val="123159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FEB28-AFC4-03FA-2600-C771B74B761D}"/>
              </a:ext>
            </a:extLst>
          </p:cNvPr>
          <p:cNvSpPr>
            <a:spLocks noGrp="1"/>
          </p:cNvSpPr>
          <p:nvPr>
            <p:ph idx="1"/>
          </p:nvPr>
        </p:nvSpPr>
        <p:spPr>
          <a:xfrm>
            <a:off x="838200" y="1223889"/>
            <a:ext cx="10515600" cy="4953074"/>
          </a:xfrm>
        </p:spPr>
        <p:txBody>
          <a:bodyPr>
            <a:normAutofit/>
          </a:bodyPr>
          <a:lstStyle/>
          <a:p>
            <a:r>
              <a:rPr lang="en-US" sz="2400" b="1" i="0" dirty="0">
                <a:solidFill>
                  <a:srgbClr val="000000"/>
                </a:solidFill>
                <a:effectLst/>
                <a:latin typeface="Garamond" panose="02020404030301010803" pitchFamily="18" charset="0"/>
              </a:rPr>
              <a:t>2. The </a:t>
            </a:r>
            <a:r>
              <a:rPr lang="en-US" sz="2400" b="1" i="1" dirty="0">
                <a:solidFill>
                  <a:srgbClr val="000000"/>
                </a:solidFill>
                <a:effectLst/>
                <a:latin typeface="Garamond" panose="02020404030301010803" pitchFamily="18" charset="0"/>
              </a:rPr>
              <a:t>grid( ) </a:t>
            </a:r>
            <a:r>
              <a:rPr lang="en-US" sz="2400" b="1" i="0" dirty="0">
                <a:solidFill>
                  <a:srgbClr val="000000"/>
                </a:solidFill>
                <a:effectLst/>
                <a:latin typeface="Garamond" panose="02020404030301010803" pitchFamily="18" charset="0"/>
              </a:rPr>
              <a:t>Method</a:t>
            </a:r>
            <a:r>
              <a:rPr lang="en-US" sz="3600" dirty="0">
                <a:latin typeface="Garamond" panose="02020404030301010803" pitchFamily="18" charset="0"/>
              </a:rPr>
              <a:t> </a:t>
            </a:r>
          </a:p>
          <a:p>
            <a:pPr marL="0" indent="0">
              <a:buNone/>
            </a:pPr>
            <a:r>
              <a:rPr lang="en-US" sz="2400" b="0" i="0" dirty="0">
                <a:solidFill>
                  <a:srgbClr val="000000"/>
                </a:solidFill>
                <a:effectLst/>
                <a:latin typeface="Garamond" panose="02020404030301010803" pitchFamily="18" charset="0"/>
              </a:rPr>
              <a:t>The </a:t>
            </a:r>
            <a:r>
              <a:rPr lang="en-US" sz="2400" b="0" i="1" dirty="0">
                <a:solidFill>
                  <a:srgbClr val="000000"/>
                </a:solidFill>
                <a:effectLst/>
                <a:latin typeface="Garamond" panose="02020404030301010803" pitchFamily="18" charset="0"/>
              </a:rPr>
              <a:t>grid( ) </a:t>
            </a:r>
            <a:r>
              <a:rPr lang="en-US" sz="2400" b="0" i="0" dirty="0">
                <a:solidFill>
                  <a:srgbClr val="000000"/>
                </a:solidFill>
                <a:effectLst/>
                <a:latin typeface="Garamond" panose="02020404030301010803" pitchFamily="18" charset="0"/>
              </a:rPr>
              <a:t>method is used to arrange widgets into a </a:t>
            </a:r>
            <a:r>
              <a:rPr lang="en-US" sz="2400" b="0" i="0" dirty="0">
                <a:solidFill>
                  <a:srgbClr val="FF0000"/>
                </a:solidFill>
                <a:effectLst/>
                <a:latin typeface="Garamond" panose="02020404030301010803" pitchFamily="18" charset="0"/>
              </a:rPr>
              <a:t>2-dimensional tabular </a:t>
            </a:r>
            <a:r>
              <a:rPr lang="en-US" sz="2400" b="0" i="0" dirty="0">
                <a:solidFill>
                  <a:srgbClr val="000000"/>
                </a:solidFill>
                <a:effectLst/>
                <a:latin typeface="Garamond" panose="02020404030301010803" pitchFamily="18" charset="0"/>
              </a:rPr>
              <a:t>structure. </a:t>
            </a:r>
          </a:p>
          <a:p>
            <a:pPr marL="0" indent="0">
              <a:buNone/>
            </a:pPr>
            <a:r>
              <a:rPr lang="en-US" sz="2400" b="0" i="0" dirty="0">
                <a:solidFill>
                  <a:srgbClr val="000000"/>
                </a:solidFill>
                <a:effectLst/>
                <a:latin typeface="Garamond" panose="02020404030301010803" pitchFamily="18" charset="0"/>
              </a:rPr>
              <a:t>The master widget is split into rows and columns where each cell of the table can hold a widget.</a:t>
            </a:r>
            <a:r>
              <a:rPr lang="en-US" sz="3600" dirty="0">
                <a:latin typeface="Garamond" panose="02020404030301010803" pitchFamily="18" charset="0"/>
              </a:rPr>
              <a:t> </a:t>
            </a:r>
          </a:p>
          <a:p>
            <a:pPr marL="0" indent="0">
              <a:buNone/>
            </a:pPr>
            <a:r>
              <a:rPr lang="en-US" sz="2400" b="0" i="0" dirty="0">
                <a:solidFill>
                  <a:srgbClr val="000000"/>
                </a:solidFill>
                <a:effectLst/>
                <a:latin typeface="Garamond" panose="02020404030301010803" pitchFamily="18" charset="0"/>
              </a:rPr>
              <a:t>The syntax is of the form,</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variable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grid( &lt; options &gt; )</a:t>
            </a:r>
            <a:r>
              <a:rPr lang="en-US" sz="3600" dirty="0">
                <a:latin typeface="Garamond" panose="02020404030301010803" pitchFamily="18" charset="0"/>
              </a:rPr>
              <a:t> </a:t>
            </a:r>
          </a:p>
          <a:p>
            <a:pPr marL="0" indent="0">
              <a:buNone/>
            </a:pPr>
            <a:r>
              <a:rPr lang="en-US" sz="2400" b="0" i="0" dirty="0">
                <a:solidFill>
                  <a:srgbClr val="000000"/>
                </a:solidFill>
                <a:effectLst/>
                <a:latin typeface="Garamond" panose="02020404030301010803" pitchFamily="18" charset="0"/>
              </a:rPr>
              <a:t>The options that may be passed to the </a:t>
            </a:r>
            <a:r>
              <a:rPr lang="en-US" sz="2400" b="0" i="1" dirty="0">
                <a:solidFill>
                  <a:srgbClr val="000000"/>
                </a:solidFill>
                <a:effectLst/>
                <a:latin typeface="Garamond" panose="02020404030301010803" pitchFamily="18" charset="0"/>
              </a:rPr>
              <a:t>grid </a:t>
            </a:r>
            <a:r>
              <a:rPr lang="en-US" sz="2400" b="0" i="0" dirty="0">
                <a:solidFill>
                  <a:srgbClr val="000000"/>
                </a:solidFill>
                <a:effectLst/>
                <a:latin typeface="Garamond" panose="02020404030301010803" pitchFamily="18" charset="0"/>
              </a:rPr>
              <a:t>manager are shown Next…</a:t>
            </a:r>
            <a:r>
              <a:rPr lang="en-US" sz="3600" dirty="0">
                <a:latin typeface="Garamond" panose="02020404030301010803" pitchFamily="18" charset="0"/>
              </a:rPr>
              <a:t/>
            </a:r>
            <a:br>
              <a:rPr lang="en-US" sz="3600" dirty="0">
                <a:latin typeface="Garamond" panose="02020404030301010803" pitchFamily="18" charset="0"/>
              </a:rPr>
            </a:br>
            <a:endParaRPr lang="en-US" sz="36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839016D5-C46A-9F3E-F0AA-E27A316A8440}"/>
              </a:ext>
            </a:extLst>
          </p:cNvPr>
          <p:cNvSpPr>
            <a:spLocks noGrp="1"/>
          </p:cNvSpPr>
          <p:nvPr>
            <p:ph type="sldNum" sz="quarter" idx="12"/>
          </p:nvPr>
        </p:nvSpPr>
        <p:spPr/>
        <p:txBody>
          <a:bodyPr/>
          <a:lstStyle/>
          <a:p>
            <a:fld id="{0DB4F7E2-DFC6-490A-AB5F-7D827582BBB5}" type="slidenum">
              <a:rPr lang="en-US" smtClean="0"/>
              <a:pPr/>
              <a:t>20</a:t>
            </a:fld>
            <a:endParaRPr lang="en-US" dirty="0"/>
          </a:p>
        </p:txBody>
      </p:sp>
      <p:sp>
        <p:nvSpPr>
          <p:cNvPr id="5" name="Title 1">
            <a:extLst>
              <a:ext uri="{FF2B5EF4-FFF2-40B4-BE49-F238E27FC236}">
                <a16:creationId xmlns:a16="http://schemas.microsoft.com/office/drawing/2014/main" id="{84C985BA-69A7-166A-6C94-E19D1B88B586}"/>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749080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CBCC-1BC8-0441-CCF5-C7C3B74A8369}"/>
              </a:ext>
            </a:extLst>
          </p:cNvPr>
          <p:cNvSpPr>
            <a:spLocks noGrp="1"/>
          </p:cNvSpPr>
          <p:nvPr>
            <p:ph type="title"/>
          </p:nvPr>
        </p:nvSpPr>
        <p:spPr>
          <a:xfrm>
            <a:off x="922607" y="500062"/>
            <a:ext cx="10515600" cy="1325563"/>
          </a:xfrm>
        </p:spPr>
        <p:txBody>
          <a:bodyPr>
            <a:normAutofit/>
          </a:bodyPr>
          <a:lstStyle/>
          <a:p>
            <a:r>
              <a:rPr lang="en-US" sz="2800" b="1" dirty="0">
                <a:solidFill>
                  <a:srgbClr val="000000"/>
                </a:solidFill>
                <a:effectLst/>
                <a:latin typeface="Garamond" panose="02020404030301010803" pitchFamily="18" charset="0"/>
              </a:rPr>
              <a:t>grid( ) options</a:t>
            </a:r>
            <a:r>
              <a:rPr lang="en-US" sz="6000" b="1" dirty="0">
                <a:latin typeface="Garamond" panose="02020404030301010803" pitchFamily="18" charset="0"/>
              </a:rPr>
              <a:t> </a:t>
            </a:r>
          </a:p>
        </p:txBody>
      </p:sp>
      <p:sp>
        <p:nvSpPr>
          <p:cNvPr id="3" name="Content Placeholder 2">
            <a:extLst>
              <a:ext uri="{FF2B5EF4-FFF2-40B4-BE49-F238E27FC236}">
                <a16:creationId xmlns:a16="http://schemas.microsoft.com/office/drawing/2014/main" id="{9D4B740E-E26C-CE4A-EF0F-391000D3356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E4EB982-B8F2-53C6-C715-D1DF291CA223}"/>
              </a:ext>
            </a:extLst>
          </p:cNvPr>
          <p:cNvSpPr>
            <a:spLocks noGrp="1"/>
          </p:cNvSpPr>
          <p:nvPr>
            <p:ph type="sldNum" sz="quarter" idx="12"/>
          </p:nvPr>
        </p:nvSpPr>
        <p:spPr/>
        <p:txBody>
          <a:bodyPr/>
          <a:lstStyle/>
          <a:p>
            <a:fld id="{0DB4F7E2-DFC6-490A-AB5F-7D827582BBB5}" type="slidenum">
              <a:rPr lang="en-US" smtClean="0"/>
              <a:pPr/>
              <a:t>21</a:t>
            </a:fld>
            <a:endParaRPr lang="en-US" dirty="0"/>
          </a:p>
        </p:txBody>
      </p:sp>
      <p:graphicFrame>
        <p:nvGraphicFramePr>
          <p:cNvPr id="5" name="Content Placeholder 5">
            <a:extLst>
              <a:ext uri="{FF2B5EF4-FFF2-40B4-BE49-F238E27FC236}">
                <a16:creationId xmlns:a16="http://schemas.microsoft.com/office/drawing/2014/main" id="{E8C70240-D788-45DA-6018-37B81C7B919F}"/>
              </a:ext>
            </a:extLst>
          </p:cNvPr>
          <p:cNvGraphicFramePr>
            <a:graphicFrameLocks/>
          </p:cNvGraphicFramePr>
          <p:nvPr>
            <p:extLst>
              <p:ext uri="{D42A27DB-BD31-4B8C-83A1-F6EECF244321}">
                <p14:modId xmlns:p14="http://schemas.microsoft.com/office/powerpoint/2010/main" val="2058836081"/>
              </p:ext>
            </p:extLst>
          </p:nvPr>
        </p:nvGraphicFramePr>
        <p:xfrm>
          <a:off x="753793" y="1825625"/>
          <a:ext cx="11085593" cy="4150360"/>
        </p:xfrm>
        <a:graphic>
          <a:graphicData uri="http://schemas.openxmlformats.org/drawingml/2006/table">
            <a:tbl>
              <a:tblPr firstRow="1" bandRow="1">
                <a:tableStyleId>{5C22544A-7EE6-4342-B048-85BDC9FD1C3A}</a:tableStyleId>
              </a:tblPr>
              <a:tblGrid>
                <a:gridCol w="1741317">
                  <a:extLst>
                    <a:ext uri="{9D8B030D-6E8A-4147-A177-3AD203B41FA5}">
                      <a16:colId xmlns:a16="http://schemas.microsoft.com/office/drawing/2014/main" val="1020941911"/>
                    </a:ext>
                  </a:extLst>
                </a:gridCol>
                <a:gridCol w="5404152">
                  <a:extLst>
                    <a:ext uri="{9D8B030D-6E8A-4147-A177-3AD203B41FA5}">
                      <a16:colId xmlns:a16="http://schemas.microsoft.com/office/drawing/2014/main" val="1971508001"/>
                    </a:ext>
                  </a:extLst>
                </a:gridCol>
                <a:gridCol w="3940124">
                  <a:extLst>
                    <a:ext uri="{9D8B030D-6E8A-4147-A177-3AD203B41FA5}">
                      <a16:colId xmlns:a16="http://schemas.microsoft.com/office/drawing/2014/main" val="3742037365"/>
                    </a:ext>
                  </a:extLst>
                </a:gridCol>
              </a:tblGrid>
              <a:tr h="370840">
                <a:tc>
                  <a:txBody>
                    <a:bodyPr/>
                    <a:lstStyle/>
                    <a:p>
                      <a:r>
                        <a:rPr lang="en-US" sz="1600" b="1" i="0" dirty="0">
                          <a:solidFill>
                            <a:srgbClr val="000000"/>
                          </a:solidFill>
                          <a:effectLst/>
                          <a:latin typeface="TimesNewRomanPS-BoldMT"/>
                        </a:rPr>
                        <a:t>Option </a:t>
                      </a:r>
                      <a:endParaRPr lang="en-US" sz="2400" dirty="0">
                        <a:effectLst/>
                      </a:endParaRPr>
                    </a:p>
                  </a:txBody>
                  <a:tcPr anchor="ctr"/>
                </a:tc>
                <a:tc>
                  <a:txBody>
                    <a:bodyPr/>
                    <a:lstStyle/>
                    <a:p>
                      <a:r>
                        <a:rPr lang="en-US" sz="1600" b="1" i="0" dirty="0">
                          <a:solidFill>
                            <a:srgbClr val="000000"/>
                          </a:solidFill>
                          <a:effectLst/>
                          <a:latin typeface="TimesNewRomanPS-BoldMT"/>
                        </a:rPr>
                        <a:t>Description </a:t>
                      </a:r>
                      <a:endParaRPr lang="en-US" sz="2400" dirty="0">
                        <a:effectLst/>
                      </a:endParaRPr>
                    </a:p>
                  </a:txBody>
                  <a:tcPr anchor="ctr"/>
                </a:tc>
                <a:tc>
                  <a:txBody>
                    <a:bodyPr/>
                    <a:lstStyle/>
                    <a:p>
                      <a:r>
                        <a:rPr lang="en-US" sz="1600" b="1" i="0" dirty="0">
                          <a:solidFill>
                            <a:srgbClr val="000000"/>
                          </a:solidFill>
                          <a:effectLst/>
                          <a:latin typeface="TimesNewRomanPS-BoldMT"/>
                        </a:rPr>
                        <a:t>Values</a:t>
                      </a:r>
                      <a:endParaRPr lang="en-US" sz="2400" dirty="0">
                        <a:effectLst/>
                      </a:endParaRPr>
                    </a:p>
                  </a:txBody>
                  <a:tcPr anchor="ctr"/>
                </a:tc>
                <a:extLst>
                  <a:ext uri="{0D108BD9-81ED-4DB2-BD59-A6C34878D82A}">
                    <a16:rowId xmlns:a16="http://schemas.microsoft.com/office/drawing/2014/main" val="218221945"/>
                  </a:ext>
                </a:extLst>
              </a:tr>
              <a:tr h="370840">
                <a:tc>
                  <a:txBody>
                    <a:bodyPr/>
                    <a:lstStyle/>
                    <a:p>
                      <a:r>
                        <a:rPr lang="en-US" sz="2000" b="0" i="0" dirty="0">
                          <a:solidFill>
                            <a:srgbClr val="000000"/>
                          </a:solidFill>
                          <a:effectLst/>
                          <a:latin typeface="Garamond" panose="02020404030301010803" pitchFamily="18" charset="0"/>
                        </a:rPr>
                        <a:t>row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specifies row in which widget is inserted,</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row numbers start from 0</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defaults to first empty row</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in the grid if omitted</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3182143436"/>
                  </a:ext>
                </a:extLst>
              </a:tr>
              <a:tr h="370840">
                <a:tc>
                  <a:txBody>
                    <a:bodyPr/>
                    <a:lstStyle/>
                    <a:p>
                      <a:r>
                        <a:rPr lang="en-US" sz="2000" b="0" i="0" dirty="0">
                          <a:solidFill>
                            <a:srgbClr val="000000"/>
                          </a:solidFill>
                          <a:effectLst/>
                          <a:latin typeface="Garamond" panose="02020404030301010803" pitchFamily="18" charset="0"/>
                        </a:rPr>
                        <a:t>column </a:t>
                      </a:r>
                      <a:endParaRPr lang="en-US" sz="3200" dirty="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specifies column in which widget is</a:t>
                      </a:r>
                      <a:br>
                        <a:rPr lang="en-US" sz="2000" b="0" i="0">
                          <a:solidFill>
                            <a:srgbClr val="000000"/>
                          </a:solidFill>
                          <a:effectLst/>
                          <a:latin typeface="Garamond" panose="02020404030301010803" pitchFamily="18" charset="0"/>
                        </a:rPr>
                      </a:br>
                      <a:r>
                        <a:rPr lang="en-US" sz="2000" b="0" i="0">
                          <a:solidFill>
                            <a:srgbClr val="000000"/>
                          </a:solidFill>
                          <a:effectLst/>
                          <a:latin typeface="Garamond" panose="02020404030301010803" pitchFamily="18" charset="0"/>
                        </a:rPr>
                        <a:t>inserted, column numbers start from 0</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if omitted, defaults to 0</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3068546454"/>
                  </a:ext>
                </a:extLst>
              </a:tr>
              <a:tr h="370840">
                <a:tc>
                  <a:txBody>
                    <a:bodyPr/>
                    <a:lstStyle/>
                    <a:p>
                      <a:r>
                        <a:rPr lang="en-US" sz="2000" b="0" i="0" dirty="0" err="1">
                          <a:solidFill>
                            <a:srgbClr val="000000"/>
                          </a:solidFill>
                          <a:effectLst/>
                          <a:latin typeface="Garamond" panose="02020404030301010803" pitchFamily="18" charset="0"/>
                        </a:rPr>
                        <a:t>columnspan</a:t>
                      </a:r>
                      <a:r>
                        <a:rPr lang="en-US" sz="2000" b="0" i="0" dirty="0">
                          <a:solidFill>
                            <a:srgbClr val="000000"/>
                          </a:solidFill>
                          <a:effectLst/>
                          <a:latin typeface="Garamond" panose="02020404030301010803" pitchFamily="18" charset="0"/>
                        </a:rPr>
                        <a:t>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optional, used to make cell span multiple columns</a:t>
                      </a:r>
                      <a:endParaRPr lang="en-US" sz="3200" dirty="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default = 1</a:t>
                      </a:r>
                      <a:endParaRPr lang="en-US" sz="3200">
                        <a:effectLst/>
                        <a:latin typeface="Garamond" panose="02020404030301010803" pitchFamily="18" charset="0"/>
                      </a:endParaRPr>
                    </a:p>
                  </a:txBody>
                  <a:tcPr anchor="ctr"/>
                </a:tc>
                <a:extLst>
                  <a:ext uri="{0D108BD9-81ED-4DB2-BD59-A6C34878D82A}">
                    <a16:rowId xmlns:a16="http://schemas.microsoft.com/office/drawing/2014/main" val="2800443639"/>
                  </a:ext>
                </a:extLst>
              </a:tr>
              <a:tr h="370840">
                <a:tc>
                  <a:txBody>
                    <a:bodyPr/>
                    <a:lstStyle/>
                    <a:p>
                      <a:r>
                        <a:rPr lang="en-US" sz="2000" b="0" i="0">
                          <a:solidFill>
                            <a:srgbClr val="000000"/>
                          </a:solidFill>
                          <a:effectLst/>
                          <a:latin typeface="Garamond" panose="02020404030301010803" pitchFamily="18" charset="0"/>
                        </a:rPr>
                        <a:t>ipadx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optional, internal padding </a:t>
                      </a:r>
                      <a:endParaRPr lang="en-US" sz="3200" dirty="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default = 0</a:t>
                      </a:r>
                      <a:endParaRPr lang="en-US" sz="3200">
                        <a:effectLst/>
                        <a:latin typeface="Garamond" panose="02020404030301010803" pitchFamily="18" charset="0"/>
                      </a:endParaRPr>
                    </a:p>
                  </a:txBody>
                  <a:tcPr anchor="ctr"/>
                </a:tc>
                <a:extLst>
                  <a:ext uri="{0D108BD9-81ED-4DB2-BD59-A6C34878D82A}">
                    <a16:rowId xmlns:a16="http://schemas.microsoft.com/office/drawing/2014/main" val="3126555014"/>
                  </a:ext>
                </a:extLst>
              </a:tr>
              <a:tr h="370840">
                <a:tc>
                  <a:txBody>
                    <a:bodyPr/>
                    <a:lstStyle/>
                    <a:p>
                      <a:r>
                        <a:rPr lang="en-US" sz="2000" b="0" i="0">
                          <a:solidFill>
                            <a:srgbClr val="000000"/>
                          </a:solidFill>
                          <a:effectLst/>
                          <a:latin typeface="Garamond" panose="02020404030301010803" pitchFamily="18" charset="0"/>
                        </a:rPr>
                        <a:t>ipady </a:t>
                      </a:r>
                      <a:endParaRPr lang="en-US" sz="320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optional, internal padding </a:t>
                      </a:r>
                      <a:endParaRPr lang="en-US" sz="320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default = 0</a:t>
                      </a:r>
                      <a:endParaRPr lang="en-US" sz="3200">
                        <a:effectLst/>
                        <a:latin typeface="Garamond" panose="02020404030301010803" pitchFamily="18" charset="0"/>
                      </a:endParaRPr>
                    </a:p>
                  </a:txBody>
                  <a:tcPr anchor="ctr"/>
                </a:tc>
                <a:extLst>
                  <a:ext uri="{0D108BD9-81ED-4DB2-BD59-A6C34878D82A}">
                    <a16:rowId xmlns:a16="http://schemas.microsoft.com/office/drawing/2014/main" val="710930935"/>
                  </a:ext>
                </a:extLst>
              </a:tr>
              <a:tr h="370840">
                <a:tc>
                  <a:txBody>
                    <a:bodyPr/>
                    <a:lstStyle/>
                    <a:p>
                      <a:r>
                        <a:rPr lang="en-US" sz="2000" b="0" i="0">
                          <a:solidFill>
                            <a:srgbClr val="000000"/>
                          </a:solidFill>
                          <a:effectLst/>
                          <a:latin typeface="Garamond" panose="02020404030301010803" pitchFamily="18" charset="0"/>
                        </a:rPr>
                        <a:t>padx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optional, external padding </a:t>
                      </a:r>
                      <a:endParaRPr lang="en-US" sz="3200" dirty="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default = 0</a:t>
                      </a:r>
                      <a:endParaRPr lang="en-US" sz="3200">
                        <a:effectLst/>
                        <a:latin typeface="Garamond" panose="02020404030301010803" pitchFamily="18" charset="0"/>
                      </a:endParaRPr>
                    </a:p>
                  </a:txBody>
                  <a:tcPr anchor="ctr"/>
                </a:tc>
                <a:extLst>
                  <a:ext uri="{0D108BD9-81ED-4DB2-BD59-A6C34878D82A}">
                    <a16:rowId xmlns:a16="http://schemas.microsoft.com/office/drawing/2014/main" val="4235209269"/>
                  </a:ext>
                </a:extLst>
              </a:tr>
              <a:tr h="370840">
                <a:tc>
                  <a:txBody>
                    <a:bodyPr/>
                    <a:lstStyle/>
                    <a:p>
                      <a:r>
                        <a:rPr lang="en-US" sz="2000" b="0" i="0">
                          <a:solidFill>
                            <a:srgbClr val="000000"/>
                          </a:solidFill>
                          <a:effectLst/>
                          <a:latin typeface="Garamond" panose="02020404030301010803" pitchFamily="18" charset="0"/>
                        </a:rPr>
                        <a:t>pady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optional, external padding </a:t>
                      </a:r>
                      <a:endParaRPr lang="en-US" sz="3200" dirty="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default = 0</a:t>
                      </a:r>
                      <a:endParaRPr lang="en-US" sz="3200">
                        <a:effectLst/>
                        <a:latin typeface="Garamond" panose="02020404030301010803" pitchFamily="18" charset="0"/>
                      </a:endParaRPr>
                    </a:p>
                  </a:txBody>
                  <a:tcPr anchor="ctr"/>
                </a:tc>
                <a:extLst>
                  <a:ext uri="{0D108BD9-81ED-4DB2-BD59-A6C34878D82A}">
                    <a16:rowId xmlns:a16="http://schemas.microsoft.com/office/drawing/2014/main" val="3534429817"/>
                  </a:ext>
                </a:extLst>
              </a:tr>
              <a:tr h="370840">
                <a:tc>
                  <a:txBody>
                    <a:bodyPr/>
                    <a:lstStyle/>
                    <a:p>
                      <a:r>
                        <a:rPr lang="en-US" sz="2000" b="0" i="0">
                          <a:solidFill>
                            <a:srgbClr val="000000"/>
                          </a:solidFill>
                          <a:effectLst/>
                          <a:latin typeface="Garamond" panose="02020404030301010803" pitchFamily="18" charset="0"/>
                        </a:rPr>
                        <a:t>rowspan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optional, used to make cell span multiple rows</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default = 1</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2840496671"/>
                  </a:ext>
                </a:extLst>
              </a:tr>
            </a:tbl>
          </a:graphicData>
        </a:graphic>
      </p:graphicFrame>
      <p:sp>
        <p:nvSpPr>
          <p:cNvPr id="6" name="Title 1">
            <a:extLst>
              <a:ext uri="{FF2B5EF4-FFF2-40B4-BE49-F238E27FC236}">
                <a16:creationId xmlns:a16="http://schemas.microsoft.com/office/drawing/2014/main" id="{72E6B7AA-1828-0B3E-C80E-A659DD832F2C}"/>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915039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2EF88-079D-C950-40A0-5BCE14F72EDA}"/>
              </a:ext>
            </a:extLst>
          </p:cNvPr>
          <p:cNvSpPr>
            <a:spLocks noGrp="1"/>
          </p:cNvSpPr>
          <p:nvPr>
            <p:ph idx="1"/>
          </p:nvPr>
        </p:nvSpPr>
        <p:spPr>
          <a:xfrm>
            <a:off x="838200" y="1041009"/>
            <a:ext cx="10515600" cy="5135954"/>
          </a:xfrm>
        </p:spPr>
        <p:txBody>
          <a:bodyPr>
            <a:normAutofit/>
          </a:bodyPr>
          <a:lstStyle/>
          <a:p>
            <a:r>
              <a:rPr lang="en-US" b="1" i="0" dirty="0">
                <a:solidFill>
                  <a:srgbClr val="000000"/>
                </a:solidFill>
                <a:effectLst/>
                <a:latin typeface="Garamond" panose="02020404030301010803" pitchFamily="18" charset="0"/>
              </a:rPr>
              <a:t>3. The </a:t>
            </a:r>
            <a:r>
              <a:rPr lang="en-US" b="1" i="1" dirty="0">
                <a:solidFill>
                  <a:srgbClr val="000000"/>
                </a:solidFill>
                <a:effectLst/>
                <a:latin typeface="Garamond" panose="02020404030301010803" pitchFamily="18" charset="0"/>
              </a:rPr>
              <a:t>place( ) </a:t>
            </a:r>
            <a:r>
              <a:rPr lang="en-US" b="1" i="0" dirty="0">
                <a:solidFill>
                  <a:srgbClr val="000000"/>
                </a:solidFill>
                <a:effectLst/>
                <a:latin typeface="Garamond" panose="02020404030301010803" pitchFamily="18" charset="0"/>
              </a:rPr>
              <a:t>Method</a:t>
            </a:r>
            <a:r>
              <a:rPr lang="en-US" sz="4000" dirty="0">
                <a:latin typeface="Garamond" panose="02020404030301010803" pitchFamily="18" charset="0"/>
              </a:rPr>
              <a:t> </a:t>
            </a:r>
          </a:p>
          <a:p>
            <a:pPr marL="0" indent="0">
              <a:buNone/>
            </a:pPr>
            <a:r>
              <a:rPr lang="en-US" b="0" i="0" dirty="0">
                <a:solidFill>
                  <a:srgbClr val="000000"/>
                </a:solidFill>
                <a:effectLst/>
                <a:latin typeface="Garamond" panose="02020404030301010803" pitchFamily="18" charset="0"/>
              </a:rPr>
              <a:t>The </a:t>
            </a:r>
            <a:r>
              <a:rPr lang="en-US" b="0" i="1" dirty="0">
                <a:solidFill>
                  <a:srgbClr val="000000"/>
                </a:solidFill>
                <a:effectLst/>
                <a:latin typeface="Garamond" panose="02020404030301010803" pitchFamily="18" charset="0"/>
              </a:rPr>
              <a:t>place( ) </a:t>
            </a:r>
            <a:r>
              <a:rPr lang="en-US" b="0" i="0" dirty="0">
                <a:solidFill>
                  <a:srgbClr val="000000"/>
                </a:solidFill>
                <a:effectLst/>
                <a:latin typeface="Garamond" panose="02020404030301010803" pitchFamily="18" charset="0"/>
              </a:rPr>
              <a:t>method is used to explicitly set the </a:t>
            </a:r>
            <a:r>
              <a:rPr lang="en-US" b="0" i="0" dirty="0">
                <a:solidFill>
                  <a:srgbClr val="FF0000"/>
                </a:solidFill>
                <a:effectLst/>
                <a:latin typeface="Garamond" panose="02020404030301010803" pitchFamily="18" charset="0"/>
              </a:rPr>
              <a:t>position</a:t>
            </a:r>
            <a:r>
              <a:rPr lang="en-US" b="0" i="0" dirty="0">
                <a:solidFill>
                  <a:srgbClr val="000000"/>
                </a:solidFill>
                <a:effectLst/>
                <a:latin typeface="Garamond" panose="02020404030301010803" pitchFamily="18" charset="0"/>
              </a:rPr>
              <a:t> and size of a widget on a master, either in absolute terms or relative to another widget.</a:t>
            </a:r>
            <a:r>
              <a:rPr lang="en-US" sz="4000" dirty="0">
                <a:latin typeface="Garamond" panose="02020404030301010803" pitchFamily="18" charset="0"/>
              </a:rPr>
              <a:t> </a:t>
            </a:r>
            <a:br>
              <a:rPr lang="en-US" sz="4000" dirty="0">
                <a:latin typeface="Garamond" panose="02020404030301010803" pitchFamily="18" charset="0"/>
              </a:rPr>
            </a:br>
            <a:r>
              <a:rPr lang="en-US" b="0" i="0" dirty="0">
                <a:solidFill>
                  <a:srgbClr val="000000"/>
                </a:solidFill>
                <a:effectLst/>
                <a:latin typeface="Garamond" panose="02020404030301010803" pitchFamily="18" charset="0"/>
              </a:rPr>
              <a:t>The syntax is of the form,</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&lt; variable &gt; </a:t>
            </a:r>
            <a:r>
              <a:rPr lang="en-US" b="0" i="0" dirty="0">
                <a:solidFill>
                  <a:srgbClr val="000000"/>
                </a:solidFill>
                <a:effectLst/>
                <a:latin typeface="Garamond" panose="02020404030301010803" pitchFamily="18" charset="0"/>
              </a:rPr>
              <a:t>. </a:t>
            </a:r>
            <a:r>
              <a:rPr lang="en-US" b="0" i="1" dirty="0">
                <a:solidFill>
                  <a:srgbClr val="000000"/>
                </a:solidFill>
                <a:effectLst/>
                <a:latin typeface="Garamond" panose="02020404030301010803" pitchFamily="18" charset="0"/>
              </a:rPr>
              <a:t>place( &lt; options &gt; )</a:t>
            </a:r>
            <a:br>
              <a:rPr lang="en-US" b="0" i="1" dirty="0">
                <a:solidFill>
                  <a:srgbClr val="000000"/>
                </a:solidFill>
                <a:effectLst/>
                <a:latin typeface="Garamond" panose="02020404030301010803" pitchFamily="18" charset="0"/>
              </a:rPr>
            </a:br>
            <a:r>
              <a:rPr lang="en-US" b="0" i="0" dirty="0">
                <a:solidFill>
                  <a:srgbClr val="000000"/>
                </a:solidFill>
                <a:effectLst/>
                <a:latin typeface="Garamond" panose="02020404030301010803" pitchFamily="18" charset="0"/>
              </a:rPr>
              <a:t>The options that may be passed to the </a:t>
            </a:r>
            <a:r>
              <a:rPr lang="en-US" b="0" i="1" dirty="0">
                <a:solidFill>
                  <a:srgbClr val="000000"/>
                </a:solidFill>
                <a:effectLst/>
                <a:latin typeface="Garamond" panose="02020404030301010803" pitchFamily="18" charset="0"/>
              </a:rPr>
              <a:t>place </a:t>
            </a:r>
            <a:r>
              <a:rPr lang="en-US" b="0" i="0" dirty="0">
                <a:solidFill>
                  <a:srgbClr val="000000"/>
                </a:solidFill>
                <a:effectLst/>
                <a:latin typeface="Garamond" panose="02020404030301010803" pitchFamily="18" charset="0"/>
              </a:rPr>
              <a:t>manager are shown </a:t>
            </a:r>
            <a:r>
              <a:rPr lang="en-US" dirty="0">
                <a:solidFill>
                  <a:srgbClr val="000000"/>
                </a:solidFill>
                <a:latin typeface="Garamond" panose="02020404030301010803" pitchFamily="18" charset="0"/>
              </a:rPr>
              <a:t>Next..</a:t>
            </a:r>
            <a:r>
              <a:rPr lang="en-US" sz="4000" dirty="0">
                <a:latin typeface="Garamond" panose="02020404030301010803" pitchFamily="18" charset="0"/>
              </a:rPr>
              <a:t> </a:t>
            </a:r>
            <a:br>
              <a:rPr lang="en-US" sz="4000" dirty="0">
                <a:latin typeface="Garamond" panose="02020404030301010803" pitchFamily="18" charset="0"/>
              </a:rPr>
            </a:br>
            <a:r>
              <a:rPr lang="en-US" sz="4000" dirty="0" err="1">
                <a:latin typeface="Garamond" panose="02020404030301010803" pitchFamily="18" charset="0"/>
              </a:rPr>
              <a:t>Eg.</a:t>
            </a:r>
            <a:r>
              <a:rPr lang="en-US" sz="4000" dirty="0">
                <a:latin typeface="Garamond" panose="02020404030301010803" pitchFamily="18" charset="0"/>
              </a:rPr>
              <a:t> positional x ,positional y</a:t>
            </a:r>
            <a:br>
              <a:rPr lang="en-US" sz="4000" dirty="0">
                <a:latin typeface="Garamond" panose="02020404030301010803" pitchFamily="18" charset="0"/>
              </a:rPr>
            </a:br>
            <a:endParaRPr lang="en-US" sz="40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5F96CEFE-CBD5-FCF4-33D4-19968B98C474}"/>
              </a:ext>
            </a:extLst>
          </p:cNvPr>
          <p:cNvSpPr>
            <a:spLocks noGrp="1"/>
          </p:cNvSpPr>
          <p:nvPr>
            <p:ph type="sldNum" sz="quarter" idx="12"/>
          </p:nvPr>
        </p:nvSpPr>
        <p:spPr/>
        <p:txBody>
          <a:bodyPr/>
          <a:lstStyle/>
          <a:p>
            <a:fld id="{0DB4F7E2-DFC6-490A-AB5F-7D827582BBB5}" type="slidenum">
              <a:rPr lang="en-US" smtClean="0"/>
              <a:pPr/>
              <a:t>22</a:t>
            </a:fld>
            <a:endParaRPr lang="en-US" dirty="0"/>
          </a:p>
        </p:txBody>
      </p:sp>
      <p:sp>
        <p:nvSpPr>
          <p:cNvPr id="5" name="Title 1">
            <a:extLst>
              <a:ext uri="{FF2B5EF4-FFF2-40B4-BE49-F238E27FC236}">
                <a16:creationId xmlns:a16="http://schemas.microsoft.com/office/drawing/2014/main" id="{EAE4CC76-D940-3778-B12F-64724613B57C}"/>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1967113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0CDC-6F1A-6E25-B719-38774B26FBCA}"/>
              </a:ext>
            </a:extLst>
          </p:cNvPr>
          <p:cNvSpPr>
            <a:spLocks noGrp="1"/>
          </p:cNvSpPr>
          <p:nvPr>
            <p:ph type="title"/>
          </p:nvPr>
        </p:nvSpPr>
        <p:spPr>
          <a:xfrm>
            <a:off x="601980" y="136525"/>
            <a:ext cx="10515600" cy="1325563"/>
          </a:xfrm>
        </p:spPr>
        <p:txBody>
          <a:bodyPr>
            <a:normAutofit/>
          </a:bodyPr>
          <a:lstStyle/>
          <a:p>
            <a:r>
              <a:rPr lang="en-US" sz="2400" b="1" i="0" dirty="0">
                <a:solidFill>
                  <a:srgbClr val="000000"/>
                </a:solidFill>
                <a:effectLst/>
                <a:latin typeface="Garamond" panose="02020404030301010803" pitchFamily="18" charset="0"/>
              </a:rPr>
              <a:t>Label Widget Examples</a:t>
            </a:r>
            <a:r>
              <a:rPr lang="en-US" sz="54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B2B5E3A4-C297-F048-6BC4-407EF0461138}"/>
              </a:ext>
            </a:extLst>
          </p:cNvPr>
          <p:cNvSpPr>
            <a:spLocks noGrp="1"/>
          </p:cNvSpPr>
          <p:nvPr>
            <p:ph idx="1"/>
          </p:nvPr>
        </p:nvSpPr>
        <p:spPr>
          <a:xfrm>
            <a:off x="365760" y="942536"/>
            <a:ext cx="10988040" cy="5915464"/>
          </a:xfrm>
        </p:spPr>
        <p:txBody>
          <a:bodyPr>
            <a:noAutofit/>
          </a:bodyPr>
          <a:lstStyle/>
          <a:p>
            <a:pPr marL="0" indent="0">
              <a:buNone/>
            </a:pPr>
            <a:r>
              <a:rPr lang="en-US" sz="2100" b="0" dirty="0">
                <a:effectLst/>
                <a:latin typeface="Garamond" panose="02020404030301010803" pitchFamily="18" charset="0"/>
              </a:rPr>
              <a:t>import </a:t>
            </a:r>
            <a:r>
              <a:rPr lang="en-US" sz="2100" b="0" dirty="0" err="1">
                <a:effectLst/>
                <a:latin typeface="Garamond" panose="02020404030301010803" pitchFamily="18" charset="0"/>
              </a:rPr>
              <a:t>tkinter</a:t>
            </a:r>
            <a:endParaRPr lang="en-US" sz="2100" b="0" dirty="0">
              <a:effectLst/>
              <a:latin typeface="Garamond" panose="02020404030301010803" pitchFamily="18" charset="0"/>
            </a:endParaRPr>
          </a:p>
          <a:p>
            <a:pPr marL="0" indent="0">
              <a:buNone/>
            </a:pPr>
            <a:r>
              <a:rPr lang="en-US" sz="2100" b="0" dirty="0" err="1">
                <a:effectLst/>
                <a:latin typeface="Garamond" panose="02020404030301010803" pitchFamily="18" charset="0"/>
              </a:rPr>
              <a:t>rw</a:t>
            </a:r>
            <a:r>
              <a:rPr lang="en-US" sz="2100" b="0" dirty="0">
                <a:effectLst/>
                <a:latin typeface="Garamond" panose="02020404030301010803" pitchFamily="18" charset="0"/>
              </a:rPr>
              <a:t>=</a:t>
            </a:r>
            <a:r>
              <a:rPr lang="en-US" sz="2100" b="0" dirty="0" err="1">
                <a:effectLst/>
                <a:latin typeface="Garamond" panose="02020404030301010803" pitchFamily="18" charset="0"/>
              </a:rPr>
              <a:t>tkinter.Tk</a:t>
            </a:r>
            <a:r>
              <a:rPr lang="en-US" sz="2100" b="0" dirty="0">
                <a:effectLst/>
                <a:latin typeface="Garamond" panose="02020404030301010803" pitchFamily="18" charset="0"/>
              </a:rPr>
              <a:t>()</a:t>
            </a:r>
          </a:p>
          <a:p>
            <a:pPr marL="0" indent="0">
              <a:buNone/>
            </a:pPr>
            <a:r>
              <a:rPr lang="en-US" sz="2100" b="0" dirty="0" err="1">
                <a:effectLst/>
                <a:latin typeface="Garamond" panose="02020404030301010803" pitchFamily="18" charset="0"/>
              </a:rPr>
              <a:t>rw.geometry</a:t>
            </a:r>
            <a:r>
              <a:rPr lang="en-US" sz="2100" b="0" dirty="0">
                <a:effectLst/>
                <a:latin typeface="Garamond" panose="02020404030301010803" pitchFamily="18" charset="0"/>
              </a:rPr>
              <a:t>("450x500")</a:t>
            </a:r>
          </a:p>
          <a:p>
            <a:pPr marL="0" indent="0">
              <a:buNone/>
            </a:pPr>
            <a:r>
              <a:rPr lang="en-US" sz="2100" b="0" dirty="0">
                <a:effectLst/>
                <a:latin typeface="Garamond" panose="02020404030301010803" pitchFamily="18" charset="0"/>
              </a:rPr>
              <a:t>lb1=</a:t>
            </a:r>
            <a:r>
              <a:rPr lang="en-US" sz="2100" b="0" dirty="0" err="1">
                <a:effectLst/>
                <a:latin typeface="Garamond" panose="02020404030301010803" pitchFamily="18" charset="0"/>
              </a:rPr>
              <a:t>tkinter.Label</a:t>
            </a:r>
            <a:r>
              <a:rPr lang="en-US" sz="2100" b="0" dirty="0">
                <a:effectLst/>
                <a:latin typeface="Garamond" panose="02020404030301010803" pitchFamily="18" charset="0"/>
              </a:rPr>
              <a:t>(</a:t>
            </a:r>
            <a:r>
              <a:rPr lang="en-US" sz="2100" b="0" dirty="0" err="1">
                <a:effectLst/>
                <a:latin typeface="Garamond" panose="02020404030301010803" pitchFamily="18" charset="0"/>
              </a:rPr>
              <a:t>rw,text</a:t>
            </a:r>
            <a:r>
              <a:rPr lang="en-US" sz="2100" b="0" dirty="0">
                <a:effectLst/>
                <a:latin typeface="Garamond" panose="02020404030301010803" pitchFamily="18" charset="0"/>
              </a:rPr>
              <a:t>="Student Registration Page:")</a:t>
            </a:r>
          </a:p>
          <a:p>
            <a:pPr marL="0" indent="0">
              <a:buNone/>
            </a:pPr>
            <a:r>
              <a:rPr lang="en-US" sz="2100" b="0" dirty="0">
                <a:effectLst/>
                <a:latin typeface="Garamond" panose="02020404030301010803" pitchFamily="18" charset="0"/>
              </a:rPr>
              <a:t>lb1.grid(row=0,column=0)</a:t>
            </a:r>
          </a:p>
          <a:p>
            <a:pPr marL="0" indent="0">
              <a:buNone/>
            </a:pPr>
            <a:r>
              <a:rPr lang="en-US" sz="2100" b="0" dirty="0">
                <a:effectLst/>
                <a:latin typeface="Garamond" panose="02020404030301010803" pitchFamily="18" charset="0"/>
              </a:rPr>
              <a:t/>
            </a:r>
            <a:br>
              <a:rPr lang="en-US" sz="2100" b="0" dirty="0">
                <a:effectLst/>
                <a:latin typeface="Garamond" panose="02020404030301010803" pitchFamily="18" charset="0"/>
              </a:rPr>
            </a:br>
            <a:r>
              <a:rPr lang="en-US" sz="2100" b="0" dirty="0">
                <a:effectLst/>
                <a:latin typeface="Garamond" panose="02020404030301010803" pitchFamily="18" charset="0"/>
              </a:rPr>
              <a:t>lb2=</a:t>
            </a:r>
            <a:r>
              <a:rPr lang="en-US" sz="2100" b="0" dirty="0" err="1">
                <a:effectLst/>
                <a:latin typeface="Garamond" panose="02020404030301010803" pitchFamily="18" charset="0"/>
              </a:rPr>
              <a:t>tkinter.Label</a:t>
            </a:r>
            <a:r>
              <a:rPr lang="en-US" sz="2100" b="0" dirty="0">
                <a:effectLst/>
                <a:latin typeface="Garamond" panose="02020404030301010803" pitchFamily="18" charset="0"/>
              </a:rPr>
              <a:t>(</a:t>
            </a:r>
            <a:r>
              <a:rPr lang="en-US" sz="2100" b="0" dirty="0" err="1">
                <a:effectLst/>
                <a:latin typeface="Garamond" panose="02020404030301010803" pitchFamily="18" charset="0"/>
              </a:rPr>
              <a:t>rw,text</a:t>
            </a:r>
            <a:r>
              <a:rPr lang="en-US" sz="2100" b="0" dirty="0">
                <a:effectLst/>
                <a:latin typeface="Garamond" panose="02020404030301010803" pitchFamily="18" charset="0"/>
              </a:rPr>
              <a:t>="Student Id:")</a:t>
            </a:r>
          </a:p>
          <a:p>
            <a:pPr marL="0" indent="0">
              <a:buNone/>
            </a:pPr>
            <a:r>
              <a:rPr lang="en-US" sz="2100" b="0" dirty="0">
                <a:effectLst/>
                <a:latin typeface="Garamond" panose="02020404030301010803" pitchFamily="18" charset="0"/>
              </a:rPr>
              <a:t>lb2.grid(row=1,column=0)</a:t>
            </a:r>
          </a:p>
          <a:p>
            <a:pPr marL="0" indent="0">
              <a:buNone/>
            </a:pPr>
            <a:r>
              <a:rPr lang="en-US" sz="2100" b="0" dirty="0">
                <a:effectLst/>
                <a:latin typeface="Garamond" panose="02020404030301010803" pitchFamily="18" charset="0"/>
              </a:rPr>
              <a:t/>
            </a:r>
            <a:br>
              <a:rPr lang="en-US" sz="2100" b="0" dirty="0">
                <a:effectLst/>
                <a:latin typeface="Garamond" panose="02020404030301010803" pitchFamily="18" charset="0"/>
              </a:rPr>
            </a:br>
            <a:r>
              <a:rPr lang="en-US" sz="2100" b="0" dirty="0">
                <a:effectLst/>
                <a:latin typeface="Garamond" panose="02020404030301010803" pitchFamily="18" charset="0"/>
              </a:rPr>
              <a:t>lb3=</a:t>
            </a:r>
            <a:r>
              <a:rPr lang="en-US" sz="2100" b="0" dirty="0" err="1">
                <a:effectLst/>
                <a:latin typeface="Garamond" panose="02020404030301010803" pitchFamily="18" charset="0"/>
              </a:rPr>
              <a:t>tkinter.Label</a:t>
            </a:r>
            <a:r>
              <a:rPr lang="en-US" sz="2100" b="0" dirty="0">
                <a:effectLst/>
                <a:latin typeface="Garamond" panose="02020404030301010803" pitchFamily="18" charset="0"/>
              </a:rPr>
              <a:t>(</a:t>
            </a:r>
            <a:r>
              <a:rPr lang="en-US" sz="2100" b="0" dirty="0" err="1">
                <a:effectLst/>
                <a:latin typeface="Garamond" panose="02020404030301010803" pitchFamily="18" charset="0"/>
              </a:rPr>
              <a:t>rw,text</a:t>
            </a:r>
            <a:r>
              <a:rPr lang="en-US" sz="2100" b="0" dirty="0">
                <a:effectLst/>
                <a:latin typeface="Garamond" panose="02020404030301010803" pitchFamily="18" charset="0"/>
              </a:rPr>
              <a:t>="Student Name:")</a:t>
            </a:r>
          </a:p>
          <a:p>
            <a:pPr marL="0" indent="0">
              <a:buNone/>
            </a:pPr>
            <a:r>
              <a:rPr lang="en-US" sz="2100" b="0" dirty="0">
                <a:effectLst/>
                <a:latin typeface="Garamond" panose="02020404030301010803" pitchFamily="18" charset="0"/>
              </a:rPr>
              <a:t>lb3.grid(row=2,column=0)</a:t>
            </a:r>
          </a:p>
          <a:p>
            <a:pPr marL="0" indent="0">
              <a:buNone/>
            </a:pPr>
            <a:r>
              <a:rPr lang="en-US" sz="2100" b="0" dirty="0">
                <a:effectLst/>
                <a:latin typeface="Garamond" panose="02020404030301010803" pitchFamily="18" charset="0"/>
              </a:rPr>
              <a:t/>
            </a:r>
            <a:br>
              <a:rPr lang="en-US" sz="2100" b="0" dirty="0">
                <a:effectLst/>
                <a:latin typeface="Garamond" panose="02020404030301010803" pitchFamily="18" charset="0"/>
              </a:rPr>
            </a:br>
            <a:r>
              <a:rPr lang="en-US" sz="2100" b="0" dirty="0">
                <a:effectLst/>
                <a:latin typeface="Garamond" panose="02020404030301010803" pitchFamily="18" charset="0"/>
              </a:rPr>
              <a:t>lb4=</a:t>
            </a:r>
            <a:r>
              <a:rPr lang="en-US" sz="2100" b="0" dirty="0" err="1">
                <a:effectLst/>
                <a:latin typeface="Garamond" panose="02020404030301010803" pitchFamily="18" charset="0"/>
              </a:rPr>
              <a:t>tkinter.Label</a:t>
            </a:r>
            <a:r>
              <a:rPr lang="en-US" sz="2100" b="0" dirty="0">
                <a:effectLst/>
                <a:latin typeface="Garamond" panose="02020404030301010803" pitchFamily="18" charset="0"/>
              </a:rPr>
              <a:t>(</a:t>
            </a:r>
            <a:r>
              <a:rPr lang="en-US" sz="2100" b="0" dirty="0" err="1">
                <a:effectLst/>
                <a:latin typeface="Garamond" panose="02020404030301010803" pitchFamily="18" charset="0"/>
              </a:rPr>
              <a:t>rw,text</a:t>
            </a:r>
            <a:r>
              <a:rPr lang="en-US" sz="2100" b="0" dirty="0">
                <a:effectLst/>
                <a:latin typeface="Garamond" panose="02020404030301010803" pitchFamily="18" charset="0"/>
              </a:rPr>
              <a:t>="Department:")</a:t>
            </a:r>
          </a:p>
          <a:p>
            <a:pPr marL="0" indent="0">
              <a:buNone/>
            </a:pPr>
            <a:r>
              <a:rPr lang="en-US" sz="2100" b="0" dirty="0">
                <a:effectLst/>
                <a:latin typeface="Garamond" panose="02020404030301010803" pitchFamily="18" charset="0"/>
              </a:rPr>
              <a:t>lb4.grid(row=3,column=0)</a:t>
            </a:r>
          </a:p>
          <a:p>
            <a:pPr marL="0" indent="0">
              <a:buNone/>
            </a:pPr>
            <a:r>
              <a:rPr lang="en-US" sz="2100" b="0" dirty="0" err="1">
                <a:effectLst/>
                <a:latin typeface="Garamond" panose="02020404030301010803" pitchFamily="18" charset="0"/>
              </a:rPr>
              <a:t>rw.mainloop</a:t>
            </a:r>
            <a:r>
              <a:rPr lang="en-US" sz="2100" b="0" dirty="0">
                <a:effectLst/>
                <a:latin typeface="Garamond" panose="02020404030301010803" pitchFamily="18" charset="0"/>
              </a:rPr>
              <a:t>()</a:t>
            </a:r>
          </a:p>
        </p:txBody>
      </p:sp>
      <p:sp>
        <p:nvSpPr>
          <p:cNvPr id="4" name="Slide Number Placeholder 3">
            <a:extLst>
              <a:ext uri="{FF2B5EF4-FFF2-40B4-BE49-F238E27FC236}">
                <a16:creationId xmlns:a16="http://schemas.microsoft.com/office/drawing/2014/main" id="{996B3537-79F7-C513-C4CD-D4FA213348D4}"/>
              </a:ext>
            </a:extLst>
          </p:cNvPr>
          <p:cNvSpPr>
            <a:spLocks noGrp="1"/>
          </p:cNvSpPr>
          <p:nvPr>
            <p:ph type="sldNum" sz="quarter" idx="12"/>
          </p:nvPr>
        </p:nvSpPr>
        <p:spPr/>
        <p:txBody>
          <a:bodyPr/>
          <a:lstStyle/>
          <a:p>
            <a:fld id="{0DB4F7E2-DFC6-490A-AB5F-7D827582BBB5}" type="slidenum">
              <a:rPr lang="en-US" smtClean="0"/>
              <a:pPr/>
              <a:t>23</a:t>
            </a:fld>
            <a:endParaRPr lang="en-US" dirty="0"/>
          </a:p>
        </p:txBody>
      </p:sp>
      <p:sp>
        <p:nvSpPr>
          <p:cNvPr id="5" name="Title 1">
            <a:extLst>
              <a:ext uri="{FF2B5EF4-FFF2-40B4-BE49-F238E27FC236}">
                <a16:creationId xmlns:a16="http://schemas.microsoft.com/office/drawing/2014/main" id="{99406D61-8D92-2D4A-BD9A-2B81FE3266A1}"/>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pic>
        <p:nvPicPr>
          <p:cNvPr id="8" name="Picture 7">
            <a:extLst>
              <a:ext uri="{FF2B5EF4-FFF2-40B4-BE49-F238E27FC236}">
                <a16:creationId xmlns:a16="http://schemas.microsoft.com/office/drawing/2014/main" id="{5D84CCF2-A1EA-B49E-FA7F-13722346EFD4}"/>
              </a:ext>
            </a:extLst>
          </p:cNvPr>
          <p:cNvPicPr>
            <a:picLocks noChangeAspect="1"/>
          </p:cNvPicPr>
          <p:nvPr/>
        </p:nvPicPr>
        <p:blipFill>
          <a:blip r:embed="rId2"/>
          <a:stretch>
            <a:fillRect/>
          </a:stretch>
        </p:blipFill>
        <p:spPr>
          <a:xfrm>
            <a:off x="7915201" y="2718340"/>
            <a:ext cx="3662509" cy="3638010"/>
          </a:xfrm>
          <a:prstGeom prst="rect">
            <a:avLst/>
          </a:prstGeom>
        </p:spPr>
      </p:pic>
    </p:spTree>
    <p:extLst>
      <p:ext uri="{BB962C8B-B14F-4D97-AF65-F5344CB8AC3E}">
        <p14:creationId xmlns:p14="http://schemas.microsoft.com/office/powerpoint/2010/main" val="67528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D75B-0C67-15D1-CE69-BAC1398B74F0}"/>
              </a:ext>
            </a:extLst>
          </p:cNvPr>
          <p:cNvSpPr>
            <a:spLocks noGrp="1"/>
          </p:cNvSpPr>
          <p:nvPr>
            <p:ph type="title"/>
          </p:nvPr>
        </p:nvSpPr>
        <p:spPr/>
        <p:txBody>
          <a:bodyPr>
            <a:normAutofit/>
          </a:bodyPr>
          <a:lstStyle/>
          <a:p>
            <a:r>
              <a:rPr lang="en-US" sz="2000" b="1" i="0" dirty="0">
                <a:solidFill>
                  <a:srgbClr val="000000"/>
                </a:solidFill>
                <a:effectLst/>
                <a:latin typeface="Garamond" panose="02020404030301010803" pitchFamily="18" charset="0"/>
              </a:rPr>
              <a:t>THE ENTRY WIDGET</a:t>
            </a:r>
            <a:r>
              <a:rPr lang="en-US" sz="48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9059CD18-1E7A-A99F-2CB6-348524107FFE}"/>
              </a:ext>
            </a:extLst>
          </p:cNvPr>
          <p:cNvSpPr>
            <a:spLocks noGrp="1"/>
          </p:cNvSpPr>
          <p:nvPr>
            <p:ph idx="1"/>
          </p:nvPr>
        </p:nvSpPr>
        <p:spPr/>
        <p:txBody>
          <a:bodyPr/>
          <a:lstStyle/>
          <a:p>
            <a:r>
              <a:rPr lang="en-US" sz="2400" b="0" i="0" dirty="0">
                <a:solidFill>
                  <a:srgbClr val="000000"/>
                </a:solidFill>
                <a:effectLst/>
                <a:latin typeface="Garamond" panose="02020404030301010803" pitchFamily="18" charset="0"/>
              </a:rPr>
              <a:t>The Entry widget is used to accept a single-line text string entered by a user.</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The syntax is of the form,</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variable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Entry </a:t>
            </a:r>
            <a:r>
              <a:rPr lang="en-US" sz="2400" b="0" i="0" dirty="0">
                <a:solidFill>
                  <a:srgbClr val="000000"/>
                </a:solidFill>
                <a:effectLst/>
                <a:latin typeface="Garamond" panose="02020404030301010803" pitchFamily="18" charset="0"/>
              </a:rPr>
              <a:t>(&lt; </a:t>
            </a:r>
            <a:r>
              <a:rPr lang="en-US" sz="2400" b="0" i="1" dirty="0">
                <a:solidFill>
                  <a:srgbClr val="000000"/>
                </a:solidFill>
                <a:effectLst/>
                <a:latin typeface="Garamond" panose="02020404030301010803" pitchFamily="18" charset="0"/>
              </a:rPr>
              <a:t>master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option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value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option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value &gt; </a:t>
            </a:r>
            <a:r>
              <a:rPr lang="en-US" sz="2400" b="0" i="0" dirty="0">
                <a:solidFill>
                  <a:srgbClr val="000000"/>
                </a:solidFill>
                <a:effectLst/>
                <a:latin typeface="Garamond" panose="02020404030301010803" pitchFamily="18" charset="0"/>
              </a:rPr>
              <a:t>, … )</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where</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variable &gt; </a:t>
            </a:r>
            <a:r>
              <a:rPr lang="en-US" sz="2400" b="0" i="0" dirty="0">
                <a:solidFill>
                  <a:srgbClr val="000000"/>
                </a:solidFill>
                <a:effectLst/>
                <a:latin typeface="Garamond" panose="02020404030301010803" pitchFamily="18" charset="0"/>
              </a:rPr>
              <a:t>is a variable name that the widget is assigned to</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master &gt; </a:t>
            </a:r>
            <a:r>
              <a:rPr lang="en-US" sz="2400" b="0" i="0" dirty="0">
                <a:solidFill>
                  <a:srgbClr val="000000"/>
                </a:solidFill>
                <a:effectLst/>
                <a:latin typeface="Garamond" panose="02020404030301010803" pitchFamily="18" charset="0"/>
              </a:rPr>
              <a:t>is the name of the variable the main GUI window has been assigned to, or the full</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reference to the main window</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option &gt; </a:t>
            </a:r>
            <a:r>
              <a:rPr lang="en-US" sz="2400" b="0" i="0" dirty="0">
                <a:solidFill>
                  <a:srgbClr val="000000"/>
                </a:solidFill>
                <a:effectLst/>
                <a:latin typeface="Garamond" panose="02020404030301010803" pitchFamily="18" charset="0"/>
              </a:rPr>
              <a:t>is an attribute</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value &gt; </a:t>
            </a:r>
            <a:r>
              <a:rPr lang="en-US" sz="2400" b="0" i="0" dirty="0">
                <a:solidFill>
                  <a:srgbClr val="000000"/>
                </a:solidFill>
                <a:effectLst/>
                <a:latin typeface="Garamond" panose="02020404030301010803" pitchFamily="18" charset="0"/>
              </a:rPr>
              <a:t>is the specific value of the attribute</a:t>
            </a:r>
            <a:r>
              <a:rPr lang="en-US" sz="3600" dirty="0">
                <a:latin typeface="Garamond" panose="02020404030301010803" pitchFamily="18" charset="0"/>
              </a:rPr>
              <a:t> </a:t>
            </a:r>
            <a:endParaRPr lang="en-US" dirty="0"/>
          </a:p>
        </p:txBody>
      </p:sp>
      <p:sp>
        <p:nvSpPr>
          <p:cNvPr id="4" name="Slide Number Placeholder 3">
            <a:extLst>
              <a:ext uri="{FF2B5EF4-FFF2-40B4-BE49-F238E27FC236}">
                <a16:creationId xmlns:a16="http://schemas.microsoft.com/office/drawing/2014/main" id="{948689BB-A721-9032-8141-0DF96AEF076A}"/>
              </a:ext>
            </a:extLst>
          </p:cNvPr>
          <p:cNvSpPr>
            <a:spLocks noGrp="1"/>
          </p:cNvSpPr>
          <p:nvPr>
            <p:ph type="sldNum" sz="quarter" idx="12"/>
          </p:nvPr>
        </p:nvSpPr>
        <p:spPr/>
        <p:txBody>
          <a:bodyPr/>
          <a:lstStyle/>
          <a:p>
            <a:fld id="{0DB4F7E2-DFC6-490A-AB5F-7D827582BBB5}" type="slidenum">
              <a:rPr lang="en-US" smtClean="0"/>
              <a:pPr/>
              <a:t>24</a:t>
            </a:fld>
            <a:endParaRPr lang="en-US" dirty="0"/>
          </a:p>
        </p:txBody>
      </p:sp>
      <p:sp>
        <p:nvSpPr>
          <p:cNvPr id="5" name="Title 1">
            <a:extLst>
              <a:ext uri="{FF2B5EF4-FFF2-40B4-BE49-F238E27FC236}">
                <a16:creationId xmlns:a16="http://schemas.microsoft.com/office/drawing/2014/main" id="{30837CE5-AB52-4F34-703B-AD7B1935BC74}"/>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1497147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EE00-4F2E-FF3C-09C0-0845C6569293}"/>
              </a:ext>
            </a:extLst>
          </p:cNvPr>
          <p:cNvSpPr>
            <a:spLocks noGrp="1"/>
          </p:cNvSpPr>
          <p:nvPr>
            <p:ph type="title"/>
          </p:nvPr>
        </p:nvSpPr>
        <p:spPr/>
        <p:txBody>
          <a:bodyPr>
            <a:normAutofit/>
          </a:bodyPr>
          <a:lstStyle/>
          <a:p>
            <a:r>
              <a:rPr lang="en-US" sz="2000" b="1" i="0" dirty="0">
                <a:solidFill>
                  <a:srgbClr val="000000"/>
                </a:solidFill>
                <a:effectLst/>
                <a:latin typeface="Garamond" panose="02020404030301010803" pitchFamily="18" charset="0"/>
              </a:rPr>
              <a:t>THE BUTTON WIDGET and Info Dialog Boxes</a:t>
            </a:r>
            <a:r>
              <a:rPr lang="en-US" sz="48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6901F735-4138-F0C1-CA00-EF4317AA2341}"/>
              </a:ext>
            </a:extLst>
          </p:cNvPr>
          <p:cNvSpPr>
            <a:spLocks noGrp="1"/>
          </p:cNvSpPr>
          <p:nvPr>
            <p:ph idx="1"/>
          </p:nvPr>
        </p:nvSpPr>
        <p:spPr/>
        <p:txBody>
          <a:bodyPr>
            <a:normAutofit fontScale="92500"/>
          </a:bodyPr>
          <a:lstStyle/>
          <a:p>
            <a:r>
              <a:rPr lang="en-US" sz="2400" b="0" i="0" dirty="0">
                <a:solidFill>
                  <a:srgbClr val="000000"/>
                </a:solidFill>
                <a:effectLst/>
                <a:latin typeface="Garamond" panose="02020404030301010803" pitchFamily="18" charset="0"/>
              </a:rPr>
              <a:t>The Button widget is a “click” button that is clicked on to trigger some event. Typically, a</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function or a method (or some combination of both) is </a:t>
            </a:r>
            <a:r>
              <a:rPr lang="en-US" sz="2400" b="0" i="0" dirty="0">
                <a:solidFill>
                  <a:srgbClr val="FF0000"/>
                </a:solidFill>
                <a:effectLst/>
                <a:latin typeface="Garamond" panose="02020404030301010803" pitchFamily="18" charset="0"/>
              </a:rPr>
              <a:t>incorporated</a:t>
            </a:r>
            <a:r>
              <a:rPr lang="en-US" sz="2400" b="0" i="0" dirty="0">
                <a:solidFill>
                  <a:srgbClr val="000000"/>
                </a:solidFill>
                <a:effectLst/>
                <a:latin typeface="Garamond" panose="02020404030301010803" pitchFamily="18" charset="0"/>
              </a:rPr>
              <a:t> into the code structure of the Button. The function (or method) is assigned to the </a:t>
            </a:r>
            <a:r>
              <a:rPr lang="en-US" sz="2400" b="0" i="1" dirty="0">
                <a:solidFill>
                  <a:srgbClr val="FF0000"/>
                </a:solidFill>
                <a:effectLst/>
                <a:latin typeface="Garamond" panose="02020404030301010803" pitchFamily="18" charset="0"/>
              </a:rPr>
              <a:t>command</a:t>
            </a:r>
            <a:r>
              <a:rPr lang="en-US" sz="2400" b="0" i="1" dirty="0">
                <a:solidFill>
                  <a:srgbClr val="000000"/>
                </a:solidFill>
                <a:effectLst/>
                <a:latin typeface="Garamond" panose="02020404030301010803" pitchFamily="18" charset="0"/>
              </a:rPr>
              <a:t> </a:t>
            </a:r>
            <a:r>
              <a:rPr lang="en-US" sz="2400" b="0" i="0" dirty="0">
                <a:solidFill>
                  <a:srgbClr val="000000"/>
                </a:solidFill>
                <a:effectLst/>
                <a:latin typeface="Garamond" panose="02020404030301010803" pitchFamily="18" charset="0"/>
              </a:rPr>
              <a:t>option. The function (or method) is called when the Button is clicked on. </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The syntax is of the form,</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variable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Button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master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option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value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option &gt; </a:t>
            </a:r>
            <a:r>
              <a:rPr lang="en-US" sz="2400" b="0" i="0" dirty="0">
                <a:solidFill>
                  <a:srgbClr val="000000"/>
                </a:solidFill>
                <a:effectLst/>
                <a:latin typeface="Garamond" panose="02020404030301010803" pitchFamily="18" charset="0"/>
              </a:rPr>
              <a:t>= </a:t>
            </a:r>
            <a:r>
              <a:rPr lang="en-US" sz="2400" b="0" i="1" dirty="0">
                <a:solidFill>
                  <a:srgbClr val="000000"/>
                </a:solidFill>
                <a:effectLst/>
                <a:latin typeface="Garamond" panose="02020404030301010803" pitchFamily="18" charset="0"/>
              </a:rPr>
              <a:t>&lt; value &gt; </a:t>
            </a:r>
            <a:r>
              <a:rPr lang="en-US" sz="2400" b="0" i="0" dirty="0">
                <a:solidFill>
                  <a:srgbClr val="000000"/>
                </a:solidFill>
                <a:effectLst/>
                <a:latin typeface="Garamond" panose="02020404030301010803" pitchFamily="18" charset="0"/>
              </a:rPr>
              <a:t>, … )</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where</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variable &gt; </a:t>
            </a:r>
            <a:r>
              <a:rPr lang="en-US" sz="2400" b="0" i="0" dirty="0">
                <a:solidFill>
                  <a:srgbClr val="000000"/>
                </a:solidFill>
                <a:effectLst/>
                <a:latin typeface="Garamond" panose="02020404030301010803" pitchFamily="18" charset="0"/>
              </a:rPr>
              <a:t>is a variable name that the widget is assigned to</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master &gt; </a:t>
            </a:r>
            <a:r>
              <a:rPr lang="en-US" sz="2400" b="0" i="0" dirty="0">
                <a:solidFill>
                  <a:srgbClr val="000000"/>
                </a:solidFill>
                <a:effectLst/>
                <a:latin typeface="Garamond" panose="02020404030301010803" pitchFamily="18" charset="0"/>
              </a:rPr>
              <a:t>is the name of the variable the main GUI window has been assigned to, or the full</a:t>
            </a:r>
            <a:br>
              <a:rPr lang="en-US" sz="2400" b="0" i="0" dirty="0">
                <a:solidFill>
                  <a:srgbClr val="000000"/>
                </a:solidFill>
                <a:effectLst/>
                <a:latin typeface="Garamond" panose="02020404030301010803" pitchFamily="18" charset="0"/>
              </a:rPr>
            </a:br>
            <a:r>
              <a:rPr lang="en-US" sz="2400" b="0" i="0" dirty="0">
                <a:solidFill>
                  <a:srgbClr val="000000"/>
                </a:solidFill>
                <a:effectLst/>
                <a:latin typeface="Garamond" panose="02020404030301010803" pitchFamily="18" charset="0"/>
              </a:rPr>
              <a:t>reference to the main window</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option &gt; </a:t>
            </a:r>
            <a:r>
              <a:rPr lang="en-US" sz="2400" b="0" i="0" dirty="0">
                <a:solidFill>
                  <a:srgbClr val="000000"/>
                </a:solidFill>
                <a:effectLst/>
                <a:latin typeface="Garamond" panose="02020404030301010803" pitchFamily="18" charset="0"/>
              </a:rPr>
              <a:t>is an attribute</a:t>
            </a:r>
            <a:br>
              <a:rPr lang="en-US" sz="2400" b="0" i="0" dirty="0">
                <a:solidFill>
                  <a:srgbClr val="000000"/>
                </a:solidFill>
                <a:effectLst/>
                <a:latin typeface="Garamond" panose="02020404030301010803" pitchFamily="18" charset="0"/>
              </a:rPr>
            </a:br>
            <a:r>
              <a:rPr lang="en-US" sz="2400" b="0" i="1" dirty="0">
                <a:solidFill>
                  <a:srgbClr val="000000"/>
                </a:solidFill>
                <a:effectLst/>
                <a:latin typeface="Garamond" panose="02020404030301010803" pitchFamily="18" charset="0"/>
              </a:rPr>
              <a:t>&lt; value &gt; </a:t>
            </a:r>
            <a:r>
              <a:rPr lang="en-US" sz="2400" b="0" i="0" dirty="0">
                <a:solidFill>
                  <a:srgbClr val="000000"/>
                </a:solidFill>
                <a:effectLst/>
                <a:latin typeface="Garamond" panose="02020404030301010803" pitchFamily="18" charset="0"/>
              </a:rPr>
              <a:t>is the specific value of the attribute</a:t>
            </a:r>
            <a:r>
              <a:rPr lang="en-US" sz="3600" dirty="0">
                <a:latin typeface="Garamond" panose="02020404030301010803" pitchFamily="18" charset="0"/>
              </a:rPr>
              <a:t> </a:t>
            </a:r>
          </a:p>
        </p:txBody>
      </p:sp>
      <p:sp>
        <p:nvSpPr>
          <p:cNvPr id="4" name="Slide Number Placeholder 3">
            <a:extLst>
              <a:ext uri="{FF2B5EF4-FFF2-40B4-BE49-F238E27FC236}">
                <a16:creationId xmlns:a16="http://schemas.microsoft.com/office/drawing/2014/main" id="{2E1613B7-1D90-C0BB-7C48-DBFA9FDDB912}"/>
              </a:ext>
            </a:extLst>
          </p:cNvPr>
          <p:cNvSpPr>
            <a:spLocks noGrp="1"/>
          </p:cNvSpPr>
          <p:nvPr>
            <p:ph type="sldNum" sz="quarter" idx="12"/>
          </p:nvPr>
        </p:nvSpPr>
        <p:spPr/>
        <p:txBody>
          <a:bodyPr/>
          <a:lstStyle/>
          <a:p>
            <a:fld id="{0DB4F7E2-DFC6-490A-AB5F-7D827582BBB5}" type="slidenum">
              <a:rPr lang="en-US" smtClean="0"/>
              <a:pPr/>
              <a:t>25</a:t>
            </a:fld>
            <a:endParaRPr lang="en-US" dirty="0"/>
          </a:p>
        </p:txBody>
      </p:sp>
      <p:sp>
        <p:nvSpPr>
          <p:cNvPr id="5" name="Title 1">
            <a:extLst>
              <a:ext uri="{FF2B5EF4-FFF2-40B4-BE49-F238E27FC236}">
                <a16:creationId xmlns:a16="http://schemas.microsoft.com/office/drawing/2014/main" id="{510A3D1D-93FF-0B6D-F74B-180F6B152B59}"/>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444527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4184-9F80-C3ED-ECF4-CE44692525A5}"/>
              </a:ext>
            </a:extLst>
          </p:cNvPr>
          <p:cNvSpPr>
            <a:spLocks noGrp="1"/>
          </p:cNvSpPr>
          <p:nvPr>
            <p:ph type="title"/>
          </p:nvPr>
        </p:nvSpPr>
        <p:spPr>
          <a:xfrm>
            <a:off x="402102" y="150593"/>
            <a:ext cx="10515600" cy="1325563"/>
          </a:xfrm>
        </p:spPr>
        <p:txBody>
          <a:bodyPr/>
          <a:lstStyle/>
          <a:p>
            <a:r>
              <a:rPr lang="en-US" sz="1800" b="1" i="0" dirty="0">
                <a:solidFill>
                  <a:srgbClr val="000000"/>
                </a:solidFill>
                <a:effectLst/>
                <a:latin typeface="TimesNewRomanPS-BoldMT"/>
              </a:rPr>
              <a:t>Example</a:t>
            </a:r>
            <a:r>
              <a:rPr lang="en-US" dirty="0"/>
              <a:t> </a:t>
            </a:r>
          </a:p>
        </p:txBody>
      </p:sp>
      <p:pic>
        <p:nvPicPr>
          <p:cNvPr id="6" name="Content Placeholder 5">
            <a:extLst>
              <a:ext uri="{FF2B5EF4-FFF2-40B4-BE49-F238E27FC236}">
                <a16:creationId xmlns:a16="http://schemas.microsoft.com/office/drawing/2014/main" id="{65216356-B3FC-F2FD-A0BF-CA8A0FBD3323}"/>
              </a:ext>
            </a:extLst>
          </p:cNvPr>
          <p:cNvPicPr>
            <a:picLocks noGrp="1" noChangeAspect="1"/>
          </p:cNvPicPr>
          <p:nvPr>
            <p:ph idx="1"/>
          </p:nvPr>
        </p:nvPicPr>
        <p:blipFill>
          <a:blip r:embed="rId2"/>
          <a:stretch>
            <a:fillRect/>
          </a:stretch>
        </p:blipFill>
        <p:spPr>
          <a:xfrm>
            <a:off x="163170" y="1111348"/>
            <a:ext cx="4929335" cy="4135901"/>
          </a:xfrm>
        </p:spPr>
      </p:pic>
      <p:sp>
        <p:nvSpPr>
          <p:cNvPr id="4" name="Slide Number Placeholder 3">
            <a:extLst>
              <a:ext uri="{FF2B5EF4-FFF2-40B4-BE49-F238E27FC236}">
                <a16:creationId xmlns:a16="http://schemas.microsoft.com/office/drawing/2014/main" id="{8B284433-702E-DCC5-3DD7-800FBBF2C142}"/>
              </a:ext>
            </a:extLst>
          </p:cNvPr>
          <p:cNvSpPr>
            <a:spLocks noGrp="1"/>
          </p:cNvSpPr>
          <p:nvPr>
            <p:ph type="sldNum" sz="quarter" idx="12"/>
          </p:nvPr>
        </p:nvSpPr>
        <p:spPr/>
        <p:txBody>
          <a:bodyPr/>
          <a:lstStyle/>
          <a:p>
            <a:fld id="{0DB4F7E2-DFC6-490A-AB5F-7D827582BBB5}" type="slidenum">
              <a:rPr lang="en-US" smtClean="0"/>
              <a:pPr/>
              <a:t>26</a:t>
            </a:fld>
            <a:endParaRPr lang="en-US" dirty="0"/>
          </a:p>
        </p:txBody>
      </p:sp>
      <p:pic>
        <p:nvPicPr>
          <p:cNvPr id="8" name="Picture 7">
            <a:extLst>
              <a:ext uri="{FF2B5EF4-FFF2-40B4-BE49-F238E27FC236}">
                <a16:creationId xmlns:a16="http://schemas.microsoft.com/office/drawing/2014/main" id="{A8520F5B-7ABD-4324-8CC9-A167010D0F9F}"/>
              </a:ext>
            </a:extLst>
          </p:cNvPr>
          <p:cNvPicPr>
            <a:picLocks noChangeAspect="1"/>
          </p:cNvPicPr>
          <p:nvPr/>
        </p:nvPicPr>
        <p:blipFill>
          <a:blip r:embed="rId3"/>
          <a:stretch>
            <a:fillRect/>
          </a:stretch>
        </p:blipFill>
        <p:spPr>
          <a:xfrm>
            <a:off x="5471892" y="1111348"/>
            <a:ext cx="6429375" cy="5245001"/>
          </a:xfrm>
          <a:prstGeom prst="rect">
            <a:avLst/>
          </a:prstGeom>
        </p:spPr>
      </p:pic>
      <p:sp>
        <p:nvSpPr>
          <p:cNvPr id="9" name="Title 1">
            <a:extLst>
              <a:ext uri="{FF2B5EF4-FFF2-40B4-BE49-F238E27FC236}">
                <a16:creationId xmlns:a16="http://schemas.microsoft.com/office/drawing/2014/main" id="{567DD98F-F225-1AF9-68FA-FEE6E905F600}"/>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265952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C1B1-64D0-6B2F-5D26-E294FE8D366B}"/>
              </a:ext>
            </a:extLst>
          </p:cNvPr>
          <p:cNvSpPr>
            <a:spLocks noGrp="1"/>
          </p:cNvSpPr>
          <p:nvPr>
            <p:ph type="title"/>
          </p:nvPr>
        </p:nvSpPr>
        <p:spPr/>
        <p:txBody>
          <a:bodyPr>
            <a:normAutofit/>
          </a:bodyPr>
          <a:lstStyle/>
          <a:p>
            <a:r>
              <a:rPr lang="en-US" sz="4000" dirty="0">
                <a:latin typeface="Garamond" panose="02020404030301010803" pitchFamily="18" charset="0"/>
              </a:rPr>
              <a:t>Sample Output</a:t>
            </a:r>
          </a:p>
        </p:txBody>
      </p:sp>
      <p:pic>
        <p:nvPicPr>
          <p:cNvPr id="6" name="Content Placeholder 5">
            <a:extLst>
              <a:ext uri="{FF2B5EF4-FFF2-40B4-BE49-F238E27FC236}">
                <a16:creationId xmlns:a16="http://schemas.microsoft.com/office/drawing/2014/main" id="{4C9F5B34-EE6D-65D7-E3F3-B61B466FDEA6}"/>
              </a:ext>
            </a:extLst>
          </p:cNvPr>
          <p:cNvPicPr>
            <a:picLocks noGrp="1" noChangeAspect="1"/>
          </p:cNvPicPr>
          <p:nvPr>
            <p:ph idx="1"/>
          </p:nvPr>
        </p:nvPicPr>
        <p:blipFill>
          <a:blip r:embed="rId2"/>
          <a:stretch>
            <a:fillRect/>
          </a:stretch>
        </p:blipFill>
        <p:spPr>
          <a:xfrm>
            <a:off x="838200" y="1985962"/>
            <a:ext cx="4305300" cy="2886075"/>
          </a:xfrm>
        </p:spPr>
      </p:pic>
      <p:sp>
        <p:nvSpPr>
          <p:cNvPr id="4" name="Slide Number Placeholder 3">
            <a:extLst>
              <a:ext uri="{FF2B5EF4-FFF2-40B4-BE49-F238E27FC236}">
                <a16:creationId xmlns:a16="http://schemas.microsoft.com/office/drawing/2014/main" id="{3D35EC79-0A51-4279-4F34-DC92EDC5DBA3}"/>
              </a:ext>
            </a:extLst>
          </p:cNvPr>
          <p:cNvSpPr>
            <a:spLocks noGrp="1"/>
          </p:cNvSpPr>
          <p:nvPr>
            <p:ph type="sldNum" sz="quarter" idx="12"/>
          </p:nvPr>
        </p:nvSpPr>
        <p:spPr/>
        <p:txBody>
          <a:bodyPr/>
          <a:lstStyle/>
          <a:p>
            <a:fld id="{0DB4F7E2-DFC6-490A-AB5F-7D827582BBB5}" type="slidenum">
              <a:rPr lang="en-US" smtClean="0"/>
              <a:pPr/>
              <a:t>27</a:t>
            </a:fld>
            <a:endParaRPr lang="en-US" dirty="0"/>
          </a:p>
        </p:txBody>
      </p:sp>
      <p:pic>
        <p:nvPicPr>
          <p:cNvPr id="8" name="Picture 7">
            <a:extLst>
              <a:ext uri="{FF2B5EF4-FFF2-40B4-BE49-F238E27FC236}">
                <a16:creationId xmlns:a16="http://schemas.microsoft.com/office/drawing/2014/main" id="{76689353-470F-7E78-8F58-3BC005ED1BEC}"/>
              </a:ext>
            </a:extLst>
          </p:cNvPr>
          <p:cNvPicPr>
            <a:picLocks noChangeAspect="1"/>
          </p:cNvPicPr>
          <p:nvPr/>
        </p:nvPicPr>
        <p:blipFill>
          <a:blip r:embed="rId3"/>
          <a:stretch>
            <a:fillRect/>
          </a:stretch>
        </p:blipFill>
        <p:spPr>
          <a:xfrm>
            <a:off x="5715000" y="2214561"/>
            <a:ext cx="4267200" cy="2428875"/>
          </a:xfrm>
          <a:prstGeom prst="rect">
            <a:avLst/>
          </a:prstGeom>
        </p:spPr>
      </p:pic>
      <p:sp>
        <p:nvSpPr>
          <p:cNvPr id="9" name="Title 1">
            <a:extLst>
              <a:ext uri="{FF2B5EF4-FFF2-40B4-BE49-F238E27FC236}">
                <a16:creationId xmlns:a16="http://schemas.microsoft.com/office/drawing/2014/main" id="{9BF2D06A-557F-C2C0-5671-1687A4E51D70}"/>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066302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14EC-2376-774A-019D-D6AEA64A9DEE}"/>
              </a:ext>
            </a:extLst>
          </p:cNvPr>
          <p:cNvSpPr>
            <a:spLocks noGrp="1"/>
          </p:cNvSpPr>
          <p:nvPr>
            <p:ph type="title"/>
          </p:nvPr>
        </p:nvSpPr>
        <p:spPr/>
        <p:txBody>
          <a:bodyPr/>
          <a:lstStyle/>
          <a:p>
            <a:r>
              <a:rPr lang="en-US" sz="4400" i="0" dirty="0">
                <a:solidFill>
                  <a:srgbClr val="000000"/>
                </a:solidFill>
                <a:effectLst/>
                <a:latin typeface="Garamond" panose="02020404030301010803" pitchFamily="18" charset="0"/>
              </a:rPr>
              <a:t>info dialog box</a:t>
            </a:r>
            <a:endParaRPr lang="en-US" dirty="0"/>
          </a:p>
        </p:txBody>
      </p:sp>
      <p:sp>
        <p:nvSpPr>
          <p:cNvPr id="3" name="Content Placeholder 2">
            <a:extLst>
              <a:ext uri="{FF2B5EF4-FFF2-40B4-BE49-F238E27FC236}">
                <a16:creationId xmlns:a16="http://schemas.microsoft.com/office/drawing/2014/main" id="{C529C6E1-E63F-FE37-ABBE-4CA5C9E99F37}"/>
              </a:ext>
            </a:extLst>
          </p:cNvPr>
          <p:cNvSpPr>
            <a:spLocks noGrp="1"/>
          </p:cNvSpPr>
          <p:nvPr>
            <p:ph idx="1"/>
          </p:nvPr>
        </p:nvSpPr>
        <p:spPr>
          <a:xfrm>
            <a:off x="627185" y="1332414"/>
            <a:ext cx="10515600" cy="4351338"/>
          </a:xfrm>
        </p:spPr>
        <p:txBody>
          <a:bodyPr>
            <a:normAutofit fontScale="92500"/>
          </a:bodyPr>
          <a:lstStyle/>
          <a:p>
            <a:r>
              <a:rPr lang="en-US" sz="3200" i="0" dirty="0">
                <a:solidFill>
                  <a:srgbClr val="000000"/>
                </a:solidFill>
                <a:effectLst/>
                <a:latin typeface="Garamond" panose="02020404030301010803" pitchFamily="18" charset="0"/>
              </a:rPr>
              <a:t>An info dialog box is a simple window that </a:t>
            </a:r>
            <a:r>
              <a:rPr lang="en-US" sz="3200" i="0" dirty="0">
                <a:solidFill>
                  <a:srgbClr val="FF0000"/>
                </a:solidFill>
                <a:effectLst/>
                <a:latin typeface="Garamond" panose="02020404030301010803" pitchFamily="18" charset="0"/>
              </a:rPr>
              <a:t>displays a message</a:t>
            </a:r>
            <a:r>
              <a:rPr lang="en-US" sz="3200" i="0" dirty="0">
                <a:solidFill>
                  <a:srgbClr val="000000"/>
                </a:solidFill>
                <a:effectLst/>
                <a:latin typeface="Garamond" panose="02020404030301010803" pitchFamily="18" charset="0"/>
              </a:rPr>
              <a:t> to the user, and has an </a:t>
            </a:r>
            <a:r>
              <a:rPr lang="en-US" sz="3200" i="0" dirty="0">
                <a:solidFill>
                  <a:srgbClr val="FF0000"/>
                </a:solidFill>
                <a:effectLst/>
                <a:latin typeface="Garamond" panose="02020404030301010803" pitchFamily="18" charset="0"/>
              </a:rPr>
              <a:t>OK button </a:t>
            </a:r>
            <a:r>
              <a:rPr lang="en-US" sz="3200" i="0" dirty="0">
                <a:solidFill>
                  <a:srgbClr val="000000"/>
                </a:solidFill>
                <a:effectLst/>
                <a:latin typeface="Garamond" panose="02020404030301010803" pitchFamily="18" charset="0"/>
              </a:rPr>
              <a:t>that dismisses the dialog box. </a:t>
            </a:r>
          </a:p>
          <a:p>
            <a:r>
              <a:rPr lang="en-US" sz="3200" i="0" dirty="0">
                <a:solidFill>
                  <a:srgbClr val="000000"/>
                </a:solidFill>
                <a:effectLst/>
                <a:latin typeface="Garamond" panose="02020404030301010803" pitchFamily="18" charset="0"/>
              </a:rPr>
              <a:t>You can use the </a:t>
            </a:r>
            <a:r>
              <a:rPr lang="en-US" sz="3200" i="0" dirty="0" err="1">
                <a:solidFill>
                  <a:srgbClr val="FF0000"/>
                </a:solidFill>
                <a:effectLst/>
                <a:latin typeface="Garamond" panose="02020404030301010803" pitchFamily="18" charset="0"/>
              </a:rPr>
              <a:t>tkinter.messagebox</a:t>
            </a:r>
            <a:r>
              <a:rPr lang="en-US" sz="3200" i="0" dirty="0">
                <a:solidFill>
                  <a:srgbClr val="000000"/>
                </a:solidFill>
                <a:effectLst/>
                <a:latin typeface="Garamond" panose="02020404030301010803" pitchFamily="18" charset="0"/>
              </a:rPr>
              <a:t> module’s </a:t>
            </a:r>
            <a:r>
              <a:rPr lang="en-US" sz="3200" i="0" dirty="0" err="1">
                <a:solidFill>
                  <a:srgbClr val="FF0000"/>
                </a:solidFill>
                <a:effectLst/>
                <a:latin typeface="Garamond" panose="02020404030301010803" pitchFamily="18" charset="0"/>
              </a:rPr>
              <a:t>showinfo</a:t>
            </a:r>
            <a:r>
              <a:rPr lang="en-US" sz="3200" i="0" dirty="0">
                <a:solidFill>
                  <a:srgbClr val="000000"/>
                </a:solidFill>
                <a:effectLst/>
                <a:latin typeface="Garamond" panose="02020404030301010803" pitchFamily="18" charset="0"/>
              </a:rPr>
              <a:t> function to display an info dialog box.</a:t>
            </a:r>
            <a:r>
              <a:rPr lang="en-US" sz="3200" dirty="0">
                <a:latin typeface="Garamond" panose="02020404030301010803" pitchFamily="18" charset="0"/>
              </a:rPr>
              <a:t> </a:t>
            </a:r>
          </a:p>
          <a:p>
            <a:r>
              <a:rPr lang="en-US" sz="3200" dirty="0">
                <a:solidFill>
                  <a:srgbClr val="000000"/>
                </a:solidFill>
                <a:latin typeface="Garamond" panose="02020404030301010803" pitchFamily="18" charset="0"/>
              </a:rPr>
              <a:t>To use the </a:t>
            </a:r>
            <a:r>
              <a:rPr lang="en-US" sz="3200" dirty="0" err="1">
                <a:solidFill>
                  <a:srgbClr val="000000"/>
                </a:solidFill>
                <a:latin typeface="Garamond" panose="02020404030301010803" pitchFamily="18" charset="0"/>
              </a:rPr>
              <a:t>showinfo</a:t>
            </a:r>
            <a:r>
              <a:rPr lang="en-US" sz="3200" dirty="0">
                <a:solidFill>
                  <a:srgbClr val="000000"/>
                </a:solidFill>
                <a:latin typeface="Garamond" panose="02020404030301010803" pitchFamily="18" charset="0"/>
              </a:rPr>
              <a:t> function, you will need to import the </a:t>
            </a:r>
            <a:r>
              <a:rPr lang="en-US" sz="3200" dirty="0" err="1">
                <a:solidFill>
                  <a:srgbClr val="000000"/>
                </a:solidFill>
                <a:latin typeface="Garamond" panose="02020404030301010803" pitchFamily="18" charset="0"/>
              </a:rPr>
              <a:t>tkinter.messagebox</a:t>
            </a:r>
            <a:r>
              <a:rPr lang="en-US" sz="3200" dirty="0">
                <a:solidFill>
                  <a:srgbClr val="000000"/>
                </a:solidFill>
                <a:latin typeface="Garamond" panose="02020404030301010803" pitchFamily="18" charset="0"/>
              </a:rPr>
              <a:t> module.</a:t>
            </a:r>
          </a:p>
          <a:p>
            <a:r>
              <a:rPr lang="en-US" sz="3200" dirty="0">
                <a:solidFill>
                  <a:srgbClr val="000000"/>
                </a:solidFill>
                <a:latin typeface="Garamond" panose="02020404030301010803" pitchFamily="18" charset="0"/>
              </a:rPr>
              <a:t> The general format of the </a:t>
            </a:r>
            <a:r>
              <a:rPr lang="en-US" sz="3200" dirty="0" err="1">
                <a:solidFill>
                  <a:srgbClr val="000000"/>
                </a:solidFill>
                <a:latin typeface="Garamond" panose="02020404030301010803" pitchFamily="18" charset="0"/>
              </a:rPr>
              <a:t>showinfo</a:t>
            </a:r>
            <a:r>
              <a:rPr lang="en-US" sz="3200" dirty="0">
                <a:solidFill>
                  <a:srgbClr val="000000"/>
                </a:solidFill>
                <a:latin typeface="Garamond" panose="02020404030301010803" pitchFamily="18" charset="0"/>
              </a:rPr>
              <a:t> function call is:</a:t>
            </a:r>
            <a:br>
              <a:rPr lang="en-US" sz="3200" dirty="0">
                <a:solidFill>
                  <a:srgbClr val="000000"/>
                </a:solidFill>
                <a:latin typeface="Garamond" panose="02020404030301010803" pitchFamily="18" charset="0"/>
              </a:rPr>
            </a:br>
            <a:r>
              <a:rPr lang="en-US" sz="3200" dirty="0" err="1">
                <a:solidFill>
                  <a:srgbClr val="00B0F0"/>
                </a:solidFill>
                <a:latin typeface="Garamond" panose="02020404030301010803" pitchFamily="18" charset="0"/>
              </a:rPr>
              <a:t>tkinter.messagebox.showinfo</a:t>
            </a:r>
            <a:r>
              <a:rPr lang="en-US" sz="3200" dirty="0">
                <a:solidFill>
                  <a:srgbClr val="00B0F0"/>
                </a:solidFill>
                <a:latin typeface="Garamond" panose="02020404030301010803" pitchFamily="18" charset="0"/>
              </a:rPr>
              <a:t>(title, message) </a:t>
            </a:r>
            <a:r>
              <a:rPr lang="en-US" sz="3200" dirty="0">
                <a:solidFill>
                  <a:srgbClr val="000000"/>
                </a:solidFill>
                <a:latin typeface="Garamond" panose="02020404030301010803" pitchFamily="18" charset="0"/>
              </a:rPr>
              <a:t/>
            </a:r>
            <a:br>
              <a:rPr lang="en-US" sz="3200" dirty="0">
                <a:solidFill>
                  <a:srgbClr val="000000"/>
                </a:solidFill>
                <a:latin typeface="Garamond" panose="02020404030301010803" pitchFamily="18" charset="0"/>
              </a:rPr>
            </a:br>
            <a:endParaRPr lang="en-US" sz="3200" dirty="0">
              <a:solidFill>
                <a:srgbClr val="000000"/>
              </a:solidFill>
              <a:latin typeface="Garamond" panose="02020404030301010803" pitchFamily="18" charset="0"/>
            </a:endParaRPr>
          </a:p>
        </p:txBody>
      </p:sp>
      <p:sp>
        <p:nvSpPr>
          <p:cNvPr id="4" name="Slide Number Placeholder 3">
            <a:extLst>
              <a:ext uri="{FF2B5EF4-FFF2-40B4-BE49-F238E27FC236}">
                <a16:creationId xmlns:a16="http://schemas.microsoft.com/office/drawing/2014/main" id="{28C6976A-4A70-883F-415C-B43E3D5D7571}"/>
              </a:ext>
            </a:extLst>
          </p:cNvPr>
          <p:cNvSpPr>
            <a:spLocks noGrp="1"/>
          </p:cNvSpPr>
          <p:nvPr>
            <p:ph type="sldNum" sz="quarter" idx="12"/>
          </p:nvPr>
        </p:nvSpPr>
        <p:spPr/>
        <p:txBody>
          <a:bodyPr/>
          <a:lstStyle/>
          <a:p>
            <a:fld id="{0DB4F7E2-DFC6-490A-AB5F-7D827582BBB5}" type="slidenum">
              <a:rPr lang="en-US" smtClean="0"/>
              <a:pPr/>
              <a:t>28</a:t>
            </a:fld>
            <a:endParaRPr lang="en-US" dirty="0"/>
          </a:p>
        </p:txBody>
      </p:sp>
      <p:sp>
        <p:nvSpPr>
          <p:cNvPr id="5" name="Title 1">
            <a:extLst>
              <a:ext uri="{FF2B5EF4-FFF2-40B4-BE49-F238E27FC236}">
                <a16:creationId xmlns:a16="http://schemas.microsoft.com/office/drawing/2014/main" id="{BADCBC2F-92F7-DBEA-6D14-55431ABDA271}"/>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974836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AA8D-10C6-C355-EF44-3AF102E293F1}"/>
              </a:ext>
            </a:extLst>
          </p:cNvPr>
          <p:cNvSpPr>
            <a:spLocks noGrp="1"/>
          </p:cNvSpPr>
          <p:nvPr>
            <p:ph type="title"/>
          </p:nvPr>
        </p:nvSpPr>
        <p:spPr/>
        <p:txBody>
          <a:bodyPr>
            <a:normAutofit/>
          </a:bodyPr>
          <a:lstStyle/>
          <a:p>
            <a:r>
              <a:rPr lang="en-US" sz="4000" dirty="0">
                <a:latin typeface="Garamond" panose="02020404030301010803" pitchFamily="18" charset="0"/>
              </a:rPr>
              <a:t>Example</a:t>
            </a:r>
          </a:p>
        </p:txBody>
      </p:sp>
      <p:sp>
        <p:nvSpPr>
          <p:cNvPr id="3" name="Content Placeholder 2">
            <a:extLst>
              <a:ext uri="{FF2B5EF4-FFF2-40B4-BE49-F238E27FC236}">
                <a16:creationId xmlns:a16="http://schemas.microsoft.com/office/drawing/2014/main" id="{0A2A7449-B301-44DE-2E2D-BD911E8CB4F4}"/>
              </a:ext>
            </a:extLst>
          </p:cNvPr>
          <p:cNvSpPr>
            <a:spLocks noGrp="1"/>
          </p:cNvSpPr>
          <p:nvPr>
            <p:ph idx="1"/>
          </p:nvPr>
        </p:nvSpPr>
        <p:spPr>
          <a:xfrm>
            <a:off x="562708" y="1825625"/>
            <a:ext cx="10791092" cy="4351338"/>
          </a:xfrm>
        </p:spPr>
        <p:txBody>
          <a:bodyPr>
            <a:normAutofit/>
          </a:bodyPr>
          <a:lstStyle/>
          <a:p>
            <a:pPr marL="0" indent="0">
              <a:buNone/>
            </a:pPr>
            <a:r>
              <a:rPr lang="en-US" sz="2400" b="0" dirty="0">
                <a:effectLst/>
                <a:latin typeface="Garamond" panose="02020404030301010803" pitchFamily="18" charset="0"/>
              </a:rPr>
              <a:t>import </a:t>
            </a:r>
            <a:r>
              <a:rPr lang="en-US" sz="2400" b="0" dirty="0" err="1">
                <a:effectLst/>
                <a:latin typeface="Garamond" panose="02020404030301010803" pitchFamily="18" charset="0"/>
              </a:rPr>
              <a:t>tkinter</a:t>
            </a:r>
            <a:endParaRPr lang="en-US" sz="2400" b="0" dirty="0">
              <a:effectLst/>
              <a:latin typeface="Garamond" panose="02020404030301010803" pitchFamily="18" charset="0"/>
            </a:endParaRPr>
          </a:p>
          <a:p>
            <a:pPr marL="0" indent="0">
              <a:buNone/>
            </a:pPr>
            <a:r>
              <a:rPr lang="en-US" sz="2400" b="0" dirty="0">
                <a:effectLst/>
                <a:latin typeface="Garamond" panose="02020404030301010803" pitchFamily="18" charset="0"/>
              </a:rPr>
              <a:t>import </a:t>
            </a:r>
            <a:r>
              <a:rPr lang="en-US" sz="2400" b="0" dirty="0" err="1">
                <a:effectLst/>
                <a:latin typeface="Garamond" panose="02020404030301010803" pitchFamily="18" charset="0"/>
              </a:rPr>
              <a:t>tkinter.messagebox</a:t>
            </a:r>
            <a:endParaRPr lang="en-US" sz="2400" b="0" dirty="0">
              <a:effectLst/>
              <a:latin typeface="Garamond" panose="02020404030301010803" pitchFamily="18" charset="0"/>
            </a:endParaRPr>
          </a:p>
          <a:p>
            <a:pPr marL="0" indent="0">
              <a:buNone/>
            </a:pPr>
            <a:r>
              <a:rPr lang="en-US" sz="2400" b="0" dirty="0">
                <a:effectLst/>
                <a:latin typeface="Garamond" panose="02020404030301010803" pitchFamily="18" charset="0"/>
              </a:rPr>
              <a:t>def </a:t>
            </a:r>
            <a:r>
              <a:rPr lang="en-US" sz="2400" b="0" dirty="0" err="1">
                <a:effectLst/>
                <a:latin typeface="Garamond" panose="02020404030301010803" pitchFamily="18" charset="0"/>
              </a:rPr>
              <a:t>click_Ok</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    </a:t>
            </a:r>
            <a:r>
              <a:rPr lang="en-US" sz="2400" b="0" dirty="0" err="1">
                <a:effectLst/>
                <a:latin typeface="Garamond" panose="02020404030301010803" pitchFamily="18" charset="0"/>
              </a:rPr>
              <a:t>tkinter.messagebox.showinfo</a:t>
            </a:r>
            <a:r>
              <a:rPr lang="en-US" sz="2400" b="0" dirty="0">
                <a:effectLst/>
                <a:latin typeface="Garamond" panose="02020404030301010803" pitchFamily="18" charset="0"/>
              </a:rPr>
              <a:t>("</a:t>
            </a:r>
            <a:r>
              <a:rPr lang="en-US" sz="2400" b="0" dirty="0" err="1">
                <a:effectLst/>
                <a:latin typeface="Garamond" panose="02020404030301010803" pitchFamily="18" charset="0"/>
              </a:rPr>
              <a:t>Response","Ok</a:t>
            </a:r>
            <a:r>
              <a:rPr lang="en-US" sz="2400" b="0" dirty="0">
                <a:effectLst/>
                <a:latin typeface="Garamond" panose="02020404030301010803" pitchFamily="18" charset="0"/>
              </a:rPr>
              <a:t> Button Clicked")</a:t>
            </a:r>
          </a:p>
          <a:p>
            <a:pPr marL="0" indent="0">
              <a:buNone/>
            </a:pPr>
            <a:r>
              <a:rPr lang="en-US" sz="2400" b="0" dirty="0" err="1">
                <a:effectLst/>
                <a:latin typeface="Garamond" panose="02020404030301010803" pitchFamily="18" charset="0"/>
              </a:rPr>
              <a:t>rw</a:t>
            </a:r>
            <a:r>
              <a:rPr lang="en-US" sz="2400" b="0" dirty="0">
                <a:effectLst/>
                <a:latin typeface="Garamond" panose="02020404030301010803" pitchFamily="18" charset="0"/>
              </a:rPr>
              <a:t>=</a:t>
            </a:r>
            <a:r>
              <a:rPr lang="en-US" sz="2400" b="0" dirty="0" err="1">
                <a:effectLst/>
                <a:latin typeface="Garamond" panose="02020404030301010803" pitchFamily="18" charset="0"/>
              </a:rPr>
              <a:t>tkinter.Tk</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bt1=</a:t>
            </a:r>
            <a:r>
              <a:rPr lang="en-US" sz="2400" b="0" dirty="0" err="1">
                <a:effectLst/>
                <a:latin typeface="Garamond" panose="02020404030301010803" pitchFamily="18" charset="0"/>
              </a:rPr>
              <a:t>tkinter.Button</a:t>
            </a:r>
            <a:r>
              <a:rPr lang="en-US" sz="2400" b="0" dirty="0">
                <a:effectLst/>
                <a:latin typeface="Garamond" panose="02020404030301010803" pitchFamily="18" charset="0"/>
              </a:rPr>
              <a:t>(</a:t>
            </a:r>
            <a:r>
              <a:rPr lang="en-US" sz="2400" b="0" dirty="0" err="1">
                <a:effectLst/>
                <a:latin typeface="Garamond" panose="02020404030301010803" pitchFamily="18" charset="0"/>
              </a:rPr>
              <a:t>rw,text</a:t>
            </a:r>
            <a:r>
              <a:rPr lang="en-US" sz="2400" b="0" dirty="0">
                <a:effectLst/>
                <a:latin typeface="Garamond" panose="02020404030301010803" pitchFamily="18" charset="0"/>
              </a:rPr>
              <a:t>="</a:t>
            </a:r>
            <a:r>
              <a:rPr lang="en-US" sz="2400" b="0" dirty="0" err="1">
                <a:effectLst/>
                <a:latin typeface="Garamond" panose="02020404030301010803" pitchFamily="18" charset="0"/>
              </a:rPr>
              <a:t>Ok",background</a:t>
            </a:r>
            <a:r>
              <a:rPr lang="en-US" sz="2400" b="0" dirty="0">
                <a:effectLst/>
                <a:latin typeface="Garamond" panose="02020404030301010803" pitchFamily="18" charset="0"/>
              </a:rPr>
              <a:t>="green",</a:t>
            </a:r>
            <a:r>
              <a:rPr lang="en-US" sz="2400" b="0" dirty="0" err="1">
                <a:effectLst/>
                <a:latin typeface="Garamond" panose="02020404030301010803" pitchFamily="18" charset="0"/>
              </a:rPr>
              <a:t>fg</a:t>
            </a:r>
            <a:r>
              <a:rPr lang="en-US" sz="2400" b="0" dirty="0">
                <a:effectLst/>
                <a:latin typeface="Garamond" panose="02020404030301010803" pitchFamily="18" charset="0"/>
              </a:rPr>
              <a:t>="</a:t>
            </a:r>
            <a:r>
              <a:rPr lang="en-US" sz="2400" b="0" dirty="0" err="1">
                <a:effectLst/>
                <a:latin typeface="Garamond" panose="02020404030301010803" pitchFamily="18" charset="0"/>
              </a:rPr>
              <a:t>red",command</a:t>
            </a:r>
            <a:r>
              <a:rPr lang="en-US" sz="2400" b="0" dirty="0">
                <a:effectLst/>
                <a:latin typeface="Garamond" panose="02020404030301010803" pitchFamily="18" charset="0"/>
              </a:rPr>
              <a:t>=</a:t>
            </a:r>
            <a:r>
              <a:rPr lang="en-US" sz="2400" b="0" dirty="0" err="1">
                <a:effectLst/>
                <a:latin typeface="Garamond" panose="02020404030301010803" pitchFamily="18" charset="0"/>
              </a:rPr>
              <a:t>click_Ok</a:t>
            </a:r>
            <a:r>
              <a:rPr lang="en-US" sz="2400" b="0" dirty="0">
                <a:effectLst/>
                <a:latin typeface="Garamond" panose="02020404030301010803" pitchFamily="18" charset="0"/>
              </a:rPr>
              <a:t>)</a:t>
            </a:r>
          </a:p>
          <a:p>
            <a:pPr marL="0" indent="0">
              <a:buNone/>
            </a:pPr>
            <a:r>
              <a:rPr lang="en-US" sz="2400" b="0" dirty="0">
                <a:effectLst/>
                <a:latin typeface="Garamond" panose="02020404030301010803" pitchFamily="18" charset="0"/>
              </a:rPr>
              <a:t>bt1.grid(row=0,column=0)</a:t>
            </a:r>
          </a:p>
          <a:p>
            <a:pPr marL="0" indent="0">
              <a:buNone/>
            </a:pPr>
            <a:r>
              <a:rPr lang="en-US" sz="2400" b="0" dirty="0" err="1">
                <a:effectLst/>
                <a:latin typeface="Garamond" panose="02020404030301010803" pitchFamily="18" charset="0"/>
              </a:rPr>
              <a:t>rw.mainloop</a:t>
            </a:r>
            <a:r>
              <a:rPr lang="en-US" sz="2400" b="0" dirty="0">
                <a:effectLst/>
                <a:latin typeface="Garamond" panose="02020404030301010803" pitchFamily="18" charset="0"/>
              </a:rPr>
              <a:t>()</a:t>
            </a:r>
          </a:p>
          <a:p>
            <a:pPr marL="0" indent="0">
              <a:buNone/>
            </a:pPr>
            <a:endParaRPr lang="en-US" dirty="0"/>
          </a:p>
        </p:txBody>
      </p:sp>
      <p:sp>
        <p:nvSpPr>
          <p:cNvPr id="4" name="Slide Number Placeholder 3">
            <a:extLst>
              <a:ext uri="{FF2B5EF4-FFF2-40B4-BE49-F238E27FC236}">
                <a16:creationId xmlns:a16="http://schemas.microsoft.com/office/drawing/2014/main" id="{EDFF26BD-4AF1-A963-1E4E-F731160B1EED}"/>
              </a:ext>
            </a:extLst>
          </p:cNvPr>
          <p:cNvSpPr>
            <a:spLocks noGrp="1"/>
          </p:cNvSpPr>
          <p:nvPr>
            <p:ph type="sldNum" sz="quarter" idx="12"/>
          </p:nvPr>
        </p:nvSpPr>
        <p:spPr/>
        <p:txBody>
          <a:bodyPr/>
          <a:lstStyle/>
          <a:p>
            <a:fld id="{0DB4F7E2-DFC6-490A-AB5F-7D827582BBB5}" type="slidenum">
              <a:rPr lang="en-US" smtClean="0"/>
              <a:pPr/>
              <a:t>29</a:t>
            </a:fld>
            <a:endParaRPr lang="en-US" dirty="0"/>
          </a:p>
        </p:txBody>
      </p:sp>
      <p:sp>
        <p:nvSpPr>
          <p:cNvPr id="5" name="Title 1">
            <a:extLst>
              <a:ext uri="{FF2B5EF4-FFF2-40B4-BE49-F238E27FC236}">
                <a16:creationId xmlns:a16="http://schemas.microsoft.com/office/drawing/2014/main" id="{BA00CDDB-25BA-AD2B-8501-65F8986E6A8A}"/>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pic>
        <p:nvPicPr>
          <p:cNvPr id="7" name="Picture 6">
            <a:extLst>
              <a:ext uri="{FF2B5EF4-FFF2-40B4-BE49-F238E27FC236}">
                <a16:creationId xmlns:a16="http://schemas.microsoft.com/office/drawing/2014/main" id="{B8AEED01-082D-80D8-6B48-67C338393AC2}"/>
              </a:ext>
            </a:extLst>
          </p:cNvPr>
          <p:cNvPicPr>
            <a:picLocks noChangeAspect="1"/>
          </p:cNvPicPr>
          <p:nvPr/>
        </p:nvPicPr>
        <p:blipFill>
          <a:blip r:embed="rId2"/>
          <a:stretch>
            <a:fillRect/>
          </a:stretch>
        </p:blipFill>
        <p:spPr>
          <a:xfrm>
            <a:off x="5510212" y="4943915"/>
            <a:ext cx="1171575" cy="571500"/>
          </a:xfrm>
          <a:prstGeom prst="rect">
            <a:avLst/>
          </a:prstGeom>
        </p:spPr>
      </p:pic>
      <p:pic>
        <p:nvPicPr>
          <p:cNvPr id="9" name="Picture 8">
            <a:extLst>
              <a:ext uri="{FF2B5EF4-FFF2-40B4-BE49-F238E27FC236}">
                <a16:creationId xmlns:a16="http://schemas.microsoft.com/office/drawing/2014/main" id="{7273C9EC-1DD2-99F7-7198-2239C42C473A}"/>
              </a:ext>
            </a:extLst>
          </p:cNvPr>
          <p:cNvPicPr>
            <a:picLocks noChangeAspect="1"/>
          </p:cNvPicPr>
          <p:nvPr/>
        </p:nvPicPr>
        <p:blipFill>
          <a:blip r:embed="rId3"/>
          <a:stretch>
            <a:fillRect/>
          </a:stretch>
        </p:blipFill>
        <p:spPr>
          <a:xfrm>
            <a:off x="7255668" y="4943915"/>
            <a:ext cx="1762125" cy="1428750"/>
          </a:xfrm>
          <a:prstGeom prst="rect">
            <a:avLst/>
          </a:prstGeom>
        </p:spPr>
      </p:pic>
    </p:spTree>
    <p:extLst>
      <p:ext uri="{BB962C8B-B14F-4D97-AF65-F5344CB8AC3E}">
        <p14:creationId xmlns:p14="http://schemas.microsoft.com/office/powerpoint/2010/main" val="65707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89294-31E6-0B02-4E9B-7A7342C13C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25868-CF96-2EF9-FBC8-A7FF505918D9}"/>
              </a:ext>
            </a:extLst>
          </p:cNvPr>
          <p:cNvSpPr>
            <a:spLocks noGrp="1"/>
          </p:cNvSpPr>
          <p:nvPr>
            <p:ph idx="1"/>
          </p:nvPr>
        </p:nvSpPr>
        <p:spPr>
          <a:xfrm>
            <a:off x="291548" y="913035"/>
            <a:ext cx="11370365" cy="5808439"/>
          </a:xfrm>
        </p:spPr>
        <p:txBody>
          <a:bodyPr>
            <a:normAutofit/>
          </a:bodyPr>
          <a:lstStyle/>
          <a:p>
            <a:pPr algn="just" eaLnBrk="1" hangingPunct="1"/>
            <a:r>
              <a:rPr lang="en-US" b="1" i="0" dirty="0">
                <a:solidFill>
                  <a:srgbClr val="000000"/>
                </a:solidFill>
                <a:effectLst/>
                <a:latin typeface="Garamond" panose="02020404030301010803" pitchFamily="18" charset="0"/>
              </a:rPr>
              <a:t>Polymorphism</a:t>
            </a:r>
            <a:r>
              <a:rPr lang="en-US" b="0" i="0" dirty="0">
                <a:solidFill>
                  <a:srgbClr val="000000"/>
                </a:solidFill>
                <a:effectLst/>
                <a:latin typeface="Garamond" panose="02020404030301010803" pitchFamily="18" charset="0"/>
              </a:rPr>
              <a:t>: It defines that one task can be performed in different ways.</a:t>
            </a:r>
          </a:p>
          <a:p>
            <a:pPr eaLnBrk="1" hangingPunct="1"/>
            <a:r>
              <a:rPr lang="en-US" sz="3200" b="1" i="0" dirty="0">
                <a:solidFill>
                  <a:srgbClr val="000000"/>
                </a:solidFill>
                <a:effectLst/>
                <a:latin typeface="Garamond" panose="02020404030301010803" pitchFamily="18" charset="0"/>
              </a:rPr>
              <a:t>Encapsulation:</a:t>
            </a:r>
            <a:r>
              <a:rPr lang="en-US" sz="3200" b="0" i="0" dirty="0">
                <a:solidFill>
                  <a:srgbClr val="000000"/>
                </a:solidFill>
                <a:effectLst/>
                <a:latin typeface="Garamond" panose="02020404030301010803" pitchFamily="18" charset="0"/>
              </a:rPr>
              <a:t> used to </a:t>
            </a:r>
            <a:r>
              <a:rPr lang="en-US" sz="3200" b="0" i="0" dirty="0">
                <a:solidFill>
                  <a:srgbClr val="C00000"/>
                </a:solidFill>
                <a:effectLst/>
                <a:latin typeface="Garamond" panose="02020404030301010803" pitchFamily="18" charset="0"/>
              </a:rPr>
              <a:t>restrict access </a:t>
            </a:r>
            <a:r>
              <a:rPr lang="en-US" sz="3200" b="0" i="0" dirty="0">
                <a:solidFill>
                  <a:srgbClr val="000000"/>
                </a:solidFill>
                <a:effectLst/>
                <a:latin typeface="Garamond" panose="02020404030301010803" pitchFamily="18" charset="0"/>
              </a:rPr>
              <a:t>to methods and variables.</a:t>
            </a:r>
          </a:p>
          <a:p>
            <a:pPr lvl="1"/>
            <a:r>
              <a:rPr lang="en-US" sz="2800" b="0" i="0" dirty="0">
                <a:solidFill>
                  <a:srgbClr val="000000"/>
                </a:solidFill>
                <a:effectLst/>
                <a:latin typeface="Garamond" panose="02020404030301010803" pitchFamily="18" charset="0"/>
              </a:rPr>
              <a:t> In encapsulation, code and data are wrapped together within a single unit from being modified by accident</a:t>
            </a:r>
            <a:r>
              <a:rPr lang="en-US" dirty="0">
                <a:latin typeface="Garamond" panose="02020404030301010803" pitchFamily="18" charset="0"/>
              </a:rPr>
              <a:t> </a:t>
            </a:r>
          </a:p>
          <a:p>
            <a:pPr eaLnBrk="1" hangingPunct="1"/>
            <a:r>
              <a:rPr lang="en-US" sz="3200" b="1" i="0" dirty="0">
                <a:solidFill>
                  <a:srgbClr val="000000"/>
                </a:solidFill>
                <a:effectLst/>
                <a:latin typeface="Garamond" panose="02020404030301010803" pitchFamily="18" charset="0"/>
              </a:rPr>
              <a:t>Data Abstraction: </a:t>
            </a:r>
          </a:p>
          <a:p>
            <a:pPr lvl="1"/>
            <a:r>
              <a:rPr lang="en-US" sz="2800" b="0" i="0" dirty="0">
                <a:solidFill>
                  <a:srgbClr val="000000"/>
                </a:solidFill>
                <a:effectLst/>
                <a:latin typeface="Garamond" panose="02020404030301010803" pitchFamily="18" charset="0"/>
              </a:rPr>
              <a:t>Abstraction is used to </a:t>
            </a:r>
            <a:r>
              <a:rPr lang="en-US" sz="2800" b="0" i="0" dirty="0">
                <a:solidFill>
                  <a:srgbClr val="C00000"/>
                </a:solidFill>
                <a:effectLst/>
                <a:latin typeface="Garamond" panose="02020404030301010803" pitchFamily="18" charset="0"/>
              </a:rPr>
              <a:t>hide internal details </a:t>
            </a:r>
            <a:r>
              <a:rPr lang="en-US" sz="2800" b="0" i="0" dirty="0">
                <a:solidFill>
                  <a:srgbClr val="000000"/>
                </a:solidFill>
                <a:effectLst/>
                <a:latin typeface="Garamond" panose="02020404030301010803" pitchFamily="18" charset="0"/>
              </a:rPr>
              <a:t>and </a:t>
            </a:r>
            <a:r>
              <a:rPr lang="en-US" sz="2800" b="0" i="0" dirty="0">
                <a:solidFill>
                  <a:srgbClr val="C00000"/>
                </a:solidFill>
                <a:effectLst/>
                <a:latin typeface="Garamond" panose="02020404030301010803" pitchFamily="18" charset="0"/>
              </a:rPr>
              <a:t>show only functionalities</a:t>
            </a:r>
            <a:r>
              <a:rPr lang="en-US" sz="2800" b="0" i="0" dirty="0">
                <a:solidFill>
                  <a:srgbClr val="000000"/>
                </a:solidFill>
                <a:effectLst/>
                <a:latin typeface="Garamond" panose="02020404030301010803" pitchFamily="18" charset="0"/>
              </a:rPr>
              <a:t>. </a:t>
            </a:r>
          </a:p>
          <a:p>
            <a:pPr lvl="1"/>
            <a:r>
              <a:rPr lang="en-US" sz="2800" b="0" i="0" dirty="0">
                <a:solidFill>
                  <a:srgbClr val="000000"/>
                </a:solidFill>
                <a:effectLst/>
                <a:latin typeface="Garamond" panose="02020404030301010803" pitchFamily="18" charset="0"/>
              </a:rPr>
              <a:t>Data abstraction is achieved through encapsulation.</a:t>
            </a:r>
          </a:p>
          <a:p>
            <a:pPr lvl="1"/>
            <a:r>
              <a:rPr lang="en-US" sz="2800" b="0" i="0" dirty="0">
                <a:solidFill>
                  <a:srgbClr val="000000"/>
                </a:solidFill>
                <a:effectLst/>
                <a:latin typeface="Garamond" panose="02020404030301010803" pitchFamily="18" charset="0"/>
              </a:rPr>
              <a:t>Abstracting give names to things, so that the name captures the core of what a function or a whole program does</a:t>
            </a:r>
            <a:r>
              <a:rPr lang="en-US" sz="1400" dirty="0">
                <a:latin typeface="Garamond" panose="02020404030301010803" pitchFamily="18" charset="0"/>
              </a:rPr>
              <a:t> </a:t>
            </a:r>
            <a:br>
              <a:rPr lang="en-US" sz="1400" dirty="0">
                <a:latin typeface="Garamond" panose="02020404030301010803" pitchFamily="18" charset="0"/>
              </a:rPr>
            </a:br>
            <a:r>
              <a:rPr lang="en-US" sz="1200" dirty="0"/>
              <a:t/>
            </a:r>
            <a:br>
              <a:rPr lang="en-US" sz="1200" dirty="0"/>
            </a:br>
            <a:endParaRPr lang="en-US" sz="2000" dirty="0">
              <a:latin typeface="Garamond" panose="02020404030301010803" pitchFamily="18" charset="0"/>
            </a:endParaRPr>
          </a:p>
        </p:txBody>
      </p:sp>
      <p:sp>
        <p:nvSpPr>
          <p:cNvPr id="4" name="Title 1">
            <a:extLst>
              <a:ext uri="{FF2B5EF4-FFF2-40B4-BE49-F238E27FC236}">
                <a16:creationId xmlns:a16="http://schemas.microsoft.com/office/drawing/2014/main" id="{E8BA6368-9FAF-B650-BE51-DFB0210F77A2}"/>
              </a:ext>
            </a:extLst>
          </p:cNvPr>
          <p:cNvSpPr txBox="1">
            <a:spLocks/>
          </p:cNvSpPr>
          <p:nvPr/>
        </p:nvSpPr>
        <p:spPr>
          <a:xfrm>
            <a:off x="99392" y="0"/>
            <a:ext cx="12092608" cy="73167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
        <p:nvSpPr>
          <p:cNvPr id="2" name="Slide Number Placeholder 1">
            <a:extLst>
              <a:ext uri="{FF2B5EF4-FFF2-40B4-BE49-F238E27FC236}">
                <a16:creationId xmlns:a16="http://schemas.microsoft.com/office/drawing/2014/main" id="{89049502-49F9-C2D5-AC78-DC9F3CEC0038}"/>
              </a:ext>
            </a:extLst>
          </p:cNvPr>
          <p:cNvSpPr>
            <a:spLocks noGrp="1"/>
          </p:cNvSpPr>
          <p:nvPr>
            <p:ph type="sldNum" sz="quarter" idx="12"/>
          </p:nvPr>
        </p:nvSpPr>
        <p:spPr/>
        <p:txBody>
          <a:bodyPr/>
          <a:lstStyle/>
          <a:p>
            <a:fld id="{0DB4F7E2-DFC6-490A-AB5F-7D827582BBB5}" type="slidenum">
              <a:rPr lang="en-US" smtClean="0"/>
              <a:t>3</a:t>
            </a:fld>
            <a:endParaRPr lang="en-US"/>
          </a:p>
        </p:txBody>
      </p:sp>
    </p:spTree>
    <p:extLst>
      <p:ext uri="{BB962C8B-B14F-4D97-AF65-F5344CB8AC3E}">
        <p14:creationId xmlns:p14="http://schemas.microsoft.com/office/powerpoint/2010/main" val="313567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1F8D-7438-FFAB-81F5-94A906795495}"/>
              </a:ext>
            </a:extLst>
          </p:cNvPr>
          <p:cNvSpPr>
            <a:spLocks noGrp="1"/>
          </p:cNvSpPr>
          <p:nvPr>
            <p:ph type="title"/>
          </p:nvPr>
        </p:nvSpPr>
        <p:spPr/>
        <p:txBody>
          <a:bodyPr>
            <a:normAutofit/>
          </a:bodyPr>
          <a:lstStyle/>
          <a:p>
            <a:r>
              <a:rPr lang="en-US" sz="2400" b="1" i="0" dirty="0">
                <a:solidFill>
                  <a:srgbClr val="000000"/>
                </a:solidFill>
                <a:effectLst/>
                <a:latin typeface="Garamond" panose="02020404030301010803" pitchFamily="18" charset="0"/>
              </a:rPr>
              <a:t>THE CHECKBUTTON WIDGET</a:t>
            </a:r>
            <a:r>
              <a:rPr lang="en-US" sz="54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FA5259EB-E864-BF63-8D57-F589B22E5951}"/>
              </a:ext>
            </a:extLst>
          </p:cNvPr>
          <p:cNvSpPr>
            <a:spLocks noGrp="1"/>
          </p:cNvSpPr>
          <p:nvPr>
            <p:ph idx="1"/>
          </p:nvPr>
        </p:nvSpPr>
        <p:spPr>
          <a:xfrm>
            <a:off x="838200" y="1505243"/>
            <a:ext cx="11203745" cy="5469450"/>
          </a:xfrm>
        </p:spPr>
        <p:txBody>
          <a:bodyPr>
            <a:normAutofit fontScale="92500" lnSpcReduction="10000"/>
          </a:bodyPr>
          <a:lstStyle/>
          <a:p>
            <a:r>
              <a:rPr lang="en-US" b="0" i="0" dirty="0">
                <a:solidFill>
                  <a:srgbClr val="000000"/>
                </a:solidFill>
                <a:effectLst/>
                <a:latin typeface="Garamond" panose="02020404030301010803" pitchFamily="18" charset="0"/>
              </a:rPr>
              <a:t>The </a:t>
            </a:r>
            <a:r>
              <a:rPr lang="en-US" b="0" i="0" dirty="0" err="1">
                <a:solidFill>
                  <a:srgbClr val="FF0000"/>
                </a:solidFill>
                <a:effectLst/>
                <a:latin typeface="Garamond" panose="02020404030301010803" pitchFamily="18" charset="0"/>
              </a:rPr>
              <a:t>Checkbutton</a:t>
            </a:r>
            <a:r>
              <a:rPr lang="en-US" b="0" i="0" dirty="0">
                <a:solidFill>
                  <a:srgbClr val="FF0000"/>
                </a:solidFill>
                <a:effectLst/>
                <a:latin typeface="Garamond" panose="02020404030301010803" pitchFamily="18" charset="0"/>
              </a:rPr>
              <a:t> widget </a:t>
            </a:r>
            <a:r>
              <a:rPr lang="en-US" b="0" i="0" dirty="0">
                <a:solidFill>
                  <a:srgbClr val="000000"/>
                </a:solidFill>
                <a:effectLst/>
                <a:latin typeface="Garamond" panose="02020404030301010803" pitchFamily="18" charset="0"/>
              </a:rPr>
              <a:t>consists of a </a:t>
            </a:r>
            <a:r>
              <a:rPr lang="en-US" b="0" i="0" dirty="0">
                <a:solidFill>
                  <a:srgbClr val="FF0000"/>
                </a:solidFill>
                <a:effectLst/>
                <a:latin typeface="Garamond" panose="02020404030301010803" pitchFamily="18" charset="0"/>
              </a:rPr>
              <a:t>toggle button </a:t>
            </a:r>
            <a:r>
              <a:rPr lang="en-US" b="0" i="0" dirty="0">
                <a:solidFill>
                  <a:srgbClr val="000000"/>
                </a:solidFill>
                <a:effectLst/>
                <a:latin typeface="Garamond" panose="02020404030301010803" pitchFamily="18" charset="0"/>
              </a:rPr>
              <a:t>(check box) and the user clicks on the check box to </a:t>
            </a:r>
            <a:r>
              <a:rPr lang="en-US" b="0" i="0" dirty="0">
                <a:solidFill>
                  <a:srgbClr val="FF0000"/>
                </a:solidFill>
                <a:effectLst/>
                <a:latin typeface="Garamond" panose="02020404030301010803" pitchFamily="18" charset="0"/>
              </a:rPr>
              <a:t>select the option</a:t>
            </a:r>
            <a:r>
              <a:rPr lang="en-US" b="0" i="0" dirty="0">
                <a:solidFill>
                  <a:srgbClr val="000000"/>
                </a:solidFill>
                <a:effectLst/>
                <a:latin typeface="Garamond" panose="02020404030301010803" pitchFamily="18" charset="0"/>
              </a:rPr>
              <a:t>. </a:t>
            </a:r>
          </a:p>
          <a:p>
            <a:r>
              <a:rPr lang="en-US" b="0" i="0" dirty="0">
                <a:solidFill>
                  <a:srgbClr val="FF0000"/>
                </a:solidFill>
                <a:effectLst/>
                <a:latin typeface="Garamond" panose="02020404030301010803" pitchFamily="18" charset="0"/>
              </a:rPr>
              <a:t>Multiple</a:t>
            </a:r>
            <a:r>
              <a:rPr lang="en-US" b="0" i="0" dirty="0">
                <a:solidFill>
                  <a:srgbClr val="000000"/>
                </a:solidFill>
                <a:effectLst/>
                <a:latin typeface="Garamond" panose="02020404030301010803" pitchFamily="18" charset="0"/>
              </a:rPr>
              <a:t> </a:t>
            </a:r>
            <a:r>
              <a:rPr lang="en-US" b="0" i="0" dirty="0" err="1">
                <a:solidFill>
                  <a:srgbClr val="000000"/>
                </a:solidFill>
                <a:effectLst/>
                <a:latin typeface="Garamond" panose="02020404030301010803" pitchFamily="18" charset="0"/>
              </a:rPr>
              <a:t>Checkbuttons</a:t>
            </a:r>
            <a:r>
              <a:rPr lang="en-US" b="0" i="0" dirty="0">
                <a:solidFill>
                  <a:srgbClr val="000000"/>
                </a:solidFill>
                <a:effectLst/>
                <a:latin typeface="Garamond" panose="02020404030301010803" pitchFamily="18" charset="0"/>
              </a:rPr>
              <a:t> may be used and </a:t>
            </a:r>
            <a:r>
              <a:rPr lang="en-US" b="0" i="0" dirty="0">
                <a:solidFill>
                  <a:srgbClr val="FF0000"/>
                </a:solidFill>
                <a:effectLst/>
                <a:latin typeface="Garamond" panose="02020404030301010803" pitchFamily="18" charset="0"/>
              </a:rPr>
              <a:t>multiple</a:t>
            </a:r>
            <a:r>
              <a:rPr lang="en-US" b="0" i="0" dirty="0">
                <a:solidFill>
                  <a:srgbClr val="000000"/>
                </a:solidFill>
                <a:effectLst/>
                <a:latin typeface="Garamond" panose="02020404030301010803" pitchFamily="18" charset="0"/>
              </a:rPr>
              <a:t> selections may be made.</a:t>
            </a:r>
          </a:p>
          <a:p>
            <a:r>
              <a:rPr lang="en-US" b="0" i="0" dirty="0">
                <a:solidFill>
                  <a:srgbClr val="000000"/>
                </a:solidFill>
                <a:effectLst/>
                <a:latin typeface="Garamond" panose="02020404030301010803" pitchFamily="18" charset="0"/>
              </a:rPr>
              <a:t> A </a:t>
            </a:r>
            <a:r>
              <a:rPr lang="en-US" b="0" i="0" dirty="0" err="1">
                <a:solidFill>
                  <a:srgbClr val="000000"/>
                </a:solidFill>
                <a:effectLst/>
                <a:latin typeface="Garamond" panose="02020404030301010803" pitchFamily="18" charset="0"/>
              </a:rPr>
              <a:t>Checkbutton</a:t>
            </a:r>
            <a:r>
              <a:rPr lang="en-US" b="0" i="0" dirty="0">
                <a:solidFill>
                  <a:srgbClr val="000000"/>
                </a:solidFill>
                <a:effectLst/>
                <a:latin typeface="Garamond" panose="02020404030301010803" pitchFamily="18" charset="0"/>
              </a:rPr>
              <a:t> may be </a:t>
            </a:r>
            <a:r>
              <a:rPr lang="en-US" b="0" i="1" dirty="0">
                <a:solidFill>
                  <a:srgbClr val="000000"/>
                </a:solidFill>
                <a:effectLst/>
                <a:latin typeface="Garamond" panose="02020404030301010803" pitchFamily="18" charset="0"/>
              </a:rPr>
              <a:t>on </a:t>
            </a:r>
            <a:r>
              <a:rPr lang="en-US" b="0" i="0" dirty="0">
                <a:solidFill>
                  <a:srgbClr val="000000"/>
                </a:solidFill>
                <a:effectLst/>
                <a:latin typeface="Garamond" panose="02020404030301010803" pitchFamily="18" charset="0"/>
              </a:rPr>
              <a:t>(checked) or </a:t>
            </a:r>
            <a:r>
              <a:rPr lang="en-US" b="0" i="1" dirty="0">
                <a:solidFill>
                  <a:srgbClr val="000000"/>
                </a:solidFill>
                <a:effectLst/>
                <a:latin typeface="Garamond" panose="02020404030301010803" pitchFamily="18" charset="0"/>
              </a:rPr>
              <a:t>off </a:t>
            </a:r>
            <a:r>
              <a:rPr lang="en-US" b="0" i="0" dirty="0">
                <a:solidFill>
                  <a:srgbClr val="000000"/>
                </a:solidFill>
                <a:effectLst/>
                <a:latin typeface="Garamond" panose="02020404030301010803" pitchFamily="18" charset="0"/>
              </a:rPr>
              <a:t>(unchecked). </a:t>
            </a:r>
          </a:p>
          <a:p>
            <a:r>
              <a:rPr lang="en-US" b="0" i="0" dirty="0">
                <a:solidFill>
                  <a:srgbClr val="000000"/>
                </a:solidFill>
                <a:effectLst/>
                <a:latin typeface="Garamond" panose="02020404030301010803" pitchFamily="18" charset="0"/>
              </a:rPr>
              <a:t>The syntax is of the form,</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&lt; variable &gt; </a:t>
            </a:r>
            <a:r>
              <a:rPr lang="en-US" b="0" i="0" dirty="0">
                <a:solidFill>
                  <a:srgbClr val="000000"/>
                </a:solidFill>
                <a:effectLst/>
                <a:latin typeface="Garamond" panose="02020404030301010803" pitchFamily="18" charset="0"/>
              </a:rPr>
              <a:t>= </a:t>
            </a:r>
            <a:r>
              <a:rPr lang="en-US" b="0" i="1" dirty="0" err="1">
                <a:solidFill>
                  <a:srgbClr val="000000"/>
                </a:solidFill>
                <a:effectLst/>
                <a:latin typeface="Garamond" panose="02020404030301010803" pitchFamily="18" charset="0"/>
              </a:rPr>
              <a:t>Checkbutton</a:t>
            </a:r>
            <a:r>
              <a:rPr lang="en-US" b="0" i="1" dirty="0">
                <a:solidFill>
                  <a:srgbClr val="000000"/>
                </a:solidFill>
                <a:effectLst/>
                <a:latin typeface="Garamond" panose="02020404030301010803" pitchFamily="18" charset="0"/>
              </a:rPr>
              <a:t> </a:t>
            </a:r>
            <a:r>
              <a:rPr lang="en-US" b="0" i="0" dirty="0">
                <a:solidFill>
                  <a:srgbClr val="000000"/>
                </a:solidFill>
                <a:effectLst/>
                <a:latin typeface="Garamond" panose="02020404030301010803" pitchFamily="18" charset="0"/>
              </a:rPr>
              <a:t>( </a:t>
            </a:r>
            <a:r>
              <a:rPr lang="en-US" b="0" i="1" dirty="0">
                <a:solidFill>
                  <a:srgbClr val="000000"/>
                </a:solidFill>
                <a:effectLst/>
                <a:latin typeface="Garamond" panose="02020404030301010803" pitchFamily="18" charset="0"/>
              </a:rPr>
              <a:t>&lt; master &gt; </a:t>
            </a:r>
            <a:r>
              <a:rPr lang="en-US" b="0" i="0" dirty="0">
                <a:solidFill>
                  <a:srgbClr val="000000"/>
                </a:solidFill>
                <a:effectLst/>
                <a:latin typeface="Garamond" panose="02020404030301010803" pitchFamily="18" charset="0"/>
              </a:rPr>
              <a:t>, </a:t>
            </a:r>
            <a:r>
              <a:rPr lang="en-US" b="0" i="1" dirty="0">
                <a:solidFill>
                  <a:srgbClr val="000000"/>
                </a:solidFill>
                <a:effectLst/>
                <a:latin typeface="Garamond" panose="02020404030301010803" pitchFamily="18" charset="0"/>
              </a:rPr>
              <a:t>&lt; option &gt; </a:t>
            </a:r>
            <a:r>
              <a:rPr lang="en-US" b="0" i="0" dirty="0">
                <a:solidFill>
                  <a:srgbClr val="000000"/>
                </a:solidFill>
                <a:effectLst/>
                <a:latin typeface="Garamond" panose="02020404030301010803" pitchFamily="18" charset="0"/>
              </a:rPr>
              <a:t>= </a:t>
            </a:r>
            <a:r>
              <a:rPr lang="en-US" b="0" i="1" dirty="0">
                <a:solidFill>
                  <a:srgbClr val="000000"/>
                </a:solidFill>
                <a:effectLst/>
                <a:latin typeface="Garamond" panose="02020404030301010803" pitchFamily="18" charset="0"/>
              </a:rPr>
              <a:t>&lt; value&gt; </a:t>
            </a:r>
            <a:r>
              <a:rPr lang="en-US" b="0" i="0" dirty="0">
                <a:solidFill>
                  <a:srgbClr val="000000"/>
                </a:solidFill>
                <a:effectLst/>
                <a:latin typeface="Garamond" panose="02020404030301010803" pitchFamily="18" charset="0"/>
              </a:rPr>
              <a:t>, </a:t>
            </a:r>
            <a:r>
              <a:rPr lang="en-US" b="0" i="1" dirty="0">
                <a:solidFill>
                  <a:srgbClr val="000000"/>
                </a:solidFill>
                <a:effectLst/>
                <a:latin typeface="Garamond" panose="02020404030301010803" pitchFamily="18" charset="0"/>
              </a:rPr>
              <a:t>&lt; option&gt; </a:t>
            </a:r>
            <a:r>
              <a:rPr lang="en-US" b="0" i="0" dirty="0">
                <a:solidFill>
                  <a:srgbClr val="000000"/>
                </a:solidFill>
                <a:effectLst/>
                <a:latin typeface="Garamond" panose="02020404030301010803" pitchFamily="18" charset="0"/>
              </a:rPr>
              <a:t>= </a:t>
            </a:r>
            <a:r>
              <a:rPr lang="en-US" b="0" i="1" dirty="0">
                <a:solidFill>
                  <a:srgbClr val="000000"/>
                </a:solidFill>
                <a:effectLst/>
                <a:latin typeface="Garamond" panose="02020404030301010803" pitchFamily="18" charset="0"/>
              </a:rPr>
              <a:t>&lt; value&gt; </a:t>
            </a:r>
            <a:r>
              <a:rPr lang="en-US" b="0" i="0" dirty="0">
                <a:solidFill>
                  <a:srgbClr val="000000"/>
                </a:solidFill>
                <a:effectLst/>
                <a:latin typeface="Garamond" panose="02020404030301010803" pitchFamily="18" charset="0"/>
              </a:rPr>
              <a:t>, … )</a:t>
            </a:r>
            <a:br>
              <a:rPr lang="en-US" b="0" i="0" dirty="0">
                <a:solidFill>
                  <a:srgbClr val="000000"/>
                </a:solidFill>
                <a:effectLst/>
                <a:latin typeface="Garamond" panose="02020404030301010803" pitchFamily="18" charset="0"/>
              </a:rPr>
            </a:br>
            <a:r>
              <a:rPr lang="en-US" b="0" i="0" dirty="0">
                <a:solidFill>
                  <a:srgbClr val="000000"/>
                </a:solidFill>
                <a:effectLst/>
                <a:latin typeface="Garamond" panose="02020404030301010803" pitchFamily="18" charset="0"/>
              </a:rPr>
              <a:t>where</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&lt; variable &gt; </a:t>
            </a:r>
            <a:r>
              <a:rPr lang="en-US" b="0" i="0" dirty="0">
                <a:solidFill>
                  <a:srgbClr val="000000"/>
                </a:solidFill>
                <a:effectLst/>
                <a:latin typeface="Garamond" panose="02020404030301010803" pitchFamily="18" charset="0"/>
              </a:rPr>
              <a:t>is a variable name that the widget is assigned to</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&lt; master &gt; </a:t>
            </a:r>
            <a:r>
              <a:rPr lang="en-US" b="0" i="0" dirty="0">
                <a:solidFill>
                  <a:srgbClr val="000000"/>
                </a:solidFill>
                <a:effectLst/>
                <a:latin typeface="Garamond" panose="02020404030301010803" pitchFamily="18" charset="0"/>
              </a:rPr>
              <a:t>is the name of the variable the main GUI window has been assigned to, or the full reference to the main window</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&lt; option &gt; </a:t>
            </a:r>
            <a:r>
              <a:rPr lang="en-US" b="0" i="0" dirty="0">
                <a:solidFill>
                  <a:srgbClr val="000000"/>
                </a:solidFill>
                <a:effectLst/>
                <a:latin typeface="Garamond" panose="02020404030301010803" pitchFamily="18" charset="0"/>
              </a:rPr>
              <a:t>is an attribute</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&lt; value &gt; </a:t>
            </a:r>
            <a:r>
              <a:rPr lang="en-US" b="0" i="0" dirty="0">
                <a:solidFill>
                  <a:srgbClr val="000000"/>
                </a:solidFill>
                <a:effectLst/>
                <a:latin typeface="Garamond" panose="02020404030301010803" pitchFamily="18" charset="0"/>
              </a:rPr>
              <a:t>is the specific value of the attribute</a:t>
            </a:r>
            <a:r>
              <a:rPr lang="en-US" sz="4200" dirty="0">
                <a:latin typeface="Garamond" panose="02020404030301010803" pitchFamily="18" charset="0"/>
              </a:rPr>
              <a:t> </a:t>
            </a:r>
            <a:r>
              <a:rPr lang="en-US" dirty="0"/>
              <a:t/>
            </a:r>
            <a:br>
              <a:rPr lang="en-US" dirty="0"/>
            </a:br>
            <a:endParaRPr lang="en-US" b="0" dirty="0">
              <a:solidFill>
                <a:srgbClr val="CCCCCC"/>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4242ABDB-D579-5F63-8C3C-E85ACA84B3B8}"/>
              </a:ext>
            </a:extLst>
          </p:cNvPr>
          <p:cNvSpPr>
            <a:spLocks noGrp="1"/>
          </p:cNvSpPr>
          <p:nvPr>
            <p:ph type="sldNum" sz="quarter" idx="12"/>
          </p:nvPr>
        </p:nvSpPr>
        <p:spPr/>
        <p:txBody>
          <a:bodyPr/>
          <a:lstStyle/>
          <a:p>
            <a:fld id="{0DB4F7E2-DFC6-490A-AB5F-7D827582BBB5}" type="slidenum">
              <a:rPr lang="en-US" smtClean="0"/>
              <a:pPr/>
              <a:t>30</a:t>
            </a:fld>
            <a:endParaRPr lang="en-US" dirty="0"/>
          </a:p>
        </p:txBody>
      </p:sp>
      <p:sp>
        <p:nvSpPr>
          <p:cNvPr id="5" name="Title 1">
            <a:extLst>
              <a:ext uri="{FF2B5EF4-FFF2-40B4-BE49-F238E27FC236}">
                <a16:creationId xmlns:a16="http://schemas.microsoft.com/office/drawing/2014/main" id="{EE193ACC-129E-8038-8237-B88DC9863D9E}"/>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81897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4338-F090-5AAD-FC98-F7AED1E6CFF0}"/>
              </a:ext>
            </a:extLst>
          </p:cNvPr>
          <p:cNvSpPr>
            <a:spLocks noGrp="1"/>
          </p:cNvSpPr>
          <p:nvPr>
            <p:ph type="title"/>
          </p:nvPr>
        </p:nvSpPr>
        <p:spPr/>
        <p:txBody>
          <a:bodyPr>
            <a:normAutofit/>
          </a:bodyPr>
          <a:lstStyle/>
          <a:p>
            <a:r>
              <a:rPr lang="en-US" sz="2000" b="1" i="0" dirty="0">
                <a:solidFill>
                  <a:srgbClr val="000000"/>
                </a:solidFill>
                <a:effectLst/>
                <a:latin typeface="Garamond" panose="02020404030301010803" pitchFamily="18" charset="0"/>
              </a:rPr>
              <a:t>THE RADIOBUTTON WIDGET</a:t>
            </a:r>
            <a:r>
              <a:rPr lang="en-US" sz="4800" dirty="0">
                <a:latin typeface="Garamond" panose="02020404030301010803" pitchFamily="18" charset="0"/>
              </a:rPr>
              <a:t> </a:t>
            </a:r>
          </a:p>
        </p:txBody>
      </p:sp>
      <p:sp>
        <p:nvSpPr>
          <p:cNvPr id="3" name="Content Placeholder 2">
            <a:extLst>
              <a:ext uri="{FF2B5EF4-FFF2-40B4-BE49-F238E27FC236}">
                <a16:creationId xmlns:a16="http://schemas.microsoft.com/office/drawing/2014/main" id="{4E712A57-F68C-8CE3-40DE-246CFF331BD4}"/>
              </a:ext>
            </a:extLst>
          </p:cNvPr>
          <p:cNvSpPr>
            <a:spLocks noGrp="1"/>
          </p:cNvSpPr>
          <p:nvPr>
            <p:ph idx="1"/>
          </p:nvPr>
        </p:nvSpPr>
        <p:spPr>
          <a:xfrm>
            <a:off x="838200" y="1364566"/>
            <a:ext cx="10515600" cy="5356909"/>
          </a:xfrm>
        </p:spPr>
        <p:txBody>
          <a:bodyPr>
            <a:normAutofit/>
          </a:bodyPr>
          <a:lstStyle/>
          <a:p>
            <a:r>
              <a:rPr lang="en-US" sz="2000" b="0" i="0" dirty="0">
                <a:solidFill>
                  <a:srgbClr val="000000"/>
                </a:solidFill>
                <a:effectLst/>
                <a:latin typeface="Garamond" panose="02020404030301010803" pitchFamily="18" charset="0"/>
              </a:rPr>
              <a:t>The </a:t>
            </a:r>
            <a:r>
              <a:rPr lang="en-US" sz="2000" b="0" i="0" dirty="0" err="1">
                <a:solidFill>
                  <a:srgbClr val="000000"/>
                </a:solidFill>
                <a:effectLst/>
                <a:latin typeface="Garamond" panose="02020404030301010803" pitchFamily="18" charset="0"/>
              </a:rPr>
              <a:t>Radiobutton</a:t>
            </a:r>
            <a:r>
              <a:rPr lang="en-US" sz="2000" b="0" i="0" dirty="0">
                <a:solidFill>
                  <a:srgbClr val="000000"/>
                </a:solidFill>
                <a:effectLst/>
                <a:latin typeface="Garamond" panose="02020404030301010803" pitchFamily="18" charset="0"/>
              </a:rPr>
              <a:t> is also called an </a:t>
            </a:r>
            <a:r>
              <a:rPr lang="en-US" sz="2000" b="1" i="0" dirty="0">
                <a:solidFill>
                  <a:srgbClr val="000000"/>
                </a:solidFill>
                <a:effectLst/>
                <a:latin typeface="Garamond" panose="02020404030301010803" pitchFamily="18" charset="0"/>
              </a:rPr>
              <a:t>option button</a:t>
            </a:r>
            <a:r>
              <a:rPr lang="en-US" sz="2000" b="0" i="0" dirty="0">
                <a:solidFill>
                  <a:srgbClr val="000000"/>
                </a:solidFill>
                <a:effectLst/>
                <a:latin typeface="Garamond" panose="02020404030301010803" pitchFamily="18" charset="0"/>
              </a:rPr>
              <a:t>. This widget is similar to a </a:t>
            </a:r>
            <a:r>
              <a:rPr lang="en-US" sz="2000" b="0" i="0" dirty="0" err="1">
                <a:solidFill>
                  <a:srgbClr val="000000"/>
                </a:solidFill>
                <a:effectLst/>
                <a:latin typeface="Garamond" panose="02020404030301010803" pitchFamily="18" charset="0"/>
              </a:rPr>
              <a:t>Checkbutton</a:t>
            </a:r>
            <a:r>
              <a:rPr lang="en-US" sz="2000" b="0" i="0" dirty="0">
                <a:solidFill>
                  <a:srgbClr val="000000"/>
                </a:solidFill>
                <a:effectLst/>
                <a:latin typeface="Garamond" panose="02020404030301010803" pitchFamily="18" charset="0"/>
              </a:rPr>
              <a:t>, however it consists of multiple toggle button – option pairs and only </a:t>
            </a:r>
            <a:r>
              <a:rPr lang="en-US" sz="2000" b="0" i="0" dirty="0">
                <a:solidFill>
                  <a:srgbClr val="FF0000"/>
                </a:solidFill>
                <a:effectLst/>
                <a:latin typeface="Garamond" panose="02020404030301010803" pitchFamily="18" charset="0"/>
              </a:rPr>
              <a:t>one option can be selected</a:t>
            </a:r>
            <a:r>
              <a:rPr lang="en-US" sz="2000" b="0" i="0" dirty="0">
                <a:solidFill>
                  <a:srgbClr val="000000"/>
                </a:solidFill>
                <a:effectLst/>
                <a:latin typeface="Garamond" panose="02020404030301010803" pitchFamily="18" charset="0"/>
              </a:rPr>
              <a:t>.</a:t>
            </a:r>
          </a:p>
          <a:p>
            <a:r>
              <a:rPr lang="en-US" sz="2000" b="0" i="0" dirty="0">
                <a:solidFill>
                  <a:srgbClr val="000000"/>
                </a:solidFill>
                <a:effectLst/>
                <a:latin typeface="Garamond" panose="02020404030301010803" pitchFamily="18" charset="0"/>
              </a:rPr>
              <a:t>It is analogous to making a selection to a multiple-choice test question. The structure of the syntax consists of several </a:t>
            </a:r>
            <a:r>
              <a:rPr lang="en-US" sz="2000" b="0" i="0" dirty="0" err="1">
                <a:solidFill>
                  <a:srgbClr val="000000"/>
                </a:solidFill>
                <a:effectLst/>
                <a:latin typeface="Garamond" panose="02020404030301010803" pitchFamily="18" charset="0"/>
              </a:rPr>
              <a:t>Radiobutton</a:t>
            </a:r>
            <a:r>
              <a:rPr lang="en-US" sz="2000" b="0" i="0" dirty="0">
                <a:solidFill>
                  <a:srgbClr val="000000"/>
                </a:solidFill>
                <a:effectLst/>
                <a:latin typeface="Garamond" panose="02020404030301010803" pitchFamily="18" charset="0"/>
              </a:rPr>
              <a:t> calls assigned to the same variable</a:t>
            </a:r>
            <a:r>
              <a:rPr lang="en-US" sz="3200" dirty="0">
                <a:latin typeface="Garamond" panose="02020404030301010803" pitchFamily="18" charset="0"/>
              </a:rPr>
              <a:t> </a:t>
            </a:r>
          </a:p>
          <a:p>
            <a:r>
              <a:rPr lang="en-US" sz="2000" b="0" i="0" dirty="0">
                <a:solidFill>
                  <a:srgbClr val="000000"/>
                </a:solidFill>
                <a:effectLst/>
                <a:latin typeface="Garamond" panose="02020404030301010803" pitchFamily="18" charset="0"/>
              </a:rPr>
              <a:t>The syntax is of the form,</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&lt; var &gt; </a:t>
            </a:r>
            <a:r>
              <a:rPr lang="en-US" sz="2000" b="0" i="0" dirty="0">
                <a:solidFill>
                  <a:srgbClr val="000000"/>
                </a:solidFill>
                <a:effectLst/>
                <a:latin typeface="Garamond" panose="02020404030301010803" pitchFamily="18" charset="0"/>
              </a:rPr>
              <a:t>= </a:t>
            </a:r>
            <a:r>
              <a:rPr lang="en-US" sz="2000" b="0" i="1" dirty="0" err="1">
                <a:solidFill>
                  <a:srgbClr val="000000"/>
                </a:solidFill>
                <a:effectLst/>
                <a:latin typeface="Garamond" panose="02020404030301010803" pitchFamily="18" charset="0"/>
              </a:rPr>
              <a:t>Radiobutton</a:t>
            </a:r>
            <a:r>
              <a:rPr lang="en-US" sz="2000" b="0" i="1" dirty="0">
                <a:solidFill>
                  <a:srgbClr val="000000"/>
                </a:solidFill>
                <a:effectLst/>
                <a:latin typeface="Garamond" panose="02020404030301010803" pitchFamily="18" charset="0"/>
              </a:rPr>
              <a: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master &gt;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option &gt;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value&gt;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option&gt;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value&gt; </a:t>
            </a:r>
            <a:r>
              <a:rPr lang="en-US" sz="2000" b="0" i="0" dirty="0">
                <a:solidFill>
                  <a:srgbClr val="000000"/>
                </a:solidFill>
                <a:effectLst/>
                <a:latin typeface="Garamond" panose="02020404030301010803" pitchFamily="18" charset="0"/>
              </a:rPr>
              <a:t>, … )</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&lt; var &gt; </a:t>
            </a:r>
            <a:r>
              <a:rPr lang="en-US" sz="2000" b="0" i="0" dirty="0">
                <a:solidFill>
                  <a:srgbClr val="000000"/>
                </a:solidFill>
                <a:effectLst/>
                <a:latin typeface="Garamond" panose="02020404030301010803" pitchFamily="18" charset="0"/>
              </a:rPr>
              <a:t>= </a:t>
            </a:r>
            <a:r>
              <a:rPr lang="en-US" sz="2000" b="0" i="1" dirty="0" err="1">
                <a:solidFill>
                  <a:srgbClr val="000000"/>
                </a:solidFill>
                <a:effectLst/>
                <a:latin typeface="Garamond" panose="02020404030301010803" pitchFamily="18" charset="0"/>
              </a:rPr>
              <a:t>Radiobutton</a:t>
            </a:r>
            <a:r>
              <a:rPr lang="en-US" sz="2000" b="0" i="1" dirty="0">
                <a:solidFill>
                  <a:srgbClr val="000000"/>
                </a:solidFill>
                <a:effectLst/>
                <a:latin typeface="Garamond" panose="02020404030301010803" pitchFamily="18" charset="0"/>
              </a:rPr>
              <a: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master &gt;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option &gt;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value&gt;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option&gt;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value&gt; </a:t>
            </a:r>
            <a:r>
              <a:rPr lang="en-US" sz="2000" b="0" i="0" dirty="0">
                <a:solidFill>
                  <a:srgbClr val="000000"/>
                </a:solidFill>
                <a:effectLst/>
                <a:latin typeface="Garamond" panose="02020404030301010803" pitchFamily="18" charset="0"/>
              </a:rPr>
              <a:t>, … )</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&lt; var &gt; </a:t>
            </a:r>
            <a:r>
              <a:rPr lang="en-US" sz="2000" b="0" i="0" dirty="0">
                <a:solidFill>
                  <a:srgbClr val="000000"/>
                </a:solidFill>
                <a:effectLst/>
                <a:latin typeface="Garamond" panose="02020404030301010803" pitchFamily="18" charset="0"/>
              </a:rPr>
              <a:t>= </a:t>
            </a:r>
            <a:r>
              <a:rPr lang="en-US" sz="2000" b="0" i="1" dirty="0" err="1">
                <a:solidFill>
                  <a:srgbClr val="000000"/>
                </a:solidFill>
                <a:effectLst/>
                <a:latin typeface="Garamond" panose="02020404030301010803" pitchFamily="18" charset="0"/>
              </a:rPr>
              <a:t>Radiobutton</a:t>
            </a:r>
            <a:r>
              <a:rPr lang="en-US" sz="2000" b="0" i="1" dirty="0">
                <a:solidFill>
                  <a:srgbClr val="000000"/>
                </a:solidFill>
                <a:effectLst/>
                <a:latin typeface="Garamond" panose="02020404030301010803" pitchFamily="18" charset="0"/>
              </a:rPr>
              <a: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master &gt;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option &gt;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value&gt;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option&gt; </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&lt; value&gt; </a:t>
            </a:r>
            <a:r>
              <a:rPr lang="en-US" sz="2000" b="0" i="0" dirty="0">
                <a:solidFill>
                  <a:srgbClr val="000000"/>
                </a:solidFill>
                <a:effectLst/>
                <a:latin typeface="Garamond" panose="02020404030301010803" pitchFamily="18" charset="0"/>
              </a:rPr>
              <a:t>, … )</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where</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&lt; var &gt; </a:t>
            </a:r>
            <a:r>
              <a:rPr lang="en-US" sz="2000" b="0" i="0" dirty="0">
                <a:solidFill>
                  <a:srgbClr val="000000"/>
                </a:solidFill>
                <a:effectLst/>
                <a:latin typeface="Garamond" panose="02020404030301010803" pitchFamily="18" charset="0"/>
              </a:rPr>
              <a:t>is the common variable each button is associated with</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&lt; master &gt; </a:t>
            </a:r>
            <a:r>
              <a:rPr lang="en-US" sz="2000" b="0" i="0" dirty="0">
                <a:solidFill>
                  <a:srgbClr val="000000"/>
                </a:solidFill>
                <a:effectLst/>
                <a:latin typeface="Garamond" panose="02020404030301010803" pitchFamily="18" charset="0"/>
              </a:rPr>
              <a:t>is the name of the variable the main GUI window has been assigned to, or the full</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reference to the main window</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&lt; option &gt; </a:t>
            </a:r>
            <a:r>
              <a:rPr lang="en-US" sz="2000" b="0" i="0" dirty="0">
                <a:solidFill>
                  <a:srgbClr val="000000"/>
                </a:solidFill>
                <a:effectLst/>
                <a:latin typeface="Garamond" panose="02020404030301010803" pitchFamily="18" charset="0"/>
              </a:rPr>
              <a:t>is an attribute</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&lt; value &gt; </a:t>
            </a:r>
            <a:r>
              <a:rPr lang="en-US" sz="2000" b="0" i="0" dirty="0">
                <a:solidFill>
                  <a:srgbClr val="000000"/>
                </a:solidFill>
                <a:effectLst/>
                <a:latin typeface="Garamond" panose="02020404030301010803" pitchFamily="18" charset="0"/>
              </a:rPr>
              <a:t>is the specific value of the attribute</a:t>
            </a:r>
          </a:p>
          <a:p>
            <a:r>
              <a:rPr lang="en-US" sz="2000" b="0" i="0" dirty="0">
                <a:solidFill>
                  <a:srgbClr val="000000"/>
                </a:solidFill>
                <a:effectLst/>
                <a:latin typeface="Garamond" panose="02020404030301010803" pitchFamily="18" charset="0"/>
              </a:rPr>
              <a:t>The attributes, options and methods for </a:t>
            </a:r>
            <a:r>
              <a:rPr lang="en-US" sz="2000" b="0" i="0" dirty="0" err="1">
                <a:solidFill>
                  <a:srgbClr val="000000"/>
                </a:solidFill>
                <a:effectLst/>
                <a:latin typeface="Garamond" panose="02020404030301010803" pitchFamily="18" charset="0"/>
              </a:rPr>
              <a:t>Checkbuttons</a:t>
            </a:r>
            <a:r>
              <a:rPr lang="en-US" sz="2000" b="0" i="0" dirty="0">
                <a:solidFill>
                  <a:srgbClr val="000000"/>
                </a:solidFill>
                <a:effectLst/>
                <a:latin typeface="Garamond" panose="02020404030301010803" pitchFamily="18" charset="0"/>
              </a:rPr>
              <a:t> apply similarly to </a:t>
            </a:r>
            <a:r>
              <a:rPr lang="en-US" sz="2000" b="0" i="0" dirty="0" err="1">
                <a:solidFill>
                  <a:srgbClr val="000000"/>
                </a:solidFill>
                <a:effectLst/>
                <a:latin typeface="Garamond" panose="02020404030301010803" pitchFamily="18" charset="0"/>
              </a:rPr>
              <a:t>Radiobuttons</a:t>
            </a:r>
            <a:r>
              <a:rPr lang="en-US" sz="3200" dirty="0">
                <a:latin typeface="Garamond" panose="02020404030301010803" pitchFamily="18" charset="0"/>
              </a:rPr>
              <a:t> </a:t>
            </a:r>
          </a:p>
        </p:txBody>
      </p:sp>
      <p:sp>
        <p:nvSpPr>
          <p:cNvPr id="4" name="Slide Number Placeholder 3">
            <a:extLst>
              <a:ext uri="{FF2B5EF4-FFF2-40B4-BE49-F238E27FC236}">
                <a16:creationId xmlns:a16="http://schemas.microsoft.com/office/drawing/2014/main" id="{D26B5400-8B1C-9EBF-2319-9EAE20C35BCF}"/>
              </a:ext>
            </a:extLst>
          </p:cNvPr>
          <p:cNvSpPr>
            <a:spLocks noGrp="1"/>
          </p:cNvSpPr>
          <p:nvPr>
            <p:ph type="sldNum" sz="quarter" idx="12"/>
          </p:nvPr>
        </p:nvSpPr>
        <p:spPr/>
        <p:txBody>
          <a:bodyPr/>
          <a:lstStyle/>
          <a:p>
            <a:fld id="{0DB4F7E2-DFC6-490A-AB5F-7D827582BBB5}" type="slidenum">
              <a:rPr lang="en-US" smtClean="0"/>
              <a:pPr/>
              <a:t>31</a:t>
            </a:fld>
            <a:endParaRPr lang="en-US" dirty="0"/>
          </a:p>
        </p:txBody>
      </p:sp>
      <p:sp>
        <p:nvSpPr>
          <p:cNvPr id="5" name="Title 1">
            <a:extLst>
              <a:ext uri="{FF2B5EF4-FFF2-40B4-BE49-F238E27FC236}">
                <a16:creationId xmlns:a16="http://schemas.microsoft.com/office/drawing/2014/main" id="{83A731C9-2CCD-54BC-480A-72BB600B7014}"/>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577530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E797-DD32-E592-51C4-64BEE7C1EE1E}"/>
              </a:ext>
            </a:extLst>
          </p:cNvPr>
          <p:cNvSpPr>
            <a:spLocks noGrp="1"/>
          </p:cNvSpPr>
          <p:nvPr>
            <p:ph type="title"/>
          </p:nvPr>
        </p:nvSpPr>
        <p:spPr/>
        <p:txBody>
          <a:bodyPr/>
          <a:lstStyle/>
          <a:p>
            <a:r>
              <a:rPr lang="en-US" dirty="0">
                <a:latin typeface="Garamond" panose="02020404030301010803" pitchFamily="18" charset="0"/>
              </a:rPr>
              <a:t>Example:</a:t>
            </a:r>
          </a:p>
        </p:txBody>
      </p:sp>
      <p:sp>
        <p:nvSpPr>
          <p:cNvPr id="3" name="Content Placeholder 2">
            <a:extLst>
              <a:ext uri="{FF2B5EF4-FFF2-40B4-BE49-F238E27FC236}">
                <a16:creationId xmlns:a16="http://schemas.microsoft.com/office/drawing/2014/main" id="{86B6F1E6-F5B3-114F-654B-8F8B51DBC57B}"/>
              </a:ext>
            </a:extLst>
          </p:cNvPr>
          <p:cNvSpPr>
            <a:spLocks noGrp="1"/>
          </p:cNvSpPr>
          <p:nvPr>
            <p:ph idx="1"/>
          </p:nvPr>
        </p:nvSpPr>
        <p:spPr/>
        <p:txBody>
          <a:bodyPr/>
          <a:lstStyle/>
          <a:p>
            <a:pPr marL="0" indent="0">
              <a:buNone/>
            </a:pPr>
            <a:r>
              <a:rPr lang="en-US" sz="3200" b="0" dirty="0">
                <a:effectLst/>
                <a:latin typeface="Garamond" panose="02020404030301010803" pitchFamily="18" charset="0"/>
              </a:rPr>
              <a:t>lb9=</a:t>
            </a:r>
            <a:r>
              <a:rPr lang="en-US" sz="3200" b="0" dirty="0" err="1">
                <a:effectLst/>
                <a:latin typeface="Garamond" panose="02020404030301010803" pitchFamily="18" charset="0"/>
              </a:rPr>
              <a:t>tkinter.Label</a:t>
            </a:r>
            <a:r>
              <a:rPr lang="en-US" sz="3200" b="0" dirty="0">
                <a:effectLst/>
                <a:latin typeface="Garamond" panose="02020404030301010803" pitchFamily="18" charset="0"/>
              </a:rPr>
              <a:t>(</a:t>
            </a:r>
            <a:r>
              <a:rPr lang="en-US" sz="3200" b="0" dirty="0" err="1">
                <a:effectLst/>
                <a:latin typeface="Garamond" panose="02020404030301010803" pitchFamily="18" charset="0"/>
              </a:rPr>
              <a:t>rw,text</a:t>
            </a:r>
            <a:r>
              <a:rPr lang="en-US" sz="3200" b="0" dirty="0">
                <a:effectLst/>
                <a:latin typeface="Garamond" panose="02020404030301010803" pitchFamily="18" charset="0"/>
              </a:rPr>
              <a:t>="Gender:")</a:t>
            </a:r>
          </a:p>
          <a:p>
            <a:pPr marL="0" indent="0">
              <a:buNone/>
            </a:pPr>
            <a:r>
              <a:rPr lang="en-US" sz="3200" b="0" dirty="0">
                <a:effectLst/>
                <a:latin typeface="Garamond" panose="02020404030301010803" pitchFamily="18" charset="0"/>
              </a:rPr>
              <a:t>lb9.grid(row=11,column=1)</a:t>
            </a:r>
          </a:p>
          <a:p>
            <a:pPr marL="0" indent="0">
              <a:buNone/>
            </a:pPr>
            <a:r>
              <a:rPr lang="en-US" sz="3200" b="0" dirty="0" err="1">
                <a:effectLst/>
                <a:latin typeface="Garamond" panose="02020404030301010803" pitchFamily="18" charset="0"/>
              </a:rPr>
              <a:t>rbtn</a:t>
            </a:r>
            <a:r>
              <a:rPr lang="en-US" sz="3200" b="0" dirty="0">
                <a:effectLst/>
                <a:latin typeface="Garamond" panose="02020404030301010803" pitchFamily="18" charset="0"/>
              </a:rPr>
              <a:t>=</a:t>
            </a:r>
            <a:r>
              <a:rPr lang="en-US" sz="3200" b="0" dirty="0" err="1">
                <a:effectLst/>
                <a:latin typeface="Garamond" panose="02020404030301010803" pitchFamily="18" charset="0"/>
              </a:rPr>
              <a:t>tkinter.Radiobutton</a:t>
            </a:r>
            <a:r>
              <a:rPr lang="en-US" sz="3200" b="0" dirty="0">
                <a:effectLst/>
                <a:latin typeface="Garamond" panose="02020404030301010803" pitchFamily="18" charset="0"/>
              </a:rPr>
              <a:t>(</a:t>
            </a:r>
            <a:r>
              <a:rPr lang="en-US" sz="3200" b="0" dirty="0" err="1">
                <a:effectLst/>
                <a:latin typeface="Garamond" panose="02020404030301010803" pitchFamily="18" charset="0"/>
              </a:rPr>
              <a:t>rw,text</a:t>
            </a:r>
            <a:r>
              <a:rPr lang="en-US" sz="3200" b="0" dirty="0">
                <a:effectLst/>
                <a:latin typeface="Garamond" panose="02020404030301010803" pitchFamily="18" charset="0"/>
              </a:rPr>
              <a:t>="</a:t>
            </a:r>
            <a:r>
              <a:rPr lang="en-US" sz="3200" b="0" dirty="0" err="1">
                <a:effectLst/>
                <a:latin typeface="Garamond" panose="02020404030301010803" pitchFamily="18" charset="0"/>
              </a:rPr>
              <a:t>Male",value</a:t>
            </a:r>
            <a:r>
              <a:rPr lang="en-US" sz="3200" b="0" dirty="0">
                <a:effectLst/>
                <a:latin typeface="Garamond" panose="02020404030301010803" pitchFamily="18" charset="0"/>
              </a:rPr>
              <a:t>=1)</a:t>
            </a:r>
          </a:p>
          <a:p>
            <a:pPr marL="0" indent="0">
              <a:buNone/>
            </a:pPr>
            <a:r>
              <a:rPr lang="en-US" sz="3200" b="0" dirty="0" err="1">
                <a:effectLst/>
                <a:latin typeface="Garamond" panose="02020404030301010803" pitchFamily="18" charset="0"/>
              </a:rPr>
              <a:t>rbtn.grid</a:t>
            </a:r>
            <a:r>
              <a:rPr lang="en-US" sz="3200" b="0" dirty="0">
                <a:effectLst/>
                <a:latin typeface="Garamond" panose="02020404030301010803" pitchFamily="18" charset="0"/>
              </a:rPr>
              <a:t>(row=11,column=2)</a:t>
            </a:r>
          </a:p>
          <a:p>
            <a:pPr marL="0" indent="0">
              <a:buNone/>
            </a:pPr>
            <a:r>
              <a:rPr lang="en-US" sz="3200" b="0" dirty="0" err="1">
                <a:effectLst/>
                <a:latin typeface="Garamond" panose="02020404030301010803" pitchFamily="18" charset="0"/>
              </a:rPr>
              <a:t>rbtn</a:t>
            </a:r>
            <a:r>
              <a:rPr lang="en-US" sz="3200" b="0" dirty="0">
                <a:effectLst/>
                <a:latin typeface="Garamond" panose="02020404030301010803" pitchFamily="18" charset="0"/>
              </a:rPr>
              <a:t>=</a:t>
            </a:r>
            <a:r>
              <a:rPr lang="en-US" sz="3200" b="0" dirty="0" err="1">
                <a:effectLst/>
                <a:latin typeface="Garamond" panose="02020404030301010803" pitchFamily="18" charset="0"/>
              </a:rPr>
              <a:t>tkinter.Radiobutton</a:t>
            </a:r>
            <a:r>
              <a:rPr lang="en-US" sz="3200" b="0" dirty="0">
                <a:effectLst/>
                <a:latin typeface="Garamond" panose="02020404030301010803" pitchFamily="18" charset="0"/>
              </a:rPr>
              <a:t>(</a:t>
            </a:r>
            <a:r>
              <a:rPr lang="en-US" sz="3200" b="0" dirty="0" err="1">
                <a:effectLst/>
                <a:latin typeface="Garamond" panose="02020404030301010803" pitchFamily="18" charset="0"/>
              </a:rPr>
              <a:t>rw,text</a:t>
            </a:r>
            <a:r>
              <a:rPr lang="en-US" sz="3200" b="0" dirty="0">
                <a:effectLst/>
                <a:latin typeface="Garamond" panose="02020404030301010803" pitchFamily="18" charset="0"/>
              </a:rPr>
              <a:t>="</a:t>
            </a:r>
            <a:r>
              <a:rPr lang="en-US" sz="3200" b="0" dirty="0" err="1">
                <a:effectLst/>
                <a:latin typeface="Garamond" panose="02020404030301010803" pitchFamily="18" charset="0"/>
              </a:rPr>
              <a:t>Female",value</a:t>
            </a:r>
            <a:r>
              <a:rPr lang="en-US" sz="3200" b="0" dirty="0">
                <a:effectLst/>
                <a:latin typeface="Garamond" panose="02020404030301010803" pitchFamily="18" charset="0"/>
              </a:rPr>
              <a:t>=2)</a:t>
            </a:r>
          </a:p>
          <a:p>
            <a:pPr marL="0" indent="0">
              <a:buNone/>
            </a:pPr>
            <a:r>
              <a:rPr lang="en-US" sz="3200" b="0" dirty="0" err="1">
                <a:effectLst/>
                <a:latin typeface="Garamond" panose="02020404030301010803" pitchFamily="18" charset="0"/>
              </a:rPr>
              <a:t>rbtn.grid</a:t>
            </a:r>
            <a:r>
              <a:rPr lang="en-US" sz="3200" b="0" dirty="0">
                <a:effectLst/>
                <a:latin typeface="Garamond" panose="02020404030301010803" pitchFamily="18" charset="0"/>
              </a:rPr>
              <a:t>(row=12,column=2)</a:t>
            </a:r>
          </a:p>
          <a:p>
            <a:endParaRPr lang="en-US" dirty="0"/>
          </a:p>
        </p:txBody>
      </p:sp>
      <p:sp>
        <p:nvSpPr>
          <p:cNvPr id="4" name="Slide Number Placeholder 3">
            <a:extLst>
              <a:ext uri="{FF2B5EF4-FFF2-40B4-BE49-F238E27FC236}">
                <a16:creationId xmlns:a16="http://schemas.microsoft.com/office/drawing/2014/main" id="{D78D1F5E-6E6E-2DB4-5A0A-F32E3CC5BCEB}"/>
              </a:ext>
            </a:extLst>
          </p:cNvPr>
          <p:cNvSpPr>
            <a:spLocks noGrp="1"/>
          </p:cNvSpPr>
          <p:nvPr>
            <p:ph type="sldNum" sz="quarter" idx="12"/>
          </p:nvPr>
        </p:nvSpPr>
        <p:spPr/>
        <p:txBody>
          <a:bodyPr/>
          <a:lstStyle/>
          <a:p>
            <a:fld id="{0DB4F7E2-DFC6-490A-AB5F-7D827582BBB5}" type="slidenum">
              <a:rPr lang="en-US" smtClean="0"/>
              <a:pPr/>
              <a:t>32</a:t>
            </a:fld>
            <a:endParaRPr lang="en-US" dirty="0"/>
          </a:p>
        </p:txBody>
      </p:sp>
      <p:sp>
        <p:nvSpPr>
          <p:cNvPr id="5" name="Title 1">
            <a:extLst>
              <a:ext uri="{FF2B5EF4-FFF2-40B4-BE49-F238E27FC236}">
                <a16:creationId xmlns:a16="http://schemas.microsoft.com/office/drawing/2014/main" id="{BF67A967-A784-78A3-696C-F926394FC149}"/>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pic>
        <p:nvPicPr>
          <p:cNvPr id="7" name="Picture 6">
            <a:extLst>
              <a:ext uri="{FF2B5EF4-FFF2-40B4-BE49-F238E27FC236}">
                <a16:creationId xmlns:a16="http://schemas.microsoft.com/office/drawing/2014/main" id="{7FC063CC-6709-ECFF-BD72-F2327EB737CB}"/>
              </a:ext>
            </a:extLst>
          </p:cNvPr>
          <p:cNvPicPr>
            <a:picLocks noChangeAspect="1"/>
          </p:cNvPicPr>
          <p:nvPr/>
        </p:nvPicPr>
        <p:blipFill>
          <a:blip r:embed="rId2"/>
          <a:stretch>
            <a:fillRect/>
          </a:stretch>
        </p:blipFill>
        <p:spPr>
          <a:xfrm>
            <a:off x="6662737" y="4970511"/>
            <a:ext cx="2743200" cy="1206452"/>
          </a:xfrm>
          <a:prstGeom prst="rect">
            <a:avLst/>
          </a:prstGeom>
        </p:spPr>
      </p:pic>
    </p:spTree>
    <p:extLst>
      <p:ext uri="{BB962C8B-B14F-4D97-AF65-F5344CB8AC3E}">
        <p14:creationId xmlns:p14="http://schemas.microsoft.com/office/powerpoint/2010/main" val="26458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5FD1-6FDD-EE3D-DCAA-7EE88856941F}"/>
              </a:ext>
            </a:extLst>
          </p:cNvPr>
          <p:cNvSpPr>
            <a:spLocks noGrp="1"/>
          </p:cNvSpPr>
          <p:nvPr>
            <p:ph type="title"/>
          </p:nvPr>
        </p:nvSpPr>
        <p:spPr/>
        <p:txBody>
          <a:bodyPr/>
          <a:lstStyle/>
          <a:p>
            <a:r>
              <a:rPr lang="en-US" sz="1800" b="1" i="0" u="none" strike="noStrike" baseline="0" dirty="0">
                <a:solidFill>
                  <a:srgbClr val="000000"/>
                </a:solidFill>
                <a:latin typeface="Times New Roman" panose="02020603050405020304" pitchFamily="18" charset="0"/>
              </a:rPr>
              <a:t>THE FRAME WIDGET </a:t>
            </a:r>
            <a:endParaRPr lang="en-US" dirty="0"/>
          </a:p>
        </p:txBody>
      </p:sp>
      <p:sp>
        <p:nvSpPr>
          <p:cNvPr id="3" name="Content Placeholder 2">
            <a:extLst>
              <a:ext uri="{FF2B5EF4-FFF2-40B4-BE49-F238E27FC236}">
                <a16:creationId xmlns:a16="http://schemas.microsoft.com/office/drawing/2014/main" id="{C05F779E-8E7E-109C-DCB5-24A7EF419A3C}"/>
              </a:ext>
            </a:extLst>
          </p:cNvPr>
          <p:cNvSpPr>
            <a:spLocks noGrp="1"/>
          </p:cNvSpPr>
          <p:nvPr>
            <p:ph idx="1"/>
          </p:nvPr>
        </p:nvSpPr>
        <p:spPr>
          <a:xfrm>
            <a:off x="697523" y="1253331"/>
            <a:ext cx="10515600" cy="5468144"/>
          </a:xfrm>
        </p:spPr>
        <p:txBody>
          <a:bodyPr>
            <a:normAutofit fontScale="92500" lnSpcReduction="10000"/>
          </a:bodyPr>
          <a:lstStyle/>
          <a:p>
            <a:r>
              <a:rPr lang="en-US" sz="2400" b="0" i="0" u="none" strike="noStrike" baseline="0" dirty="0">
                <a:solidFill>
                  <a:srgbClr val="000000"/>
                </a:solidFill>
                <a:latin typeface="Garamond" panose="02020404030301010803" pitchFamily="18" charset="0"/>
              </a:rPr>
              <a:t>The Frame widget is used as a </a:t>
            </a:r>
            <a:r>
              <a:rPr lang="en-US" sz="2400" b="0" i="0" u="none" strike="noStrike" baseline="0" dirty="0">
                <a:solidFill>
                  <a:srgbClr val="FF0000"/>
                </a:solidFill>
                <a:latin typeface="Garamond" panose="02020404030301010803" pitchFamily="18" charset="0"/>
              </a:rPr>
              <a:t>container</a:t>
            </a:r>
            <a:r>
              <a:rPr lang="en-US" sz="2400" b="0" i="0" u="none" strike="noStrike" baseline="0" dirty="0">
                <a:solidFill>
                  <a:srgbClr val="000000"/>
                </a:solidFill>
                <a:latin typeface="Garamond" panose="02020404030301010803" pitchFamily="18" charset="0"/>
              </a:rPr>
              <a:t> to organize and manage other widgets. </a:t>
            </a:r>
          </a:p>
          <a:p>
            <a:r>
              <a:rPr lang="en-US" sz="2400" b="0" i="0" u="none" strike="noStrike" baseline="0" dirty="0">
                <a:solidFill>
                  <a:srgbClr val="000000"/>
                </a:solidFill>
                <a:latin typeface="Garamond" panose="02020404030301010803" pitchFamily="18" charset="0"/>
              </a:rPr>
              <a:t>Frames can be used to </a:t>
            </a:r>
            <a:r>
              <a:rPr lang="en-US" sz="2400" b="0" i="0" u="none" strike="noStrike" baseline="0" dirty="0">
                <a:solidFill>
                  <a:srgbClr val="FF0000"/>
                </a:solidFill>
                <a:latin typeface="Garamond" panose="02020404030301010803" pitchFamily="18" charset="0"/>
              </a:rPr>
              <a:t>“split</a:t>
            </a:r>
            <a:r>
              <a:rPr lang="en-US" sz="2400" b="0" i="0" u="none" strike="noStrike" baseline="0" dirty="0">
                <a:solidFill>
                  <a:srgbClr val="000000"/>
                </a:solidFill>
                <a:latin typeface="Garamond" panose="02020404030301010803" pitchFamily="18" charset="0"/>
              </a:rPr>
              <a:t>” the widgets into groups and a group can be managed as a </a:t>
            </a:r>
            <a:r>
              <a:rPr lang="en-US" sz="2400" b="0" i="0" u="none" strike="noStrike" baseline="0" dirty="0">
                <a:solidFill>
                  <a:srgbClr val="FF0000"/>
                </a:solidFill>
                <a:latin typeface="Garamond" panose="02020404030301010803" pitchFamily="18" charset="0"/>
              </a:rPr>
              <a:t>single unit </a:t>
            </a:r>
            <a:r>
              <a:rPr lang="en-US" sz="2400" b="0" i="0" u="none" strike="noStrike" baseline="0" dirty="0">
                <a:solidFill>
                  <a:srgbClr val="000000"/>
                </a:solidFill>
                <a:latin typeface="Garamond" panose="02020404030301010803" pitchFamily="18" charset="0"/>
              </a:rPr>
              <a:t>through the </a:t>
            </a:r>
            <a:r>
              <a:rPr lang="en-US" sz="2400" b="0" i="0" u="none" strike="noStrike" baseline="0" dirty="0">
                <a:solidFill>
                  <a:srgbClr val="FF0000"/>
                </a:solidFill>
                <a:latin typeface="Garamond" panose="02020404030301010803" pitchFamily="18" charset="0"/>
              </a:rPr>
              <a:t>Frame</a:t>
            </a:r>
            <a:r>
              <a:rPr lang="en-US" sz="2400" b="0" i="0" u="none" strike="noStrike" baseline="0" dirty="0">
                <a:solidFill>
                  <a:srgbClr val="000000"/>
                </a:solidFill>
                <a:latin typeface="Garamond" panose="02020404030301010803" pitchFamily="18" charset="0"/>
              </a:rPr>
              <a:t>. </a:t>
            </a:r>
          </a:p>
          <a:p>
            <a:r>
              <a:rPr lang="en-US" sz="2400" b="0" i="0" u="none" strike="noStrike" baseline="0" dirty="0">
                <a:solidFill>
                  <a:srgbClr val="000000"/>
                </a:solidFill>
                <a:latin typeface="Garamond" panose="02020404030301010803" pitchFamily="18" charset="0"/>
              </a:rPr>
              <a:t>The Frame serves as the “master” for the widgets that are organized on it. </a:t>
            </a:r>
          </a:p>
          <a:p>
            <a:r>
              <a:rPr lang="en-US" sz="2400" b="0" i="0" u="none" strike="noStrike" baseline="0" dirty="0">
                <a:solidFill>
                  <a:srgbClr val="000000"/>
                </a:solidFill>
                <a:latin typeface="Garamond" panose="02020404030301010803" pitchFamily="18" charset="0"/>
              </a:rPr>
              <a:t>The geometry management methods can be applied to individual Frames to achieve versatile organization and display of the widgets. </a:t>
            </a:r>
          </a:p>
          <a:p>
            <a:r>
              <a:rPr lang="en-US" sz="1800" b="0" i="0" u="none" strike="noStrike" baseline="0" dirty="0">
                <a:solidFill>
                  <a:srgbClr val="000000"/>
                </a:solidFill>
                <a:latin typeface="Garamond" panose="02020404030301010803" pitchFamily="18" charset="0"/>
              </a:rPr>
              <a:t>The syntax is of the form, </a:t>
            </a:r>
          </a:p>
          <a:p>
            <a:r>
              <a:rPr lang="en-US" sz="1800" b="0" i="1" u="none" strike="noStrike" baseline="0" dirty="0">
                <a:solidFill>
                  <a:srgbClr val="000000"/>
                </a:solidFill>
                <a:latin typeface="Garamond" panose="02020404030301010803" pitchFamily="18" charset="0"/>
              </a:rPr>
              <a:t>&lt; variable &gt; = Frame ( &lt; master &gt; , &lt; option &gt; = &lt; value &gt; , &lt; option &gt; = &lt; value &gt; , … ) </a:t>
            </a:r>
            <a:endParaRPr lang="en-US" sz="1800" b="0" i="0" u="none" strike="noStrike" baseline="0" dirty="0">
              <a:solidFill>
                <a:srgbClr val="000000"/>
              </a:solidFill>
              <a:latin typeface="Garamond" panose="02020404030301010803" pitchFamily="18" charset="0"/>
            </a:endParaRPr>
          </a:p>
          <a:p>
            <a:pPr marL="0" indent="0">
              <a:buNone/>
            </a:pPr>
            <a:r>
              <a:rPr lang="en-US" sz="1800" b="0" i="0" u="none" strike="noStrike" baseline="0" dirty="0">
                <a:solidFill>
                  <a:srgbClr val="000000"/>
                </a:solidFill>
                <a:latin typeface="Garamond" panose="02020404030301010803" pitchFamily="18" charset="0"/>
              </a:rPr>
              <a:t>where </a:t>
            </a:r>
          </a:p>
          <a:p>
            <a:r>
              <a:rPr lang="en-US" sz="1800" b="0" i="1" u="none" strike="noStrike" baseline="0" dirty="0">
                <a:solidFill>
                  <a:srgbClr val="000000"/>
                </a:solidFill>
                <a:latin typeface="Garamond" panose="02020404030301010803" pitchFamily="18" charset="0"/>
              </a:rPr>
              <a:t>&lt; variable &gt; </a:t>
            </a:r>
            <a:r>
              <a:rPr lang="en-US" sz="1800" b="0" i="0" u="none" strike="noStrike" baseline="0" dirty="0">
                <a:solidFill>
                  <a:srgbClr val="000000"/>
                </a:solidFill>
                <a:latin typeface="Garamond" panose="02020404030301010803" pitchFamily="18" charset="0"/>
              </a:rPr>
              <a:t>is a variable name that the widget is assigned to </a:t>
            </a:r>
          </a:p>
          <a:p>
            <a:r>
              <a:rPr lang="en-US" sz="1800" b="0" i="1" u="none" strike="noStrike" baseline="0" dirty="0">
                <a:solidFill>
                  <a:srgbClr val="000000"/>
                </a:solidFill>
                <a:latin typeface="Garamond" panose="02020404030301010803" pitchFamily="18" charset="0"/>
              </a:rPr>
              <a:t>&lt; master &gt; </a:t>
            </a:r>
            <a:r>
              <a:rPr lang="en-US" sz="1800" b="0" i="0" u="none" strike="noStrike" baseline="0" dirty="0">
                <a:solidFill>
                  <a:srgbClr val="000000"/>
                </a:solidFill>
                <a:latin typeface="Garamond" panose="02020404030301010803" pitchFamily="18" charset="0"/>
              </a:rPr>
              <a:t>is the name of the variable the main GUI window has been assigned to, or the full reference to the main window </a:t>
            </a:r>
          </a:p>
          <a:p>
            <a:r>
              <a:rPr lang="en-US" sz="1800" b="0" i="1" u="none" strike="noStrike" baseline="0" dirty="0">
                <a:solidFill>
                  <a:srgbClr val="000000"/>
                </a:solidFill>
                <a:latin typeface="Garamond" panose="02020404030301010803" pitchFamily="18" charset="0"/>
              </a:rPr>
              <a:t>&lt; option &gt; </a:t>
            </a:r>
            <a:r>
              <a:rPr lang="en-US" sz="1800" b="0" i="0" u="none" strike="noStrike" baseline="0" dirty="0">
                <a:solidFill>
                  <a:srgbClr val="000000"/>
                </a:solidFill>
                <a:latin typeface="Garamond" panose="02020404030301010803" pitchFamily="18" charset="0"/>
              </a:rPr>
              <a:t>is an attribute </a:t>
            </a:r>
          </a:p>
          <a:p>
            <a:r>
              <a:rPr lang="en-US" sz="1800" b="0" i="1" u="none" strike="noStrike" baseline="0" dirty="0">
                <a:solidFill>
                  <a:srgbClr val="000000"/>
                </a:solidFill>
                <a:latin typeface="Garamond" panose="02020404030301010803" pitchFamily="18" charset="0"/>
              </a:rPr>
              <a:t>&lt; value &gt; </a:t>
            </a:r>
            <a:r>
              <a:rPr lang="en-US" sz="1800" b="0" i="0" u="none" strike="noStrike" baseline="0" dirty="0">
                <a:solidFill>
                  <a:srgbClr val="000000"/>
                </a:solidFill>
                <a:latin typeface="Garamond" panose="02020404030301010803" pitchFamily="18" charset="0"/>
              </a:rPr>
              <a:t>is the specific value of the attribute </a:t>
            </a:r>
          </a:p>
          <a:p>
            <a:r>
              <a:rPr lang="en-US" sz="1800" b="0" i="0" u="none" strike="noStrike" baseline="0" dirty="0">
                <a:solidFill>
                  <a:srgbClr val="000000"/>
                </a:solidFill>
                <a:latin typeface="Garamond" panose="02020404030301010803" pitchFamily="18" charset="0"/>
              </a:rPr>
              <a:t>A widget can then be added to the window, directly to the Frame, as follows, </a:t>
            </a:r>
          </a:p>
          <a:p>
            <a:r>
              <a:rPr lang="en-US" sz="1800" b="0" i="1" u="none" strike="noStrike" baseline="0" dirty="0">
                <a:solidFill>
                  <a:srgbClr val="000000"/>
                </a:solidFill>
                <a:latin typeface="Garamond" panose="02020404030301010803" pitchFamily="18" charset="0"/>
              </a:rPr>
              <a:t>&lt; variable &gt; </a:t>
            </a:r>
            <a:r>
              <a:rPr lang="en-US" sz="1800" b="0" i="0" u="none" strike="noStrike" baseline="0" dirty="0">
                <a:solidFill>
                  <a:srgbClr val="000000"/>
                </a:solidFill>
                <a:latin typeface="Garamond" panose="02020404030301010803" pitchFamily="18" charset="0"/>
              </a:rPr>
              <a:t>= </a:t>
            </a:r>
            <a:r>
              <a:rPr lang="en-US" sz="1800" b="0" i="1" u="none" strike="noStrike" baseline="0" dirty="0">
                <a:solidFill>
                  <a:srgbClr val="000000"/>
                </a:solidFill>
                <a:latin typeface="Garamond" panose="02020404030301010803" pitchFamily="18" charset="0"/>
              </a:rPr>
              <a:t>&lt; Widget &gt; ( &lt; Frame &gt; , &lt; options &gt; ) </a:t>
            </a:r>
            <a:endParaRPr lang="en-US" sz="36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C77ADA3C-31E0-6730-9835-403255850451}"/>
              </a:ext>
            </a:extLst>
          </p:cNvPr>
          <p:cNvSpPr>
            <a:spLocks noGrp="1"/>
          </p:cNvSpPr>
          <p:nvPr>
            <p:ph type="sldNum" sz="quarter" idx="12"/>
          </p:nvPr>
        </p:nvSpPr>
        <p:spPr/>
        <p:txBody>
          <a:bodyPr/>
          <a:lstStyle/>
          <a:p>
            <a:fld id="{0DB4F7E2-DFC6-490A-AB5F-7D827582BBB5}" type="slidenum">
              <a:rPr lang="en-US" smtClean="0"/>
              <a:pPr/>
              <a:t>33</a:t>
            </a:fld>
            <a:endParaRPr lang="en-US" dirty="0"/>
          </a:p>
        </p:txBody>
      </p:sp>
      <p:sp>
        <p:nvSpPr>
          <p:cNvPr id="5" name="Title 1">
            <a:extLst>
              <a:ext uri="{FF2B5EF4-FFF2-40B4-BE49-F238E27FC236}">
                <a16:creationId xmlns:a16="http://schemas.microsoft.com/office/drawing/2014/main" id="{FED7F6DC-6B99-1400-7FDB-BAF2E128C0B4}"/>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523150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209B-5DE0-33FB-FA00-7737114A8FCC}"/>
              </a:ext>
            </a:extLst>
          </p:cNvPr>
          <p:cNvSpPr>
            <a:spLocks noGrp="1"/>
          </p:cNvSpPr>
          <p:nvPr>
            <p:ph type="title"/>
          </p:nvPr>
        </p:nvSpPr>
        <p:spPr/>
        <p:txBody>
          <a:bodyPr/>
          <a:lstStyle/>
          <a:p>
            <a:r>
              <a:rPr lang="en-US" sz="1800" b="1" i="0" dirty="0">
                <a:solidFill>
                  <a:srgbClr val="000000"/>
                </a:solidFill>
                <a:effectLst/>
                <a:latin typeface="Garamond" panose="02020404030301010803" pitchFamily="18" charset="0"/>
              </a:rPr>
              <a:t>THE LISTBOX WIDGET</a:t>
            </a:r>
            <a:r>
              <a:rPr lang="en-US" dirty="0">
                <a:latin typeface="Garamond" panose="02020404030301010803" pitchFamily="18" charset="0"/>
              </a:rPr>
              <a:t> </a:t>
            </a:r>
          </a:p>
        </p:txBody>
      </p:sp>
      <p:sp>
        <p:nvSpPr>
          <p:cNvPr id="3" name="Content Placeholder 2">
            <a:extLst>
              <a:ext uri="{FF2B5EF4-FFF2-40B4-BE49-F238E27FC236}">
                <a16:creationId xmlns:a16="http://schemas.microsoft.com/office/drawing/2014/main" id="{30C89284-8184-72EF-454F-E5503451D469}"/>
              </a:ext>
            </a:extLst>
          </p:cNvPr>
          <p:cNvSpPr>
            <a:spLocks noGrp="1"/>
          </p:cNvSpPr>
          <p:nvPr>
            <p:ph idx="1"/>
          </p:nvPr>
        </p:nvSpPr>
        <p:spPr>
          <a:xfrm>
            <a:off x="365760" y="1153551"/>
            <a:ext cx="11826240" cy="5567924"/>
          </a:xfrm>
        </p:spPr>
        <p:txBody>
          <a:bodyPr>
            <a:normAutofit/>
          </a:bodyPr>
          <a:lstStyle/>
          <a:p>
            <a:r>
              <a:rPr lang="en-US" sz="1800" b="0" i="0" dirty="0">
                <a:solidFill>
                  <a:srgbClr val="000000"/>
                </a:solidFill>
                <a:effectLst/>
                <a:latin typeface="TimesNewRomanPSMT"/>
              </a:rPr>
              <a:t>A </a:t>
            </a:r>
            <a:r>
              <a:rPr lang="en-US" sz="1800" b="0" i="0" dirty="0" err="1">
                <a:solidFill>
                  <a:srgbClr val="000000"/>
                </a:solidFill>
                <a:effectLst/>
                <a:latin typeface="TimesNewRomanPSMT"/>
              </a:rPr>
              <a:t>Listbox</a:t>
            </a:r>
            <a:r>
              <a:rPr lang="en-US" sz="1800" b="0" i="0" dirty="0">
                <a:solidFill>
                  <a:srgbClr val="000000"/>
                </a:solidFill>
                <a:effectLst/>
                <a:latin typeface="TimesNewRomanPSMT"/>
              </a:rPr>
              <a:t> widget is used to select an item(s) from the list of </a:t>
            </a:r>
            <a:r>
              <a:rPr lang="en-US" sz="1800" b="0" i="0" dirty="0" err="1">
                <a:solidFill>
                  <a:srgbClr val="000000"/>
                </a:solidFill>
                <a:effectLst/>
                <a:latin typeface="TimesNewRomanPSMT"/>
              </a:rPr>
              <a:t>itemspresented</a:t>
            </a:r>
            <a:r>
              <a:rPr lang="en-US" sz="1800" b="0" i="0" dirty="0">
                <a:solidFill>
                  <a:srgbClr val="000000"/>
                </a:solidFill>
                <a:effectLst/>
                <a:latin typeface="TimesNewRomanPSMT"/>
              </a:rPr>
              <a:t>. The widget has four (4) modes that govern how many items may be selected.</a:t>
            </a:r>
          </a:p>
          <a:p>
            <a:r>
              <a:rPr lang="en-US" sz="1800" b="0" i="0" dirty="0">
                <a:solidFill>
                  <a:srgbClr val="000000"/>
                </a:solidFill>
                <a:effectLst/>
                <a:latin typeface="TimesNewRomanPSMT"/>
              </a:rPr>
              <a:t> The lines of the items are indexed. A </a:t>
            </a:r>
            <a:r>
              <a:rPr lang="en-US" sz="1800" b="0" i="0" dirty="0" err="1">
                <a:solidFill>
                  <a:srgbClr val="000000"/>
                </a:solidFill>
                <a:effectLst/>
                <a:latin typeface="TimesNewRomanPSMT"/>
              </a:rPr>
              <a:t>Listbox</a:t>
            </a:r>
            <a:r>
              <a:rPr lang="en-US" sz="1800" b="0" i="0" dirty="0">
                <a:solidFill>
                  <a:srgbClr val="000000"/>
                </a:solidFill>
                <a:effectLst/>
                <a:latin typeface="TimesNewRomanPSMT"/>
              </a:rPr>
              <a:t> may be associated with a function or method which is</a:t>
            </a:r>
            <a:br>
              <a:rPr lang="en-US" sz="1800" b="0" i="0" dirty="0">
                <a:solidFill>
                  <a:srgbClr val="000000"/>
                </a:solidFill>
                <a:effectLst/>
                <a:latin typeface="TimesNewRomanPSMT"/>
              </a:rPr>
            </a:br>
            <a:r>
              <a:rPr lang="en-US" sz="1800" b="0" i="0" dirty="0">
                <a:solidFill>
                  <a:srgbClr val="000000"/>
                </a:solidFill>
                <a:effectLst/>
                <a:latin typeface="TimesNewRomanPSMT"/>
              </a:rPr>
              <a:t>called when the state of the widget is changed by the user.</a:t>
            </a:r>
            <a:r>
              <a:rPr lang="en-US" dirty="0"/>
              <a:t> </a:t>
            </a:r>
          </a:p>
          <a:p>
            <a:r>
              <a:rPr lang="en-US" sz="1800" b="0" i="0" dirty="0">
                <a:solidFill>
                  <a:srgbClr val="000000"/>
                </a:solidFill>
                <a:effectLst/>
                <a:latin typeface="TimesNewRomanPSMT"/>
              </a:rPr>
              <a:t>The syntax to create the empty </a:t>
            </a:r>
            <a:r>
              <a:rPr lang="en-US" sz="1800" b="0" i="0" dirty="0" err="1">
                <a:solidFill>
                  <a:srgbClr val="000000"/>
                </a:solidFill>
                <a:effectLst/>
                <a:latin typeface="TimesNewRomanPSMT"/>
              </a:rPr>
              <a:t>Listbox</a:t>
            </a:r>
            <a:r>
              <a:rPr lang="en-US" sz="1800" b="0" i="0" dirty="0">
                <a:solidFill>
                  <a:srgbClr val="000000"/>
                </a:solidFill>
                <a:effectLst/>
                <a:latin typeface="TimesNewRomanPSMT"/>
              </a:rPr>
              <a:t> is of the form,</a:t>
            </a:r>
            <a:br>
              <a:rPr lang="en-US" sz="1800" b="0" i="0" dirty="0">
                <a:solidFill>
                  <a:srgbClr val="000000"/>
                </a:solidFill>
                <a:effectLst/>
                <a:latin typeface="TimesNewRomanPSMT"/>
              </a:rPr>
            </a:br>
            <a:r>
              <a:rPr lang="en-US" sz="1800" b="0" i="1" dirty="0">
                <a:solidFill>
                  <a:srgbClr val="000000"/>
                </a:solidFill>
                <a:effectLst/>
                <a:latin typeface="TimesNewRomanPS-ItalicMT"/>
              </a:rPr>
              <a:t>&lt; var &gt; </a:t>
            </a:r>
            <a:r>
              <a:rPr lang="en-US" sz="1800" b="0" i="0" dirty="0">
                <a:solidFill>
                  <a:srgbClr val="000000"/>
                </a:solidFill>
                <a:effectLst/>
                <a:latin typeface="TimesNewRomanPSMT"/>
              </a:rPr>
              <a:t>= </a:t>
            </a:r>
            <a:r>
              <a:rPr lang="en-US" sz="1800" b="0" i="1" dirty="0" err="1">
                <a:solidFill>
                  <a:srgbClr val="000000"/>
                </a:solidFill>
                <a:effectLst/>
                <a:latin typeface="TimesNewRomanPS-ItalicMT"/>
              </a:rPr>
              <a:t>Listbox</a:t>
            </a:r>
            <a:r>
              <a:rPr lang="en-US" sz="1800" b="0" i="1" dirty="0">
                <a:solidFill>
                  <a:srgbClr val="000000"/>
                </a:solidFill>
                <a:effectLst/>
                <a:latin typeface="TimesNewRomanPS-ItalicMT"/>
              </a:rPr>
              <a:t> </a:t>
            </a:r>
            <a:r>
              <a:rPr lang="en-US" sz="1800" b="0" i="0" dirty="0">
                <a:solidFill>
                  <a:srgbClr val="000000"/>
                </a:solidFill>
                <a:effectLst/>
                <a:latin typeface="TimesNewRomanPSMT"/>
              </a:rPr>
              <a:t>( </a:t>
            </a:r>
            <a:r>
              <a:rPr lang="en-US" sz="1800" b="0" i="1" dirty="0">
                <a:solidFill>
                  <a:srgbClr val="000000"/>
                </a:solidFill>
                <a:effectLst/>
                <a:latin typeface="TimesNewRomanPS-ItalicMT"/>
              </a:rPr>
              <a:t>&lt; master &gt; </a:t>
            </a:r>
            <a:r>
              <a:rPr lang="en-US" sz="1800" b="0" i="0" dirty="0">
                <a:solidFill>
                  <a:srgbClr val="000000"/>
                </a:solidFill>
                <a:effectLst/>
                <a:latin typeface="TimesNewRomanPSMT"/>
              </a:rPr>
              <a:t>, </a:t>
            </a:r>
            <a:r>
              <a:rPr lang="en-US" sz="1800" b="0" i="1" dirty="0">
                <a:solidFill>
                  <a:srgbClr val="000000"/>
                </a:solidFill>
                <a:effectLst/>
                <a:latin typeface="TimesNewRomanPS-ItalicMT"/>
              </a:rPr>
              <a:t>&lt; option &gt; </a:t>
            </a:r>
            <a:r>
              <a:rPr lang="en-US" sz="1800" b="0" i="0" dirty="0">
                <a:solidFill>
                  <a:srgbClr val="000000"/>
                </a:solidFill>
                <a:effectLst/>
                <a:latin typeface="TimesNewRomanPSMT"/>
              </a:rPr>
              <a:t>= </a:t>
            </a:r>
            <a:r>
              <a:rPr lang="en-US" sz="1800" b="0" i="1" dirty="0">
                <a:solidFill>
                  <a:srgbClr val="000000"/>
                </a:solidFill>
                <a:effectLst/>
                <a:latin typeface="TimesNewRomanPS-ItalicMT"/>
              </a:rPr>
              <a:t>&lt; value&gt; </a:t>
            </a:r>
            <a:r>
              <a:rPr lang="en-US" sz="1800" b="0" i="0" dirty="0">
                <a:solidFill>
                  <a:srgbClr val="000000"/>
                </a:solidFill>
                <a:effectLst/>
                <a:latin typeface="TimesNewRomanPSMT"/>
              </a:rPr>
              <a:t>, </a:t>
            </a:r>
            <a:r>
              <a:rPr lang="en-US" sz="1800" b="0" i="1" dirty="0">
                <a:solidFill>
                  <a:srgbClr val="000000"/>
                </a:solidFill>
                <a:effectLst/>
                <a:latin typeface="TimesNewRomanPS-ItalicMT"/>
              </a:rPr>
              <a:t>&lt; option&gt; </a:t>
            </a:r>
            <a:r>
              <a:rPr lang="en-US" sz="1800" b="0" i="0" dirty="0">
                <a:solidFill>
                  <a:srgbClr val="000000"/>
                </a:solidFill>
                <a:effectLst/>
                <a:latin typeface="TimesNewRomanPSMT"/>
              </a:rPr>
              <a:t>= </a:t>
            </a:r>
            <a:r>
              <a:rPr lang="en-US" sz="1800" b="0" i="1" dirty="0">
                <a:solidFill>
                  <a:srgbClr val="000000"/>
                </a:solidFill>
                <a:effectLst/>
                <a:latin typeface="TimesNewRomanPS-ItalicMT"/>
              </a:rPr>
              <a:t>&lt; value&gt; </a:t>
            </a:r>
            <a:r>
              <a:rPr lang="en-US" sz="1800" b="0" i="0" dirty="0">
                <a:solidFill>
                  <a:srgbClr val="000000"/>
                </a:solidFill>
                <a:effectLst/>
                <a:latin typeface="TimesNewRomanPSMT"/>
              </a:rPr>
              <a:t>, … )</a:t>
            </a:r>
            <a:br>
              <a:rPr lang="en-US" sz="1800" b="0" i="0" dirty="0">
                <a:solidFill>
                  <a:srgbClr val="000000"/>
                </a:solidFill>
                <a:effectLst/>
                <a:latin typeface="TimesNewRomanPSMT"/>
              </a:rPr>
            </a:br>
            <a:r>
              <a:rPr lang="en-US" sz="1800" b="0" i="0" dirty="0">
                <a:solidFill>
                  <a:srgbClr val="000000"/>
                </a:solidFill>
                <a:effectLst/>
                <a:latin typeface="TimesNewRomanPSMT"/>
              </a:rPr>
              <a:t>where</a:t>
            </a:r>
            <a:br>
              <a:rPr lang="en-US" sz="1800" b="0" i="0" dirty="0">
                <a:solidFill>
                  <a:srgbClr val="000000"/>
                </a:solidFill>
                <a:effectLst/>
                <a:latin typeface="TimesNewRomanPSMT"/>
              </a:rPr>
            </a:br>
            <a:r>
              <a:rPr lang="en-US" sz="1800" b="0" i="1" dirty="0">
                <a:solidFill>
                  <a:srgbClr val="000000"/>
                </a:solidFill>
                <a:effectLst/>
                <a:latin typeface="TimesNewRomanPS-ItalicMT"/>
              </a:rPr>
              <a:t>&lt; var &gt; </a:t>
            </a:r>
            <a:r>
              <a:rPr lang="en-US" sz="1800" b="0" i="0" dirty="0">
                <a:solidFill>
                  <a:srgbClr val="000000"/>
                </a:solidFill>
                <a:effectLst/>
                <a:latin typeface="TimesNewRomanPSMT"/>
              </a:rPr>
              <a:t>is a variable name that the widget is assigned to</a:t>
            </a:r>
            <a:br>
              <a:rPr lang="en-US" sz="1800" b="0" i="0" dirty="0">
                <a:solidFill>
                  <a:srgbClr val="000000"/>
                </a:solidFill>
                <a:effectLst/>
                <a:latin typeface="TimesNewRomanPSMT"/>
              </a:rPr>
            </a:br>
            <a:r>
              <a:rPr lang="en-US" sz="1800" b="0" i="1" dirty="0">
                <a:solidFill>
                  <a:srgbClr val="000000"/>
                </a:solidFill>
                <a:effectLst/>
                <a:latin typeface="TimesNewRomanPS-ItalicMT"/>
              </a:rPr>
              <a:t>&lt; master &gt; </a:t>
            </a:r>
            <a:r>
              <a:rPr lang="en-US" sz="1800" b="0" i="0" dirty="0">
                <a:solidFill>
                  <a:srgbClr val="000000"/>
                </a:solidFill>
                <a:effectLst/>
                <a:latin typeface="TimesNewRomanPSMT"/>
              </a:rPr>
              <a:t>is the name of the variable the main GUI window has been assigned to, or the full reference to the main window</a:t>
            </a:r>
            <a:br>
              <a:rPr lang="en-US" sz="1800" b="0" i="0" dirty="0">
                <a:solidFill>
                  <a:srgbClr val="000000"/>
                </a:solidFill>
                <a:effectLst/>
                <a:latin typeface="TimesNewRomanPSMT"/>
              </a:rPr>
            </a:br>
            <a:r>
              <a:rPr lang="en-US" sz="1800" b="0" i="1" dirty="0">
                <a:solidFill>
                  <a:srgbClr val="000000"/>
                </a:solidFill>
                <a:effectLst/>
                <a:latin typeface="TimesNewRomanPS-ItalicMT"/>
              </a:rPr>
              <a:t>&lt; option &gt; </a:t>
            </a:r>
            <a:r>
              <a:rPr lang="en-US" sz="1800" b="0" i="0" dirty="0">
                <a:solidFill>
                  <a:srgbClr val="000000"/>
                </a:solidFill>
                <a:effectLst/>
                <a:latin typeface="TimesNewRomanPSMT"/>
              </a:rPr>
              <a:t>is an attribute</a:t>
            </a:r>
            <a:br>
              <a:rPr lang="en-US" sz="1800" b="0" i="0" dirty="0">
                <a:solidFill>
                  <a:srgbClr val="000000"/>
                </a:solidFill>
                <a:effectLst/>
                <a:latin typeface="TimesNewRomanPSMT"/>
              </a:rPr>
            </a:br>
            <a:r>
              <a:rPr lang="en-US" sz="1800" b="0" i="1" dirty="0">
                <a:solidFill>
                  <a:srgbClr val="000000"/>
                </a:solidFill>
                <a:effectLst/>
                <a:latin typeface="TimesNewRomanPS-ItalicMT"/>
              </a:rPr>
              <a:t>&lt; value &gt; </a:t>
            </a:r>
            <a:r>
              <a:rPr lang="en-US" sz="1800" b="0" i="0" dirty="0">
                <a:solidFill>
                  <a:srgbClr val="000000"/>
                </a:solidFill>
                <a:effectLst/>
                <a:latin typeface="TimesNewRomanPSMT"/>
              </a:rPr>
              <a:t>is the specific value of the attribute</a:t>
            </a:r>
            <a:r>
              <a:rPr lang="en-US" dirty="0"/>
              <a:t> </a:t>
            </a:r>
          </a:p>
          <a:p>
            <a:r>
              <a:rPr lang="en-US" sz="1800" b="0" i="0" dirty="0">
                <a:solidFill>
                  <a:srgbClr val="000000"/>
                </a:solidFill>
                <a:effectLst/>
                <a:latin typeface="TimesNewRomanPSMT"/>
              </a:rPr>
              <a:t>The syntax to add line items to the list by the </a:t>
            </a:r>
            <a:r>
              <a:rPr lang="en-US" sz="1800" b="0" i="1" dirty="0">
                <a:solidFill>
                  <a:srgbClr val="000000"/>
                </a:solidFill>
                <a:effectLst/>
                <a:latin typeface="TimesNewRomanPS-ItalicMT"/>
              </a:rPr>
              <a:t>insert </a:t>
            </a:r>
            <a:r>
              <a:rPr lang="en-US" sz="1800" b="0" i="0" dirty="0">
                <a:solidFill>
                  <a:srgbClr val="000000"/>
                </a:solidFill>
                <a:effectLst/>
                <a:latin typeface="TimesNewRomanPSMT"/>
              </a:rPr>
              <a:t>method, is as of the form,</a:t>
            </a:r>
            <a:br>
              <a:rPr lang="en-US" sz="1800" b="0" i="0" dirty="0">
                <a:solidFill>
                  <a:srgbClr val="000000"/>
                </a:solidFill>
                <a:effectLst/>
                <a:latin typeface="TimesNewRomanPSMT"/>
              </a:rPr>
            </a:br>
            <a:r>
              <a:rPr lang="en-US" sz="1800" b="0" i="1" dirty="0">
                <a:solidFill>
                  <a:srgbClr val="000000"/>
                </a:solidFill>
                <a:effectLst/>
                <a:latin typeface="TimesNewRomanPS-ItalicMT"/>
              </a:rPr>
              <a:t>&lt; var &gt; . insert( &lt; index &gt; , &lt; item &gt; )</a:t>
            </a:r>
            <a:br>
              <a:rPr lang="en-US" sz="1800" b="0" i="1" dirty="0">
                <a:solidFill>
                  <a:srgbClr val="000000"/>
                </a:solidFill>
                <a:effectLst/>
                <a:latin typeface="TimesNewRomanPS-ItalicMT"/>
              </a:rPr>
            </a:br>
            <a:r>
              <a:rPr lang="en-US" sz="1800" b="0" i="1" dirty="0">
                <a:solidFill>
                  <a:srgbClr val="000000"/>
                </a:solidFill>
                <a:effectLst/>
                <a:latin typeface="TimesNewRomanPS-ItalicMT"/>
              </a:rPr>
              <a:t>&lt; var &gt; . insert( &lt; index &gt; , &lt; item &gt; )</a:t>
            </a:r>
            <a:br>
              <a:rPr lang="en-US" sz="1800" b="0" i="1" dirty="0">
                <a:solidFill>
                  <a:srgbClr val="000000"/>
                </a:solidFill>
                <a:effectLst/>
                <a:latin typeface="TimesNewRomanPS-ItalicMT"/>
              </a:rPr>
            </a:br>
            <a:r>
              <a:rPr lang="en-US" sz="1800" b="0" i="1" dirty="0">
                <a:solidFill>
                  <a:srgbClr val="000000"/>
                </a:solidFill>
                <a:effectLst/>
                <a:latin typeface="TimesNewRomanPS-ItalicMT"/>
              </a:rPr>
              <a:t>&lt; var &gt; . insert( &lt; index &gt; , &lt; item &gt; )</a:t>
            </a:r>
            <a:br>
              <a:rPr lang="en-US" sz="1800" b="0" i="1" dirty="0">
                <a:solidFill>
                  <a:srgbClr val="000000"/>
                </a:solidFill>
                <a:effectLst/>
                <a:latin typeface="TimesNewRomanPS-ItalicMT"/>
              </a:rPr>
            </a:br>
            <a:r>
              <a:rPr lang="en-US" sz="1800" b="0" i="1" dirty="0">
                <a:solidFill>
                  <a:srgbClr val="000000"/>
                </a:solidFill>
                <a:effectLst/>
                <a:latin typeface="TimesNewRomanPS-ItalicMT"/>
              </a:rPr>
              <a:t>:</a:t>
            </a:r>
            <a:br>
              <a:rPr lang="en-US" sz="1800" b="0" i="1" dirty="0">
                <a:solidFill>
                  <a:srgbClr val="000000"/>
                </a:solidFill>
                <a:effectLst/>
                <a:latin typeface="TimesNewRomanPS-ItalicMT"/>
              </a:rPr>
            </a:br>
            <a:r>
              <a:rPr lang="en-US" sz="1800" b="0" i="0" dirty="0">
                <a:solidFill>
                  <a:srgbClr val="000000"/>
                </a:solidFill>
                <a:effectLst/>
                <a:latin typeface="TimesNewRomanPSMT"/>
              </a:rPr>
              <a:t>where the item is inserted before the line of the specified index</a:t>
            </a:r>
            <a:r>
              <a:rPr lang="en-US" dirty="0"/>
              <a:t> </a:t>
            </a:r>
          </a:p>
        </p:txBody>
      </p:sp>
      <p:sp>
        <p:nvSpPr>
          <p:cNvPr id="4" name="Slide Number Placeholder 3">
            <a:extLst>
              <a:ext uri="{FF2B5EF4-FFF2-40B4-BE49-F238E27FC236}">
                <a16:creationId xmlns:a16="http://schemas.microsoft.com/office/drawing/2014/main" id="{53A739B7-CA36-98A2-6195-C35026498014}"/>
              </a:ext>
            </a:extLst>
          </p:cNvPr>
          <p:cNvSpPr>
            <a:spLocks noGrp="1"/>
          </p:cNvSpPr>
          <p:nvPr>
            <p:ph type="sldNum" sz="quarter" idx="12"/>
          </p:nvPr>
        </p:nvSpPr>
        <p:spPr/>
        <p:txBody>
          <a:bodyPr/>
          <a:lstStyle/>
          <a:p>
            <a:fld id="{0DB4F7E2-DFC6-490A-AB5F-7D827582BBB5}" type="slidenum">
              <a:rPr lang="en-US" smtClean="0"/>
              <a:pPr/>
              <a:t>34</a:t>
            </a:fld>
            <a:endParaRPr lang="en-US" dirty="0"/>
          </a:p>
        </p:txBody>
      </p:sp>
      <p:sp>
        <p:nvSpPr>
          <p:cNvPr id="5" name="Title 1">
            <a:extLst>
              <a:ext uri="{FF2B5EF4-FFF2-40B4-BE49-F238E27FC236}">
                <a16:creationId xmlns:a16="http://schemas.microsoft.com/office/drawing/2014/main" id="{5D2E34CF-915F-1736-5E41-1556CC1AD8C1}"/>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9264838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A3AD-ACF7-2621-B194-341D4A43FFAF}"/>
              </a:ext>
            </a:extLst>
          </p:cNvPr>
          <p:cNvSpPr>
            <a:spLocks noGrp="1"/>
          </p:cNvSpPr>
          <p:nvPr>
            <p:ph type="title"/>
          </p:nvPr>
        </p:nvSpPr>
        <p:spPr>
          <a:xfrm>
            <a:off x="838199" y="463905"/>
            <a:ext cx="10515600" cy="1325563"/>
          </a:xfrm>
        </p:spPr>
        <p:txBody>
          <a:bodyPr>
            <a:normAutofit/>
          </a:bodyPr>
          <a:lstStyle/>
          <a:p>
            <a:r>
              <a:rPr lang="en-US" sz="2800" b="1" i="0" dirty="0" err="1">
                <a:solidFill>
                  <a:srgbClr val="000000"/>
                </a:solidFill>
                <a:effectLst/>
                <a:latin typeface="Garamond" panose="02020404030301010803" pitchFamily="18" charset="0"/>
              </a:rPr>
              <a:t>Listbox</a:t>
            </a:r>
            <a:r>
              <a:rPr lang="en-US" sz="2800" b="1" i="0" dirty="0">
                <a:solidFill>
                  <a:srgbClr val="000000"/>
                </a:solidFill>
                <a:effectLst/>
                <a:latin typeface="Garamond" panose="02020404030301010803" pitchFamily="18" charset="0"/>
              </a:rPr>
              <a:t> widget options</a:t>
            </a:r>
            <a:r>
              <a:rPr lang="en-US" sz="6000" b="1" dirty="0">
                <a:latin typeface="Garamond" panose="02020404030301010803" pitchFamily="18" charset="0"/>
              </a:rPr>
              <a:t> </a:t>
            </a:r>
          </a:p>
        </p:txBody>
      </p:sp>
      <p:sp>
        <p:nvSpPr>
          <p:cNvPr id="4" name="Slide Number Placeholder 3">
            <a:extLst>
              <a:ext uri="{FF2B5EF4-FFF2-40B4-BE49-F238E27FC236}">
                <a16:creationId xmlns:a16="http://schemas.microsoft.com/office/drawing/2014/main" id="{B7BFFA75-88E4-4373-1CE6-87BDF77CBF83}"/>
              </a:ext>
            </a:extLst>
          </p:cNvPr>
          <p:cNvSpPr>
            <a:spLocks noGrp="1"/>
          </p:cNvSpPr>
          <p:nvPr>
            <p:ph type="sldNum" sz="quarter" idx="12"/>
          </p:nvPr>
        </p:nvSpPr>
        <p:spPr/>
        <p:txBody>
          <a:bodyPr/>
          <a:lstStyle/>
          <a:p>
            <a:fld id="{0DB4F7E2-DFC6-490A-AB5F-7D827582BBB5}" type="slidenum">
              <a:rPr lang="en-US" smtClean="0"/>
              <a:pPr/>
              <a:t>35</a:t>
            </a:fld>
            <a:endParaRPr lang="en-US" dirty="0"/>
          </a:p>
        </p:txBody>
      </p:sp>
      <p:graphicFrame>
        <p:nvGraphicFramePr>
          <p:cNvPr id="5" name="Content Placeholder 5">
            <a:extLst>
              <a:ext uri="{FF2B5EF4-FFF2-40B4-BE49-F238E27FC236}">
                <a16:creationId xmlns:a16="http://schemas.microsoft.com/office/drawing/2014/main" id="{4932DD45-A95F-D67D-00FE-63CF37D816A0}"/>
              </a:ext>
            </a:extLst>
          </p:cNvPr>
          <p:cNvGraphicFramePr>
            <a:graphicFrameLocks/>
          </p:cNvGraphicFramePr>
          <p:nvPr>
            <p:extLst>
              <p:ext uri="{D42A27DB-BD31-4B8C-83A1-F6EECF244321}">
                <p14:modId xmlns:p14="http://schemas.microsoft.com/office/powerpoint/2010/main" val="331268038"/>
              </p:ext>
            </p:extLst>
          </p:nvPr>
        </p:nvGraphicFramePr>
        <p:xfrm>
          <a:off x="195062" y="1593556"/>
          <a:ext cx="11801875" cy="4046953"/>
        </p:xfrm>
        <a:graphic>
          <a:graphicData uri="http://schemas.openxmlformats.org/drawingml/2006/table">
            <a:tbl>
              <a:tblPr firstRow="1" bandRow="1">
                <a:tableStyleId>{5C22544A-7EE6-4342-B048-85BDC9FD1C3A}</a:tableStyleId>
              </a:tblPr>
              <a:tblGrid>
                <a:gridCol w="1853830">
                  <a:extLst>
                    <a:ext uri="{9D8B030D-6E8A-4147-A177-3AD203B41FA5}">
                      <a16:colId xmlns:a16="http://schemas.microsoft.com/office/drawing/2014/main" val="1020941911"/>
                    </a:ext>
                  </a:extLst>
                </a:gridCol>
                <a:gridCol w="4349103">
                  <a:extLst>
                    <a:ext uri="{9D8B030D-6E8A-4147-A177-3AD203B41FA5}">
                      <a16:colId xmlns:a16="http://schemas.microsoft.com/office/drawing/2014/main" val="1971508001"/>
                    </a:ext>
                  </a:extLst>
                </a:gridCol>
                <a:gridCol w="5598942">
                  <a:extLst>
                    <a:ext uri="{9D8B030D-6E8A-4147-A177-3AD203B41FA5}">
                      <a16:colId xmlns:a16="http://schemas.microsoft.com/office/drawing/2014/main" val="3742037365"/>
                    </a:ext>
                  </a:extLst>
                </a:gridCol>
              </a:tblGrid>
              <a:tr h="409747">
                <a:tc>
                  <a:txBody>
                    <a:bodyPr/>
                    <a:lstStyle/>
                    <a:p>
                      <a:r>
                        <a:rPr lang="en-US" sz="1600" b="1" i="0" dirty="0">
                          <a:solidFill>
                            <a:srgbClr val="000000"/>
                          </a:solidFill>
                          <a:effectLst/>
                          <a:latin typeface="TimesNewRomanPS-BoldMT"/>
                        </a:rPr>
                        <a:t>Option </a:t>
                      </a:r>
                      <a:endParaRPr lang="en-US" sz="2400" dirty="0">
                        <a:effectLst/>
                      </a:endParaRPr>
                    </a:p>
                  </a:txBody>
                  <a:tcPr anchor="ctr"/>
                </a:tc>
                <a:tc>
                  <a:txBody>
                    <a:bodyPr/>
                    <a:lstStyle/>
                    <a:p>
                      <a:r>
                        <a:rPr lang="en-US" sz="1600" b="1" i="0" dirty="0">
                          <a:solidFill>
                            <a:srgbClr val="000000"/>
                          </a:solidFill>
                          <a:effectLst/>
                          <a:latin typeface="TimesNewRomanPS-BoldMT"/>
                        </a:rPr>
                        <a:t>Description </a:t>
                      </a:r>
                      <a:endParaRPr lang="en-US" sz="2400" dirty="0">
                        <a:effectLst/>
                      </a:endParaRPr>
                    </a:p>
                  </a:txBody>
                  <a:tcPr anchor="ctr"/>
                </a:tc>
                <a:tc>
                  <a:txBody>
                    <a:bodyPr/>
                    <a:lstStyle/>
                    <a:p>
                      <a:r>
                        <a:rPr lang="en-US" sz="1600" b="1" i="0" dirty="0">
                          <a:solidFill>
                            <a:srgbClr val="000000"/>
                          </a:solidFill>
                          <a:effectLst/>
                          <a:latin typeface="TimesNewRomanPS-BoldMT"/>
                        </a:rPr>
                        <a:t>Values</a:t>
                      </a:r>
                      <a:endParaRPr lang="en-US" sz="2400" dirty="0">
                        <a:effectLst/>
                      </a:endParaRPr>
                    </a:p>
                  </a:txBody>
                  <a:tcPr anchor="ctr"/>
                </a:tc>
                <a:extLst>
                  <a:ext uri="{0D108BD9-81ED-4DB2-BD59-A6C34878D82A}">
                    <a16:rowId xmlns:a16="http://schemas.microsoft.com/office/drawing/2014/main" val="218221945"/>
                  </a:ext>
                </a:extLst>
              </a:tr>
              <a:tr h="1448147">
                <a:tc>
                  <a:txBody>
                    <a:bodyPr/>
                    <a:lstStyle/>
                    <a:p>
                      <a:r>
                        <a:rPr lang="en-US" sz="2000" b="0" i="0">
                          <a:solidFill>
                            <a:srgbClr val="000000"/>
                          </a:solidFill>
                          <a:effectLst/>
                          <a:latin typeface="Garamond" panose="02020404030301010803" pitchFamily="18" charset="0"/>
                        </a:rPr>
                        <a:t>selectmode </a:t>
                      </a:r>
                      <a:endParaRPr lang="en-US" sz="320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governs how many items can be selected </a:t>
                      </a:r>
                      <a:endParaRPr lang="en-US" sz="3200" dirty="0">
                        <a:effectLst/>
                        <a:latin typeface="Garamond" panose="02020404030301010803" pitchFamily="18" charset="0"/>
                      </a:endParaRPr>
                    </a:p>
                  </a:txBody>
                  <a:tcPr anchor="ctr"/>
                </a:tc>
                <a:tc>
                  <a:txBody>
                    <a:bodyPr/>
                    <a:lstStyle/>
                    <a:p>
                      <a:r>
                        <a:rPr lang="en-US" sz="2000" b="0" i="0" dirty="0">
                          <a:solidFill>
                            <a:srgbClr val="000000"/>
                          </a:solidFill>
                          <a:effectLst/>
                          <a:latin typeface="Garamond" panose="02020404030301010803" pitchFamily="18" charset="0"/>
                        </a:rPr>
                        <a:t>default = BROWSE which allows one item to be</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selected, SINGLE, MULTIPLE - clicking on</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any line toggles its selection on or off, EXTENDED – enables selection of group of adjacent items</a:t>
                      </a:r>
                      <a:endParaRPr lang="en-US" sz="3200" dirty="0">
                        <a:effectLst/>
                        <a:latin typeface="Garamond" panose="02020404030301010803" pitchFamily="18" charset="0"/>
                      </a:endParaRPr>
                    </a:p>
                  </a:txBody>
                  <a:tcPr anchor="ctr"/>
                </a:tc>
                <a:extLst>
                  <a:ext uri="{0D108BD9-81ED-4DB2-BD59-A6C34878D82A}">
                    <a16:rowId xmlns:a16="http://schemas.microsoft.com/office/drawing/2014/main" val="3068546454"/>
                  </a:ext>
                </a:extLst>
              </a:tr>
              <a:tr h="774590">
                <a:tc>
                  <a:txBody>
                    <a:bodyPr/>
                    <a:lstStyle/>
                    <a:p>
                      <a:r>
                        <a:rPr lang="en-US" sz="2000" b="0" i="0">
                          <a:solidFill>
                            <a:srgbClr val="000000"/>
                          </a:solidFill>
                          <a:effectLst/>
                          <a:latin typeface="Garamond" panose="02020404030301010803" pitchFamily="18" charset="0"/>
                        </a:rPr>
                        <a:t>width </a:t>
                      </a:r>
                      <a:endParaRPr lang="en-US" sz="320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width of the widget by number of</a:t>
                      </a:r>
                      <a:br>
                        <a:rPr lang="en-US" sz="2000" b="0" i="0">
                          <a:solidFill>
                            <a:srgbClr val="000000"/>
                          </a:solidFill>
                          <a:effectLst/>
                          <a:latin typeface="Garamond" panose="02020404030301010803" pitchFamily="18" charset="0"/>
                        </a:rPr>
                      </a:br>
                      <a:r>
                        <a:rPr lang="en-US" sz="2000" b="0" i="0">
                          <a:solidFill>
                            <a:srgbClr val="000000"/>
                          </a:solidFill>
                          <a:effectLst/>
                          <a:latin typeface="Garamond" panose="02020404030301010803" pitchFamily="18" charset="0"/>
                        </a:rPr>
                        <a:t>characters</a:t>
                      </a:r>
                      <a:endParaRPr lang="en-US" sz="320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default = 20</a:t>
                      </a:r>
                      <a:endParaRPr lang="en-US" sz="3200">
                        <a:effectLst/>
                        <a:latin typeface="Garamond" panose="02020404030301010803" pitchFamily="18" charset="0"/>
                      </a:endParaRPr>
                    </a:p>
                  </a:txBody>
                  <a:tcPr anchor="ctr"/>
                </a:tc>
                <a:extLst>
                  <a:ext uri="{0D108BD9-81ED-4DB2-BD59-A6C34878D82A}">
                    <a16:rowId xmlns:a16="http://schemas.microsoft.com/office/drawing/2014/main" val="2800443639"/>
                  </a:ext>
                </a:extLst>
              </a:tr>
              <a:tr h="774590">
                <a:tc>
                  <a:txBody>
                    <a:bodyPr/>
                    <a:lstStyle/>
                    <a:p>
                      <a:r>
                        <a:rPr lang="en-US" sz="2000" b="0" i="0">
                          <a:solidFill>
                            <a:srgbClr val="000000"/>
                          </a:solidFill>
                          <a:effectLst/>
                          <a:latin typeface="Garamond" panose="02020404030301010803" pitchFamily="18" charset="0"/>
                        </a:rPr>
                        <a:t>xscrollcommand </a:t>
                      </a:r>
                      <a:endParaRPr lang="en-US" sz="320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enables horizontal scrolling of the Listbox</a:t>
                      </a:r>
                      <a:endParaRPr lang="en-US" sz="3200">
                        <a:effectLst/>
                        <a:latin typeface="Garamond" panose="02020404030301010803" pitchFamily="18" charset="0"/>
                      </a:endParaRPr>
                    </a:p>
                  </a:txBody>
                  <a:tcPr anchor="ctr"/>
                </a:tc>
                <a:tc>
                  <a:txBody>
                    <a:bodyPr/>
                    <a:lstStyle/>
                    <a:p>
                      <a:endParaRPr lang="en-US" sz="3200">
                        <a:latin typeface="Garamond" panose="02020404030301010803" pitchFamily="18" charset="0"/>
                      </a:endParaRPr>
                    </a:p>
                  </a:txBody>
                  <a:tcPr/>
                </a:tc>
                <a:extLst>
                  <a:ext uri="{0D108BD9-81ED-4DB2-BD59-A6C34878D82A}">
                    <a16:rowId xmlns:a16="http://schemas.microsoft.com/office/drawing/2014/main" val="3126555014"/>
                  </a:ext>
                </a:extLst>
              </a:tr>
              <a:tr h="639879">
                <a:tc>
                  <a:txBody>
                    <a:bodyPr/>
                    <a:lstStyle/>
                    <a:p>
                      <a:r>
                        <a:rPr lang="en-US" sz="2000" b="0" i="0">
                          <a:solidFill>
                            <a:srgbClr val="000000"/>
                          </a:solidFill>
                          <a:effectLst/>
                          <a:latin typeface="Garamond" panose="02020404030301010803" pitchFamily="18" charset="0"/>
                        </a:rPr>
                        <a:t>yscrollcommand </a:t>
                      </a:r>
                      <a:endParaRPr lang="en-US" sz="3200">
                        <a:effectLst/>
                        <a:latin typeface="Garamond" panose="02020404030301010803" pitchFamily="18" charset="0"/>
                      </a:endParaRPr>
                    </a:p>
                  </a:txBody>
                  <a:tcPr anchor="ctr"/>
                </a:tc>
                <a:tc>
                  <a:txBody>
                    <a:bodyPr/>
                    <a:lstStyle/>
                    <a:p>
                      <a:r>
                        <a:rPr lang="en-US" sz="2000" b="0" i="0">
                          <a:solidFill>
                            <a:srgbClr val="000000"/>
                          </a:solidFill>
                          <a:effectLst/>
                          <a:latin typeface="Garamond" panose="02020404030301010803" pitchFamily="18" charset="0"/>
                        </a:rPr>
                        <a:t>Enables vertical scrolling of the Listbox</a:t>
                      </a:r>
                      <a:endParaRPr lang="en-US" sz="3200">
                        <a:effectLst/>
                        <a:latin typeface="Garamond" panose="02020404030301010803" pitchFamily="18" charset="0"/>
                      </a:endParaRPr>
                    </a:p>
                  </a:txBody>
                  <a:tcPr anchor="ctr"/>
                </a:tc>
                <a:tc>
                  <a:txBody>
                    <a:bodyPr/>
                    <a:lstStyle/>
                    <a:p>
                      <a:endParaRPr lang="en-US" sz="3200" dirty="0">
                        <a:latin typeface="Garamond" panose="02020404030301010803" pitchFamily="18" charset="0"/>
                      </a:endParaRPr>
                    </a:p>
                  </a:txBody>
                  <a:tcPr/>
                </a:tc>
                <a:extLst>
                  <a:ext uri="{0D108BD9-81ED-4DB2-BD59-A6C34878D82A}">
                    <a16:rowId xmlns:a16="http://schemas.microsoft.com/office/drawing/2014/main" val="710930935"/>
                  </a:ext>
                </a:extLst>
              </a:tr>
            </a:tbl>
          </a:graphicData>
        </a:graphic>
      </p:graphicFrame>
      <p:sp>
        <p:nvSpPr>
          <p:cNvPr id="6" name="Title 1">
            <a:extLst>
              <a:ext uri="{FF2B5EF4-FFF2-40B4-BE49-F238E27FC236}">
                <a16:creationId xmlns:a16="http://schemas.microsoft.com/office/drawing/2014/main" id="{83F2B2F6-B25A-99C0-8B04-D674AF65E72B}"/>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467233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EB98-B759-1EAA-AF85-9580619F1469}"/>
              </a:ext>
            </a:extLst>
          </p:cNvPr>
          <p:cNvSpPr>
            <a:spLocks noGrp="1"/>
          </p:cNvSpPr>
          <p:nvPr>
            <p:ph type="title"/>
          </p:nvPr>
        </p:nvSpPr>
        <p:spPr>
          <a:xfrm>
            <a:off x="838200" y="136525"/>
            <a:ext cx="10515600" cy="1325563"/>
          </a:xfrm>
        </p:spPr>
        <p:txBody>
          <a:bodyPr>
            <a:normAutofit/>
          </a:bodyPr>
          <a:lstStyle/>
          <a:p>
            <a:r>
              <a:rPr lang="en-US" sz="3200" dirty="0">
                <a:latin typeface="Garamond" panose="02020404030301010803" pitchFamily="18" charset="0"/>
              </a:rPr>
              <a:t>Example</a:t>
            </a:r>
          </a:p>
        </p:txBody>
      </p:sp>
      <p:sp>
        <p:nvSpPr>
          <p:cNvPr id="3" name="Content Placeholder 2">
            <a:extLst>
              <a:ext uri="{FF2B5EF4-FFF2-40B4-BE49-F238E27FC236}">
                <a16:creationId xmlns:a16="http://schemas.microsoft.com/office/drawing/2014/main" id="{29BEC9FF-964A-5C5B-AE3C-5F597A98BC49}"/>
              </a:ext>
            </a:extLst>
          </p:cNvPr>
          <p:cNvSpPr>
            <a:spLocks noGrp="1"/>
          </p:cNvSpPr>
          <p:nvPr>
            <p:ph idx="1"/>
          </p:nvPr>
        </p:nvSpPr>
        <p:spPr>
          <a:xfrm>
            <a:off x="362828" y="1027906"/>
            <a:ext cx="11829171" cy="6020973"/>
          </a:xfrm>
        </p:spPr>
        <p:txBody>
          <a:bodyPr>
            <a:normAutofit fontScale="85000" lnSpcReduction="20000"/>
          </a:bodyPr>
          <a:lstStyle/>
          <a:p>
            <a:pPr marL="0" indent="0">
              <a:buNone/>
            </a:pPr>
            <a:r>
              <a:rPr lang="en-US" sz="3500" b="0" dirty="0">
                <a:effectLst/>
                <a:latin typeface="Garamond" panose="02020404030301010803" pitchFamily="18" charset="0"/>
              </a:rPr>
              <a:t>lbframe3=</a:t>
            </a:r>
            <a:r>
              <a:rPr lang="en-US" sz="3500" b="0" dirty="0" err="1">
                <a:effectLst/>
                <a:latin typeface="Garamond" panose="02020404030301010803" pitchFamily="18" charset="0"/>
              </a:rPr>
              <a:t>tkinter.LabelFrame</a:t>
            </a:r>
            <a:r>
              <a:rPr lang="en-US" sz="3500" b="0" dirty="0">
                <a:effectLst/>
                <a:latin typeface="Garamond" panose="02020404030301010803" pitchFamily="18" charset="0"/>
              </a:rPr>
              <a:t>(</a:t>
            </a:r>
            <a:r>
              <a:rPr lang="en-US" sz="3500" b="0" dirty="0" err="1">
                <a:effectLst/>
                <a:latin typeface="Garamond" panose="02020404030301010803" pitchFamily="18" charset="0"/>
              </a:rPr>
              <a:t>rw,text</a:t>
            </a:r>
            <a:r>
              <a:rPr lang="en-US" sz="3500" b="0" dirty="0">
                <a:effectLst/>
                <a:latin typeface="Garamond" panose="02020404030301010803" pitchFamily="18" charset="0"/>
              </a:rPr>
              <a:t>="Computing College Department lists")</a:t>
            </a:r>
          </a:p>
          <a:p>
            <a:pPr marL="0" indent="0">
              <a:buNone/>
            </a:pPr>
            <a:r>
              <a:rPr lang="en-US" sz="3500" b="0" dirty="0">
                <a:effectLst/>
                <a:latin typeface="Garamond" panose="02020404030301010803" pitchFamily="18" charset="0"/>
              </a:rPr>
              <a:t>lbframe3.grid(row=7,column=0,columnspan=2)</a:t>
            </a:r>
          </a:p>
          <a:p>
            <a:pPr marL="0" indent="0">
              <a:buNone/>
            </a:pPr>
            <a:r>
              <a:rPr lang="en-US" sz="3500" b="0" dirty="0">
                <a:effectLst/>
                <a:latin typeface="Garamond" panose="02020404030301010803" pitchFamily="18" charset="0"/>
              </a:rPr>
              <a:t>lb7=</a:t>
            </a:r>
            <a:r>
              <a:rPr lang="en-US" sz="3500" b="0" dirty="0" err="1">
                <a:effectLst/>
                <a:latin typeface="Garamond" panose="02020404030301010803" pitchFamily="18" charset="0"/>
              </a:rPr>
              <a:t>tkinter.Listbox</a:t>
            </a:r>
            <a:r>
              <a:rPr lang="en-US" sz="3500" b="0" dirty="0">
                <a:effectLst/>
                <a:latin typeface="Garamond" panose="02020404030301010803" pitchFamily="18" charset="0"/>
              </a:rPr>
              <a:t>(lbframe3,height=6,selectmode=</a:t>
            </a:r>
            <a:r>
              <a:rPr lang="en-US" sz="3500" b="0" dirty="0" err="1">
                <a:effectLst/>
                <a:latin typeface="Garamond" panose="02020404030301010803" pitchFamily="18" charset="0"/>
              </a:rPr>
              <a:t>tkinter.SINGLE</a:t>
            </a:r>
            <a:r>
              <a:rPr lang="en-US" sz="3500" b="0" dirty="0">
                <a:effectLst/>
                <a:latin typeface="Garamond" panose="02020404030301010803" pitchFamily="18" charset="0"/>
              </a:rPr>
              <a:t>)</a:t>
            </a:r>
          </a:p>
          <a:p>
            <a:pPr marL="0" indent="0">
              <a:buNone/>
            </a:pPr>
            <a:r>
              <a:rPr lang="en-US" sz="3500" b="0" dirty="0">
                <a:effectLst/>
                <a:latin typeface="Garamond" panose="02020404030301010803" pitchFamily="18" charset="0"/>
              </a:rPr>
              <a:t>lb7.insert(1,'Select Department')</a:t>
            </a:r>
          </a:p>
          <a:p>
            <a:pPr marL="0" indent="0">
              <a:buNone/>
            </a:pPr>
            <a:r>
              <a:rPr lang="en-US" sz="3500" b="0" dirty="0">
                <a:effectLst/>
                <a:latin typeface="Garamond" panose="02020404030301010803" pitchFamily="18" charset="0"/>
              </a:rPr>
              <a:t>lb7.insert(2,"Computer Science")</a:t>
            </a:r>
          </a:p>
          <a:p>
            <a:pPr marL="0" indent="0">
              <a:buNone/>
            </a:pPr>
            <a:r>
              <a:rPr lang="en-US" sz="3500" b="0" dirty="0">
                <a:effectLst/>
                <a:latin typeface="Garamond" panose="02020404030301010803" pitchFamily="18" charset="0"/>
              </a:rPr>
              <a:t>lb7.insert(3,"Information Systems")</a:t>
            </a:r>
          </a:p>
          <a:p>
            <a:pPr marL="0" indent="0">
              <a:buNone/>
            </a:pPr>
            <a:r>
              <a:rPr lang="en-US" sz="3500" b="0" dirty="0">
                <a:effectLst/>
                <a:latin typeface="Garamond" panose="02020404030301010803" pitchFamily="18" charset="0"/>
              </a:rPr>
              <a:t>lb7.insert(4,"Information Technology")</a:t>
            </a:r>
          </a:p>
          <a:p>
            <a:pPr marL="0" indent="0">
              <a:buNone/>
            </a:pPr>
            <a:r>
              <a:rPr lang="en-US" sz="3500" b="0" dirty="0">
                <a:effectLst/>
                <a:latin typeface="Garamond" panose="02020404030301010803" pitchFamily="18" charset="0"/>
              </a:rPr>
              <a:t>lb7.insert(5,"Software Engineering")</a:t>
            </a:r>
          </a:p>
          <a:p>
            <a:pPr marL="0" indent="0">
              <a:buNone/>
            </a:pPr>
            <a:r>
              <a:rPr lang="en-US" sz="3500" b="0" dirty="0">
                <a:effectLst/>
                <a:latin typeface="Garamond" panose="02020404030301010803" pitchFamily="18" charset="0"/>
              </a:rPr>
              <a:t>lb7.insert(6,"Data Science")</a:t>
            </a:r>
          </a:p>
          <a:p>
            <a:pPr marL="0" indent="0">
              <a:buNone/>
            </a:pPr>
            <a:r>
              <a:rPr lang="en-US" sz="3500" b="0" dirty="0">
                <a:effectLst/>
                <a:latin typeface="Garamond" panose="02020404030301010803" pitchFamily="18" charset="0"/>
              </a:rPr>
              <a:t>lb7.selection_set(0)</a:t>
            </a:r>
          </a:p>
          <a:p>
            <a:pPr marL="0" indent="0">
              <a:buNone/>
            </a:pPr>
            <a:r>
              <a:rPr lang="en-US" sz="3500" b="0" dirty="0">
                <a:effectLst/>
                <a:latin typeface="Garamond" panose="02020404030301010803" pitchFamily="18" charset="0"/>
              </a:rPr>
              <a:t>lb7.grid(row=8,column=1)</a:t>
            </a:r>
          </a:p>
          <a:p>
            <a:pPr marL="0" indent="0">
              <a:buNone/>
            </a:pPr>
            <a:r>
              <a:rPr lang="en-US" sz="3500" b="0" dirty="0">
                <a:effectLst/>
                <a:latin typeface="Garamond" panose="02020404030301010803" pitchFamily="18" charset="0"/>
              </a:rPr>
              <a:t>lb8=</a:t>
            </a:r>
            <a:r>
              <a:rPr lang="en-US" sz="3500" b="0" dirty="0" err="1">
                <a:effectLst/>
                <a:latin typeface="Garamond" panose="02020404030301010803" pitchFamily="18" charset="0"/>
              </a:rPr>
              <a:t>tkinter.Label</a:t>
            </a:r>
            <a:r>
              <a:rPr lang="en-US" sz="3500" b="0" dirty="0">
                <a:effectLst/>
                <a:latin typeface="Garamond" panose="02020404030301010803" pitchFamily="18" charset="0"/>
              </a:rPr>
              <a:t>(lbframe3,text="Select your Department")</a:t>
            </a:r>
          </a:p>
          <a:p>
            <a:pPr marL="0" indent="0">
              <a:buNone/>
            </a:pPr>
            <a:r>
              <a:rPr lang="en-US" sz="3500" b="0" dirty="0">
                <a:effectLst/>
                <a:latin typeface="Garamond" panose="02020404030301010803" pitchFamily="18" charset="0"/>
              </a:rPr>
              <a:t>lb8.grid(row=8,column=0)</a:t>
            </a:r>
          </a:p>
          <a:p>
            <a:endParaRPr lang="en-US" dirty="0"/>
          </a:p>
        </p:txBody>
      </p:sp>
      <p:sp>
        <p:nvSpPr>
          <p:cNvPr id="4" name="Slide Number Placeholder 3">
            <a:extLst>
              <a:ext uri="{FF2B5EF4-FFF2-40B4-BE49-F238E27FC236}">
                <a16:creationId xmlns:a16="http://schemas.microsoft.com/office/drawing/2014/main" id="{4C63C055-A91B-4403-AFE9-6EF7F7508CF7}"/>
              </a:ext>
            </a:extLst>
          </p:cNvPr>
          <p:cNvSpPr>
            <a:spLocks noGrp="1"/>
          </p:cNvSpPr>
          <p:nvPr>
            <p:ph type="sldNum" sz="quarter" idx="12"/>
          </p:nvPr>
        </p:nvSpPr>
        <p:spPr/>
        <p:txBody>
          <a:bodyPr/>
          <a:lstStyle/>
          <a:p>
            <a:fld id="{0DB4F7E2-DFC6-490A-AB5F-7D827582BBB5}" type="slidenum">
              <a:rPr lang="en-US" smtClean="0"/>
              <a:pPr/>
              <a:t>36</a:t>
            </a:fld>
            <a:endParaRPr lang="en-US" dirty="0"/>
          </a:p>
        </p:txBody>
      </p:sp>
      <p:pic>
        <p:nvPicPr>
          <p:cNvPr id="6" name="Picture 5">
            <a:extLst>
              <a:ext uri="{FF2B5EF4-FFF2-40B4-BE49-F238E27FC236}">
                <a16:creationId xmlns:a16="http://schemas.microsoft.com/office/drawing/2014/main" id="{60F8AB1A-E078-ED5D-89FF-7A689D217BA3}"/>
              </a:ext>
            </a:extLst>
          </p:cNvPr>
          <p:cNvPicPr>
            <a:picLocks noChangeAspect="1"/>
          </p:cNvPicPr>
          <p:nvPr/>
        </p:nvPicPr>
        <p:blipFill>
          <a:blip r:embed="rId2"/>
          <a:stretch>
            <a:fillRect/>
          </a:stretch>
        </p:blipFill>
        <p:spPr>
          <a:xfrm>
            <a:off x="8159920" y="2836258"/>
            <a:ext cx="3669252" cy="2284382"/>
          </a:xfrm>
          <a:prstGeom prst="rect">
            <a:avLst/>
          </a:prstGeom>
        </p:spPr>
      </p:pic>
      <p:sp>
        <p:nvSpPr>
          <p:cNvPr id="7" name="Title 1">
            <a:extLst>
              <a:ext uri="{FF2B5EF4-FFF2-40B4-BE49-F238E27FC236}">
                <a16:creationId xmlns:a16="http://schemas.microsoft.com/office/drawing/2014/main" id="{D5FF1B58-D15A-EBD3-D571-D02BD210FC09}"/>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9661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594D-6BE7-5852-3510-144E89A4F4DD}"/>
              </a:ext>
            </a:extLst>
          </p:cNvPr>
          <p:cNvSpPr>
            <a:spLocks noGrp="1"/>
          </p:cNvSpPr>
          <p:nvPr>
            <p:ph type="title"/>
          </p:nvPr>
        </p:nvSpPr>
        <p:spPr/>
        <p:txBody>
          <a:bodyPr>
            <a:normAutofit/>
          </a:bodyPr>
          <a:lstStyle/>
          <a:p>
            <a:r>
              <a:rPr lang="en-US" sz="2400" b="1" i="1" dirty="0">
                <a:solidFill>
                  <a:srgbClr val="000000"/>
                </a:solidFill>
                <a:effectLst/>
                <a:latin typeface="Garamond" panose="02020404030301010803" pitchFamily="18" charset="0"/>
              </a:rPr>
              <a:t>THE CANVAS WIDGET</a:t>
            </a:r>
            <a:r>
              <a:rPr lang="en-US" sz="5400" i="1" dirty="0">
                <a:latin typeface="Garamond" panose="02020404030301010803" pitchFamily="18" charset="0"/>
              </a:rPr>
              <a:t> </a:t>
            </a:r>
          </a:p>
        </p:txBody>
      </p:sp>
      <p:sp>
        <p:nvSpPr>
          <p:cNvPr id="3" name="Content Placeholder 2">
            <a:extLst>
              <a:ext uri="{FF2B5EF4-FFF2-40B4-BE49-F238E27FC236}">
                <a16:creationId xmlns:a16="http://schemas.microsoft.com/office/drawing/2014/main" id="{85893EA2-41EC-1897-1228-C58F0586CB12}"/>
              </a:ext>
            </a:extLst>
          </p:cNvPr>
          <p:cNvSpPr>
            <a:spLocks noGrp="1"/>
          </p:cNvSpPr>
          <p:nvPr>
            <p:ph idx="1"/>
          </p:nvPr>
        </p:nvSpPr>
        <p:spPr>
          <a:xfrm>
            <a:off x="464234" y="1825625"/>
            <a:ext cx="11727766" cy="4351338"/>
          </a:xfrm>
        </p:spPr>
        <p:txBody>
          <a:bodyPr>
            <a:normAutofit fontScale="85000" lnSpcReduction="20000"/>
          </a:bodyPr>
          <a:lstStyle/>
          <a:p>
            <a:r>
              <a:rPr lang="en-US" sz="3000" b="0" i="0" dirty="0">
                <a:solidFill>
                  <a:srgbClr val="000000"/>
                </a:solidFill>
                <a:effectLst/>
                <a:latin typeface="Garamond" panose="02020404030301010803" pitchFamily="18" charset="0"/>
              </a:rPr>
              <a:t>A canvas is a widget on which sketches, diagrams etc. are drawn. Also, a canvas may hold</a:t>
            </a:r>
            <a:br>
              <a:rPr lang="en-US" sz="3000" b="0" i="0" dirty="0">
                <a:solidFill>
                  <a:srgbClr val="000000"/>
                </a:solidFill>
                <a:effectLst/>
                <a:latin typeface="Garamond" panose="02020404030301010803" pitchFamily="18" charset="0"/>
              </a:rPr>
            </a:br>
            <a:r>
              <a:rPr lang="en-US" sz="3000" b="0" i="0" dirty="0">
                <a:solidFill>
                  <a:srgbClr val="000000"/>
                </a:solidFill>
                <a:effectLst/>
                <a:latin typeface="Garamond" panose="02020404030301010803" pitchFamily="18" charset="0"/>
              </a:rPr>
              <a:t>graphics, text, Frames and other widgets</a:t>
            </a:r>
            <a:r>
              <a:rPr lang="en-US" sz="4300" dirty="0">
                <a:latin typeface="Garamond" panose="02020404030301010803" pitchFamily="18" charset="0"/>
              </a:rPr>
              <a:t> </a:t>
            </a:r>
          </a:p>
          <a:p>
            <a:r>
              <a:rPr lang="en-US" sz="3000" b="0" i="0" dirty="0">
                <a:solidFill>
                  <a:srgbClr val="000000"/>
                </a:solidFill>
                <a:effectLst/>
                <a:latin typeface="Garamond" panose="02020404030301010803" pitchFamily="18" charset="0"/>
              </a:rPr>
              <a:t>The syntax is of the form,</a:t>
            </a:r>
            <a:br>
              <a:rPr lang="en-US" sz="3000" b="0" i="0" dirty="0">
                <a:solidFill>
                  <a:srgbClr val="000000"/>
                </a:solidFill>
                <a:effectLst/>
                <a:latin typeface="Garamond" panose="02020404030301010803" pitchFamily="18" charset="0"/>
              </a:rPr>
            </a:br>
            <a:r>
              <a:rPr lang="en-US" sz="3000" b="0" i="1" dirty="0">
                <a:solidFill>
                  <a:srgbClr val="000000"/>
                </a:solidFill>
                <a:effectLst/>
                <a:latin typeface="Garamond" panose="02020404030301010803" pitchFamily="18" charset="0"/>
              </a:rPr>
              <a:t>&lt; variable &gt; = Canvas ( &lt; master &gt; , &lt; option &gt; = &lt; value &gt; , &lt; option &gt; = &lt; value &gt; , … )</a:t>
            </a:r>
            <a:br>
              <a:rPr lang="en-US" sz="3000" b="0" i="1" dirty="0">
                <a:solidFill>
                  <a:srgbClr val="000000"/>
                </a:solidFill>
                <a:effectLst/>
                <a:latin typeface="Garamond" panose="02020404030301010803" pitchFamily="18" charset="0"/>
              </a:rPr>
            </a:br>
            <a:r>
              <a:rPr lang="en-US" sz="3000" b="0" i="0" dirty="0">
                <a:solidFill>
                  <a:srgbClr val="000000"/>
                </a:solidFill>
                <a:effectLst/>
                <a:latin typeface="Garamond" panose="02020404030301010803" pitchFamily="18" charset="0"/>
              </a:rPr>
              <a:t>where</a:t>
            </a:r>
            <a:br>
              <a:rPr lang="en-US" sz="3000" b="0" i="0" dirty="0">
                <a:solidFill>
                  <a:srgbClr val="000000"/>
                </a:solidFill>
                <a:effectLst/>
                <a:latin typeface="Garamond" panose="02020404030301010803" pitchFamily="18" charset="0"/>
              </a:rPr>
            </a:br>
            <a:r>
              <a:rPr lang="en-US" sz="3000" b="0" i="1" dirty="0">
                <a:solidFill>
                  <a:srgbClr val="000000"/>
                </a:solidFill>
                <a:effectLst/>
                <a:latin typeface="Garamond" panose="02020404030301010803" pitchFamily="18" charset="0"/>
              </a:rPr>
              <a:t>&lt; variable &gt; </a:t>
            </a:r>
            <a:r>
              <a:rPr lang="en-US" sz="3000" b="0" i="0" dirty="0">
                <a:solidFill>
                  <a:srgbClr val="000000"/>
                </a:solidFill>
                <a:effectLst/>
                <a:latin typeface="Garamond" panose="02020404030301010803" pitchFamily="18" charset="0"/>
              </a:rPr>
              <a:t>is a variable name that the widget is assigned to</a:t>
            </a:r>
            <a:br>
              <a:rPr lang="en-US" sz="3000" b="0" i="0" dirty="0">
                <a:solidFill>
                  <a:srgbClr val="000000"/>
                </a:solidFill>
                <a:effectLst/>
                <a:latin typeface="Garamond" panose="02020404030301010803" pitchFamily="18" charset="0"/>
              </a:rPr>
            </a:br>
            <a:r>
              <a:rPr lang="en-US" sz="3000" b="0" i="1" dirty="0">
                <a:solidFill>
                  <a:srgbClr val="000000"/>
                </a:solidFill>
                <a:effectLst/>
                <a:latin typeface="Garamond" panose="02020404030301010803" pitchFamily="18" charset="0"/>
              </a:rPr>
              <a:t>&lt; master &gt; </a:t>
            </a:r>
            <a:r>
              <a:rPr lang="en-US" sz="3000" b="0" i="0" dirty="0">
                <a:solidFill>
                  <a:srgbClr val="000000"/>
                </a:solidFill>
                <a:effectLst/>
                <a:latin typeface="Garamond" panose="02020404030301010803" pitchFamily="18" charset="0"/>
              </a:rPr>
              <a:t>is the name of the variable the main GUI window has been assigned to, or the full</a:t>
            </a:r>
            <a:br>
              <a:rPr lang="en-US" sz="3000" b="0" i="0" dirty="0">
                <a:solidFill>
                  <a:srgbClr val="000000"/>
                </a:solidFill>
                <a:effectLst/>
                <a:latin typeface="Garamond" panose="02020404030301010803" pitchFamily="18" charset="0"/>
              </a:rPr>
            </a:br>
            <a:r>
              <a:rPr lang="en-US" sz="3000" b="0" i="0" dirty="0">
                <a:solidFill>
                  <a:srgbClr val="000000"/>
                </a:solidFill>
                <a:effectLst/>
                <a:latin typeface="Garamond" panose="02020404030301010803" pitchFamily="18" charset="0"/>
              </a:rPr>
              <a:t>reference to the main window</a:t>
            </a:r>
            <a:br>
              <a:rPr lang="en-US" sz="3000" b="0" i="0" dirty="0">
                <a:solidFill>
                  <a:srgbClr val="000000"/>
                </a:solidFill>
                <a:effectLst/>
                <a:latin typeface="Garamond" panose="02020404030301010803" pitchFamily="18" charset="0"/>
              </a:rPr>
            </a:br>
            <a:r>
              <a:rPr lang="en-US" sz="3000" b="0" i="1" dirty="0">
                <a:solidFill>
                  <a:srgbClr val="000000"/>
                </a:solidFill>
                <a:effectLst/>
                <a:latin typeface="Garamond" panose="02020404030301010803" pitchFamily="18" charset="0"/>
              </a:rPr>
              <a:t>&lt; option &gt; </a:t>
            </a:r>
            <a:r>
              <a:rPr lang="en-US" sz="3000" b="0" i="0" dirty="0">
                <a:solidFill>
                  <a:srgbClr val="000000"/>
                </a:solidFill>
                <a:effectLst/>
                <a:latin typeface="Garamond" panose="02020404030301010803" pitchFamily="18" charset="0"/>
              </a:rPr>
              <a:t>is an attribute</a:t>
            </a:r>
            <a:br>
              <a:rPr lang="en-US" sz="3000" b="0" i="0" dirty="0">
                <a:solidFill>
                  <a:srgbClr val="000000"/>
                </a:solidFill>
                <a:effectLst/>
                <a:latin typeface="Garamond" panose="02020404030301010803" pitchFamily="18" charset="0"/>
              </a:rPr>
            </a:br>
            <a:r>
              <a:rPr lang="en-US" sz="3000" b="0" i="1" dirty="0">
                <a:solidFill>
                  <a:srgbClr val="000000"/>
                </a:solidFill>
                <a:effectLst/>
                <a:latin typeface="Garamond" panose="02020404030301010803" pitchFamily="18" charset="0"/>
              </a:rPr>
              <a:t>&lt; value &gt; </a:t>
            </a:r>
            <a:r>
              <a:rPr lang="en-US" sz="3000" b="0" i="0" dirty="0">
                <a:solidFill>
                  <a:srgbClr val="000000"/>
                </a:solidFill>
                <a:effectLst/>
                <a:latin typeface="Garamond" panose="02020404030301010803" pitchFamily="18" charset="0"/>
              </a:rPr>
              <a:t>is the specific value of the attribute</a:t>
            </a:r>
            <a:r>
              <a:rPr lang="en-US" sz="4300" dirty="0">
                <a:latin typeface="Garamond" panose="02020404030301010803" pitchFamily="18" charset="0"/>
              </a:rPr>
              <a:t> </a:t>
            </a:r>
            <a:r>
              <a:rPr lang="en-US" dirty="0"/>
              <a:t/>
            </a:r>
            <a:br>
              <a:rPr lang="en-US" dirty="0"/>
            </a:br>
            <a:endParaRPr lang="en-US" dirty="0"/>
          </a:p>
        </p:txBody>
      </p:sp>
      <p:sp>
        <p:nvSpPr>
          <p:cNvPr id="4" name="Slide Number Placeholder 3">
            <a:extLst>
              <a:ext uri="{FF2B5EF4-FFF2-40B4-BE49-F238E27FC236}">
                <a16:creationId xmlns:a16="http://schemas.microsoft.com/office/drawing/2014/main" id="{7D3F20E5-DA1A-A471-5A25-2B91BAB03B93}"/>
              </a:ext>
            </a:extLst>
          </p:cNvPr>
          <p:cNvSpPr>
            <a:spLocks noGrp="1"/>
          </p:cNvSpPr>
          <p:nvPr>
            <p:ph type="sldNum" sz="quarter" idx="12"/>
          </p:nvPr>
        </p:nvSpPr>
        <p:spPr/>
        <p:txBody>
          <a:bodyPr/>
          <a:lstStyle/>
          <a:p>
            <a:fld id="{0DB4F7E2-DFC6-490A-AB5F-7D827582BBB5}" type="slidenum">
              <a:rPr lang="en-US" smtClean="0"/>
              <a:pPr/>
              <a:t>37</a:t>
            </a:fld>
            <a:endParaRPr lang="en-US" dirty="0"/>
          </a:p>
        </p:txBody>
      </p:sp>
      <p:sp>
        <p:nvSpPr>
          <p:cNvPr id="5" name="Title 1">
            <a:extLst>
              <a:ext uri="{FF2B5EF4-FFF2-40B4-BE49-F238E27FC236}">
                <a16:creationId xmlns:a16="http://schemas.microsoft.com/office/drawing/2014/main" id="{8D6EB3EF-E172-0EC6-25C9-8337B5B4C297}"/>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91077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D9BB-0E2F-939F-529F-3FFBB3D5C880}"/>
              </a:ext>
            </a:extLst>
          </p:cNvPr>
          <p:cNvSpPr>
            <a:spLocks noGrp="1"/>
          </p:cNvSpPr>
          <p:nvPr>
            <p:ph type="title"/>
          </p:nvPr>
        </p:nvSpPr>
        <p:spPr>
          <a:xfrm>
            <a:off x="838200" y="579940"/>
            <a:ext cx="10515600" cy="1325563"/>
          </a:xfrm>
        </p:spPr>
        <p:txBody>
          <a:bodyPr>
            <a:normAutofit/>
          </a:bodyPr>
          <a:lstStyle/>
          <a:p>
            <a:r>
              <a:rPr lang="en-US" sz="3200" i="1" dirty="0">
                <a:solidFill>
                  <a:srgbClr val="000000"/>
                </a:solidFill>
                <a:effectLst/>
                <a:latin typeface="Garamond" panose="02020404030301010803" pitchFamily="18" charset="0"/>
              </a:rPr>
              <a:t>Drawing Objects</a:t>
            </a:r>
            <a:endParaRPr lang="en-US" sz="6600" i="1" dirty="0">
              <a:latin typeface="Garamond" panose="02020404030301010803" pitchFamily="18" charset="0"/>
            </a:endParaRPr>
          </a:p>
        </p:txBody>
      </p:sp>
      <p:sp>
        <p:nvSpPr>
          <p:cNvPr id="3" name="Content Placeholder 2">
            <a:extLst>
              <a:ext uri="{FF2B5EF4-FFF2-40B4-BE49-F238E27FC236}">
                <a16:creationId xmlns:a16="http://schemas.microsoft.com/office/drawing/2014/main" id="{22CA7AAB-9398-528B-0767-A1D54B00D96F}"/>
              </a:ext>
            </a:extLst>
          </p:cNvPr>
          <p:cNvSpPr>
            <a:spLocks noGrp="1"/>
          </p:cNvSpPr>
          <p:nvPr>
            <p:ph idx="1"/>
          </p:nvPr>
        </p:nvSpPr>
        <p:spPr/>
        <p:txBody>
          <a:bodyPr>
            <a:normAutofit lnSpcReduction="10000"/>
          </a:bodyPr>
          <a:lstStyle/>
          <a:p>
            <a:r>
              <a:rPr lang="en-US" b="0" i="0" dirty="0">
                <a:solidFill>
                  <a:srgbClr val="000000"/>
                </a:solidFill>
                <a:effectLst/>
                <a:latin typeface="Garamond" panose="02020404030301010803" pitchFamily="18" charset="0"/>
              </a:rPr>
              <a:t>A summary of selected drawing objects supported by the Canvas widget is as follows.</a:t>
            </a:r>
          </a:p>
          <a:p>
            <a:pPr marL="0" indent="0">
              <a:buNone/>
            </a:pPr>
            <a:r>
              <a:rPr lang="en-US" b="0" i="0" dirty="0">
                <a:solidFill>
                  <a:srgbClr val="000000"/>
                </a:solidFill>
                <a:effectLst/>
                <a:latin typeface="Garamond" panose="02020404030301010803" pitchFamily="18" charset="0"/>
              </a:rPr>
              <a:t> </a:t>
            </a:r>
            <a:r>
              <a:rPr lang="en-US" b="1" i="0" dirty="0">
                <a:solidFill>
                  <a:srgbClr val="000000"/>
                </a:solidFill>
                <a:effectLst/>
                <a:latin typeface="Garamond" panose="02020404030301010803" pitchFamily="18" charset="0"/>
              </a:rPr>
              <a:t>Line</a:t>
            </a:r>
            <a:r>
              <a:rPr lang="en-US" b="0" i="0" dirty="0">
                <a:solidFill>
                  <a:srgbClr val="000000"/>
                </a:solidFill>
                <a:effectLst/>
                <a:latin typeface="Garamond" panose="02020404030301010803" pitchFamily="18" charset="0"/>
              </a:rPr>
              <a:t/>
            </a:r>
            <a:br>
              <a:rPr lang="en-US" b="0" i="0" dirty="0">
                <a:solidFill>
                  <a:srgbClr val="000000"/>
                </a:solidFill>
                <a:effectLst/>
                <a:latin typeface="Garamond" panose="02020404030301010803" pitchFamily="18" charset="0"/>
              </a:rPr>
            </a:br>
            <a:r>
              <a:rPr lang="en-US" b="0" i="0" dirty="0">
                <a:solidFill>
                  <a:srgbClr val="000000"/>
                </a:solidFill>
                <a:effectLst/>
                <a:latin typeface="Garamond" panose="02020404030301010803" pitchFamily="18" charset="0"/>
              </a:rPr>
              <a:t>The syntax to create a line is of the form,</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line = </a:t>
            </a:r>
            <a:r>
              <a:rPr lang="en-US" b="0" i="1" dirty="0" err="1">
                <a:solidFill>
                  <a:srgbClr val="000000"/>
                </a:solidFill>
                <a:effectLst/>
                <a:latin typeface="Garamond" panose="02020404030301010803" pitchFamily="18" charset="0"/>
              </a:rPr>
              <a:t>canvas.create_line</a:t>
            </a:r>
            <a:r>
              <a:rPr lang="en-US" b="0" i="1" dirty="0">
                <a:solidFill>
                  <a:srgbClr val="000000"/>
                </a:solidFill>
                <a:effectLst/>
                <a:latin typeface="Garamond" panose="02020404030301010803" pitchFamily="18" charset="0"/>
              </a:rPr>
              <a:t> ( x0, y0, x1, y1, x2, y2, … , </a:t>
            </a:r>
            <a:r>
              <a:rPr lang="en-US" b="0" i="1" dirty="0" err="1">
                <a:solidFill>
                  <a:srgbClr val="000000"/>
                </a:solidFill>
                <a:effectLst/>
                <a:latin typeface="Garamond" panose="02020404030301010803" pitchFamily="18" charset="0"/>
              </a:rPr>
              <a:t>xn</a:t>
            </a:r>
            <a:r>
              <a:rPr lang="en-US" b="0" i="1" dirty="0">
                <a:solidFill>
                  <a:srgbClr val="000000"/>
                </a:solidFill>
                <a:effectLst/>
                <a:latin typeface="Garamond" panose="02020404030301010803" pitchFamily="18" charset="0"/>
              </a:rPr>
              <a:t>, </a:t>
            </a:r>
            <a:r>
              <a:rPr lang="en-US" b="0" i="1" dirty="0" err="1">
                <a:solidFill>
                  <a:srgbClr val="000000"/>
                </a:solidFill>
                <a:effectLst/>
                <a:latin typeface="Garamond" panose="02020404030301010803" pitchFamily="18" charset="0"/>
              </a:rPr>
              <a:t>yn</a:t>
            </a:r>
            <a:r>
              <a:rPr lang="en-US" b="0" i="1" dirty="0">
                <a:solidFill>
                  <a:srgbClr val="000000"/>
                </a:solidFill>
                <a:effectLst/>
                <a:latin typeface="Garamond" panose="02020404030301010803" pitchFamily="18" charset="0"/>
              </a:rPr>
              <a:t>, &lt; options &gt; )</a:t>
            </a:r>
            <a:br>
              <a:rPr lang="en-US" b="0" i="1" dirty="0">
                <a:solidFill>
                  <a:srgbClr val="000000"/>
                </a:solidFill>
                <a:effectLst/>
                <a:latin typeface="Garamond" panose="02020404030301010803" pitchFamily="18" charset="0"/>
              </a:rPr>
            </a:br>
            <a:r>
              <a:rPr lang="en-US" b="0" i="0" dirty="0">
                <a:solidFill>
                  <a:srgbClr val="000000"/>
                </a:solidFill>
                <a:effectLst/>
                <a:latin typeface="Garamond" panose="02020404030301010803" pitchFamily="18" charset="0"/>
              </a:rPr>
              <a:t>where the x-y pairs are the coordinates of points on the line</a:t>
            </a:r>
            <a:r>
              <a:rPr lang="en-US" dirty="0">
                <a:latin typeface="Garamond" panose="02020404030301010803" pitchFamily="18" charset="0"/>
              </a:rPr>
              <a:t> </a:t>
            </a:r>
            <a:br>
              <a:rPr lang="en-US" dirty="0">
                <a:latin typeface="Garamond" panose="02020404030301010803" pitchFamily="18" charset="0"/>
              </a:rPr>
            </a:br>
            <a:r>
              <a:rPr lang="en-US" b="1" i="0" dirty="0">
                <a:solidFill>
                  <a:srgbClr val="000000"/>
                </a:solidFill>
                <a:effectLst/>
                <a:latin typeface="Garamond" panose="02020404030301010803" pitchFamily="18" charset="0"/>
              </a:rPr>
              <a:t>Polygon</a:t>
            </a:r>
            <a:r>
              <a:rPr lang="en-US" b="0" i="0" dirty="0">
                <a:solidFill>
                  <a:srgbClr val="000000"/>
                </a:solidFill>
                <a:effectLst/>
                <a:latin typeface="Garamond" panose="02020404030301010803" pitchFamily="18" charset="0"/>
              </a:rPr>
              <a:t/>
            </a:r>
            <a:br>
              <a:rPr lang="en-US" b="0" i="0" dirty="0">
                <a:solidFill>
                  <a:srgbClr val="000000"/>
                </a:solidFill>
                <a:effectLst/>
                <a:latin typeface="Garamond" panose="02020404030301010803" pitchFamily="18" charset="0"/>
              </a:rPr>
            </a:br>
            <a:r>
              <a:rPr lang="en-US" b="0" i="0" dirty="0">
                <a:solidFill>
                  <a:srgbClr val="000000"/>
                </a:solidFill>
                <a:effectLst/>
                <a:latin typeface="Garamond" panose="02020404030301010803" pitchFamily="18" charset="0"/>
              </a:rPr>
              <a:t>The syntax to create a polygon is of the form,</a:t>
            </a:r>
            <a:br>
              <a:rPr lang="en-US" b="0" i="0" dirty="0">
                <a:solidFill>
                  <a:srgbClr val="000000"/>
                </a:solidFill>
                <a:effectLst/>
                <a:latin typeface="Garamond" panose="02020404030301010803" pitchFamily="18" charset="0"/>
              </a:rPr>
            </a:br>
            <a:r>
              <a:rPr lang="en-US" b="0" i="1" dirty="0">
                <a:solidFill>
                  <a:srgbClr val="000000"/>
                </a:solidFill>
                <a:effectLst/>
                <a:latin typeface="Garamond" panose="02020404030301010803" pitchFamily="18" charset="0"/>
              </a:rPr>
              <a:t>polygon = </a:t>
            </a:r>
            <a:r>
              <a:rPr lang="en-US" b="0" i="1" dirty="0" err="1">
                <a:solidFill>
                  <a:srgbClr val="000000"/>
                </a:solidFill>
                <a:effectLst/>
                <a:latin typeface="Garamond" panose="02020404030301010803" pitchFamily="18" charset="0"/>
              </a:rPr>
              <a:t>canvas.create_polygon</a:t>
            </a:r>
            <a:r>
              <a:rPr lang="en-US" b="0" i="1" dirty="0">
                <a:solidFill>
                  <a:srgbClr val="000000"/>
                </a:solidFill>
                <a:effectLst/>
                <a:latin typeface="Garamond" panose="02020404030301010803" pitchFamily="18" charset="0"/>
              </a:rPr>
              <a:t> ( x0, y0, x1, y1, x2, y2, … , </a:t>
            </a:r>
            <a:r>
              <a:rPr lang="en-US" b="0" i="1" dirty="0" err="1">
                <a:solidFill>
                  <a:srgbClr val="000000"/>
                </a:solidFill>
                <a:effectLst/>
                <a:latin typeface="Garamond" panose="02020404030301010803" pitchFamily="18" charset="0"/>
              </a:rPr>
              <a:t>xn</a:t>
            </a:r>
            <a:r>
              <a:rPr lang="en-US" b="0" i="1" dirty="0">
                <a:solidFill>
                  <a:srgbClr val="000000"/>
                </a:solidFill>
                <a:effectLst/>
                <a:latin typeface="Garamond" panose="02020404030301010803" pitchFamily="18" charset="0"/>
              </a:rPr>
              <a:t>, </a:t>
            </a:r>
            <a:r>
              <a:rPr lang="en-US" b="0" i="1" dirty="0" err="1">
                <a:solidFill>
                  <a:srgbClr val="000000"/>
                </a:solidFill>
                <a:effectLst/>
                <a:latin typeface="Garamond" panose="02020404030301010803" pitchFamily="18" charset="0"/>
              </a:rPr>
              <a:t>yn</a:t>
            </a:r>
            <a:r>
              <a:rPr lang="en-US" b="0" i="1" dirty="0">
                <a:solidFill>
                  <a:srgbClr val="000000"/>
                </a:solidFill>
                <a:effectLst/>
                <a:latin typeface="Garamond" panose="02020404030301010803" pitchFamily="18" charset="0"/>
              </a:rPr>
              <a:t>, &lt; options &gt; )</a:t>
            </a:r>
            <a:br>
              <a:rPr lang="en-US" b="0" i="1" dirty="0">
                <a:solidFill>
                  <a:srgbClr val="000000"/>
                </a:solidFill>
                <a:effectLst/>
                <a:latin typeface="Garamond" panose="02020404030301010803" pitchFamily="18" charset="0"/>
              </a:rPr>
            </a:br>
            <a:r>
              <a:rPr lang="en-US" b="0" i="0" dirty="0">
                <a:solidFill>
                  <a:srgbClr val="000000"/>
                </a:solidFill>
                <a:effectLst/>
                <a:latin typeface="Garamond" panose="02020404030301010803" pitchFamily="18" charset="0"/>
              </a:rPr>
              <a:t>where the x-y pairs are the coordinates of the vertices of the polygon, and at least three (3) vertices must be specified</a:t>
            </a:r>
            <a:r>
              <a:rPr lang="en-US" dirty="0">
                <a:latin typeface="Garamond" panose="02020404030301010803" pitchFamily="18" charset="0"/>
              </a:rPr>
              <a:t> </a:t>
            </a:r>
            <a:r>
              <a:rPr lang="en-US" sz="2400" dirty="0">
                <a:latin typeface="Garamond" panose="02020404030301010803" pitchFamily="18" charset="0"/>
              </a:rPr>
              <a:t/>
            </a:r>
            <a:br>
              <a:rPr lang="en-US" sz="2400" dirty="0">
                <a:latin typeface="Garamond" panose="02020404030301010803" pitchFamily="18" charset="0"/>
              </a:rPr>
            </a:br>
            <a:endParaRPr lang="en-US" sz="24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296E8946-4B8A-75F3-2B96-406EAF1ADC7E}"/>
              </a:ext>
            </a:extLst>
          </p:cNvPr>
          <p:cNvSpPr>
            <a:spLocks noGrp="1"/>
          </p:cNvSpPr>
          <p:nvPr>
            <p:ph type="sldNum" sz="quarter" idx="12"/>
          </p:nvPr>
        </p:nvSpPr>
        <p:spPr/>
        <p:txBody>
          <a:bodyPr/>
          <a:lstStyle/>
          <a:p>
            <a:fld id="{0DB4F7E2-DFC6-490A-AB5F-7D827582BBB5}" type="slidenum">
              <a:rPr lang="en-US" smtClean="0"/>
              <a:pPr/>
              <a:t>38</a:t>
            </a:fld>
            <a:endParaRPr lang="en-US" dirty="0"/>
          </a:p>
        </p:txBody>
      </p:sp>
      <p:sp>
        <p:nvSpPr>
          <p:cNvPr id="5" name="Title 1">
            <a:extLst>
              <a:ext uri="{FF2B5EF4-FFF2-40B4-BE49-F238E27FC236}">
                <a16:creationId xmlns:a16="http://schemas.microsoft.com/office/drawing/2014/main" id="{042B7072-6764-0E9E-3D93-DACD2189ECE4}"/>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8186359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8211-5261-7FBC-6C70-2917F9BDC633}"/>
              </a:ext>
            </a:extLst>
          </p:cNvPr>
          <p:cNvSpPr>
            <a:spLocks noGrp="1"/>
          </p:cNvSpPr>
          <p:nvPr>
            <p:ph type="title"/>
          </p:nvPr>
        </p:nvSpPr>
        <p:spPr>
          <a:xfrm>
            <a:off x="838200" y="365126"/>
            <a:ext cx="10515600" cy="943170"/>
          </a:xfrm>
        </p:spPr>
        <p:txBody>
          <a:bodyPr/>
          <a:lstStyle/>
          <a:p>
            <a:endParaRPr lang="en-US" dirty="0"/>
          </a:p>
        </p:txBody>
      </p:sp>
      <p:sp>
        <p:nvSpPr>
          <p:cNvPr id="3" name="Content Placeholder 2">
            <a:extLst>
              <a:ext uri="{FF2B5EF4-FFF2-40B4-BE49-F238E27FC236}">
                <a16:creationId xmlns:a16="http://schemas.microsoft.com/office/drawing/2014/main" id="{78F29174-DFE3-B947-D505-6D57B53A6922}"/>
              </a:ext>
            </a:extLst>
          </p:cNvPr>
          <p:cNvSpPr>
            <a:spLocks noGrp="1"/>
          </p:cNvSpPr>
          <p:nvPr>
            <p:ph idx="1"/>
          </p:nvPr>
        </p:nvSpPr>
        <p:spPr>
          <a:xfrm>
            <a:off x="365760" y="1308296"/>
            <a:ext cx="10988040" cy="5413179"/>
          </a:xfrm>
        </p:spPr>
        <p:txBody>
          <a:bodyPr>
            <a:normAutofit/>
          </a:bodyPr>
          <a:lstStyle/>
          <a:p>
            <a:r>
              <a:rPr lang="en-US" sz="2000" b="1" i="0" dirty="0">
                <a:solidFill>
                  <a:srgbClr val="000000"/>
                </a:solidFill>
                <a:effectLst/>
                <a:latin typeface="Garamond" panose="02020404030301010803" pitchFamily="18" charset="0"/>
              </a:rPr>
              <a:t>Arc</a:t>
            </a:r>
            <a:r>
              <a:rPr lang="en-US" sz="2000" b="0" i="0" dirty="0">
                <a:solidFill>
                  <a:srgbClr val="000000"/>
                </a:solidFill>
                <a:effectLst/>
                <a:latin typeface="Garamond" panose="02020404030301010803" pitchFamily="18" charset="0"/>
              </a:rPr>
              <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The syntax to create an arc of a circle is of the form,</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arc = </a:t>
            </a:r>
            <a:r>
              <a:rPr lang="en-US" sz="2000" b="0" i="1" dirty="0" err="1">
                <a:solidFill>
                  <a:srgbClr val="000000"/>
                </a:solidFill>
                <a:effectLst/>
                <a:latin typeface="Garamond" panose="02020404030301010803" pitchFamily="18" charset="0"/>
              </a:rPr>
              <a:t>canvas.create_arc</a:t>
            </a:r>
            <a:r>
              <a:rPr lang="en-US" sz="2000" b="0" i="1" dirty="0">
                <a:solidFill>
                  <a:srgbClr val="000000"/>
                </a:solidFill>
                <a:effectLst/>
                <a:latin typeface="Garamond" panose="02020404030301010803" pitchFamily="18" charset="0"/>
              </a:rPr>
              <a:t> ( &lt; coordinates &gt; , &lt; options &gt; )</a:t>
            </a:r>
            <a:br>
              <a:rPr lang="en-US" sz="2000" b="0" i="1"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The options such as </a:t>
            </a:r>
            <a:r>
              <a:rPr lang="en-US" sz="2000" b="0" i="1" dirty="0">
                <a:solidFill>
                  <a:srgbClr val="000000"/>
                </a:solidFill>
                <a:effectLst/>
                <a:latin typeface="Garamond" panose="02020404030301010803" pitchFamily="18" charset="0"/>
              </a:rPr>
              <a:t>fill</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start</a:t>
            </a:r>
            <a:r>
              <a:rPr lang="en-US" sz="2000" b="0" i="0" dirty="0">
                <a:solidFill>
                  <a:srgbClr val="000000"/>
                </a:solidFill>
                <a:effectLst/>
                <a:latin typeface="Garamond" panose="02020404030301010803" pitchFamily="18" charset="0"/>
              </a:rPr>
              <a:t>, </a:t>
            </a:r>
            <a:r>
              <a:rPr lang="en-US" sz="2000" b="0" i="1" dirty="0">
                <a:solidFill>
                  <a:srgbClr val="000000"/>
                </a:solidFill>
                <a:effectLst/>
                <a:latin typeface="Garamond" panose="02020404030301010803" pitchFamily="18" charset="0"/>
              </a:rPr>
              <a:t>extent</a:t>
            </a:r>
            <a:r>
              <a:rPr lang="en-US" sz="2000" b="0" i="0" dirty="0">
                <a:solidFill>
                  <a:srgbClr val="000000"/>
                </a:solidFill>
                <a:effectLst/>
                <a:latin typeface="Garamond" panose="02020404030301010803" pitchFamily="18" charset="0"/>
              </a:rPr>
              <a:t>, may be manipulated to produce an arc, a chord, or a sector of a circle.</a:t>
            </a:r>
            <a:r>
              <a:rPr lang="en-US" sz="3200" dirty="0">
                <a:latin typeface="Garamond" panose="02020404030301010803" pitchFamily="18" charset="0"/>
              </a:rPr>
              <a:t> </a:t>
            </a:r>
          </a:p>
          <a:p>
            <a:r>
              <a:rPr lang="en-US" sz="2000" b="1" i="0" dirty="0">
                <a:solidFill>
                  <a:srgbClr val="000000"/>
                </a:solidFill>
                <a:effectLst/>
                <a:latin typeface="Garamond" panose="02020404030301010803" pitchFamily="18" charset="0"/>
              </a:rPr>
              <a:t>Oval</a:t>
            </a:r>
            <a:r>
              <a:rPr lang="en-US" sz="2000" b="0" i="0" dirty="0">
                <a:solidFill>
                  <a:srgbClr val="000000"/>
                </a:solidFill>
                <a:effectLst/>
                <a:latin typeface="Garamond" panose="02020404030301010803" pitchFamily="18" charset="0"/>
              </a:rPr>
              <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The syntax to create a circle, or an ellipse, is of the form,</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oval = </a:t>
            </a:r>
            <a:r>
              <a:rPr lang="en-US" sz="2000" b="0" i="1" dirty="0" err="1">
                <a:solidFill>
                  <a:srgbClr val="000000"/>
                </a:solidFill>
                <a:effectLst/>
                <a:latin typeface="Garamond" panose="02020404030301010803" pitchFamily="18" charset="0"/>
              </a:rPr>
              <a:t>canvas.create_oval</a:t>
            </a:r>
            <a:r>
              <a:rPr lang="en-US" sz="2000" b="0" i="1" dirty="0">
                <a:solidFill>
                  <a:srgbClr val="000000"/>
                </a:solidFill>
                <a:effectLst/>
                <a:latin typeface="Garamond" panose="02020404030301010803" pitchFamily="18" charset="0"/>
              </a:rPr>
              <a:t> ( &lt; coordinates &gt; , &lt; options &gt; )</a:t>
            </a:r>
            <a:br>
              <a:rPr lang="en-US" sz="2000" b="0" i="1"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where two pairs are the coordinates are required, for an ellipse the coordinates of the top left and</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bottom right corners of the bounding rectangle must be specified.</a:t>
            </a:r>
            <a:r>
              <a:rPr lang="en-US" sz="3200" dirty="0">
                <a:latin typeface="Garamond" panose="02020404030301010803" pitchFamily="18" charset="0"/>
              </a:rPr>
              <a:t> </a:t>
            </a:r>
          </a:p>
          <a:p>
            <a:r>
              <a:rPr lang="en-US" sz="2000" b="1" i="0" dirty="0">
                <a:solidFill>
                  <a:srgbClr val="000000"/>
                </a:solidFill>
                <a:effectLst/>
                <a:latin typeface="Garamond" panose="02020404030301010803" pitchFamily="18" charset="0"/>
              </a:rPr>
              <a:t>Image</a:t>
            </a:r>
            <a:r>
              <a:rPr lang="en-US" sz="2000" b="0" i="0" dirty="0">
                <a:solidFill>
                  <a:srgbClr val="000000"/>
                </a:solidFill>
                <a:effectLst/>
                <a:latin typeface="Garamond" panose="02020404030301010803" pitchFamily="18" charset="0"/>
              </a:rPr>
              <a:t/>
            </a:r>
            <a:br>
              <a:rPr lang="en-US" sz="2000" b="0" i="0"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The syntax to create an image item – </a:t>
            </a:r>
            <a:r>
              <a:rPr lang="en-US" sz="2000" b="0" i="0" dirty="0" err="1">
                <a:solidFill>
                  <a:srgbClr val="000000"/>
                </a:solidFill>
                <a:effectLst/>
                <a:latin typeface="Garamond" panose="02020404030301010803" pitchFamily="18" charset="0"/>
              </a:rPr>
              <a:t>BitmapImage</a:t>
            </a:r>
            <a:r>
              <a:rPr lang="en-US" sz="2000" b="0" i="0" dirty="0">
                <a:solidFill>
                  <a:srgbClr val="000000"/>
                </a:solidFill>
                <a:effectLst/>
                <a:latin typeface="Garamond" panose="02020404030301010803" pitchFamily="18" charset="0"/>
              </a:rPr>
              <a:t> or </a:t>
            </a:r>
            <a:r>
              <a:rPr lang="en-US" sz="2000" b="0" i="0" dirty="0" err="1">
                <a:solidFill>
                  <a:srgbClr val="000000"/>
                </a:solidFill>
                <a:effectLst/>
                <a:latin typeface="Garamond" panose="02020404030301010803" pitchFamily="18" charset="0"/>
              </a:rPr>
              <a:t>PhotoImage</a:t>
            </a:r>
            <a:r>
              <a:rPr lang="en-US" sz="2000" b="0" i="0" dirty="0">
                <a:solidFill>
                  <a:srgbClr val="000000"/>
                </a:solidFill>
                <a:effectLst/>
                <a:latin typeface="Garamond" panose="02020404030301010803" pitchFamily="18" charset="0"/>
              </a:rPr>
              <a:t>, is of the form,</a:t>
            </a:r>
            <a:r>
              <a:rPr lang="en-US" sz="3200" dirty="0">
                <a:latin typeface="Garamond" panose="02020404030301010803" pitchFamily="18" charset="0"/>
              </a:rPr>
              <a:t> </a:t>
            </a:r>
            <a:br>
              <a:rPr lang="en-US" sz="3200" dirty="0">
                <a:latin typeface="Garamond" panose="02020404030301010803" pitchFamily="18" charset="0"/>
              </a:rPr>
            </a:br>
            <a:r>
              <a:rPr lang="en-US" sz="2000" b="0" i="1" dirty="0">
                <a:solidFill>
                  <a:srgbClr val="000000"/>
                </a:solidFill>
                <a:effectLst/>
                <a:latin typeface="Garamond" panose="02020404030301010803" pitchFamily="18" charset="0"/>
              </a:rPr>
              <a:t>image = </a:t>
            </a:r>
            <a:r>
              <a:rPr lang="en-US" sz="2000" b="0" i="1" dirty="0" err="1">
                <a:solidFill>
                  <a:srgbClr val="000000"/>
                </a:solidFill>
                <a:effectLst/>
                <a:latin typeface="Garamond" panose="02020404030301010803" pitchFamily="18" charset="0"/>
              </a:rPr>
              <a:t>canvas.create_image</a:t>
            </a:r>
            <a:r>
              <a:rPr lang="en-US" sz="2000" b="0" i="1" dirty="0">
                <a:solidFill>
                  <a:srgbClr val="000000"/>
                </a:solidFill>
                <a:effectLst/>
                <a:latin typeface="Garamond" panose="02020404030301010803" pitchFamily="18" charset="0"/>
              </a:rPr>
              <a:t> ( &lt; coordinates &gt; , &lt; options &gt; )</a:t>
            </a:r>
            <a:br>
              <a:rPr lang="en-US" sz="2000" b="0" i="1" dirty="0">
                <a:solidFill>
                  <a:srgbClr val="000000"/>
                </a:solidFill>
                <a:effectLst/>
                <a:latin typeface="Garamond" panose="02020404030301010803" pitchFamily="18" charset="0"/>
              </a:rPr>
            </a:br>
            <a:r>
              <a:rPr lang="en-US" sz="2000" b="0" i="0" dirty="0">
                <a:solidFill>
                  <a:srgbClr val="000000"/>
                </a:solidFill>
                <a:effectLst/>
                <a:latin typeface="Garamond" panose="02020404030301010803" pitchFamily="18" charset="0"/>
              </a:rPr>
              <a:t>where the coordinates shall be for the insertion point of the object, and the options include</a:t>
            </a:r>
            <a:br>
              <a:rPr lang="en-US" sz="2000" b="0" i="0" dirty="0">
                <a:solidFill>
                  <a:srgbClr val="000000"/>
                </a:solidFill>
                <a:effectLst/>
                <a:latin typeface="Garamond" panose="02020404030301010803" pitchFamily="18" charset="0"/>
              </a:rPr>
            </a:br>
            <a:r>
              <a:rPr lang="en-US" sz="2000" b="0" i="1" dirty="0">
                <a:solidFill>
                  <a:srgbClr val="000000"/>
                </a:solidFill>
                <a:effectLst/>
                <a:latin typeface="Garamond" panose="02020404030301010803" pitchFamily="18" charset="0"/>
              </a:rPr>
              <a:t>filename </a:t>
            </a:r>
            <a:r>
              <a:rPr lang="en-US" sz="2000" b="0" i="0" dirty="0">
                <a:solidFill>
                  <a:srgbClr val="000000"/>
                </a:solidFill>
                <a:effectLst/>
                <a:latin typeface="Garamond" panose="02020404030301010803" pitchFamily="18" charset="0"/>
              </a:rPr>
              <a:t>which is set to the name of the file containing the image or the full path to the file</a:t>
            </a:r>
            <a:r>
              <a:rPr lang="en-US" sz="3200" dirty="0">
                <a:latin typeface="Garamond" panose="02020404030301010803" pitchFamily="18" charset="0"/>
              </a:rPr>
              <a:t> </a:t>
            </a:r>
          </a:p>
        </p:txBody>
      </p:sp>
      <p:sp>
        <p:nvSpPr>
          <p:cNvPr id="4" name="Slide Number Placeholder 3">
            <a:extLst>
              <a:ext uri="{FF2B5EF4-FFF2-40B4-BE49-F238E27FC236}">
                <a16:creationId xmlns:a16="http://schemas.microsoft.com/office/drawing/2014/main" id="{1B0152F9-B99E-B33B-986B-63A40A1EE74E}"/>
              </a:ext>
            </a:extLst>
          </p:cNvPr>
          <p:cNvSpPr>
            <a:spLocks noGrp="1"/>
          </p:cNvSpPr>
          <p:nvPr>
            <p:ph type="sldNum" sz="quarter" idx="12"/>
          </p:nvPr>
        </p:nvSpPr>
        <p:spPr/>
        <p:txBody>
          <a:bodyPr/>
          <a:lstStyle/>
          <a:p>
            <a:fld id="{0DB4F7E2-DFC6-490A-AB5F-7D827582BBB5}" type="slidenum">
              <a:rPr lang="en-US" smtClean="0"/>
              <a:pPr/>
              <a:t>39</a:t>
            </a:fld>
            <a:endParaRPr lang="en-US" dirty="0"/>
          </a:p>
        </p:txBody>
      </p:sp>
      <p:sp>
        <p:nvSpPr>
          <p:cNvPr id="5" name="Title 1">
            <a:extLst>
              <a:ext uri="{FF2B5EF4-FFF2-40B4-BE49-F238E27FC236}">
                <a16:creationId xmlns:a16="http://schemas.microsoft.com/office/drawing/2014/main" id="{45F1B2C7-D91F-10E3-0572-8454469B728C}"/>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4181978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1242F-4EAD-A067-BAD4-2230B5A5C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FCC3-BAA8-1205-9DFC-C262A5040936}"/>
              </a:ext>
            </a:extLst>
          </p:cNvPr>
          <p:cNvSpPr>
            <a:spLocks noGrp="1"/>
          </p:cNvSpPr>
          <p:nvPr>
            <p:ph idx="1"/>
          </p:nvPr>
        </p:nvSpPr>
        <p:spPr>
          <a:xfrm>
            <a:off x="49695" y="773724"/>
            <a:ext cx="12092608" cy="5947751"/>
          </a:xfrm>
        </p:spPr>
        <p:txBody>
          <a:bodyPr>
            <a:noAutofit/>
          </a:bodyPr>
          <a:lstStyle/>
          <a:p>
            <a:pPr marL="0" indent="0" algn="just">
              <a:lnSpc>
                <a:spcPct val="160000"/>
              </a:lnSpc>
              <a:buNone/>
            </a:pPr>
            <a:r>
              <a:rPr lang="en-US" sz="2400" b="1" i="0" dirty="0">
                <a:solidFill>
                  <a:srgbClr val="002060"/>
                </a:solidFill>
                <a:effectLst/>
                <a:latin typeface="Garamond" panose="02020404030301010803" pitchFamily="18" charset="0"/>
              </a:rPr>
              <a:t>Class:</a:t>
            </a:r>
            <a:r>
              <a:rPr lang="en-US" sz="2400" b="1" i="0" dirty="0">
                <a:solidFill>
                  <a:srgbClr val="000000"/>
                </a:solidFill>
                <a:effectLst/>
                <a:latin typeface="Garamond" panose="02020404030301010803" pitchFamily="18" charset="0"/>
              </a:rPr>
              <a:t> </a:t>
            </a:r>
            <a:r>
              <a:rPr lang="en-US" sz="2400" i="0" dirty="0">
                <a:solidFill>
                  <a:srgbClr val="000000"/>
                </a:solidFill>
                <a:effectLst/>
                <a:latin typeface="Garamond" panose="02020404030301010803" pitchFamily="18" charset="0"/>
              </a:rPr>
              <a:t>A class is code that specifies the data attributes and methods for a particular type of object.</a:t>
            </a:r>
          </a:p>
          <a:p>
            <a:pPr marL="0" indent="0">
              <a:lnSpc>
                <a:spcPct val="160000"/>
              </a:lnSpc>
              <a:buNone/>
            </a:pPr>
            <a:r>
              <a:rPr lang="en-US" sz="2400" b="0" i="0" dirty="0">
                <a:solidFill>
                  <a:srgbClr val="000000"/>
                </a:solidFill>
                <a:effectLst/>
                <a:latin typeface="Garamond" panose="02020404030301010803" pitchFamily="18" charset="0"/>
              </a:rPr>
              <a:t>Think of a class as a “</a:t>
            </a:r>
            <a:r>
              <a:rPr lang="en-US" sz="2400" b="0" i="0" dirty="0">
                <a:solidFill>
                  <a:srgbClr val="FF0000"/>
                </a:solidFill>
                <a:effectLst/>
                <a:latin typeface="Garamond" panose="02020404030301010803" pitchFamily="18" charset="0"/>
              </a:rPr>
              <a:t>blueprint</a:t>
            </a:r>
            <a:r>
              <a:rPr lang="en-US" sz="2400" b="0" i="0" dirty="0">
                <a:solidFill>
                  <a:srgbClr val="000000"/>
                </a:solidFill>
                <a:effectLst/>
                <a:latin typeface="Garamond" panose="02020404030301010803" pitchFamily="18" charset="0"/>
              </a:rPr>
              <a:t>” from which objects may be created. It serves a similar purpose as the blueprint for a house. The blueprint itself is not a house, but is a detailed description of a house.</a:t>
            </a:r>
            <a:r>
              <a:rPr lang="en-US" sz="2400" dirty="0">
                <a:latin typeface="Garamond" panose="02020404030301010803" pitchFamily="18" charset="0"/>
              </a:rPr>
              <a:t> </a:t>
            </a:r>
          </a:p>
          <a:p>
            <a:pPr marL="0" indent="0">
              <a:lnSpc>
                <a:spcPct val="160000"/>
              </a:lnSpc>
              <a:buNone/>
            </a:pPr>
            <a:r>
              <a:rPr lang="en-US" sz="2000" b="1" i="0" dirty="0">
                <a:solidFill>
                  <a:srgbClr val="00AEEF"/>
                </a:solidFill>
                <a:effectLst/>
                <a:latin typeface="Garamond" panose="02020404030301010803" pitchFamily="18" charset="0"/>
              </a:rPr>
              <a:t>Class Definitions</a:t>
            </a:r>
            <a:br>
              <a:rPr lang="en-US" sz="2000" b="1" i="0" dirty="0">
                <a:solidFill>
                  <a:srgbClr val="00AEEF"/>
                </a:solidFill>
                <a:effectLst/>
                <a:latin typeface="Garamond" panose="02020404030301010803" pitchFamily="18" charset="0"/>
              </a:rPr>
            </a:br>
            <a:r>
              <a:rPr lang="en-US" sz="2000" b="0" i="0" dirty="0">
                <a:solidFill>
                  <a:srgbClr val="000000"/>
                </a:solidFill>
                <a:effectLst/>
                <a:latin typeface="Garamond" panose="02020404030301010803" pitchFamily="18" charset="0"/>
              </a:rPr>
              <a:t>A class definition is a set of statements that define a class’s methods and data attributes.</a:t>
            </a:r>
          </a:p>
          <a:p>
            <a:pPr marL="0" indent="0">
              <a:buNone/>
            </a:pPr>
            <a:r>
              <a:rPr lang="en-US" b="0" i="0" dirty="0">
                <a:effectLst/>
                <a:latin typeface="Garamond" panose="02020404030301010803" pitchFamily="18" charset="0"/>
              </a:rPr>
              <a:t> </a:t>
            </a:r>
            <a:r>
              <a:rPr lang="en-US" sz="1800" b="0" i="0" dirty="0">
                <a:solidFill>
                  <a:srgbClr val="000000"/>
                </a:solidFill>
                <a:effectLst/>
                <a:latin typeface="Garamond" panose="02020404030301010803" pitchFamily="18" charset="0"/>
              </a:rPr>
              <a:t>To create a class, use the keyword </a:t>
            </a:r>
            <a:r>
              <a:rPr lang="en-US" sz="1800" b="1" i="0" dirty="0">
                <a:solidFill>
                  <a:srgbClr val="000000"/>
                </a:solidFill>
                <a:effectLst/>
                <a:latin typeface="Garamond" panose="02020404030301010803" pitchFamily="18" charset="0"/>
              </a:rPr>
              <a:t>class</a:t>
            </a:r>
            <a:r>
              <a:rPr lang="en-US" sz="1800" b="0" i="0" dirty="0">
                <a:solidFill>
                  <a:srgbClr val="000000"/>
                </a:solidFill>
                <a:effectLst/>
                <a:latin typeface="Garamond" panose="02020404030301010803" pitchFamily="18" charset="0"/>
              </a:rPr>
              <a:t>:</a:t>
            </a:r>
            <a:br>
              <a:rPr lang="en-US" sz="1800" b="0" i="0" dirty="0">
                <a:solidFill>
                  <a:srgbClr val="000000"/>
                </a:solidFill>
                <a:effectLst/>
                <a:latin typeface="Garamond" panose="02020404030301010803" pitchFamily="18" charset="0"/>
              </a:rPr>
            </a:br>
            <a:r>
              <a:rPr lang="en-US" sz="1800" b="0" i="0" dirty="0">
                <a:solidFill>
                  <a:srgbClr val="808080"/>
                </a:solidFill>
                <a:effectLst/>
                <a:latin typeface="Garamond" panose="02020404030301010803" pitchFamily="18" charset="0"/>
              </a:rPr>
              <a:t> </a:t>
            </a:r>
            <a:r>
              <a:rPr lang="en-US" sz="1800" b="0" i="0" dirty="0">
                <a:solidFill>
                  <a:srgbClr val="EC028D"/>
                </a:solidFill>
                <a:effectLst/>
                <a:latin typeface="Garamond" panose="02020404030301010803" pitchFamily="18" charset="0"/>
              </a:rPr>
              <a:t>class </a:t>
            </a:r>
            <a:r>
              <a:rPr lang="en-US" sz="1800" b="0" i="0" dirty="0" err="1">
                <a:solidFill>
                  <a:srgbClr val="000000"/>
                </a:solidFill>
                <a:effectLst/>
                <a:latin typeface="Garamond" panose="02020404030301010803" pitchFamily="18" charset="0"/>
              </a:rPr>
              <a:t>ClassName</a:t>
            </a:r>
            <a:r>
              <a:rPr lang="en-US" sz="1800" b="0" i="0" dirty="0">
                <a:solidFill>
                  <a:srgbClr val="000000"/>
                </a:solidFill>
                <a:effectLst/>
                <a:latin typeface="Garamond" panose="02020404030301010803" pitchFamily="18" charset="0"/>
              </a:rPr>
              <a:t> :</a:t>
            </a:r>
            <a:br>
              <a:rPr lang="en-US" sz="1800" b="0" i="0" dirty="0">
                <a:solidFill>
                  <a:srgbClr val="000000"/>
                </a:solidFill>
                <a:effectLst/>
                <a:latin typeface="Garamond" panose="02020404030301010803" pitchFamily="18" charset="0"/>
              </a:rPr>
            </a:br>
            <a:r>
              <a:rPr lang="en-US" sz="1800" b="0" i="0" dirty="0">
                <a:solidFill>
                  <a:srgbClr val="808080"/>
                </a:solidFill>
                <a:effectLst/>
                <a:latin typeface="Garamond" panose="02020404030301010803" pitchFamily="18" charset="0"/>
              </a:rPr>
              <a:t> </a:t>
            </a:r>
            <a:r>
              <a:rPr lang="en-US" sz="1800" b="0" i="1" dirty="0">
                <a:solidFill>
                  <a:srgbClr val="000000"/>
                </a:solidFill>
                <a:effectLst/>
                <a:latin typeface="Garamond" panose="02020404030301010803" pitchFamily="18" charset="0"/>
              </a:rPr>
              <a:t>&lt;</a:t>
            </a:r>
            <a:r>
              <a:rPr lang="en-US" sz="1800" b="0" i="0" dirty="0">
                <a:solidFill>
                  <a:srgbClr val="000000"/>
                </a:solidFill>
                <a:effectLst/>
                <a:latin typeface="Garamond" panose="02020404030301010803" pitchFamily="18" charset="0"/>
              </a:rPr>
              <a:t>statement </a:t>
            </a:r>
            <a:r>
              <a:rPr lang="en-US" sz="1800" b="0" i="1" dirty="0">
                <a:solidFill>
                  <a:srgbClr val="000000"/>
                </a:solidFill>
                <a:effectLst/>
                <a:latin typeface="Garamond" panose="02020404030301010803" pitchFamily="18" charset="0"/>
              </a:rPr>
              <a:t>-</a:t>
            </a:r>
            <a:r>
              <a:rPr lang="en-US" sz="1800" b="0" i="0" dirty="0">
                <a:solidFill>
                  <a:srgbClr val="000000"/>
                </a:solidFill>
                <a:effectLst/>
                <a:latin typeface="Garamond" panose="02020404030301010803" pitchFamily="18" charset="0"/>
              </a:rPr>
              <a:t>1</a:t>
            </a:r>
            <a:r>
              <a:rPr lang="en-US" sz="1800" b="0" i="1" dirty="0">
                <a:solidFill>
                  <a:srgbClr val="000000"/>
                </a:solidFill>
                <a:effectLst/>
                <a:latin typeface="Garamond" panose="02020404030301010803" pitchFamily="18" charset="0"/>
              </a:rPr>
              <a:t>&gt;</a:t>
            </a:r>
            <a:br>
              <a:rPr lang="en-US" sz="1800" b="0" i="1" dirty="0">
                <a:solidFill>
                  <a:srgbClr val="000000"/>
                </a:solidFill>
                <a:effectLst/>
                <a:latin typeface="Garamond" panose="02020404030301010803" pitchFamily="18" charset="0"/>
              </a:rPr>
            </a:br>
            <a:r>
              <a:rPr lang="en-US" sz="1800" b="0" i="0" dirty="0">
                <a:solidFill>
                  <a:srgbClr val="808080"/>
                </a:solidFill>
                <a:effectLst/>
                <a:latin typeface="Garamond" panose="02020404030301010803" pitchFamily="18" charset="0"/>
              </a:rPr>
              <a:t> </a:t>
            </a:r>
            <a:r>
              <a:rPr lang="en-US" sz="1800" b="0" i="0" dirty="0">
                <a:solidFill>
                  <a:srgbClr val="000000"/>
                </a:solidFill>
                <a:effectLst/>
                <a:latin typeface="Garamond" panose="02020404030301010803" pitchFamily="18" charset="0"/>
              </a:rPr>
              <a:t>.</a:t>
            </a:r>
            <a:br>
              <a:rPr lang="en-US" sz="1800" b="0" i="0" dirty="0">
                <a:solidFill>
                  <a:srgbClr val="000000"/>
                </a:solidFill>
                <a:effectLst/>
                <a:latin typeface="Garamond" panose="02020404030301010803" pitchFamily="18" charset="0"/>
              </a:rPr>
            </a:br>
            <a:r>
              <a:rPr lang="en-US" sz="1800" b="0" i="0" dirty="0">
                <a:solidFill>
                  <a:srgbClr val="808080"/>
                </a:solidFill>
                <a:effectLst/>
                <a:latin typeface="Garamond" panose="02020404030301010803" pitchFamily="18" charset="0"/>
              </a:rPr>
              <a:t> </a:t>
            </a:r>
            <a:r>
              <a:rPr lang="en-US" sz="1800" b="0" i="0" dirty="0">
                <a:solidFill>
                  <a:srgbClr val="000000"/>
                </a:solidFill>
                <a:effectLst/>
                <a:latin typeface="Garamond" panose="02020404030301010803" pitchFamily="18" charset="0"/>
              </a:rPr>
              <a:t>.</a:t>
            </a:r>
            <a:br>
              <a:rPr lang="en-US" sz="1800" b="0" i="0" dirty="0">
                <a:solidFill>
                  <a:srgbClr val="000000"/>
                </a:solidFill>
                <a:effectLst/>
                <a:latin typeface="Garamond" panose="02020404030301010803" pitchFamily="18" charset="0"/>
              </a:rPr>
            </a:br>
            <a:r>
              <a:rPr lang="en-US" sz="1800" b="0" i="0" dirty="0">
                <a:solidFill>
                  <a:srgbClr val="808080"/>
                </a:solidFill>
                <a:effectLst/>
                <a:latin typeface="Garamond" panose="02020404030301010803" pitchFamily="18" charset="0"/>
              </a:rPr>
              <a:t> </a:t>
            </a:r>
            <a:r>
              <a:rPr lang="en-US" sz="1800" b="0" i="0" dirty="0">
                <a:solidFill>
                  <a:srgbClr val="000000"/>
                </a:solidFill>
                <a:effectLst/>
                <a:latin typeface="Garamond" panose="02020404030301010803" pitchFamily="18" charset="0"/>
              </a:rPr>
              <a:t>.</a:t>
            </a:r>
            <a:br>
              <a:rPr lang="en-US" sz="1800" b="0" i="0" dirty="0">
                <a:solidFill>
                  <a:srgbClr val="000000"/>
                </a:solidFill>
                <a:effectLst/>
                <a:latin typeface="Garamond" panose="02020404030301010803" pitchFamily="18" charset="0"/>
              </a:rPr>
            </a:br>
            <a:r>
              <a:rPr lang="en-US" sz="1800" b="0" i="0" dirty="0">
                <a:solidFill>
                  <a:srgbClr val="808080"/>
                </a:solidFill>
                <a:effectLst/>
                <a:latin typeface="Garamond" panose="02020404030301010803" pitchFamily="18" charset="0"/>
              </a:rPr>
              <a:t> </a:t>
            </a:r>
            <a:r>
              <a:rPr lang="en-US" sz="1800" b="0" i="1" dirty="0">
                <a:solidFill>
                  <a:srgbClr val="000000"/>
                </a:solidFill>
                <a:effectLst/>
                <a:latin typeface="Garamond" panose="02020404030301010803" pitchFamily="18" charset="0"/>
              </a:rPr>
              <a:t>&lt;</a:t>
            </a:r>
            <a:r>
              <a:rPr lang="en-US" sz="1800" b="0" i="0" dirty="0">
                <a:solidFill>
                  <a:srgbClr val="000000"/>
                </a:solidFill>
                <a:effectLst/>
                <a:latin typeface="Garamond" panose="02020404030301010803" pitchFamily="18" charset="0"/>
              </a:rPr>
              <a:t>statement</a:t>
            </a:r>
            <a:r>
              <a:rPr lang="en-US" sz="1800" b="0" i="1" dirty="0">
                <a:solidFill>
                  <a:srgbClr val="000000"/>
                </a:solidFill>
                <a:effectLst/>
                <a:latin typeface="Garamond" panose="02020404030301010803" pitchFamily="18" charset="0"/>
              </a:rPr>
              <a:t>-</a:t>
            </a:r>
            <a:r>
              <a:rPr lang="en-US" sz="1800" b="0" i="0" dirty="0">
                <a:solidFill>
                  <a:srgbClr val="000000"/>
                </a:solidFill>
                <a:effectLst/>
                <a:latin typeface="Garamond" panose="02020404030301010803" pitchFamily="18" charset="0"/>
              </a:rPr>
              <a:t>N</a:t>
            </a:r>
            <a:r>
              <a:rPr lang="en-US" sz="1800" b="0" i="1" dirty="0">
                <a:solidFill>
                  <a:srgbClr val="000000"/>
                </a:solidFill>
                <a:effectLst/>
                <a:latin typeface="Garamond" panose="02020404030301010803" pitchFamily="18" charset="0"/>
              </a:rPr>
              <a:t>&gt;</a:t>
            </a:r>
            <a:r>
              <a:rPr lang="en-US" sz="900" dirty="0">
                <a:latin typeface="Garamond" panose="02020404030301010803" pitchFamily="18" charset="0"/>
              </a:rPr>
              <a:t> </a:t>
            </a:r>
            <a:br>
              <a:rPr lang="en-US" sz="900" dirty="0">
                <a:latin typeface="Garamond" panose="02020404030301010803" pitchFamily="18" charset="0"/>
              </a:rPr>
            </a:br>
            <a:r>
              <a:rPr lang="en-US" sz="1100" dirty="0"/>
              <a:t/>
            </a:r>
            <a:br>
              <a:rPr lang="en-US" sz="1100" dirty="0"/>
            </a:br>
            <a:r>
              <a:rPr lang="en-US" sz="1600" dirty="0">
                <a:latin typeface="Garamond" panose="02020404030301010803" pitchFamily="18" charset="0"/>
              </a:rPr>
              <a:t/>
            </a:r>
            <a:br>
              <a:rPr lang="en-US" sz="1600" dirty="0">
                <a:latin typeface="Garamond" panose="02020404030301010803" pitchFamily="18" charset="0"/>
              </a:rPr>
            </a:br>
            <a:r>
              <a:rPr lang="en-US" sz="1600" dirty="0">
                <a:latin typeface="Garamond" panose="02020404030301010803" pitchFamily="18" charset="0"/>
              </a:rPr>
              <a:t>                                                                                   </a:t>
            </a:r>
          </a:p>
          <a:p>
            <a:pPr marL="0" indent="0">
              <a:buNone/>
            </a:pPr>
            <a:r>
              <a:rPr lang="en-US" sz="1600" b="1" dirty="0">
                <a:latin typeface="Garamond" panose="02020404030301010803" pitchFamily="18" charset="0"/>
              </a:rPr>
              <a:t>                                                          </a:t>
            </a:r>
            <a:r>
              <a:rPr lang="en-US" sz="1800" b="1" dirty="0">
                <a:latin typeface="Garamond" panose="02020404030301010803" pitchFamily="18" charset="0"/>
              </a:rPr>
              <a:t>Output:</a:t>
            </a:r>
            <a:r>
              <a:rPr lang="en-US" sz="2400" dirty="0">
                <a:latin typeface="Garamond" panose="02020404030301010803" pitchFamily="18" charset="0"/>
              </a:rPr>
              <a:t/>
            </a:r>
            <a:br>
              <a:rPr lang="en-US" sz="2400" dirty="0">
                <a:latin typeface="Garamond" panose="02020404030301010803" pitchFamily="18" charset="0"/>
              </a:rPr>
            </a:br>
            <a:r>
              <a:rPr lang="en-US" sz="2400" dirty="0">
                <a:latin typeface="Garamond" panose="02020404030301010803" pitchFamily="18" charset="0"/>
              </a:rPr>
              <a:t/>
            </a:r>
            <a:br>
              <a:rPr lang="en-US" sz="2400" dirty="0">
                <a:latin typeface="Garamond" panose="02020404030301010803" pitchFamily="18" charset="0"/>
              </a:rPr>
            </a:br>
            <a:r>
              <a:rPr lang="en-US" sz="2400" dirty="0">
                <a:latin typeface="Garamond" panose="02020404030301010803" pitchFamily="18" charset="0"/>
              </a:rPr>
              <a:t/>
            </a:r>
            <a:br>
              <a:rPr lang="en-US" sz="2400" dirty="0">
                <a:latin typeface="Garamond" panose="02020404030301010803" pitchFamily="18" charset="0"/>
              </a:rPr>
            </a:br>
            <a:r>
              <a:rPr lang="en-US" sz="2400" dirty="0">
                <a:latin typeface="Garamond" panose="02020404030301010803" pitchFamily="18" charset="0"/>
              </a:rPr>
              <a:t> </a:t>
            </a:r>
            <a:br>
              <a:rPr lang="en-US" sz="2400" dirty="0">
                <a:latin typeface="Garamond" panose="02020404030301010803" pitchFamily="18" charset="0"/>
              </a:rPr>
            </a:br>
            <a:endParaRPr lang="en-US" sz="2400" b="1" i="0" dirty="0">
              <a:solidFill>
                <a:srgbClr val="002060"/>
              </a:solidFill>
              <a:effectLst/>
              <a:latin typeface="Garamond" panose="02020404030301010803" pitchFamily="18" charset="0"/>
            </a:endParaRPr>
          </a:p>
          <a:p>
            <a:pPr marL="0" indent="0" algn="just">
              <a:lnSpc>
                <a:spcPct val="160000"/>
              </a:lnSpc>
              <a:buNone/>
            </a:pPr>
            <a:endParaRPr lang="en-US" sz="2400" b="1" i="0" dirty="0">
              <a:solidFill>
                <a:srgbClr val="002060"/>
              </a:solidFill>
              <a:effectLst/>
              <a:latin typeface="Garamond" panose="02020404030301010803" pitchFamily="18" charset="0"/>
            </a:endParaRPr>
          </a:p>
          <a:p>
            <a:pPr marL="0" indent="0" algn="just">
              <a:lnSpc>
                <a:spcPct val="160000"/>
              </a:lnSpc>
              <a:buNone/>
            </a:pPr>
            <a:endParaRPr lang="en-US" sz="2400" b="1" dirty="0">
              <a:solidFill>
                <a:srgbClr val="002060"/>
              </a:solidFill>
              <a:latin typeface="Garamond" panose="02020404030301010803" pitchFamily="18" charset="0"/>
            </a:endParaRPr>
          </a:p>
          <a:p>
            <a:pPr marL="0" indent="0" algn="just">
              <a:lnSpc>
                <a:spcPct val="160000"/>
              </a:lnSpc>
              <a:buNone/>
            </a:pPr>
            <a:endParaRPr lang="en-US" sz="2400" b="1" i="0" dirty="0">
              <a:solidFill>
                <a:srgbClr val="002060"/>
              </a:solidFill>
              <a:effectLst/>
              <a:latin typeface="Garamond" panose="02020404030301010803" pitchFamily="18" charset="0"/>
            </a:endParaRPr>
          </a:p>
          <a:p>
            <a:pPr marL="0" indent="0" algn="just">
              <a:lnSpc>
                <a:spcPct val="160000"/>
              </a:lnSpc>
              <a:buNone/>
            </a:pPr>
            <a:endParaRPr lang="en-US" sz="2400" b="1" dirty="0">
              <a:solidFill>
                <a:srgbClr val="002060"/>
              </a:solidFill>
              <a:latin typeface="Garamond" panose="02020404030301010803" pitchFamily="18" charset="0"/>
            </a:endParaRPr>
          </a:p>
          <a:p>
            <a:pPr>
              <a:lnSpc>
                <a:spcPct val="150000"/>
              </a:lnSpc>
              <a:buFont typeface="Wingdings" panose="05000000000000000000" pitchFamily="2" charset="2"/>
              <a:buChar char="Ø"/>
            </a:pPr>
            <a:endParaRPr lang="en-US" sz="2400" dirty="0">
              <a:latin typeface="Garamond" panose="02020404030301010803"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400" dirty="0">
              <a:latin typeface="Garamond" panose="020204040303010108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95F6BB-B1C2-F459-A20C-779D57B86D3B}"/>
              </a:ext>
            </a:extLst>
          </p:cNvPr>
          <p:cNvSpPr>
            <a:spLocks noGrp="1"/>
          </p:cNvSpPr>
          <p:nvPr>
            <p:ph type="sldNum" sz="quarter" idx="12"/>
          </p:nvPr>
        </p:nvSpPr>
        <p:spPr/>
        <p:txBody>
          <a:bodyPr/>
          <a:lstStyle/>
          <a:p>
            <a:fld id="{0DB4F7E2-DFC6-490A-AB5F-7D827582BBB5}" type="slidenum">
              <a:rPr lang="en-US" smtClean="0"/>
              <a:t>4</a:t>
            </a:fld>
            <a:endParaRPr lang="en-US" dirty="0"/>
          </a:p>
        </p:txBody>
      </p:sp>
      <p:sp>
        <p:nvSpPr>
          <p:cNvPr id="2" name="Rectangle 1">
            <a:extLst>
              <a:ext uri="{FF2B5EF4-FFF2-40B4-BE49-F238E27FC236}">
                <a16:creationId xmlns:a16="http://schemas.microsoft.com/office/drawing/2014/main" id="{956EC27C-0EFF-7B6D-AAAF-634D522B09CE}"/>
              </a:ext>
            </a:extLst>
          </p:cNvPr>
          <p:cNvSpPr/>
          <p:nvPr/>
        </p:nvSpPr>
        <p:spPr>
          <a:xfrm>
            <a:off x="4217965" y="3747599"/>
            <a:ext cx="2478258" cy="2493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Garamond" panose="02020404030301010803" pitchFamily="18" charset="0"/>
              </a:rPr>
              <a:t>class Employee:</a:t>
            </a:r>
          </a:p>
          <a:p>
            <a:pPr algn="ctr"/>
            <a:r>
              <a:rPr lang="en-US" sz="2400" dirty="0">
                <a:latin typeface="Garamond" panose="02020404030301010803" pitchFamily="18" charset="0"/>
              </a:rPr>
              <a:t>    </a:t>
            </a:r>
            <a:r>
              <a:rPr lang="en-US" sz="2400" dirty="0" err="1">
                <a:latin typeface="Garamond" panose="02020404030301010803" pitchFamily="18" charset="0"/>
              </a:rPr>
              <a:t>emid</a:t>
            </a:r>
            <a:r>
              <a:rPr lang="en-US" sz="2400" dirty="0">
                <a:latin typeface="Garamond" panose="02020404030301010803" pitchFamily="18" charset="0"/>
              </a:rPr>
              <a:t>='em100'</a:t>
            </a:r>
          </a:p>
          <a:p>
            <a:pPr algn="ctr"/>
            <a:r>
              <a:rPr lang="en-US" sz="2400" dirty="0">
                <a:latin typeface="Garamond" panose="02020404030301010803" pitchFamily="18" charset="0"/>
              </a:rPr>
              <a:t>    name='Abebe'</a:t>
            </a:r>
          </a:p>
          <a:p>
            <a:pPr algn="ctr"/>
            <a:r>
              <a:rPr lang="en-US" sz="2400" dirty="0">
                <a:latin typeface="Garamond" panose="02020404030301010803" pitchFamily="18" charset="0"/>
              </a:rPr>
              <a:t>e=Employee()</a:t>
            </a:r>
          </a:p>
          <a:p>
            <a:pPr algn="ctr"/>
            <a:r>
              <a:rPr lang="en-US" sz="2400" dirty="0">
                <a:latin typeface="Garamond" panose="02020404030301010803" pitchFamily="18" charset="0"/>
              </a:rPr>
              <a:t>print(</a:t>
            </a:r>
            <a:r>
              <a:rPr lang="en-US" sz="2400" dirty="0" err="1">
                <a:latin typeface="Garamond" panose="02020404030301010803" pitchFamily="18" charset="0"/>
              </a:rPr>
              <a:t>e.emid</a:t>
            </a:r>
            <a:r>
              <a:rPr lang="en-US" sz="2400" dirty="0">
                <a:latin typeface="Garamond" panose="02020404030301010803" pitchFamily="18" charset="0"/>
              </a:rPr>
              <a:t>)</a:t>
            </a:r>
          </a:p>
          <a:p>
            <a:pPr algn="ctr"/>
            <a:r>
              <a:rPr lang="en-US" sz="2400" dirty="0">
                <a:latin typeface="Garamond" panose="02020404030301010803" pitchFamily="18" charset="0"/>
              </a:rPr>
              <a:t>print(e.name)</a:t>
            </a:r>
          </a:p>
          <a:p>
            <a:pPr algn="ctr"/>
            <a:r>
              <a:rPr lang="en-US" sz="2400" dirty="0">
                <a:latin typeface="Garamond" panose="02020404030301010803" pitchFamily="18" charset="0"/>
              </a:rPr>
              <a:t> </a:t>
            </a:r>
          </a:p>
        </p:txBody>
      </p:sp>
      <p:pic>
        <p:nvPicPr>
          <p:cNvPr id="7" name="Picture 6">
            <a:extLst>
              <a:ext uri="{FF2B5EF4-FFF2-40B4-BE49-F238E27FC236}">
                <a16:creationId xmlns:a16="http://schemas.microsoft.com/office/drawing/2014/main" id="{7BDFAB21-C801-E10A-1C02-06D7E8CE60BD}"/>
              </a:ext>
            </a:extLst>
          </p:cNvPr>
          <p:cNvPicPr>
            <a:picLocks noChangeAspect="1"/>
          </p:cNvPicPr>
          <p:nvPr/>
        </p:nvPicPr>
        <p:blipFill>
          <a:blip r:embed="rId3"/>
          <a:stretch>
            <a:fillRect/>
          </a:stretch>
        </p:blipFill>
        <p:spPr>
          <a:xfrm>
            <a:off x="4684542" y="6239366"/>
            <a:ext cx="2180492" cy="600955"/>
          </a:xfrm>
          <a:prstGeom prst="rect">
            <a:avLst/>
          </a:prstGeom>
        </p:spPr>
      </p:pic>
      <p:sp>
        <p:nvSpPr>
          <p:cNvPr id="6" name="Rectangle 5">
            <a:extLst>
              <a:ext uri="{FF2B5EF4-FFF2-40B4-BE49-F238E27FC236}">
                <a16:creationId xmlns:a16="http://schemas.microsoft.com/office/drawing/2014/main" id="{C4B21AA1-A31A-4349-5F84-23A6E7315456}"/>
              </a:ext>
            </a:extLst>
          </p:cNvPr>
          <p:cNvSpPr/>
          <p:nvPr/>
        </p:nvSpPr>
        <p:spPr>
          <a:xfrm>
            <a:off x="7583659" y="3744006"/>
            <a:ext cx="4192172" cy="2493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0" dirty="0">
                <a:solidFill>
                  <a:schemeClr val="tx1"/>
                </a:solidFill>
                <a:effectLst/>
                <a:latin typeface="Garamond" panose="02020404030301010803" pitchFamily="18" charset="0"/>
              </a:rPr>
              <a:t>class Employee:</a:t>
            </a:r>
          </a:p>
          <a:p>
            <a:r>
              <a:rPr lang="en-US" sz="2400" b="0" dirty="0">
                <a:solidFill>
                  <a:schemeClr val="tx1"/>
                </a:solidFill>
                <a:effectLst/>
                <a:latin typeface="Garamond" panose="02020404030301010803" pitchFamily="18" charset="0"/>
              </a:rPr>
              <a:t>    </a:t>
            </a:r>
            <a:r>
              <a:rPr lang="en-US" sz="2400" b="0" dirty="0" err="1">
                <a:solidFill>
                  <a:schemeClr val="tx1"/>
                </a:solidFill>
                <a:effectLst/>
                <a:latin typeface="Garamond" panose="02020404030301010803" pitchFamily="18" charset="0"/>
              </a:rPr>
              <a:t>emid</a:t>
            </a:r>
            <a:r>
              <a:rPr lang="en-US" sz="2400" b="0" dirty="0">
                <a:solidFill>
                  <a:schemeClr val="tx1"/>
                </a:solidFill>
                <a:effectLst/>
                <a:latin typeface="Garamond" panose="02020404030301010803" pitchFamily="18" charset="0"/>
              </a:rPr>
              <a:t>=''</a:t>
            </a:r>
          </a:p>
          <a:p>
            <a:r>
              <a:rPr lang="en-US" sz="2400" b="0" dirty="0">
                <a:solidFill>
                  <a:schemeClr val="tx1"/>
                </a:solidFill>
                <a:effectLst/>
                <a:latin typeface="Garamond" panose="02020404030301010803" pitchFamily="18" charset="0"/>
              </a:rPr>
              <a:t>    name=''</a:t>
            </a:r>
          </a:p>
          <a:p>
            <a:r>
              <a:rPr lang="en-US" sz="2400" b="0" dirty="0">
                <a:solidFill>
                  <a:schemeClr val="tx1"/>
                </a:solidFill>
                <a:effectLst/>
                <a:latin typeface="Garamond" panose="02020404030301010803" pitchFamily="18" charset="0"/>
              </a:rPr>
              <a:t>e=Employee()</a:t>
            </a:r>
          </a:p>
          <a:p>
            <a:r>
              <a:rPr lang="en-US" sz="2400" b="0" dirty="0" err="1">
                <a:solidFill>
                  <a:schemeClr val="tx1"/>
                </a:solidFill>
                <a:effectLst/>
                <a:latin typeface="Garamond" panose="02020404030301010803" pitchFamily="18" charset="0"/>
              </a:rPr>
              <a:t>e.emid</a:t>
            </a:r>
            <a:r>
              <a:rPr lang="en-US" sz="2400" b="0" dirty="0">
                <a:solidFill>
                  <a:schemeClr val="tx1"/>
                </a:solidFill>
                <a:effectLst/>
                <a:latin typeface="Garamond" panose="02020404030301010803" pitchFamily="18" charset="0"/>
              </a:rPr>
              <a:t>='em100'</a:t>
            </a:r>
          </a:p>
          <a:p>
            <a:r>
              <a:rPr lang="en-US" sz="2400" b="0" dirty="0">
                <a:solidFill>
                  <a:schemeClr val="tx1"/>
                </a:solidFill>
                <a:effectLst/>
                <a:latin typeface="Garamond" panose="02020404030301010803" pitchFamily="18" charset="0"/>
              </a:rPr>
              <a:t>e.name='Abebe'</a:t>
            </a:r>
          </a:p>
          <a:p>
            <a:r>
              <a:rPr lang="en-US" sz="2400" b="0" dirty="0">
                <a:solidFill>
                  <a:schemeClr val="tx1"/>
                </a:solidFill>
                <a:effectLst/>
                <a:latin typeface="Garamond" panose="02020404030301010803" pitchFamily="18" charset="0"/>
              </a:rPr>
              <a:t>print(</a:t>
            </a:r>
            <a:r>
              <a:rPr lang="en-US" sz="2400" b="0" dirty="0" err="1">
                <a:solidFill>
                  <a:schemeClr val="tx1"/>
                </a:solidFill>
                <a:effectLst/>
                <a:latin typeface="Garamond" panose="02020404030301010803" pitchFamily="18" charset="0"/>
              </a:rPr>
              <a:t>e.emid</a:t>
            </a:r>
            <a:r>
              <a:rPr lang="en-US" sz="2400" b="0" dirty="0">
                <a:solidFill>
                  <a:schemeClr val="tx1"/>
                </a:solidFill>
                <a:effectLst/>
                <a:latin typeface="Garamond" panose="02020404030301010803" pitchFamily="18" charset="0"/>
              </a:rPr>
              <a:t>+" "+e.name)</a:t>
            </a:r>
          </a:p>
        </p:txBody>
      </p:sp>
      <p:sp>
        <p:nvSpPr>
          <p:cNvPr id="8" name="Title 1">
            <a:extLst>
              <a:ext uri="{FF2B5EF4-FFF2-40B4-BE49-F238E27FC236}">
                <a16:creationId xmlns:a16="http://schemas.microsoft.com/office/drawing/2014/main" id="{AAF61378-D1FC-E70A-B0DF-2392C9B5B435}"/>
              </a:ext>
            </a:extLst>
          </p:cNvPr>
          <p:cNvSpPr txBox="1">
            <a:spLocks/>
          </p:cNvSpPr>
          <p:nvPr/>
        </p:nvSpPr>
        <p:spPr>
          <a:xfrm>
            <a:off x="99392" y="0"/>
            <a:ext cx="12092608" cy="73167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1728771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ECB6-C7C1-E5BC-9A46-57490179FBC2}"/>
              </a:ext>
            </a:extLst>
          </p:cNvPr>
          <p:cNvSpPr>
            <a:spLocks noGrp="1"/>
          </p:cNvSpPr>
          <p:nvPr>
            <p:ph type="title"/>
          </p:nvPr>
        </p:nvSpPr>
        <p:spPr/>
        <p:txBody>
          <a:bodyPr/>
          <a:lstStyle/>
          <a:p>
            <a:r>
              <a:rPr lang="en-US" dirty="0">
                <a:latin typeface="Garamond" panose="02020404030301010803" pitchFamily="18" charset="0"/>
              </a:rPr>
              <a:t>Example</a:t>
            </a:r>
          </a:p>
        </p:txBody>
      </p:sp>
      <p:sp>
        <p:nvSpPr>
          <p:cNvPr id="3" name="Content Placeholder 2">
            <a:extLst>
              <a:ext uri="{FF2B5EF4-FFF2-40B4-BE49-F238E27FC236}">
                <a16:creationId xmlns:a16="http://schemas.microsoft.com/office/drawing/2014/main" id="{F3A6A71D-B896-5D99-4E31-C6D3C4107F34}"/>
              </a:ext>
            </a:extLst>
          </p:cNvPr>
          <p:cNvSpPr>
            <a:spLocks noGrp="1"/>
          </p:cNvSpPr>
          <p:nvPr>
            <p:ph idx="1"/>
          </p:nvPr>
        </p:nvSpPr>
        <p:spPr>
          <a:xfrm>
            <a:off x="838200" y="1322362"/>
            <a:ext cx="10515600" cy="5809957"/>
          </a:xfrm>
        </p:spPr>
        <p:txBody>
          <a:bodyPr>
            <a:normAutofit fontScale="55000" lnSpcReduction="20000"/>
          </a:bodyPr>
          <a:lstStyle/>
          <a:p>
            <a:pPr marL="0" indent="0">
              <a:buNone/>
            </a:pPr>
            <a:r>
              <a:rPr lang="en-US" sz="4000" b="1" i="1" dirty="0">
                <a:effectLst/>
                <a:latin typeface="Garamond" panose="02020404030301010803" pitchFamily="18" charset="0"/>
              </a:rPr>
              <a:t>import </a:t>
            </a:r>
            <a:r>
              <a:rPr lang="en-US" sz="4000" b="1" i="1" dirty="0" err="1">
                <a:effectLst/>
                <a:latin typeface="Garamond" panose="02020404030301010803" pitchFamily="18" charset="0"/>
              </a:rPr>
              <a:t>tkinter</a:t>
            </a:r>
            <a:endParaRPr lang="en-US" sz="4000" b="1" i="1" dirty="0">
              <a:effectLst/>
              <a:latin typeface="Garamond" panose="02020404030301010803" pitchFamily="18" charset="0"/>
            </a:endParaRPr>
          </a:p>
          <a:p>
            <a:pPr marL="0" indent="0">
              <a:buNone/>
            </a:pPr>
            <a:r>
              <a:rPr lang="en-US" sz="4000" b="1" i="1" dirty="0" err="1">
                <a:effectLst/>
                <a:latin typeface="Garamond" panose="02020404030301010803" pitchFamily="18" charset="0"/>
              </a:rPr>
              <a:t>canrw</a:t>
            </a:r>
            <a:r>
              <a:rPr lang="en-US" sz="4000" b="1" i="1" dirty="0">
                <a:effectLst/>
                <a:latin typeface="Garamond" panose="02020404030301010803" pitchFamily="18" charset="0"/>
              </a:rPr>
              <a:t>=</a:t>
            </a:r>
            <a:r>
              <a:rPr lang="en-US" sz="4000" b="1" i="1" dirty="0" err="1">
                <a:effectLst/>
                <a:latin typeface="Garamond" panose="02020404030301010803" pitchFamily="18" charset="0"/>
              </a:rPr>
              <a:t>tkinter.Tk</a:t>
            </a:r>
            <a:r>
              <a:rPr lang="en-US" sz="4000" b="1" i="1" dirty="0">
                <a:effectLst/>
                <a:latin typeface="Garamond" panose="02020404030301010803" pitchFamily="18" charset="0"/>
              </a:rPr>
              <a:t>()</a:t>
            </a:r>
          </a:p>
          <a:p>
            <a:pPr marL="0" indent="0">
              <a:buNone/>
            </a:pPr>
            <a:r>
              <a:rPr lang="en-US" sz="4000" b="1" i="1" dirty="0" err="1">
                <a:effectLst/>
                <a:latin typeface="Garamond" panose="02020404030301010803" pitchFamily="18" charset="0"/>
              </a:rPr>
              <a:t>canrw.geometry</a:t>
            </a:r>
            <a:r>
              <a:rPr lang="en-US" sz="4000" b="1" i="1" dirty="0">
                <a:effectLst/>
                <a:latin typeface="Garamond" panose="02020404030301010803" pitchFamily="18" charset="0"/>
              </a:rPr>
              <a:t>("450x300")</a:t>
            </a:r>
          </a:p>
          <a:p>
            <a:pPr marL="0" indent="0">
              <a:buNone/>
            </a:pPr>
            <a:r>
              <a:rPr lang="en-US" sz="4000" b="1" i="1" dirty="0" err="1">
                <a:effectLst/>
                <a:latin typeface="Garamond" panose="02020404030301010803" pitchFamily="18" charset="0"/>
              </a:rPr>
              <a:t>canrw.title</a:t>
            </a:r>
            <a:r>
              <a:rPr lang="en-US" sz="4000" b="1" i="1" dirty="0">
                <a:effectLst/>
                <a:latin typeface="Garamond" panose="02020404030301010803" pitchFamily="18" charset="0"/>
              </a:rPr>
              <a:t>("Canvas Demo")</a:t>
            </a:r>
          </a:p>
          <a:p>
            <a:pPr marL="0" indent="0">
              <a:buNone/>
            </a:pPr>
            <a:r>
              <a:rPr lang="en-US" sz="4000" b="1" i="1" dirty="0" err="1">
                <a:effectLst/>
                <a:latin typeface="Garamond" panose="02020404030301010803" pitchFamily="18" charset="0"/>
              </a:rPr>
              <a:t>canv</a:t>
            </a:r>
            <a:r>
              <a:rPr lang="en-US" sz="4000" b="1" i="1" dirty="0">
                <a:effectLst/>
                <a:latin typeface="Garamond" panose="02020404030301010803" pitchFamily="18" charset="0"/>
              </a:rPr>
              <a:t>=</a:t>
            </a:r>
            <a:r>
              <a:rPr lang="en-US" sz="4000" b="1" i="1" dirty="0" err="1">
                <a:effectLst/>
                <a:latin typeface="Garamond" panose="02020404030301010803" pitchFamily="18" charset="0"/>
              </a:rPr>
              <a:t>tkinter.Canvas</a:t>
            </a:r>
            <a:r>
              <a:rPr lang="en-US" sz="4000" b="1" i="1" dirty="0">
                <a:effectLst/>
                <a:latin typeface="Garamond" panose="02020404030301010803" pitchFamily="18" charset="0"/>
              </a:rPr>
              <a:t>(</a:t>
            </a:r>
            <a:r>
              <a:rPr lang="en-US" sz="4000" b="1" i="1" dirty="0" err="1">
                <a:effectLst/>
                <a:latin typeface="Garamond" panose="02020404030301010803" pitchFamily="18" charset="0"/>
              </a:rPr>
              <a:t>canrw,bg</a:t>
            </a:r>
            <a:r>
              <a:rPr lang="en-US" sz="4000" b="1" i="1" dirty="0">
                <a:effectLst/>
                <a:latin typeface="Garamond" panose="02020404030301010803" pitchFamily="18" charset="0"/>
              </a:rPr>
              <a:t>='white')</a:t>
            </a:r>
          </a:p>
          <a:p>
            <a:pPr marL="0" indent="0">
              <a:buNone/>
            </a:pPr>
            <a:r>
              <a:rPr lang="en-US" sz="4000" b="1" i="1" dirty="0" err="1">
                <a:effectLst/>
                <a:latin typeface="Garamond" panose="02020404030301010803" pitchFamily="18" charset="0"/>
              </a:rPr>
              <a:t>canv.pack</a:t>
            </a:r>
            <a:r>
              <a:rPr lang="en-US" sz="4000" b="1" i="1" dirty="0">
                <a:effectLst/>
                <a:latin typeface="Garamond" panose="02020404030301010803" pitchFamily="18" charset="0"/>
              </a:rPr>
              <a:t>()</a:t>
            </a:r>
          </a:p>
          <a:p>
            <a:pPr marL="0" indent="0">
              <a:buNone/>
            </a:pPr>
            <a:r>
              <a:rPr lang="en-US" sz="4000" b="1" i="1" dirty="0">
                <a:effectLst/>
                <a:latin typeface="Garamond" panose="02020404030301010803" pitchFamily="18" charset="0"/>
              </a:rPr>
              <a:t>#coordinate rectangle(</a:t>
            </a:r>
            <a:r>
              <a:rPr lang="en-US" sz="4000" b="1" i="1" dirty="0" err="1">
                <a:effectLst/>
                <a:latin typeface="Garamond" panose="02020404030301010803" pitchFamily="18" charset="0"/>
              </a:rPr>
              <a:t>left,top,right,bottom</a:t>
            </a:r>
            <a:r>
              <a:rPr lang="en-US" sz="4000" b="1" i="1" dirty="0">
                <a:effectLst/>
                <a:latin typeface="Garamond" panose="02020404030301010803" pitchFamily="18" charset="0"/>
              </a:rPr>
              <a:t>)</a:t>
            </a:r>
          </a:p>
          <a:p>
            <a:pPr marL="0" indent="0">
              <a:buNone/>
            </a:pPr>
            <a:r>
              <a:rPr lang="en-US" sz="4000" b="1" i="1" dirty="0" err="1">
                <a:effectLst/>
                <a:latin typeface="Garamond" panose="02020404030301010803" pitchFamily="18" charset="0"/>
              </a:rPr>
              <a:t>canv.create_rectangle</a:t>
            </a:r>
            <a:r>
              <a:rPr lang="en-US" sz="4000" b="1" i="1" dirty="0">
                <a:effectLst/>
                <a:latin typeface="Garamond" panose="02020404030301010803" pitchFamily="18" charset="0"/>
              </a:rPr>
              <a:t>(20,100,100,250,fill='</a:t>
            </a:r>
            <a:r>
              <a:rPr lang="en-US" sz="4000" b="1" i="1" dirty="0" err="1">
                <a:effectLst/>
                <a:latin typeface="Garamond" panose="02020404030301010803" pitchFamily="18" charset="0"/>
              </a:rPr>
              <a:t>green',width</a:t>
            </a:r>
            <a:r>
              <a:rPr lang="en-US" sz="4000" b="1" i="1" dirty="0">
                <a:effectLst/>
                <a:latin typeface="Garamond" panose="02020404030301010803" pitchFamily="18" charset="0"/>
              </a:rPr>
              <a:t>=10)</a:t>
            </a:r>
          </a:p>
          <a:p>
            <a:pPr marL="0" indent="0">
              <a:buNone/>
            </a:pPr>
            <a:r>
              <a:rPr lang="en-US" sz="4000" b="1" i="1" dirty="0">
                <a:effectLst/>
                <a:latin typeface="Garamond" panose="02020404030301010803" pitchFamily="18" charset="0"/>
              </a:rPr>
              <a:t>#coordinate for oval</a:t>
            </a:r>
          </a:p>
          <a:p>
            <a:pPr marL="0" indent="0">
              <a:buNone/>
            </a:pPr>
            <a:r>
              <a:rPr lang="en-US" sz="4000" b="1" i="1" dirty="0" err="1">
                <a:effectLst/>
                <a:latin typeface="Garamond" panose="02020404030301010803" pitchFamily="18" charset="0"/>
              </a:rPr>
              <a:t>canv.create_oval</a:t>
            </a:r>
            <a:r>
              <a:rPr lang="en-US" sz="4000" b="1" i="1" dirty="0">
                <a:effectLst/>
                <a:latin typeface="Garamond" panose="02020404030301010803" pitchFamily="18" charset="0"/>
              </a:rPr>
              <a:t>(250,50,150,100,fill='red')</a:t>
            </a:r>
          </a:p>
          <a:p>
            <a:pPr marL="0" indent="0">
              <a:buNone/>
            </a:pPr>
            <a:r>
              <a:rPr lang="en-US" sz="4000" b="1" i="1" dirty="0">
                <a:effectLst/>
                <a:latin typeface="Garamond" panose="02020404030301010803" pitchFamily="18" charset="0"/>
              </a:rPr>
              <a:t>#coordinate for line(</a:t>
            </a:r>
            <a:r>
              <a:rPr lang="en-US" sz="4000" b="1" i="1" dirty="0" err="1">
                <a:effectLst/>
                <a:latin typeface="Garamond" panose="02020404030301010803" pitchFamily="18" charset="0"/>
              </a:rPr>
              <a:t>starx,starty,endx,endy</a:t>
            </a:r>
            <a:r>
              <a:rPr lang="en-US" sz="4000" b="1" i="1" dirty="0">
                <a:effectLst/>
                <a:latin typeface="Garamond" panose="02020404030301010803" pitchFamily="18" charset="0"/>
              </a:rPr>
              <a:t>)</a:t>
            </a:r>
          </a:p>
          <a:p>
            <a:pPr marL="0" indent="0">
              <a:buNone/>
            </a:pPr>
            <a:r>
              <a:rPr lang="en-US" sz="4000" b="1" i="1" dirty="0" err="1">
                <a:effectLst/>
                <a:latin typeface="Garamond" panose="02020404030301010803" pitchFamily="18" charset="0"/>
              </a:rPr>
              <a:t>canv.create_line</a:t>
            </a:r>
            <a:r>
              <a:rPr lang="en-US" sz="4000" b="1" i="1" dirty="0">
                <a:effectLst/>
                <a:latin typeface="Garamond" panose="02020404030301010803" pitchFamily="18" charset="0"/>
              </a:rPr>
              <a:t>(0,0,100,250)</a:t>
            </a:r>
          </a:p>
          <a:p>
            <a:pPr marL="0" indent="0">
              <a:buNone/>
            </a:pPr>
            <a:r>
              <a:rPr lang="en-US" sz="4000" b="1" i="1" dirty="0">
                <a:effectLst/>
                <a:latin typeface="Garamond" panose="02020404030301010803" pitchFamily="18" charset="0"/>
              </a:rPr>
              <a:t>#coordinate polygon(x1,y1.x2,y2.x3.y3....)</a:t>
            </a:r>
          </a:p>
          <a:p>
            <a:pPr marL="0" indent="0">
              <a:buNone/>
            </a:pPr>
            <a:r>
              <a:rPr lang="en-US" sz="4000" b="1" i="1" dirty="0" err="1">
                <a:effectLst/>
                <a:latin typeface="Garamond" panose="02020404030301010803" pitchFamily="18" charset="0"/>
              </a:rPr>
              <a:t>canv.create_polygon</a:t>
            </a:r>
            <a:r>
              <a:rPr lang="en-US" sz="4000" b="1" i="1" dirty="0">
                <a:effectLst/>
                <a:latin typeface="Garamond" panose="02020404030301010803" pitchFamily="18" charset="0"/>
              </a:rPr>
              <a:t>(0,0,50,100,150,20)</a:t>
            </a:r>
          </a:p>
          <a:p>
            <a:pPr marL="0" indent="0">
              <a:buNone/>
            </a:pPr>
            <a:r>
              <a:rPr lang="en-US" sz="4000" b="1" i="1" dirty="0">
                <a:effectLst/>
                <a:latin typeface="Garamond" panose="02020404030301010803" pitchFamily="18" charset="0"/>
              </a:rPr>
              <a:t/>
            </a:r>
            <a:br>
              <a:rPr lang="en-US" sz="4000" b="1" i="1" dirty="0">
                <a:effectLst/>
                <a:latin typeface="Garamond" panose="02020404030301010803" pitchFamily="18" charset="0"/>
              </a:rPr>
            </a:br>
            <a:r>
              <a:rPr lang="en-US" sz="4000" b="1" i="1" dirty="0" err="1">
                <a:effectLst/>
                <a:latin typeface="Garamond" panose="02020404030301010803" pitchFamily="18" charset="0"/>
              </a:rPr>
              <a:t>canrw.mainloop</a:t>
            </a:r>
            <a:r>
              <a:rPr lang="en-US" sz="4000" b="1" i="1" dirty="0">
                <a:effectLst/>
                <a:latin typeface="Garamond" panose="02020404030301010803" pitchFamily="18" charset="0"/>
              </a:rPr>
              <a:t>()</a:t>
            </a:r>
          </a:p>
          <a:p>
            <a:endParaRPr lang="en-US" b="1" i="1" dirty="0"/>
          </a:p>
        </p:txBody>
      </p:sp>
      <p:sp>
        <p:nvSpPr>
          <p:cNvPr id="4" name="Slide Number Placeholder 3">
            <a:extLst>
              <a:ext uri="{FF2B5EF4-FFF2-40B4-BE49-F238E27FC236}">
                <a16:creationId xmlns:a16="http://schemas.microsoft.com/office/drawing/2014/main" id="{C9F773F4-F997-94F5-DAB2-6D13CFC8A24C}"/>
              </a:ext>
            </a:extLst>
          </p:cNvPr>
          <p:cNvSpPr>
            <a:spLocks noGrp="1"/>
          </p:cNvSpPr>
          <p:nvPr>
            <p:ph type="sldNum" sz="quarter" idx="12"/>
          </p:nvPr>
        </p:nvSpPr>
        <p:spPr/>
        <p:txBody>
          <a:bodyPr/>
          <a:lstStyle/>
          <a:p>
            <a:fld id="{0DB4F7E2-DFC6-490A-AB5F-7D827582BBB5}" type="slidenum">
              <a:rPr lang="en-US" smtClean="0"/>
              <a:pPr/>
              <a:t>40</a:t>
            </a:fld>
            <a:endParaRPr lang="en-US" dirty="0"/>
          </a:p>
        </p:txBody>
      </p:sp>
      <p:sp>
        <p:nvSpPr>
          <p:cNvPr id="5" name="Title 1">
            <a:extLst>
              <a:ext uri="{FF2B5EF4-FFF2-40B4-BE49-F238E27FC236}">
                <a16:creationId xmlns:a16="http://schemas.microsoft.com/office/drawing/2014/main" id="{53262425-F32B-1614-5DEF-AE37B49CA09E}"/>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Graphical User Interface Programming </a:t>
            </a:r>
            <a:endParaRPr lang="en-US" sz="2200" b="1" dirty="0">
              <a:solidFill>
                <a:srgbClr val="333333"/>
              </a:solidFill>
              <a:latin typeface="Garamond" panose="02020404030301010803" pitchFamily="18" charset="0"/>
              <a:ea typeface="+mn-ea"/>
              <a:cs typeface="+mn-cs"/>
            </a:endParaRPr>
          </a:p>
        </p:txBody>
      </p:sp>
      <p:pic>
        <p:nvPicPr>
          <p:cNvPr id="7" name="Picture 6">
            <a:extLst>
              <a:ext uri="{FF2B5EF4-FFF2-40B4-BE49-F238E27FC236}">
                <a16:creationId xmlns:a16="http://schemas.microsoft.com/office/drawing/2014/main" id="{F5B633EB-DB39-F96D-79AC-86E6D0AF35B2}"/>
              </a:ext>
            </a:extLst>
          </p:cNvPr>
          <p:cNvPicPr>
            <a:picLocks noChangeAspect="1"/>
          </p:cNvPicPr>
          <p:nvPr/>
        </p:nvPicPr>
        <p:blipFill>
          <a:blip r:embed="rId2"/>
          <a:stretch>
            <a:fillRect/>
          </a:stretch>
        </p:blipFill>
        <p:spPr>
          <a:xfrm>
            <a:off x="8168201" y="1950746"/>
            <a:ext cx="4324350" cy="3114675"/>
          </a:xfrm>
          <a:prstGeom prst="rect">
            <a:avLst/>
          </a:prstGeom>
        </p:spPr>
      </p:pic>
    </p:spTree>
    <p:extLst>
      <p:ext uri="{BB962C8B-B14F-4D97-AF65-F5344CB8AC3E}">
        <p14:creationId xmlns:p14="http://schemas.microsoft.com/office/powerpoint/2010/main" val="329328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1242F-4EAD-A067-BAD4-2230B5A5C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FCC3-BAA8-1205-9DFC-C262A5040936}"/>
              </a:ext>
            </a:extLst>
          </p:cNvPr>
          <p:cNvSpPr>
            <a:spLocks noGrp="1"/>
          </p:cNvSpPr>
          <p:nvPr>
            <p:ph idx="1"/>
          </p:nvPr>
        </p:nvSpPr>
        <p:spPr>
          <a:xfrm>
            <a:off x="49695" y="773724"/>
            <a:ext cx="11950047" cy="5947751"/>
          </a:xfrm>
        </p:spPr>
        <p:txBody>
          <a:bodyPr>
            <a:noAutofit/>
          </a:bodyPr>
          <a:lstStyle/>
          <a:p>
            <a:pPr algn="just">
              <a:lnSpc>
                <a:spcPct val="160000"/>
              </a:lnSpc>
            </a:pPr>
            <a:r>
              <a:rPr lang="en-US" sz="2400" b="0" i="0" dirty="0">
                <a:solidFill>
                  <a:srgbClr val="000000"/>
                </a:solidFill>
                <a:effectLst/>
                <a:latin typeface="Garamond" panose="02020404030301010803" pitchFamily="18" charset="0"/>
              </a:rPr>
              <a:t>In python, Each class method should have an argument </a:t>
            </a:r>
            <a:r>
              <a:rPr lang="en-US" sz="2400" b="0" i="0" dirty="0">
                <a:solidFill>
                  <a:srgbClr val="C00000"/>
                </a:solidFill>
                <a:effectLst/>
                <a:latin typeface="Garamond" panose="02020404030301010803" pitchFamily="18" charset="0"/>
              </a:rPr>
              <a:t>self</a:t>
            </a:r>
            <a:r>
              <a:rPr lang="en-US" sz="2400" b="0" i="0" dirty="0">
                <a:solidFill>
                  <a:srgbClr val="000000"/>
                </a:solidFill>
                <a:effectLst/>
                <a:latin typeface="Garamond" panose="02020404030301010803" pitchFamily="18" charset="0"/>
              </a:rPr>
              <a:t> as its first argument. This object is a self-reference</a:t>
            </a:r>
            <a:r>
              <a:rPr lang="en-US" sz="2000" dirty="0">
                <a:latin typeface="Garamond" panose="02020404030301010803" pitchFamily="18" charset="0"/>
              </a:rPr>
              <a:t> </a:t>
            </a:r>
          </a:p>
          <a:p>
            <a:r>
              <a:rPr lang="en-US" sz="2400" b="0" i="0" dirty="0">
                <a:solidFill>
                  <a:srgbClr val="000000"/>
                </a:solidFill>
                <a:effectLst/>
                <a:latin typeface="Garamond" panose="02020404030301010803" pitchFamily="18" charset="0"/>
              </a:rPr>
              <a:t>Some class method names have special meaning, for example:</a:t>
            </a:r>
            <a:br>
              <a:rPr lang="en-US" sz="2400" b="0" i="0" dirty="0">
                <a:solidFill>
                  <a:srgbClr val="000000"/>
                </a:solidFill>
                <a:effectLst/>
                <a:latin typeface="Garamond" panose="02020404030301010803" pitchFamily="18" charset="0"/>
              </a:rPr>
            </a:br>
            <a:r>
              <a:rPr lang="en-US" sz="2400" b="1" i="0" dirty="0">
                <a:solidFill>
                  <a:srgbClr val="000000"/>
                </a:solidFill>
                <a:effectLst/>
                <a:latin typeface="Garamond" panose="02020404030301010803" pitchFamily="18" charset="0"/>
              </a:rPr>
              <a:t>– </a:t>
            </a:r>
            <a:r>
              <a:rPr lang="en-US" sz="2400" b="0" i="0" dirty="0">
                <a:solidFill>
                  <a:srgbClr val="00B0F0"/>
                </a:solidFill>
                <a:effectLst/>
                <a:latin typeface="Garamond" panose="02020404030301010803" pitchFamily="18" charset="0"/>
              </a:rPr>
              <a:t>__init()__: </a:t>
            </a:r>
          </a:p>
          <a:p>
            <a:pPr marL="0" indent="0">
              <a:buNone/>
            </a:pPr>
            <a:r>
              <a:rPr lang="en-US" sz="2400" dirty="0">
                <a:solidFill>
                  <a:srgbClr val="000000"/>
                </a:solidFill>
                <a:latin typeface="Garamond" panose="02020404030301010803" pitchFamily="18" charset="0"/>
              </a:rPr>
              <a:t>	- In Python all classes have a built-in function called init () , which is always </a:t>
            </a:r>
            <a:r>
              <a:rPr lang="en-US" sz="2400" dirty="0">
                <a:solidFill>
                  <a:srgbClr val="FF0000"/>
                </a:solidFill>
                <a:latin typeface="Garamond" panose="02020404030301010803" pitchFamily="18" charset="0"/>
              </a:rPr>
              <a:t>invoked </a:t>
            </a:r>
            <a:r>
              <a:rPr lang="en-US" sz="2400" dirty="0">
                <a:solidFill>
                  <a:srgbClr val="000000"/>
                </a:solidFill>
                <a:latin typeface="Garamond" panose="02020404030301010803" pitchFamily="18" charset="0"/>
              </a:rPr>
              <a:t>when 	the object is </a:t>
            </a:r>
            <a:r>
              <a:rPr lang="en-US" sz="2400" dirty="0">
                <a:solidFill>
                  <a:srgbClr val="FF0000"/>
                </a:solidFill>
                <a:latin typeface="Garamond" panose="02020404030301010803" pitchFamily="18" charset="0"/>
              </a:rPr>
              <a:t>first created</a:t>
            </a:r>
            <a:r>
              <a:rPr lang="en-US" sz="2400" dirty="0">
                <a:solidFill>
                  <a:srgbClr val="000000"/>
                </a:solidFill>
                <a:latin typeface="Garamond" panose="02020404030301010803" pitchFamily="18" charset="0"/>
              </a:rPr>
              <a:t>.</a:t>
            </a:r>
          </a:p>
          <a:p>
            <a:pPr marL="0" indent="0">
              <a:buNone/>
            </a:pPr>
            <a:r>
              <a:rPr lang="en-US" sz="2400" dirty="0">
                <a:solidFill>
                  <a:srgbClr val="000000"/>
                </a:solidFill>
                <a:latin typeface="Garamond" panose="02020404030301010803" pitchFamily="18" charset="0"/>
              </a:rPr>
              <a:t>            -In many other OOP languages we call this the Constructor. </a:t>
            </a:r>
          </a:p>
          <a:p>
            <a:pPr marL="0" indent="0">
              <a:buNone/>
            </a:pPr>
            <a:r>
              <a:rPr lang="en-US" sz="2400" b="0" i="0" dirty="0">
                <a:solidFill>
                  <a:srgbClr val="000000"/>
                </a:solidFill>
                <a:effectLst/>
                <a:latin typeface="Garamond" panose="02020404030301010803" pitchFamily="18" charset="0"/>
              </a:rPr>
              <a:t/>
            </a:r>
            <a:br>
              <a:rPr lang="en-US" sz="2400" b="0" i="0" dirty="0">
                <a:solidFill>
                  <a:srgbClr val="000000"/>
                </a:solidFill>
                <a:effectLst/>
                <a:latin typeface="Garamond" panose="02020404030301010803" pitchFamily="18" charset="0"/>
              </a:rPr>
            </a:br>
            <a:r>
              <a:rPr lang="en-US" sz="2400" b="1" i="0" dirty="0">
                <a:solidFill>
                  <a:srgbClr val="000000"/>
                </a:solidFill>
                <a:effectLst/>
                <a:latin typeface="Garamond" panose="02020404030301010803" pitchFamily="18" charset="0"/>
              </a:rPr>
              <a:t>– </a:t>
            </a:r>
            <a:r>
              <a:rPr lang="en-US" sz="2400" b="0" i="0" dirty="0">
                <a:solidFill>
                  <a:srgbClr val="00B0F0"/>
                </a:solidFill>
                <a:effectLst/>
                <a:latin typeface="Garamond" panose="02020404030301010803" pitchFamily="18" charset="0"/>
              </a:rPr>
              <a:t>__str()__ </a:t>
            </a:r>
            <a:r>
              <a:rPr lang="en-US" sz="2400" b="0" i="0" dirty="0">
                <a:solidFill>
                  <a:srgbClr val="000000"/>
                </a:solidFill>
                <a:effectLst/>
                <a:latin typeface="Garamond" panose="02020404030301010803" pitchFamily="18" charset="0"/>
              </a:rPr>
              <a:t>: A method that is invoked when a simple string representation of the class is needed, as for example when printed.</a:t>
            </a:r>
            <a:br>
              <a:rPr lang="en-US" sz="2400" b="0" i="0" dirty="0">
                <a:solidFill>
                  <a:srgbClr val="000000"/>
                </a:solidFill>
                <a:effectLst/>
                <a:latin typeface="Garamond" panose="02020404030301010803" pitchFamily="18" charset="0"/>
              </a:rPr>
            </a:br>
            <a:r>
              <a:rPr lang="en-US" sz="1400" dirty="0">
                <a:latin typeface="Garamond" panose="02020404030301010803" pitchFamily="18" charset="0"/>
              </a:rPr>
              <a:t/>
            </a:r>
            <a:br>
              <a:rPr lang="en-US" sz="1400" dirty="0">
                <a:latin typeface="Garamond" panose="02020404030301010803" pitchFamily="18" charset="0"/>
              </a:rPr>
            </a:br>
            <a:r>
              <a:rPr lang="en-US" sz="2400" b="1" i="0" dirty="0">
                <a:solidFill>
                  <a:srgbClr val="000000"/>
                </a:solidFill>
                <a:effectLst/>
                <a:latin typeface="Garamond" panose="02020404030301010803" pitchFamily="18" charset="0"/>
              </a:rPr>
              <a:t>– </a:t>
            </a:r>
            <a:r>
              <a:rPr lang="en-US" sz="2400" b="0" i="0" dirty="0">
                <a:solidFill>
                  <a:srgbClr val="000000"/>
                </a:solidFill>
                <a:effectLst/>
                <a:latin typeface="Garamond" panose="02020404030301010803" pitchFamily="18" charset="0"/>
              </a:rPr>
              <a:t>There are many more, see http://docs.python.org/2/reference/datamodel.html#specialmethod-names</a:t>
            </a:r>
            <a:r>
              <a:rPr lang="en-US" sz="1400" dirty="0">
                <a:latin typeface="Garamond" panose="02020404030301010803" pitchFamily="18" charset="0"/>
              </a:rPr>
              <a:t> </a:t>
            </a:r>
            <a:br>
              <a:rPr lang="en-US" sz="1400" dirty="0">
                <a:latin typeface="Garamond" panose="02020404030301010803" pitchFamily="18" charset="0"/>
              </a:rPr>
            </a:br>
            <a:r>
              <a:rPr lang="en-US" sz="2000" dirty="0">
                <a:latin typeface="Garamond" panose="02020404030301010803" pitchFamily="18" charset="0"/>
              </a:rPr>
              <a:t/>
            </a:r>
            <a:br>
              <a:rPr lang="en-US" sz="2000" dirty="0">
                <a:latin typeface="Garamond" panose="02020404030301010803" pitchFamily="18" charset="0"/>
              </a:rPr>
            </a:br>
            <a:r>
              <a:rPr lang="en-US" sz="3200" dirty="0">
                <a:latin typeface="Garamond" panose="02020404030301010803" pitchFamily="18" charset="0"/>
              </a:rPr>
              <a:t/>
            </a:r>
            <a:br>
              <a:rPr lang="en-US" sz="3200" dirty="0">
                <a:latin typeface="Garamond" panose="02020404030301010803" pitchFamily="18" charset="0"/>
              </a:rPr>
            </a:br>
            <a:r>
              <a:rPr lang="en-US" sz="3200" dirty="0">
                <a:latin typeface="Garamond" panose="02020404030301010803" pitchFamily="18" charset="0"/>
              </a:rPr>
              <a:t/>
            </a:r>
            <a:br>
              <a:rPr lang="en-US" sz="3200" dirty="0">
                <a:latin typeface="Garamond" panose="02020404030301010803" pitchFamily="18" charset="0"/>
              </a:rPr>
            </a:br>
            <a:r>
              <a:rPr lang="en-US" sz="3200" dirty="0">
                <a:latin typeface="Garamond" panose="02020404030301010803" pitchFamily="18" charset="0"/>
              </a:rPr>
              <a:t/>
            </a:r>
            <a:br>
              <a:rPr lang="en-US" sz="3200" dirty="0">
                <a:latin typeface="Garamond" panose="02020404030301010803" pitchFamily="18" charset="0"/>
              </a:rPr>
            </a:br>
            <a:r>
              <a:rPr lang="en-US" sz="3200" dirty="0">
                <a:latin typeface="Garamond" panose="02020404030301010803" pitchFamily="18" charset="0"/>
              </a:rPr>
              <a:t> </a:t>
            </a:r>
            <a:br>
              <a:rPr lang="en-US" sz="3200" dirty="0">
                <a:latin typeface="Garamond" panose="02020404030301010803" pitchFamily="18" charset="0"/>
              </a:rPr>
            </a:br>
            <a:endParaRPr lang="en-US" sz="3200" b="1" i="0" dirty="0">
              <a:solidFill>
                <a:srgbClr val="002060"/>
              </a:solidFill>
              <a:effectLst/>
              <a:latin typeface="Garamond" panose="02020404030301010803" pitchFamily="18" charset="0"/>
            </a:endParaRPr>
          </a:p>
          <a:p>
            <a:pPr marL="0" indent="0" algn="just">
              <a:lnSpc>
                <a:spcPct val="160000"/>
              </a:lnSpc>
              <a:buNone/>
            </a:pPr>
            <a:endParaRPr lang="en-US" sz="3200" b="1" i="0" dirty="0">
              <a:solidFill>
                <a:srgbClr val="002060"/>
              </a:solidFill>
              <a:effectLst/>
              <a:latin typeface="Garamond" panose="02020404030301010803" pitchFamily="18" charset="0"/>
            </a:endParaRPr>
          </a:p>
          <a:p>
            <a:pPr marL="0" indent="0" algn="just">
              <a:lnSpc>
                <a:spcPct val="160000"/>
              </a:lnSpc>
              <a:buNone/>
            </a:pPr>
            <a:endParaRPr lang="en-US" sz="3200" b="1" dirty="0">
              <a:solidFill>
                <a:srgbClr val="002060"/>
              </a:solidFill>
              <a:latin typeface="Garamond" panose="02020404030301010803" pitchFamily="18" charset="0"/>
            </a:endParaRPr>
          </a:p>
          <a:p>
            <a:pPr marL="0" indent="0" algn="just">
              <a:lnSpc>
                <a:spcPct val="160000"/>
              </a:lnSpc>
              <a:buNone/>
            </a:pPr>
            <a:endParaRPr lang="en-US" sz="3200" b="1" i="0" dirty="0">
              <a:solidFill>
                <a:srgbClr val="002060"/>
              </a:solidFill>
              <a:effectLst/>
              <a:latin typeface="Garamond" panose="02020404030301010803" pitchFamily="18" charset="0"/>
            </a:endParaRPr>
          </a:p>
          <a:p>
            <a:pPr marL="0" indent="0" algn="just">
              <a:lnSpc>
                <a:spcPct val="160000"/>
              </a:lnSpc>
              <a:buNone/>
            </a:pPr>
            <a:endParaRPr lang="en-US" sz="3200" b="1" dirty="0">
              <a:solidFill>
                <a:srgbClr val="002060"/>
              </a:solidFill>
              <a:latin typeface="Garamond" panose="02020404030301010803" pitchFamily="18" charset="0"/>
            </a:endParaRPr>
          </a:p>
          <a:p>
            <a:pPr>
              <a:lnSpc>
                <a:spcPct val="150000"/>
              </a:lnSpc>
              <a:buFont typeface="Wingdings" panose="05000000000000000000" pitchFamily="2" charset="2"/>
              <a:buChar char="Ø"/>
            </a:pPr>
            <a:endParaRPr lang="en-US" sz="3200" dirty="0">
              <a:latin typeface="Garamond" panose="02020404030301010803"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3200" dirty="0">
              <a:latin typeface="Garamond" panose="020204040303010108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95F6BB-B1C2-F459-A20C-779D57B86D3B}"/>
              </a:ext>
            </a:extLst>
          </p:cNvPr>
          <p:cNvSpPr>
            <a:spLocks noGrp="1"/>
          </p:cNvSpPr>
          <p:nvPr>
            <p:ph type="sldNum" sz="quarter" idx="12"/>
          </p:nvPr>
        </p:nvSpPr>
        <p:spPr/>
        <p:txBody>
          <a:bodyPr/>
          <a:lstStyle/>
          <a:p>
            <a:fld id="{0DB4F7E2-DFC6-490A-AB5F-7D827582BBB5}" type="slidenum">
              <a:rPr lang="en-US" smtClean="0"/>
              <a:t>5</a:t>
            </a:fld>
            <a:endParaRPr lang="en-US"/>
          </a:p>
        </p:txBody>
      </p:sp>
      <p:sp>
        <p:nvSpPr>
          <p:cNvPr id="2" name="Title 1">
            <a:extLst>
              <a:ext uri="{FF2B5EF4-FFF2-40B4-BE49-F238E27FC236}">
                <a16:creationId xmlns:a16="http://schemas.microsoft.com/office/drawing/2014/main" id="{B434A3E9-C2DC-721B-2E3B-16AF62CA7AF9}"/>
              </a:ext>
            </a:extLst>
          </p:cNvPr>
          <p:cNvSpPr txBox="1">
            <a:spLocks/>
          </p:cNvSpPr>
          <p:nvPr/>
        </p:nvSpPr>
        <p:spPr>
          <a:xfrm>
            <a:off x="99392" y="0"/>
            <a:ext cx="12092608" cy="731678"/>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921701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1242F-4EAD-A067-BAD4-2230B5A5C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2FCC3-BAA8-1205-9DFC-C262A5040936}"/>
              </a:ext>
            </a:extLst>
          </p:cNvPr>
          <p:cNvSpPr>
            <a:spLocks noGrp="1"/>
          </p:cNvSpPr>
          <p:nvPr>
            <p:ph idx="1"/>
          </p:nvPr>
        </p:nvSpPr>
        <p:spPr>
          <a:xfrm>
            <a:off x="439782" y="773724"/>
            <a:ext cx="11559960" cy="6084276"/>
          </a:xfrm>
        </p:spPr>
        <p:txBody>
          <a:bodyPr>
            <a:noAutofit/>
          </a:bodyPr>
          <a:lstStyle/>
          <a:p>
            <a:pPr marL="0" indent="0">
              <a:lnSpc>
                <a:spcPct val="160000"/>
              </a:lnSpc>
              <a:buNone/>
            </a:pPr>
            <a:r>
              <a:rPr lang="en-US" sz="2400" dirty="0">
                <a:latin typeface="Garamond" panose="02020404030301010803" pitchFamily="18" charset="0"/>
              </a:rPr>
              <a:t/>
            </a:r>
            <a:br>
              <a:rPr lang="en-US" sz="2400" dirty="0">
                <a:latin typeface="Garamond" panose="02020404030301010803" pitchFamily="18" charset="0"/>
              </a:rPr>
            </a:br>
            <a:r>
              <a:rPr lang="en-US" sz="2400" dirty="0">
                <a:latin typeface="Garamond" panose="02020404030301010803" pitchFamily="18" charset="0"/>
              </a:rPr>
              <a:t/>
            </a:r>
            <a:br>
              <a:rPr lang="en-US" sz="2400" dirty="0">
                <a:latin typeface="Garamond" panose="02020404030301010803" pitchFamily="18" charset="0"/>
              </a:rPr>
            </a:br>
            <a:r>
              <a:rPr lang="en-US" sz="2400" dirty="0">
                <a:latin typeface="Garamond" panose="02020404030301010803" pitchFamily="18" charset="0"/>
              </a:rPr>
              <a:t/>
            </a:r>
            <a:br>
              <a:rPr lang="en-US" sz="2400" dirty="0">
                <a:latin typeface="Garamond" panose="02020404030301010803" pitchFamily="18" charset="0"/>
              </a:rPr>
            </a:br>
            <a:r>
              <a:rPr lang="en-US" sz="2400" dirty="0">
                <a:latin typeface="Garamond" panose="02020404030301010803" pitchFamily="18" charset="0"/>
              </a:rPr>
              <a:t> </a:t>
            </a:r>
            <a:br>
              <a:rPr lang="en-US" sz="2400" dirty="0">
                <a:latin typeface="Garamond" panose="02020404030301010803" pitchFamily="18" charset="0"/>
              </a:rPr>
            </a:br>
            <a:endParaRPr lang="en-US" sz="2400" b="1" i="0" dirty="0">
              <a:solidFill>
                <a:srgbClr val="002060"/>
              </a:solidFill>
              <a:effectLst/>
              <a:latin typeface="Garamond" panose="02020404030301010803" pitchFamily="18" charset="0"/>
            </a:endParaRPr>
          </a:p>
          <a:p>
            <a:pPr marL="0" indent="0" algn="just">
              <a:lnSpc>
                <a:spcPct val="160000"/>
              </a:lnSpc>
              <a:buNone/>
            </a:pPr>
            <a:endParaRPr lang="en-US" sz="2400" b="1" i="0" dirty="0">
              <a:solidFill>
                <a:srgbClr val="002060"/>
              </a:solidFill>
              <a:effectLst/>
              <a:latin typeface="Garamond" panose="02020404030301010803" pitchFamily="18" charset="0"/>
            </a:endParaRPr>
          </a:p>
          <a:p>
            <a:pPr marL="0" indent="0" algn="just">
              <a:lnSpc>
                <a:spcPct val="160000"/>
              </a:lnSpc>
              <a:buNone/>
            </a:pPr>
            <a:endParaRPr lang="en-US" sz="2400" b="1" dirty="0">
              <a:solidFill>
                <a:srgbClr val="002060"/>
              </a:solidFill>
              <a:latin typeface="Garamond" panose="02020404030301010803" pitchFamily="18" charset="0"/>
            </a:endParaRPr>
          </a:p>
          <a:p>
            <a:pPr marL="0" indent="0" algn="just">
              <a:lnSpc>
                <a:spcPct val="160000"/>
              </a:lnSpc>
              <a:buNone/>
            </a:pPr>
            <a:endParaRPr lang="en-US" sz="2400" b="1" i="0" dirty="0">
              <a:solidFill>
                <a:srgbClr val="002060"/>
              </a:solidFill>
              <a:effectLst/>
              <a:latin typeface="Garamond" panose="02020404030301010803" pitchFamily="18" charset="0"/>
            </a:endParaRPr>
          </a:p>
          <a:p>
            <a:pPr marL="0" indent="0" algn="just">
              <a:lnSpc>
                <a:spcPct val="160000"/>
              </a:lnSpc>
              <a:buNone/>
            </a:pPr>
            <a:endParaRPr lang="en-US" sz="2400" b="1" dirty="0">
              <a:solidFill>
                <a:srgbClr val="002060"/>
              </a:solidFill>
              <a:latin typeface="Garamond" panose="02020404030301010803" pitchFamily="18" charset="0"/>
            </a:endParaRPr>
          </a:p>
          <a:p>
            <a:pPr>
              <a:lnSpc>
                <a:spcPct val="150000"/>
              </a:lnSpc>
              <a:buFont typeface="Wingdings" panose="05000000000000000000" pitchFamily="2" charset="2"/>
              <a:buChar char="Ø"/>
            </a:pPr>
            <a:endParaRPr lang="en-US" sz="2400" dirty="0">
              <a:latin typeface="Garamond" panose="02020404030301010803"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400" dirty="0">
              <a:latin typeface="Garamond" panose="020204040303010108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95F6BB-B1C2-F459-A20C-779D57B86D3B}"/>
              </a:ext>
            </a:extLst>
          </p:cNvPr>
          <p:cNvSpPr>
            <a:spLocks noGrp="1"/>
          </p:cNvSpPr>
          <p:nvPr>
            <p:ph type="sldNum" sz="quarter" idx="12"/>
          </p:nvPr>
        </p:nvSpPr>
        <p:spPr/>
        <p:txBody>
          <a:bodyPr/>
          <a:lstStyle/>
          <a:p>
            <a:fld id="{0DB4F7E2-DFC6-490A-AB5F-7D827582BBB5}" type="slidenum">
              <a:rPr lang="en-US" smtClean="0"/>
              <a:t>6</a:t>
            </a:fld>
            <a:endParaRPr lang="en-US"/>
          </a:p>
        </p:txBody>
      </p:sp>
      <p:graphicFrame>
        <p:nvGraphicFramePr>
          <p:cNvPr id="2" name="Table 1">
            <a:extLst>
              <a:ext uri="{FF2B5EF4-FFF2-40B4-BE49-F238E27FC236}">
                <a16:creationId xmlns:a16="http://schemas.microsoft.com/office/drawing/2014/main" id="{71708604-0D06-ECB5-C724-84ECB6E4BCDC}"/>
              </a:ext>
            </a:extLst>
          </p:cNvPr>
          <p:cNvGraphicFramePr>
            <a:graphicFrameLocks noGrp="1"/>
          </p:cNvGraphicFramePr>
          <p:nvPr>
            <p:extLst>
              <p:ext uri="{D42A27DB-BD31-4B8C-83A1-F6EECF244321}">
                <p14:modId xmlns:p14="http://schemas.microsoft.com/office/powerpoint/2010/main" val="2742092325"/>
              </p:ext>
            </p:extLst>
          </p:nvPr>
        </p:nvGraphicFramePr>
        <p:xfrm>
          <a:off x="474657" y="972040"/>
          <a:ext cx="5763066" cy="6184115"/>
        </p:xfrm>
        <a:graphic>
          <a:graphicData uri="http://schemas.openxmlformats.org/drawingml/2006/table">
            <a:tbl>
              <a:tblPr firstRow="1" bandRow="1">
                <a:tableStyleId>{5C22544A-7EE6-4342-B048-85BDC9FD1C3A}</a:tableStyleId>
              </a:tblPr>
              <a:tblGrid>
                <a:gridCol w="5763066">
                  <a:extLst>
                    <a:ext uri="{9D8B030D-6E8A-4147-A177-3AD203B41FA5}">
                      <a16:colId xmlns:a16="http://schemas.microsoft.com/office/drawing/2014/main" val="1461393427"/>
                    </a:ext>
                  </a:extLst>
                </a:gridCol>
              </a:tblGrid>
              <a:tr h="6184115">
                <a:tc>
                  <a:txBody>
                    <a:bodyPr/>
                    <a:lstStyle/>
                    <a:p>
                      <a:r>
                        <a:rPr lang="en-US" sz="3200" b="0" dirty="0">
                          <a:latin typeface="Garamond" panose="02020404030301010803" pitchFamily="18" charset="0"/>
                        </a:rPr>
                        <a:t>class Employee:</a:t>
                      </a:r>
                    </a:p>
                    <a:p>
                      <a:r>
                        <a:rPr lang="en-US" sz="3200" b="0" dirty="0">
                          <a:latin typeface="Garamond" panose="02020404030301010803" pitchFamily="18" charset="0"/>
                        </a:rPr>
                        <a:t>    def __init__(</a:t>
                      </a:r>
                      <a:r>
                        <a:rPr lang="en-US" sz="3200" b="0" dirty="0" err="1">
                          <a:latin typeface="Garamond" panose="02020404030301010803" pitchFamily="18" charset="0"/>
                        </a:rPr>
                        <a:t>self,emid,name</a:t>
                      </a:r>
                      <a:r>
                        <a:rPr lang="en-US" sz="3200" b="0" dirty="0">
                          <a:latin typeface="Garamond" panose="02020404030301010803" pitchFamily="18" charset="0"/>
                        </a:rPr>
                        <a:t>):</a:t>
                      </a:r>
                    </a:p>
                    <a:p>
                      <a:r>
                        <a:rPr lang="en-US" sz="3200" b="0" dirty="0">
                          <a:latin typeface="Garamond" panose="02020404030301010803" pitchFamily="18" charset="0"/>
                        </a:rPr>
                        <a:t>        </a:t>
                      </a:r>
                      <a:r>
                        <a:rPr lang="en-US" sz="3200" b="0" dirty="0" err="1">
                          <a:latin typeface="Garamond" panose="02020404030301010803" pitchFamily="18" charset="0"/>
                        </a:rPr>
                        <a:t>self.emid</a:t>
                      </a:r>
                      <a:r>
                        <a:rPr lang="en-US" sz="3200" b="0" dirty="0">
                          <a:latin typeface="Garamond" panose="02020404030301010803" pitchFamily="18" charset="0"/>
                        </a:rPr>
                        <a:t>=</a:t>
                      </a:r>
                      <a:r>
                        <a:rPr lang="en-US" sz="3200" b="0" dirty="0" err="1">
                          <a:latin typeface="Garamond" panose="02020404030301010803" pitchFamily="18" charset="0"/>
                        </a:rPr>
                        <a:t>emid</a:t>
                      </a:r>
                      <a:endParaRPr lang="en-US" sz="3200" b="0" dirty="0">
                        <a:latin typeface="Garamond" panose="02020404030301010803" pitchFamily="18" charset="0"/>
                      </a:endParaRPr>
                    </a:p>
                    <a:p>
                      <a:r>
                        <a:rPr lang="en-US" sz="3200" b="0" dirty="0">
                          <a:latin typeface="Garamond" panose="02020404030301010803" pitchFamily="18" charset="0"/>
                        </a:rPr>
                        <a:t>        self.name=name</a:t>
                      </a:r>
                    </a:p>
                    <a:p>
                      <a:r>
                        <a:rPr lang="en-US" sz="3200" b="0" dirty="0">
                          <a:latin typeface="Garamond" panose="02020404030301010803" pitchFamily="18" charset="0"/>
                        </a:rPr>
                        <a:t>    </a:t>
                      </a:r>
                    </a:p>
                    <a:p>
                      <a:r>
                        <a:rPr lang="en-US" sz="3200" b="0" dirty="0">
                          <a:latin typeface="Garamond" panose="02020404030301010803" pitchFamily="18" charset="0"/>
                        </a:rPr>
                        <a:t>e=Employee('em100','Abebe')</a:t>
                      </a:r>
                    </a:p>
                    <a:p>
                      <a:r>
                        <a:rPr lang="en-US" sz="3200" b="0" dirty="0">
                          <a:latin typeface="Garamond" panose="02020404030301010803" pitchFamily="18" charset="0"/>
                        </a:rPr>
                        <a:t>print(</a:t>
                      </a:r>
                      <a:r>
                        <a:rPr lang="en-US" sz="3200" b="0" dirty="0" err="1">
                          <a:latin typeface="Garamond" panose="02020404030301010803" pitchFamily="18" charset="0"/>
                        </a:rPr>
                        <a:t>e.emid</a:t>
                      </a:r>
                      <a:r>
                        <a:rPr lang="en-US" sz="3200" b="0" dirty="0">
                          <a:latin typeface="Garamond" panose="02020404030301010803" pitchFamily="18" charset="0"/>
                        </a:rPr>
                        <a:t>+" "+e.name)</a:t>
                      </a:r>
                    </a:p>
                    <a:p>
                      <a:endParaRPr lang="en-US" b="0" dirty="0">
                        <a:latin typeface="Garamond" panose="02020404030301010803" pitchFamily="18" charset="0"/>
                      </a:endParaRPr>
                    </a:p>
                    <a:p>
                      <a:endParaRPr lang="en-US" b="0" dirty="0">
                        <a:latin typeface="Garamond" panose="02020404030301010803" pitchFamily="18" charset="0"/>
                      </a:endParaRPr>
                    </a:p>
                    <a:p>
                      <a:r>
                        <a:rPr lang="en-US" b="0" dirty="0">
                          <a:latin typeface="Garamond" panose="02020404030301010803" pitchFamily="18" charset="0"/>
                        </a:rPr>
                        <a:t>Output:</a:t>
                      </a:r>
                    </a:p>
                  </a:txBody>
                  <a:tcPr/>
                </a:tc>
                <a:extLst>
                  <a:ext uri="{0D108BD9-81ED-4DB2-BD59-A6C34878D82A}">
                    <a16:rowId xmlns:a16="http://schemas.microsoft.com/office/drawing/2014/main" val="2832826554"/>
                  </a:ext>
                </a:extLst>
              </a:tr>
            </a:tbl>
          </a:graphicData>
        </a:graphic>
      </p:graphicFrame>
      <p:sp>
        <p:nvSpPr>
          <p:cNvPr id="6" name="Rectangle: Rounded Corners 5">
            <a:extLst>
              <a:ext uri="{FF2B5EF4-FFF2-40B4-BE49-F238E27FC236}">
                <a16:creationId xmlns:a16="http://schemas.microsoft.com/office/drawing/2014/main" id="{A91C59A7-C775-70B1-B34B-9A5A95A443FD}"/>
              </a:ext>
            </a:extLst>
          </p:cNvPr>
          <p:cNvSpPr/>
          <p:nvPr/>
        </p:nvSpPr>
        <p:spPr>
          <a:xfrm>
            <a:off x="4174589" y="6971906"/>
            <a:ext cx="45719" cy="160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A959A86-B24D-2C9B-70C5-267ACDB6F52C}"/>
              </a:ext>
            </a:extLst>
          </p:cNvPr>
          <p:cNvPicPr>
            <a:picLocks noChangeAspect="1"/>
          </p:cNvPicPr>
          <p:nvPr/>
        </p:nvPicPr>
        <p:blipFill>
          <a:blip r:embed="rId3"/>
          <a:stretch>
            <a:fillRect/>
          </a:stretch>
        </p:blipFill>
        <p:spPr>
          <a:xfrm>
            <a:off x="1401566" y="5717146"/>
            <a:ext cx="1285875" cy="486705"/>
          </a:xfrm>
          <a:prstGeom prst="rect">
            <a:avLst/>
          </a:prstGeom>
        </p:spPr>
      </p:pic>
      <p:sp>
        <p:nvSpPr>
          <p:cNvPr id="11" name="Rectangle 10">
            <a:extLst>
              <a:ext uri="{FF2B5EF4-FFF2-40B4-BE49-F238E27FC236}">
                <a16:creationId xmlns:a16="http://schemas.microsoft.com/office/drawing/2014/main" id="{63BF0772-E836-8ED1-9BD0-FCC0CA093A58}"/>
              </a:ext>
            </a:extLst>
          </p:cNvPr>
          <p:cNvSpPr/>
          <p:nvPr/>
        </p:nvSpPr>
        <p:spPr>
          <a:xfrm>
            <a:off x="6705068" y="972040"/>
            <a:ext cx="4380273" cy="4579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latin typeface="Garamond" panose="02020404030301010803" pitchFamily="18" charset="0"/>
              </a:rPr>
              <a:t>class Employee:</a:t>
            </a:r>
          </a:p>
          <a:p>
            <a:pPr algn="ctr"/>
            <a:r>
              <a:rPr lang="en-US" sz="2400" dirty="0">
                <a:latin typeface="Garamond" panose="02020404030301010803" pitchFamily="18" charset="0"/>
              </a:rPr>
              <a:t>    def __init__(</a:t>
            </a:r>
            <a:r>
              <a:rPr lang="en-US" sz="2400" dirty="0" err="1">
                <a:latin typeface="Garamond" panose="02020404030301010803" pitchFamily="18" charset="0"/>
              </a:rPr>
              <a:t>self,emid,name</a:t>
            </a:r>
            <a:r>
              <a:rPr lang="en-US" sz="2400" dirty="0">
                <a:latin typeface="Garamond" panose="02020404030301010803" pitchFamily="18" charset="0"/>
              </a:rPr>
              <a:t>):</a:t>
            </a:r>
          </a:p>
          <a:p>
            <a:pPr algn="ctr"/>
            <a:r>
              <a:rPr lang="en-US" sz="2400" dirty="0">
                <a:latin typeface="Garamond" panose="02020404030301010803" pitchFamily="18" charset="0"/>
              </a:rPr>
              <a:t>        </a:t>
            </a:r>
            <a:r>
              <a:rPr lang="en-US" sz="2400" dirty="0" err="1">
                <a:latin typeface="Garamond" panose="02020404030301010803" pitchFamily="18" charset="0"/>
              </a:rPr>
              <a:t>self.emid</a:t>
            </a:r>
            <a:r>
              <a:rPr lang="en-US" sz="2400" dirty="0">
                <a:latin typeface="Garamond" panose="02020404030301010803" pitchFamily="18" charset="0"/>
              </a:rPr>
              <a:t>=</a:t>
            </a:r>
            <a:r>
              <a:rPr lang="en-US" sz="2400" dirty="0" err="1">
                <a:latin typeface="Garamond" panose="02020404030301010803" pitchFamily="18" charset="0"/>
              </a:rPr>
              <a:t>emid</a:t>
            </a:r>
            <a:endParaRPr lang="en-US" sz="2400" dirty="0">
              <a:latin typeface="Garamond" panose="02020404030301010803" pitchFamily="18" charset="0"/>
            </a:endParaRPr>
          </a:p>
          <a:p>
            <a:pPr algn="ctr"/>
            <a:r>
              <a:rPr lang="en-US" sz="2400" dirty="0">
                <a:latin typeface="Garamond" panose="02020404030301010803" pitchFamily="18" charset="0"/>
              </a:rPr>
              <a:t>        self.name=</a:t>
            </a:r>
            <a:r>
              <a:rPr lang="en-US" sz="2400" dirty="0" err="1">
                <a:latin typeface="Garamond" panose="02020404030301010803" pitchFamily="18" charset="0"/>
              </a:rPr>
              <a:t>nam</a:t>
            </a:r>
            <a:endParaRPr lang="en-US" sz="2400" dirty="0">
              <a:latin typeface="Garamond" panose="02020404030301010803" pitchFamily="18" charset="0"/>
            </a:endParaRPr>
          </a:p>
          <a:p>
            <a:r>
              <a:rPr lang="en-US" sz="2400" dirty="0">
                <a:latin typeface="Garamond" panose="02020404030301010803" pitchFamily="18" charset="0"/>
              </a:rPr>
              <a:t>        def display(self):</a:t>
            </a:r>
          </a:p>
          <a:p>
            <a:pPr algn="ctr"/>
            <a:r>
              <a:rPr lang="en-US" sz="2400" dirty="0">
                <a:latin typeface="Garamond" panose="02020404030301010803" pitchFamily="18" charset="0"/>
              </a:rPr>
              <a:t>        print(</a:t>
            </a:r>
            <a:r>
              <a:rPr lang="en-US" sz="2400" dirty="0" err="1">
                <a:latin typeface="Garamond" panose="02020404030301010803" pitchFamily="18" charset="0"/>
              </a:rPr>
              <a:t>self.emid</a:t>
            </a:r>
            <a:r>
              <a:rPr lang="en-US" sz="2400" dirty="0">
                <a:latin typeface="Garamond" panose="02020404030301010803" pitchFamily="18" charset="0"/>
              </a:rPr>
              <a:t>)</a:t>
            </a:r>
          </a:p>
          <a:p>
            <a:pPr algn="ctr"/>
            <a:r>
              <a:rPr lang="en-US" sz="2400" dirty="0">
                <a:latin typeface="Garamond" panose="02020404030301010803" pitchFamily="18" charset="0"/>
              </a:rPr>
              <a:t>        print(self.name)</a:t>
            </a:r>
          </a:p>
          <a:p>
            <a:pPr algn="ctr"/>
            <a:r>
              <a:rPr lang="en-US" sz="2400" dirty="0">
                <a:latin typeface="Garamond" panose="02020404030301010803" pitchFamily="18" charset="0"/>
              </a:rPr>
              <a:t>    </a:t>
            </a:r>
          </a:p>
          <a:p>
            <a:r>
              <a:rPr lang="en-US" sz="2400" dirty="0">
                <a:latin typeface="Garamond" panose="02020404030301010803" pitchFamily="18" charset="0"/>
              </a:rPr>
              <a:t>e=Employee('em100','Abebe')</a:t>
            </a:r>
          </a:p>
          <a:p>
            <a:pPr algn="ctr"/>
            <a:r>
              <a:rPr lang="en-US" sz="2400" dirty="0" err="1">
                <a:latin typeface="Garamond" panose="02020404030301010803" pitchFamily="18" charset="0"/>
              </a:rPr>
              <a:t>e.display</a:t>
            </a:r>
            <a:r>
              <a:rPr lang="en-US" sz="2400" dirty="0">
                <a:latin typeface="Garamond" panose="02020404030301010803" pitchFamily="18" charset="0"/>
              </a:rPr>
              <a:t>()</a:t>
            </a:r>
          </a:p>
        </p:txBody>
      </p:sp>
      <p:pic>
        <p:nvPicPr>
          <p:cNvPr id="13" name="Picture 12">
            <a:extLst>
              <a:ext uri="{FF2B5EF4-FFF2-40B4-BE49-F238E27FC236}">
                <a16:creationId xmlns:a16="http://schemas.microsoft.com/office/drawing/2014/main" id="{2B569A45-A8B2-A246-77E0-9BA240EB8908}"/>
              </a:ext>
            </a:extLst>
          </p:cNvPr>
          <p:cNvPicPr>
            <a:picLocks noChangeAspect="1"/>
          </p:cNvPicPr>
          <p:nvPr/>
        </p:nvPicPr>
        <p:blipFill>
          <a:blip r:embed="rId4"/>
          <a:stretch>
            <a:fillRect/>
          </a:stretch>
        </p:blipFill>
        <p:spPr>
          <a:xfrm>
            <a:off x="8895204" y="5885960"/>
            <a:ext cx="1145345" cy="865655"/>
          </a:xfrm>
          <a:prstGeom prst="rect">
            <a:avLst/>
          </a:prstGeom>
        </p:spPr>
      </p:pic>
      <p:sp>
        <p:nvSpPr>
          <p:cNvPr id="7" name="Title 1">
            <a:extLst>
              <a:ext uri="{FF2B5EF4-FFF2-40B4-BE49-F238E27FC236}">
                <a16:creationId xmlns:a16="http://schemas.microsoft.com/office/drawing/2014/main" id="{0C9BE33D-E922-0F96-5F09-F3C67EC4489F}"/>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270890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B29ACF-5B76-86D4-9368-68CC0359BE8E}"/>
              </a:ext>
            </a:extLst>
          </p:cNvPr>
          <p:cNvSpPr>
            <a:spLocks noGrp="1"/>
          </p:cNvSpPr>
          <p:nvPr>
            <p:ph type="title"/>
          </p:nvPr>
        </p:nvSpPr>
        <p:spPr>
          <a:xfrm>
            <a:off x="468796" y="839204"/>
            <a:ext cx="10515600" cy="1325563"/>
          </a:xfrm>
        </p:spPr>
        <p:txBody>
          <a:bodyPr>
            <a:normAutofit/>
          </a:bodyPr>
          <a:lstStyle/>
          <a:p>
            <a:r>
              <a:rPr lang="en-US" sz="2800" b="1" i="0" dirty="0">
                <a:effectLst/>
                <a:latin typeface="Garamond" panose="02020404030301010803" pitchFamily="18" charset="0"/>
              </a:rPr>
              <a:t>Working with Instances</a:t>
            </a:r>
            <a:endParaRPr lang="en-US" sz="2800" b="1" dirty="0"/>
          </a:p>
        </p:txBody>
      </p:sp>
      <p:sp>
        <p:nvSpPr>
          <p:cNvPr id="6" name="Content Placeholder 5">
            <a:extLst>
              <a:ext uri="{FF2B5EF4-FFF2-40B4-BE49-F238E27FC236}">
                <a16:creationId xmlns:a16="http://schemas.microsoft.com/office/drawing/2014/main" id="{596B6B7D-9733-7F3E-CCFF-22B708FC4CA1}"/>
              </a:ext>
            </a:extLst>
          </p:cNvPr>
          <p:cNvSpPr>
            <a:spLocks noGrp="1"/>
          </p:cNvSpPr>
          <p:nvPr>
            <p:ph idx="1"/>
          </p:nvPr>
        </p:nvSpPr>
        <p:spPr>
          <a:xfrm>
            <a:off x="99392" y="1825625"/>
            <a:ext cx="11254408" cy="4351338"/>
          </a:xfrm>
        </p:spPr>
        <p:txBody>
          <a:bodyPr>
            <a:normAutofit fontScale="85000" lnSpcReduction="10000"/>
          </a:bodyPr>
          <a:lstStyle/>
          <a:p>
            <a:pPr algn="just">
              <a:lnSpc>
                <a:spcPct val="160000"/>
              </a:lnSpc>
              <a:buFont typeface="Wingdings" panose="05000000000000000000" pitchFamily="2" charset="2"/>
              <a:buChar char="Ø"/>
            </a:pPr>
            <a:r>
              <a:rPr lang="en-US" sz="3800" i="0" dirty="0">
                <a:solidFill>
                  <a:srgbClr val="000000"/>
                </a:solidFill>
                <a:effectLst/>
                <a:latin typeface="Garamond" panose="02020404030301010803" pitchFamily="18" charset="0"/>
              </a:rPr>
              <a:t>Each instance of a class has its own set of data attributes</a:t>
            </a:r>
            <a:r>
              <a:rPr lang="en-US" sz="3800" dirty="0">
                <a:latin typeface="Garamond" panose="02020404030301010803" pitchFamily="18" charset="0"/>
              </a:rPr>
              <a:t> </a:t>
            </a:r>
          </a:p>
          <a:p>
            <a:pPr algn="just">
              <a:lnSpc>
                <a:spcPct val="160000"/>
              </a:lnSpc>
              <a:buFont typeface="Wingdings" panose="05000000000000000000" pitchFamily="2" charset="2"/>
              <a:buChar char="Ø"/>
            </a:pPr>
            <a:r>
              <a:rPr lang="en-US" sz="3300" b="0" i="0" dirty="0">
                <a:solidFill>
                  <a:srgbClr val="000000"/>
                </a:solidFill>
                <a:effectLst/>
                <a:latin typeface="Garamond" panose="02020404030301010803" pitchFamily="18" charset="0"/>
              </a:rPr>
              <a:t>When a method uses the </a:t>
            </a:r>
            <a:r>
              <a:rPr lang="en-US" sz="3300" b="0" i="0" dirty="0">
                <a:solidFill>
                  <a:srgbClr val="FF0000"/>
                </a:solidFill>
                <a:effectLst/>
                <a:latin typeface="Garamond" panose="02020404030301010803" pitchFamily="18" charset="0"/>
              </a:rPr>
              <a:t>self</a:t>
            </a:r>
            <a:r>
              <a:rPr lang="en-US" sz="3300" b="0" i="0" dirty="0">
                <a:solidFill>
                  <a:srgbClr val="000000"/>
                </a:solidFill>
                <a:effectLst/>
                <a:latin typeface="Garamond" panose="02020404030301010803" pitchFamily="18" charset="0"/>
              </a:rPr>
              <a:t> parameter to create an attribute, the attribute belongs to the specific object that self references. We call these attributes </a:t>
            </a:r>
            <a:r>
              <a:rPr lang="en-US" sz="3300" dirty="0">
                <a:solidFill>
                  <a:srgbClr val="000000"/>
                </a:solidFill>
                <a:latin typeface="Garamond" panose="02020404030301010803" pitchFamily="18" charset="0"/>
              </a:rPr>
              <a:t>instance attributes because they </a:t>
            </a:r>
            <a:r>
              <a:rPr lang="en-US" sz="3300" b="0" i="0" dirty="0">
                <a:solidFill>
                  <a:srgbClr val="000000"/>
                </a:solidFill>
                <a:effectLst/>
                <a:latin typeface="Garamond" panose="02020404030301010803" pitchFamily="18" charset="0"/>
              </a:rPr>
              <a:t>belong to a specific instance of the class.</a:t>
            </a:r>
          </a:p>
          <a:p>
            <a:pPr algn="just">
              <a:lnSpc>
                <a:spcPct val="160000"/>
              </a:lnSpc>
              <a:buFont typeface="Wingdings" panose="05000000000000000000" pitchFamily="2" charset="2"/>
              <a:buChar char="Ø"/>
            </a:pPr>
            <a:r>
              <a:rPr lang="en-US" dirty="0">
                <a:latin typeface="Garamond" panose="02020404030301010803" pitchFamily="18" charset="0"/>
              </a:rPr>
              <a:t> </a:t>
            </a:r>
            <a:r>
              <a:rPr lang="en-US" sz="3300" dirty="0">
                <a:solidFill>
                  <a:srgbClr val="000000"/>
                </a:solidFill>
                <a:latin typeface="Garamond" panose="02020404030301010803" pitchFamily="18" charset="0"/>
              </a:rPr>
              <a:t>It is possible to create many instances of the same class in a program.</a:t>
            </a:r>
          </a:p>
          <a:p>
            <a:pPr marL="0" indent="0" algn="just">
              <a:buNone/>
            </a:pPr>
            <a:endParaRPr lang="en-US" dirty="0"/>
          </a:p>
        </p:txBody>
      </p:sp>
      <p:sp>
        <p:nvSpPr>
          <p:cNvPr id="4" name="Slide Number Placeholder 3">
            <a:extLst>
              <a:ext uri="{FF2B5EF4-FFF2-40B4-BE49-F238E27FC236}">
                <a16:creationId xmlns:a16="http://schemas.microsoft.com/office/drawing/2014/main" id="{CC92C3AA-E5A1-B6A4-A5DA-B9FE86B4EAD5}"/>
              </a:ext>
            </a:extLst>
          </p:cNvPr>
          <p:cNvSpPr>
            <a:spLocks noGrp="1"/>
          </p:cNvSpPr>
          <p:nvPr>
            <p:ph type="sldNum" sz="quarter" idx="12"/>
          </p:nvPr>
        </p:nvSpPr>
        <p:spPr/>
        <p:txBody>
          <a:bodyPr/>
          <a:lstStyle/>
          <a:p>
            <a:fld id="{0DB4F7E2-DFC6-490A-AB5F-7D827582BBB5}" type="slidenum">
              <a:rPr lang="en-US" smtClean="0"/>
              <a:pPr/>
              <a:t>7</a:t>
            </a:fld>
            <a:endParaRPr lang="en-US" dirty="0"/>
          </a:p>
        </p:txBody>
      </p:sp>
      <p:sp>
        <p:nvSpPr>
          <p:cNvPr id="3" name="Title 1">
            <a:extLst>
              <a:ext uri="{FF2B5EF4-FFF2-40B4-BE49-F238E27FC236}">
                <a16:creationId xmlns:a16="http://schemas.microsoft.com/office/drawing/2014/main" id="{5AB90F44-DD09-1D73-63A0-D993578AEA66}"/>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4215163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2B29ACF-5B76-86D4-9368-68CC0359BE8E}"/>
              </a:ext>
            </a:extLst>
          </p:cNvPr>
          <p:cNvSpPr>
            <a:spLocks noGrp="1"/>
          </p:cNvSpPr>
          <p:nvPr>
            <p:ph type="title"/>
          </p:nvPr>
        </p:nvSpPr>
        <p:spPr/>
        <p:txBody>
          <a:bodyPr/>
          <a:lstStyle/>
          <a:p>
            <a:r>
              <a:rPr lang="en-US" sz="4000" dirty="0">
                <a:latin typeface="Garamond" panose="02020404030301010803" pitchFamily="18" charset="0"/>
              </a:rPr>
              <a:t>Example</a:t>
            </a:r>
            <a:endParaRPr lang="en-US" dirty="0">
              <a:latin typeface="Garamond" panose="02020404030301010803" pitchFamily="18" charset="0"/>
            </a:endParaRPr>
          </a:p>
        </p:txBody>
      </p:sp>
      <p:graphicFrame>
        <p:nvGraphicFramePr>
          <p:cNvPr id="5" name="Content Placeholder 4">
            <a:extLst>
              <a:ext uri="{FF2B5EF4-FFF2-40B4-BE49-F238E27FC236}">
                <a16:creationId xmlns:a16="http://schemas.microsoft.com/office/drawing/2014/main" id="{7AF5A9E6-6A44-97E5-798A-9CC159044FB9}"/>
              </a:ext>
            </a:extLst>
          </p:cNvPr>
          <p:cNvGraphicFramePr>
            <a:graphicFrameLocks noGrp="1"/>
          </p:cNvGraphicFramePr>
          <p:nvPr>
            <p:ph idx="1"/>
          </p:nvPr>
        </p:nvGraphicFramePr>
        <p:xfrm>
          <a:off x="838200" y="1825625"/>
          <a:ext cx="10515600" cy="4632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35074908"/>
                    </a:ext>
                  </a:extLst>
                </a:gridCol>
                <a:gridCol w="5257800">
                  <a:extLst>
                    <a:ext uri="{9D8B030D-6E8A-4147-A177-3AD203B41FA5}">
                      <a16:colId xmlns:a16="http://schemas.microsoft.com/office/drawing/2014/main" val="2657980234"/>
                    </a:ext>
                  </a:extLst>
                </a:gridCol>
              </a:tblGrid>
              <a:tr h="370840">
                <a:tc>
                  <a:txBody>
                    <a:bodyPr/>
                    <a:lstStyle/>
                    <a:p>
                      <a:r>
                        <a:rPr lang="en-US" sz="3200" dirty="0">
                          <a:latin typeface="Garamond" panose="02020404030301010803" pitchFamily="18" charset="0"/>
                        </a:rPr>
                        <a:t>emp.py</a:t>
                      </a:r>
                    </a:p>
                    <a:p>
                      <a:endParaRPr lang="en-US" sz="3200" dirty="0">
                        <a:latin typeface="Garamond" panose="02020404030301010803" pitchFamily="18" charset="0"/>
                      </a:endParaRPr>
                    </a:p>
                    <a:p>
                      <a:r>
                        <a:rPr lang="en-US" sz="2400" b="0" kern="1200" dirty="0">
                          <a:solidFill>
                            <a:schemeClr val="lt1"/>
                          </a:solidFill>
                          <a:effectLst/>
                          <a:latin typeface="Garamond" panose="02020404030301010803" pitchFamily="18" charset="0"/>
                          <a:ea typeface="+mn-ea"/>
                          <a:cs typeface="+mn-cs"/>
                        </a:rPr>
                        <a:t>class Employee:</a:t>
                      </a:r>
                    </a:p>
                    <a:p>
                      <a:r>
                        <a:rPr lang="en-US" sz="2400" b="0" kern="1200" dirty="0">
                          <a:solidFill>
                            <a:schemeClr val="lt1"/>
                          </a:solidFill>
                          <a:effectLst/>
                          <a:latin typeface="Garamond" panose="02020404030301010803" pitchFamily="18" charset="0"/>
                          <a:ea typeface="+mn-ea"/>
                          <a:cs typeface="+mn-cs"/>
                        </a:rPr>
                        <a:t>    def __init__(self,empid,name):</a:t>
                      </a:r>
                    </a:p>
                    <a:p>
                      <a:r>
                        <a:rPr lang="en-US" sz="2400" b="0" kern="1200" dirty="0">
                          <a:solidFill>
                            <a:schemeClr val="lt1"/>
                          </a:solidFill>
                          <a:effectLst/>
                          <a:latin typeface="Garamond" panose="02020404030301010803" pitchFamily="18" charset="0"/>
                          <a:ea typeface="+mn-ea"/>
                          <a:cs typeface="+mn-cs"/>
                        </a:rPr>
                        <a:t>        self.empid=empid</a:t>
                      </a:r>
                    </a:p>
                    <a:p>
                      <a:r>
                        <a:rPr lang="en-US" sz="2400" b="0" kern="1200" dirty="0">
                          <a:solidFill>
                            <a:schemeClr val="lt1"/>
                          </a:solidFill>
                          <a:effectLst/>
                          <a:latin typeface="Garamond" panose="02020404030301010803" pitchFamily="18" charset="0"/>
                          <a:ea typeface="+mn-ea"/>
                          <a:cs typeface="+mn-cs"/>
                        </a:rPr>
                        <a:t>        self.name=name</a:t>
                      </a:r>
                    </a:p>
                    <a:p>
                      <a:r>
                        <a:rPr lang="en-US" sz="2400" b="0" kern="1200" dirty="0">
                          <a:solidFill>
                            <a:schemeClr val="lt1"/>
                          </a:solidFill>
                          <a:effectLst/>
                          <a:latin typeface="Garamond" panose="02020404030301010803" pitchFamily="18" charset="0"/>
                          <a:ea typeface="+mn-ea"/>
                          <a:cs typeface="+mn-cs"/>
                        </a:rPr>
                        <a:t>    def display(self):</a:t>
                      </a:r>
                    </a:p>
                    <a:p>
                      <a:r>
                        <a:rPr lang="en-US" sz="2400" b="0" kern="1200" dirty="0">
                          <a:solidFill>
                            <a:schemeClr val="lt1"/>
                          </a:solidFill>
                          <a:effectLst/>
                          <a:latin typeface="Garamond" panose="02020404030301010803" pitchFamily="18" charset="0"/>
                          <a:ea typeface="+mn-ea"/>
                          <a:cs typeface="+mn-cs"/>
                        </a:rPr>
                        <a:t>        print(self.empid+" "+ self.name)</a:t>
                      </a:r>
                      <a:endParaRPr lang="en-US" sz="1800" b="0" kern="1200" dirty="0">
                        <a:solidFill>
                          <a:schemeClr val="lt1"/>
                        </a:solidFill>
                        <a:effectLst/>
                        <a:latin typeface="Garamond" panose="02020404030301010803" pitchFamily="18" charset="0"/>
                        <a:ea typeface="+mn-ea"/>
                        <a:cs typeface="+mn-cs"/>
                      </a:endParaRPr>
                    </a:p>
                  </a:txBody>
                  <a:tcPr/>
                </a:tc>
                <a:tc>
                  <a:txBody>
                    <a:bodyPr/>
                    <a:lstStyle/>
                    <a:p>
                      <a:r>
                        <a:rPr lang="en-US" sz="4000" b="1" dirty="0">
                          <a:latin typeface="Garamond" panose="02020404030301010803" pitchFamily="18" charset="0"/>
                        </a:rPr>
                        <a:t>testemp.py</a:t>
                      </a:r>
                    </a:p>
                    <a:p>
                      <a:endParaRPr lang="en-US" sz="2400" b="0" kern="1200" dirty="0">
                        <a:solidFill>
                          <a:schemeClr val="lt1"/>
                        </a:solidFill>
                        <a:effectLst/>
                        <a:latin typeface="Garamond" panose="02020404030301010803" pitchFamily="18" charset="0"/>
                        <a:ea typeface="+mn-ea"/>
                        <a:cs typeface="+mn-cs"/>
                      </a:endParaRPr>
                    </a:p>
                    <a:p>
                      <a:r>
                        <a:rPr lang="en-US" sz="2400" b="0" kern="1200" dirty="0">
                          <a:solidFill>
                            <a:schemeClr val="lt1"/>
                          </a:solidFill>
                          <a:effectLst/>
                          <a:latin typeface="Garamond" panose="02020404030301010803" pitchFamily="18" charset="0"/>
                          <a:ea typeface="+mn-ea"/>
                          <a:cs typeface="+mn-cs"/>
                        </a:rPr>
                        <a:t>from emp import Employee</a:t>
                      </a:r>
                    </a:p>
                    <a:p>
                      <a:r>
                        <a:rPr lang="en-US" sz="2400" b="0" kern="1200" dirty="0">
                          <a:solidFill>
                            <a:schemeClr val="lt1"/>
                          </a:solidFill>
                          <a:effectLst/>
                          <a:latin typeface="Garamond" panose="02020404030301010803" pitchFamily="18" charset="0"/>
                          <a:ea typeface="+mn-ea"/>
                          <a:cs typeface="+mn-cs"/>
                        </a:rPr>
                        <a:t>emp1=Employee("emp100","Abebe")</a:t>
                      </a:r>
                    </a:p>
                    <a:p>
                      <a:r>
                        <a:rPr lang="en-US" sz="2400" b="0" kern="1200" dirty="0">
                          <a:solidFill>
                            <a:schemeClr val="lt1"/>
                          </a:solidFill>
                          <a:effectLst/>
                          <a:latin typeface="Garamond" panose="02020404030301010803" pitchFamily="18" charset="0"/>
                          <a:ea typeface="+mn-ea"/>
                          <a:cs typeface="+mn-cs"/>
                        </a:rPr>
                        <a:t>emp1.display()</a:t>
                      </a:r>
                    </a:p>
                    <a:p>
                      <a:r>
                        <a:rPr lang="en-US" sz="2400" b="0" kern="1200" dirty="0">
                          <a:solidFill>
                            <a:schemeClr val="lt1"/>
                          </a:solidFill>
                          <a:effectLst/>
                          <a:latin typeface="Garamond" panose="02020404030301010803" pitchFamily="18" charset="0"/>
                          <a:ea typeface="+mn-ea"/>
                          <a:cs typeface="+mn-cs"/>
                        </a:rPr>
                        <a:t>emp2=Employee("emp101","Amira")</a:t>
                      </a:r>
                    </a:p>
                    <a:p>
                      <a:r>
                        <a:rPr lang="en-US" sz="2400" b="0" kern="1200" dirty="0">
                          <a:solidFill>
                            <a:schemeClr val="lt1"/>
                          </a:solidFill>
                          <a:effectLst/>
                          <a:latin typeface="Garamond" panose="02020404030301010803" pitchFamily="18" charset="0"/>
                          <a:ea typeface="+mn-ea"/>
                          <a:cs typeface="+mn-cs"/>
                        </a:rPr>
                        <a:t>emp2.display()</a:t>
                      </a:r>
                    </a:p>
                    <a:p>
                      <a:endParaRPr lang="en-US" sz="2400" b="0" kern="1200" dirty="0">
                        <a:solidFill>
                          <a:schemeClr val="lt1"/>
                        </a:solidFill>
                        <a:effectLst/>
                        <a:latin typeface="Garamond" panose="02020404030301010803" pitchFamily="18" charset="0"/>
                        <a:ea typeface="+mn-ea"/>
                        <a:cs typeface="+mn-cs"/>
                      </a:endParaRPr>
                    </a:p>
                    <a:p>
                      <a:r>
                        <a:rPr lang="en-US" sz="2400" b="0" kern="1200" dirty="0">
                          <a:solidFill>
                            <a:schemeClr val="lt1"/>
                          </a:solidFill>
                          <a:effectLst/>
                          <a:latin typeface="Garamond" panose="02020404030301010803" pitchFamily="18" charset="0"/>
                          <a:ea typeface="+mn-ea"/>
                          <a:cs typeface="+mn-cs"/>
                        </a:rPr>
                        <a:t>Output:</a:t>
                      </a:r>
                    </a:p>
                    <a:p>
                      <a:r>
                        <a:rPr lang="en-US" sz="2400" b="0" kern="1200" dirty="0">
                          <a:solidFill>
                            <a:schemeClr val="lt1"/>
                          </a:solidFill>
                          <a:effectLst/>
                          <a:latin typeface="Garamond" panose="02020404030301010803" pitchFamily="18" charset="0"/>
                          <a:ea typeface="+mn-ea"/>
                          <a:cs typeface="+mn-cs"/>
                        </a:rPr>
                        <a:t>emp100   Abebe</a:t>
                      </a:r>
                    </a:p>
                    <a:p>
                      <a:r>
                        <a:rPr lang="en-US" sz="2400" b="0" kern="1200" dirty="0">
                          <a:solidFill>
                            <a:schemeClr val="lt1"/>
                          </a:solidFill>
                          <a:effectLst/>
                          <a:latin typeface="Garamond" panose="02020404030301010803" pitchFamily="18" charset="0"/>
                          <a:ea typeface="+mn-ea"/>
                          <a:cs typeface="+mn-cs"/>
                        </a:rPr>
                        <a:t>Emp101  Amira</a:t>
                      </a:r>
                    </a:p>
                    <a:p>
                      <a:endParaRPr lang="en-US" dirty="0"/>
                    </a:p>
                  </a:txBody>
                  <a:tcPr/>
                </a:tc>
                <a:extLst>
                  <a:ext uri="{0D108BD9-81ED-4DB2-BD59-A6C34878D82A}">
                    <a16:rowId xmlns:a16="http://schemas.microsoft.com/office/drawing/2014/main" val="570302357"/>
                  </a:ext>
                </a:extLst>
              </a:tr>
            </a:tbl>
          </a:graphicData>
        </a:graphic>
      </p:graphicFrame>
      <p:sp>
        <p:nvSpPr>
          <p:cNvPr id="4" name="Slide Number Placeholder 3">
            <a:extLst>
              <a:ext uri="{FF2B5EF4-FFF2-40B4-BE49-F238E27FC236}">
                <a16:creationId xmlns:a16="http://schemas.microsoft.com/office/drawing/2014/main" id="{CC92C3AA-E5A1-B6A4-A5DA-B9FE86B4EAD5}"/>
              </a:ext>
            </a:extLst>
          </p:cNvPr>
          <p:cNvSpPr>
            <a:spLocks noGrp="1"/>
          </p:cNvSpPr>
          <p:nvPr>
            <p:ph type="sldNum" sz="quarter" idx="12"/>
          </p:nvPr>
        </p:nvSpPr>
        <p:spPr/>
        <p:txBody>
          <a:bodyPr/>
          <a:lstStyle/>
          <a:p>
            <a:fld id="{0DB4F7E2-DFC6-490A-AB5F-7D827582BBB5}" type="slidenum">
              <a:rPr lang="en-US" smtClean="0"/>
              <a:pPr/>
              <a:t>8</a:t>
            </a:fld>
            <a:endParaRPr lang="en-US" dirty="0"/>
          </a:p>
        </p:txBody>
      </p:sp>
      <p:sp>
        <p:nvSpPr>
          <p:cNvPr id="3" name="Title 1">
            <a:extLst>
              <a:ext uri="{FF2B5EF4-FFF2-40B4-BE49-F238E27FC236}">
                <a16:creationId xmlns:a16="http://schemas.microsoft.com/office/drawing/2014/main" id="{5AB90F44-DD09-1D73-63A0-D993578AEA66}"/>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spTree>
    <p:extLst>
      <p:ext uri="{BB962C8B-B14F-4D97-AF65-F5344CB8AC3E}">
        <p14:creationId xmlns:p14="http://schemas.microsoft.com/office/powerpoint/2010/main" val="3013772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2BDE-675A-C5C7-F033-1C7A375DED9A}"/>
              </a:ext>
            </a:extLst>
          </p:cNvPr>
          <p:cNvSpPr>
            <a:spLocks noGrp="1"/>
          </p:cNvSpPr>
          <p:nvPr>
            <p:ph type="title"/>
          </p:nvPr>
        </p:nvSpPr>
        <p:spPr>
          <a:xfrm>
            <a:off x="711590" y="896499"/>
            <a:ext cx="10515600" cy="605546"/>
          </a:xfrm>
        </p:spPr>
        <p:txBody>
          <a:bodyPr>
            <a:normAutofit fontScale="90000"/>
          </a:bodyPr>
          <a:lstStyle/>
          <a:p>
            <a:r>
              <a:rPr lang="en-US" b="1" dirty="0">
                <a:latin typeface="Garamond" panose="02020404030301010803" pitchFamily="18" charset="0"/>
              </a:rPr>
              <a:t>Inheritance</a:t>
            </a:r>
          </a:p>
        </p:txBody>
      </p:sp>
      <p:sp>
        <p:nvSpPr>
          <p:cNvPr id="3" name="Content Placeholder 2">
            <a:extLst>
              <a:ext uri="{FF2B5EF4-FFF2-40B4-BE49-F238E27FC236}">
                <a16:creationId xmlns:a16="http://schemas.microsoft.com/office/drawing/2014/main" id="{82406156-540B-572D-3A18-26E3BB658637}"/>
              </a:ext>
            </a:extLst>
          </p:cNvPr>
          <p:cNvSpPr>
            <a:spLocks noGrp="1"/>
          </p:cNvSpPr>
          <p:nvPr>
            <p:ph idx="1"/>
          </p:nvPr>
        </p:nvSpPr>
        <p:spPr>
          <a:xfrm>
            <a:off x="711590" y="1502045"/>
            <a:ext cx="11161542" cy="5778621"/>
          </a:xfrm>
        </p:spPr>
        <p:txBody>
          <a:bodyPr>
            <a:noAutofit/>
          </a:bodyPr>
          <a:lstStyle/>
          <a:p>
            <a:r>
              <a:rPr lang="en-US" sz="2400" b="0" i="0" dirty="0">
                <a:solidFill>
                  <a:srgbClr val="000000"/>
                </a:solidFill>
                <a:effectLst/>
                <a:latin typeface="Garamond" panose="02020404030301010803" pitchFamily="18" charset="0"/>
              </a:rPr>
              <a:t>Inheritance allows to create anew class (Child Class) from the existing class (Parent Class).</a:t>
            </a:r>
          </a:p>
          <a:p>
            <a:r>
              <a:rPr lang="en-US" sz="2400" b="0" i="0" dirty="0">
                <a:solidFill>
                  <a:srgbClr val="000000"/>
                </a:solidFill>
                <a:effectLst/>
                <a:latin typeface="Garamond" panose="02020404030301010803" pitchFamily="18" charset="0"/>
              </a:rPr>
              <a:t>The child class inherits all the attributes of its parent class.</a:t>
            </a:r>
          </a:p>
          <a:p>
            <a:r>
              <a:rPr lang="en-US" sz="2400" b="1" i="0" dirty="0">
                <a:solidFill>
                  <a:srgbClr val="000000"/>
                </a:solidFill>
                <a:effectLst/>
                <a:latin typeface="Garamond" panose="02020404030301010803" pitchFamily="18" charset="0"/>
              </a:rPr>
              <a:t>Parent class </a:t>
            </a:r>
            <a:r>
              <a:rPr lang="en-US" sz="2400" b="0" i="0" dirty="0">
                <a:solidFill>
                  <a:srgbClr val="000000"/>
                </a:solidFill>
                <a:effectLst/>
                <a:latin typeface="Garamond" panose="02020404030301010803" pitchFamily="18" charset="0"/>
              </a:rPr>
              <a:t>is the class, whose properties are being inherited by subclass. Parent class is also called as </a:t>
            </a:r>
            <a:r>
              <a:rPr lang="en-US" sz="2400" b="0" i="0" dirty="0">
                <a:solidFill>
                  <a:srgbClr val="FF0000"/>
                </a:solidFill>
                <a:effectLst/>
                <a:latin typeface="Garamond" panose="02020404030301010803" pitchFamily="18" charset="0"/>
              </a:rPr>
              <a:t>Base class </a:t>
            </a:r>
            <a:r>
              <a:rPr lang="en-US" sz="2400" b="0" i="0" dirty="0">
                <a:solidFill>
                  <a:srgbClr val="000000"/>
                </a:solidFill>
                <a:effectLst/>
                <a:latin typeface="Garamond" panose="02020404030301010803" pitchFamily="18" charset="0"/>
              </a:rPr>
              <a:t>or Super Class.</a:t>
            </a:r>
          </a:p>
          <a:p>
            <a:r>
              <a:rPr lang="en-US" sz="2400" b="1" i="0" dirty="0">
                <a:solidFill>
                  <a:srgbClr val="000000"/>
                </a:solidFill>
                <a:effectLst/>
                <a:latin typeface="Garamond" panose="02020404030301010803" pitchFamily="18" charset="0"/>
              </a:rPr>
              <a:t>Child class </a:t>
            </a:r>
            <a:r>
              <a:rPr lang="en-US" sz="2400" b="0" i="0" dirty="0">
                <a:solidFill>
                  <a:srgbClr val="000000"/>
                </a:solidFill>
                <a:effectLst/>
                <a:latin typeface="Garamond" panose="02020404030301010803" pitchFamily="18" charset="0"/>
              </a:rPr>
              <a:t>is the class that inherits properties from another class. The child class is also called as </a:t>
            </a:r>
            <a:r>
              <a:rPr lang="en-US" sz="2400" b="0" i="0" dirty="0">
                <a:solidFill>
                  <a:srgbClr val="FF0000"/>
                </a:solidFill>
                <a:effectLst/>
                <a:latin typeface="Garamond" panose="02020404030301010803" pitchFamily="18" charset="0"/>
              </a:rPr>
              <a:t>Sub class </a:t>
            </a:r>
            <a:r>
              <a:rPr lang="en-US" sz="2400" b="0" i="0" dirty="0">
                <a:solidFill>
                  <a:srgbClr val="000000"/>
                </a:solidFill>
                <a:effectLst/>
                <a:latin typeface="Garamond" panose="02020404030301010803" pitchFamily="18" charset="0"/>
              </a:rPr>
              <a:t>or Derived Class.</a:t>
            </a:r>
            <a:r>
              <a:rPr lang="en-US" sz="2400" dirty="0">
                <a:latin typeface="Garamond" panose="02020404030301010803" pitchFamily="18" charset="0"/>
              </a:rPr>
              <a:t> </a:t>
            </a:r>
          </a:p>
          <a:p>
            <a:pPr marL="0" indent="0">
              <a:buNone/>
            </a:pPr>
            <a:endParaRPr lang="en-US" sz="2400" dirty="0">
              <a:latin typeface="Garamond" panose="02020404030301010803" pitchFamily="18" charset="0"/>
            </a:endParaRPr>
          </a:p>
          <a:p>
            <a:pPr marL="0" indent="0">
              <a:buNone/>
            </a:pPr>
            <a:r>
              <a:rPr lang="en-US" sz="2000" dirty="0">
                <a:latin typeface="Garamond" panose="02020404030301010803" pitchFamily="18" charset="0"/>
              </a:rPr>
              <a:t/>
            </a:r>
            <a:br>
              <a:rPr lang="en-US" sz="2000" dirty="0">
                <a:latin typeface="Garamond" panose="02020404030301010803" pitchFamily="18" charset="0"/>
              </a:rPr>
            </a:br>
            <a:endParaRPr lang="en-US" sz="2000" dirty="0">
              <a:latin typeface="Garamond" panose="02020404030301010803" pitchFamily="18" charset="0"/>
            </a:endParaRPr>
          </a:p>
        </p:txBody>
      </p:sp>
      <p:sp>
        <p:nvSpPr>
          <p:cNvPr id="4" name="Slide Number Placeholder 3">
            <a:extLst>
              <a:ext uri="{FF2B5EF4-FFF2-40B4-BE49-F238E27FC236}">
                <a16:creationId xmlns:a16="http://schemas.microsoft.com/office/drawing/2014/main" id="{6CE76A99-5929-1E82-71D2-7D36F25226B4}"/>
              </a:ext>
            </a:extLst>
          </p:cNvPr>
          <p:cNvSpPr>
            <a:spLocks noGrp="1"/>
          </p:cNvSpPr>
          <p:nvPr>
            <p:ph type="sldNum" sz="quarter" idx="12"/>
          </p:nvPr>
        </p:nvSpPr>
        <p:spPr/>
        <p:txBody>
          <a:bodyPr/>
          <a:lstStyle/>
          <a:p>
            <a:fld id="{0DB4F7E2-DFC6-490A-AB5F-7D827582BBB5}" type="slidenum">
              <a:rPr lang="en-US" smtClean="0"/>
              <a:pPr/>
              <a:t>9</a:t>
            </a:fld>
            <a:endParaRPr lang="en-US" dirty="0"/>
          </a:p>
        </p:txBody>
      </p:sp>
      <p:sp>
        <p:nvSpPr>
          <p:cNvPr id="5" name="Title 1">
            <a:extLst>
              <a:ext uri="{FF2B5EF4-FFF2-40B4-BE49-F238E27FC236}">
                <a16:creationId xmlns:a16="http://schemas.microsoft.com/office/drawing/2014/main" id="{625DD3A9-2FC1-59A6-02B9-0509C16CA5C1}"/>
              </a:ext>
            </a:extLst>
          </p:cNvPr>
          <p:cNvSpPr txBox="1">
            <a:spLocks/>
          </p:cNvSpPr>
          <p:nvPr/>
        </p:nvSpPr>
        <p:spPr>
          <a:xfrm>
            <a:off x="99392" y="0"/>
            <a:ext cx="12092608" cy="659817"/>
          </a:xfrm>
          <a:prstGeom prst="rect">
            <a:avLst/>
          </a:prstGeom>
          <a:solidFill>
            <a:srgbClr val="00B0F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                     </a:t>
            </a:r>
          </a:p>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b="1" dirty="0">
                <a:solidFill>
                  <a:schemeClr val="bg1"/>
                </a:solidFill>
                <a:latin typeface="Garamond" panose="02020404030301010803" pitchFamily="18" charset="0"/>
                <a:cs typeface="Times New Roman" panose="02020603050405020304" pitchFamily="18" charset="0"/>
              </a:rPr>
              <a:t>Object-Oriented Programming Basics</a:t>
            </a:r>
            <a:endParaRPr lang="en-US" sz="4800" b="1" dirty="0">
              <a:solidFill>
                <a:schemeClr val="bg1"/>
              </a:solidFill>
              <a:latin typeface="Garamond" panose="02020404030301010803" pitchFamily="18" charset="0"/>
              <a:ea typeface="Times New Roman" panose="02020603050405020304" pitchFamily="18" charset="0"/>
              <a:cs typeface="Times New Roman" panose="02020603050405020304" pitchFamily="18" charset="0"/>
            </a:endParaRPr>
          </a:p>
          <a:p>
            <a:endParaRPr lang="en-US" sz="2200" b="1" dirty="0">
              <a:solidFill>
                <a:srgbClr val="333333"/>
              </a:solidFill>
              <a:latin typeface="Garamond" panose="02020404030301010803" pitchFamily="18" charset="0"/>
              <a:ea typeface="+mn-ea"/>
              <a:cs typeface="+mn-cs"/>
            </a:endParaRPr>
          </a:p>
        </p:txBody>
      </p:sp>
      <p:graphicFrame>
        <p:nvGraphicFramePr>
          <p:cNvPr id="6" name="Table 5">
            <a:extLst>
              <a:ext uri="{FF2B5EF4-FFF2-40B4-BE49-F238E27FC236}">
                <a16:creationId xmlns:a16="http://schemas.microsoft.com/office/drawing/2014/main" id="{3B9275D7-52DB-E1DC-FA50-D18CB746E6E9}"/>
              </a:ext>
            </a:extLst>
          </p:cNvPr>
          <p:cNvGraphicFramePr>
            <a:graphicFrameLocks noGrp="1"/>
          </p:cNvGraphicFramePr>
          <p:nvPr>
            <p:extLst>
              <p:ext uri="{D42A27DB-BD31-4B8C-83A1-F6EECF244321}">
                <p14:modId xmlns:p14="http://schemas.microsoft.com/office/powerpoint/2010/main" val="2246544931"/>
              </p:ext>
            </p:extLst>
          </p:nvPr>
        </p:nvGraphicFramePr>
        <p:xfrm>
          <a:off x="711590" y="3853913"/>
          <a:ext cx="10233076" cy="2652065"/>
        </p:xfrm>
        <a:graphic>
          <a:graphicData uri="http://schemas.openxmlformats.org/drawingml/2006/table">
            <a:tbl>
              <a:tblPr firstRow="1" bandRow="1">
                <a:tableStyleId>{91EBBBCC-DAD2-459C-BE2E-F6DE35CF9A28}</a:tableStyleId>
              </a:tblPr>
              <a:tblGrid>
                <a:gridCol w="4183968">
                  <a:extLst>
                    <a:ext uri="{9D8B030D-6E8A-4147-A177-3AD203B41FA5}">
                      <a16:colId xmlns:a16="http://schemas.microsoft.com/office/drawing/2014/main" val="2203477429"/>
                    </a:ext>
                  </a:extLst>
                </a:gridCol>
                <a:gridCol w="6049108">
                  <a:extLst>
                    <a:ext uri="{9D8B030D-6E8A-4147-A177-3AD203B41FA5}">
                      <a16:colId xmlns:a16="http://schemas.microsoft.com/office/drawing/2014/main" val="3243688063"/>
                    </a:ext>
                  </a:extLst>
                </a:gridCol>
              </a:tblGrid>
              <a:tr h="2652065">
                <a:tc>
                  <a:txBody>
                    <a:bodyPr/>
                    <a:lstStyle/>
                    <a:p>
                      <a:pPr marL="0" indent="0">
                        <a:buNone/>
                      </a:pPr>
                      <a:r>
                        <a:rPr lang="en-US" sz="1800" dirty="0">
                          <a:solidFill>
                            <a:schemeClr val="tx1"/>
                          </a:solidFill>
                          <a:latin typeface="Garamond" panose="02020404030301010803" pitchFamily="18" charset="0"/>
                        </a:rPr>
                        <a:t>class Person:</a:t>
                      </a:r>
                    </a:p>
                    <a:p>
                      <a:pPr marL="0" indent="0">
                        <a:buNone/>
                      </a:pPr>
                      <a:r>
                        <a:rPr lang="en-US" sz="1800" dirty="0">
                          <a:solidFill>
                            <a:schemeClr val="tx1"/>
                          </a:solidFill>
                          <a:latin typeface="Garamond" panose="02020404030301010803" pitchFamily="18" charset="0"/>
                        </a:rPr>
                        <a:t>    def __init__(self, </a:t>
                      </a:r>
                      <a:r>
                        <a:rPr lang="en-US" sz="1800" dirty="0" err="1">
                          <a:solidFill>
                            <a:schemeClr val="tx1"/>
                          </a:solidFill>
                          <a:latin typeface="Garamond" panose="02020404030301010803" pitchFamily="18" charset="0"/>
                        </a:rPr>
                        <a:t>fname,lname</a:t>
                      </a:r>
                      <a:r>
                        <a:rPr lang="en-US" sz="1800" dirty="0">
                          <a:solidFill>
                            <a:schemeClr val="tx1"/>
                          </a:solidFill>
                          <a:latin typeface="Garamond" panose="02020404030301010803" pitchFamily="18" charset="0"/>
                        </a:rPr>
                        <a:t>) :</a:t>
                      </a:r>
                    </a:p>
                    <a:p>
                      <a:pPr marL="0" indent="0">
                        <a:buNone/>
                      </a:pPr>
                      <a:r>
                        <a:rPr lang="en-US" sz="1800" dirty="0">
                          <a:solidFill>
                            <a:schemeClr val="tx1"/>
                          </a:solidFill>
                          <a:latin typeface="Garamond" panose="02020404030301010803" pitchFamily="18" charset="0"/>
                        </a:rPr>
                        <a:t>        </a:t>
                      </a:r>
                      <a:r>
                        <a:rPr lang="en-US" sz="1800" dirty="0" err="1">
                          <a:solidFill>
                            <a:schemeClr val="tx1"/>
                          </a:solidFill>
                          <a:latin typeface="Garamond" panose="02020404030301010803" pitchFamily="18" charset="0"/>
                        </a:rPr>
                        <a:t>self.fname</a:t>
                      </a:r>
                      <a:r>
                        <a:rPr lang="en-US" sz="1800" dirty="0">
                          <a:solidFill>
                            <a:schemeClr val="tx1"/>
                          </a:solidFill>
                          <a:latin typeface="Garamond" panose="02020404030301010803" pitchFamily="18" charset="0"/>
                        </a:rPr>
                        <a:t>=</a:t>
                      </a:r>
                      <a:r>
                        <a:rPr lang="en-US" sz="1800" dirty="0" err="1">
                          <a:solidFill>
                            <a:schemeClr val="tx1"/>
                          </a:solidFill>
                          <a:latin typeface="Garamond" panose="02020404030301010803" pitchFamily="18" charset="0"/>
                        </a:rPr>
                        <a:t>fname</a:t>
                      </a:r>
                      <a:endParaRPr lang="en-US" sz="1800" dirty="0">
                        <a:solidFill>
                          <a:schemeClr val="tx1"/>
                        </a:solidFill>
                        <a:latin typeface="Garamond" panose="02020404030301010803" pitchFamily="18" charset="0"/>
                      </a:endParaRPr>
                    </a:p>
                    <a:p>
                      <a:pPr marL="0" indent="0">
                        <a:buNone/>
                      </a:pPr>
                      <a:r>
                        <a:rPr lang="en-US" sz="1800" dirty="0">
                          <a:solidFill>
                            <a:schemeClr val="tx1"/>
                          </a:solidFill>
                          <a:latin typeface="Garamond" panose="02020404030301010803" pitchFamily="18" charset="0"/>
                        </a:rPr>
                        <a:t>        </a:t>
                      </a:r>
                      <a:r>
                        <a:rPr lang="en-US" sz="1800" dirty="0" err="1">
                          <a:solidFill>
                            <a:schemeClr val="tx1"/>
                          </a:solidFill>
                          <a:latin typeface="Garamond" panose="02020404030301010803" pitchFamily="18" charset="0"/>
                        </a:rPr>
                        <a:t>self.lname</a:t>
                      </a:r>
                      <a:r>
                        <a:rPr lang="en-US" sz="1800" dirty="0">
                          <a:solidFill>
                            <a:schemeClr val="tx1"/>
                          </a:solidFill>
                          <a:latin typeface="Garamond" panose="02020404030301010803" pitchFamily="18" charset="0"/>
                        </a:rPr>
                        <a:t>=</a:t>
                      </a:r>
                      <a:r>
                        <a:rPr lang="en-US" sz="1800" dirty="0" err="1">
                          <a:solidFill>
                            <a:schemeClr val="tx1"/>
                          </a:solidFill>
                          <a:latin typeface="Garamond" panose="02020404030301010803" pitchFamily="18" charset="0"/>
                        </a:rPr>
                        <a:t>lname</a:t>
                      </a:r>
                      <a:endParaRPr lang="en-US" sz="1800" dirty="0">
                        <a:solidFill>
                          <a:schemeClr val="tx1"/>
                        </a:solidFill>
                        <a:latin typeface="Garamond" panose="02020404030301010803" pitchFamily="18" charset="0"/>
                      </a:endParaRPr>
                    </a:p>
                    <a:p>
                      <a:pPr marL="0" indent="0">
                        <a:buNone/>
                      </a:pPr>
                      <a:r>
                        <a:rPr lang="en-US" sz="1800" dirty="0">
                          <a:solidFill>
                            <a:schemeClr val="tx1"/>
                          </a:solidFill>
                          <a:latin typeface="Garamond" panose="02020404030301010803" pitchFamily="18" charset="0"/>
                        </a:rPr>
                        <a:t>    def </a:t>
                      </a:r>
                      <a:r>
                        <a:rPr lang="en-US" sz="1800" dirty="0" err="1">
                          <a:solidFill>
                            <a:schemeClr val="tx1"/>
                          </a:solidFill>
                          <a:latin typeface="Garamond" panose="02020404030301010803" pitchFamily="18" charset="0"/>
                        </a:rPr>
                        <a:t>displayinfo</a:t>
                      </a:r>
                      <a:r>
                        <a:rPr lang="en-US" sz="1800" dirty="0">
                          <a:solidFill>
                            <a:schemeClr val="tx1"/>
                          </a:solidFill>
                          <a:latin typeface="Garamond" panose="02020404030301010803" pitchFamily="18" charset="0"/>
                        </a:rPr>
                        <a:t>(self):</a:t>
                      </a:r>
                    </a:p>
                    <a:p>
                      <a:pPr marL="0" indent="0">
                        <a:buNone/>
                      </a:pPr>
                      <a:r>
                        <a:rPr lang="en-US" sz="1800" dirty="0">
                          <a:solidFill>
                            <a:schemeClr val="tx1"/>
                          </a:solidFill>
                          <a:latin typeface="Garamond" panose="02020404030301010803" pitchFamily="18" charset="0"/>
                        </a:rPr>
                        <a:t>        print(</a:t>
                      </a:r>
                      <a:r>
                        <a:rPr lang="en-US" sz="1800" dirty="0" err="1">
                          <a:solidFill>
                            <a:schemeClr val="tx1"/>
                          </a:solidFill>
                          <a:latin typeface="Garamond" panose="02020404030301010803" pitchFamily="18" charset="0"/>
                        </a:rPr>
                        <a:t>self.fname</a:t>
                      </a:r>
                      <a:r>
                        <a:rPr lang="en-US" sz="1800" dirty="0">
                          <a:solidFill>
                            <a:schemeClr val="tx1"/>
                          </a:solidFill>
                          <a:latin typeface="Garamond" panose="02020404030301010803" pitchFamily="18" charset="0"/>
                        </a:rPr>
                        <a:t>," ",</a:t>
                      </a:r>
                      <a:r>
                        <a:rPr lang="en-US" sz="1800" dirty="0" err="1">
                          <a:solidFill>
                            <a:schemeClr val="tx1"/>
                          </a:solidFill>
                          <a:latin typeface="Garamond" panose="02020404030301010803" pitchFamily="18" charset="0"/>
                        </a:rPr>
                        <a:t>self.lname</a:t>
                      </a:r>
                      <a:r>
                        <a:rPr lang="en-US" sz="1800" dirty="0">
                          <a:solidFill>
                            <a:schemeClr val="tx1"/>
                          </a:solidFill>
                          <a:latin typeface="Garamond" panose="02020404030301010803" pitchFamily="18" charset="0"/>
                        </a:rPr>
                        <a:t>)</a:t>
                      </a:r>
                    </a:p>
                    <a:p>
                      <a:pPr marL="0" indent="0">
                        <a:buNone/>
                      </a:pPr>
                      <a:r>
                        <a:rPr lang="en-US" sz="1800" dirty="0">
                          <a:solidFill>
                            <a:schemeClr val="tx1"/>
                          </a:solidFill>
                          <a:latin typeface="Garamond" panose="02020404030301010803" pitchFamily="18" charset="0"/>
                        </a:rPr>
                        <a:t>p=Person("</a:t>
                      </a:r>
                      <a:r>
                        <a:rPr lang="en-US" sz="1800" dirty="0" err="1">
                          <a:solidFill>
                            <a:schemeClr val="tx1"/>
                          </a:solidFill>
                          <a:latin typeface="Garamond" panose="02020404030301010803" pitchFamily="18" charset="0"/>
                        </a:rPr>
                        <a:t>Mike","Jone</a:t>
                      </a:r>
                      <a:r>
                        <a:rPr lang="en-US" sz="1800" dirty="0">
                          <a:solidFill>
                            <a:schemeClr val="tx1"/>
                          </a:solidFill>
                          <a:latin typeface="Garamond" panose="02020404030301010803" pitchFamily="18" charset="0"/>
                        </a:rPr>
                        <a:t>")</a:t>
                      </a:r>
                    </a:p>
                    <a:p>
                      <a:pPr marL="0" indent="0">
                        <a:buNone/>
                      </a:pPr>
                      <a:r>
                        <a:rPr lang="en-US" sz="1800" dirty="0" err="1">
                          <a:solidFill>
                            <a:schemeClr val="tx1"/>
                          </a:solidFill>
                          <a:latin typeface="Garamond" panose="02020404030301010803" pitchFamily="18" charset="0"/>
                        </a:rPr>
                        <a:t>p.displayinfo</a:t>
                      </a:r>
                      <a:r>
                        <a:rPr lang="en-US" sz="1800" dirty="0">
                          <a:solidFill>
                            <a:schemeClr val="tx1"/>
                          </a:solidFill>
                          <a:latin typeface="Garamond" panose="02020404030301010803" pitchFamily="18" charset="0"/>
                        </a:rPr>
                        <a:t>()</a:t>
                      </a:r>
                    </a:p>
                    <a:p>
                      <a:endParaRPr lang="en-US" dirty="0"/>
                    </a:p>
                  </a:txBody>
                  <a:tcPr>
                    <a:solidFill>
                      <a:schemeClr val="bg1">
                        <a:lumMod val="95000"/>
                      </a:schemeClr>
                    </a:solidFill>
                  </a:tcPr>
                </a:tc>
                <a:tc>
                  <a:txBody>
                    <a:bodyPr/>
                    <a:lstStyle/>
                    <a:p>
                      <a:pPr marL="0" indent="0">
                        <a:buNone/>
                      </a:pPr>
                      <a:r>
                        <a:rPr lang="en-US" sz="1800" dirty="0">
                          <a:solidFill>
                            <a:schemeClr val="tx1"/>
                          </a:solidFill>
                          <a:latin typeface="Garamond" panose="02020404030301010803" pitchFamily="18" charset="0"/>
                        </a:rPr>
                        <a:t>class Student(Person):</a:t>
                      </a:r>
                    </a:p>
                    <a:p>
                      <a:pPr marL="0" indent="0">
                        <a:buNone/>
                      </a:pPr>
                      <a:r>
                        <a:rPr lang="en-US" sz="1800" dirty="0">
                          <a:solidFill>
                            <a:schemeClr val="tx1"/>
                          </a:solidFill>
                          <a:latin typeface="Garamond" panose="02020404030301010803" pitchFamily="18" charset="0"/>
                        </a:rPr>
                        <a:t>    pass #</a:t>
                      </a:r>
                      <a:r>
                        <a:rPr lang="en-US" sz="2000" b="0" i="0" dirty="0">
                          <a:solidFill>
                            <a:schemeClr val="tx1"/>
                          </a:solidFill>
                          <a:effectLst/>
                          <a:latin typeface="TimesNewRomanPSMT"/>
                        </a:rPr>
                        <a:t> does not wish to add any other properties or #methods to the derived class</a:t>
                      </a:r>
                      <a:r>
                        <a:rPr lang="en-US" sz="1200" dirty="0">
                          <a:solidFill>
                            <a:schemeClr val="tx1"/>
                          </a:solidFill>
                        </a:rPr>
                        <a:t> </a:t>
                      </a:r>
                      <a:br>
                        <a:rPr lang="en-US" sz="1200" dirty="0">
                          <a:solidFill>
                            <a:schemeClr val="tx1"/>
                          </a:solidFill>
                        </a:rPr>
                      </a:br>
                      <a:r>
                        <a:rPr lang="en-US" sz="1800" dirty="0">
                          <a:solidFill>
                            <a:schemeClr val="tx1"/>
                          </a:solidFill>
                          <a:latin typeface="Garamond" panose="02020404030301010803" pitchFamily="18" charset="0"/>
                        </a:rPr>
                        <a:t>stud=Student("</a:t>
                      </a:r>
                      <a:r>
                        <a:rPr lang="en-US" sz="1800" dirty="0" err="1">
                          <a:solidFill>
                            <a:schemeClr val="tx1"/>
                          </a:solidFill>
                          <a:latin typeface="Garamond" panose="02020404030301010803" pitchFamily="18" charset="0"/>
                        </a:rPr>
                        <a:t>Mahlet</a:t>
                      </a:r>
                      <a:r>
                        <a:rPr lang="en-US" sz="1800" dirty="0">
                          <a:solidFill>
                            <a:schemeClr val="tx1"/>
                          </a:solidFill>
                          <a:latin typeface="Garamond" panose="02020404030301010803" pitchFamily="18" charset="0"/>
                        </a:rPr>
                        <a:t>","Tesfaye")</a:t>
                      </a:r>
                    </a:p>
                    <a:p>
                      <a:pPr marL="0" indent="0">
                        <a:buNone/>
                      </a:pPr>
                      <a:r>
                        <a:rPr lang="en-US" sz="1800" dirty="0" err="1">
                          <a:solidFill>
                            <a:schemeClr val="tx1"/>
                          </a:solidFill>
                          <a:latin typeface="Garamond" panose="02020404030301010803" pitchFamily="18" charset="0"/>
                        </a:rPr>
                        <a:t>stud.displayinfo</a:t>
                      </a:r>
                      <a:r>
                        <a:rPr lang="en-US" sz="1800" dirty="0">
                          <a:solidFill>
                            <a:schemeClr val="tx1"/>
                          </a:solidFill>
                          <a:latin typeface="Garamond" panose="02020404030301010803" pitchFamily="18" charset="0"/>
                        </a:rPr>
                        <a:t>()</a:t>
                      </a:r>
                    </a:p>
                    <a:p>
                      <a:r>
                        <a:rPr lang="en-US" dirty="0">
                          <a:solidFill>
                            <a:schemeClr val="tx1"/>
                          </a:solidFill>
                        </a:rPr>
                        <a:t> </a:t>
                      </a:r>
                    </a:p>
                    <a:p>
                      <a:r>
                        <a:rPr lang="en-US" dirty="0">
                          <a:solidFill>
                            <a:schemeClr val="tx1"/>
                          </a:solidFill>
                        </a:rPr>
                        <a:t>Output:  </a:t>
                      </a:r>
                    </a:p>
                    <a:p>
                      <a:endParaRPr lang="en-US" dirty="0"/>
                    </a:p>
                    <a:p>
                      <a:endParaRPr lang="en-US" dirty="0"/>
                    </a:p>
                  </a:txBody>
                  <a:tcPr>
                    <a:solidFill>
                      <a:schemeClr val="bg1">
                        <a:lumMod val="95000"/>
                      </a:schemeClr>
                    </a:solidFill>
                  </a:tcPr>
                </a:tc>
                <a:extLst>
                  <a:ext uri="{0D108BD9-81ED-4DB2-BD59-A6C34878D82A}">
                    <a16:rowId xmlns:a16="http://schemas.microsoft.com/office/drawing/2014/main" val="1618235505"/>
                  </a:ext>
                </a:extLst>
              </a:tr>
            </a:tbl>
          </a:graphicData>
        </a:graphic>
      </p:graphicFrame>
      <p:cxnSp>
        <p:nvCxnSpPr>
          <p:cNvPr id="8" name="Straight Connector 7">
            <a:extLst>
              <a:ext uri="{FF2B5EF4-FFF2-40B4-BE49-F238E27FC236}">
                <a16:creationId xmlns:a16="http://schemas.microsoft.com/office/drawing/2014/main" id="{7E779C93-E1A7-2601-C1E2-9BF817F02AA8}"/>
              </a:ext>
            </a:extLst>
          </p:cNvPr>
          <p:cNvCxnSpPr/>
          <p:nvPr/>
        </p:nvCxnSpPr>
        <p:spPr>
          <a:xfrm>
            <a:off x="4656406" y="3853913"/>
            <a:ext cx="0" cy="2637692"/>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928F7E1-95E0-1A5F-955C-1CC33CE1D1F4}"/>
              </a:ext>
            </a:extLst>
          </p:cNvPr>
          <p:cNvPicPr>
            <a:picLocks noChangeAspect="1"/>
          </p:cNvPicPr>
          <p:nvPr/>
        </p:nvPicPr>
        <p:blipFill>
          <a:blip r:embed="rId3"/>
          <a:stretch>
            <a:fillRect/>
          </a:stretch>
        </p:blipFill>
        <p:spPr>
          <a:xfrm>
            <a:off x="5969390" y="5961501"/>
            <a:ext cx="2009775" cy="485775"/>
          </a:xfrm>
          <a:prstGeom prst="rect">
            <a:avLst/>
          </a:prstGeom>
        </p:spPr>
      </p:pic>
    </p:spTree>
    <p:extLst>
      <p:ext uri="{BB962C8B-B14F-4D97-AF65-F5344CB8AC3E}">
        <p14:creationId xmlns:p14="http://schemas.microsoft.com/office/powerpoint/2010/main" val="3185778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25653</TotalTime>
  <Words>2587</Words>
  <Application>Microsoft Office PowerPoint</Application>
  <PresentationFormat>Widescreen</PresentationFormat>
  <Paragraphs>471</Paragraphs>
  <Slides>40</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40</vt:i4>
      </vt:variant>
    </vt:vector>
  </HeadingPairs>
  <TitlesOfParts>
    <vt:vector size="55" baseType="lpstr">
      <vt:lpstr>AGF - Dawit</vt:lpstr>
      <vt:lpstr>Arial</vt:lpstr>
      <vt:lpstr>Cabin</vt:lpstr>
      <vt:lpstr>Calibri</vt:lpstr>
      <vt:lpstr>Calibri Light</vt:lpstr>
      <vt:lpstr>Consolas</vt:lpstr>
      <vt:lpstr>Garamond</vt:lpstr>
      <vt:lpstr>Gill Sans MT</vt:lpstr>
      <vt:lpstr>Times</vt:lpstr>
      <vt:lpstr>Times New Roman</vt:lpstr>
      <vt:lpstr>TimesNewRomanPS-BoldMT</vt:lpstr>
      <vt:lpstr>TimesNewRomanPS-ItalicMT</vt:lpstr>
      <vt:lpstr>TimesNewRomanPSMT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Working with Instances</vt:lpstr>
      <vt:lpstr>Example</vt:lpstr>
      <vt:lpstr>Inheritance</vt:lpstr>
      <vt:lpstr>PowerPoint Presentation</vt:lpstr>
      <vt:lpstr>Graphical User Interface (GUI) Programming</vt:lpstr>
      <vt:lpstr>PowerPoint Presentation</vt:lpstr>
      <vt:lpstr>Python tkinter </vt:lpstr>
      <vt:lpstr>Example</vt:lpstr>
      <vt:lpstr>PowerPoint Presentation</vt:lpstr>
      <vt:lpstr>THE LABEL WIDGET</vt:lpstr>
      <vt:lpstr>widget options </vt:lpstr>
      <vt:lpstr>Layout Management </vt:lpstr>
      <vt:lpstr>pack( ) options </vt:lpstr>
      <vt:lpstr>PowerPoint Presentation</vt:lpstr>
      <vt:lpstr>grid( ) options </vt:lpstr>
      <vt:lpstr>PowerPoint Presentation</vt:lpstr>
      <vt:lpstr>Label Widget Examples </vt:lpstr>
      <vt:lpstr>THE ENTRY WIDGET </vt:lpstr>
      <vt:lpstr>THE BUTTON WIDGET and Info Dialog Boxes </vt:lpstr>
      <vt:lpstr>Example </vt:lpstr>
      <vt:lpstr>Sample Output</vt:lpstr>
      <vt:lpstr>info dialog box</vt:lpstr>
      <vt:lpstr>Example</vt:lpstr>
      <vt:lpstr>THE CHECKBUTTON WIDGET </vt:lpstr>
      <vt:lpstr>THE RADIOBUTTON WIDGET </vt:lpstr>
      <vt:lpstr>Example:</vt:lpstr>
      <vt:lpstr>THE FRAME WIDGET </vt:lpstr>
      <vt:lpstr>THE LISTBOX WIDGET </vt:lpstr>
      <vt:lpstr>Listbox widget options </vt:lpstr>
      <vt:lpstr>Example</vt:lpstr>
      <vt:lpstr>THE CANVAS WIDGET </vt:lpstr>
      <vt:lpstr>Drawing Objects</vt:lpstr>
      <vt:lpstr>PowerPoint Presentation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Five  Functions Introduction</dc:title>
  <dc:creator>User</dc:creator>
  <cp:lastModifiedBy>User</cp:lastModifiedBy>
  <cp:revision>1844</cp:revision>
  <dcterms:created xsi:type="dcterms:W3CDTF">2018-08-25T13:09:34Z</dcterms:created>
  <dcterms:modified xsi:type="dcterms:W3CDTF">2024-05-21T08:17:39Z</dcterms:modified>
</cp:coreProperties>
</file>