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D7705-29BB-49B4-963E-E330B54479A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D7796-75B6-4DFB-9F96-CC29B5CA9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D7796-75B6-4DFB-9F96-CC29B5CA996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7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6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1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9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3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4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1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CB6BF-F88B-460A-832F-1B2090C0D4D5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D71F-9E24-45FA-A95C-E29E11BB6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5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/>
          <a:lstStyle/>
          <a:p>
            <a:r>
              <a:rPr lang="en-US" dirty="0" smtClean="0"/>
              <a:t>Titan Stock Price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95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2</a:t>
            </a:r>
            <a:endParaRPr lang="en-IN" dirty="0"/>
          </a:p>
        </p:txBody>
      </p:sp>
      <p:pic>
        <p:nvPicPr>
          <p:cNvPr id="2050" name="Picture 2" descr="C:\Users\Solv-IT\Desktop\Courseathon\stock price analysis\Dashboard 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7361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0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CONCLUSIUON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So, After the company faced a  huge market crash in stock price in </a:t>
            </a:r>
            <a:r>
              <a:rPr lang="en-US" sz="2800" b="1" dirty="0" smtClean="0"/>
              <a:t>2011</a:t>
            </a:r>
            <a:r>
              <a:rPr lang="en-US" sz="2800" dirty="0" smtClean="0"/>
              <a:t>, company is showing a stable growth in the price stock from </a:t>
            </a:r>
            <a:r>
              <a:rPr lang="en-US" sz="2800" b="1" dirty="0" smtClean="0"/>
              <a:t>2011-2021</a:t>
            </a:r>
            <a:r>
              <a:rPr lang="en-US" sz="2800" dirty="0" smtClean="0"/>
              <a:t> .</a:t>
            </a:r>
          </a:p>
          <a:p>
            <a:r>
              <a:rPr lang="en-US" sz="2800" dirty="0" smtClean="0"/>
              <a:t>For the investors who wants to invest in Titan Stock It could be said that I would be a safe and good long term investment.</a:t>
            </a:r>
          </a:p>
          <a:p>
            <a:r>
              <a:rPr lang="en-US" sz="2800" dirty="0" smtClean="0"/>
              <a:t>Titan has </a:t>
            </a:r>
            <a:r>
              <a:rPr lang="en-US" sz="2800" dirty="0"/>
              <a:t>a strong foot in India and has got the trust of the citizens of India that is a valuable company</a:t>
            </a:r>
            <a:r>
              <a:rPr lang="en-US" sz="2800" dirty="0" smtClean="0"/>
              <a:t>. So overall it’s a good company with good stock price history.</a:t>
            </a:r>
            <a:endParaRPr lang="en-US" sz="2800" dirty="0"/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861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Opening Price Of Titan Stock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6582" y="5358835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Highest opening price of the stock was  </a:t>
            </a:r>
            <a:r>
              <a:rPr lang="en-US" b="1" dirty="0" smtClean="0"/>
              <a:t>4730  </a:t>
            </a:r>
            <a:r>
              <a:rPr lang="en-US" dirty="0" smtClean="0"/>
              <a:t>which was on  </a:t>
            </a:r>
            <a:r>
              <a:rPr lang="en-US" b="1" dirty="0" smtClean="0"/>
              <a:t>June 2011 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Lowest opening price of the stock was </a:t>
            </a:r>
            <a:r>
              <a:rPr lang="en-US" b="1" dirty="0" smtClean="0"/>
              <a:t>53</a:t>
            </a:r>
            <a:r>
              <a:rPr lang="en-US" dirty="0" smtClean="0"/>
              <a:t> on </a:t>
            </a:r>
            <a:r>
              <a:rPr lang="en-US" b="1" dirty="0" smtClean="0"/>
              <a:t>October 2000	.</a:t>
            </a:r>
          </a:p>
          <a:p>
            <a:r>
              <a:rPr lang="en-US" dirty="0" smtClean="0"/>
              <a:t>According to the current trend in </a:t>
            </a:r>
            <a:r>
              <a:rPr lang="en-US" b="1" dirty="0" smtClean="0"/>
              <a:t>March 2021</a:t>
            </a:r>
            <a:r>
              <a:rPr lang="en-US" dirty="0" smtClean="0"/>
              <a:t> the last recorded opening price was </a:t>
            </a:r>
            <a:r>
              <a:rPr lang="en-US" b="1" dirty="0" smtClean="0"/>
              <a:t>1550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1027" name="Picture 3" descr="C:\Users\Solv-IT\Desktop\Courseathon\stock price analysis\opening pri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85698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7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Closing Price Of Titan Stock</a:t>
            </a:r>
            <a:endParaRPr lang="en-IN" dirty="0"/>
          </a:p>
        </p:txBody>
      </p:sp>
      <p:pic>
        <p:nvPicPr>
          <p:cNvPr id="2050" name="Picture 2" descr="C:\Users\Solv-IT\Desktop\Courseathon\stock price analysis\Closing Pri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822960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501317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Highest Closing price of the stock was  </a:t>
            </a:r>
            <a:r>
              <a:rPr lang="en-US" b="1" dirty="0" smtClean="0"/>
              <a:t>4715  </a:t>
            </a:r>
            <a:r>
              <a:rPr lang="en-US" dirty="0" smtClean="0"/>
              <a:t>which was on  </a:t>
            </a:r>
            <a:r>
              <a:rPr lang="en-US" b="1" dirty="0" smtClean="0"/>
              <a:t>June 2011 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Lowest opening price of the stock was </a:t>
            </a:r>
            <a:r>
              <a:rPr lang="en-US" b="1" dirty="0" smtClean="0"/>
              <a:t>54 </a:t>
            </a:r>
            <a:r>
              <a:rPr lang="en-US" dirty="0" smtClean="0"/>
              <a:t>on </a:t>
            </a:r>
            <a:r>
              <a:rPr lang="en-US" b="1" dirty="0" smtClean="0"/>
              <a:t>October 2000	.</a:t>
            </a:r>
          </a:p>
          <a:p>
            <a:r>
              <a:rPr lang="en-US" dirty="0" smtClean="0"/>
              <a:t>According to the current trend in </a:t>
            </a:r>
            <a:r>
              <a:rPr lang="en-US" b="1" dirty="0" smtClean="0"/>
              <a:t>March 2021</a:t>
            </a:r>
            <a:r>
              <a:rPr lang="en-US" dirty="0" smtClean="0"/>
              <a:t> the last recorded opening price was </a:t>
            </a:r>
            <a:r>
              <a:rPr lang="en-US" b="1" dirty="0" smtClean="0"/>
              <a:t>1558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1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Average</a:t>
            </a:r>
            <a:r>
              <a:rPr lang="en-US" b="1" dirty="0" smtClean="0"/>
              <a:t> Price Of VWAP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229200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volume-weighted average price (VWAP) is </a:t>
            </a:r>
            <a:r>
              <a:rPr lang="en-US" b="1" dirty="0"/>
              <a:t>a measurement that shows the average price of a security, adjusted for its volume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Above can be seen that the average price a security has traded at throughout the day, based on volume and price  </a:t>
            </a:r>
            <a:endParaRPr lang="en-IN" dirty="0"/>
          </a:p>
        </p:txBody>
      </p:sp>
      <p:pic>
        <p:nvPicPr>
          <p:cNvPr id="3076" name="Picture 4" descr="C:\Users\Solv-IT\Desktop\Courseathon\stock price analysis\Average price v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764704"/>
            <a:ext cx="878497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0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22292" y="4653136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histogram is a graph that represents the probability distribution of a dataset. The heights of the bars indicate the frequencies or probabilities for the different </a:t>
            </a:r>
            <a:r>
              <a:rPr lang="en-US" dirty="0" smtClean="0"/>
              <a:t>values.</a:t>
            </a:r>
          </a:p>
          <a:p>
            <a:endParaRPr lang="en-US" dirty="0"/>
          </a:p>
          <a:p>
            <a:r>
              <a:rPr lang="en-US" dirty="0"/>
              <a:t>Here the most observed price is around </a:t>
            </a:r>
            <a:r>
              <a:rPr lang="en-US" b="1" dirty="0" smtClean="0"/>
              <a:t>550 </a:t>
            </a:r>
            <a:r>
              <a:rPr lang="en-US" dirty="0"/>
              <a:t>and </a:t>
            </a:r>
            <a:r>
              <a:rPr lang="en-US" b="1" dirty="0" smtClean="0"/>
              <a:t>1500</a:t>
            </a:r>
            <a:r>
              <a:rPr lang="en-US" dirty="0" smtClean="0"/>
              <a:t>. </a:t>
            </a:r>
            <a:r>
              <a:rPr lang="en-US" dirty="0"/>
              <a:t>After that prices around </a:t>
            </a:r>
            <a:r>
              <a:rPr lang="en-US" b="1" dirty="0" smtClean="0"/>
              <a:t>0 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1500 </a:t>
            </a:r>
            <a:r>
              <a:rPr lang="en-US" dirty="0" smtClean="0"/>
              <a:t> hundreds </a:t>
            </a:r>
            <a:r>
              <a:rPr lang="en-US" dirty="0"/>
              <a:t>are second most </a:t>
            </a:r>
            <a:r>
              <a:rPr lang="en-US" dirty="0" smtClean="0"/>
              <a:t>observed.</a:t>
            </a:r>
            <a:endParaRPr lang="en-US" dirty="0"/>
          </a:p>
          <a:p>
            <a:endParaRPr lang="en-IN" dirty="0"/>
          </a:p>
        </p:txBody>
      </p:sp>
      <p:pic>
        <p:nvPicPr>
          <p:cNvPr id="4100" name="Picture 4" descr="C:\Users\Solv-IT\Desktop\Courseathon\stock price analysis\vmap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9" y="908720"/>
            <a:ext cx="822960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34605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Volume in a Day</a:t>
            </a:r>
            <a:endParaRPr lang="en-IN" sz="3600" dirty="0"/>
          </a:p>
        </p:txBody>
      </p:sp>
      <p:pic>
        <p:nvPicPr>
          <p:cNvPr id="5122" name="Picture 2" descr="C:\Users\Solv-IT\Desktop\Courseathon\stock price analysis\Max Volume in a Da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6895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0131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chart shows the maximum volume traded in a day.</a:t>
            </a:r>
          </a:p>
          <a:p>
            <a:r>
              <a:rPr lang="en-US" dirty="0" smtClean="0"/>
              <a:t>So according to the graph we can see that the maximum volume is  </a:t>
            </a:r>
            <a:r>
              <a:rPr lang="en-US" b="1" dirty="0" smtClean="0"/>
              <a:t>3,32,76,611</a:t>
            </a:r>
            <a:r>
              <a:rPr lang="en-US" dirty="0" smtClean="0"/>
              <a:t>  which was traded on </a:t>
            </a:r>
            <a:r>
              <a:rPr lang="en-US" b="1" dirty="0" smtClean="0"/>
              <a:t>12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 err="1" smtClean="0"/>
              <a:t>june</a:t>
            </a:r>
            <a:r>
              <a:rPr lang="en-US" b="1" dirty="0" smtClean="0"/>
              <a:t> 2013</a:t>
            </a:r>
            <a:r>
              <a:rPr lang="en-US" dirty="0" smtClean="0"/>
              <a:t>. The second highest was on  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 err="1" smtClean="0"/>
              <a:t>june</a:t>
            </a:r>
            <a:r>
              <a:rPr lang="en-US" b="1" dirty="0" smtClean="0"/>
              <a:t> 2017  2,71,00,101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30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Volume in a Month</a:t>
            </a:r>
            <a:endParaRPr lang="en-IN" sz="3600" dirty="0"/>
          </a:p>
        </p:txBody>
      </p:sp>
      <p:pic>
        <p:nvPicPr>
          <p:cNvPr id="6146" name="Picture 2" descr="C:\Users\Solv-IT\Desktop\Courseathon\stock price analysis\Maximum volume in mont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229600" cy="34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479715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chart shows the maximum volume traded in a month.</a:t>
            </a:r>
          </a:p>
          <a:p>
            <a:r>
              <a:rPr lang="en-US" dirty="0" smtClean="0"/>
              <a:t>So according to the graph we can see that the maximum volume is  </a:t>
            </a:r>
            <a:r>
              <a:rPr lang="en-US" b="1" dirty="0" smtClean="0"/>
              <a:t>11,74,83,659  </a:t>
            </a:r>
            <a:r>
              <a:rPr lang="en-US" dirty="0" smtClean="0"/>
              <a:t>which was traded on </a:t>
            </a:r>
            <a:r>
              <a:rPr lang="en-US" b="1" dirty="0" err="1" smtClean="0"/>
              <a:t>june</a:t>
            </a:r>
            <a:r>
              <a:rPr lang="en-US" b="1" dirty="0" smtClean="0"/>
              <a:t> 2013</a:t>
            </a:r>
            <a:r>
              <a:rPr lang="en-US" dirty="0" smtClean="0"/>
              <a:t>. The second highest was on  </a:t>
            </a:r>
            <a:r>
              <a:rPr lang="en-US" b="1" dirty="0" smtClean="0"/>
              <a:t>December 2017  10,98,54,402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61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7170" name="Picture 2" descr="C:\Users\Solv-IT\Desktop\Courseathon\stock price analysis\Moving Average Of Pri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2960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08518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graph shows the moving average of the </a:t>
            </a:r>
            <a:r>
              <a:rPr lang="en-US" dirty="0" err="1" smtClean="0"/>
              <a:t>itan</a:t>
            </a:r>
            <a:r>
              <a:rPr lang="en-US" dirty="0" smtClean="0"/>
              <a:t> stock over the year </a:t>
            </a:r>
            <a:r>
              <a:rPr lang="en-US" b="1" dirty="0" smtClean="0"/>
              <a:t>2000-2021</a:t>
            </a:r>
          </a:p>
          <a:p>
            <a:r>
              <a:rPr lang="en-US" dirty="0" smtClean="0"/>
              <a:t>A </a:t>
            </a:r>
            <a:r>
              <a:rPr lang="en-US" dirty="0"/>
              <a:t>moving average is </a:t>
            </a:r>
            <a:r>
              <a:rPr lang="en-US" b="1" dirty="0"/>
              <a:t>a statistic that captures the average change in a data series over time</a:t>
            </a:r>
            <a:r>
              <a:rPr lang="en-US" dirty="0"/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53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1</a:t>
            </a:r>
            <a:endParaRPr lang="en-IN" dirty="0"/>
          </a:p>
        </p:txBody>
      </p:sp>
      <p:pic>
        <p:nvPicPr>
          <p:cNvPr id="1026" name="Picture 2" descr="C:\Users\Solv-IT\Desktop\Courseathon\stock price analysis\Dashboard 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69714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3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338</Words>
  <Application>Microsoft Office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Titan Stock Price Analysis</vt:lpstr>
      <vt:lpstr>Opening Price Of Titan Stock</vt:lpstr>
      <vt:lpstr>Closing Price Of Titan Stock</vt:lpstr>
      <vt:lpstr>Average Price Of VWAP</vt:lpstr>
      <vt:lpstr>PowerPoint Presentation</vt:lpstr>
      <vt:lpstr>Maximum Volume in a Day</vt:lpstr>
      <vt:lpstr>Maximum Volume in a Month</vt:lpstr>
      <vt:lpstr>PowerPoint Presentation</vt:lpstr>
      <vt:lpstr>DASHBOARD 1</vt:lpstr>
      <vt:lpstr>Dashboard 2</vt:lpstr>
      <vt:lpstr>CONCLUSIUON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 Stock Price Analysis</dc:title>
  <dc:creator>Solv-IT</dc:creator>
  <cp:lastModifiedBy>Solv-IT</cp:lastModifiedBy>
  <cp:revision>11</cp:revision>
  <dcterms:created xsi:type="dcterms:W3CDTF">2022-05-15T08:02:41Z</dcterms:created>
  <dcterms:modified xsi:type="dcterms:W3CDTF">2022-05-15T10:49:44Z</dcterms:modified>
</cp:coreProperties>
</file>