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6" r:id="rId6"/>
    <p:sldId id="257"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61DA08-EC35-499F-B032-04395FDF2E2F}"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328606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1DA08-EC35-499F-B032-04395FDF2E2F}"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421642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1DA08-EC35-499F-B032-04395FDF2E2F}"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188264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1DA08-EC35-499F-B032-04395FDF2E2F}"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34801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61DA08-EC35-499F-B032-04395FDF2E2F}"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196795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61DA08-EC35-499F-B032-04395FDF2E2F}"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334462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61DA08-EC35-499F-B032-04395FDF2E2F}"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33178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61DA08-EC35-499F-B032-04395FDF2E2F}"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185361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1DA08-EC35-499F-B032-04395FDF2E2F}"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352458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61DA08-EC35-499F-B032-04395FDF2E2F}"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124472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61DA08-EC35-499F-B032-04395FDF2E2F}"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B01A9-9C08-4C57-A88E-C4A32B3F9BB7}" type="slidenum">
              <a:rPr lang="en-US" smtClean="0"/>
              <a:t>‹#›</a:t>
            </a:fld>
            <a:endParaRPr lang="en-US"/>
          </a:p>
        </p:txBody>
      </p:sp>
    </p:spTree>
    <p:extLst>
      <p:ext uri="{BB962C8B-B14F-4D97-AF65-F5344CB8AC3E}">
        <p14:creationId xmlns:p14="http://schemas.microsoft.com/office/powerpoint/2010/main" val="393364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1DA08-EC35-499F-B032-04395FDF2E2F}"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B01A9-9C08-4C57-A88E-C4A32B3F9BB7}" type="slidenum">
              <a:rPr lang="en-US" smtClean="0"/>
              <a:t>‹#›</a:t>
            </a:fld>
            <a:endParaRPr lang="en-US"/>
          </a:p>
        </p:txBody>
      </p:sp>
    </p:spTree>
    <p:extLst>
      <p:ext uri="{BB962C8B-B14F-4D97-AF65-F5344CB8AC3E}">
        <p14:creationId xmlns:p14="http://schemas.microsoft.com/office/powerpoint/2010/main" val="6983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ebstaurantstore.com/article/301/restaurant-menu-desig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Data Analysis</a:t>
            </a:r>
            <a:endParaRPr lang="en-US" dirty="0"/>
          </a:p>
        </p:txBody>
      </p:sp>
    </p:spTree>
    <p:extLst>
      <p:ext uri="{BB962C8B-B14F-4D97-AF65-F5344CB8AC3E}">
        <p14:creationId xmlns:p14="http://schemas.microsoft.com/office/powerpoint/2010/main" val="373189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should be the concept or theme for the restaurant and who is the target audience?</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A restaurant concept is the overall idea or theme that defines the restaurant. Concepts include the </a:t>
            </a:r>
            <a:r>
              <a:rPr lang="en-US" b="1" dirty="0">
                <a:hlinkClick r:id="rId2"/>
              </a:rPr>
              <a:t>your menu's design</a:t>
            </a:r>
            <a:r>
              <a:rPr lang="en-US" dirty="0"/>
              <a:t>, service style, dining room decor, and — of course — the style of food. Many restaurants are conceived based on a chef’s personal experiences or interests. Heritage, local ingredients, traditions, or family are all common sources of inspiration for restaurant concepts. But concepts can also be defined by a chef’s travel experience, training, or an interest in a certain area of art, science, or culture. Because food is, after all, a mixture of all those things. Read on to explore the elements of a concept, some steps to help guide your choices, and even some restaurant concept examples</a:t>
            </a:r>
            <a:r>
              <a:rPr lang="en-US" dirty="0" smtClean="0"/>
              <a:t>.</a:t>
            </a:r>
          </a:p>
          <a:p>
            <a:r>
              <a:rPr lang="en-US" b="1" dirty="0"/>
              <a:t>Identify what inspires you and defines you as a chef -</a:t>
            </a:r>
            <a:r>
              <a:rPr lang="en-US" dirty="0"/>
              <a:t> This is easier said than done and often takes chefs an entire lifetime to figure out. Deciding the style of food that you gravitate towards the most is a good place to start. It can come from your heritage or upbringing, but it doesn’t have to.</a:t>
            </a:r>
          </a:p>
          <a:p>
            <a:r>
              <a:rPr lang="en-US" b="1" dirty="0"/>
              <a:t>Define your unique spin -</a:t>
            </a:r>
            <a:r>
              <a:rPr lang="en-US" dirty="0"/>
              <a:t> Restaurants that offer something unique stand a much better chance of sticking around and getting customers excited about your food.</a:t>
            </a:r>
          </a:p>
          <a:p>
            <a:r>
              <a:rPr lang="en-US" b="1" dirty="0"/>
              <a:t>Research your customer base -</a:t>
            </a:r>
            <a:r>
              <a:rPr lang="en-US" dirty="0"/>
              <a:t> It can be tough to tell exactly what type of restaurant will resonate with people in a given area, but it’s important to make sure that there is some demand for what you want to offer. Get a sense for the competition and observe where other businesses have found success. Try to think about what’s important to your prospective customers and decide what you want to communicate to them.</a:t>
            </a:r>
          </a:p>
          <a:p>
            <a:r>
              <a:rPr lang="en-US" b="1" dirty="0"/>
              <a:t>Develop a menu -</a:t>
            </a:r>
            <a:r>
              <a:rPr lang="en-US" dirty="0"/>
              <a:t> While it’s okay to stray from traditions a little bit, it’s important to avoid conceiving dishes that are muddled or confusing. So, if you brand yourself as an Irish pub, you may want to offer all the classic staples that people will expect before they even walk in the door. But if your concept is Chinese-Mexican fusion or molecular gastronomy, you can probably get away with a lot more whimsy.</a:t>
            </a:r>
          </a:p>
          <a:p>
            <a:r>
              <a:rPr lang="en-US" b="1" dirty="0"/>
              <a:t>Choose a service style -</a:t>
            </a:r>
            <a:r>
              <a:rPr lang="en-US" dirty="0"/>
              <a:t> Once you have your menu mostly figured out, it should be easy to pick a service style that will lend itself well to your dishes. For example, many Italian foods are great when served family style, but pricey seafood entrees might be best in a fine dining environment.</a:t>
            </a:r>
          </a:p>
          <a:p>
            <a:endParaRPr lang="en-US" dirty="0"/>
          </a:p>
        </p:txBody>
      </p:sp>
    </p:spTree>
    <p:extLst>
      <p:ext uri="{BB962C8B-B14F-4D97-AF65-F5344CB8AC3E}">
        <p14:creationId xmlns:p14="http://schemas.microsoft.com/office/powerpoint/2010/main" val="375045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255" y="0"/>
            <a:ext cx="10515600" cy="1325563"/>
          </a:xfrm>
        </p:spPr>
        <p:txBody>
          <a:bodyPr/>
          <a:lstStyle/>
          <a:p>
            <a:r>
              <a:rPr lang="en-US" b="1" dirty="0" smtClean="0"/>
              <a:t>Top 5 Restaurants in Bangalore according to 						votes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16" y="1166069"/>
            <a:ext cx="11828477" cy="4513277"/>
          </a:xfrm>
        </p:spPr>
      </p:pic>
      <p:sp>
        <p:nvSpPr>
          <p:cNvPr id="6" name="TextBox 5"/>
          <p:cNvSpPr txBox="1"/>
          <p:nvPr/>
        </p:nvSpPr>
        <p:spPr>
          <a:xfrm>
            <a:off x="176169" y="6014906"/>
            <a:ext cx="10695963" cy="369332"/>
          </a:xfrm>
          <a:prstGeom prst="rect">
            <a:avLst/>
          </a:prstGeom>
          <a:noFill/>
        </p:spPr>
        <p:txBody>
          <a:bodyPr wrap="square" rtlCol="0">
            <a:spAutoFit/>
          </a:bodyPr>
          <a:lstStyle/>
          <a:p>
            <a:r>
              <a:rPr lang="en-US" dirty="0" smtClean="0"/>
              <a:t>Restaurants with the top votes is </a:t>
            </a:r>
            <a:r>
              <a:rPr lang="en-US" dirty="0" err="1" smtClean="0"/>
              <a:t>Onesta</a:t>
            </a:r>
            <a:r>
              <a:rPr lang="en-US" dirty="0" smtClean="0"/>
              <a:t> with 347,529 votes and second comes Truffles with 301,059 votes</a:t>
            </a:r>
            <a:endParaRPr lang="en-US" dirty="0"/>
          </a:p>
        </p:txBody>
      </p:sp>
    </p:spTree>
    <p:extLst>
      <p:ext uri="{BB962C8B-B14F-4D97-AF65-F5344CB8AC3E}">
        <p14:creationId xmlns:p14="http://schemas.microsoft.com/office/powerpoint/2010/main" val="275532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2121"/>
          </a:xfrm>
        </p:spPr>
        <p:txBody>
          <a:bodyPr/>
          <a:lstStyle/>
          <a:p>
            <a:r>
              <a:rPr lang="en-US" b="1" dirty="0" smtClean="0"/>
              <a:t>Average cost of 2 people in Top 5 Restaurants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949" y="1258349"/>
            <a:ext cx="10210101" cy="4351338"/>
          </a:xfrm>
        </p:spPr>
      </p:pic>
      <p:sp>
        <p:nvSpPr>
          <p:cNvPr id="5" name="TextBox 4"/>
          <p:cNvSpPr txBox="1"/>
          <p:nvPr/>
        </p:nvSpPr>
        <p:spPr>
          <a:xfrm>
            <a:off x="999338" y="5813571"/>
            <a:ext cx="10669748" cy="646331"/>
          </a:xfrm>
          <a:prstGeom prst="rect">
            <a:avLst/>
          </a:prstGeom>
          <a:noFill/>
        </p:spPr>
        <p:txBody>
          <a:bodyPr wrap="square" rtlCol="0">
            <a:spAutoFit/>
          </a:bodyPr>
          <a:lstStyle/>
          <a:p>
            <a:r>
              <a:rPr lang="en-US" dirty="0" smtClean="0"/>
              <a:t>Black pearl has the mots expensive cost for 2 people with  average amount of 1427, lowest is the </a:t>
            </a:r>
            <a:r>
              <a:rPr lang="en-US" dirty="0" err="1" smtClean="0"/>
              <a:t>Onesta</a:t>
            </a:r>
            <a:r>
              <a:rPr lang="en-US" dirty="0" smtClean="0"/>
              <a:t> which is also  the topper in the votes section with the </a:t>
            </a:r>
            <a:r>
              <a:rPr lang="en-US" dirty="0" err="1" smtClean="0"/>
              <a:t>avearge</a:t>
            </a:r>
            <a:r>
              <a:rPr lang="en-US" dirty="0" smtClean="0"/>
              <a:t> cost of 600 for two people .</a:t>
            </a:r>
            <a:endParaRPr lang="en-US" dirty="0"/>
          </a:p>
        </p:txBody>
      </p:sp>
    </p:spTree>
    <p:extLst>
      <p:ext uri="{BB962C8B-B14F-4D97-AF65-F5344CB8AC3E}">
        <p14:creationId xmlns:p14="http://schemas.microsoft.com/office/powerpoint/2010/main" val="144977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21844"/>
            <a:ext cx="10515600" cy="515719"/>
          </a:xfrm>
        </p:spPr>
        <p:txBody>
          <a:bodyPr>
            <a:normAutofit fontScale="90000"/>
          </a:bodyPr>
          <a:lstStyle/>
          <a:p>
            <a:r>
              <a:rPr lang="en-US" dirty="0" smtClean="0"/>
              <a:t>	Most Liked Dishes Of The Restaurant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911227"/>
            <a:ext cx="10260434" cy="4902344"/>
          </a:xfrm>
        </p:spPr>
      </p:pic>
      <p:sp>
        <p:nvSpPr>
          <p:cNvPr id="5" name="TextBox 4"/>
          <p:cNvSpPr txBox="1"/>
          <p:nvPr/>
        </p:nvSpPr>
        <p:spPr>
          <a:xfrm>
            <a:off x="1047926" y="6014906"/>
            <a:ext cx="9119531" cy="369332"/>
          </a:xfrm>
          <a:prstGeom prst="rect">
            <a:avLst/>
          </a:prstGeom>
          <a:noFill/>
        </p:spPr>
        <p:txBody>
          <a:bodyPr wrap="square" rtlCol="0">
            <a:spAutoFit/>
          </a:bodyPr>
          <a:lstStyle/>
          <a:p>
            <a:r>
              <a:rPr lang="en-US" dirty="0" smtClean="0"/>
              <a:t>These are the most liked dishes of the top restaurants in Bangalore order wised.</a:t>
            </a:r>
            <a:endParaRPr lang="en-US" dirty="0"/>
          </a:p>
        </p:txBody>
      </p:sp>
    </p:spTree>
    <p:extLst>
      <p:ext uri="{BB962C8B-B14F-4D97-AF65-F5344CB8AC3E}">
        <p14:creationId xmlns:p14="http://schemas.microsoft.com/office/powerpoint/2010/main" val="16705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112"/>
          </a:xfrm>
        </p:spPr>
        <p:txBody>
          <a:bodyPr/>
          <a:lstStyle/>
          <a:p>
            <a:r>
              <a:rPr lang="en-US" b="1" dirty="0" smtClean="0"/>
              <a:t>				DASHBOARD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180" y="1825625"/>
            <a:ext cx="9789952" cy="4351338"/>
          </a:xfrm>
        </p:spPr>
      </p:pic>
    </p:spTree>
    <p:extLst>
      <p:ext uri="{BB962C8B-B14F-4D97-AF65-F5344CB8AC3E}">
        <p14:creationId xmlns:p14="http://schemas.microsoft.com/office/powerpoint/2010/main" val="130823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811" y="704676"/>
            <a:ext cx="10515600" cy="528506"/>
          </a:xfrm>
        </p:spPr>
        <p:txBody>
          <a:bodyPr>
            <a:normAutofit fontScale="90000"/>
          </a:bodyPr>
          <a:lstStyle/>
          <a:p>
            <a:r>
              <a:rPr lang="en-US" sz="3100" b="1" dirty="0"/>
              <a:t>What should be the hiring process for the people you need to run your restaurant business?</a:t>
            </a:r>
            <a:r>
              <a:rPr lang="en-US" b="1" dirty="0"/>
              <a:t/>
            </a:r>
            <a:br>
              <a:rPr lang="en-US" b="1" dirty="0"/>
            </a:br>
            <a:endParaRPr lang="en-US" b="1" dirty="0"/>
          </a:p>
        </p:txBody>
      </p:sp>
      <p:sp>
        <p:nvSpPr>
          <p:cNvPr id="3" name="Content Placeholder 2"/>
          <p:cNvSpPr>
            <a:spLocks noGrp="1"/>
          </p:cNvSpPr>
          <p:nvPr>
            <p:ph idx="1"/>
          </p:nvPr>
        </p:nvSpPr>
        <p:spPr>
          <a:xfrm>
            <a:off x="829811" y="1334869"/>
            <a:ext cx="10515600" cy="4910735"/>
          </a:xfrm>
        </p:spPr>
        <p:txBody>
          <a:bodyPr>
            <a:normAutofit fontScale="70000" lnSpcReduction="20000"/>
          </a:bodyPr>
          <a:lstStyle/>
          <a:p>
            <a:r>
              <a:rPr lang="en-US" dirty="0" smtClean="0"/>
              <a:t>You </a:t>
            </a:r>
            <a:r>
              <a:rPr lang="en-US" dirty="0"/>
              <a:t>need to analyze the need and talk to various department heads like the manager, sous chef, etc. and ask them if any extra help is needed</a:t>
            </a:r>
            <a:r>
              <a:rPr lang="en-US" dirty="0" smtClean="0"/>
              <a:t>.</a:t>
            </a:r>
          </a:p>
          <a:p>
            <a:r>
              <a:rPr lang="en-US" dirty="0"/>
              <a:t>Check your budget and requirements and then go ahead and determine the number of people you can hire and how much you’ll pay them. </a:t>
            </a:r>
            <a:endParaRPr lang="en-US" dirty="0" smtClean="0"/>
          </a:p>
          <a:p>
            <a:r>
              <a:rPr lang="en-US" b="1" dirty="0"/>
              <a:t>The number of tables you have</a:t>
            </a:r>
            <a:r>
              <a:rPr lang="en-US" dirty="0"/>
              <a:t> – Number of tables you have and the average turnover helps you determine the number of servers </a:t>
            </a:r>
            <a:r>
              <a:rPr lang="en-US" dirty="0" smtClean="0"/>
              <a:t>required.</a:t>
            </a:r>
          </a:p>
          <a:p>
            <a:r>
              <a:rPr lang="en-US" b="1" dirty="0"/>
              <a:t>The type of restaurant setup that you have</a:t>
            </a:r>
            <a:r>
              <a:rPr lang="en-US" dirty="0"/>
              <a:t> – for example, for a fine dining restaurant you generally need highly experienced head chefs but, for a quick-service restaurant, you can hire someone less experienced.</a:t>
            </a:r>
          </a:p>
          <a:p>
            <a:r>
              <a:rPr lang="en-US" dirty="0"/>
              <a:t>When interviewing a person, you need to see if his/her thoughts are compatible with the goals of the restaurant</a:t>
            </a:r>
            <a:r>
              <a:rPr lang="en-US" dirty="0" smtClean="0"/>
              <a:t>.</a:t>
            </a:r>
            <a:r>
              <a:rPr lang="en-US" dirty="0"/>
              <a:t> Check through the previous responsibilities of the candidates. This would help you determine how dedicated the person is towards their work. The best way of identifying a suitable candidate is by checking through their application form which would be filled out neatly, and they often provide a professional and detailed resume</a:t>
            </a:r>
            <a:r>
              <a:rPr lang="en-US" dirty="0" smtClean="0"/>
              <a:t>.</a:t>
            </a:r>
          </a:p>
          <a:p>
            <a:r>
              <a:rPr lang="en-US" dirty="0"/>
              <a:t>The restaurant staff hiring process is a time and resource-consuming activity; therefore you should be as transparent as possible. Transparency gives a clear idea to the candidate if he/she would like to work at your restaurant. </a:t>
            </a:r>
          </a:p>
        </p:txBody>
      </p:sp>
    </p:spTree>
    <p:extLst>
      <p:ext uri="{BB962C8B-B14F-4D97-AF65-F5344CB8AC3E}">
        <p14:creationId xmlns:p14="http://schemas.microsoft.com/office/powerpoint/2010/main" val="244608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Decide where you want your restaurant to be </a:t>
            </a:r>
            <a:r>
              <a:rPr lang="en-US" b="1" dirty="0" smtClean="0"/>
              <a:t>					located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Another element of market analysis relates to where your bar or restaurant is </a:t>
            </a:r>
            <a:r>
              <a:rPr lang="en-US" dirty="0" smtClean="0"/>
              <a:t>located</a:t>
            </a:r>
            <a:endParaRPr lang="en-US" dirty="0"/>
          </a:p>
          <a:p>
            <a:r>
              <a:rPr lang="en-US" dirty="0"/>
              <a:t>Other businesses in your area</a:t>
            </a:r>
          </a:p>
          <a:p>
            <a:r>
              <a:rPr lang="en-US" dirty="0"/>
              <a:t>Accessible for and volume of foot traffic</a:t>
            </a:r>
          </a:p>
          <a:p>
            <a:r>
              <a:rPr lang="en-US" dirty="0"/>
              <a:t>Other bars and restaurants near you</a:t>
            </a:r>
          </a:p>
          <a:p>
            <a:r>
              <a:rPr lang="en-US" dirty="0"/>
              <a:t>Accessibility from highways and interstates</a:t>
            </a:r>
          </a:p>
          <a:p>
            <a:r>
              <a:rPr lang="en-US" dirty="0"/>
              <a:t>Relation to business, shopping, or entertainment district</a:t>
            </a:r>
          </a:p>
          <a:p>
            <a:r>
              <a:rPr lang="en-US" dirty="0"/>
              <a:t>Business operations of direct bar and restaurant competition</a:t>
            </a:r>
          </a:p>
          <a:p>
            <a:endParaRPr lang="en-US" dirty="0"/>
          </a:p>
        </p:txBody>
      </p:sp>
    </p:spTree>
    <p:extLst>
      <p:ext uri="{BB962C8B-B14F-4D97-AF65-F5344CB8AC3E}">
        <p14:creationId xmlns:p14="http://schemas.microsoft.com/office/powerpoint/2010/main" val="97910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licenses and permits necessary to begin your restaurant business?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FSSAI License. </a:t>
            </a:r>
          </a:p>
          <a:p>
            <a:r>
              <a:rPr lang="en-US" dirty="0"/>
              <a:t>Liquor License. </a:t>
            </a:r>
          </a:p>
          <a:p>
            <a:r>
              <a:rPr lang="en-US" dirty="0"/>
              <a:t>Health/Trade License. </a:t>
            </a:r>
          </a:p>
          <a:p>
            <a:r>
              <a:rPr lang="en-US" dirty="0"/>
              <a:t>Eating House License. </a:t>
            </a:r>
          </a:p>
          <a:p>
            <a:r>
              <a:rPr lang="en-US" dirty="0"/>
              <a:t>Fire Safety License. </a:t>
            </a:r>
          </a:p>
          <a:p>
            <a:r>
              <a:rPr lang="en-US" dirty="0"/>
              <a:t>Lift Clearance. </a:t>
            </a:r>
          </a:p>
          <a:p>
            <a:r>
              <a:rPr lang="en-US" dirty="0"/>
              <a:t>Music License</a:t>
            </a:r>
            <a:r>
              <a:rPr lang="en-US" dirty="0" smtClean="0"/>
              <a:t>. </a:t>
            </a:r>
          </a:p>
          <a:p>
            <a:r>
              <a:rPr lang="en-US" dirty="0" smtClean="0"/>
              <a:t>Certificate </a:t>
            </a:r>
            <a:r>
              <a:rPr lang="en-US" dirty="0"/>
              <a:t>of Environmental Clearance.</a:t>
            </a:r>
          </a:p>
          <a:p>
            <a:endParaRPr lang="en-US" dirty="0"/>
          </a:p>
        </p:txBody>
      </p:sp>
    </p:spTree>
    <p:extLst>
      <p:ext uri="{BB962C8B-B14F-4D97-AF65-F5344CB8AC3E}">
        <p14:creationId xmlns:p14="http://schemas.microsoft.com/office/powerpoint/2010/main" val="422226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253" y="595618"/>
            <a:ext cx="10515600" cy="1325563"/>
          </a:xfrm>
        </p:spPr>
        <p:txBody>
          <a:bodyPr>
            <a:normAutofit fontScale="90000"/>
          </a:bodyPr>
          <a:lstStyle/>
          <a:p>
            <a:pPr fontAlgn="base"/>
            <a:r>
              <a:rPr lang="en-US" sz="3600" b="1" dirty="0"/>
              <a:t>How to optimize the installation and maintenance cost of the essential equipment required to establish a restaurant business.</a:t>
            </a:r>
            <a:r>
              <a:rPr lang="en-US" dirty="0"/>
              <a:t/>
            </a:r>
            <a:br>
              <a:rPr lang="en-US" dirty="0"/>
            </a:br>
            <a:r>
              <a:rPr lang="en-US" b="0" dirty="0" smtClean="0">
                <a:effectLst/>
              </a:rPr>
              <a:t/>
            </a:r>
            <a:br>
              <a:rPr lang="en-US" b="0" dirty="0" smtClean="0">
                <a:effectLst/>
              </a:rPr>
            </a:br>
            <a:endParaRPr lang="en-US" dirty="0"/>
          </a:p>
        </p:txBody>
      </p:sp>
      <p:sp>
        <p:nvSpPr>
          <p:cNvPr id="3" name="Content Placeholder 2"/>
          <p:cNvSpPr>
            <a:spLocks noGrp="1"/>
          </p:cNvSpPr>
          <p:nvPr>
            <p:ph idx="1"/>
          </p:nvPr>
        </p:nvSpPr>
        <p:spPr>
          <a:xfrm>
            <a:off x="218114" y="1518509"/>
            <a:ext cx="11135686" cy="5435964"/>
          </a:xfrm>
        </p:spPr>
        <p:txBody>
          <a:bodyPr>
            <a:normAutofit fontScale="85000" lnSpcReduction="20000"/>
          </a:bodyPr>
          <a:lstStyle/>
          <a:p>
            <a:r>
              <a:rPr lang="en-US" b="1" dirty="0"/>
              <a:t> </a:t>
            </a:r>
            <a:r>
              <a:rPr lang="en-US" sz="2300" b="1" dirty="0"/>
              <a:t>Kitchen </a:t>
            </a:r>
            <a:r>
              <a:rPr lang="en-US" sz="2300" b="1" dirty="0" smtClean="0"/>
              <a:t>Equipment</a:t>
            </a:r>
          </a:p>
          <a:p>
            <a:pPr marL="0" indent="0">
              <a:buNone/>
            </a:pPr>
            <a:r>
              <a:rPr lang="en-US" sz="2300" dirty="0"/>
              <a:t>Refrigerators and Freezers</a:t>
            </a:r>
          </a:p>
          <a:p>
            <a:pPr marL="0" indent="0">
              <a:buNone/>
            </a:pPr>
            <a:r>
              <a:rPr lang="en-US" sz="2300" dirty="0"/>
              <a:t>Counters and Cutting Surfaces</a:t>
            </a:r>
          </a:p>
          <a:p>
            <a:pPr marL="0" indent="0">
              <a:buNone/>
            </a:pPr>
            <a:r>
              <a:rPr lang="en-US" sz="2300" dirty="0"/>
              <a:t>Slicers</a:t>
            </a:r>
          </a:p>
          <a:p>
            <a:pPr marL="0" indent="0">
              <a:buNone/>
            </a:pPr>
            <a:r>
              <a:rPr lang="en-US" sz="2300" dirty="0"/>
              <a:t>Mixers</a:t>
            </a:r>
          </a:p>
          <a:p>
            <a:pPr marL="0" indent="0">
              <a:buNone/>
            </a:pPr>
            <a:r>
              <a:rPr lang="en-US" sz="2300" dirty="0"/>
              <a:t>Ovens and Ranges</a:t>
            </a:r>
          </a:p>
          <a:p>
            <a:pPr marL="0" indent="0">
              <a:buNone/>
            </a:pPr>
            <a:r>
              <a:rPr lang="en-US" sz="2300" dirty="0"/>
              <a:t>Sinks</a:t>
            </a:r>
          </a:p>
          <a:p>
            <a:pPr marL="0" indent="0">
              <a:buNone/>
            </a:pPr>
            <a:r>
              <a:rPr lang="en-US" sz="2300" dirty="0"/>
              <a:t>Proper Safety </a:t>
            </a:r>
            <a:r>
              <a:rPr lang="en-US" sz="2300" dirty="0" smtClean="0"/>
              <a:t>Equipment</a:t>
            </a:r>
            <a:endParaRPr lang="en-US" sz="2300" dirty="0"/>
          </a:p>
          <a:p>
            <a:r>
              <a:rPr lang="en-US" sz="2300" b="1" dirty="0"/>
              <a:t>Front-of-House </a:t>
            </a:r>
            <a:r>
              <a:rPr lang="en-US" sz="2300" b="1" dirty="0" smtClean="0"/>
              <a:t>Equipment</a:t>
            </a:r>
          </a:p>
          <a:p>
            <a:pPr marL="0" indent="0">
              <a:buNone/>
            </a:pPr>
            <a:r>
              <a:rPr lang="en-US" sz="2300" dirty="0"/>
              <a:t>Menu </a:t>
            </a:r>
            <a:r>
              <a:rPr lang="en-US" sz="2300" dirty="0" smtClean="0"/>
              <a:t>Boards</a:t>
            </a:r>
          </a:p>
          <a:p>
            <a:pPr marL="0" indent="0">
              <a:buNone/>
            </a:pPr>
            <a:r>
              <a:rPr lang="en-US" sz="2300" dirty="0"/>
              <a:t>Tablecloth and </a:t>
            </a:r>
            <a:r>
              <a:rPr lang="en-US" sz="2300" dirty="0" smtClean="0"/>
              <a:t>Napkins</a:t>
            </a:r>
          </a:p>
          <a:p>
            <a:pPr marL="0" indent="0">
              <a:buNone/>
            </a:pPr>
            <a:r>
              <a:rPr lang="en-US" sz="2300" dirty="0"/>
              <a:t>Salt And Pepper Shakers</a:t>
            </a:r>
            <a:endParaRPr lang="en-US" sz="2300" dirty="0" smtClean="0"/>
          </a:p>
          <a:p>
            <a:r>
              <a:rPr lang="en-US" sz="2300" b="1" dirty="0" smtClean="0"/>
              <a:t>Operational Equipment</a:t>
            </a:r>
          </a:p>
          <a:p>
            <a:pPr marL="0" indent="0">
              <a:buNone/>
            </a:pPr>
            <a:r>
              <a:rPr lang="en-US" sz="2300" dirty="0"/>
              <a:t>Be it cash-registers, credit-card processing machines, or restaurant management systems, these are being increasingly used by the restaurants to make their operations seamless. </a:t>
            </a:r>
          </a:p>
          <a:p>
            <a:endParaRPr lang="en-US" sz="2300" dirty="0"/>
          </a:p>
        </p:txBody>
      </p:sp>
    </p:spTree>
    <p:extLst>
      <p:ext uri="{BB962C8B-B14F-4D97-AF65-F5344CB8AC3E}">
        <p14:creationId xmlns:p14="http://schemas.microsoft.com/office/powerpoint/2010/main" val="195570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1023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Restaurant Data Analysis</vt:lpstr>
      <vt:lpstr>Top 5 Restaurants in Bangalore according to       votes</vt:lpstr>
      <vt:lpstr>Average cost of 2 people in Top 5 Restaurants</vt:lpstr>
      <vt:lpstr> Most Liked Dishes Of The Restaurant</vt:lpstr>
      <vt:lpstr>    DASHBOARD</vt:lpstr>
      <vt:lpstr>What should be the hiring process for the people you need to run your restaurant business? </vt:lpstr>
      <vt:lpstr>Decide where you want your restaurant to be      located.</vt:lpstr>
      <vt:lpstr>What are the licenses and permits necessary to begin your restaurant business? </vt:lpstr>
      <vt:lpstr>How to optimize the installation and maintenance cost of the essential equipment required to establish a restaurant business.  </vt:lpstr>
      <vt:lpstr>What should be the concept or theme for the restaurant and who is the target audience?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Data Analysis</dc:title>
  <dc:creator>Harsh</dc:creator>
  <cp:lastModifiedBy>Harsh</cp:lastModifiedBy>
  <cp:revision>5</cp:revision>
  <dcterms:created xsi:type="dcterms:W3CDTF">2022-05-23T07:54:53Z</dcterms:created>
  <dcterms:modified xsi:type="dcterms:W3CDTF">2022-05-23T08:32:00Z</dcterms:modified>
</cp:coreProperties>
</file>