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9" r:id="rId7"/>
    <p:sldId id="268" r:id="rId8"/>
    <p:sldId id="266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87F3C-750D-4849-9000-C2CCF8F26BD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CA250-2AD4-4335-8634-03255CDE9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1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CA250-2AD4-4335-8634-03255CDE9A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1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29BD-56ED-4659-8EB3-4F58EBDAAF00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BAE-E07F-4E26-84D1-E63E7FC3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29BD-56ED-4659-8EB3-4F58EBDAAF00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BAE-E07F-4E26-84D1-E63E7FC3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00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29BD-56ED-4659-8EB3-4F58EBDAAF00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BAE-E07F-4E26-84D1-E63E7FC3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7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29BD-56ED-4659-8EB3-4F58EBDAAF00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BAE-E07F-4E26-84D1-E63E7FC3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9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29BD-56ED-4659-8EB3-4F58EBDAAF00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BAE-E07F-4E26-84D1-E63E7FC3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77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29BD-56ED-4659-8EB3-4F58EBDAAF00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BAE-E07F-4E26-84D1-E63E7FC3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52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29BD-56ED-4659-8EB3-4F58EBDAAF00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BAE-E07F-4E26-84D1-E63E7FC3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1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29BD-56ED-4659-8EB3-4F58EBDAAF00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BAE-E07F-4E26-84D1-E63E7FC3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52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29BD-56ED-4659-8EB3-4F58EBDAAF00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BAE-E07F-4E26-84D1-E63E7FC3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00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29BD-56ED-4659-8EB3-4F58EBDAAF00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BAE-E07F-4E26-84D1-E63E7FC3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8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29BD-56ED-4659-8EB3-4F58EBDAAF00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BAE-E07F-4E26-84D1-E63E7FC3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19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29BD-56ED-4659-8EB3-4F58EBDAAF00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CBAE-E07F-4E26-84D1-E63E7FC3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83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en-US" b="1" dirty="0" smtClean="0"/>
              <a:t>Financial Crime Analysis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0004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Money Laundering Transaction Network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06104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E-banks</a:t>
            </a:r>
            <a:r>
              <a:rPr lang="en-US" dirty="0"/>
              <a:t> have to fulfill a crucial role, since </a:t>
            </a:r>
            <a:r>
              <a:rPr lang="en-US" b="1" dirty="0"/>
              <a:t>money laundering </a:t>
            </a:r>
            <a:r>
              <a:rPr lang="en-US" dirty="0"/>
              <a:t>is seen as one of the main problems to continue with a reliable international financial system.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damages the legal world economy since the money is earned illegally, prevention of money laundering brings high investigation costs due to the detection monitoring systems, and it promotes </a:t>
            </a:r>
            <a:r>
              <a:rPr lang="en-US" b="1" dirty="0"/>
              <a:t>weak detection policies </a:t>
            </a:r>
            <a:r>
              <a:rPr lang="en-US" dirty="0"/>
              <a:t>considering weaker policies are more attractive and accessible to launder money. </a:t>
            </a:r>
            <a:endParaRPr lang="en-US" dirty="0" smtClean="0"/>
          </a:p>
          <a:p>
            <a:r>
              <a:rPr lang="en-US" dirty="0" smtClean="0"/>
              <a:t>Eventually</a:t>
            </a:r>
            <a:r>
              <a:rPr lang="en-US" dirty="0"/>
              <a:t>, financial markets could become </a:t>
            </a:r>
            <a:r>
              <a:rPr lang="en-US" b="1" dirty="0"/>
              <a:t>unstable</a:t>
            </a:r>
            <a:r>
              <a:rPr lang="en-US" dirty="0"/>
              <a:t>, and ultimately, it could affect economic </a:t>
            </a:r>
            <a:r>
              <a:rPr lang="en-US" dirty="0" smtClean="0"/>
              <a:t>growth. </a:t>
            </a:r>
          </a:p>
          <a:p>
            <a:r>
              <a:rPr lang="en-US" dirty="0" smtClean="0"/>
              <a:t>Additionally, money laundering is often used as a gateway to finance </a:t>
            </a:r>
            <a:r>
              <a:rPr lang="en-US" b="1" dirty="0" smtClean="0"/>
              <a:t>terroristic activities</a:t>
            </a:r>
            <a:r>
              <a:rPr lang="en-US" dirty="0" smtClean="0"/>
              <a:t>, </a:t>
            </a:r>
            <a:r>
              <a:rPr lang="en-US" b="1" dirty="0" smtClean="0"/>
              <a:t>hurting</a:t>
            </a:r>
            <a:r>
              <a:rPr lang="en-US" dirty="0" smtClean="0"/>
              <a:t> our </a:t>
            </a:r>
            <a:r>
              <a:rPr lang="en-US" b="1" dirty="0" smtClean="0"/>
              <a:t>society financially</a:t>
            </a:r>
            <a:r>
              <a:rPr lang="en-US" dirty="0" smtClean="0"/>
              <a:t> and </a:t>
            </a:r>
            <a:r>
              <a:rPr lang="en-US" b="1" dirty="0" smtClean="0"/>
              <a:t>politically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According </a:t>
            </a:r>
            <a:r>
              <a:rPr lang="en-US" dirty="0"/>
              <a:t>to the International Monetary Fund (</a:t>
            </a:r>
            <a:r>
              <a:rPr lang="en-US" b="1" dirty="0"/>
              <a:t>IMF</a:t>
            </a:r>
            <a:r>
              <a:rPr lang="en-US" dirty="0"/>
              <a:t>), the size of money laundering worldwide is approximately five percent of the global gross domestic product (</a:t>
            </a:r>
            <a:r>
              <a:rPr lang="en-US" b="1" dirty="0"/>
              <a:t>GDP</a:t>
            </a:r>
            <a:r>
              <a:rPr lang="en-US" dirty="0"/>
              <a:t>), similar to </a:t>
            </a:r>
            <a:r>
              <a:rPr lang="en-US" b="1" dirty="0"/>
              <a:t>3,000 billion </a:t>
            </a:r>
            <a:r>
              <a:rPr lang="en-US" dirty="0"/>
              <a:t>US dollars.</a:t>
            </a:r>
          </a:p>
        </p:txBody>
      </p:sp>
    </p:spTree>
    <p:extLst>
      <p:ext uri="{BB962C8B-B14F-4D97-AF65-F5344CB8AC3E}">
        <p14:creationId xmlns:p14="http://schemas.microsoft.com/office/powerpoint/2010/main" val="115876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Activities which indicates of Money laundering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The funneling of cash or other funds generated from illegal activities through legitimate financial institutions and business to conceal the source of funds.</a:t>
            </a:r>
          </a:p>
          <a:p>
            <a:r>
              <a:rPr lang="en-US" sz="3000" dirty="0" smtClean="0"/>
              <a:t>These activities could indicate anything related to account </a:t>
            </a:r>
            <a:r>
              <a:rPr lang="en-US" sz="3000" b="1" dirty="0" smtClean="0"/>
              <a:t>openings</a:t>
            </a:r>
            <a:r>
              <a:rPr lang="en-US" sz="3000" dirty="0" smtClean="0"/>
              <a:t>, </a:t>
            </a:r>
            <a:r>
              <a:rPr lang="en-US" sz="3000" b="1" dirty="0" smtClean="0"/>
              <a:t>large each's sums</a:t>
            </a:r>
            <a:r>
              <a:rPr lang="en-US" sz="3000" dirty="0" smtClean="0"/>
              <a:t>, </a:t>
            </a:r>
            <a:r>
              <a:rPr lang="en-US" sz="3000" b="1" dirty="0" smtClean="0"/>
              <a:t>deposits</a:t>
            </a:r>
            <a:r>
              <a:rPr lang="en-US" sz="3000" dirty="0" smtClean="0"/>
              <a:t> , </a:t>
            </a:r>
            <a:r>
              <a:rPr lang="en-US" sz="3000" b="1" dirty="0" smtClean="0"/>
              <a:t>withdrawals</a:t>
            </a:r>
            <a:r>
              <a:rPr lang="en-US" sz="3000" dirty="0" smtClean="0"/>
              <a:t>, </a:t>
            </a:r>
            <a:r>
              <a:rPr lang="en-US" sz="3000" b="1" dirty="0" smtClean="0"/>
              <a:t>payments</a:t>
            </a:r>
            <a:r>
              <a:rPr lang="en-US" sz="3000" dirty="0" smtClean="0"/>
              <a:t> and </a:t>
            </a:r>
            <a:r>
              <a:rPr lang="en-US" sz="3000" b="1" dirty="0" smtClean="0"/>
              <a:t>wire transfers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In our data we have the data of transactions form of </a:t>
            </a:r>
            <a:r>
              <a:rPr lang="en-US" sz="3000" b="1" dirty="0" smtClean="0"/>
              <a:t>sender ID </a:t>
            </a:r>
            <a:r>
              <a:rPr lang="en-US" sz="3000" dirty="0" smtClean="0"/>
              <a:t>and </a:t>
            </a:r>
            <a:r>
              <a:rPr lang="en-US" sz="3000" b="1" dirty="0" smtClean="0"/>
              <a:t>Receiver ID</a:t>
            </a:r>
            <a:r>
              <a:rPr lang="en-US" sz="3000" dirty="0" smtClean="0"/>
              <a:t>.</a:t>
            </a:r>
          </a:p>
          <a:p>
            <a:r>
              <a:rPr lang="en-US" sz="3000" b="1" dirty="0" smtClean="0"/>
              <a:t>Money laundering </a:t>
            </a:r>
            <a:r>
              <a:rPr lang="en-US" sz="3000" dirty="0" smtClean="0"/>
              <a:t>can be divided into </a:t>
            </a:r>
            <a:r>
              <a:rPr lang="en-US" sz="3000" b="1" dirty="0" smtClean="0"/>
              <a:t>three layers </a:t>
            </a:r>
            <a:r>
              <a:rPr lang="en-US" sz="3000" dirty="0" smtClean="0"/>
              <a:t>which are placement, layering and integration phase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5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Layering methods used in Money laundering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Layering methods used are: </a:t>
            </a:r>
            <a:endParaRPr lang="en-US" dirty="0" smtClean="0"/>
          </a:p>
          <a:p>
            <a:r>
              <a:rPr lang="en-US" dirty="0" smtClean="0"/>
              <a:t>circulating </a:t>
            </a:r>
            <a:r>
              <a:rPr lang="en-US" dirty="0"/>
              <a:t>money between multiple financial accounts, shifting the money among many different entities, or by reselling assets - bought in the placement phase - locally or abroad.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third and last phase is integration.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illegally obtained money is converted to apparently legitimate business revenues through normal financial operations.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operation is also done by dealing with properties and creating false loans. </a:t>
            </a:r>
          </a:p>
        </p:txBody>
      </p:sp>
    </p:spTree>
    <p:extLst>
      <p:ext uri="{BB962C8B-B14F-4D97-AF65-F5344CB8AC3E}">
        <p14:creationId xmlns:p14="http://schemas.microsoft.com/office/powerpoint/2010/main" val="280391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Methods to Detect Money laundering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Two situations can occur when an alert is </a:t>
            </a:r>
            <a:r>
              <a:rPr lang="en-US" dirty="0" smtClean="0"/>
              <a:t>generated:-</a:t>
            </a:r>
          </a:p>
          <a:p>
            <a:r>
              <a:rPr lang="en-US" sz="2400" dirty="0"/>
              <a:t>when monitoring is done beforehand, for instance, in situations when a client wants to deposit high amounts of cash or change high amounts of </a:t>
            </a:r>
            <a:r>
              <a:rPr lang="en-US" sz="2400" dirty="0" smtClean="0"/>
              <a:t>currencies.</a:t>
            </a:r>
          </a:p>
          <a:p>
            <a:r>
              <a:rPr lang="en-US" sz="2400" dirty="0"/>
              <a:t>The second situation to generate an alert beforehand is done with the creation of a comprehensive client profile, including the transaction profile of clients containing the expected transaction behavior of the client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Once the client wants to transfer money outside of this client profile, the transaction can be detected in advance. A transaction profile should be actual, complete, specific, organized, </a:t>
            </a:r>
            <a:r>
              <a:rPr lang="en-US" sz="2400" dirty="0" smtClean="0"/>
              <a:t>substantiated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0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Autofit/>
          </a:bodyPr>
          <a:lstStyle/>
          <a:p>
            <a:r>
              <a:rPr lang="en-US" sz="3200" dirty="0" smtClean="0"/>
              <a:t>Machine Learning Methods which </a:t>
            </a:r>
            <a:r>
              <a:rPr lang="en-US" sz="3200" dirty="0" err="1" smtClean="0"/>
              <a:t>cnae</a:t>
            </a:r>
            <a:r>
              <a:rPr lang="en-US" sz="3200" dirty="0" smtClean="0"/>
              <a:t> be used for Detecting money Laundering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33" y="1052736"/>
            <a:ext cx="8229600" cy="5805264"/>
          </a:xfrm>
        </p:spPr>
        <p:txBody>
          <a:bodyPr>
            <a:normAutofit fontScale="85000" lnSpcReduction="10000"/>
          </a:bodyPr>
          <a:lstStyle/>
          <a:p>
            <a:r>
              <a:rPr lang="en-US" sz="2000" b="1" dirty="0" smtClean="0"/>
              <a:t>Decision Trees</a:t>
            </a:r>
            <a:r>
              <a:rPr lang="en-US" sz="2000" dirty="0" smtClean="0"/>
              <a:t>:-</a:t>
            </a:r>
          </a:p>
          <a:p>
            <a:pPr marL="0" indent="0">
              <a:buNone/>
            </a:pPr>
            <a:r>
              <a:rPr lang="en-US" sz="2000" dirty="0"/>
              <a:t>Decision Trees are useful to generate anti-money laundering rules from customer profiles. A predictive method of Decision Trees is provided by Liu, Qian, Mao, &amp; Zhu (2011) to discover money laundering patterns and rules. It states to identify suspicious transactions more effectively than rule-based methods.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/>
              <a:t>Support Vector Machines</a:t>
            </a:r>
            <a:r>
              <a:rPr lang="en-US" sz="2000" dirty="0" smtClean="0"/>
              <a:t>:-</a:t>
            </a:r>
          </a:p>
          <a:p>
            <a:pPr marL="0" indent="0">
              <a:buNone/>
            </a:pPr>
            <a:r>
              <a:rPr lang="en-US" sz="2000" dirty="0"/>
              <a:t>Tang &amp; Yin (2005) propose a SVM method to detect suspicious transactions and recognize money laundering patterns. It is argued that the proposed SVM model could replace the rule-based method of transaction monitoring, surmounting problems such as processing large amounts of data. To find the optimal parameters, a cross-validation method is performed based on the highest accuracy rate. This avoids the problem of overfitting and </a:t>
            </a:r>
            <a:r>
              <a:rPr lang="en-US" sz="2000" dirty="0" smtClean="0"/>
              <a:t>under fitting, </a:t>
            </a:r>
            <a:r>
              <a:rPr lang="en-US" sz="2000" dirty="0"/>
              <a:t>improving the classifier and its performance.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/>
              <a:t>Neural </a:t>
            </a:r>
            <a:r>
              <a:rPr lang="en-US" sz="2000" b="1" dirty="0" smtClean="0"/>
              <a:t>Networks</a:t>
            </a:r>
            <a:r>
              <a:rPr lang="en-US" sz="2000" dirty="0" smtClean="0"/>
              <a:t>:-</a:t>
            </a:r>
          </a:p>
          <a:p>
            <a:pPr marL="0" indent="0">
              <a:buNone/>
            </a:pPr>
            <a:r>
              <a:rPr lang="en-US" sz="2000" dirty="0"/>
              <a:t>Neural Networks could improve the reduction of false-positive rate, enhances the recall score, and adapts to changing risks and means of money laundering. This complication is a disadvantage for real-world practices, according to ING, since investigators also value the interpretability of money laundering patterns (ING, 2020). A consideration has to be made between the accuracy of correctly predicting money laundering transactions compared to the interpretability of these detected transactions.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2278" y="116632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Machine Learning Methods which </a:t>
            </a:r>
            <a:r>
              <a:rPr lang="en-US" sz="3200" dirty="0" err="1" smtClean="0"/>
              <a:t>cnae</a:t>
            </a:r>
            <a:r>
              <a:rPr lang="en-US" sz="3200" dirty="0" smtClean="0"/>
              <a:t> be used for Detecting money Laundering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037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05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Automation of the detection process is essential since financial institutions have to monitor high volumes of transactions on daily basis. </a:t>
            </a:r>
            <a:endParaRPr lang="en-US" dirty="0" smtClean="0"/>
          </a:p>
          <a:p>
            <a:r>
              <a:rPr lang="en-US" dirty="0" smtClean="0"/>
              <a:t>Machine </a:t>
            </a:r>
            <a:r>
              <a:rPr lang="en-US" dirty="0"/>
              <a:t>learning techniques are very advantageous, detecting money laundering transactions and </a:t>
            </a:r>
            <a:r>
              <a:rPr lang="en-US" dirty="0" smtClean="0"/>
              <a:t>patterns for </a:t>
            </a:r>
            <a:r>
              <a:rPr lang="en-US" b="1" dirty="0" smtClean="0"/>
              <a:t>AML Flag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Due </a:t>
            </a:r>
            <a:r>
              <a:rPr lang="en-US" dirty="0"/>
              <a:t>to the constant invention of new methods to launder money, supervised and unsupervised methods are powerful techniques to detect new money laundering typology.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development and testing of machine learning models are useful to improve the </a:t>
            </a:r>
            <a:r>
              <a:rPr lang="en-US" b="1" dirty="0"/>
              <a:t>accuracy</a:t>
            </a:r>
            <a:r>
              <a:rPr lang="en-US" dirty="0"/>
              <a:t>, </a:t>
            </a:r>
            <a:r>
              <a:rPr lang="en-US" b="1" dirty="0"/>
              <a:t>recall </a:t>
            </a:r>
            <a:r>
              <a:rPr lang="en-US" dirty="0"/>
              <a:t>and </a:t>
            </a:r>
            <a:r>
              <a:rPr lang="en-US" b="1" dirty="0"/>
              <a:t>precision</a:t>
            </a:r>
            <a:r>
              <a:rPr lang="en-US" dirty="0"/>
              <a:t> of detection </a:t>
            </a:r>
            <a:r>
              <a:rPr lang="en-US" dirty="0" smtClean="0"/>
              <a:t>methods.</a:t>
            </a:r>
          </a:p>
          <a:p>
            <a:r>
              <a:rPr lang="en-US" dirty="0" smtClean="0"/>
              <a:t>In short in future machine learning model will be used for the prediction of AML flags.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Tx</a:t>
            </a:r>
            <a:r>
              <a:rPr lang="en-US" dirty="0" smtClean="0"/>
              <a:t> Amount (AML)</a:t>
            </a:r>
            <a:endParaRPr lang="en-IN" dirty="0"/>
          </a:p>
        </p:txBody>
      </p:sp>
      <p:pic>
        <p:nvPicPr>
          <p:cNvPr id="1026" name="Picture 2" descr="C:\Users\Solv-IT\Desktop\Courseathon\Risk analysis\Tx amount with sender and receiver ID which flags AML (True) 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9" y="692696"/>
            <a:ext cx="871296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8823" y="515034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plot all the sender ID which are </a:t>
            </a:r>
            <a:r>
              <a:rPr lang="en-US" b="1" dirty="0" smtClean="0"/>
              <a:t>9999 9940 9990 6343 7396 9871 9619 9967 </a:t>
            </a:r>
            <a:r>
              <a:rPr lang="en-US" dirty="0" smtClean="0"/>
              <a:t>have the large amount of transactions to various different receiver id’s  this could indicate money laundering signs as transactions a re happening from One id to </a:t>
            </a:r>
            <a:r>
              <a:rPr lang="en-US" dirty="0" smtClean="0"/>
              <a:t>many other </a:t>
            </a:r>
            <a:r>
              <a:rPr lang="en-US" dirty="0" smtClean="0"/>
              <a:t>different ID. Amounts are </a:t>
            </a:r>
            <a:r>
              <a:rPr lang="en-US" dirty="0" smtClean="0"/>
              <a:t>distributed </a:t>
            </a:r>
            <a:r>
              <a:rPr lang="en-US" dirty="0" smtClean="0"/>
              <a:t>in two types of rows which indicate </a:t>
            </a:r>
            <a:r>
              <a:rPr lang="en-US" b="1" dirty="0" smtClean="0"/>
              <a:t>AML flag type </a:t>
            </a:r>
            <a:r>
              <a:rPr lang="en-US" b="1" dirty="0" err="1" smtClean="0"/>
              <a:t>i.e</a:t>
            </a:r>
            <a:r>
              <a:rPr lang="en-US" b="1" dirty="0" smtClean="0"/>
              <a:t> Cycle and </a:t>
            </a:r>
            <a:r>
              <a:rPr lang="en-US" b="1" dirty="0" err="1" smtClean="0"/>
              <a:t>fan_in</a:t>
            </a:r>
            <a:r>
              <a:rPr lang="en-US" dirty="0" smtClean="0"/>
              <a:t>.  Same analysis is </a:t>
            </a:r>
            <a:r>
              <a:rPr lang="en-US" dirty="0" smtClean="0"/>
              <a:t>done </a:t>
            </a:r>
            <a:r>
              <a:rPr lang="en-US" dirty="0" smtClean="0"/>
              <a:t>for other ids </a:t>
            </a:r>
            <a:r>
              <a:rPr lang="en-US" dirty="0" smtClean="0"/>
              <a:t>also </a:t>
            </a:r>
            <a:r>
              <a:rPr lang="en-US" dirty="0" smtClean="0"/>
              <a:t>which are mentioned in the form of screenshots.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43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18" y="116632"/>
            <a:ext cx="8229600" cy="274042"/>
          </a:xfrm>
        </p:spPr>
        <p:txBody>
          <a:bodyPr>
            <a:noAutofit/>
          </a:bodyPr>
          <a:lstStyle/>
          <a:p>
            <a:r>
              <a:rPr lang="en-IN" sz="2800" dirty="0" err="1" smtClean="0"/>
              <a:t>Tx</a:t>
            </a:r>
            <a:r>
              <a:rPr lang="en-IN" sz="2800" dirty="0" smtClean="0"/>
              <a:t> Behaviour 1 of bank account</a:t>
            </a:r>
            <a:endParaRPr lang="en-IN" sz="2800" dirty="0"/>
          </a:p>
        </p:txBody>
      </p:sp>
      <p:pic>
        <p:nvPicPr>
          <p:cNvPr id="8194" name="Picture 2" descr="C:\Users\Solv-IT\Desktop\Courseathon\Risk analysis\Tx behavior of bank accounts and ini balance(accounts) 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79" y="692696"/>
            <a:ext cx="822960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7905" y="5412491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plot shows the account </a:t>
            </a:r>
            <a:r>
              <a:rPr lang="en-US" dirty="0" smtClean="0"/>
              <a:t>id of banks with </a:t>
            </a:r>
            <a:r>
              <a:rPr lang="en-US" b="1" dirty="0" err="1"/>
              <a:t>init</a:t>
            </a:r>
            <a:r>
              <a:rPr lang="en-US" dirty="0"/>
              <a:t> balance for </a:t>
            </a:r>
            <a:r>
              <a:rPr lang="en-US" b="1" dirty="0" err="1"/>
              <a:t>Tx</a:t>
            </a:r>
            <a:r>
              <a:rPr lang="en-US" b="1" dirty="0"/>
              <a:t> </a:t>
            </a:r>
            <a:r>
              <a:rPr lang="en-US" b="1" dirty="0" smtClean="0"/>
              <a:t>Behavior </a:t>
            </a:r>
            <a:r>
              <a:rPr lang="en-US" b="1" dirty="0"/>
              <a:t>id </a:t>
            </a:r>
            <a:r>
              <a:rPr lang="en-US" b="1" dirty="0" smtClean="0"/>
              <a:t>1</a:t>
            </a:r>
            <a:r>
              <a:rPr lang="en-US" dirty="0" smtClean="0"/>
              <a:t>. </a:t>
            </a:r>
            <a:r>
              <a:rPr lang="en-US" dirty="0"/>
              <a:t>The balance in this plot of all the </a:t>
            </a:r>
            <a:r>
              <a:rPr lang="en-US" b="1" dirty="0"/>
              <a:t>Account ID </a:t>
            </a:r>
            <a:r>
              <a:rPr lang="en-US" dirty="0"/>
              <a:t>is between </a:t>
            </a:r>
            <a:r>
              <a:rPr lang="en-US" b="1" dirty="0" smtClean="0"/>
              <a:t>1 </a:t>
            </a:r>
            <a:r>
              <a:rPr lang="en-US" b="1" dirty="0"/>
              <a:t>to </a:t>
            </a:r>
            <a:r>
              <a:rPr lang="en-US" b="1" dirty="0" smtClean="0"/>
              <a:t>2 </a:t>
            </a:r>
            <a:r>
              <a:rPr lang="en-US" b="1" dirty="0"/>
              <a:t>million</a:t>
            </a:r>
            <a:r>
              <a:rPr lang="en-US" dirty="0" smtClean="0"/>
              <a:t>.</a:t>
            </a:r>
            <a:r>
              <a:rPr lang="en-US" dirty="0"/>
              <a:t> These banks in the plot are the banks which shows the </a:t>
            </a:r>
            <a:r>
              <a:rPr lang="en-US" b="1" dirty="0"/>
              <a:t>Fraud Flag</a:t>
            </a:r>
            <a:r>
              <a:rPr lang="en-US" dirty="0"/>
              <a:t>. Large amounts of banks are recorded in the </a:t>
            </a:r>
            <a:r>
              <a:rPr lang="en-US" b="1" dirty="0"/>
              <a:t>plot</a:t>
            </a:r>
            <a:r>
              <a:rPr lang="en-US" dirty="0"/>
              <a:t>, the same is given in the </a:t>
            </a:r>
            <a:r>
              <a:rPr lang="en-US" b="1" dirty="0"/>
              <a:t>screenshots</a:t>
            </a:r>
            <a:r>
              <a:rPr lang="en-US" dirty="0"/>
              <a:t> provided.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2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24" y="116632"/>
            <a:ext cx="8229600" cy="490066"/>
          </a:xfrm>
        </p:spPr>
        <p:txBody>
          <a:bodyPr>
            <a:noAutofit/>
          </a:bodyPr>
          <a:lstStyle/>
          <a:p>
            <a:r>
              <a:rPr lang="en-IN" sz="2800" dirty="0" err="1" smtClean="0"/>
              <a:t>Tx</a:t>
            </a:r>
            <a:r>
              <a:rPr lang="en-IN" sz="2800" dirty="0" smtClean="0"/>
              <a:t> behaviour 2 of bank accounts(</a:t>
            </a:r>
            <a:r>
              <a:rPr lang="en-IN" sz="2800" dirty="0" err="1" smtClean="0"/>
              <a:t>init</a:t>
            </a:r>
            <a:r>
              <a:rPr lang="en-IN" sz="2800" dirty="0" smtClean="0"/>
              <a:t> balance)</a:t>
            </a:r>
            <a:endParaRPr lang="en-IN" sz="2800" dirty="0"/>
          </a:p>
        </p:txBody>
      </p:sp>
      <p:pic>
        <p:nvPicPr>
          <p:cNvPr id="7170" name="Picture 2" descr="C:\Users\Solv-IT\Desktop\Courseathon\Risk analysis\Tx behavior of bank accounts and ini balance(accounts) 2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24" y="764704"/>
            <a:ext cx="8229600" cy="447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1724" y="5401196"/>
            <a:ext cx="8229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plot shows the account id, </a:t>
            </a:r>
            <a:r>
              <a:rPr lang="en-US" sz="2000" dirty="0" err="1" smtClean="0"/>
              <a:t>init</a:t>
            </a:r>
            <a:r>
              <a:rPr lang="en-US" sz="2000" dirty="0" smtClean="0"/>
              <a:t> balance for </a:t>
            </a:r>
            <a:r>
              <a:rPr lang="en-US" sz="2000" dirty="0" err="1" smtClean="0"/>
              <a:t>Tx</a:t>
            </a:r>
            <a:r>
              <a:rPr lang="en-US" sz="2000" dirty="0" smtClean="0"/>
              <a:t> </a:t>
            </a:r>
            <a:r>
              <a:rPr lang="en-US" sz="2000" dirty="0" err="1" smtClean="0"/>
              <a:t>Bhevior</a:t>
            </a:r>
            <a:r>
              <a:rPr lang="en-US" sz="2000" dirty="0" smtClean="0"/>
              <a:t> id 2. The balance in this plot of all the Account ID is between 3 to 4 million.</a:t>
            </a:r>
            <a:r>
              <a:rPr lang="en-US" sz="2000" dirty="0"/>
              <a:t> These banks in the plot are the banks which shows the Fraud Flag. Large amounts of banks are recorded in the plot, the same is given in the screenshots provided.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71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sz="3100" dirty="0" err="1"/>
              <a:t>Tx</a:t>
            </a:r>
            <a:r>
              <a:rPr lang="en-IN" sz="3100" dirty="0"/>
              <a:t> behaviour </a:t>
            </a:r>
            <a:r>
              <a:rPr lang="en-IN" sz="3100" dirty="0" smtClean="0"/>
              <a:t>3 </a:t>
            </a:r>
            <a:r>
              <a:rPr lang="en-IN" sz="3100" dirty="0"/>
              <a:t>of bank accounts(</a:t>
            </a:r>
            <a:r>
              <a:rPr lang="en-IN" sz="3100" dirty="0" err="1"/>
              <a:t>init</a:t>
            </a:r>
            <a:r>
              <a:rPr lang="en-IN" sz="3100" dirty="0"/>
              <a:t> balance)</a:t>
            </a:r>
            <a:endParaRPr lang="en-IN" sz="3100" dirty="0"/>
          </a:p>
        </p:txBody>
      </p:sp>
      <p:pic>
        <p:nvPicPr>
          <p:cNvPr id="11266" name="Picture 2" descr="C:\Users\Solv-IT\Desktop\Courseathon\Risk analysis\Tx behavior of bank accounts and ini balance(accounts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71" y="836712"/>
            <a:ext cx="8229600" cy="421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162332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plot shows the account id of banks with </a:t>
            </a:r>
            <a:r>
              <a:rPr lang="en-US" dirty="0" err="1"/>
              <a:t>i</a:t>
            </a:r>
            <a:r>
              <a:rPr lang="en-US" b="1" dirty="0" err="1"/>
              <a:t>nit</a:t>
            </a:r>
            <a:r>
              <a:rPr lang="en-US" dirty="0"/>
              <a:t> balance for </a:t>
            </a:r>
            <a:r>
              <a:rPr lang="en-US" b="1" dirty="0" err="1"/>
              <a:t>Tx</a:t>
            </a:r>
            <a:r>
              <a:rPr lang="en-US" b="1" dirty="0"/>
              <a:t> Behavior id 3</a:t>
            </a:r>
            <a:r>
              <a:rPr lang="en-US" dirty="0" smtClean="0"/>
              <a:t>. </a:t>
            </a:r>
            <a:r>
              <a:rPr lang="en-US" dirty="0"/>
              <a:t>The balance in this plot of all the Account ID is between </a:t>
            </a:r>
            <a:r>
              <a:rPr lang="en-US" b="1" dirty="0"/>
              <a:t>4</a:t>
            </a:r>
            <a:r>
              <a:rPr lang="en-US" b="1" dirty="0" smtClean="0"/>
              <a:t> </a:t>
            </a:r>
            <a:r>
              <a:rPr lang="en-US" b="1" dirty="0"/>
              <a:t>to </a:t>
            </a:r>
            <a:r>
              <a:rPr lang="en-US" b="1" dirty="0" smtClean="0"/>
              <a:t>5 million</a:t>
            </a:r>
            <a:r>
              <a:rPr lang="en-US" dirty="0" smtClean="0"/>
              <a:t>. Banks with </a:t>
            </a:r>
            <a:r>
              <a:rPr lang="en-US" dirty="0" err="1" smtClean="0"/>
              <a:t>Tx</a:t>
            </a:r>
            <a:r>
              <a:rPr lang="en-US" dirty="0" smtClean="0"/>
              <a:t> Behavior id </a:t>
            </a:r>
            <a:r>
              <a:rPr lang="en-US" b="1" dirty="0" smtClean="0"/>
              <a:t>3 </a:t>
            </a:r>
            <a:r>
              <a:rPr lang="en-US" dirty="0" smtClean="0"/>
              <a:t>has the highest amount of </a:t>
            </a:r>
            <a:r>
              <a:rPr lang="en-US" dirty="0" err="1" smtClean="0"/>
              <a:t>init</a:t>
            </a:r>
            <a:r>
              <a:rPr lang="en-US" dirty="0" smtClean="0"/>
              <a:t> balance. These banks in the plot are the banks which shows the </a:t>
            </a:r>
            <a:r>
              <a:rPr lang="en-US" b="1" dirty="0" smtClean="0"/>
              <a:t>Fraud Flag</a:t>
            </a:r>
            <a:r>
              <a:rPr lang="en-US" dirty="0" smtClean="0"/>
              <a:t>. Large amounts of banks are recorded in the plot, the same is given in the screenshots provided.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9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30622"/>
            <a:ext cx="8229600" cy="490066"/>
          </a:xfrm>
        </p:spPr>
        <p:txBody>
          <a:bodyPr>
            <a:noAutofit/>
          </a:bodyPr>
          <a:lstStyle/>
          <a:p>
            <a:r>
              <a:rPr lang="en-IN" sz="2800" dirty="0" err="1"/>
              <a:t>Tx</a:t>
            </a:r>
            <a:r>
              <a:rPr lang="en-IN" sz="2800" dirty="0"/>
              <a:t> behaviour </a:t>
            </a:r>
            <a:r>
              <a:rPr lang="en-IN" sz="2800" dirty="0" smtClean="0"/>
              <a:t>4 </a:t>
            </a:r>
            <a:r>
              <a:rPr lang="en-IN" sz="2800" dirty="0"/>
              <a:t>of bank accounts(</a:t>
            </a:r>
            <a:r>
              <a:rPr lang="en-IN" sz="2800" dirty="0" err="1"/>
              <a:t>init</a:t>
            </a:r>
            <a:r>
              <a:rPr lang="en-IN" sz="2800" dirty="0"/>
              <a:t> balance)</a:t>
            </a:r>
            <a:endParaRPr lang="en-IN" sz="2800" dirty="0"/>
          </a:p>
        </p:txBody>
      </p:sp>
      <p:pic>
        <p:nvPicPr>
          <p:cNvPr id="9218" name="Picture 2" descr="C:\Users\Solv-IT\Desktop\Courseathon\Risk analysis\Tx behavior of bank accounts and ini balance(accounts) 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40" y="620688"/>
            <a:ext cx="822960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307" y="5373216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plot shows the account id of banks with </a:t>
            </a:r>
            <a:r>
              <a:rPr lang="en-US" b="1" dirty="0" err="1"/>
              <a:t>init</a:t>
            </a:r>
            <a:r>
              <a:rPr lang="en-US" b="1" dirty="0"/>
              <a:t> balance </a:t>
            </a:r>
            <a:r>
              <a:rPr lang="en-US" dirty="0"/>
              <a:t>for </a:t>
            </a:r>
            <a:r>
              <a:rPr lang="en-US" b="1" dirty="0" err="1"/>
              <a:t>Tx</a:t>
            </a:r>
            <a:r>
              <a:rPr lang="en-US" b="1" dirty="0"/>
              <a:t> Behavior id </a:t>
            </a:r>
            <a:r>
              <a:rPr lang="en-US" b="1" dirty="0" smtClean="0"/>
              <a:t>4</a:t>
            </a:r>
            <a:r>
              <a:rPr lang="en-US" dirty="0" smtClean="0"/>
              <a:t>. </a:t>
            </a:r>
            <a:r>
              <a:rPr lang="en-US" dirty="0"/>
              <a:t>The balance in this plot of all the Account ID is between </a:t>
            </a:r>
            <a:r>
              <a:rPr lang="en-US" b="1" dirty="0"/>
              <a:t>1 to 2 million</a:t>
            </a:r>
            <a:r>
              <a:rPr lang="en-US" dirty="0" smtClean="0"/>
              <a:t>.</a:t>
            </a:r>
            <a:r>
              <a:rPr lang="en-US" dirty="0"/>
              <a:t> These banks in the plot are the banks which shows the </a:t>
            </a:r>
            <a:r>
              <a:rPr lang="en-US" b="1" dirty="0"/>
              <a:t>Fraud Flag</a:t>
            </a:r>
            <a:r>
              <a:rPr lang="en-US" dirty="0"/>
              <a:t>. Large amounts of banks are recorded in the plot, the same is given in the screenshots provided.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9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27" y="116632"/>
            <a:ext cx="8229600" cy="346050"/>
          </a:xfrm>
        </p:spPr>
        <p:txBody>
          <a:bodyPr>
            <a:noAutofit/>
          </a:bodyPr>
          <a:lstStyle/>
          <a:p>
            <a:r>
              <a:rPr lang="en-IN" sz="2800" dirty="0" err="1"/>
              <a:t>Tx</a:t>
            </a:r>
            <a:r>
              <a:rPr lang="en-IN" sz="2800" dirty="0"/>
              <a:t> behaviour </a:t>
            </a:r>
            <a:r>
              <a:rPr lang="en-IN" sz="2800" dirty="0" smtClean="0"/>
              <a:t>5 </a:t>
            </a:r>
            <a:r>
              <a:rPr lang="en-IN" sz="2800" dirty="0"/>
              <a:t>of bank accounts(</a:t>
            </a:r>
            <a:r>
              <a:rPr lang="en-IN" sz="2800" dirty="0" err="1"/>
              <a:t>init</a:t>
            </a:r>
            <a:r>
              <a:rPr lang="en-IN" sz="2800" dirty="0"/>
              <a:t> balance)</a:t>
            </a:r>
            <a:endParaRPr lang="en-IN" sz="2800" dirty="0"/>
          </a:p>
        </p:txBody>
      </p:sp>
      <p:pic>
        <p:nvPicPr>
          <p:cNvPr id="10242" name="Picture 2" descr="C:\Users\Solv-IT\Desktop\Courseathon\Risk analysis\Tx behavior of bank accounts and ini balance(accounts) 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94" y="764704"/>
            <a:ext cx="822960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459214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plot shows the account id of banks with </a:t>
            </a:r>
            <a:r>
              <a:rPr lang="en-US" b="1" dirty="0" err="1"/>
              <a:t>init</a:t>
            </a:r>
            <a:r>
              <a:rPr lang="en-US" dirty="0"/>
              <a:t> balance for </a:t>
            </a:r>
            <a:r>
              <a:rPr lang="en-US" b="1" dirty="0" err="1"/>
              <a:t>Tx</a:t>
            </a:r>
            <a:r>
              <a:rPr lang="en-US" b="1" dirty="0"/>
              <a:t> Behavior id </a:t>
            </a:r>
            <a:r>
              <a:rPr lang="en-US" dirty="0" smtClean="0"/>
              <a:t>5. </a:t>
            </a:r>
            <a:r>
              <a:rPr lang="en-US" dirty="0"/>
              <a:t>The balance in this plot of all the Account ID is between </a:t>
            </a:r>
            <a:r>
              <a:rPr lang="en-US" b="1" dirty="0" smtClean="0"/>
              <a:t>2 </a:t>
            </a:r>
            <a:r>
              <a:rPr lang="en-US" b="1" dirty="0"/>
              <a:t>to 3</a:t>
            </a:r>
            <a:r>
              <a:rPr lang="en-US" b="1" dirty="0" smtClean="0"/>
              <a:t> </a:t>
            </a:r>
            <a:r>
              <a:rPr lang="en-US" b="1" dirty="0"/>
              <a:t>million</a:t>
            </a:r>
            <a:r>
              <a:rPr lang="en-US" dirty="0" smtClean="0"/>
              <a:t>.</a:t>
            </a:r>
            <a:r>
              <a:rPr lang="en-US" dirty="0"/>
              <a:t> These banks in the plot are the banks which shows the </a:t>
            </a:r>
            <a:r>
              <a:rPr lang="en-US" b="1" dirty="0"/>
              <a:t>Fraud Flag</a:t>
            </a:r>
            <a:r>
              <a:rPr lang="en-US" dirty="0"/>
              <a:t>. Large amounts of banks are recorded in the plot, the same is given in the screenshots provided.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8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418058"/>
          </a:xfrm>
        </p:spPr>
        <p:txBody>
          <a:bodyPr>
            <a:noAutofit/>
          </a:bodyPr>
          <a:lstStyle/>
          <a:p>
            <a:r>
              <a:rPr lang="en-IN" sz="2800" dirty="0" smtClean="0"/>
              <a:t>Alert Types for Transactions Data (Sender and Receiver)</a:t>
            </a:r>
            <a:endParaRPr lang="en-IN" sz="2800" dirty="0"/>
          </a:p>
        </p:txBody>
      </p:sp>
      <p:pic>
        <p:nvPicPr>
          <p:cNvPr id="12290" name="Picture 2" descr="C:\Users\Solv-IT\Desktop\Courseathon\Risk analysis\Alert Types for Transactions Data with Sender and receiver data (Transactions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5" y="496463"/>
            <a:ext cx="8682038" cy="502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325" y="5661248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plot shows the amount of transactions between sender and receiver accounts. Also this plot shows the alert types </a:t>
            </a:r>
            <a:r>
              <a:rPr lang="en-US" b="1" dirty="0" smtClean="0"/>
              <a:t>Cycle </a:t>
            </a:r>
            <a:r>
              <a:rPr lang="en-US" dirty="0" smtClean="0"/>
              <a:t>and </a:t>
            </a:r>
            <a:r>
              <a:rPr lang="en-US" b="1" dirty="0" err="1" smtClean="0"/>
              <a:t>fan_in</a:t>
            </a:r>
            <a:r>
              <a:rPr lang="en-US" dirty="0" smtClean="0"/>
              <a:t>. Transactions with the alert type </a:t>
            </a:r>
            <a:r>
              <a:rPr lang="en-US" dirty="0" err="1" smtClean="0"/>
              <a:t>f</a:t>
            </a:r>
            <a:r>
              <a:rPr lang="en-US" b="1" dirty="0" err="1" smtClean="0"/>
              <a:t>an_in</a:t>
            </a:r>
            <a:r>
              <a:rPr lang="en-US" dirty="0" smtClean="0"/>
              <a:t> has less amount of transaction amount as compared to </a:t>
            </a:r>
            <a:r>
              <a:rPr lang="en-US" b="1" dirty="0" smtClean="0"/>
              <a:t>Cycle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3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5155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DASHBOARD</a:t>
            </a:r>
            <a:endParaRPr lang="en-IN" dirty="0"/>
          </a:p>
        </p:txBody>
      </p:sp>
      <p:pic>
        <p:nvPicPr>
          <p:cNvPr id="13314" name="Picture 2" descr="C:\Users\Solv-IT\Desktop\Courseathon\Risk analysis\Dashboar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22960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31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1310</Words>
  <Application>Microsoft Office PowerPoint</Application>
  <PresentationFormat>On-screen Show (4:3)</PresentationFormat>
  <Paragraphs>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Financial Crime Analysis</vt:lpstr>
      <vt:lpstr>Tx Amount (AML)</vt:lpstr>
      <vt:lpstr>Tx Behaviour 1 of bank account</vt:lpstr>
      <vt:lpstr>Tx behaviour 2 of bank accounts(init balance)</vt:lpstr>
      <vt:lpstr>Tx behaviour 3 of bank accounts(init balance)</vt:lpstr>
      <vt:lpstr>Tx behaviour 4 of bank accounts(init balance)</vt:lpstr>
      <vt:lpstr>Tx behaviour 5 of bank accounts(init balance)</vt:lpstr>
      <vt:lpstr>Alert Types for Transactions Data (Sender and Receiver)</vt:lpstr>
      <vt:lpstr>DASHBOARD</vt:lpstr>
      <vt:lpstr>Money Laundering Transaction Network Structures</vt:lpstr>
      <vt:lpstr>Activities which indicates of Money laundering</vt:lpstr>
      <vt:lpstr>Layering methods used in Money laundering</vt:lpstr>
      <vt:lpstr>Methods to Detect Money laundering</vt:lpstr>
      <vt:lpstr>Machine Learning Methods which cnae be used for Detecting money Laundering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Crime Analysis</dc:title>
  <dc:creator>Solv-IT</dc:creator>
  <cp:lastModifiedBy>Harsh</cp:lastModifiedBy>
  <cp:revision>23</cp:revision>
  <dcterms:created xsi:type="dcterms:W3CDTF">2022-05-20T17:10:39Z</dcterms:created>
  <dcterms:modified xsi:type="dcterms:W3CDTF">2022-05-21T13:57:56Z</dcterms:modified>
</cp:coreProperties>
</file>