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89" r:id="rId3"/>
    <p:sldId id="342" r:id="rId4"/>
    <p:sldId id="468" r:id="rId5"/>
    <p:sldId id="410" r:id="rId6"/>
    <p:sldId id="461" r:id="rId7"/>
    <p:sldId id="442" r:id="rId8"/>
    <p:sldId id="477" r:id="rId9"/>
    <p:sldId id="447" r:id="rId10"/>
    <p:sldId id="478" r:id="rId11"/>
    <p:sldId id="479" r:id="rId12"/>
    <p:sldId id="412" r:id="rId13"/>
    <p:sldId id="474" r:id="rId14"/>
    <p:sldId id="480" r:id="rId15"/>
    <p:sldId id="482" r:id="rId16"/>
    <p:sldId id="481" r:id="rId17"/>
    <p:sldId id="483" r:id="rId18"/>
    <p:sldId id="484" r:id="rId19"/>
    <p:sldId id="348" r:id="rId20"/>
    <p:sldId id="450" r:id="rId21"/>
    <p:sldId id="460" r:id="rId22"/>
    <p:sldId id="404" r:id="rId23"/>
    <p:sldId id="355" r:id="rId24"/>
    <p:sldId id="388" r:id="rId25"/>
    <p:sldId id="357" r:id="rId26"/>
    <p:sldId id="485" r:id="rId27"/>
    <p:sldId id="486" r:id="rId28"/>
    <p:sldId id="487" r:id="rId29"/>
    <p:sldId id="488" r:id="rId30"/>
    <p:sldId id="489" r:id="rId31"/>
    <p:sldId id="385" r:id="rId32"/>
    <p:sldId id="490" r:id="rId3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6" autoAdjust="0"/>
    <p:restoredTop sz="97301" autoAdjust="0"/>
  </p:normalViewPr>
  <p:slideViewPr>
    <p:cSldViewPr>
      <p:cViewPr varScale="1">
        <p:scale>
          <a:sx n="68" d="100"/>
          <a:sy n="68" d="100"/>
        </p:scale>
        <p:origin x="-1776" y="-108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86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5F1AC-C26B-4E56-9808-8FC7660A3A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在这里可以把第九、十章的网页打开给学员看，说明学完本课后能够制作的网页效果，增加说服力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baseline="0" dirty="0" smtClean="0"/>
              <a:t>详细讲解字符编码在网页中的作用，网页常用的字符编码有</a:t>
            </a:r>
            <a:r>
              <a:rPr lang="en-US" altLang="zh-CN" baseline="0" dirty="0" smtClean="0"/>
              <a:t>gb2312</a:t>
            </a:r>
            <a:r>
              <a:rPr lang="zh-CN" altLang="en-US" baseline="0" dirty="0" smtClean="0"/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utf-8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，两者之间的区别。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强调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内容结构语义化，在后期讲解中时常要提到，加深学员的印象。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、先讲解标题标签代码写法，说明标题标签在网页中的作用，通常用于标题或主题，体现标签语义化。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&lt;h1&gt;</a:t>
            </a:r>
            <a:r>
              <a:rPr lang="zh-CN" altLang="en-US" dirty="0" smtClean="0"/>
              <a:t>最大，</a:t>
            </a:r>
            <a:r>
              <a:rPr lang="en-US" altLang="zh-CN" dirty="0" smtClean="0"/>
              <a:t>&lt;h6&gt;</a:t>
            </a:r>
            <a:r>
              <a:rPr lang="zh-CN" altLang="en-US" dirty="0" smtClean="0"/>
              <a:t>最小，对比效果图讲解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、最后演示示例，演示效果图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、先讲解段落标签的代码，演示示例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：段落标签，查看效果图看段落标签的效果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、先讲解换行标签的代码，然后演示示例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：换行标签，查看效果图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看段落标签和换行标签的不同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、提一下标签的嵌套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先讲解水平线标签代码和用法，再看给出的例子中的代码，然后演示示例查看水平线在网页中的效果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先讲解字体样式标签代码和用法，再看给出的例子中的代码，然后演示示例查看加粗和斜体在网页中的效果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、在上一页的基础上演示注释的用法即可，让学员知道注释在网页中的作用就可以了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、特殊符号让演示其显示效果即可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19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、演示页面效果图，根据效果图说明制作需求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、讲解实现思路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、让学员自己完成练习，练习过程中教员要指导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、根据页面效果图讲解需求说明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、学员制作页面，教员巡回指导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、第一章的知识虽然比较简单，但是这一部分的内容</a:t>
            </a:r>
            <a:r>
              <a:rPr lang="zh-CN" altLang="en-US" baseline="0" dirty="0" smtClean="0"/>
              <a:t>是制作网页最基础的内容，学员在学习时要熟练掌握。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、第二章中的列表也是本课程的重点，经常用于局部排版，例如使用无序列表排版横向导航菜单、新闻列表等，使用无序列表排版图片与文本混合排版的情况。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、简单介绍网页中常用的这几种图片即可，</a:t>
            </a:r>
            <a:r>
              <a:rPr lang="en-US" altLang="zh-CN" dirty="0" smtClean="0"/>
              <a:t>BMP</a:t>
            </a:r>
            <a:r>
              <a:rPr lang="zh-CN" altLang="en-US" dirty="0" smtClean="0"/>
              <a:t>格式一带而过就可以了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</a:t>
            </a:r>
            <a:r>
              <a:rPr lang="en-US" altLang="zh-CN" dirty="0" smtClean="0"/>
              <a:t>JPG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gif</a:t>
            </a:r>
            <a:r>
              <a:rPr lang="zh-CN" altLang="en-US" dirty="0" smtClean="0"/>
              <a:t>是网页中最常用的格式，</a:t>
            </a:r>
            <a:r>
              <a:rPr lang="en-US" altLang="zh-CN" dirty="0" smtClean="0"/>
              <a:t>PNG</a:t>
            </a:r>
            <a:r>
              <a:rPr lang="zh-CN" altLang="en-US" dirty="0" smtClean="0"/>
              <a:t>受浏览器兼容性的限制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  <a:pPr>
                <a:defRPr/>
              </a:pPr>
              <a:t>23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、先讲解图像语法，对每个参数详细讲解，并且强调说明</a:t>
            </a:r>
            <a:r>
              <a:rPr lang="en-US" altLang="zh-CN" dirty="0" smtClean="0"/>
              <a:t>alt</a:t>
            </a:r>
            <a:r>
              <a:rPr lang="zh-CN" altLang="en-US" dirty="0" smtClean="0"/>
              <a:t>属性和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属性在什么情况下可以看到替代文字和提示文字，并且说明</a:t>
            </a:r>
            <a:r>
              <a:rPr lang="en-US" altLang="zh-CN" dirty="0" smtClean="0"/>
              <a:t>alt</a:t>
            </a:r>
            <a:r>
              <a:rPr lang="zh-CN" altLang="en-US" dirty="0" smtClean="0"/>
              <a:t>属性常和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配合使用。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标签的与之前学习的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  <a:r>
              <a:rPr lang="zh-CN" altLang="en-US" dirty="0" smtClean="0"/>
              <a:t>标签一样，不是成对的标签，直接在最后以“</a:t>
            </a:r>
            <a:r>
              <a:rPr lang="en-US" altLang="zh-CN" dirty="0" smtClean="0"/>
              <a:t>/</a:t>
            </a:r>
            <a:r>
              <a:rPr lang="zh-CN" altLang="en-US" dirty="0" smtClean="0"/>
              <a:t>”闭合，体现标签的语义化。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、语法讲完之后再一一对着参数讲解例子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、最后演示示例，并且改变路径或图像名称，让学员看到</a:t>
            </a:r>
            <a:r>
              <a:rPr lang="en-US" altLang="zh-CN" dirty="0" smtClean="0"/>
              <a:t>alt</a:t>
            </a:r>
            <a:r>
              <a:rPr lang="zh-CN" altLang="en-US" dirty="0" smtClean="0"/>
              <a:t>的作用，并且把鼠标放到图像上让学员看到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的提示文字，加深学员印像。</a:t>
            </a:r>
          </a:p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、讲解语法，详细说明每个参数的用法，强调一下路径的表示方法，相对路径和绝对路径，说明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常用值为</a:t>
            </a:r>
            <a:r>
              <a:rPr lang="en-US" altLang="zh-CN" dirty="0" smtClean="0"/>
              <a:t>_self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_blank</a:t>
            </a:r>
            <a:r>
              <a:rPr lang="zh-CN" altLang="en-US" dirty="0" smtClean="0"/>
              <a:t>，还有其他值，以后用到再讲。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、讲解给出的例子代码，一个文本超链接一个图像超链接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、最后演示，只演示超链接效果即可，演示时更改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的参数，让学员看到目标窗口打开的不同位置。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从这里开始，学员第一次接触在网页中插入图片，说明图片经常保存在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images</a:t>
            </a:r>
            <a:r>
              <a:rPr lang="zh-CN" altLang="en-US" dirty="0" smtClean="0"/>
              <a:t>目录下，以保证网站目录清淅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7FE78C-5C2A-4C5F-B7BD-7F8CAA7B8610}" type="slidenum">
              <a:rPr lang="zh-CN" altLang="en-US" smtClean="0"/>
              <a:pPr>
                <a:defRPr/>
              </a:pPr>
              <a:t>25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ea typeface="宋体" charset="-122"/>
              </a:rPr>
              <a:t>说明常见的超链接种类有这三种即可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、说明网站上使用最多的就是页面间链接，例如网站导航菜单、新闻列表、商品列表等链接，通常都是页面间链链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、演示页面间链接的效果</a:t>
            </a:r>
            <a:endParaRPr lang="en-US" altLang="zh-CN" dirty="0" smtClean="0"/>
          </a:p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26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、讲解时说明创建锚链接的两个步骤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、然后演示，详细演示创建锚链接的过程，代码的编写，以及跳转效果，两种跳转方式都要演示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27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、说明这几种都是常用的功能性链接，例如在网上单击一些</a:t>
            </a:r>
            <a:r>
              <a:rPr lang="en-US" altLang="zh-CN" dirty="0" smtClean="0"/>
              <a:t>QQ</a:t>
            </a:r>
            <a:r>
              <a:rPr lang="zh-CN" altLang="en-US" dirty="0" smtClean="0"/>
              <a:t>图标直接弹出</a:t>
            </a:r>
            <a:r>
              <a:rPr lang="en-US" altLang="zh-CN" dirty="0" smtClean="0"/>
              <a:t>QQ</a:t>
            </a:r>
            <a:r>
              <a:rPr lang="zh-CN" altLang="en-US" dirty="0" smtClean="0"/>
              <a:t>对话框，或单击</a:t>
            </a:r>
            <a:r>
              <a:rPr lang="en-US" altLang="zh-CN" dirty="0" smtClean="0"/>
              <a:t>MSN</a:t>
            </a:r>
            <a:r>
              <a:rPr lang="zh-CN" altLang="en-US" dirty="0" smtClean="0"/>
              <a:t>图标直接弹出</a:t>
            </a:r>
            <a:r>
              <a:rPr lang="en-US" altLang="zh-CN" dirty="0" smtClean="0"/>
              <a:t>MSN</a:t>
            </a:r>
            <a:r>
              <a:rPr lang="zh-CN" altLang="en-US" dirty="0" smtClean="0"/>
              <a:t>对话框，这些都是使用了功能有性链接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、重点讲解邮件链接，讲解例子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、演示时讲解关键的代码，演示实现效果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28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、演示页面效果图，根据效果图说明制作需求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、讲解实现思路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、让学员自己完成练习，练习过程中教员要指导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、根据页面效果图讲解需求说明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、学员制作页面，教员巡回指导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b="1" dirty="0" smtClean="0"/>
              <a:t>课前：</a:t>
            </a:r>
          </a:p>
          <a:p>
            <a:r>
              <a:rPr lang="zh-CN" altLang="en-US" dirty="0" smtClean="0"/>
              <a:t>学习每章内容之前，上网浏览一些相关的网站，选取一些与章节中讲解的案例相似的模块，可以以章节中讲解的容易一些，当网页中的一些模块保存下来，模仿制作，对于页面中的一些颜色不必严格按照网页上颜色，可以自己设置，但是整体页面的色彩要协调。</a:t>
            </a:r>
          </a:p>
          <a:p>
            <a:r>
              <a:rPr lang="zh-CN" altLang="en-US" b="1" dirty="0" smtClean="0"/>
              <a:t>课上：</a:t>
            </a:r>
          </a:p>
          <a:p>
            <a:r>
              <a:rPr lang="zh-CN" altLang="en-US" dirty="0" smtClean="0"/>
              <a:t>严格按老师的要求完成每章的上机练习，刻意的训练习自己手写代码的速度，每做一个上机练习要记录时间，对比页面制作效率，但是要保证代码的规范度，要有意识的提高网页制作效率。</a:t>
            </a:r>
          </a:p>
          <a:p>
            <a:r>
              <a:rPr lang="zh-CN" altLang="en-US" b="1" dirty="0" smtClean="0"/>
              <a:t>课后：</a:t>
            </a:r>
          </a:p>
          <a:p>
            <a:r>
              <a:rPr lang="zh-CN" altLang="en-US" dirty="0" smtClean="0"/>
              <a:t>对于讲堂上讲解的网页中不常用到的知识点，在课后查阅资料，自己找一些网页例子刻意练习一下这些知识点，以增加自己的知识面。</a:t>
            </a:r>
          </a:p>
          <a:p>
            <a:r>
              <a:rPr lang="zh-CN" altLang="en-US" dirty="0" smtClean="0"/>
              <a:t>多模仿，多练习，多浏览技术论坛、博客，获取他人的开发经验，对互联网上感兴趣的网页，模仿来做，尽量多做一些比课本中案例要复杂一些的页面，来增加自己的实战经验。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这里仅看一下页面完成的效果图，“制作聚美优品新手指南页面”可以打开网页，让学员看完整的页面效果图，说明制作出这样的页面，需要学习的基本内容，强调本章的重点，也可以把强调本章重点内容放在下一页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强调：本页标注的两个难点其实并不难，只是相对本章其他内容稍微有点难度，这两个难点也是制作网页最常使用的标签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：</a:t>
            </a:r>
            <a:r>
              <a:rPr lang="en-US" sz="1200" dirty="0" smtClean="0"/>
              <a:t>Hyper Text Markup Language</a:t>
            </a:r>
            <a:r>
              <a:rPr lang="zh-CN" altLang="en-US" sz="1200" dirty="0" smtClean="0"/>
              <a:t>超文本标记语言</a:t>
            </a:r>
            <a:endParaRPr lang="en-US" altLang="zh-CN" sz="1200" dirty="0" smtClean="0"/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超文本标记语言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——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月互联网工程工作小组工作案发布（并非标准）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HTML2.0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月作为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RFC1866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发布，在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RFC2854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于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月发布之后被宣布过时。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HTML3.2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HTML4.0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HTML4.01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（微小改进）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日发布基本严格的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HTML4.01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语法，是国标标准化组织和国际电工委员会的标准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XHTML1.0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——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发布于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推荐标准，后来经过修订于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日重新发布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XHTML1.1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日发布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XHTML2.0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的工作草案，由于改动过大，学习这个新技术的成本过高而最终胎死腹中，因此，现在最常用的还是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XHTML1.0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标准。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目前最新的版本为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，它是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年被提出，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年被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接纳并成立新的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工作团队，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日公布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第一份正式草案，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规范正式定稿，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2013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HTML5.1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正式草案公布。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、强调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标签都以“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 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”开始、“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 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”结束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、说明网页基本结构中这几个标签的用法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、网页中所有的内容都放在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&lt;body&gt;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&lt;/body&gt;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之间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、完整</a:t>
            </a:r>
            <a:r>
              <a:rPr lang="zh-CN" altLang="en-US" baseline="0" dirty="0" smtClean="0"/>
              <a:t>的网页基本结构介绍，说明各部分的作用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、网页的三种声明，说明三种结构的特点，强调目前常用的过渡类型。提一下：如果使用</a:t>
            </a:r>
            <a:r>
              <a:rPr lang="en-US" altLang="zh-CN" baseline="0" dirty="0" smtClean="0"/>
              <a:t>Dreamweaver</a:t>
            </a:r>
            <a:r>
              <a:rPr lang="zh-CN" altLang="en-US" baseline="0" dirty="0" smtClean="0"/>
              <a:t>创建网页，默认的创建</a:t>
            </a:r>
            <a:r>
              <a:rPr lang="en-US" altLang="zh-CN" baseline="0" dirty="0" smtClean="0"/>
              <a:t>XHTML1.0</a:t>
            </a:r>
            <a:r>
              <a:rPr lang="zh-CN" altLang="en-US" baseline="0" dirty="0" smtClean="0"/>
              <a:t>的过渡类型。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80963"/>
            <a:ext cx="82296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3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5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85786" y="3500438"/>
            <a:ext cx="3143272" cy="8651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微软雅黑" pitchFamily="34" charset="-122"/>
                <a:cs typeface="Tahoma" pitchFamily="34" charset="0"/>
              </a:rPr>
              <a:t>HTML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基础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784" y="2643182"/>
            <a:ext cx="2000250" cy="50006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第一章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网页基本信息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3-2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81013"/>
          </a:xfrm>
        </p:spPr>
        <p:txBody>
          <a:bodyPr/>
          <a:lstStyle/>
          <a:p>
            <a:r>
              <a:rPr lang="en-US" altLang="zh-CN" dirty="0" smtClean="0"/>
              <a:t>&lt;title&gt;</a:t>
            </a:r>
            <a:r>
              <a:rPr lang="zh-CN" altLang="en-US" dirty="0" smtClean="0"/>
              <a:t>标签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593725" y="1763713"/>
            <a:ext cx="3763961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&lt;title&gt;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家用电器排行榜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13" name="图片 12" descr="Snap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190" y="1785926"/>
            <a:ext cx="3043123" cy="4792919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3714744" y="2357430"/>
            <a:ext cx="121444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000628" y="2214554"/>
            <a:ext cx="1571636" cy="21431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网页基本信息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3-3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81013"/>
          </a:xfrm>
        </p:spPr>
        <p:txBody>
          <a:bodyPr/>
          <a:lstStyle/>
          <a:p>
            <a:r>
              <a:rPr lang="en-US" altLang="zh-CN" dirty="0" smtClean="0"/>
              <a:t>&lt;meta&gt;</a:t>
            </a:r>
            <a:r>
              <a:rPr lang="zh-CN" altLang="en-US" dirty="0" smtClean="0"/>
              <a:t>标签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593725" y="1763713"/>
            <a:ext cx="8121679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&lt;meta http-equiv="Content-Type" content="text/html; </a:t>
            </a:r>
            <a:r>
              <a:rPr lang="en-US" altLang="zh-CN" b="1" dirty="0" err="1" smtClean="0">
                <a:latin typeface="+mn-lt"/>
              </a:rPr>
              <a:t>charset</a:t>
            </a:r>
            <a:r>
              <a:rPr lang="en-US" altLang="zh-CN" b="1" dirty="0" smtClean="0">
                <a:latin typeface="+mn-lt"/>
              </a:rPr>
              <a:t>=gb2312”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&lt;meta name="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keywords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content="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北大青鸟，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IT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培训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&lt;meta name="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description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content="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北大青鸟是国内最大的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……" /&gt;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500826" y="1857364"/>
            <a:ext cx="1785950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42910" y="4572008"/>
            <a:ext cx="138592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搜索关键字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428992" y="4786322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内容描述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000892" y="4143380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网页字符编码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5" name="直接箭头连接符 14"/>
          <p:cNvCxnSpPr>
            <a:endCxn id="10" idx="0"/>
          </p:cNvCxnSpPr>
          <p:nvPr/>
        </p:nvCxnSpPr>
        <p:spPr>
          <a:xfrm rot="5400000">
            <a:off x="917952" y="3203976"/>
            <a:ext cx="1785950" cy="9501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1" idx="0"/>
          </p:cNvCxnSpPr>
          <p:nvPr/>
        </p:nvCxnSpPr>
        <p:spPr>
          <a:xfrm rot="16200000" flipH="1">
            <a:off x="3037018" y="3820977"/>
            <a:ext cx="1214444" cy="71624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12" idx="0"/>
          </p:cNvCxnSpPr>
          <p:nvPr/>
        </p:nvCxnSpPr>
        <p:spPr>
          <a:xfrm rot="16200000" flipH="1">
            <a:off x="6599671" y="2937246"/>
            <a:ext cx="2000264" cy="41200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274638"/>
            <a:ext cx="8229600" cy="4905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W3C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标准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428737"/>
            <a:ext cx="7499350" cy="2857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HTML</a:t>
            </a:r>
            <a:r>
              <a:rPr lang="zh-CN" altLang="en-US" dirty="0" smtClean="0"/>
              <a:t>常用版本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HTML</a:t>
            </a:r>
            <a:r>
              <a:rPr lang="zh-CN" altLang="en-US" dirty="0" smtClean="0"/>
              <a:t>和</a:t>
            </a:r>
            <a:r>
              <a:rPr lang="en-US" dirty="0" smtClean="0"/>
              <a:t>XHTML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HTML</a:t>
            </a:r>
            <a:r>
              <a:rPr lang="zh-CN" altLang="en-US" dirty="0" smtClean="0"/>
              <a:t>内容结构语义化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网页的基本标签</a:t>
            </a:r>
            <a:r>
              <a:rPr lang="en-US" altLang="zh-CN" dirty="0" smtClean="0"/>
              <a:t>6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500034" y="1347808"/>
            <a:ext cx="3073395" cy="300988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标题标签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&lt;h1&gt;…&lt;/h1&gt;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&lt;h2&gt;…&lt;/h2&gt;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&lt;h3&gt;…&lt;/h3&gt;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&lt;h4&gt;…&lt;/h4&gt;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&lt;h5&gt;…&lt;/h5&gt;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&lt;h6&gt;…&lt;/h6&gt;</a:t>
            </a:r>
            <a:endParaRPr lang="en-US" altLang="zh-CN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3643306" y="1857364"/>
            <a:ext cx="2857520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一级标题</a:t>
            </a:r>
            <a:r>
              <a:rPr lang="en-US" altLang="zh-CN" b="1" dirty="0" smtClean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&lt;h2&gt;</a:t>
            </a:r>
            <a:r>
              <a:rPr lang="zh-CN" altLang="en-US" b="1" dirty="0" smtClean="0">
                <a:latin typeface="+mn-lt"/>
              </a:rPr>
              <a:t>二级标题</a:t>
            </a:r>
            <a:r>
              <a:rPr lang="en-US" altLang="zh-CN" b="1" dirty="0" smtClean="0">
                <a:latin typeface="+mn-lt"/>
              </a:rPr>
              <a:t>&lt;/h2&gt;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&lt;h3&gt;</a:t>
            </a:r>
            <a:r>
              <a:rPr lang="zh-CN" altLang="en-US" b="1" dirty="0" smtClean="0">
                <a:latin typeface="+mn-lt"/>
              </a:rPr>
              <a:t>三级标题</a:t>
            </a:r>
            <a:r>
              <a:rPr lang="en-US" altLang="zh-CN" b="1" dirty="0" smtClean="0">
                <a:latin typeface="+mn-lt"/>
              </a:rPr>
              <a:t>&lt;/h3&gt;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&lt;h4&gt;</a:t>
            </a:r>
            <a:r>
              <a:rPr lang="zh-CN" altLang="en-US" b="1" dirty="0" smtClean="0">
                <a:latin typeface="+mn-lt"/>
              </a:rPr>
              <a:t>四级标题</a:t>
            </a:r>
            <a:r>
              <a:rPr lang="en-US" altLang="zh-CN" b="1" dirty="0" smtClean="0">
                <a:latin typeface="+mn-lt"/>
              </a:rPr>
              <a:t>&lt;/h4&gt;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&lt;h5&gt;</a:t>
            </a:r>
            <a:r>
              <a:rPr lang="zh-CN" altLang="en-US" b="1" dirty="0" smtClean="0">
                <a:latin typeface="+mn-lt"/>
              </a:rPr>
              <a:t>五级标题</a:t>
            </a:r>
            <a:r>
              <a:rPr lang="en-US" altLang="zh-CN" b="1" dirty="0" smtClean="0">
                <a:latin typeface="+mn-lt"/>
              </a:rPr>
              <a:t>&lt;/h5&gt;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&lt;h6&gt;</a:t>
            </a:r>
            <a:r>
              <a:rPr lang="zh-CN" altLang="en-US" b="1" dirty="0" smtClean="0">
                <a:latin typeface="+mn-lt"/>
              </a:rPr>
              <a:t>六级标题</a:t>
            </a:r>
            <a:r>
              <a:rPr lang="en-US" altLang="zh-CN" b="1" dirty="0" smtClean="0">
                <a:latin typeface="+mn-lt"/>
              </a:rPr>
              <a:t>&lt;/h6&gt;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6" name="组合 9"/>
          <p:cNvGrpSpPr/>
          <p:nvPr/>
        </p:nvGrpSpPr>
        <p:grpSpPr bwMode="auto">
          <a:xfrm>
            <a:off x="2357422" y="6072206"/>
            <a:ext cx="3714776" cy="431800"/>
            <a:chOff x="1643063" y="6143625"/>
            <a:chExt cx="3714775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714775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2428875" y="6181725"/>
              <a:ext cx="240482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：标题标签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pic>
        <p:nvPicPr>
          <p:cNvPr id="20" name="图片 19" descr="1－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00826" y="3071810"/>
            <a:ext cx="2464040" cy="3213108"/>
          </a:xfrm>
          <a:prstGeom prst="rect">
            <a:avLst/>
          </a:prstGeom>
        </p:spPr>
      </p:pic>
      <p:sp>
        <p:nvSpPr>
          <p:cNvPr id="21" name="Freeform 12"/>
          <p:cNvSpPr/>
          <p:nvPr/>
        </p:nvSpPr>
        <p:spPr bwMode="auto">
          <a:xfrm rot="2519945">
            <a:off x="6377573" y="2258576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网页的基本标签</a:t>
            </a:r>
            <a:r>
              <a:rPr lang="en-US" altLang="zh-CN" dirty="0" smtClean="0"/>
              <a:t>6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500034" y="1347808"/>
            <a:ext cx="3073395" cy="16525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段落标签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&lt;p&gt;…&lt;/p&gt;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28662" y="2428868"/>
            <a:ext cx="4714908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北京欢迎你</a:t>
            </a:r>
            <a:r>
              <a:rPr lang="en-US" altLang="zh-CN" b="1" dirty="0" smtClean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  <a:r>
              <a:rPr lang="zh-CN" altLang="en-US" b="1" dirty="0" smtClean="0">
                <a:latin typeface="+mn-lt"/>
              </a:rPr>
              <a:t>北京欢迎你，有梦想谁都了不起！</a:t>
            </a:r>
            <a:r>
              <a:rPr lang="en-US" altLang="zh-CN" b="1" dirty="0" smtClean="0">
                <a:latin typeface="+mn-lt"/>
              </a:rPr>
              <a:t>&lt;/p&gt;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  <a:r>
              <a:rPr lang="zh-CN" altLang="en-US" b="1" dirty="0" smtClean="0">
                <a:latin typeface="+mn-lt"/>
              </a:rPr>
              <a:t>有勇气就会有奇迹。</a:t>
            </a:r>
            <a:r>
              <a:rPr lang="en-US" altLang="zh-CN" b="1" dirty="0" smtClean="0">
                <a:latin typeface="+mn-lt"/>
              </a:rPr>
              <a:t>&lt;/p&gt;</a:t>
            </a:r>
          </a:p>
        </p:txBody>
      </p:sp>
      <p:grpSp>
        <p:nvGrpSpPr>
          <p:cNvPr id="2" name="组合 9"/>
          <p:cNvGrpSpPr/>
          <p:nvPr/>
        </p:nvGrpSpPr>
        <p:grpSpPr bwMode="auto">
          <a:xfrm>
            <a:off x="928662" y="6215082"/>
            <a:ext cx="3429024" cy="431800"/>
            <a:chOff x="1643063" y="6143625"/>
            <a:chExt cx="3429023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429023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2428875" y="6181725"/>
              <a:ext cx="240482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：段落标签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pic>
        <p:nvPicPr>
          <p:cNvPr id="10" name="图片 9" descr="1－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942" y="3571876"/>
            <a:ext cx="3175000" cy="2819400"/>
          </a:xfrm>
          <a:prstGeom prst="rect">
            <a:avLst/>
          </a:prstGeom>
        </p:spPr>
      </p:pic>
      <p:sp>
        <p:nvSpPr>
          <p:cNvPr id="11" name="Freeform 12"/>
          <p:cNvSpPr/>
          <p:nvPr/>
        </p:nvSpPr>
        <p:spPr bwMode="auto">
          <a:xfrm rot="2519945">
            <a:off x="5520318" y="2830081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网页的基本标签</a:t>
            </a:r>
            <a:r>
              <a:rPr lang="en-US" altLang="zh-CN" dirty="0" smtClean="0"/>
              <a:t>6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-3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500034" y="1347808"/>
            <a:ext cx="3073395" cy="16525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换行标签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  <a:endParaRPr lang="en-US" altLang="zh-CN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071538" y="2357430"/>
            <a:ext cx="4643470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北京欢迎你</a:t>
            </a:r>
            <a:r>
              <a:rPr lang="en-US" altLang="zh-CN" b="1" dirty="0" smtClean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北京欢迎你，有梦想谁都了不起！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有勇气就会有奇迹。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北京欢迎你，为你开天辟地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&lt;/p&gt;</a:t>
            </a:r>
          </a:p>
        </p:txBody>
      </p:sp>
      <p:grpSp>
        <p:nvGrpSpPr>
          <p:cNvPr id="2" name="组合 9"/>
          <p:cNvGrpSpPr/>
          <p:nvPr/>
        </p:nvGrpSpPr>
        <p:grpSpPr bwMode="auto">
          <a:xfrm>
            <a:off x="1500166" y="6143644"/>
            <a:ext cx="3571900" cy="431800"/>
            <a:chOff x="1643063" y="6143625"/>
            <a:chExt cx="3571899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571899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2428875" y="6181725"/>
              <a:ext cx="240482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：换行标签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pic>
        <p:nvPicPr>
          <p:cNvPr id="10" name="图片 9" descr="1－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6446" y="3000372"/>
            <a:ext cx="3175000" cy="3670300"/>
          </a:xfrm>
          <a:prstGeom prst="rect">
            <a:avLst/>
          </a:prstGeom>
        </p:spPr>
      </p:pic>
      <p:sp>
        <p:nvSpPr>
          <p:cNvPr id="11" name="Freeform 12"/>
          <p:cNvSpPr/>
          <p:nvPr/>
        </p:nvSpPr>
        <p:spPr bwMode="auto">
          <a:xfrm rot="2169281">
            <a:off x="5591756" y="2544328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网页的基本标签</a:t>
            </a:r>
            <a:r>
              <a:rPr lang="en-US" altLang="zh-CN" dirty="0" smtClean="0"/>
              <a:t>6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-4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500034" y="1347808"/>
            <a:ext cx="3073395" cy="11524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水平线标签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&lt;hr/&gt;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714348" y="2214554"/>
            <a:ext cx="5286412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北京欢迎你</a:t>
            </a:r>
            <a:r>
              <a:rPr lang="en-US" altLang="zh-CN" b="1" dirty="0" smtClean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&lt;hr/&gt;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北京欢迎你，有梦想谁都了不起！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有勇气就会有奇迹。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北京欢迎你，为你开天辟地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&lt;/p&gt;</a:t>
            </a:r>
          </a:p>
        </p:txBody>
      </p:sp>
      <p:grpSp>
        <p:nvGrpSpPr>
          <p:cNvPr id="2" name="组合 9"/>
          <p:cNvGrpSpPr/>
          <p:nvPr/>
        </p:nvGrpSpPr>
        <p:grpSpPr bwMode="auto">
          <a:xfrm>
            <a:off x="1500166" y="6143644"/>
            <a:ext cx="3857652" cy="431800"/>
            <a:chOff x="1643063" y="6143625"/>
            <a:chExt cx="3857651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857651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2428875" y="6181725"/>
              <a:ext cx="26372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：水平线标签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pic>
        <p:nvPicPr>
          <p:cNvPr id="10" name="图片 9" descr="1－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26156" y="2786058"/>
            <a:ext cx="3175000" cy="3911600"/>
          </a:xfrm>
          <a:prstGeom prst="rect">
            <a:avLst/>
          </a:prstGeom>
        </p:spPr>
      </p:pic>
      <p:sp>
        <p:nvSpPr>
          <p:cNvPr id="11" name="Freeform 12"/>
          <p:cNvSpPr/>
          <p:nvPr/>
        </p:nvSpPr>
        <p:spPr bwMode="auto">
          <a:xfrm rot="2169281">
            <a:off x="5937709" y="2111748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网页的基本标签</a:t>
            </a:r>
            <a:r>
              <a:rPr lang="en-US" altLang="zh-CN" dirty="0" smtClean="0"/>
              <a:t>6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-5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500034" y="1347808"/>
            <a:ext cx="5572164" cy="1366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字体样式标签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加粗：</a:t>
            </a:r>
            <a:r>
              <a:rPr lang="en-US" dirty="0" smtClean="0"/>
              <a:t>&lt;strong&gt;…&lt;/strong&gt;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斜体：</a:t>
            </a:r>
            <a:r>
              <a:rPr lang="en-US" altLang="zh-CN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&gt;…&lt;/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714348" y="2786058"/>
            <a:ext cx="5929354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&lt;strong&gt;</a:t>
            </a:r>
            <a:r>
              <a:rPr lang="zh-CN" altLang="en-US" b="1" dirty="0" smtClean="0">
                <a:latin typeface="+mn-lt"/>
              </a:rPr>
              <a:t>徐志摩人物简介</a:t>
            </a:r>
            <a:r>
              <a:rPr lang="en-US" altLang="zh-CN" b="1" dirty="0" smtClean="0">
                <a:latin typeface="+mn-lt"/>
              </a:rPr>
              <a:t>&lt;/strong&gt;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 &lt;</a:t>
            </a:r>
            <a:r>
              <a:rPr lang="en-US" altLang="zh-CN" b="1" dirty="0" err="1" smtClean="0">
                <a:latin typeface="+mn-lt"/>
              </a:rPr>
              <a:t>em</a:t>
            </a:r>
            <a:r>
              <a:rPr lang="en-US" altLang="zh-CN" b="1" dirty="0" smtClean="0">
                <a:latin typeface="+mn-lt"/>
              </a:rPr>
              <a:t>&gt;1910&lt;/</a:t>
            </a:r>
            <a:r>
              <a:rPr lang="en-US" altLang="zh-CN" b="1" dirty="0" err="1" smtClean="0">
                <a:latin typeface="+mn-lt"/>
              </a:rPr>
              <a:t>em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zh-CN" altLang="en-US" b="1" dirty="0" smtClean="0">
                <a:latin typeface="+mn-lt"/>
              </a:rPr>
              <a:t>年入杭州学堂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 &lt;</a:t>
            </a:r>
            <a:r>
              <a:rPr lang="en-US" altLang="zh-CN" b="1" dirty="0" err="1" smtClean="0">
                <a:latin typeface="+mn-lt"/>
              </a:rPr>
              <a:t>em</a:t>
            </a:r>
            <a:r>
              <a:rPr lang="en-US" altLang="zh-CN" b="1" dirty="0" smtClean="0">
                <a:latin typeface="+mn-lt"/>
              </a:rPr>
              <a:t>&gt;1918&lt;/</a:t>
            </a:r>
            <a:r>
              <a:rPr lang="en-US" altLang="zh-CN" b="1" dirty="0" err="1" smtClean="0">
                <a:latin typeface="+mn-lt"/>
              </a:rPr>
              <a:t>em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zh-CN" altLang="en-US" b="1" dirty="0" smtClean="0">
                <a:latin typeface="+mn-lt"/>
              </a:rPr>
              <a:t>年赴美国克拉大学学习银行学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  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&lt;/p&gt;</a:t>
            </a:r>
          </a:p>
        </p:txBody>
      </p:sp>
      <p:grpSp>
        <p:nvGrpSpPr>
          <p:cNvPr id="2" name="组合 9"/>
          <p:cNvGrpSpPr/>
          <p:nvPr/>
        </p:nvGrpSpPr>
        <p:grpSpPr bwMode="auto">
          <a:xfrm>
            <a:off x="785786" y="6143644"/>
            <a:ext cx="3857652" cy="431800"/>
            <a:chOff x="1643063" y="6143625"/>
            <a:chExt cx="3857651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857651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2428875" y="6181725"/>
              <a:ext cx="286969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6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：字体样式标签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pic>
        <p:nvPicPr>
          <p:cNvPr id="13" name="图片 12" descr="1－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0694" y="4171582"/>
            <a:ext cx="3571900" cy="2535608"/>
          </a:xfrm>
          <a:prstGeom prst="rect">
            <a:avLst/>
          </a:prstGeom>
        </p:spPr>
      </p:pic>
      <p:sp>
        <p:nvSpPr>
          <p:cNvPr id="11" name="Freeform 12"/>
          <p:cNvSpPr/>
          <p:nvPr/>
        </p:nvSpPr>
        <p:spPr bwMode="auto">
          <a:xfrm rot="2169281">
            <a:off x="6511774" y="3435352"/>
            <a:ext cx="969968" cy="792684"/>
          </a:xfrm>
          <a:prstGeom prst="arc">
            <a:avLst>
              <a:gd name="adj1" fmla="val 10930154"/>
              <a:gd name="adj2" fmla="val 216785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网页的基本标签</a:t>
            </a:r>
            <a:r>
              <a:rPr lang="en-US" altLang="zh-CN" dirty="0" smtClean="0"/>
              <a:t>6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-6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500034" y="1347808"/>
            <a:ext cx="5572164" cy="6524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注释和特殊符号</a:t>
            </a:r>
            <a:endParaRPr lang="en-US" altLang="zh-CN" dirty="0" smtClean="0"/>
          </a:p>
        </p:txBody>
      </p:sp>
      <p:grpSp>
        <p:nvGrpSpPr>
          <p:cNvPr id="2" name="组合 9"/>
          <p:cNvGrpSpPr/>
          <p:nvPr/>
        </p:nvGrpSpPr>
        <p:grpSpPr bwMode="auto">
          <a:xfrm>
            <a:off x="1928794" y="6000768"/>
            <a:ext cx="4572032" cy="431800"/>
            <a:chOff x="1643063" y="6143625"/>
            <a:chExt cx="4572031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4572031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2428875" y="6181725"/>
              <a:ext cx="346280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7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和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8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：注释和特殊符号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28596" y="2000240"/>
          <a:ext cx="8501122" cy="319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1214446"/>
                <a:gridCol w="6000792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特殊符号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字符实体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示例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空格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&amp;</a:t>
                      </a:r>
                      <a:r>
                        <a:rPr lang="en-US" altLang="zh-CN" b="1" dirty="0" err="1" smtClean="0"/>
                        <a:t>nbsp</a:t>
                      </a:r>
                      <a:r>
                        <a:rPr lang="en-US" altLang="zh-CN" b="1" dirty="0" smtClean="0"/>
                        <a:t>;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百度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&lt;/a&gt;&amp;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;|&amp;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;&lt;a 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新浪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&lt;/a&gt;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2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大于号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(&gt;)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&amp;gt;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如果时间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晚上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点，就坐车回家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小于号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(&lt;)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如果时间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早上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点，就走路去上学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引号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(")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W3C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规范中，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的属性值必须用成对的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引起来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版权符号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&amp;copy;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&amp;copy; 2003-2013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北大青鸟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清平乐</a:t>
            </a:r>
            <a:r>
              <a:rPr lang="en-US" altLang="zh-CN" dirty="0" smtClean="0"/>
              <a:t>》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5813" y="1357313"/>
            <a:ext cx="7643812" cy="4071937"/>
          </a:xfrm>
        </p:spPr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标签的嵌套使用</a:t>
            </a:r>
          </a:p>
          <a:p>
            <a:pPr lvl="1"/>
            <a:r>
              <a:rPr lang="zh-CN" altLang="en-US" dirty="0" smtClean="0"/>
              <a:t>网页中基本标签的使用</a:t>
            </a:r>
            <a:endParaRPr lang="en-US" altLang="zh-CN" dirty="0" smtClean="0"/>
          </a:p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标题用</a:t>
            </a:r>
            <a:r>
              <a:rPr lang="en-US" altLang="zh-CN" dirty="0" smtClean="0"/>
              <a:t>&lt;h2&gt;</a:t>
            </a:r>
            <a:r>
              <a:rPr lang="zh-CN" altLang="en-US" dirty="0" smtClean="0"/>
              <a:t>标签，文字用</a:t>
            </a:r>
            <a:r>
              <a:rPr lang="en-US" altLang="zh-CN" dirty="0" smtClean="0"/>
              <a:t>&lt;p&gt;</a:t>
            </a:r>
            <a:r>
              <a:rPr lang="zh-CN" altLang="en-US" dirty="0" smtClean="0"/>
              <a:t>标签，标题与正文之间的分隔线使用</a:t>
            </a:r>
            <a:r>
              <a:rPr lang="en-US" altLang="zh-CN" dirty="0" smtClean="0"/>
              <a:t>&lt;hr/&gt;</a:t>
            </a:r>
            <a:r>
              <a:rPr lang="zh-CN" altLang="en-US" dirty="0" smtClean="0"/>
              <a:t>标签，词结束后使用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  <a:r>
              <a:rPr lang="zh-CN" altLang="en-US" dirty="0" smtClean="0"/>
              <a:t>标签换行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37892" name="组合 5"/>
          <p:cNvGrpSpPr/>
          <p:nvPr/>
        </p:nvGrpSpPr>
        <p:grpSpPr bwMode="auto">
          <a:xfrm>
            <a:off x="2928938" y="6211893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7897" name="TextBox 8"/>
            <p:cNvSpPr txBox="1">
              <a:spLocks noChangeArrowheads="1"/>
            </p:cNvSpPr>
            <p:nvPr/>
          </p:nvSpPr>
          <p:spPr bwMode="auto">
            <a:xfrm>
              <a:off x="4849816" y="5538802"/>
              <a:ext cx="1579573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BFFFE"/>
                  </a:solidFill>
                </a:rPr>
                <a:t>教员讲解需求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内容占位符 2"/>
          <p:cNvSpPr txBox="1"/>
          <p:nvPr/>
        </p:nvSpPr>
        <p:spPr bwMode="auto">
          <a:xfrm>
            <a:off x="714348" y="4572008"/>
            <a:ext cx="7643812" cy="1357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实现思路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5"/>
              </a:buBlip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诗词内容均放在一个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&lt;p&gt;…&lt;/p&gt;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标签中，诗词中需要换行时使用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&lt;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br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/&gt;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换行，使用标签的嵌套</a:t>
            </a:r>
          </a:p>
        </p:txBody>
      </p:sp>
      <p:grpSp>
        <p:nvGrpSpPr>
          <p:cNvPr id="16" name="组合 5"/>
          <p:cNvGrpSpPr/>
          <p:nvPr/>
        </p:nvGrpSpPr>
        <p:grpSpPr bwMode="auto">
          <a:xfrm>
            <a:off x="2928926" y="6211910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" name="TextBox 8"/>
            <p:cNvSpPr txBox="1">
              <a:spLocks noChangeArrowheads="1"/>
            </p:cNvSpPr>
            <p:nvPr/>
          </p:nvSpPr>
          <p:spPr bwMode="auto">
            <a:xfrm>
              <a:off x="4572005" y="5538802"/>
              <a:ext cx="206821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15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本课目标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795327"/>
          </a:xfrm>
        </p:spPr>
        <p:txBody>
          <a:bodyPr/>
          <a:lstStyle/>
          <a:p>
            <a:r>
              <a:rPr lang="zh-CN" altLang="en-US" dirty="0" smtClean="0"/>
              <a:t>学完本门课程后，你能够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1857356" y="2143116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使用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DIV+CSS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布局网页</a:t>
            </a:r>
            <a:endParaRPr lang="en-US" altLang="zh-CN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857356" y="3321041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使用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CSS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美化网页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857356" y="4458021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制作精美的商业网站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 smtClean="0"/>
              <a:t>制作李清照简介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25" y="1357298"/>
            <a:ext cx="7645400" cy="1428760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标题用标题标签，人名加粗显示，时间斜体显示，并制作页面版权部分</a:t>
            </a:r>
          </a:p>
        </p:txBody>
      </p:sp>
      <p:grpSp>
        <p:nvGrpSpPr>
          <p:cNvPr id="24601" name="组合 10"/>
          <p:cNvGrpSpPr/>
          <p:nvPr/>
        </p:nvGrpSpPr>
        <p:grpSpPr bwMode="auto">
          <a:xfrm>
            <a:off x="285720" y="6072206"/>
            <a:ext cx="2571767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4606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4" name="图片 13" descr="1－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1802" y="2786058"/>
            <a:ext cx="5918200" cy="3568700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图像标签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idx="1"/>
          </p:nvPr>
        </p:nvSpPr>
        <p:spPr>
          <a:xfrm>
            <a:off x="785786" y="1285860"/>
            <a:ext cx="7645398" cy="3714776"/>
          </a:xfrm>
        </p:spPr>
        <p:txBody>
          <a:bodyPr/>
          <a:lstStyle/>
          <a:p>
            <a:r>
              <a:rPr lang="zh-CN" altLang="en-US" dirty="0" smtClean="0"/>
              <a:t>常见的图像格式</a:t>
            </a:r>
            <a:endParaRPr lang="en-US" altLang="zh-CN" dirty="0" smtClean="0"/>
          </a:p>
          <a:p>
            <a:pPr lvl="1"/>
            <a:r>
              <a:rPr lang="en-US" dirty="0" smtClean="0"/>
              <a:t>JPG</a:t>
            </a:r>
            <a:endParaRPr lang="en-US" altLang="zh-CN" dirty="0" smtClean="0"/>
          </a:p>
          <a:p>
            <a:pPr lvl="1"/>
            <a:r>
              <a:rPr lang="en-US" dirty="0" smtClean="0"/>
              <a:t>GIF</a:t>
            </a:r>
            <a:endParaRPr lang="en-US" altLang="zh-CN" dirty="0" smtClean="0"/>
          </a:p>
          <a:p>
            <a:pPr lvl="1"/>
            <a:r>
              <a:rPr lang="en-US" dirty="0" smtClean="0"/>
              <a:t>PNG</a:t>
            </a:r>
            <a:endParaRPr lang="zh-CN" altLang="en-US" dirty="0" smtClean="0"/>
          </a:p>
          <a:p>
            <a:pPr lvl="1"/>
            <a:r>
              <a:rPr lang="en-US" dirty="0" smtClean="0"/>
              <a:t>BMP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图像标签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714348" y="2500306"/>
            <a:ext cx="7786715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="path" alt="text" title="text"  width="x"  height="y" 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714348" y="3643314"/>
            <a:ext cx="1114408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图像地址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2143108" y="3643314"/>
            <a:ext cx="181171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图像的替代文字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2" name="直接箭头连接符 11"/>
          <p:cNvCxnSpPr>
            <a:stCxn id="9" idx="0"/>
          </p:cNvCxnSpPr>
          <p:nvPr/>
        </p:nvCxnSpPr>
        <p:spPr>
          <a:xfrm rot="5400000" flipH="1" flipV="1">
            <a:off x="992950" y="3064660"/>
            <a:ext cx="857256" cy="3000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</p:cNvCxnSpPr>
          <p:nvPr/>
        </p:nvCxnSpPr>
        <p:spPr>
          <a:xfrm rot="16200000" flipV="1">
            <a:off x="2488880" y="3083228"/>
            <a:ext cx="857256" cy="26291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42844" y="1214422"/>
            <a:ext cx="1000132" cy="400110"/>
            <a:chOff x="1000100" y="1801286"/>
            <a:chExt cx="1000132" cy="400110"/>
          </a:xfrm>
        </p:grpSpPr>
        <p:pic>
          <p:nvPicPr>
            <p:cNvPr id="1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3" name="矩形标注 22"/>
          <p:cNvSpPr/>
          <p:nvPr/>
        </p:nvSpPr>
        <p:spPr bwMode="auto">
          <a:xfrm>
            <a:off x="2857488" y="1500174"/>
            <a:ext cx="20441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鼠标悬停提示文字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4" name="直接箭头连接符 23"/>
          <p:cNvCxnSpPr>
            <a:stCxn id="23" idx="2"/>
          </p:cNvCxnSpPr>
          <p:nvPr/>
        </p:nvCxnSpPr>
        <p:spPr>
          <a:xfrm rot="5400000">
            <a:off x="3517473" y="2209654"/>
            <a:ext cx="702238" cy="2194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标注 27"/>
          <p:cNvSpPr/>
          <p:nvPr/>
        </p:nvSpPr>
        <p:spPr bwMode="auto">
          <a:xfrm>
            <a:off x="4714876" y="3571876"/>
            <a:ext cx="111440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图像宽度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9" name="直接箭头连接符 28"/>
          <p:cNvCxnSpPr>
            <a:stCxn id="28" idx="0"/>
          </p:cNvCxnSpPr>
          <p:nvPr/>
        </p:nvCxnSpPr>
        <p:spPr>
          <a:xfrm rot="5400000" flipH="1" flipV="1">
            <a:off x="4922041" y="3136097"/>
            <a:ext cx="785818" cy="857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矩形标注 30"/>
          <p:cNvSpPr/>
          <p:nvPr/>
        </p:nvSpPr>
        <p:spPr bwMode="auto">
          <a:xfrm>
            <a:off x="5929322" y="1500174"/>
            <a:ext cx="111440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图像高度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>
          <a:xfrm rot="16200000" flipH="1">
            <a:off x="6178275" y="2177757"/>
            <a:ext cx="702240" cy="857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785786" y="4714884"/>
            <a:ext cx="7786715" cy="869533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="image/hetao.jpg" width="160" height="160"  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alt="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title="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643206" y="6072206"/>
            <a:ext cx="3071802" cy="431800"/>
            <a:chOff x="2500346" y="9858401"/>
            <a:chExt cx="3071802" cy="431800"/>
          </a:xfrm>
          <a:solidFill>
            <a:srgbClr val="0070C0"/>
          </a:solidFill>
        </p:grpSpPr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307180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37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8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193995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9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：图像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2844" y="4286256"/>
            <a:ext cx="1000132" cy="414475"/>
            <a:chOff x="1000100" y="2528843"/>
            <a:chExt cx="1000132" cy="414475"/>
          </a:xfrm>
        </p:grpSpPr>
        <p:pic>
          <p:nvPicPr>
            <p:cNvPr id="4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3" grpId="0" animBg="1"/>
      <p:bldP spid="28" grpId="0" animBg="1"/>
      <p:bldP spid="31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链接标签</a:t>
            </a:r>
          </a:p>
        </p:txBody>
      </p:sp>
      <p:grpSp>
        <p:nvGrpSpPr>
          <p:cNvPr id="30726" name="组合 12"/>
          <p:cNvGrpSpPr/>
          <p:nvPr/>
        </p:nvGrpSpPr>
        <p:grpSpPr bwMode="auto">
          <a:xfrm>
            <a:off x="2643174" y="6143644"/>
            <a:ext cx="4429144" cy="431800"/>
            <a:chOff x="4071935" y="5503897"/>
            <a:chExt cx="4429176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071935" y="5503897"/>
              <a:ext cx="4429176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30730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6" name="TextBox 15"/>
            <p:cNvSpPr txBox="1"/>
            <p:nvPr/>
          </p:nvSpPr>
          <p:spPr>
            <a:xfrm>
              <a:off x="4857753" y="5538822"/>
              <a:ext cx="2997959" cy="36933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：超链接的应用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214414" y="2428868"/>
            <a:ext cx="6715172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="path" target="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目标窗口位置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链接文本或图像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矩形标注 14"/>
          <p:cNvSpPr/>
          <p:nvPr/>
        </p:nvSpPr>
        <p:spPr bwMode="auto">
          <a:xfrm>
            <a:off x="1714480" y="1714488"/>
            <a:ext cx="1114409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链接路径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7" name="矩形标注 16"/>
          <p:cNvSpPr/>
          <p:nvPr/>
        </p:nvSpPr>
        <p:spPr bwMode="auto">
          <a:xfrm>
            <a:off x="2928926" y="1714488"/>
            <a:ext cx="2276585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链接在哪个窗口打开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 rot="5400000">
            <a:off x="1891997" y="2120618"/>
            <a:ext cx="416487" cy="3428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2"/>
          </p:cNvCxnSpPr>
          <p:nvPr/>
        </p:nvCxnSpPr>
        <p:spPr>
          <a:xfrm rot="5400000">
            <a:off x="3468425" y="1972950"/>
            <a:ext cx="487924" cy="70966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285720" y="1285860"/>
            <a:ext cx="1000132" cy="400110"/>
            <a:chOff x="1000100" y="1801286"/>
            <a:chExt cx="1000132" cy="400110"/>
          </a:xfrm>
        </p:grpSpPr>
        <p:pic>
          <p:nvPicPr>
            <p:cNvPr id="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428596" y="4286256"/>
            <a:ext cx="7786715" cy="1338828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="hetao.html"  target="_blank"&gt;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="hetao.html"  target="_blank"&gt;&lt;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="image/hetao.jpg" alt="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title="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"/&gt;&lt;/a&gt;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0" name="矩形标注 29"/>
          <p:cNvSpPr/>
          <p:nvPr/>
        </p:nvSpPr>
        <p:spPr bwMode="auto">
          <a:xfrm>
            <a:off x="5715008" y="1714488"/>
            <a:ext cx="2866711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常用值：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_self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、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_blank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>
          <a:xfrm rot="5400000">
            <a:off x="5794815" y="1146757"/>
            <a:ext cx="416486" cy="22906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标注 41"/>
          <p:cNvSpPr/>
          <p:nvPr/>
        </p:nvSpPr>
        <p:spPr bwMode="auto">
          <a:xfrm>
            <a:off x="3214678" y="3357562"/>
            <a:ext cx="1510437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文本超链接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43" name="直接箭头连接符 42"/>
          <p:cNvCxnSpPr>
            <a:stCxn id="42" idx="2"/>
          </p:cNvCxnSpPr>
          <p:nvPr/>
        </p:nvCxnSpPr>
        <p:spPr>
          <a:xfrm rot="16200000" flipH="1">
            <a:off x="4303391" y="3393400"/>
            <a:ext cx="731173" cy="139816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标注 45"/>
          <p:cNvSpPr/>
          <p:nvPr/>
        </p:nvSpPr>
        <p:spPr bwMode="auto">
          <a:xfrm>
            <a:off x="7215206" y="3500438"/>
            <a:ext cx="1510437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图像超链接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47" name="直接箭头连接符 46"/>
          <p:cNvCxnSpPr>
            <a:stCxn id="46" idx="2"/>
          </p:cNvCxnSpPr>
          <p:nvPr/>
        </p:nvCxnSpPr>
        <p:spPr>
          <a:xfrm rot="5400000">
            <a:off x="6991664" y="3950439"/>
            <a:ext cx="1059430" cy="89809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14282" y="3786190"/>
            <a:ext cx="1000132" cy="414475"/>
            <a:chOff x="1000100" y="2528843"/>
            <a:chExt cx="1000132" cy="414475"/>
          </a:xfrm>
        </p:grpSpPr>
        <p:pic>
          <p:nvPicPr>
            <p:cNvPr id="5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51" name="TextBox 50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9" grpId="0" animBg="1"/>
      <p:bldP spid="30" grpId="0" animBg="1"/>
      <p:bldP spid="42" grpId="0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常用的超链接</a:t>
            </a:r>
            <a:r>
              <a:rPr lang="en-US" altLang="zh-CN" dirty="0" smtClean="0"/>
              <a:t>3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751" name="Rectangle 10"/>
          <p:cNvSpPr>
            <a:spLocks noGrp="1" noChangeArrowheads="1"/>
          </p:cNvSpPr>
          <p:nvPr>
            <p:ph idx="1"/>
          </p:nvPr>
        </p:nvSpPr>
        <p:spPr>
          <a:xfrm>
            <a:off x="785786" y="1285860"/>
            <a:ext cx="8229600" cy="285752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页面间链接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从一个页面链接到另外一个页面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锚链接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功能性链接</a:t>
            </a:r>
            <a:endParaRPr lang="en-US" altLang="zh-CN" dirty="0" smtClean="0"/>
          </a:p>
        </p:txBody>
      </p:sp>
      <p:grpSp>
        <p:nvGrpSpPr>
          <p:cNvPr id="5" name="组合 12"/>
          <p:cNvGrpSpPr/>
          <p:nvPr/>
        </p:nvGrpSpPr>
        <p:grpSpPr bwMode="auto">
          <a:xfrm>
            <a:off x="2643174" y="6143644"/>
            <a:ext cx="3857652" cy="431800"/>
            <a:chOff x="4071935" y="5503897"/>
            <a:chExt cx="3857680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3897"/>
              <a:ext cx="385768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4857753" y="5538822"/>
              <a:ext cx="2752761" cy="36933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：页面间链接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常用的超链接</a:t>
            </a:r>
            <a:r>
              <a:rPr lang="en-US" altLang="zh-CN" dirty="0" smtClean="0"/>
              <a:t>3-2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757238" y="1285875"/>
            <a:ext cx="7931150" cy="364332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锚链接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页面的甲位置跳转到本页中的乙位置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页面的甲位置跳转到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页面中的乙位置</a:t>
            </a:r>
            <a:endParaRPr lang="en-US" altLang="zh-CN" dirty="0" smtClean="0"/>
          </a:p>
          <a:p>
            <a:r>
              <a:rPr lang="zh-CN" altLang="en-US" dirty="0" smtClean="0"/>
              <a:t>创建步骤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创建跳转标记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dirty="0" smtClean="0"/>
              <a:t>			</a:t>
            </a:r>
          </a:p>
          <a:p>
            <a:pPr lvl="1"/>
            <a:r>
              <a:rPr lang="zh-CN" altLang="en-US" dirty="0" smtClean="0"/>
              <a:t>创建跳转链接</a:t>
            </a:r>
            <a:endParaRPr lang="en-US" altLang="zh-CN" dirty="0" smtClean="0"/>
          </a:p>
        </p:txBody>
      </p:sp>
      <p:grpSp>
        <p:nvGrpSpPr>
          <p:cNvPr id="2" name="组合 12"/>
          <p:cNvGrpSpPr/>
          <p:nvPr/>
        </p:nvGrpSpPr>
        <p:grpSpPr bwMode="auto">
          <a:xfrm>
            <a:off x="2643174" y="6143644"/>
            <a:ext cx="3429024" cy="431800"/>
            <a:chOff x="4071935" y="5503897"/>
            <a:chExt cx="3429049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3897"/>
              <a:ext cx="3429049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6" name="TextBox 15"/>
            <p:cNvSpPr txBox="1"/>
            <p:nvPr/>
          </p:nvSpPr>
          <p:spPr>
            <a:xfrm>
              <a:off x="4857753" y="5538822"/>
              <a:ext cx="2300647" cy="36933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：锚链接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500166" y="3702610"/>
            <a:ext cx="6572269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name="marker"&gt;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乙位置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428728" y="5000636"/>
            <a:ext cx="6572269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="#marker"&gt;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甲位置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常用的超链接</a:t>
            </a:r>
            <a:r>
              <a:rPr lang="en-US" altLang="zh-CN" dirty="0" smtClean="0"/>
              <a:t>3-3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757238" y="1285875"/>
            <a:ext cx="7743852" cy="192881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功能性链接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电子邮件</a:t>
            </a:r>
            <a:endParaRPr lang="en-US" altLang="zh-CN" dirty="0" smtClean="0"/>
          </a:p>
          <a:p>
            <a:pPr lvl="1"/>
            <a:r>
              <a:rPr lang="en-US" dirty="0" smtClean="0"/>
              <a:t>QQ</a:t>
            </a:r>
            <a:endParaRPr lang="en-US" altLang="zh-CN" dirty="0" smtClean="0"/>
          </a:p>
          <a:p>
            <a:pPr lvl="1"/>
            <a:r>
              <a:rPr lang="en-US" dirty="0" smtClean="0"/>
              <a:t>MSN</a:t>
            </a:r>
            <a:endParaRPr lang="zh-CN" altLang="en-US" dirty="0" smtClean="0"/>
          </a:p>
        </p:txBody>
      </p:sp>
      <p:grpSp>
        <p:nvGrpSpPr>
          <p:cNvPr id="2" name="组合 12"/>
          <p:cNvGrpSpPr/>
          <p:nvPr/>
        </p:nvGrpSpPr>
        <p:grpSpPr bwMode="auto">
          <a:xfrm>
            <a:off x="2643174" y="6143644"/>
            <a:ext cx="3571900" cy="431800"/>
            <a:chOff x="4071935" y="5503897"/>
            <a:chExt cx="3571926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3897"/>
              <a:ext cx="3571926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6" name="TextBox 15"/>
            <p:cNvSpPr txBox="1"/>
            <p:nvPr/>
          </p:nvSpPr>
          <p:spPr>
            <a:xfrm>
              <a:off x="4857754" y="5538822"/>
              <a:ext cx="264323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：邮件链接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214414" y="4143380"/>
            <a:ext cx="6786610" cy="50783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href="</a:t>
            </a:r>
            <a:r>
              <a:rPr lang="pt-BR" altLang="zh-CN" b="1" dirty="0" smtClean="0">
                <a:solidFill>
                  <a:srgbClr val="0000FF"/>
                </a:solidFill>
                <a:latin typeface="+mn-lt"/>
              </a:rPr>
              <a:t>mailto:</a:t>
            </a: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bdqnWebmaster@bdqn.cn"&gt;</a:t>
            </a:r>
            <a:r>
              <a:rPr lang="zh-CN" altLang="pt-BR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联系我们</a:t>
            </a: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28596" y="3714752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 smtClean="0"/>
              <a:t>制作电器排行榜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5813" y="1357313"/>
            <a:ext cx="7643812" cy="2786067"/>
          </a:xfrm>
        </p:spPr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图片和文字混合排版</a:t>
            </a:r>
          </a:p>
          <a:p>
            <a:pPr lvl="1"/>
            <a:r>
              <a:rPr lang="zh-CN" altLang="en-US" dirty="0" smtClean="0"/>
              <a:t>图像标签、标题标签、水平线标签的应用</a:t>
            </a:r>
            <a:endParaRPr lang="en-US" altLang="zh-CN" dirty="0" smtClean="0"/>
          </a:p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制作京东商城家用电器排行榜页面，标题使用标题标签，商品之间使用水平线分隔</a:t>
            </a:r>
          </a:p>
          <a:p>
            <a:endParaRPr lang="zh-CN" altLang="en-US" dirty="0" smtClean="0"/>
          </a:p>
        </p:txBody>
      </p:sp>
      <p:grpSp>
        <p:nvGrpSpPr>
          <p:cNvPr id="2" name="组合 5"/>
          <p:cNvGrpSpPr/>
          <p:nvPr/>
        </p:nvGrpSpPr>
        <p:grpSpPr bwMode="auto">
          <a:xfrm>
            <a:off x="2928938" y="6211893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7897" name="TextBox 8"/>
            <p:cNvSpPr txBox="1">
              <a:spLocks noChangeArrowheads="1"/>
            </p:cNvSpPr>
            <p:nvPr/>
          </p:nvSpPr>
          <p:spPr bwMode="auto">
            <a:xfrm>
              <a:off x="4849816" y="5538802"/>
              <a:ext cx="1579573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BFFFE"/>
                  </a:solidFill>
                </a:rPr>
                <a:t>教员讲解需求</a:t>
              </a: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内容占位符 2"/>
          <p:cNvSpPr txBox="1"/>
          <p:nvPr/>
        </p:nvSpPr>
        <p:spPr bwMode="auto">
          <a:xfrm>
            <a:off x="785786" y="4214818"/>
            <a:ext cx="7643812" cy="1357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实现思路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5"/>
              </a:buBlip>
              <a:defRPr/>
            </a:pPr>
            <a:r>
              <a:rPr lang="zh-CN" altLang="en-US" sz="2400" b="1" kern="0" dirty="0" smtClean="0">
                <a:latin typeface="+mn-lt"/>
                <a:ea typeface="+mn-ea"/>
              </a:rPr>
              <a:t>家用电器排行榜放在标题</a:t>
            </a:r>
            <a:r>
              <a:rPr lang="en-US" altLang="zh-CN" sz="2400" b="1" kern="0" dirty="0" smtClean="0">
                <a:latin typeface="+mn-lt"/>
                <a:ea typeface="+mn-ea"/>
              </a:rPr>
              <a:t>&lt;h1&gt;</a:t>
            </a:r>
            <a:r>
              <a:rPr lang="zh-CN" altLang="en-US" sz="2400" b="1" kern="0" dirty="0" smtClean="0">
                <a:latin typeface="+mn-lt"/>
                <a:ea typeface="+mn-ea"/>
              </a:rPr>
              <a:t>标签中</a:t>
            </a:r>
            <a:endParaRPr lang="en-US" altLang="zh-CN" sz="2400" b="1" kern="0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5"/>
              </a:buBlip>
              <a:defRPr/>
            </a:pPr>
            <a:r>
              <a:rPr lang="zh-CN" altLang="en-US" sz="2400" b="1" kern="0" dirty="0" smtClean="0">
                <a:latin typeface="+mn-lt"/>
                <a:ea typeface="+mn-ea"/>
              </a:rPr>
              <a:t>图像使用</a:t>
            </a:r>
            <a:r>
              <a:rPr lang="en-US" altLang="zh-CN" sz="2400" b="1" kern="0" dirty="0" smtClean="0">
                <a:latin typeface="+mn-lt"/>
                <a:ea typeface="+mn-ea"/>
              </a:rPr>
              <a:t>&lt;</a:t>
            </a:r>
            <a:r>
              <a:rPr lang="en-US" altLang="zh-CN" sz="2400" b="1" kern="0" dirty="0" err="1" smtClean="0">
                <a:latin typeface="+mn-lt"/>
                <a:ea typeface="+mn-ea"/>
              </a:rPr>
              <a:t>img</a:t>
            </a:r>
            <a:r>
              <a:rPr lang="en-US" altLang="zh-CN" sz="2400" b="1" kern="0" dirty="0" smtClean="0">
                <a:latin typeface="+mn-lt"/>
                <a:ea typeface="+mn-ea"/>
              </a:rPr>
              <a:t>/&gt;</a:t>
            </a:r>
            <a:r>
              <a:rPr lang="zh-CN" altLang="en-US" sz="2400" b="1" kern="0" dirty="0" smtClean="0">
                <a:latin typeface="+mn-lt"/>
                <a:ea typeface="+mn-ea"/>
              </a:rPr>
              <a:t>标签</a:t>
            </a:r>
            <a:endParaRPr lang="en-US" altLang="zh-CN" sz="2400" b="1" kern="0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5"/>
              </a:buBlip>
              <a:defRPr/>
            </a:pPr>
            <a:r>
              <a:rPr lang="zh-CN" altLang="en-US" sz="2400" b="1" kern="0" dirty="0" smtClean="0">
                <a:latin typeface="+mn-lt"/>
                <a:ea typeface="+mn-ea"/>
              </a:rPr>
              <a:t>商品之间使用</a:t>
            </a:r>
            <a:r>
              <a:rPr lang="en-US" altLang="zh-CN" sz="2400" b="1" kern="0" dirty="0" smtClean="0">
                <a:latin typeface="+mn-lt"/>
                <a:ea typeface="+mn-ea"/>
              </a:rPr>
              <a:t>&lt;hr/&gt;</a:t>
            </a:r>
            <a:r>
              <a:rPr lang="zh-CN" altLang="en-US" sz="2400" b="1" kern="0" dirty="0" smtClean="0">
                <a:latin typeface="+mn-lt"/>
                <a:ea typeface="+mn-ea"/>
              </a:rPr>
              <a:t>标签实现分隔</a:t>
            </a:r>
          </a:p>
        </p:txBody>
      </p:sp>
      <p:grpSp>
        <p:nvGrpSpPr>
          <p:cNvPr id="4" name="组合 5"/>
          <p:cNvGrpSpPr/>
          <p:nvPr/>
        </p:nvGrpSpPr>
        <p:grpSpPr bwMode="auto">
          <a:xfrm>
            <a:off x="2928926" y="6211910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" name="TextBox 8"/>
            <p:cNvSpPr txBox="1">
              <a:spLocks noChangeArrowheads="1"/>
            </p:cNvSpPr>
            <p:nvPr/>
          </p:nvSpPr>
          <p:spPr bwMode="auto">
            <a:xfrm>
              <a:off x="4572005" y="5538802"/>
              <a:ext cx="206821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 smtClean="0"/>
              <a:t>制作新手指南页面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25" y="1357298"/>
            <a:ext cx="7645400" cy="2214578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制作聚美优品新手指南页面，图片均要加上</a:t>
            </a:r>
            <a:r>
              <a:rPr lang="en-US" altLang="zh-CN" dirty="0" smtClean="0"/>
              <a:t>alt</a:t>
            </a:r>
            <a:r>
              <a:rPr lang="zh-CN" altLang="en-US" dirty="0" smtClean="0"/>
              <a:t>属性，“常见问题”和“用户协议”设置成空链接，“注册帮助”和“登录帮助”设置本页锚链接，分别链接至本页新用户注册和登录帮助处</a:t>
            </a: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3500430" y="6072206"/>
            <a:ext cx="2571767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4606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课程结构图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图片 4" descr="1－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1357298"/>
            <a:ext cx="7569224" cy="3854267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总结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500034" y="1285875"/>
            <a:ext cx="8215343" cy="321469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HTML</a:t>
            </a:r>
            <a:r>
              <a:rPr lang="zh-CN" altLang="en-US" dirty="0" smtClean="0"/>
              <a:t>文件的基本结构和网页基本信息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基本</a:t>
            </a:r>
            <a:r>
              <a:rPr lang="zh-CN" altLang="en-US" dirty="0" smtClean="0"/>
              <a:t>标签包括</a:t>
            </a:r>
            <a:r>
              <a:rPr lang="en-US" altLang="zh-CN" dirty="0" smtClean="0">
                <a:solidFill>
                  <a:schemeClr val="accent5">
                    <a:lumMod val="10000"/>
                  </a:schemeClr>
                </a:solidFill>
              </a:rPr>
              <a:t>&lt;h1&gt;…&lt;h6&gt;</a:t>
            </a:r>
            <a:r>
              <a:rPr lang="zh-CN" altLang="en-US" dirty="0" smtClean="0">
                <a:solidFill>
                  <a:schemeClr val="accent5">
                    <a:lumMod val="1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5">
                    <a:lumMod val="10000"/>
                  </a:schemeClr>
                </a:solidFill>
              </a:rPr>
              <a:t>&lt;p&gt;</a:t>
            </a:r>
            <a:r>
              <a:rPr lang="zh-CN" altLang="en-US" dirty="0" smtClean="0">
                <a:solidFill>
                  <a:schemeClr val="accent5">
                    <a:lumMod val="1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5">
                    <a:lumMod val="10000"/>
                  </a:schemeClr>
                </a:solidFill>
              </a:rPr>
              <a:t>&lt;hr/&gt;</a:t>
            </a:r>
            <a:r>
              <a:rPr lang="zh-CN" altLang="en-US" dirty="0" smtClean="0">
                <a:solidFill>
                  <a:schemeClr val="accent5">
                    <a:lumMod val="1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altLang="zh-CN" dirty="0" err="1" smtClean="0">
                <a:solidFill>
                  <a:schemeClr val="accent5">
                    <a:lumMod val="10000"/>
                  </a:schemeClr>
                </a:solidFill>
              </a:rPr>
              <a:t>br</a:t>
            </a:r>
            <a:r>
              <a:rPr lang="en-US" altLang="zh-CN" dirty="0" smtClean="0">
                <a:solidFill>
                  <a:schemeClr val="accent5">
                    <a:lumMod val="10000"/>
                  </a:schemeClr>
                </a:solidFill>
              </a:rPr>
              <a:t>/&gt;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插入图像的基本语法，</a:t>
            </a:r>
            <a:r>
              <a:rPr lang="en-US" altLang="zh-CN" dirty="0" smtClean="0"/>
              <a:t>alt</a:t>
            </a:r>
            <a:r>
              <a:rPr lang="zh-CN" altLang="en-US" dirty="0" smtClean="0"/>
              <a:t>属性的应用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超链接</a:t>
            </a:r>
            <a:r>
              <a:rPr lang="en-US" altLang="zh-CN" dirty="0" smtClean="0"/>
              <a:t>&lt;a&gt;</a:t>
            </a:r>
            <a:r>
              <a:rPr lang="zh-CN" altLang="en-US" dirty="0" smtClean="0"/>
              <a:t>的应用以及链接的分类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1" y="80963"/>
            <a:ext cx="4106861" cy="90011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总结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5841" y="1214422"/>
            <a:ext cx="7929563" cy="4391025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页面的基本结构是什么？</a:t>
            </a:r>
            <a:endParaRPr lang="en-US" altLang="zh-CN" dirty="0" smtClean="0"/>
          </a:p>
          <a:p>
            <a:r>
              <a:rPr lang="zh-CN" altLang="en-US" dirty="0" smtClean="0"/>
              <a:t>请找出下面代码的错误之处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在网页中经常用来编辑标题的标签有哪些？</a:t>
            </a:r>
          </a:p>
        </p:txBody>
      </p:sp>
      <p:grpSp>
        <p:nvGrpSpPr>
          <p:cNvPr id="2" name="组合 8"/>
          <p:cNvGrpSpPr/>
          <p:nvPr/>
        </p:nvGrpSpPr>
        <p:grpSpPr>
          <a:xfrm>
            <a:off x="142844" y="857232"/>
            <a:ext cx="958752" cy="430730"/>
            <a:chOff x="3643306" y="2500357"/>
            <a:chExt cx="958752" cy="430730"/>
          </a:xfrm>
        </p:grpSpPr>
        <p:pic>
          <p:nvPicPr>
            <p:cNvPr id="1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285853" y="2392363"/>
            <a:ext cx="7000924" cy="1108075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5895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="#" target="_blank"&gt;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alt="image/book.jpg"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="book" /&gt;&lt;/a&gt;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286380" y="2500306"/>
            <a:ext cx="2428892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500167" y="2928934"/>
            <a:ext cx="1357322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学习方法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785" y="1374775"/>
            <a:ext cx="8265795" cy="4108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1644650" y="2143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本章任务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500034" y="1276351"/>
            <a:ext cx="5359382" cy="2438401"/>
          </a:xfrm>
        </p:spPr>
        <p:txBody>
          <a:bodyPr/>
          <a:lstStyle/>
          <a:p>
            <a:r>
              <a:rPr lang="zh-CN" altLang="en-US" dirty="0" smtClean="0"/>
              <a:t>制作图文并茂的简单首页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制作李清照的词“清平乐”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制作李清照简介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制作京东商城家用电器排行榜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制作聚美优品新手指南页面</a:t>
            </a:r>
          </a:p>
        </p:txBody>
      </p:sp>
      <p:pic>
        <p:nvPicPr>
          <p:cNvPr id="9" name="图片 8" descr="页面完成效果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3714752"/>
            <a:ext cx="2540216" cy="2428892"/>
          </a:xfrm>
          <a:prstGeom prst="rect">
            <a:avLst/>
          </a:prstGeom>
        </p:spPr>
      </p:pic>
      <p:pic>
        <p:nvPicPr>
          <p:cNvPr id="10" name="图片 9" descr="页面完成效果图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86116" y="3643314"/>
            <a:ext cx="4167219" cy="2727976"/>
          </a:xfrm>
          <a:prstGeom prst="rect">
            <a:avLst/>
          </a:prstGeom>
        </p:spPr>
      </p:pic>
      <p:pic>
        <p:nvPicPr>
          <p:cNvPr id="11" name="图片 10" descr="页面完成效果图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43570" y="1071546"/>
            <a:ext cx="3067834" cy="4357718"/>
          </a:xfrm>
          <a:prstGeom prst="rect">
            <a:avLst/>
          </a:prstGeom>
        </p:spPr>
      </p:pic>
      <p:pic>
        <p:nvPicPr>
          <p:cNvPr id="18" name="图片 17" descr="图1.2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4348" y="3537723"/>
            <a:ext cx="4689348" cy="3248863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35013" y="28558"/>
            <a:ext cx="8229600" cy="90011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本章目标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142984"/>
            <a:ext cx="6073791" cy="42862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的基本结构创建网页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会使用文本相关标签排版文本信息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会使用图像相关标签实现图文并茂的页面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标签创建超链接、锚链接以及功能性链接</a:t>
            </a:r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44" y="3000372"/>
            <a:ext cx="643477" cy="648334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1928802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1142984"/>
            <a:ext cx="714380" cy="719772"/>
          </a:xfrm>
          <a:prstGeom prst="rect">
            <a:avLst/>
          </a:prstGeom>
          <a:noFill/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44" y="4357694"/>
            <a:ext cx="643477" cy="648334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85860"/>
            <a:ext cx="7645400" cy="1428760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：</a:t>
            </a:r>
            <a:r>
              <a:rPr lang="en-US" dirty="0" smtClean="0"/>
              <a:t>Hyper Text Markup Language</a:t>
            </a:r>
            <a:endParaRPr lang="en-US" altLang="zh-CN" dirty="0" smtClean="0"/>
          </a:p>
        </p:txBody>
      </p:sp>
      <p:cxnSp>
        <p:nvCxnSpPr>
          <p:cNvPr id="42" name="肘形连接符 41"/>
          <p:cNvCxnSpPr/>
          <p:nvPr/>
        </p:nvCxnSpPr>
        <p:spPr bwMode="auto">
          <a:xfrm rot="10800000" flipV="1">
            <a:off x="249294" y="5643578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肘形连接符 51"/>
          <p:cNvCxnSpPr/>
          <p:nvPr/>
        </p:nvCxnSpPr>
        <p:spPr bwMode="auto">
          <a:xfrm rot="10800000" flipV="1">
            <a:off x="1071538" y="5214950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肘形连接符 52"/>
          <p:cNvCxnSpPr/>
          <p:nvPr/>
        </p:nvCxnSpPr>
        <p:spPr bwMode="auto">
          <a:xfrm rot="10800000" flipV="1">
            <a:off x="2106682" y="4786322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肘形连接符 53"/>
          <p:cNvCxnSpPr/>
          <p:nvPr/>
        </p:nvCxnSpPr>
        <p:spPr bwMode="auto">
          <a:xfrm rot="10800000" flipV="1">
            <a:off x="3071802" y="4357694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肘形连接符 54"/>
          <p:cNvCxnSpPr/>
          <p:nvPr/>
        </p:nvCxnSpPr>
        <p:spPr bwMode="auto">
          <a:xfrm rot="10800000" flipV="1">
            <a:off x="4035508" y="3929066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肘形连接符 55"/>
          <p:cNvCxnSpPr/>
          <p:nvPr/>
        </p:nvCxnSpPr>
        <p:spPr bwMode="auto">
          <a:xfrm rot="10800000" flipV="1">
            <a:off x="5000628" y="3500438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肘形连接符 56"/>
          <p:cNvCxnSpPr/>
          <p:nvPr/>
        </p:nvCxnSpPr>
        <p:spPr bwMode="auto">
          <a:xfrm rot="10800000" flipV="1">
            <a:off x="6178648" y="3071810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肘形连接符 57"/>
          <p:cNvCxnSpPr/>
          <p:nvPr/>
        </p:nvCxnSpPr>
        <p:spPr bwMode="auto">
          <a:xfrm rot="10800000" flipV="1">
            <a:off x="7215206" y="2643182"/>
            <a:ext cx="1357354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32301" y="606006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1993-6</a:t>
            </a:r>
            <a:endParaRPr lang="zh-CN" altLang="en-US" dirty="0" smtClean="0">
              <a:latin typeface="+mn-lt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9955" y="4071942"/>
            <a:ext cx="492443" cy="18876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/>
              <a:t>超文本标记语言</a:t>
            </a:r>
            <a:endParaRPr lang="zh-CN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878437" y="5643578"/>
            <a:ext cx="10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1995-11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7922" y="5214950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HTML2.0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687417" y="4845618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HTML3.2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678054" y="5214950"/>
            <a:ext cx="125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1996-1-14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43174" y="4429132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HTML4.0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678186" y="479846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1997-12-18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35442" y="3988362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HTML4.01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710910" y="435769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1999-12-24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9124" y="357187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XHTML1.0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93085" y="3929066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2000-1-26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35706" y="314324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XHTML1.1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728229" y="3512580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2001-5-31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43702" y="271462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XHTML2.0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661422" y="2285992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HTML4.01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821722" y="2714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2013-5-6</a:t>
            </a:r>
            <a:endParaRPr lang="zh-CN" altLang="en-US" dirty="0">
              <a:latin typeface="+mn-lt"/>
              <a:ea typeface="+mn-ea"/>
            </a:endParaRPr>
          </a:p>
        </p:txBody>
      </p:sp>
      <p:cxnSp>
        <p:nvCxnSpPr>
          <p:cNvPr id="79" name="直接箭头连接符 78"/>
          <p:cNvCxnSpPr>
            <a:stCxn id="80" idx="2"/>
          </p:cNvCxnSpPr>
          <p:nvPr/>
        </p:nvCxnSpPr>
        <p:spPr>
          <a:xfrm rot="16200000" flipH="1">
            <a:off x="4380739" y="3166313"/>
            <a:ext cx="734384" cy="21961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AutoShape 6"/>
          <p:cNvSpPr>
            <a:spLocks noChangeArrowheads="1"/>
          </p:cNvSpPr>
          <p:nvPr/>
        </p:nvSpPr>
        <p:spPr bwMode="auto">
          <a:xfrm>
            <a:off x="3714744" y="2500306"/>
            <a:ext cx="184675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目前网页中常用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1" grpId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zh-CN" altLang="en-US" dirty="0" smtClean="0"/>
              <a:t>基本结构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85860"/>
            <a:ext cx="7645400" cy="785818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网页基本结构</a:t>
            </a:r>
            <a:endParaRPr lang="en-US" altLang="zh-CN" dirty="0" smtClean="0"/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285852" y="1928802"/>
            <a:ext cx="7000924" cy="3500461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5895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&lt;html&gt;</a:t>
            </a:r>
          </a:p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5895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&lt;head&gt;</a:t>
            </a:r>
          </a:p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5895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&lt;title&gt;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我的第一个网页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</a:p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5895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</a:p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5895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&lt;body&gt;</a:t>
            </a:r>
          </a:p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5895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5895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&lt;/body&gt;</a:t>
            </a:r>
          </a:p>
          <a:p>
            <a:pPr marL="176530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5895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&lt;/html&gt;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500166" y="2500306"/>
            <a:ext cx="3643338" cy="107157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1500166" y="3714752"/>
            <a:ext cx="3643338" cy="114300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10800000" flipV="1">
            <a:off x="5143504" y="2928934"/>
            <a:ext cx="500066" cy="14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5143504" y="4279392"/>
            <a:ext cx="500066" cy="14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5572132" y="2714620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网页头部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572132" y="4055740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主体部分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8" name="AutoShape 11"/>
          <p:cNvSpPr>
            <a:spLocks noChangeArrowheads="1"/>
          </p:cNvSpPr>
          <p:nvPr/>
        </p:nvSpPr>
        <p:spPr bwMode="gray">
          <a:xfrm>
            <a:off x="1000100" y="5715016"/>
            <a:ext cx="7286676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&lt;HTML&gt;…&lt;/HTML&gt;</a:t>
            </a:r>
            <a:r>
              <a:rPr lang="zh-CN" altLang="en-US" b="1" dirty="0"/>
              <a:t>标签</a:t>
            </a:r>
            <a:r>
              <a:rPr lang="zh-CN" altLang="en-US" b="1" dirty="0" smtClean="0"/>
              <a:t>标记着 </a:t>
            </a:r>
            <a:r>
              <a:rPr lang="en-US" altLang="zh-CN" b="1" dirty="0"/>
              <a:t>HTML </a:t>
            </a:r>
            <a:r>
              <a:rPr lang="zh-CN" altLang="en-US" b="1" dirty="0"/>
              <a:t>文档的开始和结束</a:t>
            </a:r>
            <a:endParaRPr lang="en-US" altLang="zh-CN" b="1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4" grpId="0" animBg="1"/>
      <p:bldP spid="35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网页基本信息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3-1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81013"/>
          </a:xfrm>
        </p:spPr>
        <p:txBody>
          <a:bodyPr/>
          <a:lstStyle/>
          <a:p>
            <a:r>
              <a:rPr lang="en-US" altLang="zh-CN" dirty="0" smtClean="0"/>
              <a:t>DOCTYPE</a:t>
            </a:r>
            <a:r>
              <a:rPr lang="zh-CN" altLang="en-US" dirty="0" smtClean="0"/>
              <a:t>声明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593725" y="1763713"/>
            <a:ext cx="8280400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&lt;!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DOCTYPE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html PUBLIC "-//W3C//DTD 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XHTML 1.0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Transitional//EN" "http://www.w3.org/TR/xhtml1/DTD/xhtml1-transitional.dtd"&gt;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&lt;html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xmlns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="http://www.w3.org/1999/xhtml"&gt;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&lt;meta http-equiv="Content-Type" content="text/html;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charset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=gb2312"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&lt;title&gt;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无标题文档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&lt;body&gt;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&lt;/body&gt;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&lt;/html&gt;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42910" y="1857364"/>
            <a:ext cx="7643866" cy="64294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285720" y="5857892"/>
            <a:ext cx="219016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Strict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（严格类型）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857488" y="5857892"/>
            <a:ext cx="291525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Transitional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（过渡类型）</a:t>
            </a: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6085008" y="5857892"/>
            <a:ext cx="263039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Frameset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（框架类型）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endCxn id="28" idx="0"/>
          </p:cNvCxnSpPr>
          <p:nvPr/>
        </p:nvCxnSpPr>
        <p:spPr>
          <a:xfrm rot="10800000" flipV="1">
            <a:off x="1380802" y="2428868"/>
            <a:ext cx="4405645" cy="342902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9" idx="0"/>
          </p:cNvCxnSpPr>
          <p:nvPr/>
        </p:nvCxnSpPr>
        <p:spPr>
          <a:xfrm rot="5400000">
            <a:off x="3336270" y="3479152"/>
            <a:ext cx="3357586" cy="139989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0" idx="0"/>
          </p:cNvCxnSpPr>
          <p:nvPr/>
        </p:nvCxnSpPr>
        <p:spPr>
          <a:xfrm rot="16200000" flipH="1">
            <a:off x="4878815" y="3336501"/>
            <a:ext cx="3429024" cy="161375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分学期样式模版-S1</Template>
  <TotalTime>8</TotalTime>
  <Words>4837</Words>
  <Application>Microsoft Office PowerPoint</Application>
  <PresentationFormat>全屏显示(4:3)</PresentationFormat>
  <Paragraphs>432</Paragraphs>
  <Slides>32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模板</vt:lpstr>
      <vt:lpstr>幻灯片 1</vt:lpstr>
      <vt:lpstr>本课目标</vt:lpstr>
      <vt:lpstr>课程结构图</vt:lpstr>
      <vt:lpstr>学习方法</vt:lpstr>
      <vt:lpstr>本章任务</vt:lpstr>
      <vt:lpstr>本章目标</vt:lpstr>
      <vt:lpstr>HTML简介</vt:lpstr>
      <vt:lpstr>HTML基本结构</vt:lpstr>
      <vt:lpstr>网页基本信息3-1</vt:lpstr>
      <vt:lpstr>网页基本信息3-2</vt:lpstr>
      <vt:lpstr>网页基本信息3-3</vt:lpstr>
      <vt:lpstr>W3C标准</vt:lpstr>
      <vt:lpstr>网页的基本标签6-1</vt:lpstr>
      <vt:lpstr>网页的基本标签6-2</vt:lpstr>
      <vt:lpstr>网页的基本标签6-3</vt:lpstr>
      <vt:lpstr>网页的基本标签6-4</vt:lpstr>
      <vt:lpstr>网页的基本标签6-5</vt:lpstr>
      <vt:lpstr>网页的基本标签6-6</vt:lpstr>
      <vt:lpstr>学员操作——制作《清平乐》</vt:lpstr>
      <vt:lpstr>学员操作——制作李清照简介</vt:lpstr>
      <vt:lpstr>共性问题集中讲解</vt:lpstr>
      <vt:lpstr>图像标签</vt:lpstr>
      <vt:lpstr>图像标签</vt:lpstr>
      <vt:lpstr>链接标签</vt:lpstr>
      <vt:lpstr>常用的超链接3-1</vt:lpstr>
      <vt:lpstr>常用的超链接3-2</vt:lpstr>
      <vt:lpstr>常用的超链接3-3</vt:lpstr>
      <vt:lpstr>学员操作——制作电器排行榜</vt:lpstr>
      <vt:lpstr>学员操作——制作新手指南页面</vt:lpstr>
      <vt:lpstr>共性问题集中讲解</vt:lpstr>
      <vt:lpstr>总结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1030</cp:revision>
  <dcterms:created xsi:type="dcterms:W3CDTF">2006-03-08T06:55:00Z</dcterms:created>
  <dcterms:modified xsi:type="dcterms:W3CDTF">2016-05-30T03:17:59Z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