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7" r:id="rId3"/>
    <p:sldId id="461" r:id="rId4"/>
    <p:sldId id="442" r:id="rId5"/>
    <p:sldId id="443" r:id="rId6"/>
    <p:sldId id="478" r:id="rId7"/>
    <p:sldId id="446" r:id="rId8"/>
    <p:sldId id="479" r:id="rId9"/>
    <p:sldId id="447" r:id="rId10"/>
    <p:sldId id="448" r:id="rId11"/>
    <p:sldId id="412" r:id="rId12"/>
    <p:sldId id="480" r:id="rId13"/>
    <p:sldId id="481" r:id="rId14"/>
    <p:sldId id="460" r:id="rId15"/>
    <p:sldId id="438" r:id="rId16"/>
    <p:sldId id="355" r:id="rId17"/>
    <p:sldId id="363" r:id="rId18"/>
    <p:sldId id="376" r:id="rId19"/>
    <p:sldId id="482" r:id="rId20"/>
    <p:sldId id="483" r:id="rId21"/>
    <p:sldId id="348" r:id="rId22"/>
    <p:sldId id="385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81559" autoAdjust="0"/>
  </p:normalViewPr>
  <p:slideViewPr>
    <p:cSldViewPr>
      <p:cViewPr>
        <p:scale>
          <a:sx n="66" d="100"/>
          <a:sy n="66" d="100"/>
        </p:scale>
        <p:origin x="-1734" y="-198"/>
      </p:cViewPr>
      <p:guideLst>
        <p:guide orient="horz" pos="2160"/>
        <p:guide orient="horz" pos="307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、对比讲解，主要介绍各自的标签含义，应用特点和应用场合，项目符号简单带过即可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、强调列表之间可以互相嵌套，进行页面的局部布局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、首先讲解需求，然后提示学员使用无序列表和列表嵌套来实现，列表前的项目符号使用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属性来实现，也可以根据列表嵌套关系显示不同的列表项目符号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、首先讲解需求，然后提示学员使用有序列表和列表嵌套来实现，题目列表前的项目符号使用默认值，试题选项列表项目符号使用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、首先讲解需求，然后提示学员使用定义列表来实现，图片放在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标签中，价格和文字说明放在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、打开页面让学员看到完整的页面效果图，并且把素材中的完整页面效果图提供的学员，让学员根据效果图制作，页面顶部直接使用图片代替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、简单介绍使用表格的原因，说明表格常用于结构一致的数据，例如学员成绩表、购物网站上购物车中的列表信息等，然后拍出图片讲解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、然后讲解表格的基本结构，对照缩小的图说明表格的行、列和单元格</a:t>
            </a:r>
            <a:endParaRPr lang="en-US" altLang="zh-CN" dirty="0" smtClean="0"/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16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、讲解表格标签，创建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、介绍表格的属性，例如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，说明这些属性在后面使用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设置表格样式时会讲到，并且制作网页时通常使用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、边演示边讲解创建表格的步骤：第一步是创建表格标签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；第二步是在表格标签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，可以有多行；第三步是在行标签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、演示时也要演示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的作用，并且说明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对于单元格也是适用的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、表格的对齐方式常用的居中对齐，因此</a:t>
            </a:r>
            <a:r>
              <a:rPr lang="zh-CN" altLang="en-US" baseline="0" dirty="0" smtClean="0"/>
              <a:t>主要介绍居中对齐的代码即可，并且告诉学员在实际网页制作中设置对齐方式通常使用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设置，这里了解、会用即可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、单元格的对齐方式在实际网页制作中用到的比较多，并且告诉学员在实际网页制作中设置对齐方式通常使用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设置，这里主要讲解水平对齐方式，演示一个小例子，让学员看到水平对齐方式效果即可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colspan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、演示示例，演示如何创建跨列，及跨列的页面效果展示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rowspan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、演示示例，演示如何创建跨行，及跨行的页面效果展示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、简单说明在同一个表格中可以根据需要同时设置跨行和跨列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、演示示例，演示如何在同一个表格中创建跨行和跨列，及展示页面效果，并说明表格设置跨行和跨列后，并不影响表格原始的单元格的宽度和高度，同一列的单元格宽度一致，同一行的单元格高度一致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演示页面效果，介绍页面结构，根据效果让学员制作网页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、着重总结无序列表、定义列表的标签组成、应用场合，如何创建无序列表和定义列表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、如何设置表格的跨行和跨列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、强调无序列表和定义列表在网页制作中应用非常广泛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可以重用页面内容，在制作网页时可以减少工作量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、简单说明什么是列表就可以了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、重点说明网页中常用的几种列表形式，讲解列表分类时对照图说明各种列表在网页上展示的样式，并且说明定义列表常用于图文混排的局部布局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、首先讲解如何创建无序列表，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、说明列表项中可以包含图片、文本，还可以嵌套列表、其他标签等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、然后演示示例，边演示边讲解如何创建无序列表，在浏览器中查看演示效果图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可改变无序列表的项目符号即可，并且说明在实际网页制作中通常使用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、然后演示示例，边演示边讲解如何创建无序列表，在浏览器中查看演示效果图，主要是看不同取值项目符号的改变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、首先讲解如何创建有序列表，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、说明有序列表默认以数字序号显示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、说明有序列表与无序列表一样，也可以嵌套列表、可以包含图片、文本、其他标签等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、然后演示示例，边演示边讲解如何创建有序列表，在浏览器中查看演示效果图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、首先详细讲解定义列表的标签含义，如何创建定义列表，让学员看定义列表显示的效果图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、与无序列表、有序列表对比讲解，说明异同点，定义列表也可以嵌套列表、包含图片、文本、其他标签等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、然后演示示例定义列表，从创建定义列表开始，然后在浏览器中让学员看页面效果图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、最后说明在以后的网页制作中经常会用到定义列表，特别是图文混排的情况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3492507"/>
            <a:ext cx="4214842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     列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表、表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格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第二章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列表对比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500034" y="1857364"/>
          <a:ext cx="8072494" cy="439901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5"/>
                <a:gridCol w="2643206"/>
                <a:gridCol w="4214843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项目符号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7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无序列表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ul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通过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type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属性设置项目符号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disc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（默认）、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square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circle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通过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type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属性设置项目顺序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数字，默认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（大写字母）、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（小写字母）、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（大写罗马数字）和</a:t>
                      </a:r>
                      <a:r>
                        <a:rPr lang="en-US" sz="1800" b="1" kern="100" spc="25" dirty="0" err="1">
                          <a:latin typeface="+mn-lt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（小写罗马数字）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定义类表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&lt;dl&gt;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标签是实现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dt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标签定义列表项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无项目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符号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显示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顺序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制作树形菜单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414176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模拟我的电脑中的磁盘文件管理，显示磁盘与文件夹之间的关系</a:t>
            </a:r>
          </a:p>
        </p:txBody>
      </p:sp>
      <p:grpSp>
        <p:nvGrpSpPr>
          <p:cNvPr id="18438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2－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9256" y="1643050"/>
            <a:ext cx="3175000" cy="4178300"/>
          </a:xfrm>
          <a:prstGeom prst="rect">
            <a:avLst/>
          </a:prstGeom>
        </p:spPr>
      </p:pic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制作模拟考试试卷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414176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模拟考试试卷的选择题的题型格式，使用有序列表完成模拟试卷</a:t>
            </a: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2－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1000108"/>
            <a:ext cx="3643338" cy="5439554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制作易趣商品列表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414176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使用定义列表制作易趣商品列表页面</a:t>
            </a: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2－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1000108"/>
            <a:ext cx="3672592" cy="5357850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71525" y="223838"/>
            <a:ext cx="8229600" cy="561975"/>
          </a:xfrm>
        </p:spPr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6" name="内容占位符 6"/>
          <p:cNvSpPr>
            <a:spLocks noGrp="1"/>
          </p:cNvSpPr>
          <p:nvPr>
            <p:ph idx="1"/>
          </p:nvPr>
        </p:nvSpPr>
        <p:spPr>
          <a:xfrm>
            <a:off x="784225" y="1347788"/>
            <a:ext cx="7645400" cy="45815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为什么使用表格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简单通用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结构稳定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单元格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列</a:t>
            </a:r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9" name="图片 8" descr="2－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2285992"/>
            <a:ext cx="8674100" cy="3937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17552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表格的基本语法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28662" y="1714488"/>
            <a:ext cx="7326313" cy="341632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571736" y="1214422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rot="10800000" flipV="1">
            <a:off x="1714480" y="1399088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1"/>
          <p:cNvGrpSpPr/>
          <p:nvPr/>
        </p:nvGrpSpPr>
        <p:grpSpPr>
          <a:xfrm>
            <a:off x="500034" y="1142984"/>
            <a:ext cx="1071570" cy="400110"/>
            <a:chOff x="1000100" y="1801286"/>
            <a:chExt cx="1071570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9"/>
          <p:cNvGrpSpPr/>
          <p:nvPr/>
        </p:nvGrpSpPr>
        <p:grpSpPr bwMode="auto">
          <a:xfrm>
            <a:off x="2571751" y="5929330"/>
            <a:ext cx="3500447" cy="431800"/>
            <a:chOff x="1643063" y="6143625"/>
            <a:chExt cx="3500446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50044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：基本表格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6" name="矩形标注 25"/>
          <p:cNvSpPr/>
          <p:nvPr/>
        </p:nvSpPr>
        <p:spPr bwMode="auto">
          <a:xfrm>
            <a:off x="2857488" y="1785926"/>
            <a:ext cx="107157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rot="10800000" flipV="1">
            <a:off x="1643042" y="1970592"/>
            <a:ext cx="1214446" cy="2439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357818" y="185736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rot="10800000" flipV="1">
            <a:off x="4500562" y="2042030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对齐方式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5"/>
            <a:ext cx="7931150" cy="2143126"/>
          </a:xfrm>
        </p:spPr>
        <p:txBody>
          <a:bodyPr/>
          <a:lstStyle/>
          <a:p>
            <a:r>
              <a:rPr lang="zh-CN" altLang="en-US" dirty="0" smtClean="0"/>
              <a:t>表格对齐方式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默认对齐、居中对齐、左对齐、右对齐</a:t>
            </a:r>
            <a:endParaRPr lang="en-US" altLang="zh-CN" dirty="0" smtClean="0"/>
          </a:p>
          <a:p>
            <a:r>
              <a:rPr lang="zh-CN" altLang="en-US" dirty="0" smtClean="0"/>
              <a:t>单元格对齐方式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水平对齐方式、垂直对齐方式</a:t>
            </a:r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428727" y="3357562"/>
          <a:ext cx="7000926" cy="333891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14579"/>
                <a:gridCol w="2246189"/>
                <a:gridCol w="2540158"/>
              </a:tblGrid>
              <a:tr h="318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870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align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水平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对齐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方式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left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左对齐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50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center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居中对齐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right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右对齐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valign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垂直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对齐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方式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top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顶端对齐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middle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居中对齐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bottom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底端对齐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baseline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基线对齐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标注 10"/>
          <p:cNvSpPr/>
          <p:nvPr/>
        </p:nvSpPr>
        <p:spPr bwMode="auto">
          <a:xfrm>
            <a:off x="4572000" y="1214422"/>
            <a:ext cx="158889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align=center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rot="10800000" flipV="1">
            <a:off x="4000496" y="1399088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表格的跨行和跨列</a:t>
            </a:r>
            <a:r>
              <a:rPr lang="en-US" altLang="zh-CN" dirty="0" smtClean="0"/>
              <a:t>3-1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500051"/>
          </a:xfrm>
        </p:spPr>
        <p:txBody>
          <a:bodyPr/>
          <a:lstStyle/>
          <a:p>
            <a:r>
              <a:rPr lang="zh-CN" altLang="en-US" dirty="0" smtClean="0"/>
              <a:t>表格的跨列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9"/>
          <p:cNvGrpSpPr/>
          <p:nvPr/>
        </p:nvGrpSpPr>
        <p:grpSpPr bwMode="auto">
          <a:xfrm>
            <a:off x="2500313" y="6000768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：表格的跨列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表格的跨行和跨列</a:t>
            </a:r>
            <a:r>
              <a:rPr lang="en-US" altLang="zh-CN" dirty="0" smtClean="0"/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642927"/>
          </a:xfrm>
        </p:spPr>
        <p:txBody>
          <a:bodyPr/>
          <a:lstStyle/>
          <a:p>
            <a:r>
              <a:rPr lang="zh-CN" altLang="en-US" dirty="0" smtClean="0"/>
              <a:t>表格的跨行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58532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9"/>
          <p:cNvGrpSpPr/>
          <p:nvPr/>
        </p:nvGrpSpPr>
        <p:grpSpPr bwMode="auto">
          <a:xfrm>
            <a:off x="2500313" y="6072206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：表格的跨行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52" y="1285875"/>
            <a:ext cx="7645400" cy="278606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如果一个网页中的文字出现乱码可能是什么原因造成的？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在网页中打开超链接页面在目标窗口中打开的常用两种方式是什么？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找出下面代码的错误之处</a:t>
            </a:r>
            <a:endParaRPr lang="zh-CN" altLang="en-GB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285852" y="4929198"/>
            <a:ext cx="6858048" cy="1143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首都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香山的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红叶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在秋季非常漂亮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5934" y="500063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&lt;/h1&gt;&lt;/p&gt;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表格的跨行和跨列</a:t>
            </a:r>
            <a:r>
              <a:rPr lang="en-US" altLang="zh-CN" dirty="0" smtClean="0"/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642927"/>
          </a:xfrm>
        </p:spPr>
        <p:txBody>
          <a:bodyPr/>
          <a:lstStyle/>
          <a:p>
            <a:r>
              <a:rPr lang="zh-CN" altLang="en-US" dirty="0" smtClean="0"/>
              <a:t>表格的跨行和跨列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="3"&gt;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学生成绩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="2"&gt;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语文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&lt;td&gt;98&lt;/td&gt;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071802" y="214311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50029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9"/>
          <p:cNvGrpSpPr/>
          <p:nvPr/>
        </p:nvGrpSpPr>
        <p:grpSpPr bwMode="auto">
          <a:xfrm>
            <a:off x="2428875" y="6143625"/>
            <a:ext cx="4143389" cy="431800"/>
            <a:chOff x="1643063" y="6143625"/>
            <a:chExt cx="4143388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14338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31021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9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：跨行跨列的表格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2" name="矩形标注 11"/>
          <p:cNvSpPr/>
          <p:nvPr/>
        </p:nvSpPr>
        <p:spPr bwMode="auto">
          <a:xfrm>
            <a:off x="3143240" y="313110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跨行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rot="10800000" flipV="1">
            <a:off x="2786050" y="3315772"/>
            <a:ext cx="357190" cy="3275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制作淘宝页面</a:t>
            </a:r>
            <a:r>
              <a:rPr lang="en-US" altLang="zh-CN" dirty="0" smtClean="0"/>
              <a:t>2-1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4071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掌握表格、单元格的属性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使用表格的嵌套制作网页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制作淘宝店铺列表页面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grpSp>
        <p:nvGrpSpPr>
          <p:cNvPr id="37892" name="组合 5"/>
          <p:cNvGrpSpPr/>
          <p:nvPr/>
        </p:nvGrpSpPr>
        <p:grpSpPr bwMode="auto">
          <a:xfrm>
            <a:off x="2928938" y="58578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85813" y="1285875"/>
            <a:ext cx="8072467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无序列表由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zh-CN" altLang="en-US" dirty="0" smtClean="0"/>
              <a:t>和</a:t>
            </a: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zh-CN" altLang="en-US" dirty="0" smtClean="0"/>
              <a:t>标签组成，有序列表由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r>
              <a:rPr lang="zh-CN" altLang="en-US" dirty="0" smtClean="0"/>
              <a:t>和</a:t>
            </a: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zh-CN" altLang="en-US" dirty="0" smtClean="0"/>
              <a:t>标签组成，定义列表由</a:t>
            </a:r>
            <a:r>
              <a:rPr lang="en-US" dirty="0" smtClean="0"/>
              <a:t>&lt;dl&gt;</a:t>
            </a:r>
            <a:r>
              <a:rPr lang="zh-CN" altLang="en-US" dirty="0" smtClean="0"/>
              <a:t>、</a:t>
            </a: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r>
              <a:rPr lang="zh-CN" altLang="en-US" dirty="0" smtClean="0"/>
              <a:t>和</a:t>
            </a: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r>
              <a:rPr lang="zh-CN" altLang="en-US" dirty="0" smtClean="0"/>
              <a:t>标签组成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&lt;table&gt;</a:t>
            </a:r>
            <a:r>
              <a:rPr lang="zh-CN" altLang="en-US" dirty="0" smtClean="0"/>
              <a:t>、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zh-CN" altLang="en-US" dirty="0" smtClean="0"/>
              <a:t>、</a:t>
            </a:r>
            <a:r>
              <a:rPr lang="en-US" dirty="0" smtClean="0"/>
              <a:t>&lt;td&gt;</a:t>
            </a:r>
            <a:r>
              <a:rPr lang="zh-CN" altLang="en-US" dirty="0" smtClean="0"/>
              <a:t>创建表格，使用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设置表格的宽度和边框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err="1" smtClean="0"/>
              <a:t>colspan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rowspan</a:t>
            </a:r>
            <a:r>
              <a:rPr lang="zh-CN" altLang="en-US" dirty="0" smtClean="0"/>
              <a:t>设置表格的跨列和</a:t>
            </a:r>
            <a:r>
              <a:rPr lang="zh-CN" altLang="en-US" dirty="0" smtClean="0"/>
              <a:t>跨行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5716601" cy="5010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会使用有序列表实现数据展示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会使用无序列表实现数据展示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会使用定义列表实现数据展示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会使用表格实现数据展</a:t>
            </a:r>
            <a:r>
              <a:rPr lang="zh-CN" altLang="en-US" dirty="0" smtClean="0"/>
              <a:t>示</a:t>
            </a: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571744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85736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429000"/>
            <a:ext cx="643477" cy="648334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500561" y="80963"/>
            <a:ext cx="4464051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2787643" cy="3786214"/>
          </a:xfrm>
        </p:spPr>
        <p:txBody>
          <a:bodyPr/>
          <a:lstStyle/>
          <a:p>
            <a:r>
              <a:rPr lang="zh-CN" altLang="en-US" dirty="0" smtClean="0"/>
              <a:t>什么是列表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列表的分类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定义列表</a:t>
            </a:r>
            <a:endParaRPr lang="en-US" altLang="zh-CN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428736"/>
            <a:ext cx="42952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643702" y="32861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 bwMode="auto">
          <a:xfrm rot="10800000" flipV="1">
            <a:off x="5643570" y="3490436"/>
            <a:ext cx="1000132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643702" y="46577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 bwMode="auto">
          <a:xfrm rot="10800000">
            <a:off x="6215074" y="4857760"/>
            <a:ext cx="428628" cy="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2－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3116126"/>
            <a:ext cx="7684358" cy="3527584"/>
          </a:xfrm>
          <a:prstGeom prst="rect">
            <a:avLst/>
          </a:prstGeom>
        </p:spPr>
      </p:pic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786182" y="3259002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列表的应用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5-1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6573857" cy="642942"/>
          </a:xfrm>
        </p:spPr>
        <p:txBody>
          <a:bodyPr/>
          <a:lstStyle/>
          <a:p>
            <a:r>
              <a:rPr lang="zh-CN" altLang="en-US" dirty="0" smtClean="0"/>
              <a:t>无序列表</a:t>
            </a:r>
            <a:endParaRPr lang="en-US" altLang="zh-CN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357290" y="2285992"/>
            <a:ext cx="342902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桔子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香蕉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071802" y="4071942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rot="10800000">
            <a:off x="2071670" y="3857628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2－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2214554"/>
            <a:ext cx="3175000" cy="2349500"/>
          </a:xfrm>
          <a:prstGeom prst="rect">
            <a:avLst/>
          </a:prstGeom>
        </p:spPr>
      </p:pic>
      <p:cxnSp>
        <p:nvCxnSpPr>
          <p:cNvPr id="47" name="直接箭头连接符 46"/>
          <p:cNvCxnSpPr>
            <a:stCxn id="36" idx="3"/>
            <a:endCxn id="46" idx="1"/>
          </p:cNvCxnSpPr>
          <p:nvPr/>
        </p:nvCxnSpPr>
        <p:spPr bwMode="auto">
          <a:xfrm flipV="1">
            <a:off x="4786314" y="3389304"/>
            <a:ext cx="642942" cy="396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组合 25"/>
          <p:cNvGrpSpPr/>
          <p:nvPr/>
        </p:nvGrpSpPr>
        <p:grpSpPr bwMode="auto">
          <a:xfrm>
            <a:off x="2643188" y="5997575"/>
            <a:ext cx="3500448" cy="431800"/>
            <a:chOff x="4071935" y="5500702"/>
            <a:chExt cx="3500473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50047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：无序列表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列表的应用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5-2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14348" y="1285860"/>
            <a:ext cx="6573857" cy="1357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无序列表的类型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type</a:t>
            </a:r>
            <a:r>
              <a:rPr lang="zh-CN" altLang="en-US" dirty="0" smtClean="0"/>
              <a:t>取值</a:t>
            </a:r>
            <a:endParaRPr lang="en-US" altLang="zh-CN" dirty="0" smtClean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4071952" cy="431800"/>
            <a:chOff x="4071935" y="5500702"/>
            <a:chExt cx="4071981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7198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021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：无序列表的类型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1285852" y="2857496"/>
          <a:ext cx="6786610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00198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取值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disc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项目符号显示为实体圆心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+mn-ea"/>
                          <a:cs typeface="Times New Roman"/>
                        </a:rPr>
                        <a:t>square</a:t>
                      </a:r>
                      <a:endParaRPr lang="zh-CN" sz="20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项目符号显示为实体方心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+mn-ea"/>
                          <a:cs typeface="Times New Roman"/>
                        </a:rPr>
                        <a:t>circle</a:t>
                      </a:r>
                      <a:endParaRPr lang="zh-CN" sz="20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项目符号显示为空心圆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5-2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有序列表</a:t>
            </a:r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3714762" cy="431800"/>
            <a:chOff x="4071935" y="5500702"/>
            <a:chExt cx="3714788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1478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4857752" y="5503895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：有序列表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357290" y="2285992"/>
            <a:ext cx="342902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桔子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香蕉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071802" y="4071942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rot="10800000">
            <a:off x="2071670" y="3857628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33" name="图片 32" descr="2－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2025660"/>
            <a:ext cx="3175000" cy="2832100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24" idx="3"/>
            <a:endCxn id="33" idx="1"/>
          </p:cNvCxnSpPr>
          <p:nvPr/>
        </p:nvCxnSpPr>
        <p:spPr bwMode="auto">
          <a:xfrm>
            <a:off x="4786314" y="3429000"/>
            <a:ext cx="1000132" cy="127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列表的应用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5-4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14348" y="1285860"/>
            <a:ext cx="6573857" cy="1357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有序列表的类型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type</a:t>
            </a:r>
            <a:r>
              <a:rPr lang="zh-CN" altLang="en-US" dirty="0" smtClean="0"/>
              <a:t>取值</a:t>
            </a:r>
            <a:endParaRPr lang="en-US" altLang="zh-CN" dirty="0" smtClean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4071952" cy="431800"/>
            <a:chOff x="4071935" y="5500702"/>
            <a:chExt cx="4071981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7198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021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：有序列表的类型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1285852" y="2857496"/>
          <a:ext cx="6786610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00198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取值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使用数字作为项目符号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A/a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使用大写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小写字母作为项目符号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I/i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使用大写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小写罗马数字作为项目符号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5-5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zh-CN" altLang="en-US" dirty="0" smtClean="0"/>
              <a:t>定义列表</a:t>
            </a: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2428875" y="6143625"/>
            <a:ext cx="3500447" cy="431800"/>
            <a:chOff x="1643063" y="6143625"/>
            <a:chExt cx="3500446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50044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：定义列表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142976" y="2071678"/>
            <a:ext cx="4071966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&lt;dl&gt;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所属学院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计算机应用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所属专业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计算机软件工程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&lt;/dl&gt;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rot="10800000" flipV="1">
            <a:off x="1643042" y="1990238"/>
            <a:ext cx="928694" cy="367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571736" y="1785926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rot="10800000" flipV="1">
            <a:off x="3428992" y="2561742"/>
            <a:ext cx="571504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000496" y="2357430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rot="10800000">
            <a:off x="1928794" y="4071948"/>
            <a:ext cx="500066" cy="561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428860" y="4429132"/>
            <a:ext cx="207170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36" name="图片 35" descr="2－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2000240"/>
            <a:ext cx="3175000" cy="2755900"/>
          </a:xfrm>
          <a:prstGeom prst="rect">
            <a:avLst/>
          </a:prstGeom>
        </p:spPr>
      </p:pic>
      <p:cxnSp>
        <p:nvCxnSpPr>
          <p:cNvPr id="37" name="直接箭头连接符 36"/>
          <p:cNvCxnSpPr>
            <a:stCxn id="24" idx="3"/>
            <a:endCxn id="36" idx="1"/>
          </p:cNvCxnSpPr>
          <p:nvPr/>
        </p:nvCxnSpPr>
        <p:spPr bwMode="auto">
          <a:xfrm>
            <a:off x="5214942" y="3357562"/>
            <a:ext cx="571504" cy="2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4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分学期样式模版-S1</Template>
  <TotalTime>155</TotalTime>
  <Words>3760</Words>
  <Application>Microsoft Office PowerPoint</Application>
  <PresentationFormat>全屏显示(4:3)</PresentationFormat>
  <Paragraphs>336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模板</vt:lpstr>
      <vt:lpstr>幻灯片 1</vt:lpstr>
      <vt:lpstr>回顾与作业点评</vt:lpstr>
      <vt:lpstr>本章目标</vt:lpstr>
      <vt:lpstr>列表</vt:lpstr>
      <vt:lpstr>列表的应用5-1</vt:lpstr>
      <vt:lpstr>列表的应用5-2</vt:lpstr>
      <vt:lpstr>列表的应用5-2</vt:lpstr>
      <vt:lpstr>列表的应用5-4</vt:lpstr>
      <vt:lpstr>列表的应用5-5</vt:lpstr>
      <vt:lpstr>小结</vt:lpstr>
      <vt:lpstr>学员操作——制作树形菜单</vt:lpstr>
      <vt:lpstr>学员操作——制作模拟考试试卷</vt:lpstr>
      <vt:lpstr>学员操作——制作易趣商品列表</vt:lpstr>
      <vt:lpstr>共性问题集中讲解</vt:lpstr>
      <vt:lpstr>表格</vt:lpstr>
      <vt:lpstr>表格的基本语法</vt:lpstr>
      <vt:lpstr>对齐方式</vt:lpstr>
      <vt:lpstr>表格的跨行和跨列3-1</vt:lpstr>
      <vt:lpstr>表格的跨行和跨列3-2</vt:lpstr>
      <vt:lpstr>表格的跨行和跨列3-2</vt:lpstr>
      <vt:lpstr>学员操作—制作淘宝页面2-1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995</cp:revision>
  <dcterms:created xsi:type="dcterms:W3CDTF">2006-03-08T06:55:00Z</dcterms:created>
  <dcterms:modified xsi:type="dcterms:W3CDTF">2016-05-30T09:11:21Z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