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5" r:id="rId3"/>
    <p:sldId id="258" r:id="rId4"/>
    <p:sldId id="260" r:id="rId6"/>
    <p:sldId id="259" r:id="rId7"/>
    <p:sldId id="272" r:id="rId8"/>
    <p:sldId id="261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6854441" y="2442951"/>
            <a:ext cx="214144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边形 3"/>
          <p:cNvSpPr/>
          <p:nvPr/>
        </p:nvSpPr>
        <p:spPr>
          <a:xfrm>
            <a:off x="4397663" y="1037499"/>
            <a:ext cx="3396673" cy="280457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469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87449" y="516365"/>
            <a:ext cx="3817103" cy="3817103"/>
          </a:xfrm>
          <a:prstGeom prst="ellipse">
            <a:avLst/>
          </a:prstGeom>
          <a:noFill/>
          <a:ln w="38100" cap="flat" cmpd="sng" algn="ctr">
            <a:solidFill>
              <a:srgbClr val="45722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58091" y="587007"/>
            <a:ext cx="3675821" cy="3675821"/>
          </a:xfrm>
          <a:prstGeom prst="ellipse">
            <a:avLst/>
          </a:prstGeom>
          <a:noFill/>
          <a:ln w="38100" cap="flat" cmpd="sng" algn="ctr">
            <a:solidFill>
              <a:srgbClr val="CEA253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六边形 3"/>
          <p:cNvSpPr/>
          <p:nvPr/>
        </p:nvSpPr>
        <p:spPr>
          <a:xfrm>
            <a:off x="4258090" y="952605"/>
            <a:ext cx="3675821" cy="2974366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CA9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10703" y="3386318"/>
            <a:ext cx="332138" cy="332138"/>
            <a:chOff x="920750" y="1828800"/>
            <a:chExt cx="425450" cy="425450"/>
          </a:xfrm>
        </p:grpSpPr>
        <p:sp>
          <p:nvSpPr>
            <p:cNvPr id="13" name="椭圆 12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96900" y="2273720"/>
            <a:ext cx="332138" cy="332138"/>
            <a:chOff x="920750" y="1828800"/>
            <a:chExt cx="425450" cy="425450"/>
          </a:xfrm>
        </p:grpSpPr>
        <p:sp>
          <p:nvSpPr>
            <p:cNvPr id="16" name="椭圆 15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43023" y="2273720"/>
            <a:ext cx="332138" cy="332138"/>
            <a:chOff x="920750" y="1828800"/>
            <a:chExt cx="425450" cy="425450"/>
          </a:xfrm>
        </p:grpSpPr>
        <p:sp>
          <p:nvSpPr>
            <p:cNvPr id="19" name="椭圆 18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10703" y="1170725"/>
            <a:ext cx="332138" cy="332138"/>
            <a:chOff x="920750" y="1828800"/>
            <a:chExt cx="425450" cy="425450"/>
          </a:xfrm>
        </p:grpSpPr>
        <p:sp>
          <p:nvSpPr>
            <p:cNvPr id="22" name="椭圆 21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09502" y="1170725"/>
            <a:ext cx="332138" cy="332138"/>
            <a:chOff x="920750" y="1828800"/>
            <a:chExt cx="425450" cy="425450"/>
          </a:xfrm>
        </p:grpSpPr>
        <p:sp>
          <p:nvSpPr>
            <p:cNvPr id="25" name="椭圆 24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7644" y="3386318"/>
            <a:ext cx="332138" cy="332138"/>
            <a:chOff x="920750" y="1828800"/>
            <a:chExt cx="425450" cy="425450"/>
          </a:xfrm>
        </p:grpSpPr>
        <p:sp>
          <p:nvSpPr>
            <p:cNvPr id="28" name="椭圆 27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cxnSp>
        <p:nvCxnSpPr>
          <p:cNvPr id="30" name="直接连接符 29"/>
          <p:cNvCxnSpPr>
            <a:stCxn id="26" idx="6"/>
            <a:endCxn id="23" idx="2"/>
          </p:cNvCxnSpPr>
          <p:nvPr/>
        </p:nvCxnSpPr>
        <p:spPr>
          <a:xfrm>
            <a:off x="5441640" y="1336794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801881" y="1489230"/>
            <a:ext cx="425706" cy="79812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45762" y="2603378"/>
            <a:ext cx="421369" cy="7829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461468" y="3572215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61513" y="1500229"/>
            <a:ext cx="421369" cy="75102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029463" y="2603378"/>
            <a:ext cx="370768" cy="71229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六边形 3"/>
          <p:cNvSpPr/>
          <p:nvPr/>
        </p:nvSpPr>
        <p:spPr>
          <a:xfrm>
            <a:off x="5014734" y="1510299"/>
            <a:ext cx="2142591" cy="187601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7" name="六边形 3"/>
          <p:cNvSpPr/>
          <p:nvPr/>
        </p:nvSpPr>
        <p:spPr>
          <a:xfrm>
            <a:off x="5112300" y="1573503"/>
            <a:ext cx="1970196" cy="1725073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240674" y="2171011"/>
            <a:ext cx="57934" cy="57934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03761" y="2179568"/>
            <a:ext cx="67547" cy="6161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597213" y="2074250"/>
            <a:ext cx="52719" cy="61297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2" name="Group 979"/>
          <p:cNvGrpSpPr>
            <a:grpSpLocks noChangeAspect="1"/>
          </p:cNvGrpSpPr>
          <p:nvPr/>
        </p:nvGrpSpPr>
        <p:grpSpPr bwMode="auto">
          <a:xfrm>
            <a:off x="6039648" y="2123010"/>
            <a:ext cx="294542" cy="547006"/>
            <a:chOff x="3546" y="1614"/>
            <a:chExt cx="588" cy="1092"/>
          </a:xfrm>
        </p:grpSpPr>
        <p:sp>
          <p:nvSpPr>
            <p:cNvPr id="58" name="AutoShape 978"/>
            <p:cNvSpPr>
              <a:spLocks noChangeAspect="1" noChangeArrowheads="1" noTextEdit="1"/>
            </p:cNvSpPr>
            <p:nvPr/>
          </p:nvSpPr>
          <p:spPr bwMode="auto">
            <a:xfrm>
              <a:off x="3546" y="1614"/>
              <a:ext cx="588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9" name="Freeform 980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0" name="Freeform 981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CA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5252969" y="2142487"/>
            <a:ext cx="439857" cy="527530"/>
            <a:chOff x="3425" y="1612"/>
            <a:chExt cx="832" cy="109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25" y="1614"/>
              <a:ext cx="83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B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flipH="1">
            <a:off x="5633820" y="2117577"/>
            <a:ext cx="462179" cy="440306"/>
            <a:chOff x="1951832" y="4265215"/>
            <a:chExt cx="2427287" cy="2517372"/>
          </a:xfrm>
        </p:grpSpPr>
        <p:grpSp>
          <p:nvGrpSpPr>
            <p:cNvPr id="47" name="Group 9"/>
            <p:cNvGrpSpPr>
              <a:grpSpLocks noChangeAspect="1"/>
            </p:cNvGrpSpPr>
            <p:nvPr/>
          </p:nvGrpSpPr>
          <p:grpSpPr bwMode="auto">
            <a:xfrm>
              <a:off x="1951832" y="4265215"/>
              <a:ext cx="2427287" cy="2517372"/>
              <a:chOff x="3355" y="1657"/>
              <a:chExt cx="970" cy="1006"/>
            </a:xfrm>
          </p:grpSpPr>
          <p:sp>
            <p:nvSpPr>
              <p:cNvPr id="49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355" y="1657"/>
                <a:ext cx="970" cy="1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009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3044899" y="4390653"/>
              <a:ext cx="314300" cy="3143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0179" y="2213642"/>
            <a:ext cx="313374" cy="294696"/>
          </a:xfrm>
          <a:prstGeom prst="rect">
            <a:avLst/>
          </a:prstGeom>
        </p:spPr>
      </p:pic>
      <p:cxnSp>
        <p:nvCxnSpPr>
          <p:cNvPr id="61" name="直接连接符 60"/>
          <p:cNvCxnSpPr>
            <a:stCxn id="37" idx="1"/>
          </p:cNvCxnSpPr>
          <p:nvPr/>
        </p:nvCxnSpPr>
        <p:spPr>
          <a:xfrm>
            <a:off x="5538362" y="1573503"/>
            <a:ext cx="475192" cy="54319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7" idx="2"/>
            <a:endCxn id="58" idx="0"/>
          </p:cNvCxnSpPr>
          <p:nvPr/>
        </p:nvCxnSpPr>
        <p:spPr>
          <a:xfrm flipH="1">
            <a:off x="6186919" y="1573503"/>
            <a:ext cx="469514" cy="549508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521448" y="2696076"/>
            <a:ext cx="397380" cy="65913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332687" y="2702407"/>
            <a:ext cx="326585" cy="644581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5126763" y="2438798"/>
            <a:ext cx="310771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664755" y="4615294"/>
            <a:ext cx="6822831" cy="832658"/>
          </a:xfrm>
          <a:prstGeom prst="rect">
            <a:avLst/>
          </a:prstGeom>
          <a:noFill/>
          <a:ln w="28575">
            <a:solidFill>
              <a:srgbClr val="EF611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59074" y="4716161"/>
            <a:ext cx="6434193" cy="630924"/>
          </a:xfrm>
          <a:prstGeom prst="rect">
            <a:avLst/>
          </a:prstGeom>
          <a:noFill/>
          <a:ln w="28575">
            <a:solidFill>
              <a:srgbClr val="009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2700" y="4672190"/>
            <a:ext cx="7086600" cy="782939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7FC-0D7A-4637-B06D-C35CA1B309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B3F-027C-4784-B3EF-4AA929BEA85C}" type="slidenum">
              <a:rPr lang="zh-CN" altLang="en-US" smtClean="0"/>
            </a:fld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274810" y="1903655"/>
            <a:ext cx="89236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46926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7</a:t>
            </a:r>
            <a:endParaRPr lang="zh-CN" altLang="en-US" sz="6000" dirty="0">
              <a:solidFill>
                <a:srgbClr val="F46926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716344" y="2130640"/>
            <a:ext cx="76200" cy="45719"/>
          </a:xfrm>
          <a:prstGeom prst="ellipse">
            <a:avLst/>
          </a:prstGeom>
          <a:solidFill>
            <a:srgbClr val="FCA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76250"/>
            <a:ext cx="10515600" cy="569595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914544" y="1561744"/>
            <a:ext cx="2362914" cy="2362914"/>
          </a:xfrm>
          <a:prstGeom prst="ellipse">
            <a:avLst/>
          </a:prstGeom>
          <a:noFill/>
          <a:ln w="38100" cap="flat" cmpd="sng" algn="ctr">
            <a:solidFill>
              <a:srgbClr val="F46926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69133" y="1516333"/>
            <a:ext cx="2453734" cy="2453734"/>
          </a:xfrm>
          <a:prstGeom prst="ellipse">
            <a:avLst/>
          </a:prstGeom>
          <a:noFill/>
          <a:ln w="38100" cap="flat" cmpd="sng" algn="ctr">
            <a:solidFill>
              <a:srgbClr val="FB4C3D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六边形 3"/>
          <p:cNvSpPr/>
          <p:nvPr/>
        </p:nvSpPr>
        <p:spPr>
          <a:xfrm>
            <a:off x="5249694" y="2044420"/>
            <a:ext cx="1692603" cy="1397556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4914543" y="1796760"/>
            <a:ext cx="2362914" cy="1912001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009C8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19175" y="2752760"/>
            <a:ext cx="750631" cy="0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51990" y="2743645"/>
            <a:ext cx="384380" cy="2460"/>
          </a:xfrm>
          <a:prstGeom prst="line">
            <a:avLst/>
          </a:prstGeom>
          <a:ln w="38100">
            <a:solidFill>
              <a:srgbClr val="009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18554" y="2742924"/>
            <a:ext cx="249186" cy="0"/>
          </a:xfrm>
          <a:prstGeom prst="line">
            <a:avLst/>
          </a:prstGeom>
          <a:ln w="38100">
            <a:solidFill>
              <a:srgbClr val="CEA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49924" y="2749416"/>
            <a:ext cx="207399" cy="2621"/>
          </a:xfrm>
          <a:prstGeom prst="line">
            <a:avLst/>
          </a:prstGeom>
          <a:ln w="38100">
            <a:solidFill>
              <a:srgbClr val="457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39507" y="2747547"/>
            <a:ext cx="138794" cy="1148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60484" y="2746826"/>
            <a:ext cx="76717" cy="0"/>
          </a:xfrm>
          <a:prstGeom prst="line">
            <a:avLst/>
          </a:prstGeom>
          <a:ln w="38100">
            <a:solidFill>
              <a:srgbClr val="4C4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0458707" y="2742924"/>
            <a:ext cx="750631" cy="0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9892143" y="2733809"/>
            <a:ext cx="384380" cy="2460"/>
          </a:xfrm>
          <a:prstGeom prst="line">
            <a:avLst/>
          </a:prstGeom>
          <a:ln w="38100">
            <a:solidFill>
              <a:srgbClr val="009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460773" y="2733088"/>
            <a:ext cx="249186" cy="0"/>
          </a:xfrm>
          <a:prstGeom prst="line">
            <a:avLst/>
          </a:prstGeom>
          <a:ln w="38100">
            <a:solidFill>
              <a:srgbClr val="CEA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071190" y="2739580"/>
            <a:ext cx="207399" cy="2621"/>
          </a:xfrm>
          <a:prstGeom prst="line">
            <a:avLst/>
          </a:prstGeom>
          <a:ln w="38100">
            <a:solidFill>
              <a:srgbClr val="457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750212" y="2737711"/>
            <a:ext cx="138794" cy="1148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8491312" y="2736990"/>
            <a:ext cx="76717" cy="0"/>
          </a:xfrm>
          <a:prstGeom prst="line">
            <a:avLst/>
          </a:prstGeom>
          <a:ln w="38100">
            <a:solidFill>
              <a:srgbClr val="4C4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46533"/>
            <a:ext cx="10515600" cy="87283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6854441" y="2442951"/>
            <a:ext cx="214144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边形 3"/>
          <p:cNvSpPr/>
          <p:nvPr/>
        </p:nvSpPr>
        <p:spPr>
          <a:xfrm>
            <a:off x="4397663" y="1037499"/>
            <a:ext cx="3396673" cy="280457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469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87449" y="516365"/>
            <a:ext cx="3817103" cy="3817103"/>
          </a:xfrm>
          <a:prstGeom prst="ellipse">
            <a:avLst/>
          </a:prstGeom>
          <a:noFill/>
          <a:ln w="38100" cap="flat" cmpd="sng" algn="ctr">
            <a:solidFill>
              <a:srgbClr val="45722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58091" y="587007"/>
            <a:ext cx="3675821" cy="3675821"/>
          </a:xfrm>
          <a:prstGeom prst="ellipse">
            <a:avLst/>
          </a:prstGeom>
          <a:noFill/>
          <a:ln w="38100" cap="flat" cmpd="sng" algn="ctr">
            <a:solidFill>
              <a:srgbClr val="CEA253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4258090" y="952605"/>
            <a:ext cx="3675821" cy="2974366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CA9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10703" y="3386318"/>
            <a:ext cx="332138" cy="332138"/>
            <a:chOff x="920750" y="1828800"/>
            <a:chExt cx="425450" cy="425450"/>
          </a:xfrm>
        </p:grpSpPr>
        <p:sp>
          <p:nvSpPr>
            <p:cNvPr id="12" name="椭圆 11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96900" y="2273720"/>
            <a:ext cx="332138" cy="332138"/>
            <a:chOff x="920750" y="1828800"/>
            <a:chExt cx="425450" cy="425450"/>
          </a:xfrm>
        </p:grpSpPr>
        <p:sp>
          <p:nvSpPr>
            <p:cNvPr id="15" name="椭圆 14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43023" y="2273720"/>
            <a:ext cx="332138" cy="332138"/>
            <a:chOff x="920750" y="1828800"/>
            <a:chExt cx="425450" cy="425450"/>
          </a:xfrm>
        </p:grpSpPr>
        <p:sp>
          <p:nvSpPr>
            <p:cNvPr id="18" name="椭圆 17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10703" y="1170725"/>
            <a:ext cx="332138" cy="332138"/>
            <a:chOff x="920750" y="1828800"/>
            <a:chExt cx="425450" cy="425450"/>
          </a:xfrm>
        </p:grpSpPr>
        <p:sp>
          <p:nvSpPr>
            <p:cNvPr id="21" name="椭圆 20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09502" y="1170725"/>
            <a:ext cx="332138" cy="332138"/>
            <a:chOff x="920750" y="1828800"/>
            <a:chExt cx="425450" cy="425450"/>
          </a:xfrm>
        </p:grpSpPr>
        <p:sp>
          <p:nvSpPr>
            <p:cNvPr id="24" name="椭圆 23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07644" y="3386318"/>
            <a:ext cx="332138" cy="332138"/>
            <a:chOff x="920750" y="1828800"/>
            <a:chExt cx="425450" cy="425450"/>
          </a:xfrm>
        </p:grpSpPr>
        <p:sp>
          <p:nvSpPr>
            <p:cNvPr id="27" name="椭圆 26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cxnSp>
        <p:nvCxnSpPr>
          <p:cNvPr id="29" name="直接连接符 28"/>
          <p:cNvCxnSpPr>
            <a:stCxn id="25" idx="6"/>
            <a:endCxn id="22" idx="2"/>
          </p:cNvCxnSpPr>
          <p:nvPr/>
        </p:nvCxnSpPr>
        <p:spPr>
          <a:xfrm>
            <a:off x="5441640" y="1336794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1881" y="1489230"/>
            <a:ext cx="425706" cy="79812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45762" y="2603378"/>
            <a:ext cx="421369" cy="7829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461468" y="3572215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61513" y="1500229"/>
            <a:ext cx="421369" cy="75102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029463" y="2603378"/>
            <a:ext cx="370768" cy="71229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"/>
          <p:cNvSpPr/>
          <p:nvPr/>
        </p:nvSpPr>
        <p:spPr>
          <a:xfrm>
            <a:off x="5014734" y="1510299"/>
            <a:ext cx="2142591" cy="187601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" name="六边形 3"/>
          <p:cNvSpPr/>
          <p:nvPr/>
        </p:nvSpPr>
        <p:spPr>
          <a:xfrm>
            <a:off x="5112300" y="1573503"/>
            <a:ext cx="1970196" cy="1725073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240674" y="2171011"/>
            <a:ext cx="57934" cy="57934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03761" y="2179568"/>
            <a:ext cx="67547" cy="6161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597213" y="2074250"/>
            <a:ext cx="52719" cy="61297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0" name="Group 979"/>
          <p:cNvGrpSpPr>
            <a:grpSpLocks noChangeAspect="1"/>
          </p:cNvGrpSpPr>
          <p:nvPr/>
        </p:nvGrpSpPr>
        <p:grpSpPr bwMode="auto">
          <a:xfrm>
            <a:off x="6039648" y="2123010"/>
            <a:ext cx="294542" cy="547006"/>
            <a:chOff x="3546" y="1614"/>
            <a:chExt cx="588" cy="1092"/>
          </a:xfrm>
        </p:grpSpPr>
        <p:sp>
          <p:nvSpPr>
            <p:cNvPr id="41" name="AutoShape 978"/>
            <p:cNvSpPr>
              <a:spLocks noChangeAspect="1" noChangeArrowheads="1" noTextEdit="1"/>
            </p:cNvSpPr>
            <p:nvPr/>
          </p:nvSpPr>
          <p:spPr bwMode="auto">
            <a:xfrm>
              <a:off x="3546" y="1614"/>
              <a:ext cx="588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2" name="Freeform 980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3" name="Freeform 981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CA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5252969" y="2142487"/>
            <a:ext cx="439857" cy="527530"/>
            <a:chOff x="3425" y="1612"/>
            <a:chExt cx="832" cy="1094"/>
          </a:xfrm>
        </p:grpSpPr>
        <p:sp>
          <p:nvSpPr>
            <p:cNvPr id="4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25" y="1614"/>
              <a:ext cx="83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B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flipH="1">
            <a:off x="5633820" y="2117577"/>
            <a:ext cx="462179" cy="440306"/>
            <a:chOff x="1951832" y="4265215"/>
            <a:chExt cx="2427287" cy="2517372"/>
          </a:xfrm>
        </p:grpSpPr>
        <p:grpSp>
          <p:nvGrpSpPr>
            <p:cNvPr id="49" name="Group 9"/>
            <p:cNvGrpSpPr>
              <a:grpSpLocks noChangeAspect="1"/>
            </p:cNvGrpSpPr>
            <p:nvPr/>
          </p:nvGrpSpPr>
          <p:grpSpPr bwMode="auto">
            <a:xfrm>
              <a:off x="1951832" y="4265215"/>
              <a:ext cx="2427287" cy="2517372"/>
              <a:chOff x="3355" y="1657"/>
              <a:chExt cx="970" cy="1006"/>
            </a:xfrm>
          </p:grpSpPr>
          <p:sp>
            <p:nvSpPr>
              <p:cNvPr id="51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355" y="1657"/>
                <a:ext cx="970" cy="1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2" name="Freeform 10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009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3044899" y="4390653"/>
              <a:ext cx="314300" cy="3143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0179" y="2213642"/>
            <a:ext cx="313374" cy="294696"/>
          </a:xfrm>
          <a:prstGeom prst="rect">
            <a:avLst/>
          </a:prstGeom>
        </p:spPr>
      </p:pic>
      <p:cxnSp>
        <p:nvCxnSpPr>
          <p:cNvPr id="55" name="直接连接符 54"/>
          <p:cNvCxnSpPr>
            <a:stCxn id="36" idx="1"/>
          </p:cNvCxnSpPr>
          <p:nvPr/>
        </p:nvCxnSpPr>
        <p:spPr>
          <a:xfrm>
            <a:off x="5538362" y="1573503"/>
            <a:ext cx="475192" cy="54319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6" idx="2"/>
            <a:endCxn id="41" idx="0"/>
          </p:cNvCxnSpPr>
          <p:nvPr/>
        </p:nvCxnSpPr>
        <p:spPr>
          <a:xfrm flipH="1">
            <a:off x="6186919" y="1573503"/>
            <a:ext cx="469514" cy="549508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5521448" y="2696076"/>
            <a:ext cx="397380" cy="65913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332687" y="2702407"/>
            <a:ext cx="326585" cy="644581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5126763" y="2438798"/>
            <a:ext cx="310771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274810" y="1903655"/>
            <a:ext cx="89236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46926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7</a:t>
            </a:r>
            <a:endParaRPr lang="zh-CN" altLang="en-US" sz="6000" dirty="0">
              <a:solidFill>
                <a:srgbClr val="F46926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716344" y="2130640"/>
            <a:ext cx="76200" cy="45719"/>
          </a:xfrm>
          <a:prstGeom prst="ellipse">
            <a:avLst/>
          </a:prstGeom>
          <a:solidFill>
            <a:srgbClr val="FCA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49494"/>
            <a:ext cx="105156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155" y="2623185"/>
            <a:ext cx="10515600" cy="1325563"/>
          </a:xfrm>
        </p:spPr>
        <p:txBody>
          <a:bodyPr/>
          <a:p>
            <a:r>
              <a:rPr lang="zh-CN" altLang="en-US"/>
              <a:t>项目名称：咸鱼读书网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6625" y="1825625"/>
            <a:ext cx="9147175" cy="4351655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项目介绍：咸鱼读书网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咸鱼读书网是一个用三层架构分工合作而成的网站，</a:t>
            </a:r>
            <a:r>
              <a:rPr lang="zh-CN" altLang="en-US" dirty="0">
                <a:sym typeface="+mn-ea"/>
              </a:rPr>
              <a:t>运用母版页。</a:t>
            </a:r>
            <a:endParaRPr lang="zh-CN" altLang="en-US" dirty="0"/>
          </a:p>
          <a:p>
            <a:r>
              <a:rPr lang="zh-CN" altLang="en-US" dirty="0"/>
              <a:t>以水墨的页面布局，包含了登录注册，读书模块，精彩作品等。</a:t>
            </a:r>
            <a:endParaRPr lang="zh-CN" altLang="en-US" dirty="0"/>
          </a:p>
          <a:p>
            <a:r>
              <a:rPr lang="zh-CN" altLang="en-US" dirty="0"/>
              <a:t>作品可显示书籍的名称、</a:t>
            </a:r>
            <a:r>
              <a:rPr lang="en-US" altLang="zh-CN" dirty="0"/>
              <a:t>ISBN</a:t>
            </a:r>
            <a:r>
              <a:rPr lang="zh-CN" altLang="en-US" dirty="0"/>
              <a:t>、图片（读取照片路径）、简介（读取</a:t>
            </a:r>
            <a:r>
              <a:rPr lang="en-US" altLang="zh-CN" dirty="0"/>
              <a:t>txt</a:t>
            </a:r>
            <a:r>
              <a:rPr lang="zh-CN" altLang="en-US" dirty="0"/>
              <a:t>）等。</a:t>
            </a:r>
            <a:endParaRPr lang="zh-CN" altLang="en-US" dirty="0"/>
          </a:p>
          <a:p>
            <a:r>
              <a:rPr lang="zh-CN" altLang="en-US" dirty="0"/>
              <a:t>有最新作品（录入时间）和人气作品（评分高低）等显示模块。</a:t>
            </a:r>
            <a:endParaRPr lang="zh-CN" altLang="en-US" dirty="0"/>
          </a:p>
          <a:p>
            <a:r>
              <a:rPr lang="zh-CN" altLang="en-US" dirty="0"/>
              <a:t>用户登录之后可以对相应书籍进行评价和评分。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0486" y="2454276"/>
            <a:ext cx="736600" cy="21372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人员分工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2052" name="直接连接符 2051"/>
          <p:cNvCxnSpPr/>
          <p:nvPr/>
        </p:nvCxnSpPr>
        <p:spPr>
          <a:xfrm>
            <a:off x="2728686" y="3096373"/>
            <a:ext cx="0" cy="665254"/>
          </a:xfrm>
          <a:prstGeom prst="line">
            <a:avLst/>
          </a:prstGeom>
          <a:ln w="38100">
            <a:solidFill>
              <a:srgbClr val="360D0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文本框 2053"/>
          <p:cNvSpPr txBox="1"/>
          <p:nvPr/>
        </p:nvSpPr>
        <p:spPr>
          <a:xfrm>
            <a:off x="2900836" y="3096257"/>
            <a:ext cx="25432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Project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52820" y="1365250"/>
            <a:ext cx="3582035" cy="1087918"/>
            <a:chOff x="6119411" y="2284084"/>
            <a:chExt cx="3582157" cy="1098491"/>
          </a:xfrm>
        </p:grpSpPr>
        <p:sp>
          <p:nvSpPr>
            <p:cNvPr id="176" name="文本框 175"/>
            <p:cNvSpPr txBox="1"/>
            <p:nvPr/>
          </p:nvSpPr>
          <p:spPr>
            <a:xfrm>
              <a:off x="7631370" y="2544564"/>
              <a:ext cx="2070198" cy="838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陈高满：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WebUI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层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119411" y="2284084"/>
              <a:ext cx="995098" cy="995098"/>
              <a:chOff x="4869133" y="1516333"/>
              <a:chExt cx="2453734" cy="2453734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869133" y="1516333"/>
                <a:ext cx="2453734" cy="245373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B4C3D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9" name="六边形 3"/>
              <p:cNvSpPr/>
              <p:nvPr/>
            </p:nvSpPr>
            <p:spPr>
              <a:xfrm>
                <a:off x="5249694" y="2044420"/>
                <a:ext cx="1692603" cy="1397556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0" name="六边形 3"/>
              <p:cNvSpPr/>
              <p:nvPr/>
            </p:nvSpPr>
            <p:spPr>
              <a:xfrm>
                <a:off x="4914543" y="1796760"/>
                <a:ext cx="2362914" cy="1912001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noFill/>
              <a:ln w="38100">
                <a:solidFill>
                  <a:srgbClr val="009C8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357038" y="1948259"/>
                <a:ext cx="1687066" cy="160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一</a:t>
                </a:r>
                <a:endParaRPr lang="zh-CN" altLang="en-US" sz="3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071141" y="2979198"/>
            <a:ext cx="3558952" cy="1111477"/>
            <a:chOff x="6126386" y="3569113"/>
            <a:chExt cx="3558952" cy="1111477"/>
          </a:xfrm>
        </p:grpSpPr>
        <p:sp>
          <p:nvSpPr>
            <p:cNvPr id="175" name="文本框 174"/>
            <p:cNvSpPr txBox="1"/>
            <p:nvPr/>
          </p:nvSpPr>
          <p:spPr>
            <a:xfrm>
              <a:off x="7615140" y="3850645"/>
              <a:ext cx="207019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黄炜轩：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业务逻辑层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126386" y="3569113"/>
              <a:ext cx="1021697" cy="1021697"/>
              <a:chOff x="4869133" y="1516333"/>
              <a:chExt cx="2453734" cy="245373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869133" y="1516333"/>
                <a:ext cx="2453734" cy="245373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B4C3D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4" name="六边形 3"/>
              <p:cNvSpPr/>
              <p:nvPr/>
            </p:nvSpPr>
            <p:spPr>
              <a:xfrm>
                <a:off x="5249694" y="2044420"/>
                <a:ext cx="1692603" cy="1397556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5" name="六边形 3"/>
              <p:cNvSpPr/>
              <p:nvPr/>
            </p:nvSpPr>
            <p:spPr>
              <a:xfrm>
                <a:off x="4914543" y="1796760"/>
                <a:ext cx="2362914" cy="1912001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noFill/>
              <a:ln w="38100">
                <a:solidFill>
                  <a:srgbClr val="009C8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254861" y="1905557"/>
                <a:ext cx="1687065" cy="169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二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115573" y="4636267"/>
            <a:ext cx="3519180" cy="1048144"/>
            <a:chOff x="6060328" y="4880742"/>
            <a:chExt cx="3519180" cy="1048144"/>
          </a:xfrm>
        </p:grpSpPr>
        <p:sp>
          <p:nvSpPr>
            <p:cNvPr id="177" name="文本框 176"/>
            <p:cNvSpPr txBox="1"/>
            <p:nvPr/>
          </p:nvSpPr>
          <p:spPr>
            <a:xfrm>
              <a:off x="7509310" y="5098941"/>
              <a:ext cx="207019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陈宇江：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数据层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060328" y="4880742"/>
              <a:ext cx="1013632" cy="1013632"/>
              <a:chOff x="4869133" y="1516333"/>
              <a:chExt cx="2453734" cy="245373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869133" y="1516333"/>
                <a:ext cx="2453734" cy="245373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B4C3D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9" name="六边形 3"/>
              <p:cNvSpPr/>
              <p:nvPr/>
            </p:nvSpPr>
            <p:spPr>
              <a:xfrm>
                <a:off x="5249694" y="2044420"/>
                <a:ext cx="1692603" cy="1397556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0" name="六边形 3"/>
              <p:cNvSpPr/>
              <p:nvPr/>
            </p:nvSpPr>
            <p:spPr>
              <a:xfrm>
                <a:off x="4914543" y="1796760"/>
                <a:ext cx="2362914" cy="1912001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noFill/>
              <a:ln w="38100">
                <a:solidFill>
                  <a:srgbClr val="009C8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2461" y="1949465"/>
                <a:ext cx="1687066" cy="171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三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-530860"/>
            <a:ext cx="5181600" cy="6708140"/>
          </a:xfrm>
        </p:spPr>
        <p:txBody>
          <a:bodyPr/>
          <a:lstStyle/>
          <a:p>
            <a:r>
              <a:rPr lang="zh-CN" altLang="en-US" dirty="0"/>
              <a:t>显示数据库的书本照片和书名，用户可以通过点击书籍跳转到书本页面，显示书本的各种信息，用路径读取</a:t>
            </a:r>
            <a:r>
              <a:rPr lang="en-US" altLang="zh-CN" dirty="0"/>
              <a:t>txt</a:t>
            </a:r>
            <a:r>
              <a:rPr lang="zh-CN" altLang="en-US" dirty="0"/>
              <a:t>和照片。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740525" y="-1292225"/>
            <a:ext cx="5181600" cy="4213225"/>
          </a:xfrm>
        </p:spPr>
        <p:txBody>
          <a:bodyPr/>
          <a:lstStyle/>
          <a:p>
            <a:r>
              <a:rPr lang="zh-CN" altLang="en-US" dirty="0"/>
              <a:t>用户可以对相应的书进行留言点评和评分，其数据会写入数据库。</a:t>
            </a:r>
            <a:endParaRPr lang="zh-CN" altLang="en-US" dirty="0"/>
          </a:p>
        </p:txBody>
      </p:sp>
      <p:pic>
        <p:nvPicPr>
          <p:cNvPr id="2" name="图片 1" descr="$%0DE2U8]KSCYHNW)H[(TV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13760"/>
            <a:ext cx="4326255" cy="3381375"/>
          </a:xfrm>
          <a:prstGeom prst="rect">
            <a:avLst/>
          </a:prstGeom>
        </p:spPr>
      </p:pic>
      <p:pic>
        <p:nvPicPr>
          <p:cNvPr id="3" name="图片 2" descr="{JW2JMQEKP~)~4Z(FN4OZQ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45" y="1264285"/>
            <a:ext cx="4770755" cy="3525520"/>
          </a:xfrm>
          <a:prstGeom prst="rect">
            <a:avLst/>
          </a:prstGeom>
        </p:spPr>
      </p:pic>
      <p:pic>
        <p:nvPicPr>
          <p:cNvPr id="4" name="图片 3" descr="PBRG`XU5]H`VVC$4UQQKF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45" y="4789805"/>
            <a:ext cx="4770120" cy="2038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数据库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55K5@V)Q{EP_4$$D}P3H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2106930"/>
            <a:ext cx="5713095" cy="3142615"/>
          </a:xfrm>
          <a:prstGeom prst="rect">
            <a:avLst/>
          </a:prstGeom>
        </p:spPr>
      </p:pic>
      <p:pic>
        <p:nvPicPr>
          <p:cNvPr id="6" name="图片 5" descr="KI4@1OZ]MJSHO9A}7$GYR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90" y="1411605"/>
            <a:ext cx="6386830" cy="5439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E115FDVR)W[Y5ZWS{O_YG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-22860"/>
            <a:ext cx="9058910" cy="6903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293110"/>
            <a:ext cx="11321415" cy="46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394" y="2075355"/>
            <a:ext cx="1132141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69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12"/>
  <p:tag name="KSO_WM_SLIDE_INDEX" val="12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69"/>
</p:tagLst>
</file>

<file path=ppt/tags/tag3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TEMPLATE_THUMBS_INDEX" val="1、4、5、7、8、9、11、16、17、6、18、19、20、22、24、33、34、35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69"/>
</p:tagLst>
</file>

<file path=ppt/tags/tag5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2"/>
  <p:tag name="KSO_WM_SLIDE_INDEX" val="2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6"/>
  <p:tag name="KSO_WM_SLIDE_INDEX" val="6"/>
  <p:tag name="KSO_WM_SLIDE_ITEM_CNT" val="0"/>
  <p:tag name="KSO_WM_SLIDE_TYPE" val="contents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3"/>
  <p:tag name="KSO_WM_SLIDE_INDEX" val="3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69"/>
</p:tagLst>
</file>

<file path=ppt/tags/tag9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28"/>
  <p:tag name="KSO_WM_SLIDE_INDEX" val="28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Kozuka Mincho Pro H</vt:lpstr>
      <vt:lpstr>Calibri</vt:lpstr>
      <vt:lpstr>黑体</vt:lpstr>
      <vt:lpstr>Arial Unicode MS</vt:lpstr>
      <vt:lpstr>MS PMincho</vt:lpstr>
      <vt:lpstr>1_Office 主题</vt:lpstr>
      <vt:lpstr>项目名称：咸鱼读书网</vt:lpstr>
      <vt:lpstr>项目介绍：咸鱼读书网</vt:lpstr>
      <vt:lpstr>PowerPoint 演示文稿</vt:lpstr>
      <vt:lpstr>核心功能：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</dc:creator>
  <cp:lastModifiedBy>陈宇江</cp:lastModifiedBy>
  <cp:revision>2</cp:revision>
  <dcterms:created xsi:type="dcterms:W3CDTF">2018-01-10T13:15:00Z</dcterms:created>
  <dcterms:modified xsi:type="dcterms:W3CDTF">2018-01-11T12:31:17Z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