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4" autoAdjust="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52F7-6E05-4307-A9E4-C9557AE947B6}" type="datetimeFigureOut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0A571-111C-404B-9AA3-43C28102A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3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7D7CB8-9C7C-4B96-B103-6E2FBEEB3D49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192BF-8A2B-4160-A441-BE5DC4B63F34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4B042-DD75-4516-B0BD-B8D8B1CEA5EC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1AB202-F98A-44A6-96A6-F2A71E7E9C58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7FF3C1-B701-459E-BF51-BDC95CDADD6C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CE6423-2BDF-40CA-A855-5550BBED132B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DC1A8-21A2-40A7-B418-3A8347A9838A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584BD-CAFA-483D-B971-69D35A29E884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1F1EE5-2BE1-4A8C-B7FC-9EC3A4B88015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71277BA-764E-4103-BB3B-207D19E30852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D0155D4-BF83-4939-B9F0-F95902A5E3B4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513619-F095-4186-AF5C-A2591EC60CAA}" type="datetime1">
              <a:rPr lang="zh-CN" altLang="en-US" smtClean="0"/>
              <a:t>2016-10-25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计算机视觉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4000" dirty="0" smtClean="0"/>
              <a:t>第</a:t>
            </a:r>
            <a:r>
              <a:rPr lang="en-US" altLang="zh-CN" sz="4000" dirty="0" smtClean="0"/>
              <a:t>11</a:t>
            </a:r>
            <a:r>
              <a:rPr lang="zh-CN" altLang="en-US" sz="4000" dirty="0" smtClean="0"/>
              <a:t>章 处理视频序列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邹</a:t>
            </a:r>
            <a:r>
              <a:rPr lang="zh-CN" altLang="en-US" dirty="0" smtClean="0"/>
              <a:t>昆</a:t>
            </a:r>
            <a:endParaRPr lang="en-US" altLang="zh-CN" dirty="0" smtClean="0"/>
          </a:p>
          <a:p>
            <a:r>
              <a:rPr lang="en-US" altLang="zh-CN" dirty="0" smtClean="0"/>
              <a:t>cszoukun@foxmail.com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4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本节内容参见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版指导书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/>
              <a:t>写入</a:t>
            </a:r>
            <a:r>
              <a:rPr lang="zh-CN" altLang="en-US" dirty="0" smtClean="0"/>
              <a:t>视频帧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9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本节学习如何对</a:t>
            </a:r>
            <a:r>
              <a:rPr lang="zh-CN" altLang="en-US" dirty="0" smtClean="0">
                <a:solidFill>
                  <a:srgbClr val="0000FF"/>
                </a:solidFill>
              </a:rPr>
              <a:t>视频序列</a:t>
            </a:r>
            <a:r>
              <a:rPr lang="zh-CN" altLang="en-US" dirty="0" smtClean="0"/>
              <a:t>做</a:t>
            </a:r>
            <a:r>
              <a:rPr lang="zh-CN" altLang="en-US" dirty="0" smtClean="0">
                <a:solidFill>
                  <a:srgbClr val="0000FF"/>
                </a:solidFill>
              </a:rPr>
              <a:t>时序分析</a:t>
            </a:r>
            <a:r>
              <a:rPr lang="zh-CN" altLang="en-US" dirty="0" smtClean="0"/>
              <a:t>，以</a:t>
            </a:r>
            <a:r>
              <a:rPr lang="zh-CN" altLang="en-US" dirty="0" smtClean="0">
                <a:solidFill>
                  <a:srgbClr val="0000FF"/>
                </a:solidFill>
              </a:rPr>
              <a:t>跟踪在帧之间移动的特征点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/>
              <a:t>首先要</a:t>
            </a:r>
            <a:r>
              <a:rPr lang="zh-CN" altLang="en-US" dirty="0" smtClean="0">
                <a:solidFill>
                  <a:srgbClr val="0000FF"/>
                </a:solidFill>
              </a:rPr>
              <a:t>在最初的帧中检测特征点</a:t>
            </a:r>
            <a:r>
              <a:rPr lang="zh-CN" altLang="en-US" dirty="0" smtClean="0"/>
              <a:t>，然后</a:t>
            </a:r>
            <a:r>
              <a:rPr lang="zh-CN" altLang="en-US" dirty="0" smtClean="0">
                <a:solidFill>
                  <a:srgbClr val="0000FF"/>
                </a:solidFill>
              </a:rPr>
              <a:t>在下一帧中跟踪这些特征点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检测特征点</a:t>
            </a:r>
            <a:r>
              <a:rPr lang="zh-CN" altLang="en-US" dirty="0" smtClean="0"/>
              <a:t>可以使用</a:t>
            </a:r>
            <a:r>
              <a:rPr lang="en-US" altLang="zh-CN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dirty="0" smtClean="0"/>
              <a:t>提供的函数：</a:t>
            </a:r>
            <a:endParaRPr lang="zh-CN" altLang="en-US" dirty="0"/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en-US" altLang="zh-CN" sz="2000" dirty="0" smtClean="0">
                <a:solidFill>
                  <a:srgbClr val="0070C0"/>
                </a:solidFill>
              </a:rPr>
              <a:t>void cv</a:t>
            </a:r>
            <a:r>
              <a:rPr lang="en-US" altLang="zh-CN" sz="2000" dirty="0">
                <a:solidFill>
                  <a:srgbClr val="0070C0"/>
                </a:solidFill>
              </a:rPr>
              <a:t>::</a:t>
            </a:r>
            <a:r>
              <a:rPr lang="en-US" altLang="zh-CN" sz="2000" dirty="0" err="1">
                <a:solidFill>
                  <a:srgbClr val="FF0000"/>
                </a:solidFill>
              </a:rPr>
              <a:t>goodFeaturesToTrack</a:t>
            </a:r>
            <a:r>
              <a:rPr lang="en-US" altLang="zh-CN" sz="2000" dirty="0" smtClean="0">
                <a:solidFill>
                  <a:srgbClr val="0070C0"/>
                </a:solidFill>
              </a:rPr>
              <a:t>(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检测强角点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InputArray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image, </a:t>
            </a: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输入图像，必须为单通道</a:t>
            </a:r>
            <a:r>
              <a:rPr lang="en-US" altLang="zh-CN" sz="2000" dirty="0" smtClean="0">
                <a:solidFill>
                  <a:srgbClr val="00B050"/>
                </a:solidFill>
              </a:rPr>
              <a:t>8</a:t>
            </a:r>
            <a:r>
              <a:rPr lang="zh-CN" altLang="en-US" sz="2000" dirty="0" smtClean="0">
                <a:solidFill>
                  <a:srgbClr val="00B050"/>
                </a:solidFill>
              </a:rPr>
              <a:t>位或</a:t>
            </a:r>
            <a:r>
              <a:rPr lang="en-US" altLang="zh-CN" sz="2000" dirty="0" smtClean="0">
                <a:solidFill>
                  <a:srgbClr val="00B050"/>
                </a:solidFill>
              </a:rPr>
              <a:t>32</a:t>
            </a:r>
            <a:r>
              <a:rPr lang="zh-CN" altLang="en-US" sz="2000" dirty="0" smtClean="0">
                <a:solidFill>
                  <a:srgbClr val="00B050"/>
                </a:solidFill>
              </a:rPr>
              <a:t>位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OutputArray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corners, </a:t>
            </a: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输出检测到的角点序列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maxCorners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角点的最大数量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double </a:t>
            </a:r>
            <a:r>
              <a:rPr lang="en-US" altLang="zh-CN" sz="2000" dirty="0" err="1">
                <a:solidFill>
                  <a:srgbClr val="0070C0"/>
                </a:solidFill>
              </a:rPr>
              <a:t>qualityLevel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最低角点质量</a:t>
            </a:r>
            <a:r>
              <a:rPr lang="en-US" altLang="zh-CN" sz="2000" dirty="0" smtClean="0">
                <a:solidFill>
                  <a:srgbClr val="00B050"/>
                </a:solidFill>
              </a:rPr>
              <a:t>(</a:t>
            </a:r>
            <a:r>
              <a:rPr lang="zh-CN" altLang="en-US" sz="2000" dirty="0" smtClean="0">
                <a:solidFill>
                  <a:srgbClr val="00B050"/>
                </a:solidFill>
              </a:rPr>
              <a:t>相对于最高质量的百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			// </a:t>
            </a:r>
            <a:r>
              <a:rPr lang="zh-CN" altLang="en-US" sz="2000" dirty="0" smtClean="0">
                <a:solidFill>
                  <a:srgbClr val="00B050"/>
                </a:solidFill>
              </a:rPr>
              <a:t>分比</a:t>
            </a:r>
            <a:r>
              <a:rPr lang="en-US" altLang="zh-CN" sz="2000" dirty="0" smtClean="0">
                <a:solidFill>
                  <a:srgbClr val="00B050"/>
                </a:solidFill>
              </a:rPr>
              <a:t>)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double </a:t>
            </a:r>
            <a:r>
              <a:rPr lang="en-US" altLang="zh-CN" sz="2000" dirty="0" err="1">
                <a:solidFill>
                  <a:srgbClr val="0070C0"/>
                </a:solidFill>
              </a:rPr>
              <a:t>minDistance</a:t>
            </a:r>
            <a:r>
              <a:rPr lang="en-US" altLang="zh-CN" sz="2000" dirty="0" smtClean="0">
                <a:solidFill>
                  <a:srgbClr val="0070C0"/>
                </a:solidFill>
              </a:rPr>
              <a:t>)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角点间的最小欧式距离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 smtClean="0"/>
              <a:t>跟踪视频中的特征点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要逐帧地跟踪特征点，必须在后续帧中定位特征点的新位置。假设每个帧中特征点的强度值是不变的，这个过程就是寻找如下的位移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(u, v)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109728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分别是当前帧和下一帧。强度值不变的假设普遍适用于相邻图像上的微小位移。可使用泰勒展开式得到近似方程式（包含图像导数）：</a:t>
                </a:r>
                <a:endParaRPr lang="en-US" altLang="zh-CN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altLang="zh-CN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zh-CN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109728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78" r="-3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跟踪视频中的特征点</a:t>
            </a:r>
          </a:p>
        </p:txBody>
      </p:sp>
    </p:spTree>
    <p:extLst>
      <p:ext uri="{BB962C8B-B14F-4D97-AF65-F5344CB8AC3E}">
        <p14:creationId xmlns:p14="http://schemas.microsoft.com/office/powerpoint/2010/main" val="32113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可进一步推出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光流约束方程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altLang="zh-CN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altLang="zh-CN" i="1" dirty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𝑦</m:t>
                          </m:r>
                        </m:den>
                      </m:f>
                      <m:r>
                        <a:rPr lang="en-US" altLang="zh-CN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altLang="zh-CN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altLang="zh-CN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109728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</a:t>
                </a:r>
              </a:p>
              <a:p>
                <a:pPr marL="109728" indent="0"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Lukas-</a:t>
                </a:r>
                <a:r>
                  <a:rPr lang="en-US" altLang="zh-CN" dirty="0" err="1" smtClean="0">
                    <a:solidFill>
                      <a:srgbClr val="FF0000"/>
                    </a:solidFill>
                  </a:rPr>
                  <a:t>Kanade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特征跟踪算法</a:t>
                </a:r>
                <a:r>
                  <a:rPr lang="zh-CN" altLang="en-US" dirty="0" smtClean="0"/>
                  <a:t>使用了这个约束，同时又做了一个假设，即特征点邻域中所有点的位移量是相等的，并通过迭代的方法来求解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22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跟踪视频中的特征点</a:t>
            </a:r>
          </a:p>
        </p:txBody>
      </p:sp>
    </p:spTree>
    <p:extLst>
      <p:ext uri="{BB962C8B-B14F-4D97-AF65-F5344CB8AC3E}">
        <p14:creationId xmlns:p14="http://schemas.microsoft.com/office/powerpoint/2010/main" val="35600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该算法的实现可利用</a:t>
            </a:r>
            <a:r>
              <a:rPr lang="en-US" altLang="zh-CN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dirty="0" smtClean="0"/>
              <a:t>提供的函数：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calcOpticalFlowPyrLK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InputArray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prevImg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	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前一帧</a:t>
            </a:r>
            <a:r>
              <a:rPr lang="en-US" altLang="zh-CN" sz="2000" dirty="0" smtClean="0">
                <a:solidFill>
                  <a:srgbClr val="00B050"/>
                </a:solidFill>
              </a:rPr>
              <a:t>8</a:t>
            </a:r>
            <a:r>
              <a:rPr lang="zh-CN" altLang="en-US" sz="2000" dirty="0" smtClean="0">
                <a:solidFill>
                  <a:srgbClr val="00B050"/>
                </a:solidFill>
              </a:rPr>
              <a:t>位灰度图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InputArray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nextImg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	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当前帧</a:t>
            </a:r>
            <a:r>
              <a:rPr lang="en-US" altLang="zh-CN" sz="2000" dirty="0" smtClean="0">
                <a:solidFill>
                  <a:srgbClr val="00B050"/>
                </a:solidFill>
              </a:rPr>
              <a:t>8</a:t>
            </a:r>
            <a:r>
              <a:rPr lang="zh-CN" altLang="en-US" sz="2000" dirty="0" smtClean="0">
                <a:solidFill>
                  <a:srgbClr val="00B050"/>
                </a:solidFill>
              </a:rPr>
              <a:t>位灰度图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InputArray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prevPts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	       	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输入前一帧的</a:t>
            </a:r>
            <a:r>
              <a:rPr lang="zh-CN" altLang="en-US" sz="2000" dirty="0">
                <a:solidFill>
                  <a:srgbClr val="00B050"/>
                </a:solidFill>
              </a:rPr>
              <a:t>特征点位置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InputOutputArray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nextPts</a:t>
            </a:r>
            <a:r>
              <a:rPr lang="en-US" altLang="zh-CN" sz="2000" dirty="0">
                <a:solidFill>
                  <a:srgbClr val="0070C0"/>
                </a:solidFill>
              </a:rPr>
              <a:t>, </a:t>
            </a: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</a:t>
            </a:r>
            <a:r>
              <a:rPr lang="zh-CN" altLang="en-US" sz="2000" dirty="0" smtClean="0">
                <a:solidFill>
                  <a:srgbClr val="00B050"/>
                </a:solidFill>
              </a:rPr>
              <a:t>输出</a:t>
            </a:r>
            <a:r>
              <a:rPr lang="zh-CN" altLang="en-US" sz="2000" dirty="0">
                <a:solidFill>
                  <a:srgbClr val="00B050"/>
                </a:solidFill>
              </a:rPr>
              <a:t>当前</a:t>
            </a:r>
            <a:r>
              <a:rPr lang="zh-CN" altLang="en-US" sz="2000" dirty="0" smtClean="0">
                <a:solidFill>
                  <a:srgbClr val="00B050"/>
                </a:solidFill>
              </a:rPr>
              <a:t>帧的</a:t>
            </a:r>
            <a:r>
              <a:rPr lang="zh-CN" altLang="en-US" sz="2000" dirty="0">
                <a:solidFill>
                  <a:srgbClr val="00B050"/>
                </a:solidFill>
              </a:rPr>
              <a:t>特征点位置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OutputArray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status, </a:t>
            </a:r>
            <a:r>
              <a:rPr lang="en-US" altLang="zh-CN" sz="2000" dirty="0" smtClean="0">
                <a:solidFill>
                  <a:srgbClr val="0070C0"/>
                </a:solidFill>
              </a:rPr>
              <a:t>	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每一特征点跟踪状态标志</a:t>
            </a:r>
            <a:r>
              <a:rPr lang="zh-CN" altLang="en-US" sz="2000" dirty="0" smtClean="0">
                <a:solidFill>
                  <a:srgbClr val="00B050"/>
                </a:solidFill>
              </a:rPr>
              <a:t>，</a:t>
            </a:r>
            <a:r>
              <a:rPr lang="en-US" altLang="zh-CN" sz="2000" dirty="0" smtClean="0">
                <a:solidFill>
                  <a:srgbClr val="00B050"/>
                </a:solidFill>
              </a:rPr>
              <a:t>						//</a:t>
            </a:r>
            <a:r>
              <a:rPr lang="zh-CN" altLang="en-US" sz="2000" dirty="0" smtClean="0">
                <a:solidFill>
                  <a:srgbClr val="00B050"/>
                </a:solidFill>
              </a:rPr>
              <a:t>成功</a:t>
            </a:r>
            <a:r>
              <a:rPr lang="zh-CN" altLang="en-US" sz="2000" dirty="0">
                <a:solidFill>
                  <a:srgbClr val="00B050"/>
                </a:solidFill>
              </a:rPr>
              <a:t>则置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，失败置</a:t>
            </a:r>
            <a:r>
              <a:rPr lang="en-US" altLang="zh-CN" sz="2000" dirty="0">
                <a:solidFill>
                  <a:srgbClr val="00B050"/>
                </a:solidFill>
              </a:rPr>
              <a:t>0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OutputArray</a:t>
            </a:r>
            <a:r>
              <a:rPr lang="en-US" altLang="zh-CN" sz="2000" dirty="0" smtClean="0">
                <a:solidFill>
                  <a:srgbClr val="0070C0"/>
                </a:solidFill>
              </a:rPr>
              <a:t> err)	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每一特征点跟踪误差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跟踪视频中的特征点</a:t>
            </a:r>
          </a:p>
        </p:txBody>
      </p:sp>
    </p:spTree>
    <p:extLst>
      <p:ext uri="{BB962C8B-B14F-4D97-AF65-F5344CB8AC3E}">
        <p14:creationId xmlns:p14="http://schemas.microsoft.com/office/powerpoint/2010/main" val="152486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参照教材</a:t>
            </a:r>
            <a:r>
              <a:rPr lang="en-US" altLang="zh-CN" sz="2600" dirty="0" smtClean="0">
                <a:solidFill>
                  <a:srgbClr val="0070C0"/>
                </a:solidFill>
              </a:rPr>
              <a:t>P249-P252</a:t>
            </a:r>
            <a:r>
              <a:rPr lang="zh-CN" altLang="en-US" sz="2600" dirty="0" smtClean="0"/>
              <a:t>完成程序编写，但注意以下修改：</a:t>
            </a:r>
            <a:endParaRPr lang="en-US" altLang="zh-CN" sz="2600" dirty="0" smtClean="0"/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P250</a:t>
            </a:r>
            <a:r>
              <a:rPr lang="zh-CN" altLang="en-US" sz="2600" dirty="0" smtClean="0"/>
              <a:t>页下方注释“</a:t>
            </a:r>
            <a:r>
              <a:rPr lang="zh-CN" altLang="en-US" sz="2600" dirty="0" smtClean="0">
                <a:solidFill>
                  <a:srgbClr val="00B050"/>
                </a:solidFill>
              </a:rPr>
              <a:t>对于序列中的第一个图像</a:t>
            </a:r>
            <a:r>
              <a:rPr lang="zh-CN" altLang="en-US" sz="2600" dirty="0" smtClean="0"/>
              <a:t>”后面的两行代码应前移至注释“</a:t>
            </a:r>
            <a:r>
              <a:rPr lang="en-US" altLang="zh-CN" sz="2600" dirty="0" smtClean="0">
                <a:solidFill>
                  <a:srgbClr val="00B050"/>
                </a:solidFill>
              </a:rPr>
              <a:t>1.</a:t>
            </a:r>
            <a:r>
              <a:rPr lang="zh-CN" altLang="en-US" sz="2600" dirty="0" smtClean="0">
                <a:solidFill>
                  <a:srgbClr val="00B050"/>
                </a:solidFill>
              </a:rPr>
              <a:t>如果必须添加新的特征点</a:t>
            </a:r>
            <a:r>
              <a:rPr lang="zh-CN" altLang="en-US" sz="2600" dirty="0" smtClean="0"/>
              <a:t>”的前方</a:t>
            </a:r>
            <a:endParaRPr lang="en-US" altLang="zh-CN" sz="2600" dirty="0" smtClean="0"/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P251</a:t>
            </a:r>
            <a:r>
              <a:rPr lang="zh-CN" altLang="en-US" sz="2600" dirty="0" smtClean="0"/>
              <a:t>页中下方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goodFeaturesToTrack</a:t>
            </a:r>
            <a:r>
              <a:rPr lang="zh-CN" altLang="en-US" sz="2600" dirty="0" smtClean="0"/>
              <a:t>函数的第一个参数应改为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gray_prev</a:t>
            </a:r>
            <a:endParaRPr lang="en-US" altLang="zh-CN" sz="2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P252</a:t>
            </a:r>
            <a:r>
              <a:rPr lang="zh-CN" altLang="en-US" sz="2600" dirty="0" smtClean="0"/>
              <a:t>页倒数第二行代码中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etDelayetDelay</a:t>
            </a:r>
            <a:r>
              <a:rPr lang="zh-CN" altLang="en-US" sz="2600" dirty="0" smtClean="0"/>
              <a:t>应改为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setDelay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11.5 </a:t>
            </a:r>
            <a:r>
              <a:rPr lang="zh-CN" altLang="en-US" dirty="0"/>
              <a:t>跟踪视频中的特征点</a:t>
            </a:r>
          </a:p>
        </p:txBody>
      </p:sp>
    </p:spTree>
    <p:extLst>
      <p:ext uri="{BB962C8B-B14F-4D97-AF65-F5344CB8AC3E}">
        <p14:creationId xmlns:p14="http://schemas.microsoft.com/office/powerpoint/2010/main" val="268378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前景提取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0000FF"/>
                </a:solidFill>
              </a:rPr>
              <a:t>智能监控程序</a:t>
            </a:r>
            <a:r>
              <a:rPr lang="zh-CN" altLang="en-US" sz="2400" dirty="0" smtClean="0"/>
              <a:t>的基本步骤</a:t>
            </a:r>
            <a:endParaRPr lang="en-US" altLang="zh-CN" sz="2400" dirty="0" smtClean="0"/>
          </a:p>
          <a:p>
            <a:r>
              <a:rPr lang="zh-CN" altLang="en-US" sz="2400" dirty="0" smtClean="0"/>
              <a:t>用</a:t>
            </a:r>
            <a:r>
              <a:rPr lang="zh-CN" altLang="en-US" sz="2400" dirty="0" smtClean="0">
                <a:solidFill>
                  <a:srgbClr val="0000FF"/>
                </a:solidFill>
              </a:rPr>
              <a:t>固定位置的摄像机</a:t>
            </a:r>
            <a:r>
              <a:rPr lang="zh-CN" altLang="en-US" sz="2400" dirty="0" smtClean="0"/>
              <a:t>拍摄时，</a:t>
            </a:r>
            <a:r>
              <a:rPr lang="zh-CN" altLang="en-US" sz="2400" dirty="0" smtClean="0">
                <a:solidFill>
                  <a:srgbClr val="0000FF"/>
                </a:solidFill>
              </a:rPr>
              <a:t>背景部分</a:t>
            </a:r>
            <a:r>
              <a:rPr lang="zh-CN" altLang="en-US" sz="2400" dirty="0" smtClean="0"/>
              <a:t>基本上是</a:t>
            </a:r>
            <a:r>
              <a:rPr lang="zh-CN" altLang="en-US" sz="2400" dirty="0" smtClean="0">
                <a:solidFill>
                  <a:srgbClr val="0000FF"/>
                </a:solidFill>
              </a:rPr>
              <a:t>保持不变</a:t>
            </a:r>
            <a:r>
              <a:rPr lang="zh-CN" altLang="en-US" sz="2400" dirty="0" smtClean="0"/>
              <a:t>的，此时关注的是</a:t>
            </a:r>
            <a:r>
              <a:rPr lang="zh-CN" altLang="en-US" sz="2400" dirty="0" smtClean="0">
                <a:solidFill>
                  <a:srgbClr val="0000FF"/>
                </a:solidFill>
              </a:rPr>
              <a:t>移动的物体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zh-CN" altLang="en-US" sz="2400" dirty="0" smtClean="0"/>
              <a:t>为了提取</a:t>
            </a:r>
            <a:r>
              <a:rPr lang="zh-CN" altLang="en-US" sz="2400" dirty="0" smtClean="0">
                <a:solidFill>
                  <a:srgbClr val="0000FF"/>
                </a:solidFill>
              </a:rPr>
              <a:t>前景物体</a:t>
            </a:r>
            <a:r>
              <a:rPr lang="zh-CN" altLang="en-US" sz="2400" dirty="0" smtClean="0"/>
              <a:t>，需要构建一个</a:t>
            </a:r>
            <a:r>
              <a:rPr lang="zh-CN" altLang="en-US" sz="2400" dirty="0" smtClean="0">
                <a:solidFill>
                  <a:srgbClr val="0000FF"/>
                </a:solidFill>
              </a:rPr>
              <a:t>背景模型</a:t>
            </a:r>
            <a:r>
              <a:rPr lang="zh-CN" altLang="en-US" sz="2400" dirty="0" smtClean="0"/>
              <a:t>，然后将模型与当前帧做比较，检测出所有的</a:t>
            </a:r>
            <a:r>
              <a:rPr lang="zh-CN" altLang="en-US" sz="2400" dirty="0" smtClean="0">
                <a:solidFill>
                  <a:srgbClr val="0000FF"/>
                </a:solidFill>
              </a:rPr>
              <a:t>前景物体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zh-CN" altLang="en-US" sz="2400" dirty="0" smtClean="0"/>
              <a:t>如果有该场景的</a:t>
            </a:r>
            <a:r>
              <a:rPr lang="zh-CN" altLang="en-US" sz="2400" dirty="0" smtClean="0">
                <a:solidFill>
                  <a:srgbClr val="0000FF"/>
                </a:solidFill>
              </a:rPr>
              <a:t>背景图像</a:t>
            </a:r>
            <a:r>
              <a:rPr lang="zh-CN" altLang="en-US" sz="2400" dirty="0" smtClean="0"/>
              <a:t>（即没有前景物体的帧）供我们使用，那么提取当前帧的前景物体就会非常容易，只需比较两幅图像：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   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计算当前图像与背景图像之间的差异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0070C0"/>
                </a:solidFill>
              </a:rPr>
              <a:t>cv::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absdiff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backgroundImage</a:t>
            </a:r>
            <a:r>
              <a:rPr lang="en-US" altLang="zh-CN" sz="2000" dirty="0" smtClean="0">
                <a:solidFill>
                  <a:srgbClr val="0070C0"/>
                </a:solidFill>
              </a:rPr>
              <a:t>,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currentImage</a:t>
            </a:r>
            <a:r>
              <a:rPr lang="en-US" altLang="zh-CN" sz="2000" dirty="0" smtClean="0">
                <a:solidFill>
                  <a:srgbClr val="0070C0"/>
                </a:solidFill>
              </a:rPr>
              <a:t>, foreground);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11.6 </a:t>
            </a:r>
            <a:r>
              <a:rPr lang="zh-CN" altLang="en-US" dirty="0" smtClean="0"/>
              <a:t>提取视频中的前景物体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7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850709"/>
            <a:ext cx="8229600" cy="5170579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但是在大多数情况下</a:t>
            </a:r>
            <a:r>
              <a:rPr lang="zh-CN" altLang="en-US" sz="2400" dirty="0" smtClean="0">
                <a:solidFill>
                  <a:srgbClr val="0000FF"/>
                </a:solidFill>
              </a:rPr>
              <a:t>背景图像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FF0000"/>
                </a:solidFill>
              </a:rPr>
              <a:t>很难获得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很难保证一幅图像中没有任何</a:t>
            </a:r>
            <a:r>
              <a:rPr lang="zh-CN" altLang="en-US" sz="2400" dirty="0" smtClean="0">
                <a:solidFill>
                  <a:srgbClr val="0000FF"/>
                </a:solidFill>
              </a:rPr>
              <a:t>前景物体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 smtClean="0"/>
              <a:t>背景也会</a:t>
            </a:r>
            <a:r>
              <a:rPr lang="zh-CN" altLang="en-US" sz="2400" dirty="0" smtClean="0">
                <a:solidFill>
                  <a:srgbClr val="0000FF"/>
                </a:solidFill>
              </a:rPr>
              <a:t>随着时间变化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r>
              <a:rPr lang="zh-CN" altLang="en-US" sz="2400" dirty="0" smtClean="0"/>
              <a:t>解决思路：</a:t>
            </a:r>
            <a:r>
              <a:rPr lang="zh-CN" altLang="en-US" sz="2400" dirty="0" smtClean="0">
                <a:solidFill>
                  <a:srgbClr val="FF0000"/>
                </a:solidFill>
              </a:rPr>
              <a:t>动态地构建背景模型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滑动平均值</a:t>
            </a:r>
            <a:r>
              <a:rPr lang="zh-CN" altLang="en-US" sz="2400" dirty="0" smtClean="0"/>
              <a:t>（又称</a:t>
            </a:r>
            <a:r>
              <a:rPr lang="zh-CN" altLang="en-US" sz="2400" dirty="0" smtClean="0">
                <a:solidFill>
                  <a:srgbClr val="FF0000"/>
                </a:solidFill>
              </a:rPr>
              <a:t>移动平均值</a:t>
            </a:r>
            <a:r>
              <a:rPr lang="zh-CN" altLang="en-US" sz="2400" dirty="0" smtClean="0"/>
              <a:t>）法。假设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p</a:t>
            </a:r>
            <a:r>
              <a:rPr lang="en-US" altLang="zh-CN" sz="2400" i="1" baseline="-25000" dirty="0" err="1" smtClean="0">
                <a:solidFill>
                  <a:srgbClr val="0070C0"/>
                </a:solidFill>
              </a:rPr>
              <a:t>t</a:t>
            </a:r>
            <a:r>
              <a:rPr lang="zh-CN" altLang="en-US" sz="2400" dirty="0" smtClean="0"/>
              <a:t>是时间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t</a:t>
            </a:r>
            <a:r>
              <a:rPr lang="zh-CN" altLang="en-US" sz="2400" dirty="0" smtClean="0"/>
              <a:t>时的像素值，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u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t</a:t>
            </a:r>
            <a:r>
              <a:rPr lang="en-US" altLang="zh-CN" sz="2400" baseline="-25000" dirty="0" smtClean="0">
                <a:solidFill>
                  <a:srgbClr val="0070C0"/>
                </a:solidFill>
              </a:rPr>
              <a:t>-1</a:t>
            </a:r>
            <a:r>
              <a:rPr lang="zh-CN" altLang="en-US" sz="2400" dirty="0" smtClean="0"/>
              <a:t>是当前的平均值，那么用以下公式来更新平均值：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i="1" dirty="0"/>
              <a:t> 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u</a:t>
            </a:r>
            <a:r>
              <a:rPr lang="en-US" altLang="zh-CN" sz="2400" i="1" baseline="-250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2400" dirty="0" smtClean="0">
                <a:solidFill>
                  <a:srgbClr val="0070C0"/>
                </a:solidFill>
              </a:rPr>
              <a:t>=(1-α)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u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t</a:t>
            </a:r>
            <a:r>
              <a:rPr lang="en-US" altLang="zh-CN" sz="2400" baseline="-25000" dirty="0" smtClean="0">
                <a:solidFill>
                  <a:srgbClr val="0070C0"/>
                </a:solidFill>
              </a:rPr>
              <a:t>-1 </a:t>
            </a:r>
            <a:r>
              <a:rPr lang="en-US" altLang="zh-CN" sz="2400" dirty="0" smtClean="0">
                <a:solidFill>
                  <a:srgbClr val="0070C0"/>
                </a:solidFill>
              </a:rPr>
              <a:t>+α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p</a:t>
            </a:r>
            <a:r>
              <a:rPr lang="en-US" altLang="zh-CN" sz="2400" i="1" baseline="-25000" dirty="0" err="1" smtClean="0">
                <a:solidFill>
                  <a:srgbClr val="0070C0"/>
                </a:solidFill>
              </a:rPr>
              <a:t>t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400" dirty="0" smtClean="0"/>
              <a:t>   </a:t>
            </a:r>
            <a:r>
              <a:rPr lang="zh-CN" altLang="en-US" sz="2400" dirty="0" smtClean="0"/>
              <a:t>其中参数</a:t>
            </a:r>
            <a:r>
              <a:rPr lang="en-US" altLang="zh-CN" sz="2400" dirty="0" smtClean="0">
                <a:solidFill>
                  <a:srgbClr val="0070C0"/>
                </a:solidFill>
              </a:rPr>
              <a:t>α</a:t>
            </a:r>
            <a:r>
              <a:rPr lang="zh-CN" altLang="en-US" sz="2400" dirty="0" smtClean="0"/>
              <a:t>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学习速率</a:t>
            </a:r>
            <a:r>
              <a:rPr lang="zh-CN" altLang="en-US" sz="2400" dirty="0" smtClean="0"/>
              <a:t>，它决定</a:t>
            </a:r>
            <a:r>
              <a:rPr lang="zh-CN" altLang="en-US" sz="2400" dirty="0" smtClean="0">
                <a:solidFill>
                  <a:srgbClr val="0000FF"/>
                </a:solidFill>
              </a:rPr>
              <a:t>了当前值对计算平均值的影响程度</a:t>
            </a:r>
            <a:r>
              <a:rPr lang="zh-CN" altLang="en-US" sz="2400" dirty="0" smtClean="0"/>
              <a:t>。这个值越大，</a:t>
            </a:r>
            <a:r>
              <a:rPr lang="zh-CN" altLang="en-US" sz="2400" dirty="0" smtClean="0">
                <a:solidFill>
                  <a:srgbClr val="0000FF"/>
                </a:solidFill>
              </a:rPr>
              <a:t>滑动平均值</a:t>
            </a:r>
            <a:r>
              <a:rPr lang="zh-CN" altLang="en-US" sz="2400" dirty="0" smtClean="0"/>
              <a:t>对</a:t>
            </a:r>
            <a:r>
              <a:rPr lang="zh-CN" altLang="en-US" sz="2400" dirty="0" smtClean="0">
                <a:solidFill>
                  <a:srgbClr val="0000FF"/>
                </a:solidFill>
              </a:rPr>
              <a:t>当前值</a:t>
            </a:r>
            <a:r>
              <a:rPr lang="zh-CN" altLang="en-US" sz="2400" dirty="0" smtClean="0"/>
              <a:t>变化的响应速度就越快。</a:t>
            </a:r>
            <a:endParaRPr lang="en-US" altLang="zh-CN" sz="2400" dirty="0" smtClean="0"/>
          </a:p>
          <a:p>
            <a:r>
              <a:rPr lang="zh-CN" altLang="en-US" sz="2400" dirty="0" smtClean="0"/>
              <a:t>为了构建</a:t>
            </a:r>
            <a:r>
              <a:rPr lang="zh-CN" altLang="en-US" sz="2400" dirty="0" smtClean="0">
                <a:solidFill>
                  <a:srgbClr val="FF0000"/>
                </a:solidFill>
              </a:rPr>
              <a:t>背景模型</a:t>
            </a:r>
            <a:r>
              <a:rPr lang="zh-CN" altLang="en-US" sz="2400" dirty="0" smtClean="0"/>
              <a:t>，必须在新的帧到达时对每个像素计算</a:t>
            </a:r>
            <a:r>
              <a:rPr lang="zh-CN" altLang="en-US" sz="2400" dirty="0" smtClean="0">
                <a:solidFill>
                  <a:srgbClr val="0000FF"/>
                </a:solidFill>
              </a:rPr>
              <a:t>滑动平均值</a:t>
            </a:r>
            <a:r>
              <a:rPr lang="zh-CN" altLang="en-US" sz="2400" dirty="0" smtClean="0"/>
              <a:t>，然后就可以根据</a:t>
            </a:r>
            <a:r>
              <a:rPr lang="zh-CN" altLang="en-US" sz="2400" dirty="0" smtClean="0">
                <a:solidFill>
                  <a:srgbClr val="0000FF"/>
                </a:solidFill>
              </a:rPr>
              <a:t>当前图像</a:t>
            </a:r>
            <a:r>
              <a:rPr lang="zh-CN" altLang="en-US" sz="2400" dirty="0" smtClean="0"/>
              <a:t>与</a:t>
            </a:r>
            <a:r>
              <a:rPr lang="zh-CN" altLang="en-US" sz="2400" dirty="0" smtClean="0">
                <a:solidFill>
                  <a:srgbClr val="0000FF"/>
                </a:solidFill>
              </a:rPr>
              <a:t>背景模型</a:t>
            </a:r>
            <a:r>
              <a:rPr lang="zh-CN" altLang="en-US" sz="2400" dirty="0" smtClean="0"/>
              <a:t>之间的差异，判断一个像素是否为</a:t>
            </a:r>
            <a:r>
              <a:rPr lang="zh-CN" altLang="en-US" sz="2400" dirty="0" smtClean="0">
                <a:solidFill>
                  <a:srgbClr val="0000FF"/>
                </a:solidFill>
              </a:rPr>
              <a:t>前景像素</a:t>
            </a:r>
            <a:endParaRPr lang="en-US" altLang="zh-CN" sz="2400" dirty="0" smtClean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CN" dirty="0"/>
              <a:t>11.6 </a:t>
            </a:r>
            <a:r>
              <a:rPr lang="zh-CN" altLang="en-US" dirty="0"/>
              <a:t>提取视频中的前景物体</a:t>
            </a:r>
          </a:p>
        </p:txBody>
      </p:sp>
    </p:spTree>
    <p:extLst>
      <p:ext uri="{BB962C8B-B14F-4D97-AF65-F5344CB8AC3E}">
        <p14:creationId xmlns:p14="http://schemas.microsoft.com/office/powerpoint/2010/main" val="38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60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创建一个用滑动平均值动态构造背景模型的类，并通过减法运算提取前景物体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</a:rPr>
              <a:t>class </a:t>
            </a:r>
            <a:r>
              <a:rPr lang="en-US" altLang="zh-CN" sz="2000" dirty="0" err="1">
                <a:solidFill>
                  <a:srgbClr val="0070C0"/>
                </a:solidFill>
              </a:rPr>
              <a:t>BGFGSegmentor</a:t>
            </a:r>
            <a:r>
              <a:rPr lang="en-US" altLang="zh-CN" sz="2000" dirty="0">
                <a:solidFill>
                  <a:srgbClr val="0070C0"/>
                </a:solidFill>
              </a:rPr>
              <a:t> : public </a:t>
            </a:r>
            <a:r>
              <a:rPr lang="en-US" altLang="zh-CN" sz="2000" dirty="0" err="1">
                <a:solidFill>
                  <a:srgbClr val="0070C0"/>
                </a:solidFill>
              </a:rPr>
              <a:t>FrameProcessor</a:t>
            </a:r>
            <a:r>
              <a:rPr lang="en-US" altLang="zh-CN" sz="2000" dirty="0">
                <a:solidFill>
                  <a:srgbClr val="0070C0"/>
                </a:solidFill>
              </a:rPr>
              <a:t> {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private: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cv::Mat gray;	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当前灰度图像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cv::Mat background;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累积的背景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cv::Mat </a:t>
            </a:r>
            <a:r>
              <a:rPr lang="en-US" altLang="zh-CN" sz="2000" dirty="0" err="1">
                <a:solidFill>
                  <a:srgbClr val="0070C0"/>
                </a:solidFill>
              </a:rPr>
              <a:t>backImage</a:t>
            </a:r>
            <a:r>
              <a:rPr lang="en-US" altLang="zh-CN" sz="2000" dirty="0">
                <a:solidFill>
                  <a:srgbClr val="0070C0"/>
                </a:solidFill>
              </a:rPr>
              <a:t>;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当前背景图像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cv::Mat foreground;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前景图像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累计背景时使用的学习速率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double </a:t>
            </a:r>
            <a:r>
              <a:rPr lang="en-US" altLang="zh-CN" sz="2000" dirty="0" err="1">
                <a:solidFill>
                  <a:srgbClr val="0070C0"/>
                </a:solidFill>
              </a:rPr>
              <a:t>learningRate</a:t>
            </a:r>
            <a:r>
              <a:rPr lang="en-US" altLang="zh-CN" sz="2000" dirty="0">
                <a:solidFill>
                  <a:srgbClr val="0070C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threshold;	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提取前景的</a:t>
            </a:r>
            <a:r>
              <a:rPr lang="zh-CN" altLang="en-US" sz="2000" dirty="0" smtClean="0">
                <a:solidFill>
                  <a:srgbClr val="00B050"/>
                </a:solidFill>
              </a:rPr>
              <a:t>阈值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public: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>
                <a:solidFill>
                  <a:srgbClr val="FF0000"/>
                </a:solidFill>
              </a:rPr>
              <a:t>BGFGSegmentor</a:t>
            </a:r>
            <a:r>
              <a:rPr lang="en-US" altLang="zh-CN" sz="2000" dirty="0">
                <a:solidFill>
                  <a:srgbClr val="FF0000"/>
                </a:solidFill>
              </a:rPr>
              <a:t>() : threshold(10), </a:t>
            </a:r>
            <a:r>
              <a:rPr lang="en-US" altLang="zh-CN" sz="2000" dirty="0" err="1">
                <a:solidFill>
                  <a:srgbClr val="FF0000"/>
                </a:solidFill>
              </a:rPr>
              <a:t>learningRate</a:t>
            </a:r>
            <a:r>
              <a:rPr lang="en-US" altLang="zh-CN" sz="2000" dirty="0">
                <a:solidFill>
                  <a:srgbClr val="FF0000"/>
                </a:solidFill>
              </a:rPr>
              <a:t>(0.01) {}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/>
              <a:t>11.6 </a:t>
            </a:r>
            <a:r>
              <a:rPr lang="zh-CN" altLang="en-US" dirty="0"/>
              <a:t>提取视频中的前景物体</a:t>
            </a:r>
          </a:p>
        </p:txBody>
      </p:sp>
    </p:spTree>
    <p:extLst>
      <p:ext uri="{BB962C8B-B14F-4D97-AF65-F5344CB8AC3E}">
        <p14:creationId xmlns:p14="http://schemas.microsoft.com/office/powerpoint/2010/main" val="40633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800" dirty="0" smtClean="0"/>
              <a:t>主要处理过程包括将当前帧与背景模型做比较，然后更新该模型：</a:t>
            </a:r>
            <a:endParaRPr lang="en-US" altLang="zh-CN" sz="3800" dirty="0" smtClean="0"/>
          </a:p>
          <a:p>
            <a:pPr marL="109728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处理方法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</a:t>
            </a:r>
            <a:r>
              <a:rPr lang="en-US" altLang="zh-CN" dirty="0">
                <a:solidFill>
                  <a:srgbClr val="0070C0"/>
                </a:solidFill>
              </a:rPr>
              <a:t>void process(cv::Mat &amp;frame, cv::Mat &amp;output) {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转换成灰度图像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cv::</a:t>
            </a:r>
            <a:r>
              <a:rPr lang="en-US" altLang="zh-CN" dirty="0" err="1">
                <a:solidFill>
                  <a:srgbClr val="0070C0"/>
                </a:solidFill>
              </a:rPr>
              <a:t>cvtColor</a:t>
            </a:r>
            <a:r>
              <a:rPr lang="en-US" altLang="zh-CN" dirty="0">
                <a:solidFill>
                  <a:srgbClr val="0070C0"/>
                </a:solidFill>
              </a:rPr>
              <a:t>(frame, gray, CV_BGR2GRAY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采用第一帧初始化背景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if (</a:t>
            </a:r>
            <a:r>
              <a:rPr lang="en-US" altLang="zh-CN" dirty="0" err="1">
                <a:solidFill>
                  <a:srgbClr val="0070C0"/>
                </a:solidFill>
              </a:rPr>
              <a:t>background.empty</a:t>
            </a:r>
            <a:r>
              <a:rPr lang="en-US" altLang="zh-CN" dirty="0">
                <a:solidFill>
                  <a:srgbClr val="0070C0"/>
                </a:solidFill>
              </a:rPr>
              <a:t>())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gray.convertTo</a:t>
            </a:r>
            <a:r>
              <a:rPr lang="en-US" altLang="zh-CN" dirty="0" smtClean="0">
                <a:solidFill>
                  <a:srgbClr val="0070C0"/>
                </a:solidFill>
              </a:rPr>
              <a:t>(background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</a:rPr>
              <a:t>CV_32F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背景转换成</a:t>
            </a:r>
            <a:r>
              <a:rPr lang="en-US" altLang="zh-CN" dirty="0">
                <a:solidFill>
                  <a:srgbClr val="00B050"/>
                </a:solidFill>
              </a:rPr>
              <a:t>8U</a:t>
            </a:r>
            <a:r>
              <a:rPr lang="zh-CN" altLang="en-US" dirty="0">
                <a:solidFill>
                  <a:srgbClr val="00B050"/>
                </a:solidFill>
              </a:rPr>
              <a:t>类型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background.convertTo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backImage</a:t>
            </a:r>
            <a:r>
              <a:rPr lang="en-US" altLang="zh-CN" dirty="0">
                <a:solidFill>
                  <a:srgbClr val="0070C0"/>
                </a:solidFill>
              </a:rPr>
              <a:t>, CV_8U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计算图像与背景之间的差异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cv::</a:t>
            </a:r>
            <a:r>
              <a:rPr lang="en-US" altLang="zh-CN" dirty="0" err="1">
                <a:solidFill>
                  <a:srgbClr val="0070C0"/>
                </a:solidFill>
              </a:rPr>
              <a:t>absdiff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backImage</a:t>
            </a:r>
            <a:r>
              <a:rPr lang="en-US" altLang="zh-CN" dirty="0">
                <a:solidFill>
                  <a:srgbClr val="0070C0"/>
                </a:solidFill>
              </a:rPr>
              <a:t>, gray, foreground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在前景图像上应用阈值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70C0"/>
                </a:solidFill>
              </a:rPr>
              <a:t>cv::threshold(foreground, output, threshold, 255, 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	cv::THRESH_BINARY_INV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  <a:endParaRPr lang="en-US" altLang="zh-CN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累积背景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		</a:t>
            </a:r>
            <a:r>
              <a:rPr lang="en-US" altLang="zh-CN" dirty="0">
                <a:solidFill>
                  <a:srgbClr val="00B050"/>
                </a:solidFill>
              </a:rPr>
              <a:t>// background(</a:t>
            </a:r>
            <a:r>
              <a:rPr lang="en-US" altLang="zh-CN" dirty="0" err="1">
                <a:solidFill>
                  <a:srgbClr val="00B050"/>
                </a:solidFill>
              </a:rPr>
              <a:t>x,y</a:t>
            </a:r>
            <a:r>
              <a:rPr lang="en-US" altLang="zh-CN" dirty="0">
                <a:solidFill>
                  <a:srgbClr val="00B050"/>
                </a:solidFill>
              </a:rPr>
              <a:t>) = </a:t>
            </a:r>
            <a:r>
              <a:rPr lang="en-US" altLang="zh-CN" dirty="0" err="1">
                <a:solidFill>
                  <a:srgbClr val="00B050"/>
                </a:solidFill>
              </a:rPr>
              <a:t>learningRate</a:t>
            </a:r>
            <a:r>
              <a:rPr lang="en-US" altLang="zh-CN" dirty="0">
                <a:solidFill>
                  <a:srgbClr val="00B050"/>
                </a:solidFill>
              </a:rPr>
              <a:t> * gray(</a:t>
            </a:r>
            <a:r>
              <a:rPr lang="en-US" altLang="zh-CN" dirty="0" err="1">
                <a:solidFill>
                  <a:srgbClr val="00B050"/>
                </a:solidFill>
              </a:rPr>
              <a:t>x,y</a:t>
            </a:r>
            <a:r>
              <a:rPr lang="en-US" altLang="zh-CN" dirty="0">
                <a:solidFill>
                  <a:srgbClr val="00B050"/>
                </a:solidFill>
              </a:rPr>
              <a:t>) + (</a:t>
            </a:r>
            <a:r>
              <a:rPr lang="en-US" altLang="zh-CN" dirty="0" smtClean="0">
                <a:solidFill>
                  <a:srgbClr val="00B050"/>
                </a:solidFill>
              </a:rPr>
              <a:t>1-			// </a:t>
            </a:r>
            <a:r>
              <a:rPr lang="en-US" altLang="zh-CN" dirty="0" err="1" smtClean="0">
                <a:solidFill>
                  <a:srgbClr val="00B050"/>
                </a:solidFill>
              </a:rPr>
              <a:t>learningRate</a:t>
            </a:r>
            <a:r>
              <a:rPr lang="en-US" altLang="zh-CN" dirty="0">
                <a:solidFill>
                  <a:srgbClr val="00B050"/>
                </a:solidFill>
              </a:rPr>
              <a:t>)*background(</a:t>
            </a:r>
            <a:r>
              <a:rPr lang="en-US" altLang="zh-CN" dirty="0" err="1">
                <a:solidFill>
                  <a:srgbClr val="00B050"/>
                </a:solidFill>
              </a:rPr>
              <a:t>x,y</a:t>
            </a:r>
            <a:r>
              <a:rPr lang="en-US" altLang="zh-CN" dirty="0">
                <a:solidFill>
                  <a:srgbClr val="00B050"/>
                </a:solidFill>
              </a:rPr>
              <a:t>), if(output(</a:t>
            </a:r>
            <a:r>
              <a:rPr lang="en-US" altLang="zh-CN" dirty="0" err="1">
                <a:solidFill>
                  <a:srgbClr val="00B050"/>
                </a:solidFill>
              </a:rPr>
              <a:t>x,y</a:t>
            </a:r>
            <a:r>
              <a:rPr lang="en-US" altLang="zh-CN" dirty="0">
                <a:solidFill>
                  <a:srgbClr val="00B050"/>
                </a:solidFill>
              </a:rPr>
              <a:t>)≠0)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cv::</a:t>
            </a:r>
            <a:r>
              <a:rPr lang="en-US" altLang="zh-CN" dirty="0" err="1">
                <a:solidFill>
                  <a:srgbClr val="FF0000"/>
                </a:solidFill>
              </a:rPr>
              <a:t>accumulateWeighted</a:t>
            </a:r>
            <a:r>
              <a:rPr lang="en-US" altLang="zh-CN" dirty="0">
                <a:solidFill>
                  <a:srgbClr val="0070C0"/>
                </a:solidFill>
              </a:rPr>
              <a:t>(gray, background,</a:t>
            </a:r>
          </a:p>
          <a:p>
            <a:pPr marL="109728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	</a:t>
            </a:r>
            <a:r>
              <a:rPr lang="en-US" altLang="zh-CN" dirty="0" err="1">
                <a:solidFill>
                  <a:srgbClr val="0070C0"/>
                </a:solidFill>
              </a:rPr>
              <a:t>learningRate</a:t>
            </a:r>
            <a:r>
              <a:rPr lang="en-US" altLang="zh-CN" dirty="0">
                <a:solidFill>
                  <a:srgbClr val="0070C0"/>
                </a:solidFill>
              </a:rPr>
              <a:t>,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学习速率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		</a:t>
            </a:r>
            <a:r>
              <a:rPr lang="en-US" altLang="zh-CN" dirty="0">
                <a:solidFill>
                  <a:srgbClr val="FF0000"/>
                </a:solidFill>
              </a:rPr>
              <a:t>output</a:t>
            </a:r>
            <a:r>
              <a:rPr lang="en-US" altLang="zh-CN" dirty="0">
                <a:solidFill>
                  <a:srgbClr val="0070C0"/>
                </a:solidFill>
              </a:rPr>
              <a:t>);		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掩码</a:t>
            </a:r>
          </a:p>
          <a:p>
            <a:pPr marL="109728" indent="0">
              <a:buNone/>
            </a:pPr>
            <a:r>
              <a:rPr lang="zh-CN" altLang="en-US" dirty="0">
                <a:solidFill>
                  <a:srgbClr val="0070C0"/>
                </a:solidFill>
              </a:rPr>
              <a:t>	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主要内容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r>
              <a:rPr lang="zh-CN" altLang="en-US" sz="3200" dirty="0" smtClean="0"/>
              <a:t>读取视频序列</a:t>
            </a:r>
            <a:endParaRPr lang="en-US" altLang="zh-CN" sz="3200" dirty="0" smtClean="0"/>
          </a:p>
          <a:p>
            <a:r>
              <a:rPr lang="zh-CN" altLang="en-US" sz="3200" dirty="0" smtClean="0"/>
              <a:t>处理视频帧</a:t>
            </a:r>
            <a:endParaRPr lang="en-US" altLang="zh-CN" sz="3200" dirty="0" smtClean="0"/>
          </a:p>
          <a:p>
            <a:r>
              <a:rPr lang="zh-CN" altLang="en-US" sz="3200" dirty="0" smtClean="0"/>
              <a:t>写入视频帧</a:t>
            </a:r>
            <a:endParaRPr lang="en-US" altLang="zh-CN" sz="3200" dirty="0" smtClean="0"/>
          </a:p>
          <a:p>
            <a:r>
              <a:rPr lang="zh-CN" altLang="en-US" sz="3200" dirty="0" smtClean="0"/>
              <a:t>跟踪视频中的特征点</a:t>
            </a:r>
            <a:endParaRPr lang="en-US" altLang="zh-CN" sz="3200" dirty="0" smtClean="0"/>
          </a:p>
          <a:p>
            <a:r>
              <a:rPr lang="zh-CN" altLang="en-US" sz="3200" dirty="0" smtClean="0"/>
              <a:t>提取视频中的前景物体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处理视频序列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2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7504" y="274645"/>
            <a:ext cx="4752528" cy="5746643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用于设置前景阈值的成员方法：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设置前景阈值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void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setThreshold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 t) {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	threshold = t;</a:t>
            </a: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main</a:t>
            </a:r>
            <a:r>
              <a:rPr lang="zh-CN" altLang="en-US" sz="2400" dirty="0"/>
              <a:t>函数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创建视频处理类的实例</a:t>
            </a:r>
          </a:p>
          <a:p>
            <a:pPr marL="109728" indent="0">
              <a:buNone/>
            </a:pPr>
            <a:r>
              <a:rPr lang="en-US" altLang="zh-CN" sz="2000" dirty="0" err="1" smtClean="0">
                <a:solidFill>
                  <a:srgbClr val="0070C0"/>
                </a:solidFill>
              </a:rPr>
              <a:t>VideoProcessor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processor</a:t>
            </a:r>
            <a:r>
              <a:rPr lang="en-US" altLang="zh-CN" sz="2000" dirty="0" smtClean="0">
                <a:solidFill>
                  <a:srgbClr val="0070C0"/>
                </a:solidFill>
              </a:rPr>
              <a:t>;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创建背景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  <a:r>
              <a:rPr lang="zh-CN" altLang="en-US" sz="2000" dirty="0">
                <a:solidFill>
                  <a:srgbClr val="00B050"/>
                </a:solidFill>
              </a:rPr>
              <a:t>前景的分割器</a:t>
            </a:r>
          </a:p>
          <a:p>
            <a:pPr marL="109728" indent="0">
              <a:buNone/>
            </a:pPr>
            <a:r>
              <a:rPr lang="en-US" altLang="zh-CN" sz="2000" dirty="0" err="1" smtClean="0">
                <a:solidFill>
                  <a:srgbClr val="0070C0"/>
                </a:solidFill>
              </a:rPr>
              <a:t>BGFGSegmentor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</a:rPr>
              <a:t>segmentor</a:t>
            </a:r>
            <a:r>
              <a:rPr lang="en-US" altLang="zh-CN" sz="2000" dirty="0">
                <a:solidFill>
                  <a:srgbClr val="0070C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N" sz="2000" dirty="0" err="1" smtClean="0">
                <a:solidFill>
                  <a:srgbClr val="0070C0"/>
                </a:solidFill>
              </a:rPr>
              <a:t>segmentor.setThreshold</a:t>
            </a:r>
            <a:r>
              <a:rPr lang="en-US" altLang="zh-CN" sz="2000" dirty="0" smtClean="0">
                <a:solidFill>
                  <a:srgbClr val="0070C0"/>
                </a:solidFill>
              </a:rPr>
              <a:t>(25);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打开视频文件</a:t>
            </a:r>
          </a:p>
          <a:p>
            <a:pPr marL="109728" indent="0">
              <a:buNone/>
            </a:pPr>
            <a:r>
              <a:rPr lang="en-US" altLang="zh-CN" sz="2000" dirty="0" err="1" smtClean="0">
                <a:solidFill>
                  <a:srgbClr val="0070C0"/>
                </a:solidFill>
              </a:rPr>
              <a:t>processor.setInput</a:t>
            </a:r>
            <a:r>
              <a:rPr lang="en-US" altLang="zh-CN" sz="2000" dirty="0">
                <a:solidFill>
                  <a:srgbClr val="0070C0"/>
                </a:solidFill>
              </a:rPr>
              <a:t>("bike.avi</a:t>
            </a:r>
            <a:r>
              <a:rPr lang="en-US" altLang="zh-CN" sz="2000" dirty="0" smtClean="0">
                <a:solidFill>
                  <a:srgbClr val="0070C0"/>
                </a:solidFill>
              </a:rPr>
              <a:t>");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设置帧处理对象</a:t>
            </a:r>
          </a:p>
          <a:p>
            <a:pPr marL="109728" indent="0">
              <a:buNone/>
            </a:pPr>
            <a:r>
              <a:rPr lang="en-US" altLang="zh-CN" sz="2000" dirty="0" err="1" smtClean="0">
                <a:solidFill>
                  <a:srgbClr val="0070C0"/>
                </a:solidFill>
              </a:rPr>
              <a:t>processor.setFrameProcessor</a:t>
            </a:r>
            <a:r>
              <a:rPr lang="en-US" altLang="zh-CN" sz="2000" dirty="0" smtClean="0">
                <a:solidFill>
                  <a:srgbClr val="0070C0"/>
                </a:solidFill>
              </a:rPr>
              <a:t>(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&amp;</a:t>
            </a:r>
            <a:r>
              <a:rPr lang="en-US" altLang="zh-CN" sz="2000" dirty="0" err="1">
                <a:solidFill>
                  <a:srgbClr val="0070C0"/>
                </a:solidFill>
              </a:rPr>
              <a:t>segmentor</a:t>
            </a:r>
            <a:r>
              <a:rPr lang="en-US" altLang="zh-CN" sz="2000" dirty="0" smtClean="0">
                <a:solidFill>
                  <a:srgbClr val="0070C0"/>
                </a:solidFill>
              </a:rPr>
              <a:t>);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4427984" y="2506893"/>
            <a:ext cx="4608512" cy="3514395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声明显示视频的窗口</a:t>
            </a:r>
          </a:p>
          <a:p>
            <a:pPr marL="109728" indent="0">
              <a:buFont typeface="Wingdings 3"/>
              <a:buNone/>
            </a:pPr>
            <a:r>
              <a:rPr lang="en-US" altLang="zh-CN" sz="2000" dirty="0" err="1" smtClean="0">
                <a:solidFill>
                  <a:srgbClr val="0070C0"/>
                </a:solidFill>
              </a:rPr>
              <a:t>processor.displayInput</a:t>
            </a:r>
            <a:r>
              <a:rPr lang="en-US" altLang="zh-CN" sz="2000" dirty="0" smtClean="0">
                <a:solidFill>
                  <a:srgbClr val="0070C0"/>
                </a:solidFill>
              </a:rPr>
              <a:t>("</a:t>
            </a:r>
            <a:r>
              <a:rPr lang="zh-CN" altLang="en-US" sz="2000" dirty="0" smtClean="0">
                <a:solidFill>
                  <a:srgbClr val="0070C0"/>
                </a:solidFill>
              </a:rPr>
              <a:t>原始视频</a:t>
            </a:r>
            <a:r>
              <a:rPr lang="en-US" altLang="zh-CN" sz="2000" dirty="0" smtClean="0">
                <a:solidFill>
                  <a:srgbClr val="0070C0"/>
                </a:solidFill>
              </a:rPr>
              <a:t>");</a:t>
            </a:r>
          </a:p>
          <a:p>
            <a:pPr marL="109728" indent="0">
              <a:buFont typeface="Wingdings 3"/>
              <a:buNone/>
            </a:pPr>
            <a:r>
              <a:rPr lang="en-US" altLang="zh-CN" sz="2000" dirty="0" err="1" smtClean="0">
                <a:solidFill>
                  <a:srgbClr val="0070C0"/>
                </a:solidFill>
              </a:rPr>
              <a:t>processor.displayOutput</a:t>
            </a:r>
            <a:r>
              <a:rPr lang="en-US" altLang="zh-CN" sz="2000" dirty="0" smtClean="0">
                <a:solidFill>
                  <a:srgbClr val="0070C0"/>
                </a:solidFill>
              </a:rPr>
              <a:t>("</a:t>
            </a:r>
            <a:r>
              <a:rPr lang="zh-CN" altLang="en-US" sz="2000" dirty="0" smtClean="0">
                <a:solidFill>
                  <a:srgbClr val="0070C0"/>
                </a:solidFill>
              </a:rPr>
              <a:t>提取的前景</a:t>
            </a:r>
            <a:r>
              <a:rPr lang="en-US" altLang="zh-CN" sz="2000" dirty="0" smtClean="0">
                <a:solidFill>
                  <a:srgbClr val="0070C0"/>
                </a:solidFill>
              </a:rPr>
              <a:t>");</a:t>
            </a:r>
          </a:p>
          <a:p>
            <a:pPr marL="109728" indent="0">
              <a:buFont typeface="Wingdings 3"/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用原始帧速率播放视频</a:t>
            </a:r>
          </a:p>
          <a:p>
            <a:pPr marL="109728" indent="0">
              <a:buFont typeface="Wingdings 3"/>
              <a:buNone/>
            </a:pPr>
            <a:r>
              <a:rPr lang="en-US" altLang="zh-CN" sz="2000" dirty="0" err="1" smtClean="0">
                <a:solidFill>
                  <a:srgbClr val="0070C0"/>
                </a:solidFill>
              </a:rPr>
              <a:t>processor.setDelay</a:t>
            </a:r>
            <a:r>
              <a:rPr lang="en-US" altLang="zh-CN" sz="2000" dirty="0" smtClean="0">
                <a:solidFill>
                  <a:srgbClr val="0070C0"/>
                </a:solidFill>
              </a:rPr>
              <a:t>(1000. / 	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processor.getFrameRate</a:t>
            </a:r>
            <a:r>
              <a:rPr lang="en-US" altLang="zh-CN" sz="2000" dirty="0" smtClean="0">
                <a:solidFill>
                  <a:srgbClr val="0070C0"/>
                </a:solidFill>
              </a:rPr>
              <a:t>());</a:t>
            </a:r>
          </a:p>
          <a:p>
            <a:pPr marL="109728" indent="0">
              <a:buFont typeface="Wingdings 3"/>
              <a:buNone/>
            </a:pP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 smtClean="0">
                <a:solidFill>
                  <a:srgbClr val="00B050"/>
                </a:solidFill>
              </a:rPr>
              <a:t>开始处理</a:t>
            </a:r>
          </a:p>
          <a:p>
            <a:pPr marL="109728" indent="0">
              <a:buFont typeface="Wingdings 3"/>
              <a:buNone/>
            </a:pPr>
            <a:r>
              <a:rPr lang="en-US" altLang="zh-CN" sz="2000" dirty="0" err="1" smtClean="0">
                <a:solidFill>
                  <a:srgbClr val="0070C0"/>
                </a:solidFill>
              </a:rPr>
              <a:t>processor.run</a:t>
            </a:r>
            <a:r>
              <a:rPr lang="en-US" altLang="zh-CN" sz="2000" dirty="0" smtClean="0">
                <a:solidFill>
                  <a:srgbClr val="0070C0"/>
                </a:solidFill>
              </a:rPr>
              <a:t>();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580526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主要难点在于，针对特定视频的，如何选择合适的阈值以得到满意的结果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9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FF"/>
                </a:solidFill>
              </a:rPr>
              <a:t>视频</a:t>
            </a:r>
            <a:r>
              <a:rPr lang="zh-CN" altLang="en-US" sz="2400" dirty="0" smtClean="0"/>
              <a:t>由一系列</a:t>
            </a:r>
            <a:r>
              <a:rPr lang="zh-CN" altLang="en-US" sz="2400" dirty="0" smtClean="0">
                <a:solidFill>
                  <a:srgbClr val="0000FF"/>
                </a:solidFill>
              </a:rPr>
              <a:t>图像</a:t>
            </a:r>
            <a:r>
              <a:rPr lang="zh-CN" altLang="en-US" sz="2400" dirty="0" smtClean="0"/>
              <a:t>构成，这些</a:t>
            </a:r>
            <a:r>
              <a:rPr lang="zh-CN" altLang="en-US" sz="2400" dirty="0" smtClean="0">
                <a:solidFill>
                  <a:srgbClr val="0000FF"/>
                </a:solidFill>
              </a:rPr>
              <a:t>图像</a:t>
            </a:r>
            <a:r>
              <a:rPr lang="zh-CN" altLang="en-US" sz="2400" dirty="0" smtClean="0"/>
              <a:t>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帧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帧</a:t>
            </a:r>
            <a:r>
              <a:rPr lang="zh-CN" altLang="en-US" sz="2400" dirty="0" smtClean="0"/>
              <a:t>是以</a:t>
            </a:r>
            <a:r>
              <a:rPr lang="zh-CN" altLang="en-US" sz="2400" dirty="0" smtClean="0">
                <a:solidFill>
                  <a:srgbClr val="0000FF"/>
                </a:solidFill>
              </a:rPr>
              <a:t>固定的时间间隔</a:t>
            </a:r>
            <a:r>
              <a:rPr lang="zh-CN" altLang="en-US" sz="2400" dirty="0" smtClean="0"/>
              <a:t>获取的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帧速率</a:t>
            </a:r>
            <a:r>
              <a:rPr lang="zh-CN" altLang="en-US" sz="2400" dirty="0" smtClean="0"/>
              <a:t>，通常用</a:t>
            </a:r>
            <a:r>
              <a:rPr lang="zh-CN" altLang="en-US" sz="2400" dirty="0" smtClean="0">
                <a:solidFill>
                  <a:srgbClr val="FF0000"/>
                </a:solidFill>
              </a:rPr>
              <a:t>帧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</a:rPr>
              <a:t>秒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)</a:t>
            </a:r>
          </a:p>
          <a:p>
            <a:pPr algn="just">
              <a:lnSpc>
                <a:spcPct val="125000"/>
              </a:lnSpc>
            </a:pPr>
            <a:r>
              <a:rPr lang="zh-CN" altLang="en-US" sz="2400" dirty="0" smtClean="0"/>
              <a:t>随着</a:t>
            </a:r>
            <a:r>
              <a:rPr lang="zh-CN" altLang="en-US" sz="2400" dirty="0" smtClean="0">
                <a:solidFill>
                  <a:srgbClr val="0000FF"/>
                </a:solidFill>
              </a:rPr>
              <a:t>高性能计算机</a:t>
            </a:r>
            <a:r>
              <a:rPr lang="zh-CN" altLang="en-US" sz="2400" dirty="0" smtClean="0"/>
              <a:t>的出现，现在已能够对</a:t>
            </a:r>
            <a:r>
              <a:rPr lang="zh-CN" altLang="en-US" sz="2400" dirty="0" smtClean="0">
                <a:solidFill>
                  <a:srgbClr val="0000FF"/>
                </a:solidFill>
              </a:rPr>
              <a:t>视频序列</a:t>
            </a:r>
            <a:r>
              <a:rPr lang="zh-CN" altLang="en-US" sz="2400" dirty="0" smtClean="0"/>
              <a:t>进行高级的</a:t>
            </a:r>
            <a:r>
              <a:rPr lang="zh-CN" altLang="en-US" sz="2400" dirty="0" smtClean="0">
                <a:solidFill>
                  <a:srgbClr val="0000FF"/>
                </a:solidFill>
              </a:rPr>
              <a:t>视觉分析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>
                <a:solidFill>
                  <a:srgbClr val="0000FF"/>
                </a:solidFill>
              </a:rPr>
              <a:t>被分析的帧速率</a:t>
            </a:r>
            <a:r>
              <a:rPr lang="zh-CN" altLang="en-US" sz="2400" dirty="0" smtClean="0"/>
              <a:t>可以接近甚至超过</a:t>
            </a:r>
            <a:r>
              <a:rPr lang="zh-CN" altLang="en-US" sz="2400" dirty="0" smtClean="0">
                <a:solidFill>
                  <a:srgbClr val="0000FF"/>
                </a:solidFill>
              </a:rPr>
              <a:t>实际视频的帧速率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dirty="0" smtClean="0"/>
              <a:t>本章介绍如何</a:t>
            </a:r>
            <a:r>
              <a:rPr lang="zh-CN" altLang="en-US" sz="2400" dirty="0" smtClean="0">
                <a:solidFill>
                  <a:srgbClr val="FF0000"/>
                </a:solidFill>
              </a:rPr>
              <a:t>读取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处理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存储</a:t>
            </a:r>
            <a:r>
              <a:rPr lang="zh-CN" altLang="en-US" sz="2400" dirty="0" smtClean="0">
                <a:solidFill>
                  <a:srgbClr val="0000FF"/>
                </a:solidFill>
              </a:rPr>
              <a:t>视频序列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 algn="just">
              <a:lnSpc>
                <a:spcPct val="125000"/>
              </a:lnSpc>
            </a:pPr>
            <a:r>
              <a:rPr lang="zh-CN" altLang="en-US" sz="2000" dirty="0" smtClean="0"/>
              <a:t>从</a:t>
            </a:r>
            <a:r>
              <a:rPr lang="zh-CN" altLang="en-US" sz="2000" dirty="0" smtClean="0">
                <a:solidFill>
                  <a:srgbClr val="0000FF"/>
                </a:solidFill>
              </a:rPr>
              <a:t>视频序列</a:t>
            </a:r>
            <a:r>
              <a:rPr lang="zh-CN" altLang="en-US" sz="2000" dirty="0" smtClean="0"/>
              <a:t>中提取</a:t>
            </a:r>
            <a:r>
              <a:rPr lang="zh-CN" altLang="en-US" sz="2000" dirty="0" smtClean="0">
                <a:solidFill>
                  <a:srgbClr val="0000FF"/>
                </a:solidFill>
              </a:rPr>
              <a:t>独立的帧</a:t>
            </a:r>
            <a:r>
              <a:rPr lang="zh-CN" altLang="en-US" sz="2000" dirty="0" smtClean="0"/>
              <a:t>，使得可应用各种</a:t>
            </a:r>
            <a:r>
              <a:rPr lang="zh-CN" altLang="en-US" sz="2000" dirty="0" smtClean="0">
                <a:solidFill>
                  <a:srgbClr val="0000FF"/>
                </a:solidFill>
              </a:rPr>
              <a:t>图像处理函数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pPr lvl="1" algn="just">
              <a:lnSpc>
                <a:spcPct val="125000"/>
              </a:lnSpc>
            </a:pPr>
            <a:r>
              <a:rPr lang="zh-CN" altLang="en-US" sz="2000" dirty="0" smtClean="0"/>
              <a:t>学习几种对</a:t>
            </a:r>
            <a:r>
              <a:rPr lang="zh-CN" altLang="en-US" sz="2000" dirty="0" smtClean="0">
                <a:solidFill>
                  <a:srgbClr val="0000FF"/>
                </a:solidFill>
              </a:rPr>
              <a:t>视频序列</a:t>
            </a:r>
            <a:r>
              <a:rPr lang="zh-CN" altLang="en-US" sz="2000" dirty="0" smtClean="0"/>
              <a:t>做</a:t>
            </a:r>
            <a:r>
              <a:rPr lang="zh-CN" altLang="en-US" sz="2000" dirty="0" smtClean="0">
                <a:solidFill>
                  <a:srgbClr val="0000FF"/>
                </a:solidFill>
              </a:rPr>
              <a:t>时序分析</a:t>
            </a:r>
            <a:r>
              <a:rPr lang="zh-CN" altLang="en-US" sz="2000" dirty="0" smtClean="0"/>
              <a:t>的算法，为</a:t>
            </a:r>
            <a:r>
              <a:rPr lang="zh-CN" altLang="en-US" sz="2000" dirty="0" smtClean="0">
                <a:solidFill>
                  <a:srgbClr val="0000FF"/>
                </a:solidFill>
              </a:rPr>
              <a:t>跟踪物体</a:t>
            </a:r>
            <a:r>
              <a:rPr lang="zh-CN" altLang="en-US" sz="2000" dirty="0" smtClean="0"/>
              <a:t>而</a:t>
            </a:r>
            <a:r>
              <a:rPr lang="zh-CN" altLang="en-US" sz="2000" dirty="0" smtClean="0">
                <a:solidFill>
                  <a:srgbClr val="0000FF"/>
                </a:solidFill>
              </a:rPr>
              <a:t>比较相邻的帧</a:t>
            </a:r>
            <a:r>
              <a:rPr lang="zh-CN" altLang="en-US" sz="2000" dirty="0" smtClean="0"/>
              <a:t>或者为</a:t>
            </a:r>
            <a:r>
              <a:rPr lang="zh-CN" altLang="en-US" sz="2000" dirty="0" smtClean="0">
                <a:solidFill>
                  <a:srgbClr val="0000FF"/>
                </a:solidFill>
              </a:rPr>
              <a:t>提取前景物体</a:t>
            </a:r>
            <a:r>
              <a:rPr lang="zh-CN" altLang="en-US" sz="2000" dirty="0" smtClean="0"/>
              <a:t>而</a:t>
            </a:r>
            <a:r>
              <a:rPr lang="zh-CN" altLang="en-US" sz="2000" dirty="0" smtClean="0">
                <a:solidFill>
                  <a:srgbClr val="0000FF"/>
                </a:solidFill>
              </a:rPr>
              <a:t>在时间上累计图像统计数据</a:t>
            </a:r>
            <a:endParaRPr lang="en-US" altLang="zh-CN" sz="2000" dirty="0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要处理</a:t>
            </a:r>
            <a:r>
              <a:rPr lang="zh-CN" altLang="en-US" sz="2600" dirty="0" smtClean="0">
                <a:solidFill>
                  <a:srgbClr val="0000FF"/>
                </a:solidFill>
              </a:rPr>
              <a:t>视频序列</a:t>
            </a:r>
            <a:r>
              <a:rPr lang="zh-CN" altLang="en-US" sz="2600" dirty="0" smtClean="0"/>
              <a:t>，首先要读取每个</a:t>
            </a:r>
            <a:r>
              <a:rPr lang="zh-CN" altLang="en-US" sz="2600" dirty="0" smtClean="0">
                <a:solidFill>
                  <a:srgbClr val="0000FF"/>
                </a:solidFill>
              </a:rPr>
              <a:t>帧</a:t>
            </a:r>
            <a:endParaRPr lang="en-US" altLang="zh-CN" sz="2600" dirty="0" smtClean="0">
              <a:solidFill>
                <a:srgbClr val="0000FF"/>
              </a:solidFill>
            </a:endParaRPr>
          </a:p>
          <a:p>
            <a:r>
              <a:rPr lang="en-US" altLang="zh-CN" sz="2600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sz="2600" dirty="0" smtClean="0"/>
              <a:t>提供</a:t>
            </a:r>
            <a:r>
              <a:rPr lang="en-US" altLang="zh-CN" sz="2600" dirty="0" smtClean="0">
                <a:solidFill>
                  <a:srgbClr val="FF0000"/>
                </a:solidFill>
              </a:rPr>
              <a:t>cv::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VideoCapture</a:t>
            </a:r>
            <a:r>
              <a:rPr lang="zh-CN" altLang="en-US" sz="2600" dirty="0" smtClean="0">
                <a:solidFill>
                  <a:srgbClr val="FF0000"/>
                </a:solidFill>
              </a:rPr>
              <a:t>类</a:t>
            </a:r>
            <a:r>
              <a:rPr lang="zh-CN" altLang="en-US" sz="2600" dirty="0" smtClean="0"/>
              <a:t>来提取帧，帧的来源可以是</a:t>
            </a:r>
            <a:r>
              <a:rPr lang="zh-CN" altLang="en-US" sz="2600" dirty="0" smtClean="0">
                <a:solidFill>
                  <a:srgbClr val="0000FF"/>
                </a:solidFill>
              </a:rPr>
              <a:t>视频文件</a:t>
            </a:r>
            <a:r>
              <a:rPr lang="zh-CN" altLang="en-US" sz="2600" dirty="0" smtClean="0"/>
              <a:t>，也可以是</a:t>
            </a:r>
            <a:r>
              <a:rPr lang="en-US" altLang="zh-CN" sz="2600" dirty="0" smtClean="0">
                <a:solidFill>
                  <a:srgbClr val="0000FF"/>
                </a:solidFill>
              </a:rPr>
              <a:t>USB</a:t>
            </a:r>
            <a:r>
              <a:rPr lang="zh-CN" altLang="en-US" sz="2600" dirty="0" smtClean="0">
                <a:solidFill>
                  <a:srgbClr val="0000FF"/>
                </a:solidFill>
              </a:rPr>
              <a:t>或</a:t>
            </a:r>
            <a:r>
              <a:rPr lang="en-US" altLang="zh-CN" sz="2600" dirty="0" smtClean="0">
                <a:solidFill>
                  <a:srgbClr val="0000FF"/>
                </a:solidFill>
              </a:rPr>
              <a:t>IP</a:t>
            </a:r>
            <a:r>
              <a:rPr lang="zh-CN" altLang="en-US" sz="2600" dirty="0" smtClean="0">
                <a:solidFill>
                  <a:srgbClr val="0000FF"/>
                </a:solidFill>
              </a:rPr>
              <a:t>摄像机</a:t>
            </a:r>
            <a:endParaRPr lang="en-US" altLang="zh-CN" sz="2600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打开视频文件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方法一</a:t>
            </a:r>
            <a:r>
              <a:rPr lang="zh-CN" altLang="en-US" dirty="0" smtClean="0"/>
              <a:t>：在</a:t>
            </a:r>
            <a:r>
              <a:rPr lang="en-US" altLang="zh-CN" dirty="0" smtClean="0">
                <a:solidFill>
                  <a:srgbClr val="0070C0"/>
                </a:solidFill>
              </a:rPr>
              <a:t>cv::</a:t>
            </a:r>
            <a:r>
              <a:rPr lang="en-US" altLang="zh-CN" dirty="0" err="1" smtClean="0">
                <a:solidFill>
                  <a:srgbClr val="0070C0"/>
                </a:solidFill>
              </a:rPr>
              <a:t>VideoCapture</a:t>
            </a:r>
            <a:r>
              <a:rPr lang="zh-CN" altLang="en-US" dirty="0" smtClean="0"/>
              <a:t>对象的</a:t>
            </a:r>
            <a:r>
              <a:rPr lang="zh-CN" altLang="en-US" dirty="0" smtClean="0">
                <a:solidFill>
                  <a:srgbClr val="0000FF"/>
                </a:solidFill>
              </a:rPr>
              <a:t>构造函数</a:t>
            </a:r>
            <a:r>
              <a:rPr lang="zh-CN" altLang="en-US" dirty="0" smtClean="0"/>
              <a:t>中指定文件名</a:t>
            </a:r>
            <a:r>
              <a:rPr lang="en-US" altLang="zh-CN" dirty="0" smtClean="0"/>
              <a:t>		</a:t>
            </a:r>
          </a:p>
          <a:p>
            <a:pPr marL="393192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cv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VideoCapture</a:t>
            </a:r>
            <a:r>
              <a:rPr lang="en-US" altLang="zh-CN" dirty="0">
                <a:solidFill>
                  <a:srgbClr val="FF0000"/>
                </a:solidFill>
              </a:rPr>
              <a:t> capture</a:t>
            </a:r>
            <a:r>
              <a:rPr lang="en-US" altLang="zh-CN" dirty="0" smtClean="0">
                <a:solidFill>
                  <a:srgbClr val="FF0000"/>
                </a:solidFill>
              </a:rPr>
              <a:t>(“bike.avi");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方法二</a:t>
            </a:r>
            <a:r>
              <a:rPr lang="zh-CN" altLang="en-US" dirty="0" smtClean="0"/>
              <a:t>：先定义</a:t>
            </a:r>
            <a:r>
              <a:rPr lang="en-US" altLang="zh-CN" dirty="0">
                <a:solidFill>
                  <a:srgbClr val="0070C0"/>
                </a:solidFill>
              </a:rPr>
              <a:t>cv::</a:t>
            </a:r>
            <a:r>
              <a:rPr lang="en-US" altLang="zh-CN" dirty="0" err="1">
                <a:solidFill>
                  <a:srgbClr val="0070C0"/>
                </a:solidFill>
              </a:rPr>
              <a:t>VideoCapture</a:t>
            </a:r>
            <a:r>
              <a:rPr lang="zh-CN" altLang="en-US" dirty="0" smtClean="0"/>
              <a:t>对象，然后利用它的</a:t>
            </a:r>
            <a:r>
              <a:rPr lang="en-US" altLang="zh-CN" dirty="0" smtClean="0">
                <a:solidFill>
                  <a:srgbClr val="FF0000"/>
                </a:solidFill>
              </a:rPr>
              <a:t>open</a:t>
            </a:r>
            <a:r>
              <a:rPr lang="zh-CN" altLang="en-US" dirty="0" smtClean="0"/>
              <a:t>方法打开视频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dirty="0"/>
              <a:t>		</a:t>
            </a:r>
            <a:r>
              <a:rPr lang="en-US" altLang="zh-CN" dirty="0" smtClean="0">
                <a:solidFill>
                  <a:srgbClr val="FF0000"/>
                </a:solidFill>
              </a:rPr>
              <a:t>cv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en-US" altLang="zh-CN" dirty="0" err="1">
                <a:solidFill>
                  <a:srgbClr val="FF0000"/>
                </a:solidFill>
              </a:rPr>
              <a:t>VideoCapture</a:t>
            </a:r>
            <a:r>
              <a:rPr lang="en-US" altLang="zh-CN" dirty="0">
                <a:solidFill>
                  <a:srgbClr val="FF0000"/>
                </a:solidFill>
              </a:rPr>
              <a:t> capture;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	</a:t>
            </a:r>
            <a:r>
              <a:rPr lang="en-US" altLang="zh-CN" dirty="0" err="1" smtClean="0">
                <a:solidFill>
                  <a:srgbClr val="FF0000"/>
                </a:solidFill>
              </a:rPr>
              <a:t>capture.open</a:t>
            </a:r>
            <a:r>
              <a:rPr lang="en-US" altLang="zh-CN" dirty="0" smtClean="0">
                <a:solidFill>
                  <a:srgbClr val="FF0000"/>
                </a:solidFill>
              </a:rPr>
              <a:t>(“bike.avi");</a:t>
            </a:r>
            <a:r>
              <a:rPr lang="en-US" altLang="zh-CN" dirty="0" smtClean="0"/>
              <a:t>	</a:t>
            </a:r>
          </a:p>
          <a:p>
            <a:pPr lvl="1"/>
            <a:r>
              <a:rPr lang="zh-CN" altLang="en-US" dirty="0" smtClean="0"/>
              <a:t>如将</a:t>
            </a:r>
            <a:r>
              <a:rPr lang="zh-CN" altLang="en-US" dirty="0" smtClean="0">
                <a:solidFill>
                  <a:srgbClr val="0000FF"/>
                </a:solidFill>
              </a:rPr>
              <a:t>文件名</a:t>
            </a:r>
            <a:r>
              <a:rPr lang="zh-CN" altLang="en-US" dirty="0" smtClean="0"/>
              <a:t>替换成</a:t>
            </a:r>
            <a:r>
              <a:rPr lang="zh-CN" altLang="en-US" dirty="0" smtClean="0">
                <a:solidFill>
                  <a:srgbClr val="0000FF"/>
                </a:solidFill>
              </a:rPr>
              <a:t>整数</a:t>
            </a:r>
            <a:r>
              <a:rPr lang="en-US" altLang="zh-CN" dirty="0" smtClean="0">
                <a:solidFill>
                  <a:srgbClr val="0000FF"/>
                </a:solidFill>
              </a:rPr>
              <a:t>ID</a:t>
            </a:r>
            <a:r>
              <a:rPr lang="zh-CN" altLang="en-US" dirty="0" smtClean="0"/>
              <a:t>，则会打开</a:t>
            </a:r>
            <a:r>
              <a:rPr lang="zh-CN" altLang="en-US" dirty="0" smtClean="0">
                <a:solidFill>
                  <a:srgbClr val="0000FF"/>
                </a:solidFill>
              </a:rPr>
              <a:t>摄像头</a:t>
            </a:r>
            <a:r>
              <a:rPr lang="zh-CN" altLang="en-US" dirty="0" smtClean="0"/>
              <a:t>，例如</a:t>
            </a:r>
            <a:r>
              <a:rPr lang="en-US" altLang="zh-CN" dirty="0" smtClean="0">
                <a:solidFill>
                  <a:srgbClr val="0070C0"/>
                </a:solidFill>
              </a:rPr>
              <a:t>ID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表示打开</a:t>
            </a:r>
            <a:r>
              <a:rPr lang="zh-CN" altLang="en-US" dirty="0" smtClean="0">
                <a:solidFill>
                  <a:srgbClr val="FF0000"/>
                </a:solidFill>
              </a:rPr>
              <a:t>默认摄像头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11.2 </a:t>
            </a:r>
            <a:r>
              <a:rPr lang="zh-CN" altLang="en-US" dirty="0" smtClean="0"/>
              <a:t>读取视频序列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4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/>
              <a:t>验证</a:t>
            </a:r>
            <a:r>
              <a:rPr lang="zh-CN" altLang="en-US" sz="2800" dirty="0" smtClean="0">
                <a:solidFill>
                  <a:srgbClr val="FF0000"/>
                </a:solidFill>
              </a:rPr>
              <a:t>是否成功</a:t>
            </a:r>
            <a:r>
              <a:rPr lang="zh-CN" altLang="en-US" sz="2800" dirty="0" smtClean="0"/>
              <a:t>打开视频：</a:t>
            </a:r>
            <a:endParaRPr lang="en-US" altLang="zh-CN" sz="2800" dirty="0" smtClean="0"/>
          </a:p>
          <a:p>
            <a:pPr marL="109728" indent="0">
              <a:lnSpc>
                <a:spcPct val="125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if (!</a:t>
            </a:r>
            <a:r>
              <a:rPr lang="en-US" altLang="zh-CN" sz="2400" dirty="0" err="1">
                <a:solidFill>
                  <a:srgbClr val="0070C0"/>
                </a:solidFill>
              </a:rPr>
              <a:t>capture.</a:t>
            </a:r>
            <a:r>
              <a:rPr lang="en-US" altLang="zh-CN" sz="2400" dirty="0" err="1">
                <a:solidFill>
                  <a:srgbClr val="FF0000"/>
                </a:solidFill>
              </a:rPr>
              <a:t>isOpened</a:t>
            </a:r>
            <a:r>
              <a:rPr lang="en-US" altLang="zh-CN" sz="2400" dirty="0">
                <a:solidFill>
                  <a:srgbClr val="0070C0"/>
                </a:solidFill>
              </a:rPr>
              <a:t>())</a:t>
            </a:r>
          </a:p>
          <a:p>
            <a:pPr marL="109728" indent="0">
              <a:lnSpc>
                <a:spcPct val="125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		</a:t>
            </a:r>
            <a:r>
              <a:rPr lang="en-US" altLang="zh-CN" sz="2400" dirty="0" smtClean="0">
                <a:solidFill>
                  <a:srgbClr val="0070C0"/>
                </a:solidFill>
              </a:rPr>
              <a:t>return </a:t>
            </a:r>
            <a:r>
              <a:rPr lang="en-US" altLang="zh-CN" sz="2400" dirty="0">
                <a:solidFill>
                  <a:srgbClr val="0000FF"/>
                </a:solidFill>
              </a:rPr>
              <a:t>EXIT_FAILURE</a:t>
            </a:r>
            <a:r>
              <a:rPr lang="en-US" altLang="zh-CN" sz="2400" dirty="0" smtClean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 smtClean="0"/>
              <a:t>电脑中必须安装有相关的</a:t>
            </a:r>
            <a:r>
              <a:rPr lang="zh-CN" altLang="en-US" sz="2400" dirty="0" smtClean="0">
                <a:solidFill>
                  <a:srgbClr val="0000FF"/>
                </a:solidFill>
              </a:rPr>
              <a:t>编解码器</a:t>
            </a:r>
            <a:r>
              <a:rPr lang="zh-CN" altLang="en-US" sz="2400" dirty="0" smtClean="0"/>
              <a:t>，才能打开指定的</a:t>
            </a:r>
            <a:r>
              <a:rPr lang="zh-CN" altLang="en-US" sz="2400" dirty="0" smtClean="0">
                <a:solidFill>
                  <a:srgbClr val="0000FF"/>
                </a:solidFill>
              </a:rPr>
              <a:t>视频文件</a:t>
            </a:r>
            <a:r>
              <a:rPr lang="zh-CN" altLang="en-US" sz="2400" dirty="0" smtClean="0"/>
              <a:t>，否则</a:t>
            </a:r>
            <a:r>
              <a:rPr lang="en-US" altLang="zh-CN" sz="2400" dirty="0" smtClean="0">
                <a:solidFill>
                  <a:srgbClr val="0070C0"/>
                </a:solidFill>
              </a:rPr>
              <a:t>cv::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VideoCapture</a:t>
            </a:r>
            <a:r>
              <a:rPr lang="zh-CN" altLang="en-US" sz="2400" dirty="0" smtClean="0"/>
              <a:t>将无法对文件进行</a:t>
            </a:r>
            <a:r>
              <a:rPr lang="zh-CN" altLang="en-US" sz="2400" dirty="0" smtClean="0">
                <a:solidFill>
                  <a:srgbClr val="0000FF"/>
                </a:solidFill>
              </a:rPr>
              <a:t>解码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sz="2400" dirty="0" smtClean="0"/>
              <a:t>一般来说，如果用</a:t>
            </a:r>
            <a:r>
              <a:rPr lang="zh-CN" altLang="en-US" sz="2400" dirty="0" smtClean="0">
                <a:solidFill>
                  <a:srgbClr val="0000FF"/>
                </a:solidFill>
              </a:rPr>
              <a:t>视频播放器</a:t>
            </a:r>
            <a:r>
              <a:rPr lang="zh-CN" altLang="en-US" sz="2400" dirty="0" smtClean="0"/>
              <a:t>（例如</a:t>
            </a:r>
            <a:r>
              <a:rPr lang="en-US" altLang="zh-CN" sz="2400" dirty="0" smtClean="0">
                <a:solidFill>
                  <a:srgbClr val="0070C0"/>
                </a:solidFill>
              </a:rPr>
              <a:t>Windows Media Player</a:t>
            </a:r>
            <a:r>
              <a:rPr lang="zh-CN" altLang="en-US" sz="2400" dirty="0" smtClean="0"/>
              <a:t>）可以打开该</a:t>
            </a:r>
            <a:r>
              <a:rPr lang="zh-CN" altLang="en-US" sz="2400" dirty="0" smtClean="0">
                <a:solidFill>
                  <a:srgbClr val="0000FF"/>
                </a:solidFill>
              </a:rPr>
              <a:t>视频文件</a:t>
            </a:r>
            <a:r>
              <a:rPr lang="zh-CN" altLang="en-US" sz="2400" dirty="0" smtClean="0"/>
              <a:t>，那么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OpenCV</a:t>
            </a:r>
            <a:r>
              <a:rPr lang="zh-CN" altLang="en-US" sz="2400" dirty="0" smtClean="0"/>
              <a:t>也能读取它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读取视频序列</a:t>
            </a:r>
          </a:p>
        </p:txBody>
      </p:sp>
    </p:spTree>
    <p:extLst>
      <p:ext uri="{BB962C8B-B14F-4D97-AF65-F5344CB8AC3E}">
        <p14:creationId xmlns:p14="http://schemas.microsoft.com/office/powerpoint/2010/main" val="4791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00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0070C0"/>
                </a:solidFill>
              </a:rPr>
              <a:t>cv::</a:t>
            </a:r>
            <a:r>
              <a:rPr lang="en-US" altLang="zh-CN" dirty="0" err="1" smtClean="0">
                <a:solidFill>
                  <a:srgbClr val="0070C0"/>
                </a:solidFill>
              </a:rPr>
              <a:t>VideoCapture</a:t>
            </a:r>
            <a:r>
              <a:rPr lang="zh-CN" altLang="en-US" dirty="0" smtClean="0"/>
              <a:t>类的</a:t>
            </a: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zh-CN" altLang="en-US" dirty="0" smtClean="0"/>
              <a:t>方法获取视频信息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</a:t>
            </a:r>
            <a:r>
              <a:rPr lang="zh-CN" altLang="en-US" dirty="0" smtClean="0">
                <a:solidFill>
                  <a:srgbClr val="FF0000"/>
                </a:solidFill>
              </a:rPr>
              <a:t>帧速率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double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rate = </a:t>
            </a:r>
            <a:r>
              <a:rPr lang="en-US" altLang="zh-CN" dirty="0" err="1">
                <a:solidFill>
                  <a:srgbClr val="0070C0"/>
                </a:solidFill>
              </a:rPr>
              <a:t>capture.</a:t>
            </a:r>
            <a:r>
              <a:rPr lang="en-US" altLang="zh-CN" dirty="0" err="1">
                <a:solidFill>
                  <a:srgbClr val="0000FF"/>
                </a:solidFill>
              </a:rPr>
              <a:t>get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CV_CAP_PROP_FPS</a:t>
            </a:r>
            <a:r>
              <a:rPr lang="en-US" altLang="zh-CN" dirty="0" smtClean="0">
                <a:solidFill>
                  <a:srgbClr val="0070C0"/>
                </a:solidFill>
              </a:rPr>
              <a:t>);</a:t>
            </a:r>
          </a:p>
          <a:p>
            <a:pPr lvl="1"/>
            <a:r>
              <a:rPr lang="zh-CN" altLang="en-US" dirty="0" smtClean="0"/>
              <a:t>获取</a:t>
            </a:r>
            <a:r>
              <a:rPr lang="zh-CN" altLang="en-US" dirty="0" smtClean="0">
                <a:solidFill>
                  <a:srgbClr val="FF0000"/>
                </a:solidFill>
              </a:rPr>
              <a:t>总帧数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long t = </a:t>
            </a:r>
            <a:r>
              <a:rPr lang="en-US" altLang="zh-CN" dirty="0" err="1">
                <a:solidFill>
                  <a:srgbClr val="FF0000"/>
                </a:solidFill>
              </a:rPr>
              <a:t>static_cast</a:t>
            </a:r>
            <a:r>
              <a:rPr lang="en-US" altLang="zh-CN" dirty="0">
                <a:solidFill>
                  <a:srgbClr val="FF0000"/>
                </a:solidFill>
              </a:rPr>
              <a:t>&lt;long&gt;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capture.</a:t>
            </a:r>
            <a:r>
              <a:rPr lang="en-US" altLang="zh-CN" dirty="0" err="1">
                <a:solidFill>
                  <a:srgbClr val="0000FF"/>
                </a:solidFill>
              </a:rPr>
              <a:t>get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CV_CAP_PROP_FRAME_COUNT</a:t>
            </a:r>
            <a:r>
              <a:rPr lang="en-US" altLang="zh-CN" dirty="0" smtClean="0">
                <a:solidFill>
                  <a:srgbClr val="0070C0"/>
                </a:solidFill>
              </a:rPr>
              <a:t>));</a:t>
            </a:r>
          </a:p>
          <a:p>
            <a:pPr lvl="1"/>
            <a:r>
              <a:rPr lang="zh-CN" altLang="en-US" dirty="0" smtClean="0"/>
              <a:t>获取</a:t>
            </a:r>
            <a:r>
              <a:rPr lang="zh-CN" altLang="en-US" dirty="0" smtClean="0">
                <a:solidFill>
                  <a:srgbClr val="FF0000"/>
                </a:solidFill>
              </a:rPr>
              <a:t>图像尺寸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93192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int</a:t>
            </a:r>
            <a:r>
              <a:rPr lang="en-US" altLang="zh-CN" dirty="0" smtClean="0">
                <a:solidFill>
                  <a:srgbClr val="0070C0"/>
                </a:solidFill>
              </a:rPr>
              <a:t> width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en-US" altLang="zh-CN" dirty="0" err="1">
                <a:solidFill>
                  <a:srgbClr val="0070C0"/>
                </a:solidFill>
              </a:rPr>
              <a:t>static_cast</a:t>
            </a:r>
            <a:r>
              <a:rPr lang="en-US" altLang="zh-CN" dirty="0">
                <a:solidFill>
                  <a:srgbClr val="0070C0"/>
                </a:solidFill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&gt;(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capture.</a:t>
            </a:r>
            <a:r>
              <a:rPr lang="en-US" altLang="zh-CN" dirty="0" err="1">
                <a:solidFill>
                  <a:srgbClr val="0000FF"/>
                </a:solidFill>
              </a:rPr>
              <a:t>get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CV_CAP_PROP_FRAME_WIDTH</a:t>
            </a:r>
            <a:r>
              <a:rPr lang="en-US" altLang="zh-CN" dirty="0">
                <a:solidFill>
                  <a:srgbClr val="0070C0"/>
                </a:solidFill>
              </a:rPr>
              <a:t>));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height = </a:t>
            </a:r>
            <a:r>
              <a:rPr lang="en-US" altLang="zh-CN" dirty="0" err="1">
                <a:solidFill>
                  <a:srgbClr val="0070C0"/>
                </a:solidFill>
              </a:rPr>
              <a:t>static_cast</a:t>
            </a:r>
            <a:r>
              <a:rPr lang="en-US" altLang="zh-CN" dirty="0">
                <a:solidFill>
                  <a:srgbClr val="0070C0"/>
                </a:solidFill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&gt;(</a:t>
            </a:r>
          </a:p>
          <a:p>
            <a:pPr marL="393192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	</a:t>
            </a:r>
            <a:r>
              <a:rPr lang="en-US" altLang="zh-CN" dirty="0" err="1">
                <a:solidFill>
                  <a:srgbClr val="0070C0"/>
                </a:solidFill>
              </a:rPr>
              <a:t>capture.</a:t>
            </a:r>
            <a:r>
              <a:rPr lang="en-US" altLang="zh-CN" dirty="0" err="1">
                <a:solidFill>
                  <a:srgbClr val="0000FF"/>
                </a:solidFill>
              </a:rPr>
              <a:t>get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CV_CAP_PROP_FRAME_HEIGHT</a:t>
            </a:r>
            <a:r>
              <a:rPr lang="en-US" altLang="zh-CN" dirty="0" smtClean="0">
                <a:solidFill>
                  <a:srgbClr val="0070C0"/>
                </a:solidFill>
              </a:rPr>
              <a:t>));</a:t>
            </a:r>
          </a:p>
          <a:p>
            <a:pPr lvl="1"/>
            <a:r>
              <a:rPr lang="zh-CN" altLang="en-US" dirty="0" smtClean="0"/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get</a:t>
            </a:r>
            <a:r>
              <a:rPr lang="zh-CN" altLang="en-US" dirty="0" smtClean="0"/>
              <a:t>方法总是返回</a:t>
            </a:r>
            <a:r>
              <a:rPr lang="en-US" altLang="zh-CN" dirty="0" smtClean="0">
                <a:solidFill>
                  <a:srgbClr val="FF0000"/>
                </a:solidFill>
              </a:rPr>
              <a:t>double</a:t>
            </a:r>
            <a:r>
              <a:rPr lang="zh-CN" altLang="en-US" dirty="0" smtClean="0"/>
              <a:t>类型的数值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读取视频序列</a:t>
            </a:r>
          </a:p>
        </p:txBody>
      </p:sp>
    </p:spTree>
    <p:extLst>
      <p:ext uri="{BB962C8B-B14F-4D97-AF65-F5344CB8AC3E}">
        <p14:creationId xmlns:p14="http://schemas.microsoft.com/office/powerpoint/2010/main" val="421713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000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>
                <a:solidFill>
                  <a:srgbClr val="FF0000"/>
                </a:solidFill>
              </a:rPr>
              <a:t>set</a:t>
            </a:r>
            <a:r>
              <a:rPr lang="zh-CN" altLang="en-US" dirty="0" smtClean="0"/>
              <a:t>方法设置</a:t>
            </a:r>
            <a:r>
              <a:rPr lang="en-US" altLang="zh-CN" dirty="0" smtClean="0">
                <a:solidFill>
                  <a:srgbClr val="0070C0"/>
                </a:solidFill>
              </a:rPr>
              <a:t>cv::</a:t>
            </a:r>
            <a:r>
              <a:rPr lang="en-US" altLang="zh-CN" dirty="0" err="1" smtClean="0">
                <a:solidFill>
                  <a:srgbClr val="0070C0"/>
                </a:solidFill>
              </a:rPr>
              <a:t>VideoCapture</a:t>
            </a:r>
            <a:r>
              <a:rPr lang="zh-CN" altLang="en-US" dirty="0" smtClean="0"/>
              <a:t>类实例的参数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跳转到指定帧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393192" lvl="1" indent="0">
              <a:lnSpc>
                <a:spcPct val="125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double</a:t>
            </a:r>
            <a:r>
              <a:rPr lang="en-US" altLang="zh-CN" dirty="0" smtClean="0">
                <a:solidFill>
                  <a:srgbClr val="0070C0"/>
                </a:solidFill>
              </a:rPr>
              <a:t> position </a:t>
            </a:r>
            <a:r>
              <a:rPr lang="en-US" altLang="zh-CN" dirty="0">
                <a:solidFill>
                  <a:srgbClr val="0070C0"/>
                </a:solidFill>
              </a:rPr>
              <a:t>= 100.0</a:t>
            </a:r>
            <a:r>
              <a:rPr lang="en-US" altLang="zh-CN" dirty="0" smtClean="0">
                <a:solidFill>
                  <a:srgbClr val="0070C0"/>
                </a:solidFill>
              </a:rPr>
              <a:t>; </a:t>
            </a:r>
            <a:r>
              <a:rPr lang="en-US" altLang="zh-CN" dirty="0" smtClean="0">
                <a:solidFill>
                  <a:srgbClr val="00B050"/>
                </a:solidFill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</a:rPr>
              <a:t>跳转到第</a:t>
            </a:r>
            <a:r>
              <a:rPr lang="en-US" altLang="zh-CN" dirty="0" smtClean="0">
                <a:solidFill>
                  <a:srgbClr val="00B050"/>
                </a:solidFill>
              </a:rPr>
              <a:t>100</a:t>
            </a:r>
            <a:r>
              <a:rPr lang="zh-CN" altLang="en-US" dirty="0" smtClean="0">
                <a:solidFill>
                  <a:srgbClr val="00B050"/>
                </a:solidFill>
              </a:rPr>
              <a:t>帧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93192" lvl="1" indent="0">
              <a:lnSpc>
                <a:spcPct val="125000"/>
              </a:lnSpc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>
                <a:solidFill>
                  <a:srgbClr val="0070C0"/>
                </a:solidFill>
              </a:rPr>
              <a:t>capture.</a:t>
            </a:r>
            <a:r>
              <a:rPr lang="en-US" altLang="zh-CN" dirty="0" err="1">
                <a:solidFill>
                  <a:srgbClr val="0000FF"/>
                </a:solidFill>
              </a:rPr>
              <a:t>set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CV_CAP_PROP_POS_FRAMES</a:t>
            </a:r>
            <a:r>
              <a:rPr lang="en-US" altLang="zh-CN" dirty="0">
                <a:solidFill>
                  <a:srgbClr val="0070C0"/>
                </a:solidFill>
              </a:rPr>
              <a:t>, position);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毫秒</a:t>
            </a:r>
            <a:r>
              <a:rPr lang="zh-CN" altLang="en-US" dirty="0" smtClean="0"/>
              <a:t>为单位</a:t>
            </a:r>
            <a:r>
              <a:rPr lang="zh-CN" altLang="en-US" dirty="0" smtClean="0">
                <a:solidFill>
                  <a:srgbClr val="FF0000"/>
                </a:solidFill>
              </a:rPr>
              <a:t>指定位置</a:t>
            </a:r>
            <a:r>
              <a:rPr lang="zh-CN" altLang="en-US" dirty="0" smtClean="0"/>
              <a:t>可用</a:t>
            </a:r>
            <a:r>
              <a:rPr lang="en-US" altLang="zh-CN" dirty="0" smtClean="0">
                <a:solidFill>
                  <a:srgbClr val="FF0000"/>
                </a:solidFill>
              </a:rPr>
              <a:t>CV_CAP_PROP_POS_MSEC</a:t>
            </a: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指定视频内部的</a:t>
            </a:r>
            <a:r>
              <a:rPr lang="zh-CN" altLang="en-US" dirty="0" smtClean="0">
                <a:solidFill>
                  <a:srgbClr val="FF0000"/>
                </a:solidFill>
              </a:rPr>
              <a:t>相对位置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70C0"/>
                </a:solidFill>
              </a:rPr>
              <a:t>0.0</a:t>
            </a:r>
            <a:r>
              <a:rPr lang="zh-CN" altLang="en-US" dirty="0" smtClean="0"/>
              <a:t>表示视频开始位置，</a:t>
            </a:r>
            <a:r>
              <a:rPr lang="en-US" altLang="zh-CN" dirty="0" smtClean="0">
                <a:solidFill>
                  <a:srgbClr val="0070C0"/>
                </a:solidFill>
              </a:rPr>
              <a:t>1.0</a:t>
            </a:r>
            <a:r>
              <a:rPr lang="zh-CN" altLang="en-US" dirty="0" smtClean="0"/>
              <a:t>表示结束位置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可使用</a:t>
            </a:r>
            <a:r>
              <a:rPr lang="en-US" altLang="zh-CN" dirty="0" smtClean="0">
                <a:solidFill>
                  <a:srgbClr val="FF0000"/>
                </a:solidFill>
              </a:rPr>
              <a:t>CV_CAP_PROP_POS_AVI_RATIO</a:t>
            </a:r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set</a:t>
            </a:r>
            <a:r>
              <a:rPr lang="zh-CN" altLang="en-US" dirty="0" smtClean="0"/>
              <a:t>方法第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/>
              <a:t>个参数为</a:t>
            </a:r>
            <a:r>
              <a:rPr lang="en-US" altLang="zh-CN" dirty="0" smtClean="0">
                <a:solidFill>
                  <a:srgbClr val="FF0000"/>
                </a:solidFill>
              </a:rPr>
              <a:t>double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如果参数</a:t>
            </a:r>
            <a:r>
              <a:rPr lang="zh-CN" altLang="en-US" dirty="0" smtClean="0">
                <a:solidFill>
                  <a:srgbClr val="0000FF"/>
                </a:solidFill>
              </a:rPr>
              <a:t>设置成功</a:t>
            </a:r>
            <a:r>
              <a:rPr lang="zh-CN" altLang="en-US" dirty="0" smtClean="0"/>
              <a:t>，函数返回</a:t>
            </a:r>
            <a:r>
              <a:rPr lang="en-US" altLang="zh-CN" dirty="0" smtClean="0">
                <a:solidFill>
                  <a:srgbClr val="0000FF"/>
                </a:solidFill>
              </a:rPr>
              <a:t>true</a:t>
            </a:r>
            <a:r>
              <a:rPr lang="zh-CN" altLang="en-US" dirty="0" smtClean="0"/>
              <a:t>。成功与否很大程度上取决于</a:t>
            </a:r>
            <a:r>
              <a:rPr lang="zh-CN" altLang="en-US" dirty="0" smtClean="0">
                <a:solidFill>
                  <a:srgbClr val="0000FF"/>
                </a:solidFill>
              </a:rPr>
              <a:t>编解码器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</a:t>
            </a:r>
            <a:r>
              <a:rPr lang="zh-CN" altLang="en-US" dirty="0"/>
              <a:t>读取视频序列</a:t>
            </a:r>
          </a:p>
        </p:txBody>
      </p:sp>
    </p:spTree>
    <p:extLst>
      <p:ext uri="{BB962C8B-B14F-4D97-AF65-F5344CB8AC3E}">
        <p14:creationId xmlns:p14="http://schemas.microsoft.com/office/powerpoint/2010/main" val="17851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 fontScale="92500"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0000FF"/>
                </a:solidFill>
              </a:rPr>
              <a:t>成功打开视频</a:t>
            </a:r>
            <a:r>
              <a:rPr lang="zh-CN" altLang="en-US" sz="2400" dirty="0" smtClean="0"/>
              <a:t>后，可利用</a:t>
            </a:r>
            <a:r>
              <a:rPr lang="en-US" altLang="zh-CN" sz="2400" dirty="0" smtClean="0">
                <a:solidFill>
                  <a:srgbClr val="FF0000"/>
                </a:solidFill>
              </a:rPr>
              <a:t>read</a:t>
            </a:r>
            <a:r>
              <a:rPr lang="zh-CN" altLang="en-US" sz="2400" dirty="0" smtClean="0"/>
              <a:t>方法</a:t>
            </a:r>
            <a:r>
              <a:rPr lang="zh-CN" altLang="en-US" sz="2400" dirty="0" smtClean="0">
                <a:solidFill>
                  <a:srgbClr val="0000FF"/>
                </a:solidFill>
              </a:rPr>
              <a:t>循环遍历视频中的全部帧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109728" indent="0">
              <a:buNone/>
            </a:pPr>
            <a:r>
              <a:rPr lang="en-US" altLang="zh-CN" dirty="0"/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bool stop</a:t>
            </a:r>
            <a:r>
              <a:rPr lang="en-US" altLang="zh-CN" sz="2000" dirty="0">
                <a:solidFill>
                  <a:srgbClr val="FF0000"/>
                </a:solidFill>
              </a:rPr>
              <a:t>(false)</a:t>
            </a:r>
            <a:r>
              <a:rPr lang="en-US" altLang="zh-CN" sz="2000" dirty="0">
                <a:solidFill>
                  <a:srgbClr val="0070C0"/>
                </a:solidFill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用于控制后面的</a:t>
            </a:r>
            <a:r>
              <a:rPr lang="en-US" altLang="zh-CN" sz="2000" dirty="0">
                <a:solidFill>
                  <a:srgbClr val="00B050"/>
                </a:solidFill>
              </a:rPr>
              <a:t>while</a:t>
            </a:r>
            <a:r>
              <a:rPr lang="zh-CN" altLang="en-US" sz="2000" dirty="0">
                <a:solidFill>
                  <a:srgbClr val="00B050"/>
                </a:solidFill>
              </a:rPr>
              <a:t>循环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cv::Mat frame;	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存储当前视频</a:t>
            </a:r>
            <a:r>
              <a:rPr lang="zh-CN" altLang="en-US" sz="2000" dirty="0" smtClean="0">
                <a:solidFill>
                  <a:srgbClr val="00B050"/>
                </a:solidFill>
              </a:rPr>
              <a:t>帧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根据帧速率计算帧之间的等待时间，单位</a:t>
            </a:r>
            <a:r>
              <a:rPr lang="en-US" altLang="zh-CN" sz="2000" dirty="0" err="1">
                <a:solidFill>
                  <a:srgbClr val="00B050"/>
                </a:solidFill>
              </a:rPr>
              <a:t>ms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	// </a:t>
            </a:r>
            <a:r>
              <a:rPr lang="zh-CN" altLang="en-US" sz="2000" dirty="0">
                <a:solidFill>
                  <a:srgbClr val="00B050"/>
                </a:solidFill>
              </a:rPr>
              <a:t>可通过修改此数值，让视频慢进或快进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时长要保证窗口有足够的时间进行刷新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err="1">
                <a:solidFill>
                  <a:srgbClr val="0070C0"/>
                </a:solidFill>
              </a:rPr>
              <a:t>int</a:t>
            </a:r>
            <a:r>
              <a:rPr lang="en-US" altLang="zh-CN" sz="2000" dirty="0">
                <a:solidFill>
                  <a:srgbClr val="0070C0"/>
                </a:solidFill>
              </a:rPr>
              <a:t> delay = 1000 / rate</a:t>
            </a:r>
            <a:r>
              <a:rPr lang="en-US" altLang="zh-CN" sz="2000" dirty="0" smtClean="0">
                <a:solidFill>
                  <a:srgbClr val="0070C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循环遍历视频中的全部帧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while (!stop) {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读取下一帧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zh-CN" altLang="en-US" sz="2000" dirty="0">
                <a:solidFill>
                  <a:srgbClr val="00B050"/>
                </a:solidFill>
              </a:rPr>
              <a:t>如果有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	if (!</a:t>
            </a:r>
            <a:r>
              <a:rPr lang="en-US" altLang="zh-CN" sz="2000" dirty="0" err="1">
                <a:solidFill>
                  <a:srgbClr val="0070C0"/>
                </a:solidFill>
              </a:rPr>
              <a:t>capture.</a:t>
            </a:r>
            <a:r>
              <a:rPr lang="en-US" altLang="zh-CN" sz="2000" dirty="0" err="1">
                <a:solidFill>
                  <a:srgbClr val="FF0000"/>
                </a:solidFill>
              </a:rPr>
              <a:t>read</a:t>
            </a:r>
            <a:r>
              <a:rPr lang="en-US" altLang="zh-CN" sz="2000" dirty="0">
                <a:solidFill>
                  <a:srgbClr val="0070C0"/>
                </a:solidFill>
              </a:rPr>
              <a:t>(frame))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		break</a:t>
            </a:r>
            <a:r>
              <a:rPr lang="en-US" altLang="zh-CN" sz="2000" dirty="0" smtClean="0">
                <a:solidFill>
                  <a:srgbClr val="0070C0"/>
                </a:solidFill>
              </a:rPr>
              <a:t>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cv::</a:t>
            </a:r>
            <a:r>
              <a:rPr lang="en-US" altLang="zh-CN" sz="2000" dirty="0" err="1">
                <a:solidFill>
                  <a:srgbClr val="0070C0"/>
                </a:solidFill>
              </a:rPr>
              <a:t>imshow</a:t>
            </a:r>
            <a:r>
              <a:rPr lang="en-US" altLang="zh-CN" sz="2000" dirty="0">
                <a:solidFill>
                  <a:srgbClr val="0070C0"/>
                </a:solidFill>
              </a:rPr>
              <a:t>("Extracted Frame", frame</a:t>
            </a:r>
            <a:r>
              <a:rPr lang="en-US" altLang="zh-CN" sz="2000" dirty="0" smtClean="0">
                <a:solidFill>
                  <a:srgbClr val="0070C0"/>
                </a:solidFill>
              </a:rPr>
              <a:t>);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等待一段时间，或者通过按键停止</a:t>
            </a:r>
          </a:p>
          <a:p>
            <a:pPr marL="109728" indent="0"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		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如果是按键停止，则返回按键</a:t>
            </a:r>
            <a:r>
              <a:rPr lang="en-US" altLang="zh-CN" sz="2000" dirty="0">
                <a:solidFill>
                  <a:srgbClr val="00B050"/>
                </a:solidFill>
              </a:rPr>
              <a:t>ASCII</a:t>
            </a:r>
            <a:r>
              <a:rPr lang="zh-CN" altLang="en-US" sz="2000" dirty="0">
                <a:solidFill>
                  <a:srgbClr val="00B050"/>
                </a:solidFill>
              </a:rPr>
              <a:t>码</a:t>
            </a:r>
            <a:r>
              <a:rPr lang="en-US" altLang="zh-CN" sz="2000" dirty="0">
                <a:solidFill>
                  <a:srgbClr val="00B050"/>
                </a:solidFill>
              </a:rPr>
              <a:t>(&gt;=0)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B050"/>
                </a:solidFill>
              </a:rPr>
              <a:t>	</a:t>
            </a:r>
            <a:r>
              <a:rPr lang="en-US" altLang="zh-CN" sz="2000" dirty="0">
                <a:solidFill>
                  <a:srgbClr val="0070C0"/>
                </a:solidFill>
              </a:rPr>
              <a:t>	</a:t>
            </a:r>
            <a:r>
              <a:rPr lang="en-US" altLang="zh-CN" sz="2000" dirty="0" smtClean="0">
                <a:solidFill>
                  <a:srgbClr val="0070C0"/>
                </a:solidFill>
              </a:rPr>
              <a:t>if </a:t>
            </a:r>
            <a:r>
              <a:rPr lang="en-US" altLang="zh-CN" sz="2000" dirty="0">
                <a:solidFill>
                  <a:srgbClr val="0070C0"/>
                </a:solidFill>
              </a:rPr>
              <a:t>(cv::</a:t>
            </a:r>
            <a:r>
              <a:rPr lang="en-US" altLang="zh-CN" sz="2000" dirty="0" err="1">
                <a:solidFill>
                  <a:srgbClr val="FF0000"/>
                </a:solidFill>
              </a:rPr>
              <a:t>waitKey</a:t>
            </a:r>
            <a:r>
              <a:rPr lang="en-US" altLang="zh-CN" sz="2000" dirty="0">
                <a:solidFill>
                  <a:srgbClr val="0070C0"/>
                </a:solidFill>
              </a:rPr>
              <a:t>(delay) &gt;= 0)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	</a:t>
            </a:r>
            <a:r>
              <a:rPr lang="en-US" altLang="zh-CN" sz="2000" dirty="0" smtClean="0">
                <a:solidFill>
                  <a:srgbClr val="0070C0"/>
                </a:solidFill>
              </a:rPr>
              <a:t>	stop </a:t>
            </a:r>
            <a:r>
              <a:rPr lang="en-US" altLang="zh-CN" sz="2000" dirty="0">
                <a:solidFill>
                  <a:srgbClr val="0070C0"/>
                </a:solidFill>
              </a:rPr>
              <a:t>= true;</a:t>
            </a:r>
          </a:p>
          <a:p>
            <a:pPr marL="109728" indent="0"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	}</a:t>
            </a:r>
            <a:endParaRPr lang="en-US" altLang="zh-CN" sz="2000" dirty="0" smtClean="0">
              <a:solidFill>
                <a:srgbClr val="0070C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38431" y="609329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测试程序，并尝试从摄像头读取视频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0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本节内容参见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版指导书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 smtClean="0"/>
              <a:t>处理视频帧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07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20689</TotalTime>
  <Words>934</Words>
  <Application>Microsoft Office PowerPoint</Application>
  <PresentationFormat>全屏显示(4:3)</PresentationFormat>
  <Paragraphs>207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聚合</vt:lpstr>
      <vt:lpstr>计算机视觉 第11章 处理视频序列</vt:lpstr>
      <vt:lpstr>第11章 处理视频序列</vt:lpstr>
      <vt:lpstr>11.1 简介</vt:lpstr>
      <vt:lpstr>11.2 读取视频序列</vt:lpstr>
      <vt:lpstr>11.2 读取视频序列</vt:lpstr>
      <vt:lpstr>11.2 读取视频序列</vt:lpstr>
      <vt:lpstr>11.2 读取视频序列</vt:lpstr>
      <vt:lpstr>PowerPoint 演示文稿</vt:lpstr>
      <vt:lpstr>11.3 处理视频帧</vt:lpstr>
      <vt:lpstr>11.4 写入视频帧</vt:lpstr>
      <vt:lpstr>11.5 跟踪视频中的特征点</vt:lpstr>
      <vt:lpstr>11.5 跟踪视频中的特征点</vt:lpstr>
      <vt:lpstr>11.5 跟踪视频中的特征点</vt:lpstr>
      <vt:lpstr>11.5 跟踪视频中的特征点</vt:lpstr>
      <vt:lpstr>11.5 跟踪视频中的特征点</vt:lpstr>
      <vt:lpstr>11.6 提取视频中的前景物体</vt:lpstr>
      <vt:lpstr>11.6 提取视频中的前景物体</vt:lpstr>
      <vt:lpstr>11.6 提取视频中的前景物体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计算机视觉 第1章 图像编程入门</dc:title>
  <dc:creator>Kun Zou</dc:creator>
  <cp:lastModifiedBy>Kun Zou</cp:lastModifiedBy>
  <cp:revision>510</cp:revision>
  <dcterms:created xsi:type="dcterms:W3CDTF">2016-07-13T11:30:32Z</dcterms:created>
  <dcterms:modified xsi:type="dcterms:W3CDTF">2016-10-25T12:46:16Z</dcterms:modified>
</cp:coreProperties>
</file>