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2"/>
  </p:notesMasterIdLst>
  <p:sldIdLst>
    <p:sldId id="256" r:id="rId2"/>
    <p:sldId id="257" r:id="rId3"/>
    <p:sldId id="306" r:id="rId4"/>
    <p:sldId id="307" r:id="rId5"/>
    <p:sldId id="308" r:id="rId6"/>
    <p:sldId id="309" r:id="rId7"/>
    <p:sldId id="310" r:id="rId8"/>
    <p:sldId id="311" r:id="rId9"/>
    <p:sldId id="312" r:id="rId10"/>
    <p:sldId id="313" r:id="rId11"/>
    <p:sldId id="314" r:id="rId12"/>
    <p:sldId id="316" r:id="rId13"/>
    <p:sldId id="317" r:id="rId14"/>
    <p:sldId id="320" r:id="rId15"/>
    <p:sldId id="318" r:id="rId16"/>
    <p:sldId id="319" r:id="rId17"/>
    <p:sldId id="321" r:id="rId18"/>
    <p:sldId id="322" r:id="rId19"/>
    <p:sldId id="324" r:id="rId20"/>
    <p:sldId id="325" r:id="rId21"/>
    <p:sldId id="326" r:id="rId22"/>
    <p:sldId id="327" r:id="rId23"/>
    <p:sldId id="328" r:id="rId24"/>
    <p:sldId id="329" r:id="rId25"/>
    <p:sldId id="330" r:id="rId26"/>
    <p:sldId id="331" r:id="rId27"/>
    <p:sldId id="333" r:id="rId28"/>
    <p:sldId id="334" r:id="rId29"/>
    <p:sldId id="332" r:id="rId30"/>
    <p:sldId id="33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4" autoAdjust="0"/>
    <p:restoredTop sz="94660"/>
  </p:normalViewPr>
  <p:slideViewPr>
    <p:cSldViewPr>
      <p:cViewPr varScale="1">
        <p:scale>
          <a:sx n="155" d="100"/>
          <a:sy n="155"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D52F7-6E05-4307-A9E4-C9557AE947B6}" type="datetimeFigureOut">
              <a:rPr lang="zh-CN" altLang="en-US" smtClean="0"/>
              <a:t>2016-9-18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50A571-111C-404B-9AA3-43C28102A7B6}" type="slidenum">
              <a:rPr lang="zh-CN" altLang="en-US" smtClean="0"/>
              <a:t>‹#›</a:t>
            </a:fld>
            <a:endParaRPr lang="zh-CN" altLang="en-US"/>
          </a:p>
        </p:txBody>
      </p:sp>
    </p:spTree>
    <p:extLst>
      <p:ext uri="{BB962C8B-B14F-4D97-AF65-F5344CB8AC3E}">
        <p14:creationId xmlns:p14="http://schemas.microsoft.com/office/powerpoint/2010/main" val="264943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027D7CB8-9C7C-4B96-B103-6E2FBEEB3D49}" type="datetime1">
              <a:rPr lang="zh-CN" altLang="en-US" smtClean="0"/>
              <a:t>2016-9-18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19E192BF-8A2B-4160-A441-BE5DC4B63F34}" type="datetime1">
              <a:rPr lang="zh-CN" altLang="en-US" smtClean="0"/>
              <a:t>2016-9-18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4F4B042-DD75-4516-B0BD-B8D8B1CEA5EC}" type="datetime1">
              <a:rPr lang="zh-CN" altLang="en-US" smtClean="0"/>
              <a:t>2016-9-18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91AB202-F98A-44A6-96A6-F2A71E7E9C58}" type="datetime1">
              <a:rPr lang="zh-CN" altLang="en-US" smtClean="0"/>
              <a:t>2016-9-18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57FF3C1-B701-459E-BF51-BDC95CDADD6C}" type="datetime1">
              <a:rPr lang="zh-CN" altLang="en-US" smtClean="0"/>
              <a:t>2016-9-18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EACE6423-2BDF-40CA-A855-5550BBED132B}" type="datetime1">
              <a:rPr lang="zh-CN" altLang="en-US" smtClean="0"/>
              <a:t>2016-9-18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2FDC1A8-21A2-40A7-B418-3A8347A9838A}" type="datetime1">
              <a:rPr lang="zh-CN" altLang="en-US" smtClean="0"/>
              <a:t>2016-9-18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21D584BD-CAFA-483D-B971-69D35A29E884}" type="datetime1">
              <a:rPr lang="zh-CN" altLang="en-US" smtClean="0"/>
              <a:t>2016-9-18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041F1EE5-2BE1-4A8C-B7FC-9EC3A4B88015}" type="datetime1">
              <a:rPr lang="zh-CN" altLang="en-US" smtClean="0"/>
              <a:t>2016-9-18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871277BA-764E-4103-BB3B-207D19E30852}" type="datetime1">
              <a:rPr lang="zh-CN" altLang="en-US" smtClean="0"/>
              <a:t>2016-9-18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DD0155D4-BF83-4939-B9F0-F95902A5E3B4}" type="datetime1">
              <a:rPr lang="zh-CN" altLang="en-US" smtClean="0"/>
              <a:t>2016-9-18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513619-F095-4186-AF5C-A2591EC60CAA}" type="datetime1">
              <a:rPr lang="zh-CN" altLang="en-US" smtClean="0"/>
              <a:t>2016-9-18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计算机视觉</a:t>
            </a:r>
            <a:r>
              <a:rPr lang="en-US" altLang="zh-CN" dirty="0" smtClean="0"/>
              <a:t/>
            </a:r>
            <a:br>
              <a:rPr lang="en-US" altLang="zh-CN" dirty="0" smtClean="0"/>
            </a:br>
            <a:r>
              <a:rPr lang="zh-CN" altLang="en-US" sz="4000" dirty="0" smtClean="0"/>
              <a:t>第</a:t>
            </a:r>
            <a:r>
              <a:rPr lang="en-US" altLang="zh-CN" sz="4000" dirty="0" smtClean="0"/>
              <a:t>3</a:t>
            </a:r>
            <a:r>
              <a:rPr lang="zh-CN" altLang="en-US" sz="4000" dirty="0" smtClean="0"/>
              <a:t>章 用类处理彩色图像</a:t>
            </a:r>
            <a:endParaRPr lang="zh-CN" altLang="en-US" sz="4000" dirty="0"/>
          </a:p>
        </p:txBody>
      </p:sp>
      <p:sp>
        <p:nvSpPr>
          <p:cNvPr id="3" name="副标题 2"/>
          <p:cNvSpPr>
            <a:spLocks noGrp="1"/>
          </p:cNvSpPr>
          <p:nvPr>
            <p:ph type="subTitle" idx="1"/>
          </p:nvPr>
        </p:nvSpPr>
        <p:spPr/>
        <p:txBody>
          <a:bodyPr>
            <a:normAutofit/>
          </a:bodyPr>
          <a:lstStyle/>
          <a:p>
            <a:r>
              <a:rPr lang="zh-CN" altLang="en-US" dirty="0"/>
              <a:t>邹</a:t>
            </a:r>
            <a:r>
              <a:rPr lang="zh-CN" altLang="en-US" dirty="0" smtClean="0"/>
              <a:t>昆</a:t>
            </a:r>
            <a:endParaRPr lang="en-US" altLang="zh-CN" dirty="0" smtClean="0"/>
          </a:p>
          <a:p>
            <a:r>
              <a:rPr lang="en-US" altLang="zh-CN" dirty="0" smtClean="0"/>
              <a:t>cszoukun@foxmail.com</a:t>
            </a:r>
            <a:endParaRPr lang="zh-CN" altLang="en-US" dirty="0"/>
          </a:p>
        </p:txBody>
      </p:sp>
    </p:spTree>
    <p:extLst>
      <p:ext uri="{BB962C8B-B14F-4D97-AF65-F5344CB8AC3E}">
        <p14:creationId xmlns:p14="http://schemas.microsoft.com/office/powerpoint/2010/main" val="159343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扩展</a:t>
            </a:r>
            <a:r>
              <a:rPr lang="en-US" altLang="zh-CN" dirty="0" smtClean="0"/>
              <a:t>2</a:t>
            </a:r>
            <a:r>
              <a:rPr lang="zh-CN" altLang="en-US" dirty="0" smtClean="0"/>
              <a:t>：</a:t>
            </a:r>
            <a:r>
              <a:rPr lang="zh-CN" altLang="en-US" dirty="0" smtClean="0">
                <a:solidFill>
                  <a:srgbClr val="0000FF"/>
                </a:solidFill>
              </a:rPr>
              <a:t>仿函数或函数对象</a:t>
            </a:r>
            <a:endParaRPr lang="en-US" altLang="zh-CN" dirty="0" smtClean="0">
              <a:solidFill>
                <a:srgbClr val="0000FF"/>
              </a:solidFill>
            </a:endParaRPr>
          </a:p>
          <a:p>
            <a:pPr lvl="1"/>
            <a:r>
              <a:rPr lang="zh-CN" altLang="en-US" sz="2000" dirty="0" smtClean="0"/>
              <a:t>利用</a:t>
            </a:r>
            <a:r>
              <a:rPr lang="en-US" altLang="zh-CN" sz="2000" dirty="0" smtClean="0">
                <a:solidFill>
                  <a:srgbClr val="0070C0"/>
                </a:solidFill>
              </a:rPr>
              <a:t>C++</a:t>
            </a:r>
            <a:r>
              <a:rPr lang="zh-CN" altLang="en-US" sz="2000" dirty="0" smtClean="0"/>
              <a:t>的</a:t>
            </a:r>
            <a:r>
              <a:rPr lang="zh-CN" altLang="en-US" sz="2000" dirty="0" smtClean="0">
                <a:solidFill>
                  <a:srgbClr val="0000FF"/>
                </a:solidFill>
              </a:rPr>
              <a:t>操作符重载</a:t>
            </a:r>
            <a:r>
              <a:rPr lang="zh-CN" altLang="en-US" sz="2000" dirty="0" smtClean="0"/>
              <a:t>功能，可以创建一个其实例表现得像函数的类，这种类的实例被称为</a:t>
            </a:r>
            <a:r>
              <a:rPr lang="zh-CN" altLang="en-US" sz="2000" dirty="0" smtClean="0">
                <a:solidFill>
                  <a:srgbClr val="0000FF"/>
                </a:solidFill>
              </a:rPr>
              <a:t>函数对象</a:t>
            </a:r>
            <a:r>
              <a:rPr lang="zh-CN" altLang="en-US" sz="2000" dirty="0" smtClean="0"/>
              <a:t>或者</a:t>
            </a:r>
            <a:r>
              <a:rPr lang="zh-CN" altLang="en-US" sz="2000" dirty="0" smtClean="0">
                <a:solidFill>
                  <a:srgbClr val="0000FF"/>
                </a:solidFill>
              </a:rPr>
              <a:t>仿函数</a:t>
            </a:r>
            <a:endParaRPr lang="en-US" altLang="zh-CN" sz="2000" dirty="0" smtClean="0">
              <a:solidFill>
                <a:srgbClr val="0000FF"/>
              </a:solidFill>
            </a:endParaRPr>
          </a:p>
          <a:p>
            <a:pPr marL="393192" lvl="1" indent="0">
              <a:buNone/>
            </a:pPr>
            <a:r>
              <a:rPr lang="en-US" altLang="zh-CN" sz="2000" dirty="0" smtClean="0">
                <a:solidFill>
                  <a:srgbClr val="0000FF"/>
                </a:solidFill>
              </a:rPr>
              <a:t>   </a:t>
            </a:r>
            <a:r>
              <a:rPr lang="en-US" altLang="zh-CN" sz="2000" dirty="0" smtClean="0">
                <a:solidFill>
                  <a:srgbClr val="00B050"/>
                </a:solidFill>
              </a:rPr>
              <a:t>// </a:t>
            </a:r>
            <a:r>
              <a:rPr lang="zh-CN" altLang="en-US" sz="2000" dirty="0">
                <a:solidFill>
                  <a:srgbClr val="00B050"/>
                </a:solidFill>
              </a:rPr>
              <a:t>完整构造函数</a:t>
            </a:r>
          </a:p>
          <a:p>
            <a:pPr marL="393192" lvl="1" indent="0">
              <a:buNone/>
            </a:pPr>
            <a:r>
              <a:rPr lang="zh-CN" altLang="en-US" sz="2000" dirty="0" smtClean="0">
                <a:solidFill>
                  <a:srgbClr val="0070C0"/>
                </a:solidFill>
              </a:rPr>
              <a:t>   </a:t>
            </a:r>
            <a:r>
              <a:rPr lang="en-US" altLang="zh-CN" sz="2000" dirty="0" err="1" smtClean="0">
                <a:solidFill>
                  <a:srgbClr val="0070C0"/>
                </a:solidFill>
              </a:rPr>
              <a:t>ColorDetector</a:t>
            </a:r>
            <a:r>
              <a:rPr lang="en-US" altLang="zh-CN" sz="2000" dirty="0" smtClean="0">
                <a:solidFill>
                  <a:srgbClr val="0070C0"/>
                </a:solidFill>
              </a:rPr>
              <a:t>(</a:t>
            </a:r>
            <a:r>
              <a:rPr lang="en-US" altLang="zh-CN" sz="2000" dirty="0" err="1" smtClean="0">
                <a:solidFill>
                  <a:srgbClr val="0070C0"/>
                </a:solidFill>
              </a:rPr>
              <a:t>uchar</a:t>
            </a:r>
            <a:r>
              <a:rPr lang="en-US" altLang="zh-CN" sz="2000" dirty="0" smtClean="0">
                <a:solidFill>
                  <a:srgbClr val="0070C0"/>
                </a:solidFill>
              </a:rPr>
              <a:t> </a:t>
            </a:r>
            <a:r>
              <a:rPr lang="en-US" altLang="zh-CN" sz="2000" dirty="0">
                <a:solidFill>
                  <a:srgbClr val="0070C0"/>
                </a:solidFill>
              </a:rPr>
              <a:t>blue, </a:t>
            </a:r>
            <a:r>
              <a:rPr lang="en-US" altLang="zh-CN" sz="2000" dirty="0" err="1">
                <a:solidFill>
                  <a:srgbClr val="0070C0"/>
                </a:solidFill>
              </a:rPr>
              <a:t>uchar</a:t>
            </a:r>
            <a:r>
              <a:rPr lang="en-US" altLang="zh-CN" sz="2000" dirty="0">
                <a:solidFill>
                  <a:srgbClr val="0070C0"/>
                </a:solidFill>
              </a:rPr>
              <a:t> green, </a:t>
            </a:r>
            <a:r>
              <a:rPr lang="en-US" altLang="zh-CN" sz="2000" dirty="0" err="1">
                <a:solidFill>
                  <a:srgbClr val="0070C0"/>
                </a:solidFill>
              </a:rPr>
              <a:t>uchar</a:t>
            </a:r>
            <a:r>
              <a:rPr lang="en-US" altLang="zh-CN" sz="2000" dirty="0">
                <a:solidFill>
                  <a:srgbClr val="0070C0"/>
                </a:solidFill>
              </a:rPr>
              <a:t> red,</a:t>
            </a:r>
          </a:p>
          <a:p>
            <a:pPr marL="393192" lvl="1" indent="0">
              <a:buNone/>
            </a:pPr>
            <a:r>
              <a:rPr lang="en-US" altLang="zh-CN" sz="2000" dirty="0" smtClean="0">
                <a:solidFill>
                  <a:srgbClr val="0070C0"/>
                </a:solidFill>
              </a:rPr>
              <a:t>   	</a:t>
            </a:r>
            <a:r>
              <a:rPr lang="en-US" altLang="zh-CN" sz="2000" dirty="0" err="1" smtClean="0">
                <a:solidFill>
                  <a:srgbClr val="0070C0"/>
                </a:solidFill>
              </a:rPr>
              <a:t>int</a:t>
            </a:r>
            <a:r>
              <a:rPr lang="en-US" altLang="zh-CN" sz="2000" dirty="0" smtClean="0">
                <a:solidFill>
                  <a:srgbClr val="0070C0"/>
                </a:solidFill>
              </a:rPr>
              <a:t> </a:t>
            </a:r>
            <a:r>
              <a:rPr lang="en-US" altLang="zh-CN" sz="2000" dirty="0" err="1">
                <a:solidFill>
                  <a:srgbClr val="0070C0"/>
                </a:solidFill>
              </a:rPr>
              <a:t>maxDist</a:t>
            </a:r>
            <a:r>
              <a:rPr lang="en-US" altLang="zh-CN" sz="2000" dirty="0">
                <a:solidFill>
                  <a:srgbClr val="0070C0"/>
                </a:solidFill>
              </a:rPr>
              <a:t> = 100) : </a:t>
            </a:r>
            <a:r>
              <a:rPr lang="en-US" altLang="zh-CN" sz="2000" dirty="0" err="1">
                <a:solidFill>
                  <a:srgbClr val="0070C0"/>
                </a:solidFill>
              </a:rPr>
              <a:t>maxDist</a:t>
            </a:r>
            <a:r>
              <a:rPr lang="en-US" altLang="zh-CN" sz="2000" dirty="0">
                <a:solidFill>
                  <a:srgbClr val="0070C0"/>
                </a:solidFill>
              </a:rPr>
              <a:t>(</a:t>
            </a:r>
            <a:r>
              <a:rPr lang="en-US" altLang="zh-CN" sz="2000" dirty="0" err="1">
                <a:solidFill>
                  <a:srgbClr val="0070C0"/>
                </a:solidFill>
              </a:rPr>
              <a:t>maxDist</a:t>
            </a:r>
            <a:r>
              <a:rPr lang="en-US" altLang="zh-CN" sz="2000" dirty="0">
                <a:solidFill>
                  <a:srgbClr val="0070C0"/>
                </a:solidFill>
              </a:rPr>
              <a:t>) {</a:t>
            </a:r>
          </a:p>
          <a:p>
            <a:pPr marL="393192" lvl="1" indent="0">
              <a:buNone/>
            </a:pPr>
            <a:r>
              <a:rPr lang="en-US" altLang="zh-CN" sz="2000" dirty="0" smtClean="0">
                <a:solidFill>
                  <a:srgbClr val="0070C0"/>
                </a:solidFill>
              </a:rPr>
              <a:t>		</a:t>
            </a:r>
            <a:r>
              <a:rPr lang="en-US" altLang="zh-CN" sz="2000" dirty="0" smtClean="0">
                <a:solidFill>
                  <a:srgbClr val="00B050"/>
                </a:solidFill>
              </a:rPr>
              <a:t>// </a:t>
            </a:r>
            <a:r>
              <a:rPr lang="zh-CN" altLang="en-US" sz="2000" dirty="0">
                <a:solidFill>
                  <a:srgbClr val="00B050"/>
                </a:solidFill>
              </a:rPr>
              <a:t>设置目标颜色</a:t>
            </a:r>
          </a:p>
          <a:p>
            <a:pPr marL="393192" lvl="1" indent="0">
              <a:buNone/>
            </a:pPr>
            <a:r>
              <a:rPr lang="en-US" altLang="zh-CN" sz="2000" dirty="0" smtClean="0">
                <a:solidFill>
                  <a:srgbClr val="0070C0"/>
                </a:solidFill>
              </a:rPr>
              <a:t>		</a:t>
            </a:r>
            <a:r>
              <a:rPr lang="en-US" altLang="zh-CN" sz="2000" dirty="0" err="1" smtClean="0">
                <a:solidFill>
                  <a:srgbClr val="0070C0"/>
                </a:solidFill>
              </a:rPr>
              <a:t>setTargetColor</a:t>
            </a:r>
            <a:r>
              <a:rPr lang="en-US" altLang="zh-CN" sz="2000" dirty="0" smtClean="0">
                <a:solidFill>
                  <a:srgbClr val="0070C0"/>
                </a:solidFill>
              </a:rPr>
              <a:t>(blue</a:t>
            </a:r>
            <a:r>
              <a:rPr lang="en-US" altLang="zh-CN" sz="2000" dirty="0">
                <a:solidFill>
                  <a:srgbClr val="0070C0"/>
                </a:solidFill>
              </a:rPr>
              <a:t>, green, red);</a:t>
            </a:r>
          </a:p>
          <a:p>
            <a:pPr marL="393192" lvl="1" indent="0">
              <a:buNone/>
            </a:pPr>
            <a:r>
              <a:rPr lang="en-US" altLang="zh-CN" sz="2000" dirty="0">
                <a:solidFill>
                  <a:srgbClr val="0070C0"/>
                </a:solidFill>
              </a:rPr>
              <a:t> </a:t>
            </a:r>
            <a:r>
              <a:rPr lang="en-US" altLang="zh-CN" sz="2000" dirty="0" smtClean="0">
                <a:solidFill>
                  <a:srgbClr val="0070C0"/>
                </a:solidFill>
              </a:rPr>
              <a:t>  }</a:t>
            </a:r>
          </a:p>
          <a:p>
            <a:pPr marL="393192" lvl="1" indent="0">
              <a:buNone/>
            </a:pPr>
            <a:endParaRPr lang="en-US" altLang="zh-CN" sz="2000" dirty="0">
              <a:solidFill>
                <a:srgbClr val="0070C0"/>
              </a:solidFill>
            </a:endParaRPr>
          </a:p>
          <a:p>
            <a:pPr marL="393192" lvl="1" indent="0">
              <a:buNone/>
            </a:pPr>
            <a:r>
              <a:rPr lang="en-US" altLang="zh-CN" sz="2000" dirty="0">
                <a:solidFill>
                  <a:srgbClr val="0070C0"/>
                </a:solidFill>
              </a:rPr>
              <a:t>  </a:t>
            </a:r>
            <a:r>
              <a:rPr lang="en-US" altLang="zh-CN" sz="2000" dirty="0" smtClean="0">
                <a:solidFill>
                  <a:srgbClr val="00B050"/>
                </a:solidFill>
              </a:rPr>
              <a:t>// </a:t>
            </a:r>
            <a:r>
              <a:rPr lang="zh-CN" altLang="en-US" sz="2000" dirty="0">
                <a:solidFill>
                  <a:srgbClr val="00B050"/>
                </a:solidFill>
              </a:rPr>
              <a:t>操作符重载</a:t>
            </a:r>
          </a:p>
          <a:p>
            <a:pPr marL="393192" lvl="1" indent="0">
              <a:buNone/>
            </a:pPr>
            <a:r>
              <a:rPr lang="zh-CN" altLang="en-US" sz="2000" dirty="0" smtClean="0">
                <a:solidFill>
                  <a:srgbClr val="0070C0"/>
                </a:solidFill>
              </a:rPr>
              <a:t>  </a:t>
            </a:r>
            <a:r>
              <a:rPr lang="en-US" altLang="zh-CN" sz="2000" dirty="0" smtClean="0">
                <a:solidFill>
                  <a:srgbClr val="0070C0"/>
                </a:solidFill>
              </a:rPr>
              <a:t>cv</a:t>
            </a:r>
            <a:r>
              <a:rPr lang="en-US" altLang="zh-CN" sz="2000" dirty="0">
                <a:solidFill>
                  <a:srgbClr val="0070C0"/>
                </a:solidFill>
              </a:rPr>
              <a:t>::Mat operator</a:t>
            </a:r>
            <a:r>
              <a:rPr lang="en-US" altLang="zh-CN" sz="2000" dirty="0">
                <a:solidFill>
                  <a:srgbClr val="FF0000"/>
                </a:solidFill>
              </a:rPr>
              <a:t>()</a:t>
            </a:r>
            <a:r>
              <a:rPr lang="en-US" altLang="zh-CN" sz="2000" dirty="0">
                <a:solidFill>
                  <a:srgbClr val="0070C0"/>
                </a:solidFill>
              </a:rPr>
              <a:t>(</a:t>
            </a:r>
            <a:r>
              <a:rPr lang="en-US" altLang="zh-CN" sz="2000" dirty="0" err="1">
                <a:solidFill>
                  <a:srgbClr val="0070C0"/>
                </a:solidFill>
              </a:rPr>
              <a:t>const</a:t>
            </a:r>
            <a:r>
              <a:rPr lang="en-US" altLang="zh-CN" sz="2000" dirty="0">
                <a:solidFill>
                  <a:srgbClr val="0070C0"/>
                </a:solidFill>
              </a:rPr>
              <a:t> cv::Mat &amp;image) {</a:t>
            </a:r>
          </a:p>
          <a:p>
            <a:pPr marL="393192" lvl="1" indent="0">
              <a:buNone/>
            </a:pPr>
            <a:r>
              <a:rPr lang="en-US" altLang="zh-CN" sz="2000" dirty="0">
                <a:solidFill>
                  <a:srgbClr val="0070C0"/>
                </a:solidFill>
              </a:rPr>
              <a:t>		return process(image);</a:t>
            </a:r>
          </a:p>
          <a:p>
            <a:pPr marL="393192" lvl="1" indent="0">
              <a:buNone/>
            </a:pPr>
            <a:r>
              <a:rPr lang="en-US" altLang="zh-CN" sz="2000" dirty="0" smtClean="0">
                <a:solidFill>
                  <a:srgbClr val="0070C0"/>
                </a:solidFill>
              </a:rPr>
              <a:t>  }</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4" name="标题 3"/>
          <p:cNvSpPr>
            <a:spLocks noGrp="1"/>
          </p:cNvSpPr>
          <p:nvPr>
            <p:ph type="title"/>
          </p:nvPr>
        </p:nvSpPr>
        <p:spPr/>
        <p:txBody>
          <a:bodyPr/>
          <a:lstStyle/>
          <a:p>
            <a:r>
              <a:rPr lang="en-US" altLang="zh-CN" dirty="0"/>
              <a:t>3.2 </a:t>
            </a:r>
            <a:r>
              <a:rPr lang="zh-CN" altLang="en-US" dirty="0"/>
              <a:t>在算法设计中使用策略模式</a:t>
            </a:r>
          </a:p>
        </p:txBody>
      </p:sp>
    </p:spTree>
    <p:extLst>
      <p:ext uri="{BB962C8B-B14F-4D97-AF65-F5344CB8AC3E}">
        <p14:creationId xmlns:p14="http://schemas.microsoft.com/office/powerpoint/2010/main" val="348625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fade">
                                      <p:cBhvr>
                                        <p:cTn id="53" dur="1000"/>
                                        <p:tgtEl>
                                          <p:spTgt spid="2">
                                            <p:txEl>
                                              <p:pRg st="9" end="9"/>
                                            </p:txEl>
                                          </p:spTgt>
                                        </p:tgtEl>
                                      </p:cBhvr>
                                    </p:animEffect>
                                    <p:anim calcmode="lin" valueType="num">
                                      <p:cBhvr>
                                        <p:cTn id="5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fade">
                                      <p:cBhvr>
                                        <p:cTn id="58" dur="1000"/>
                                        <p:tgtEl>
                                          <p:spTgt spid="2">
                                            <p:txEl>
                                              <p:pRg st="10" end="10"/>
                                            </p:txEl>
                                          </p:spTgt>
                                        </p:tgtEl>
                                      </p:cBhvr>
                                    </p:animEffect>
                                    <p:anim calcmode="lin" valueType="num">
                                      <p:cBhvr>
                                        <p:cTn id="5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1000"/>
                                        <p:tgtEl>
                                          <p:spTgt spid="2">
                                            <p:txEl>
                                              <p:pRg st="11" end="11"/>
                                            </p:txEl>
                                          </p:spTgt>
                                        </p:tgtEl>
                                      </p:cBhvr>
                                    </p:animEffect>
                                    <p:anim calcmode="lin" valueType="num">
                                      <p:cBhvr>
                                        <p:cTn id="6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
                                            <p:txEl>
                                              <p:pRg st="12" end="12"/>
                                            </p:txEl>
                                          </p:spTgt>
                                        </p:tgtEl>
                                        <p:attrNameLst>
                                          <p:attrName>style.visibility</p:attrName>
                                        </p:attrNameLst>
                                      </p:cBhvr>
                                      <p:to>
                                        <p:strVal val="visible"/>
                                      </p:to>
                                    </p:set>
                                    <p:animEffect transition="in" filter="fade">
                                      <p:cBhvr>
                                        <p:cTn id="68" dur="1000"/>
                                        <p:tgtEl>
                                          <p:spTgt spid="2">
                                            <p:txEl>
                                              <p:pRg st="12" end="12"/>
                                            </p:txEl>
                                          </p:spTgt>
                                        </p:tgtEl>
                                      </p:cBhvr>
                                    </p:animEffect>
                                    <p:anim calcmode="lin" valueType="num">
                                      <p:cBhvr>
                                        <p:cTn id="6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a:r>
              <a:rPr lang="zh-CN" altLang="en-US" sz="2400" dirty="0" smtClean="0"/>
              <a:t>应用：</a:t>
            </a:r>
            <a:endParaRPr lang="en-US" altLang="zh-CN" sz="2400" dirty="0" smtClean="0"/>
          </a:p>
          <a:p>
            <a:pPr marL="393192" lvl="1" indent="0">
              <a:buNone/>
            </a:pPr>
            <a:r>
              <a:rPr lang="en-US" altLang="zh-CN" sz="2000" dirty="0">
                <a:solidFill>
                  <a:srgbClr val="00B050"/>
                </a:solidFill>
              </a:rPr>
              <a:t>// 1. </a:t>
            </a:r>
            <a:r>
              <a:rPr lang="zh-CN" altLang="en-US" sz="2000" dirty="0">
                <a:solidFill>
                  <a:srgbClr val="00B050"/>
                </a:solidFill>
              </a:rPr>
              <a:t>创建图像处理器对象</a:t>
            </a:r>
          </a:p>
          <a:p>
            <a:pPr marL="393192" lvl="1" indent="0">
              <a:buNone/>
            </a:pPr>
            <a:r>
              <a:rPr lang="en-US" altLang="zh-CN" sz="2000" dirty="0" err="1" smtClean="0">
                <a:solidFill>
                  <a:srgbClr val="FF0000"/>
                </a:solidFill>
              </a:rPr>
              <a:t>ColorDetector</a:t>
            </a:r>
            <a:r>
              <a:rPr lang="en-US" altLang="zh-CN" sz="2000" dirty="0" smtClean="0">
                <a:solidFill>
                  <a:srgbClr val="FF0000"/>
                </a:solidFill>
              </a:rPr>
              <a:t> </a:t>
            </a:r>
            <a:r>
              <a:rPr lang="en-US" altLang="zh-CN" sz="2000" dirty="0" err="1">
                <a:solidFill>
                  <a:srgbClr val="FF0000"/>
                </a:solidFill>
              </a:rPr>
              <a:t>cdetect</a:t>
            </a:r>
            <a:r>
              <a:rPr lang="en-US" altLang="zh-CN" sz="2000" dirty="0">
                <a:solidFill>
                  <a:srgbClr val="FF0000"/>
                </a:solidFill>
              </a:rPr>
              <a:t>(221, 209, 191);</a:t>
            </a:r>
          </a:p>
          <a:p>
            <a:pPr marL="393192" lvl="1" indent="0">
              <a:buNone/>
            </a:pPr>
            <a:endParaRPr lang="en-US" altLang="zh-CN" sz="2000" dirty="0">
              <a:solidFill>
                <a:srgbClr val="00B050"/>
              </a:solidFill>
            </a:endParaRPr>
          </a:p>
          <a:p>
            <a:pPr marL="393192" lvl="1" indent="0">
              <a:buNone/>
            </a:pPr>
            <a:r>
              <a:rPr lang="en-US" altLang="zh-CN" sz="2000" dirty="0" smtClean="0">
                <a:solidFill>
                  <a:srgbClr val="00B050"/>
                </a:solidFill>
              </a:rPr>
              <a:t>// </a:t>
            </a:r>
            <a:r>
              <a:rPr lang="en-US" altLang="zh-CN" sz="2000" dirty="0">
                <a:solidFill>
                  <a:srgbClr val="00B050"/>
                </a:solidFill>
              </a:rPr>
              <a:t>2.</a:t>
            </a:r>
            <a:r>
              <a:rPr lang="zh-CN" altLang="en-US" sz="2000" dirty="0">
                <a:solidFill>
                  <a:srgbClr val="00B050"/>
                </a:solidFill>
              </a:rPr>
              <a:t>读取输入的图像</a:t>
            </a:r>
          </a:p>
          <a:p>
            <a:pPr marL="393192" lvl="1" indent="0">
              <a:buNone/>
            </a:pPr>
            <a:r>
              <a:rPr lang="en-US" altLang="zh-CN" sz="2000" dirty="0" smtClean="0">
                <a:solidFill>
                  <a:srgbClr val="0070C0"/>
                </a:solidFill>
              </a:rPr>
              <a:t>cv</a:t>
            </a:r>
            <a:r>
              <a:rPr lang="en-US" altLang="zh-CN" sz="2000" dirty="0">
                <a:solidFill>
                  <a:srgbClr val="0070C0"/>
                </a:solidFill>
              </a:rPr>
              <a:t>::Mat image = cv::</a:t>
            </a:r>
            <a:r>
              <a:rPr lang="en-US" altLang="zh-CN" sz="2000" dirty="0" err="1">
                <a:solidFill>
                  <a:srgbClr val="0070C0"/>
                </a:solidFill>
              </a:rPr>
              <a:t>imread</a:t>
            </a:r>
            <a:r>
              <a:rPr lang="en-US" altLang="zh-CN" sz="2000" dirty="0">
                <a:solidFill>
                  <a:srgbClr val="0070C0"/>
                </a:solidFill>
              </a:rPr>
              <a:t>("castle.jpg");</a:t>
            </a:r>
          </a:p>
          <a:p>
            <a:pPr marL="393192" lvl="1" indent="0">
              <a:buNone/>
            </a:pPr>
            <a:r>
              <a:rPr lang="en-US" altLang="zh-CN" sz="2000" dirty="0" smtClean="0">
                <a:solidFill>
                  <a:srgbClr val="0070C0"/>
                </a:solidFill>
              </a:rPr>
              <a:t>if </a:t>
            </a:r>
            <a:r>
              <a:rPr lang="en-US" altLang="zh-CN" sz="2000" dirty="0">
                <a:solidFill>
                  <a:srgbClr val="0070C0"/>
                </a:solidFill>
              </a:rPr>
              <a:t>(</a:t>
            </a:r>
            <a:r>
              <a:rPr lang="en-US" altLang="zh-CN" sz="2000" dirty="0" err="1">
                <a:solidFill>
                  <a:srgbClr val="0070C0"/>
                </a:solidFill>
              </a:rPr>
              <a:t>image.empty</a:t>
            </a:r>
            <a:r>
              <a:rPr lang="en-US" altLang="zh-CN" sz="2000" dirty="0">
                <a:solidFill>
                  <a:srgbClr val="0070C0"/>
                </a:solidFill>
              </a:rPr>
              <a:t>())  // </a:t>
            </a:r>
            <a:r>
              <a:rPr lang="zh-CN" altLang="en-US" sz="2000" dirty="0">
                <a:solidFill>
                  <a:srgbClr val="0070C0"/>
                </a:solidFill>
              </a:rPr>
              <a:t>图像为空</a:t>
            </a:r>
            <a:r>
              <a:rPr lang="en-US" altLang="zh-CN" sz="2000" dirty="0">
                <a:solidFill>
                  <a:srgbClr val="0070C0"/>
                </a:solidFill>
              </a:rPr>
              <a:t>?</a:t>
            </a:r>
          </a:p>
          <a:p>
            <a:pPr marL="393192" lvl="1" indent="0">
              <a:buNone/>
            </a:pPr>
            <a:r>
              <a:rPr lang="en-US" altLang="zh-CN" sz="2000" dirty="0">
                <a:solidFill>
                  <a:srgbClr val="0070C0"/>
                </a:solidFill>
              </a:rPr>
              <a:t>	</a:t>
            </a:r>
            <a:r>
              <a:rPr lang="en-US" altLang="zh-CN" sz="2000" dirty="0" smtClean="0">
                <a:solidFill>
                  <a:srgbClr val="0070C0"/>
                </a:solidFill>
              </a:rPr>
              <a:t>return</a:t>
            </a:r>
            <a:r>
              <a:rPr lang="en-US" altLang="zh-CN" sz="2000" dirty="0">
                <a:solidFill>
                  <a:srgbClr val="0070C0"/>
                </a:solidFill>
              </a:rPr>
              <a:t>;</a:t>
            </a:r>
          </a:p>
          <a:p>
            <a:pPr marL="393192" lvl="1" indent="0">
              <a:buNone/>
            </a:pPr>
            <a:r>
              <a:rPr lang="en-US" altLang="zh-CN" sz="2000" dirty="0" smtClean="0">
                <a:solidFill>
                  <a:srgbClr val="0070C0"/>
                </a:solidFill>
              </a:rPr>
              <a:t>cv</a:t>
            </a:r>
            <a:r>
              <a:rPr lang="en-US" altLang="zh-CN" sz="2000" dirty="0">
                <a:solidFill>
                  <a:srgbClr val="0070C0"/>
                </a:solidFill>
              </a:rPr>
              <a:t>::</a:t>
            </a:r>
            <a:r>
              <a:rPr lang="en-US" altLang="zh-CN" sz="2000" dirty="0" err="1" smtClean="0">
                <a:solidFill>
                  <a:srgbClr val="0070C0"/>
                </a:solidFill>
              </a:rPr>
              <a:t>imshow</a:t>
            </a:r>
            <a:r>
              <a:rPr lang="en-US" altLang="zh-CN" sz="2000" dirty="0" smtClean="0">
                <a:solidFill>
                  <a:srgbClr val="0070C0"/>
                </a:solidFill>
              </a:rPr>
              <a:t>("</a:t>
            </a:r>
            <a:r>
              <a:rPr lang="zh-CN" altLang="en-US" sz="2000" dirty="0">
                <a:solidFill>
                  <a:srgbClr val="0070C0"/>
                </a:solidFill>
              </a:rPr>
              <a:t>原图</a:t>
            </a:r>
            <a:r>
              <a:rPr lang="en-US" altLang="zh-CN" sz="2000" dirty="0">
                <a:solidFill>
                  <a:srgbClr val="0070C0"/>
                </a:solidFill>
              </a:rPr>
              <a:t>", image</a:t>
            </a:r>
            <a:r>
              <a:rPr lang="en-US" altLang="zh-CN" sz="2000" dirty="0" smtClean="0">
                <a:solidFill>
                  <a:srgbClr val="0070C0"/>
                </a:solidFill>
              </a:rPr>
              <a:t>);</a:t>
            </a:r>
          </a:p>
          <a:p>
            <a:pPr marL="393192" lvl="1" indent="0">
              <a:buNone/>
            </a:pPr>
            <a:endParaRPr lang="en-US" altLang="zh-CN" sz="2000" dirty="0">
              <a:solidFill>
                <a:srgbClr val="00B050"/>
              </a:solidFill>
            </a:endParaRPr>
          </a:p>
          <a:p>
            <a:pPr marL="393192" lvl="1" indent="0">
              <a:buNone/>
            </a:pPr>
            <a:r>
              <a:rPr lang="en-US" altLang="zh-CN" sz="2000" dirty="0">
                <a:solidFill>
                  <a:srgbClr val="00B050"/>
                </a:solidFill>
              </a:rPr>
              <a:t>// 4. </a:t>
            </a:r>
            <a:r>
              <a:rPr lang="zh-CN" altLang="en-US" sz="2000" dirty="0">
                <a:solidFill>
                  <a:srgbClr val="00B050"/>
                </a:solidFill>
              </a:rPr>
              <a:t>处理图像并显示结果</a:t>
            </a:r>
          </a:p>
          <a:p>
            <a:pPr marL="393192" lvl="1" indent="0">
              <a:buNone/>
            </a:pPr>
            <a:r>
              <a:rPr lang="en-US" altLang="zh-CN" sz="2000" dirty="0" smtClean="0">
                <a:solidFill>
                  <a:srgbClr val="0070C0"/>
                </a:solidFill>
              </a:rPr>
              <a:t>cv</a:t>
            </a:r>
            <a:r>
              <a:rPr lang="en-US" altLang="zh-CN" sz="2000" dirty="0">
                <a:solidFill>
                  <a:srgbClr val="0070C0"/>
                </a:solidFill>
              </a:rPr>
              <a:t>::</a:t>
            </a:r>
            <a:r>
              <a:rPr lang="en-US" altLang="zh-CN" sz="2000" dirty="0" err="1">
                <a:solidFill>
                  <a:srgbClr val="0070C0"/>
                </a:solidFill>
              </a:rPr>
              <a:t>imshow</a:t>
            </a:r>
            <a:r>
              <a:rPr lang="en-US" altLang="zh-CN" sz="2000" dirty="0">
                <a:solidFill>
                  <a:srgbClr val="0070C0"/>
                </a:solidFill>
              </a:rPr>
              <a:t>("Result", </a:t>
            </a:r>
            <a:r>
              <a:rPr lang="en-US" altLang="zh-CN" sz="2000" dirty="0" err="1">
                <a:solidFill>
                  <a:srgbClr val="FF0000"/>
                </a:solidFill>
              </a:rPr>
              <a:t>cdetect</a:t>
            </a:r>
            <a:r>
              <a:rPr lang="en-US" altLang="zh-CN" sz="2000" dirty="0">
                <a:solidFill>
                  <a:srgbClr val="FF0000"/>
                </a:solidFill>
              </a:rPr>
              <a:t>(image)</a:t>
            </a:r>
            <a:r>
              <a:rPr lang="en-US" altLang="zh-CN" sz="2000" dirty="0">
                <a:solidFill>
                  <a:srgbClr val="0070C0"/>
                </a:solidFill>
              </a:rPr>
              <a:t>);</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4" name="标题 3"/>
          <p:cNvSpPr>
            <a:spLocks noGrp="1"/>
          </p:cNvSpPr>
          <p:nvPr>
            <p:ph type="title"/>
          </p:nvPr>
        </p:nvSpPr>
        <p:spPr/>
        <p:txBody>
          <a:bodyPr/>
          <a:lstStyle/>
          <a:p>
            <a:r>
              <a:rPr lang="en-US" altLang="zh-CN" dirty="0"/>
              <a:t>3.2 </a:t>
            </a:r>
            <a:r>
              <a:rPr lang="zh-CN" altLang="en-US" dirty="0"/>
              <a:t>在算法设计中使用策略模式</a:t>
            </a:r>
          </a:p>
        </p:txBody>
      </p:sp>
    </p:spTree>
    <p:extLst>
      <p:ext uri="{BB962C8B-B14F-4D97-AF65-F5344CB8AC3E}">
        <p14:creationId xmlns:p14="http://schemas.microsoft.com/office/powerpoint/2010/main" val="75700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fade">
                                      <p:cBhvr>
                                        <p:cTn id="28" dur="500"/>
                                        <p:tgtEl>
                                          <p:spTgt spid="2">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340768"/>
            <a:ext cx="8229600" cy="4530725"/>
          </a:xfrm>
        </p:spPr>
        <p:txBody>
          <a:bodyPr/>
          <a:lstStyle/>
          <a:p>
            <a:pPr algn="just">
              <a:lnSpc>
                <a:spcPct val="110000"/>
              </a:lnSpc>
            </a:pPr>
            <a:r>
              <a:rPr lang="en-US" altLang="zh-CN" sz="2400" dirty="0" smtClean="0">
                <a:solidFill>
                  <a:srgbClr val="0000FF"/>
                </a:solidFill>
                <a:latin typeface="Times New Roman" panose="02020603050405020304" pitchFamily="18" charset="0"/>
              </a:rPr>
              <a:t>RGB</a:t>
            </a:r>
            <a:r>
              <a:rPr lang="zh-CN" altLang="en-US" sz="2400" dirty="0" smtClean="0">
                <a:latin typeface="Times New Roman" panose="02020603050405020304" pitchFamily="18" charset="0"/>
              </a:rPr>
              <a:t>颜色方案将颜色编码为</a:t>
            </a:r>
            <a:r>
              <a:rPr lang="zh-CN" altLang="en-US" sz="2400" dirty="0" smtClean="0">
                <a:solidFill>
                  <a:srgbClr val="FF0000"/>
                </a:solidFill>
                <a:latin typeface="Times New Roman" panose="02020603050405020304" pitchFamily="18" charset="0"/>
              </a:rPr>
              <a:t>三基色</a:t>
            </a:r>
            <a:r>
              <a:rPr lang="zh-CN" altLang="en-US" sz="2400" dirty="0" smtClean="0">
                <a:latin typeface="Times New Roman" panose="02020603050405020304" pitchFamily="18" charset="0"/>
              </a:rPr>
              <a:t>（</a:t>
            </a:r>
            <a:r>
              <a:rPr lang="zh-CN" altLang="en-US" sz="2400" dirty="0" smtClean="0">
                <a:solidFill>
                  <a:srgbClr val="FF0000"/>
                </a:solidFill>
                <a:latin typeface="Times New Roman" panose="02020603050405020304" pitchFamily="18" charset="0"/>
              </a:rPr>
              <a:t>红</a:t>
            </a:r>
            <a:r>
              <a:rPr lang="en-US" altLang="zh-CN" sz="2400" dirty="0" smtClean="0">
                <a:latin typeface="Times New Roman" panose="02020603050405020304" pitchFamily="18" charset="0"/>
              </a:rPr>
              <a:t>(</a:t>
            </a:r>
            <a:r>
              <a:rPr lang="en-US" altLang="zh-CN" sz="2400" dirty="0" smtClean="0">
                <a:solidFill>
                  <a:srgbClr val="FF0000"/>
                </a:solidFill>
                <a:latin typeface="Times New Roman" panose="02020603050405020304" pitchFamily="18" charset="0"/>
              </a:rPr>
              <a:t>R</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a:t>
            </a:r>
            <a:r>
              <a:rPr lang="zh-CN" altLang="en-US" sz="2400" dirty="0" smtClean="0">
                <a:solidFill>
                  <a:schemeClr val="accent6"/>
                </a:solidFill>
                <a:latin typeface="Times New Roman" panose="02020603050405020304" pitchFamily="18" charset="0"/>
              </a:rPr>
              <a:t>绿</a:t>
            </a:r>
            <a:r>
              <a:rPr lang="en-US" altLang="zh-CN" sz="2400" dirty="0" smtClean="0">
                <a:latin typeface="Times New Roman" panose="02020603050405020304" pitchFamily="18" charset="0"/>
              </a:rPr>
              <a:t>(</a:t>
            </a:r>
            <a:r>
              <a:rPr lang="en-US" altLang="zh-CN" sz="2400" dirty="0" smtClean="0">
                <a:solidFill>
                  <a:schemeClr val="accent6"/>
                </a:solidFill>
                <a:latin typeface="Times New Roman" panose="02020603050405020304" pitchFamily="18" charset="0"/>
              </a:rPr>
              <a:t>G</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a:t>
            </a:r>
            <a:r>
              <a:rPr lang="zh-CN" altLang="en-US" sz="2400" dirty="0" smtClean="0">
                <a:solidFill>
                  <a:srgbClr val="0000FF"/>
                </a:solidFill>
                <a:latin typeface="Times New Roman" panose="02020603050405020304" pitchFamily="18" charset="0"/>
              </a:rPr>
              <a:t>蓝</a:t>
            </a:r>
            <a:r>
              <a:rPr lang="en-US" altLang="zh-CN" sz="2400" dirty="0" smtClean="0">
                <a:latin typeface="Times New Roman" panose="02020603050405020304" pitchFamily="18" charset="0"/>
              </a:rPr>
              <a:t>(</a:t>
            </a:r>
            <a:r>
              <a:rPr lang="en-US" altLang="zh-CN" sz="2400" dirty="0" smtClean="0">
                <a:solidFill>
                  <a:srgbClr val="0000FF"/>
                </a:solidFill>
                <a:latin typeface="Times New Roman" panose="02020603050405020304" pitchFamily="18" charset="0"/>
              </a:rPr>
              <a:t>B</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的混合</a:t>
            </a:r>
            <a:endParaRPr lang="en-US" altLang="zh-CN" sz="2400" dirty="0" smtClean="0">
              <a:latin typeface="Times New Roman" panose="02020603050405020304" pitchFamily="18" charset="0"/>
            </a:endParaRPr>
          </a:p>
          <a:p>
            <a:pPr algn="just">
              <a:lnSpc>
                <a:spcPct val="110000"/>
              </a:lnSpc>
            </a:pPr>
            <a:r>
              <a:rPr lang="zh-CN" altLang="en-US" sz="2400" dirty="0" smtClean="0">
                <a:latin typeface="Times New Roman" panose="02020603050405020304" pitchFamily="18" charset="0"/>
              </a:rPr>
              <a:t>这种方案被广泛应用于</a:t>
            </a:r>
            <a:r>
              <a:rPr lang="zh-CN" altLang="en-US" sz="2400" dirty="0" smtClean="0">
                <a:solidFill>
                  <a:srgbClr val="FF0000"/>
                </a:solidFill>
                <a:latin typeface="Times New Roman" panose="02020603050405020304" pitchFamily="18" charset="0"/>
              </a:rPr>
              <a:t>彩色图像</a:t>
            </a:r>
            <a:r>
              <a:rPr lang="zh-CN" altLang="en-US" sz="2400" dirty="0" smtClean="0">
                <a:latin typeface="Times New Roman" panose="02020603050405020304" pitchFamily="18" charset="0"/>
              </a:rPr>
              <a:t>的</a:t>
            </a:r>
            <a:r>
              <a:rPr lang="zh-CN" altLang="en-US" sz="2400" dirty="0" smtClean="0">
                <a:solidFill>
                  <a:srgbClr val="0000FF"/>
                </a:solidFill>
                <a:latin typeface="Times New Roman" panose="02020603050405020304" pitchFamily="18" charset="0"/>
              </a:rPr>
              <a:t>传输</a:t>
            </a:r>
            <a:r>
              <a:rPr lang="zh-CN" altLang="en-US" sz="2400" dirty="0" smtClean="0">
                <a:latin typeface="Times New Roman" panose="02020603050405020304" pitchFamily="18" charset="0"/>
              </a:rPr>
              <a:t>、</a:t>
            </a:r>
            <a:r>
              <a:rPr lang="zh-CN" altLang="en-US" sz="2400" dirty="0" smtClean="0">
                <a:solidFill>
                  <a:srgbClr val="0000FF"/>
                </a:solidFill>
                <a:latin typeface="Times New Roman" panose="02020603050405020304" pitchFamily="18" charset="0"/>
              </a:rPr>
              <a:t>表示</a:t>
            </a:r>
            <a:r>
              <a:rPr lang="zh-CN" altLang="en-US" sz="2400" dirty="0" smtClean="0">
                <a:latin typeface="Times New Roman" panose="02020603050405020304" pitchFamily="18" charset="0"/>
              </a:rPr>
              <a:t>和</a:t>
            </a:r>
            <a:r>
              <a:rPr lang="zh-CN" altLang="en-US" sz="2400" dirty="0" smtClean="0">
                <a:solidFill>
                  <a:srgbClr val="0000FF"/>
                </a:solidFill>
                <a:latin typeface="Times New Roman" panose="02020603050405020304" pitchFamily="18" charset="0"/>
              </a:rPr>
              <a:t>存储</a:t>
            </a:r>
            <a:endParaRPr lang="en-US" altLang="zh-CN" sz="2400" dirty="0" smtClean="0">
              <a:solidFill>
                <a:srgbClr val="0000FF"/>
              </a:solidFill>
              <a:latin typeface="Times New Roman" panose="02020603050405020304" pitchFamily="18" charset="0"/>
            </a:endParaRPr>
          </a:p>
          <a:p>
            <a:pPr algn="just">
              <a:lnSpc>
                <a:spcPct val="110000"/>
              </a:lnSpc>
            </a:pPr>
            <a:r>
              <a:rPr lang="zh-CN" altLang="en-US" sz="2400" dirty="0" smtClean="0">
                <a:latin typeface="Times New Roman" panose="02020603050405020304" pitchFamily="18" charset="0"/>
              </a:rPr>
              <a:t>许多</a:t>
            </a:r>
            <a:r>
              <a:rPr lang="zh-CN" altLang="en-US" sz="2400" dirty="0" smtClean="0">
                <a:solidFill>
                  <a:srgbClr val="FF0000"/>
                </a:solidFill>
                <a:latin typeface="Times New Roman" panose="02020603050405020304" pitchFamily="18" charset="0"/>
              </a:rPr>
              <a:t>图像处理和图形程序</a:t>
            </a:r>
            <a:r>
              <a:rPr lang="zh-CN" altLang="en-US" sz="2400" dirty="0" smtClean="0">
                <a:latin typeface="Times New Roman" panose="02020603050405020304" pitchFamily="18" charset="0"/>
              </a:rPr>
              <a:t>都将</a:t>
            </a:r>
            <a:r>
              <a:rPr lang="en-US" altLang="zh-CN" sz="2400" dirty="0" smtClean="0">
                <a:solidFill>
                  <a:srgbClr val="0000FF"/>
                </a:solidFill>
                <a:latin typeface="Times New Roman" panose="02020603050405020304" pitchFamily="18" charset="0"/>
              </a:rPr>
              <a:t>RGB</a:t>
            </a:r>
            <a:r>
              <a:rPr lang="zh-CN" altLang="en-US" sz="2400" dirty="0" smtClean="0">
                <a:solidFill>
                  <a:srgbClr val="0000FF"/>
                </a:solidFill>
                <a:latin typeface="Times New Roman" panose="02020603050405020304" pitchFamily="18" charset="0"/>
              </a:rPr>
              <a:t>方案</a:t>
            </a:r>
            <a:r>
              <a:rPr lang="zh-CN" altLang="en-US" sz="2400" dirty="0" smtClean="0">
                <a:latin typeface="Times New Roman" panose="02020603050405020304" pitchFamily="18" charset="0"/>
              </a:rPr>
              <a:t>作为</a:t>
            </a:r>
            <a:r>
              <a:rPr lang="zh-CN" altLang="en-US" sz="2400" dirty="0" smtClean="0">
                <a:solidFill>
                  <a:srgbClr val="FF0000"/>
                </a:solidFill>
                <a:latin typeface="Times New Roman" panose="02020603050405020304" pitchFamily="18" charset="0"/>
              </a:rPr>
              <a:t>彩色图像</a:t>
            </a:r>
            <a:r>
              <a:rPr lang="zh-CN" altLang="en-US" sz="2400" dirty="0" smtClean="0">
                <a:latin typeface="Times New Roman" panose="02020603050405020304" pitchFamily="18" charset="0"/>
              </a:rPr>
              <a:t>的</a:t>
            </a:r>
            <a:r>
              <a:rPr lang="zh-CN" altLang="en-US" sz="2400" dirty="0" smtClean="0">
                <a:solidFill>
                  <a:srgbClr val="0000FF"/>
                </a:solidFill>
                <a:latin typeface="Times New Roman" panose="02020603050405020304" pitchFamily="18" charset="0"/>
              </a:rPr>
              <a:t>内部表示</a:t>
            </a:r>
            <a:r>
              <a:rPr lang="zh-CN" altLang="en-US" sz="2400" dirty="0" smtClean="0">
                <a:latin typeface="Times New Roman" panose="02020603050405020304" pitchFamily="18" charset="0"/>
              </a:rPr>
              <a:t>，而且很多语言库都将它作为标准的图像表示方案</a:t>
            </a:r>
            <a:endParaRPr lang="en-US" altLang="zh-CN" sz="2400" dirty="0" smtClean="0">
              <a:latin typeface="Times New Roman" panose="02020603050405020304" pitchFamily="18" charset="0"/>
            </a:endParaRPr>
          </a:p>
          <a:p>
            <a:pPr algn="just">
              <a:lnSpc>
                <a:spcPct val="110000"/>
              </a:lnSpc>
            </a:pPr>
            <a:r>
              <a:rPr lang="en-US" altLang="zh-CN" sz="2400" dirty="0" smtClean="0">
                <a:solidFill>
                  <a:srgbClr val="FF0000"/>
                </a:solidFill>
                <a:latin typeface="Times New Roman" panose="02020603050405020304" pitchFamily="18" charset="0"/>
              </a:rPr>
              <a:t>RGB</a:t>
            </a:r>
            <a:r>
              <a:rPr lang="zh-CN" altLang="en-US" sz="2400" dirty="0" smtClean="0">
                <a:latin typeface="Times New Roman" panose="02020603050405020304" pitchFamily="18" charset="0"/>
              </a:rPr>
              <a:t>是一个</a:t>
            </a:r>
            <a:r>
              <a:rPr lang="zh-CN" altLang="en-US" sz="2400" dirty="0" smtClean="0">
                <a:solidFill>
                  <a:srgbClr val="FF0000"/>
                </a:solidFill>
                <a:latin typeface="Times New Roman" panose="02020603050405020304" pitchFamily="18" charset="0"/>
              </a:rPr>
              <a:t>叠加性颜色系统</a:t>
            </a:r>
            <a:endParaRPr lang="en-US" altLang="zh-CN" sz="2400" dirty="0" smtClean="0">
              <a:solidFill>
                <a:srgbClr val="FF0000"/>
              </a:solidFill>
              <a:latin typeface="Times New Roman" panose="02020603050405020304" pitchFamily="18" charset="0"/>
            </a:endParaRPr>
          </a:p>
          <a:p>
            <a:pPr lvl="1" algn="just">
              <a:lnSpc>
                <a:spcPct val="110000"/>
              </a:lnSpc>
            </a:pPr>
            <a:r>
              <a:rPr lang="zh-CN" altLang="en-US" sz="2000" dirty="0">
                <a:solidFill>
                  <a:srgbClr val="0000FF"/>
                </a:solidFill>
                <a:latin typeface="Times New Roman" panose="02020603050405020304" pitchFamily="18" charset="0"/>
              </a:rPr>
              <a:t>红</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蓝</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品红</a:t>
            </a:r>
          </a:p>
          <a:p>
            <a:pPr lvl="1" algn="just">
              <a:lnSpc>
                <a:spcPct val="110000"/>
              </a:lnSpc>
            </a:pPr>
            <a:r>
              <a:rPr lang="zh-CN" altLang="en-US" sz="2000" dirty="0">
                <a:solidFill>
                  <a:srgbClr val="0000FF"/>
                </a:solidFill>
                <a:latin typeface="Times New Roman" panose="02020603050405020304" pitchFamily="18" charset="0"/>
              </a:rPr>
              <a:t>绿</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蓝</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青</a:t>
            </a:r>
          </a:p>
          <a:p>
            <a:pPr lvl="1" algn="just">
              <a:lnSpc>
                <a:spcPct val="110000"/>
              </a:lnSpc>
            </a:pPr>
            <a:r>
              <a:rPr lang="zh-CN" altLang="en-US" sz="2000" dirty="0">
                <a:solidFill>
                  <a:srgbClr val="0000FF"/>
                </a:solidFill>
                <a:latin typeface="Times New Roman" panose="02020603050405020304" pitchFamily="18" charset="0"/>
              </a:rPr>
              <a:t>红</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绿</a:t>
            </a:r>
            <a:r>
              <a:rPr lang="en-US" altLang="zh-CN" sz="2000" dirty="0">
                <a:solidFill>
                  <a:srgbClr val="0000FF"/>
                </a:solidFill>
                <a:latin typeface="Times New Roman" panose="02020603050405020304" pitchFamily="18" charset="0"/>
              </a:rPr>
              <a:t>=</a:t>
            </a:r>
            <a:r>
              <a:rPr lang="zh-CN" altLang="en-US" sz="2000" dirty="0">
                <a:solidFill>
                  <a:srgbClr val="0000FF"/>
                </a:solidFill>
                <a:latin typeface="Times New Roman" panose="02020603050405020304" pitchFamily="18" charset="0"/>
              </a:rPr>
              <a:t>黄</a:t>
            </a:r>
          </a:p>
          <a:p>
            <a:pPr lvl="1" algn="just"/>
            <a:endParaRPr lang="en-US" altLang="zh-CN" sz="2000" b="1" dirty="0" smtClean="0">
              <a:solidFill>
                <a:srgbClr val="FF0000"/>
              </a:solidFill>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CE65BE0-00A5-4B2F-B760-819F0CFC50C9}" type="slidenum">
              <a:rPr lang="en-US" altLang="zh-CN" smtClean="0"/>
              <a:pPr/>
              <a:t>12</a:t>
            </a:fld>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573016"/>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151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170"/>
                                        </p:tgtEl>
                                        <p:attrNameLst>
                                          <p:attrName>style.visibility</p:attrName>
                                        </p:attrNameLst>
                                      </p:cBhvr>
                                      <p:to>
                                        <p:strVal val="visible"/>
                                      </p:to>
                                    </p:set>
                                    <p:anim calcmode="lin" valueType="num">
                                      <p:cBhvr>
                                        <p:cTn id="35" dur="500" fill="hold"/>
                                        <p:tgtEl>
                                          <p:spTgt spid="7170"/>
                                        </p:tgtEl>
                                        <p:attrNameLst>
                                          <p:attrName>ppt_w</p:attrName>
                                        </p:attrNameLst>
                                      </p:cBhvr>
                                      <p:tavLst>
                                        <p:tav tm="0">
                                          <p:val>
                                            <p:fltVal val="0"/>
                                          </p:val>
                                        </p:tav>
                                        <p:tav tm="100000">
                                          <p:val>
                                            <p:strVal val="#ppt_w"/>
                                          </p:val>
                                        </p:tav>
                                      </p:tavLst>
                                    </p:anim>
                                    <p:anim calcmode="lin" valueType="num">
                                      <p:cBhvr>
                                        <p:cTn id="36" dur="500" fill="hold"/>
                                        <p:tgtEl>
                                          <p:spTgt spid="7170"/>
                                        </p:tgtEl>
                                        <p:attrNameLst>
                                          <p:attrName>ppt_h</p:attrName>
                                        </p:attrNameLst>
                                      </p:cBhvr>
                                      <p:tavLst>
                                        <p:tav tm="0">
                                          <p:val>
                                            <p:fltVal val="0"/>
                                          </p:val>
                                        </p:tav>
                                        <p:tav tm="100000">
                                          <p:val>
                                            <p:strVal val="#ppt_h"/>
                                          </p:val>
                                        </p:tav>
                                      </p:tavLst>
                                    </p:anim>
                                    <p:animEffect transition="in" filter="fade">
                                      <p:cBhvr>
                                        <p:cTn id="37" dur="500"/>
                                        <p:tgtEl>
                                          <p:spTgt spid="717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5000"/>
              </a:lnSpc>
            </a:pPr>
            <a:r>
              <a:rPr lang="zh-CN" altLang="en-US" dirty="0" smtClean="0"/>
              <a:t>但是，利用</a:t>
            </a:r>
            <a:r>
              <a:rPr lang="en-US" altLang="zh-CN" dirty="0" smtClean="0">
                <a:solidFill>
                  <a:srgbClr val="FF0000"/>
                </a:solidFill>
              </a:rPr>
              <a:t>RGB</a:t>
            </a:r>
            <a:r>
              <a:rPr lang="zh-CN" altLang="en-US" dirty="0" smtClean="0"/>
              <a:t>色彩空间计算颜色之间的差距，</a:t>
            </a:r>
            <a:r>
              <a:rPr lang="zh-CN" altLang="en-US" dirty="0" smtClean="0">
                <a:solidFill>
                  <a:srgbClr val="0000FF"/>
                </a:solidFill>
              </a:rPr>
              <a:t>并不是衡量两个颜色相似度的最好方式</a:t>
            </a:r>
            <a:r>
              <a:rPr lang="zh-CN" altLang="en-US" dirty="0" smtClean="0"/>
              <a:t>。实际上</a:t>
            </a:r>
            <a:r>
              <a:rPr lang="en-US" altLang="zh-CN" dirty="0" smtClean="0">
                <a:solidFill>
                  <a:srgbClr val="FF0000"/>
                </a:solidFill>
              </a:rPr>
              <a:t>RGB</a:t>
            </a:r>
            <a:r>
              <a:rPr lang="zh-CN" altLang="en-US" dirty="0" smtClean="0">
                <a:solidFill>
                  <a:srgbClr val="0000FF"/>
                </a:solidFill>
              </a:rPr>
              <a:t>并不是感知均匀的色彩空间</a:t>
            </a:r>
            <a:r>
              <a:rPr lang="zh-CN" altLang="en-US" dirty="0" smtClean="0"/>
              <a:t>。就是说，两种具有一定差距的颜色可能看起来非常接近，而另外两种具有同样差距的颜色看起来却差别很大。</a:t>
            </a:r>
            <a:endParaRPr lang="en-US" altLang="zh-CN" dirty="0" smtClean="0"/>
          </a:p>
          <a:p>
            <a:pPr>
              <a:lnSpc>
                <a:spcPct val="125000"/>
              </a:lnSpc>
            </a:pPr>
            <a:r>
              <a:rPr lang="en-US" altLang="zh-CN" dirty="0" smtClean="0">
                <a:solidFill>
                  <a:srgbClr val="FF0000"/>
                </a:solidFill>
              </a:rPr>
              <a:t>CIE L*a*b*</a:t>
            </a:r>
            <a:r>
              <a:rPr lang="zh-CN" altLang="en-US" dirty="0" smtClean="0"/>
              <a:t>则是</a:t>
            </a:r>
            <a:r>
              <a:rPr lang="zh-CN" altLang="en-US" dirty="0" smtClean="0">
                <a:solidFill>
                  <a:srgbClr val="0000FF"/>
                </a:solidFill>
              </a:rPr>
              <a:t>感知均匀</a:t>
            </a:r>
            <a:r>
              <a:rPr lang="zh-CN" altLang="en-US" dirty="0" smtClean="0"/>
              <a:t>的颜色模型，把图像转换到此种表示法后，就可以真正地使用颜色之间的</a:t>
            </a:r>
            <a:r>
              <a:rPr lang="zh-CN" altLang="en-US" dirty="0" smtClean="0">
                <a:solidFill>
                  <a:srgbClr val="0000FF"/>
                </a:solidFill>
              </a:rPr>
              <a:t>欧几里德距离</a:t>
            </a:r>
            <a:r>
              <a:rPr lang="zh-CN" altLang="en-US" dirty="0" smtClean="0"/>
              <a:t>来度量颜色的相似度。</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dirty="0"/>
          </a:p>
        </p:txBody>
      </p:sp>
    </p:spTree>
    <p:extLst>
      <p:ext uri="{BB962C8B-B14F-4D97-AF65-F5344CB8AC3E}">
        <p14:creationId xmlns:p14="http://schemas.microsoft.com/office/powerpoint/2010/main" val="296369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188032"/>
          </a:xfrm>
        </p:spPr>
        <p:txBody>
          <a:bodyPr>
            <a:normAutofit/>
          </a:bodyPr>
          <a:lstStyle/>
          <a:p>
            <a:r>
              <a:rPr lang="zh-CN" altLang="en-US" sz="2400" dirty="0" smtClean="0"/>
              <a:t>使用</a:t>
            </a:r>
            <a:r>
              <a:rPr lang="en-US" altLang="zh-CN" sz="2400" dirty="0" err="1" smtClean="0">
                <a:solidFill>
                  <a:srgbClr val="0070C0"/>
                </a:solidFill>
              </a:rPr>
              <a:t>OpenCV</a:t>
            </a:r>
            <a:r>
              <a:rPr lang="zh-CN" altLang="en-US" sz="2400" dirty="0" smtClean="0"/>
              <a:t>函数</a:t>
            </a:r>
            <a:r>
              <a:rPr lang="en-US" altLang="zh-CN" sz="2400" dirty="0" smtClean="0">
                <a:solidFill>
                  <a:srgbClr val="0070C0"/>
                </a:solidFill>
              </a:rPr>
              <a:t>cv::</a:t>
            </a:r>
            <a:r>
              <a:rPr lang="en-US" altLang="zh-CN" sz="2400" dirty="0" err="1" smtClean="0">
                <a:solidFill>
                  <a:srgbClr val="FF0000"/>
                </a:solidFill>
              </a:rPr>
              <a:t>cvtColor</a:t>
            </a:r>
            <a:r>
              <a:rPr lang="zh-CN" altLang="en-US" sz="2400" dirty="0" smtClean="0"/>
              <a:t>可以很容易地</a:t>
            </a:r>
            <a:r>
              <a:rPr lang="zh-CN" altLang="en-US" sz="2400" dirty="0" smtClean="0">
                <a:solidFill>
                  <a:srgbClr val="0000FF"/>
                </a:solidFill>
              </a:rPr>
              <a:t>转换图像的色彩空间</a:t>
            </a:r>
            <a:endParaRPr lang="en-US" altLang="zh-CN" sz="2400" dirty="0" smtClean="0">
              <a:solidFill>
                <a:srgbClr val="0000FF"/>
              </a:solidFill>
            </a:endParaRPr>
          </a:p>
          <a:p>
            <a:pPr marL="109728" indent="0">
              <a:buNone/>
            </a:pPr>
            <a:r>
              <a:rPr lang="en-US" altLang="zh-CN" dirty="0"/>
              <a:t>	</a:t>
            </a:r>
            <a:r>
              <a:rPr lang="en-US" altLang="zh-CN" sz="2400" dirty="0" smtClean="0">
                <a:solidFill>
                  <a:srgbClr val="0070C0"/>
                </a:solidFill>
              </a:rPr>
              <a:t>cv</a:t>
            </a:r>
            <a:r>
              <a:rPr lang="en-US" altLang="zh-CN" sz="2400" dirty="0">
                <a:solidFill>
                  <a:srgbClr val="0070C0"/>
                </a:solidFill>
              </a:rPr>
              <a:t>::</a:t>
            </a:r>
            <a:r>
              <a:rPr lang="en-US" altLang="zh-CN" sz="2400" dirty="0" err="1">
                <a:solidFill>
                  <a:srgbClr val="FF0000"/>
                </a:solidFill>
              </a:rPr>
              <a:t>cvtColor</a:t>
            </a:r>
            <a:r>
              <a:rPr lang="en-US" altLang="zh-CN" sz="2400" dirty="0">
                <a:solidFill>
                  <a:srgbClr val="0070C0"/>
                </a:solidFill>
              </a:rPr>
              <a:t>(image, converted, </a:t>
            </a:r>
            <a:r>
              <a:rPr lang="en-US" altLang="zh-CN" sz="2400" dirty="0">
                <a:solidFill>
                  <a:srgbClr val="FF0000"/>
                </a:solidFill>
              </a:rPr>
              <a:t>CV_BGR2Lab</a:t>
            </a:r>
            <a:r>
              <a:rPr lang="en-US" altLang="zh-CN" sz="2400" dirty="0" smtClean="0">
                <a:solidFill>
                  <a:srgbClr val="0070C0"/>
                </a:solidFill>
              </a:rPr>
              <a:t>);</a:t>
            </a:r>
          </a:p>
          <a:p>
            <a:pPr marL="109728" indent="0">
              <a:buNone/>
            </a:pPr>
            <a:endParaRPr lang="en-US" altLang="zh-CN" sz="2400" dirty="0">
              <a:solidFill>
                <a:srgbClr val="0070C0"/>
              </a:solidFill>
            </a:endParaRPr>
          </a:p>
          <a:p>
            <a:pPr marL="109728" indent="0">
              <a:buNone/>
            </a:pPr>
            <a:endParaRPr lang="en-US" altLang="zh-CN" sz="2400" dirty="0" smtClean="0">
              <a:solidFill>
                <a:srgbClr val="0070C0"/>
              </a:solidFill>
            </a:endParaRPr>
          </a:p>
          <a:p>
            <a:pPr lvl="1"/>
            <a:r>
              <a:rPr lang="zh-CN" altLang="en-US" sz="2000" dirty="0" smtClean="0">
                <a:solidFill>
                  <a:srgbClr val="0000FF"/>
                </a:solidFill>
              </a:rPr>
              <a:t>输出图像</a:t>
            </a:r>
            <a:r>
              <a:rPr lang="zh-CN" altLang="en-US" sz="2000" dirty="0" smtClean="0"/>
              <a:t>的</a:t>
            </a:r>
            <a:r>
              <a:rPr lang="zh-CN" altLang="en-US" sz="2000" dirty="0" smtClean="0">
                <a:solidFill>
                  <a:srgbClr val="0000FF"/>
                </a:solidFill>
              </a:rPr>
              <a:t>像素类型</a:t>
            </a:r>
            <a:r>
              <a:rPr lang="zh-CN" altLang="en-US" sz="2000" dirty="0" smtClean="0"/>
              <a:t>与</a:t>
            </a:r>
            <a:r>
              <a:rPr lang="zh-CN" altLang="en-US" sz="2000" dirty="0" smtClean="0">
                <a:solidFill>
                  <a:srgbClr val="0000FF"/>
                </a:solidFill>
              </a:rPr>
              <a:t>输入图像</a:t>
            </a:r>
            <a:r>
              <a:rPr lang="zh-CN" altLang="en-US" sz="2000" dirty="0" smtClean="0"/>
              <a:t>是</a:t>
            </a:r>
            <a:r>
              <a:rPr lang="zh-CN" altLang="en-US" sz="2000" dirty="0" smtClean="0">
                <a:solidFill>
                  <a:srgbClr val="0000FF"/>
                </a:solidFill>
              </a:rPr>
              <a:t>一致</a:t>
            </a:r>
            <a:r>
              <a:rPr lang="zh-CN" altLang="en-US" sz="2000" dirty="0" smtClean="0"/>
              <a:t>的，实际的</a:t>
            </a:r>
            <a:r>
              <a:rPr lang="zh-CN" altLang="en-US" sz="2000" dirty="0" smtClean="0">
                <a:solidFill>
                  <a:srgbClr val="0000FF"/>
                </a:solidFill>
              </a:rPr>
              <a:t>像素值范围</a:t>
            </a:r>
            <a:r>
              <a:rPr lang="zh-CN" altLang="en-US" sz="2000" dirty="0" smtClean="0"/>
              <a:t>取决于指定的</a:t>
            </a:r>
            <a:r>
              <a:rPr lang="zh-CN" altLang="en-US" sz="2000" dirty="0" smtClean="0">
                <a:solidFill>
                  <a:srgbClr val="0000FF"/>
                </a:solidFill>
              </a:rPr>
              <a:t>色彩空间</a:t>
            </a:r>
            <a:r>
              <a:rPr lang="zh-CN" altLang="en-US" sz="2000" dirty="0" smtClean="0"/>
              <a:t>和</a:t>
            </a:r>
            <a:r>
              <a:rPr lang="zh-CN" altLang="en-US" sz="2000" dirty="0" smtClean="0">
                <a:solidFill>
                  <a:srgbClr val="0000FF"/>
                </a:solidFill>
              </a:rPr>
              <a:t>目标图像的类型</a:t>
            </a:r>
            <a:endParaRPr lang="en-US" altLang="zh-CN" sz="2000" dirty="0" smtClean="0">
              <a:solidFill>
                <a:srgbClr val="0000FF"/>
              </a:solidFill>
            </a:endParaRPr>
          </a:p>
          <a:p>
            <a:pPr lvl="1" algn="just"/>
            <a:r>
              <a:rPr lang="en-US" altLang="zh-CN" sz="2000" dirty="0" smtClean="0">
                <a:solidFill>
                  <a:srgbClr val="FF0000"/>
                </a:solidFill>
              </a:rPr>
              <a:t>CIE L*a*b*</a:t>
            </a:r>
            <a:r>
              <a:rPr lang="zh-CN" altLang="en-US" sz="2000" dirty="0" smtClean="0"/>
              <a:t>色彩空间中的</a:t>
            </a:r>
            <a:r>
              <a:rPr lang="en-US" altLang="zh-CN" sz="2000" dirty="0" smtClean="0">
                <a:solidFill>
                  <a:srgbClr val="FF0000"/>
                </a:solidFill>
              </a:rPr>
              <a:t>L</a:t>
            </a:r>
            <a:r>
              <a:rPr lang="zh-CN" altLang="en-US" sz="2000" dirty="0" smtClean="0"/>
              <a:t>通道表示每个像素的</a:t>
            </a:r>
            <a:r>
              <a:rPr lang="zh-CN" altLang="en-US" sz="2000" dirty="0" smtClean="0">
                <a:solidFill>
                  <a:srgbClr val="0000FF"/>
                </a:solidFill>
              </a:rPr>
              <a:t>亮度</a:t>
            </a:r>
            <a:r>
              <a:rPr lang="zh-CN" altLang="en-US" sz="2000" dirty="0" smtClean="0"/>
              <a:t>，范围是</a:t>
            </a:r>
            <a:r>
              <a:rPr lang="en-US" altLang="zh-CN" sz="2000" dirty="0" smtClean="0">
                <a:solidFill>
                  <a:srgbClr val="0070C0"/>
                </a:solidFill>
              </a:rPr>
              <a:t>0~100</a:t>
            </a:r>
            <a:r>
              <a:rPr lang="zh-CN" altLang="en-US" sz="2000" dirty="0" smtClean="0"/>
              <a:t>，在使用</a:t>
            </a:r>
            <a:r>
              <a:rPr lang="en-US" altLang="zh-CN" sz="2000" dirty="0" smtClean="0">
                <a:solidFill>
                  <a:srgbClr val="0070C0"/>
                </a:solidFill>
              </a:rPr>
              <a:t>8</a:t>
            </a:r>
            <a:r>
              <a:rPr lang="zh-CN" altLang="en-US" sz="2000" dirty="0" smtClean="0"/>
              <a:t>位图像时，它的范围就会调整为</a:t>
            </a:r>
            <a:r>
              <a:rPr lang="en-US" altLang="zh-CN" sz="2000" dirty="0" smtClean="0">
                <a:solidFill>
                  <a:srgbClr val="0070C0"/>
                </a:solidFill>
              </a:rPr>
              <a:t>0~255</a:t>
            </a:r>
            <a:r>
              <a:rPr lang="zh-CN" altLang="en-US" sz="2000" dirty="0" smtClean="0"/>
              <a:t>；</a:t>
            </a:r>
            <a:r>
              <a:rPr lang="en-US" altLang="zh-CN" sz="2000" dirty="0" smtClean="0">
                <a:solidFill>
                  <a:srgbClr val="FF0000"/>
                </a:solidFill>
              </a:rPr>
              <a:t>a</a:t>
            </a:r>
            <a:r>
              <a:rPr lang="zh-CN" altLang="en-US" sz="2000" dirty="0" smtClean="0"/>
              <a:t>和</a:t>
            </a:r>
            <a:r>
              <a:rPr lang="en-US" altLang="zh-CN" sz="2000" dirty="0" smtClean="0">
                <a:solidFill>
                  <a:srgbClr val="FF0000"/>
                </a:solidFill>
              </a:rPr>
              <a:t>b</a:t>
            </a:r>
            <a:r>
              <a:rPr lang="zh-CN" altLang="en-US" sz="2000" dirty="0" smtClean="0"/>
              <a:t>通道表示</a:t>
            </a:r>
            <a:r>
              <a:rPr lang="zh-CN" altLang="en-US" sz="2000" dirty="0" smtClean="0">
                <a:solidFill>
                  <a:srgbClr val="0000FF"/>
                </a:solidFill>
              </a:rPr>
              <a:t>色度</a:t>
            </a:r>
            <a:r>
              <a:rPr lang="zh-CN" altLang="en-US" sz="2000" dirty="0" smtClean="0"/>
              <a:t>分量，包含了像素的</a:t>
            </a:r>
            <a:r>
              <a:rPr lang="zh-CN" altLang="en-US" sz="2000" dirty="0" smtClean="0">
                <a:solidFill>
                  <a:srgbClr val="0000FF"/>
                </a:solidFill>
              </a:rPr>
              <a:t>颜色信息</a:t>
            </a:r>
            <a:r>
              <a:rPr lang="zh-CN" altLang="en-US" sz="2000" dirty="0" smtClean="0"/>
              <a:t>，与</a:t>
            </a:r>
            <a:r>
              <a:rPr lang="zh-CN" altLang="en-US" sz="2000" dirty="0" smtClean="0">
                <a:solidFill>
                  <a:srgbClr val="0000FF"/>
                </a:solidFill>
              </a:rPr>
              <a:t>亮度</a:t>
            </a:r>
            <a:r>
              <a:rPr lang="zh-CN" altLang="en-US" sz="2000" dirty="0" smtClean="0"/>
              <a:t>无关，它们的值的范围是</a:t>
            </a:r>
            <a:r>
              <a:rPr lang="en-US" altLang="zh-CN" sz="2000" dirty="0" smtClean="0">
                <a:solidFill>
                  <a:srgbClr val="0070C0"/>
                </a:solidFill>
              </a:rPr>
              <a:t>-127~127</a:t>
            </a:r>
            <a:r>
              <a:rPr lang="zh-CN" altLang="en-US" sz="2000" dirty="0" smtClean="0"/>
              <a:t>，对于</a:t>
            </a:r>
            <a:r>
              <a:rPr lang="en-US" altLang="zh-CN" sz="2000" dirty="0" smtClean="0">
                <a:solidFill>
                  <a:srgbClr val="0070C0"/>
                </a:solidFill>
              </a:rPr>
              <a:t>8</a:t>
            </a:r>
            <a:r>
              <a:rPr lang="zh-CN" altLang="en-US" sz="2000" dirty="0" smtClean="0"/>
              <a:t>位图像，为了适合</a:t>
            </a:r>
            <a:r>
              <a:rPr lang="en-US" altLang="zh-CN" sz="2000" dirty="0" smtClean="0">
                <a:solidFill>
                  <a:srgbClr val="0070C0"/>
                </a:solidFill>
              </a:rPr>
              <a:t>0</a:t>
            </a:r>
            <a:r>
              <a:rPr lang="zh-CN" altLang="en-US" sz="2000" dirty="0" smtClean="0"/>
              <a:t>到</a:t>
            </a:r>
            <a:r>
              <a:rPr lang="en-US" altLang="zh-CN" sz="2000" dirty="0" smtClean="0">
                <a:solidFill>
                  <a:srgbClr val="0070C0"/>
                </a:solidFill>
              </a:rPr>
              <a:t>255</a:t>
            </a:r>
            <a:r>
              <a:rPr lang="zh-CN" altLang="en-US" sz="2000" dirty="0" smtClean="0"/>
              <a:t>的区间，每个值会加上</a:t>
            </a:r>
            <a:r>
              <a:rPr lang="en-US" altLang="zh-CN" sz="2000" dirty="0" smtClean="0">
                <a:solidFill>
                  <a:srgbClr val="0070C0"/>
                </a:solidFill>
              </a:rPr>
              <a:t>128</a:t>
            </a:r>
          </a:p>
          <a:p>
            <a:pPr lvl="1" algn="just"/>
            <a:r>
              <a:rPr lang="zh-CN" altLang="en-US" sz="2000" dirty="0" smtClean="0"/>
              <a:t>进行</a:t>
            </a:r>
            <a:r>
              <a:rPr lang="en-US" altLang="zh-CN" sz="2000" dirty="0" smtClean="0">
                <a:solidFill>
                  <a:srgbClr val="0070C0"/>
                </a:solidFill>
              </a:rPr>
              <a:t>8</a:t>
            </a:r>
            <a:r>
              <a:rPr lang="zh-CN" altLang="en-US" sz="2000" dirty="0" smtClean="0"/>
              <a:t>位的</a:t>
            </a:r>
            <a:r>
              <a:rPr lang="zh-CN" altLang="en-US" sz="2000" dirty="0" smtClean="0">
                <a:solidFill>
                  <a:srgbClr val="0000FF"/>
                </a:solidFill>
              </a:rPr>
              <a:t>颜色转换</a:t>
            </a:r>
            <a:r>
              <a:rPr lang="zh-CN" altLang="en-US" sz="2000" dirty="0" smtClean="0"/>
              <a:t>时会产生</a:t>
            </a:r>
            <a:r>
              <a:rPr lang="zh-CN" altLang="en-US" sz="2000" dirty="0" smtClean="0">
                <a:solidFill>
                  <a:srgbClr val="0000FF"/>
                </a:solidFill>
              </a:rPr>
              <a:t>舍入误差</a:t>
            </a:r>
            <a:r>
              <a:rPr lang="zh-CN" altLang="en-US" sz="2000" dirty="0" smtClean="0"/>
              <a:t>，因此</a:t>
            </a:r>
            <a:r>
              <a:rPr lang="zh-CN" altLang="en-US" sz="2000" dirty="0" smtClean="0">
                <a:solidFill>
                  <a:srgbClr val="0000FF"/>
                </a:solidFill>
              </a:rPr>
              <a:t>转换过程并不是完全可逆的</a:t>
            </a:r>
            <a:r>
              <a:rPr lang="en-US" altLang="zh-CN" sz="2000" dirty="0" smtClean="0">
                <a:solidFill>
                  <a:srgbClr val="0070C0"/>
                </a:solidFill>
              </a:rPr>
              <a:t>	</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4" name="标题 3"/>
          <p:cNvSpPr>
            <a:spLocks noGrp="1"/>
          </p:cNvSpPr>
          <p:nvPr>
            <p:ph type="title"/>
          </p:nvPr>
        </p:nvSpPr>
        <p:spPr>
          <a:xfrm>
            <a:off x="457200" y="44624"/>
            <a:ext cx="8229600" cy="1143000"/>
          </a:xfrm>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dirty="0"/>
          </a:p>
        </p:txBody>
      </p:sp>
      <p:sp>
        <p:nvSpPr>
          <p:cNvPr id="5" name="圆角矩形标注 4"/>
          <p:cNvSpPr/>
          <p:nvPr/>
        </p:nvSpPr>
        <p:spPr>
          <a:xfrm>
            <a:off x="2555776" y="2636912"/>
            <a:ext cx="1224136" cy="576064"/>
          </a:xfrm>
          <a:prstGeom prst="wedgeRoundRectCallout">
            <a:avLst>
              <a:gd name="adj1" fmla="val 44527"/>
              <a:gd name="adj2" fmla="val -962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输入图像</a:t>
            </a:r>
            <a:endParaRPr lang="zh-CN" altLang="en-US" dirty="0"/>
          </a:p>
        </p:txBody>
      </p:sp>
      <p:sp>
        <p:nvSpPr>
          <p:cNvPr id="6" name="圆角矩形标注 5"/>
          <p:cNvSpPr/>
          <p:nvPr/>
        </p:nvSpPr>
        <p:spPr>
          <a:xfrm>
            <a:off x="4355976" y="2636912"/>
            <a:ext cx="1224136" cy="576064"/>
          </a:xfrm>
          <a:prstGeom prst="wedgeRoundRectCallout">
            <a:avLst>
              <a:gd name="adj1" fmla="val 13642"/>
              <a:gd name="adj2" fmla="val -992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输出图像</a:t>
            </a:r>
            <a:endParaRPr lang="zh-CN" altLang="en-US" dirty="0"/>
          </a:p>
        </p:txBody>
      </p:sp>
      <p:sp>
        <p:nvSpPr>
          <p:cNvPr id="7" name="圆角矩形标注 6"/>
          <p:cNvSpPr/>
          <p:nvPr/>
        </p:nvSpPr>
        <p:spPr>
          <a:xfrm>
            <a:off x="6300192" y="2636912"/>
            <a:ext cx="1224136" cy="576064"/>
          </a:xfrm>
          <a:prstGeom prst="wedgeRoundRectCallout">
            <a:avLst>
              <a:gd name="adj1" fmla="val 13642"/>
              <a:gd name="adj2" fmla="val -992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如何转换</a:t>
            </a:r>
            <a:endParaRPr lang="zh-CN" altLang="en-US" dirty="0"/>
          </a:p>
        </p:txBody>
      </p:sp>
    </p:spTree>
    <p:extLst>
      <p:ext uri="{BB962C8B-B14F-4D97-AF65-F5344CB8AC3E}">
        <p14:creationId xmlns:p14="http://schemas.microsoft.com/office/powerpoint/2010/main" val="128999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5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188032"/>
          </a:xfrm>
        </p:spPr>
        <p:txBody>
          <a:bodyPr>
            <a:normAutofit fontScale="92500" lnSpcReduction="10000"/>
          </a:bodyPr>
          <a:lstStyle/>
          <a:p>
            <a:r>
              <a:rPr lang="zh-CN" altLang="en-US" sz="2400" dirty="0" smtClean="0">
                <a:solidFill>
                  <a:srgbClr val="0000FF"/>
                </a:solidFill>
              </a:rPr>
              <a:t>任务</a:t>
            </a:r>
            <a:r>
              <a:rPr lang="zh-CN" altLang="en-US" sz="2400" dirty="0" smtClean="0"/>
              <a:t>：将之前检测特定颜色像素的程序改用</a:t>
            </a:r>
            <a:r>
              <a:rPr lang="en-US" altLang="zh-CN" sz="2400" dirty="0">
                <a:solidFill>
                  <a:srgbClr val="0070C0"/>
                </a:solidFill>
              </a:rPr>
              <a:t>CIE L*a*b</a:t>
            </a:r>
            <a:r>
              <a:rPr lang="en-US" altLang="zh-CN" sz="2400" dirty="0" smtClean="0">
                <a:solidFill>
                  <a:srgbClr val="0070C0"/>
                </a:solidFill>
              </a:rPr>
              <a:t>*</a:t>
            </a:r>
            <a:r>
              <a:rPr lang="zh-CN" altLang="en-US" sz="2400" dirty="0" smtClean="0"/>
              <a:t>颜色空间实现</a:t>
            </a:r>
            <a:endParaRPr lang="en-US" altLang="zh-CN" sz="2400" dirty="0" smtClean="0">
              <a:solidFill>
                <a:srgbClr val="0000FF"/>
              </a:solidFill>
            </a:endParaRPr>
          </a:p>
          <a:p>
            <a:pPr marL="109728" indent="0">
              <a:buNone/>
            </a:pPr>
            <a:r>
              <a:rPr lang="en-US" altLang="zh-CN" dirty="0" smtClean="0"/>
              <a:t>	</a:t>
            </a:r>
            <a:r>
              <a:rPr lang="en-US" altLang="zh-CN" sz="2000" dirty="0" smtClean="0">
                <a:solidFill>
                  <a:srgbClr val="0070C0"/>
                </a:solidFill>
              </a:rPr>
              <a:t>cv</a:t>
            </a:r>
            <a:r>
              <a:rPr lang="en-US" altLang="zh-CN" sz="2000" dirty="0">
                <a:solidFill>
                  <a:srgbClr val="0070C0"/>
                </a:solidFill>
              </a:rPr>
              <a:t>::Mat process(</a:t>
            </a:r>
            <a:r>
              <a:rPr lang="en-US" altLang="zh-CN" sz="2000" dirty="0" err="1">
                <a:solidFill>
                  <a:srgbClr val="0070C0"/>
                </a:solidFill>
              </a:rPr>
              <a:t>const</a:t>
            </a:r>
            <a:r>
              <a:rPr lang="en-US" altLang="zh-CN" sz="2000" dirty="0">
                <a:solidFill>
                  <a:srgbClr val="0070C0"/>
                </a:solidFill>
              </a:rPr>
              <a:t> cv::Mat &amp;image) {</a:t>
            </a:r>
          </a:p>
          <a:p>
            <a:pPr marL="109728" indent="0">
              <a:buNone/>
            </a:pPr>
            <a:r>
              <a:rPr lang="en-US" altLang="zh-CN" sz="2000" dirty="0">
                <a:solidFill>
                  <a:srgbClr val="0070C0"/>
                </a:solidFill>
              </a:rPr>
              <a:t>		cv::Mat result;</a:t>
            </a:r>
          </a:p>
          <a:p>
            <a:pPr marL="109728" indent="0">
              <a:buNone/>
            </a:pPr>
            <a:r>
              <a:rPr lang="zh-CN" altLang="en-US" sz="2000" dirty="0">
                <a:solidFill>
                  <a:srgbClr val="0070C0"/>
                </a:solidFill>
              </a:rPr>
              <a:t>		</a:t>
            </a:r>
            <a:r>
              <a:rPr lang="en-US" altLang="zh-CN" sz="2000" dirty="0" err="1">
                <a:solidFill>
                  <a:srgbClr val="0070C0"/>
                </a:solidFill>
              </a:rPr>
              <a:t>result.create</a:t>
            </a:r>
            <a:r>
              <a:rPr lang="en-US" altLang="zh-CN" sz="2000" dirty="0">
                <a:solidFill>
                  <a:srgbClr val="0070C0"/>
                </a:solidFill>
              </a:rPr>
              <a:t>(</a:t>
            </a:r>
            <a:r>
              <a:rPr lang="en-US" altLang="zh-CN" sz="2000" dirty="0" err="1">
                <a:solidFill>
                  <a:srgbClr val="0070C0"/>
                </a:solidFill>
              </a:rPr>
              <a:t>image.size</a:t>
            </a:r>
            <a:r>
              <a:rPr lang="en-US" altLang="zh-CN" sz="2000" dirty="0">
                <a:solidFill>
                  <a:srgbClr val="0070C0"/>
                </a:solidFill>
              </a:rPr>
              <a:t>(), CV_8U</a:t>
            </a:r>
            <a:r>
              <a:rPr lang="en-US" altLang="zh-CN" sz="2000" dirty="0" smtClean="0">
                <a:solidFill>
                  <a:srgbClr val="0070C0"/>
                </a:solidFill>
              </a:rPr>
              <a:t>);</a:t>
            </a: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a:solidFill>
                  <a:srgbClr val="FF0000"/>
                </a:solidFill>
              </a:rPr>
              <a:t>cv::Mat converted;</a:t>
            </a:r>
            <a:r>
              <a:rPr lang="en-US" altLang="zh-CN" sz="2000" dirty="0">
                <a:solidFill>
                  <a:srgbClr val="0070C0"/>
                </a:solidFill>
              </a:rPr>
              <a:t>	</a:t>
            </a:r>
            <a:r>
              <a:rPr lang="en-US" altLang="zh-CN" sz="2000" dirty="0">
                <a:solidFill>
                  <a:srgbClr val="00B050"/>
                </a:solidFill>
              </a:rPr>
              <a:t>// </a:t>
            </a:r>
            <a:r>
              <a:rPr lang="zh-CN" altLang="en-US" sz="2000" dirty="0">
                <a:solidFill>
                  <a:srgbClr val="00B050"/>
                </a:solidFill>
              </a:rPr>
              <a:t>转换色彩空间后的图像</a:t>
            </a:r>
          </a:p>
          <a:p>
            <a:pPr marL="109728" indent="0">
              <a:buNone/>
            </a:pPr>
            <a:r>
              <a:rPr lang="zh-CN" altLang="en-US" sz="2000" dirty="0">
                <a:solidFill>
                  <a:srgbClr val="0070C0"/>
                </a:solidFill>
              </a:rPr>
              <a:t>		</a:t>
            </a:r>
            <a:r>
              <a:rPr lang="en-US" altLang="zh-CN" sz="2000" dirty="0">
                <a:solidFill>
                  <a:srgbClr val="00B050"/>
                </a:solidFill>
              </a:rPr>
              <a:t>// </a:t>
            </a:r>
            <a:r>
              <a:rPr lang="zh-CN" altLang="en-US" sz="2000" dirty="0">
                <a:solidFill>
                  <a:srgbClr val="00B050"/>
                </a:solidFill>
              </a:rPr>
              <a:t>转换成</a:t>
            </a:r>
            <a:r>
              <a:rPr lang="en-US" altLang="zh-CN" sz="2000" dirty="0">
                <a:solidFill>
                  <a:srgbClr val="00B050"/>
                </a:solidFill>
              </a:rPr>
              <a:t>Lab</a:t>
            </a:r>
            <a:r>
              <a:rPr lang="zh-CN" altLang="en-US" sz="2000" dirty="0">
                <a:solidFill>
                  <a:srgbClr val="00B050"/>
                </a:solidFill>
              </a:rPr>
              <a:t>色彩空间</a:t>
            </a:r>
          </a:p>
          <a:p>
            <a:pPr marL="109728" indent="0">
              <a:buNone/>
            </a:pPr>
            <a:r>
              <a:rPr lang="zh-CN" altLang="en-US" sz="2000" dirty="0">
                <a:solidFill>
                  <a:srgbClr val="0070C0"/>
                </a:solidFill>
              </a:rPr>
              <a:t>		</a:t>
            </a:r>
            <a:r>
              <a:rPr lang="en-US" altLang="zh-CN" sz="2000" dirty="0">
                <a:solidFill>
                  <a:srgbClr val="FF0000"/>
                </a:solidFill>
              </a:rPr>
              <a:t>cv::</a:t>
            </a:r>
            <a:r>
              <a:rPr lang="en-US" altLang="zh-CN" sz="2000" dirty="0" err="1">
                <a:solidFill>
                  <a:srgbClr val="FF0000"/>
                </a:solidFill>
              </a:rPr>
              <a:t>cvtColor</a:t>
            </a:r>
            <a:r>
              <a:rPr lang="en-US" altLang="zh-CN" sz="2000" dirty="0">
                <a:solidFill>
                  <a:srgbClr val="FF0000"/>
                </a:solidFill>
              </a:rPr>
              <a:t>(image, converted, CV_BGR2Lab</a:t>
            </a:r>
            <a:r>
              <a:rPr lang="en-US" altLang="zh-CN" sz="2000" dirty="0" smtClean="0">
                <a:solidFill>
                  <a:srgbClr val="FF0000"/>
                </a:solidFill>
              </a:rPr>
              <a:t>);</a:t>
            </a:r>
          </a:p>
          <a:p>
            <a:pPr marL="109728" indent="0">
              <a:buNone/>
            </a:pPr>
            <a:r>
              <a:rPr lang="en-US" altLang="zh-CN" sz="2000" dirty="0" smtClean="0">
                <a:solidFill>
                  <a:srgbClr val="0070C0"/>
                </a:solidFill>
              </a:rPr>
              <a:t>		</a:t>
            </a:r>
            <a:r>
              <a:rPr lang="en-US" altLang="zh-CN" sz="2000" dirty="0" smtClean="0">
                <a:solidFill>
                  <a:srgbClr val="00B050"/>
                </a:solidFill>
              </a:rPr>
              <a:t>// </a:t>
            </a:r>
            <a:r>
              <a:rPr lang="zh-CN" altLang="en-US" sz="2000" dirty="0">
                <a:solidFill>
                  <a:srgbClr val="00B050"/>
                </a:solidFill>
              </a:rPr>
              <a:t>遍历图像，处理每个像素</a:t>
            </a:r>
          </a:p>
          <a:p>
            <a:pPr marL="109728" indent="0">
              <a:buNone/>
            </a:pPr>
            <a:r>
              <a:rPr lang="zh-CN" altLang="en-US" sz="2000" dirty="0">
                <a:solidFill>
                  <a:srgbClr val="0070C0"/>
                </a:solidFill>
              </a:rPr>
              <a:t>		</a:t>
            </a:r>
            <a:r>
              <a:rPr lang="en-US" altLang="zh-CN" sz="2000" dirty="0">
                <a:solidFill>
                  <a:srgbClr val="0070C0"/>
                </a:solidFill>
              </a:rPr>
              <a:t>for (</a:t>
            </a:r>
            <a:r>
              <a:rPr lang="en-US" altLang="zh-CN" sz="2000" dirty="0" err="1">
                <a:solidFill>
                  <a:srgbClr val="0070C0"/>
                </a:solidFill>
              </a:rPr>
              <a:t>int</a:t>
            </a:r>
            <a:r>
              <a:rPr lang="en-US" altLang="zh-CN" sz="2000" dirty="0">
                <a:solidFill>
                  <a:srgbClr val="0070C0"/>
                </a:solidFill>
              </a:rPr>
              <a:t> j = 0; j &lt; </a:t>
            </a:r>
            <a:r>
              <a:rPr lang="en-US" altLang="zh-CN" sz="2000" dirty="0" err="1">
                <a:solidFill>
                  <a:srgbClr val="0070C0"/>
                </a:solidFill>
              </a:rPr>
              <a:t>converted.rows</a:t>
            </a:r>
            <a:r>
              <a:rPr lang="en-US" altLang="zh-CN" sz="2000" dirty="0">
                <a:solidFill>
                  <a:srgbClr val="0070C0"/>
                </a:solidFill>
              </a:rPr>
              <a:t>; </a:t>
            </a:r>
            <a:r>
              <a:rPr lang="en-US" altLang="zh-CN" sz="2000" dirty="0" err="1">
                <a:solidFill>
                  <a:srgbClr val="0070C0"/>
                </a:solidFill>
              </a:rPr>
              <a:t>j++</a:t>
            </a:r>
            <a:r>
              <a:rPr lang="en-US" altLang="zh-CN" sz="2000" dirty="0">
                <a:solidFill>
                  <a:srgbClr val="0070C0"/>
                </a:solidFill>
              </a:rPr>
              <a:t>) {</a:t>
            </a:r>
          </a:p>
          <a:p>
            <a:pPr marL="109728" indent="0">
              <a:buNone/>
            </a:pPr>
            <a:r>
              <a:rPr lang="en-US" altLang="zh-CN" sz="2000" dirty="0">
                <a:solidFill>
                  <a:srgbClr val="0070C0"/>
                </a:solidFill>
              </a:rPr>
              <a:t>			</a:t>
            </a:r>
            <a:r>
              <a:rPr lang="en-US" altLang="zh-CN" sz="2000" dirty="0">
                <a:solidFill>
                  <a:srgbClr val="00B050"/>
                </a:solidFill>
              </a:rPr>
              <a:t>// </a:t>
            </a:r>
            <a:r>
              <a:rPr lang="zh-CN" altLang="en-US" sz="2000" dirty="0">
                <a:solidFill>
                  <a:srgbClr val="00B050"/>
                </a:solidFill>
              </a:rPr>
              <a:t>取得行</a:t>
            </a:r>
            <a:r>
              <a:rPr lang="en-US" altLang="zh-CN" sz="2000" dirty="0">
                <a:solidFill>
                  <a:srgbClr val="00B050"/>
                </a:solidFill>
              </a:rPr>
              <a:t>j</a:t>
            </a:r>
            <a:r>
              <a:rPr lang="zh-CN" altLang="en-US" sz="2000" dirty="0">
                <a:solidFill>
                  <a:srgbClr val="00B050"/>
                </a:solidFill>
              </a:rPr>
              <a:t>的首地址</a:t>
            </a:r>
          </a:p>
          <a:p>
            <a:pPr marL="109728" indent="0">
              <a:buNone/>
            </a:pPr>
            <a:r>
              <a:rPr lang="zh-CN" altLang="en-US" sz="2000" dirty="0">
                <a:solidFill>
                  <a:srgbClr val="0070C0"/>
                </a:solidFill>
              </a:rPr>
              <a:t>			</a:t>
            </a:r>
            <a:r>
              <a:rPr lang="en-US" altLang="zh-CN" sz="2000" dirty="0" err="1">
                <a:solidFill>
                  <a:srgbClr val="0070C0"/>
                </a:solidFill>
              </a:rPr>
              <a:t>const</a:t>
            </a:r>
            <a:r>
              <a:rPr lang="en-US" altLang="zh-CN" sz="2000" dirty="0">
                <a:solidFill>
                  <a:srgbClr val="0070C0"/>
                </a:solidFill>
              </a:rPr>
              <a:t> cv::Vec3b *input = </a:t>
            </a:r>
            <a:r>
              <a:rPr lang="en-US" altLang="zh-CN" sz="2000" dirty="0" smtClean="0">
                <a:solidFill>
                  <a:srgbClr val="0070C0"/>
                </a:solidFill>
              </a:rPr>
              <a:t>						</a:t>
            </a:r>
            <a:r>
              <a:rPr lang="en-US" altLang="zh-CN" sz="2000" dirty="0" err="1" smtClean="0">
                <a:solidFill>
                  <a:srgbClr val="FF0000"/>
                </a:solidFill>
              </a:rPr>
              <a:t>converted</a:t>
            </a:r>
            <a:r>
              <a:rPr lang="en-US" altLang="zh-CN" sz="2000" dirty="0" err="1" smtClean="0">
                <a:solidFill>
                  <a:srgbClr val="0070C0"/>
                </a:solidFill>
              </a:rPr>
              <a:t>.ptr</a:t>
            </a:r>
            <a:r>
              <a:rPr lang="en-US" altLang="zh-CN" sz="2000" dirty="0" smtClean="0">
                <a:solidFill>
                  <a:srgbClr val="0070C0"/>
                </a:solidFill>
              </a:rPr>
              <a:t>&lt;cv</a:t>
            </a:r>
            <a:r>
              <a:rPr lang="en-US" altLang="zh-CN" sz="2000" dirty="0">
                <a:solidFill>
                  <a:srgbClr val="0070C0"/>
                </a:solidFill>
              </a:rPr>
              <a:t>::Vec3b&gt;(j);</a:t>
            </a:r>
          </a:p>
          <a:p>
            <a:pPr marL="109728" indent="0">
              <a:buNone/>
            </a:pPr>
            <a:r>
              <a:rPr lang="en-US" altLang="zh-CN" sz="2000" dirty="0">
                <a:solidFill>
                  <a:srgbClr val="0070C0"/>
                </a:solidFill>
              </a:rPr>
              <a:t>	</a:t>
            </a:r>
            <a:r>
              <a:rPr lang="en-US" altLang="zh-CN" sz="2000" dirty="0" smtClean="0">
                <a:solidFill>
                  <a:srgbClr val="0070C0"/>
                </a:solidFill>
              </a:rPr>
              <a:t>		</a:t>
            </a:r>
            <a:r>
              <a:rPr lang="en-US" altLang="zh-CN" sz="2000" dirty="0" smtClean="0">
                <a:solidFill>
                  <a:srgbClr val="0000FF"/>
                </a:solidFill>
              </a:rPr>
              <a:t>……</a:t>
            </a:r>
          </a:p>
          <a:p>
            <a:pPr marL="109728" indent="0">
              <a:buNone/>
            </a:pPr>
            <a:r>
              <a:rPr lang="en-US" altLang="zh-CN" sz="2000" dirty="0">
                <a:solidFill>
                  <a:srgbClr val="0000FF"/>
                </a:solidFill>
              </a:rPr>
              <a:t>	</a:t>
            </a:r>
            <a:r>
              <a:rPr lang="en-US" altLang="zh-CN" sz="2000" dirty="0" smtClean="0">
                <a:solidFill>
                  <a:srgbClr val="0000FF"/>
                </a:solidFill>
              </a:rPr>
              <a:t>	</a:t>
            </a:r>
            <a:r>
              <a:rPr lang="en-US" altLang="zh-CN" sz="2000" dirty="0" smtClean="0">
                <a:solidFill>
                  <a:srgbClr val="0070C0"/>
                </a:solidFill>
              </a:rPr>
              <a:t>}</a:t>
            </a:r>
          </a:p>
          <a:p>
            <a:pPr marL="109728" indent="0">
              <a:buNone/>
            </a:pPr>
            <a:r>
              <a:rPr lang="en-US" altLang="zh-CN" sz="2000" dirty="0" smtClean="0">
                <a:solidFill>
                  <a:srgbClr val="0070C0"/>
                </a:solidFill>
              </a:rPr>
              <a:t>	}</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4" name="标题 3"/>
          <p:cNvSpPr>
            <a:spLocks noGrp="1"/>
          </p:cNvSpPr>
          <p:nvPr>
            <p:ph type="title"/>
          </p:nvPr>
        </p:nvSpPr>
        <p:spPr>
          <a:xfrm>
            <a:off x="457200" y="44624"/>
            <a:ext cx="8229600" cy="1143000"/>
          </a:xfrm>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dirty="0"/>
          </a:p>
        </p:txBody>
      </p:sp>
    </p:spTree>
    <p:extLst>
      <p:ext uri="{BB962C8B-B14F-4D97-AF65-F5344CB8AC3E}">
        <p14:creationId xmlns:p14="http://schemas.microsoft.com/office/powerpoint/2010/main" val="347751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500"/>
                                        <p:tgtEl>
                                          <p:spTgt spid="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500"/>
                                        <p:tgtEl>
                                          <p:spTgt spid="2">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13" end="13"/>
                                            </p:txEl>
                                          </p:spTgt>
                                        </p:tgtEl>
                                        <p:attrNameLst>
                                          <p:attrName>style.visibility</p:attrName>
                                        </p:attrNameLst>
                                      </p:cBhvr>
                                      <p:to>
                                        <p:strVal val="visible"/>
                                      </p:to>
                                    </p:set>
                                    <p:animEffect transition="in" filter="fade">
                                      <p:cBhvr>
                                        <p:cTn id="4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96752"/>
            <a:ext cx="8229600" cy="5188032"/>
          </a:xfrm>
        </p:spPr>
        <p:txBody>
          <a:bodyPr>
            <a:normAutofit/>
          </a:bodyPr>
          <a:lstStyle/>
          <a:p>
            <a:r>
              <a:rPr lang="zh-CN" altLang="en-US" sz="2400" dirty="0" smtClean="0"/>
              <a:t>输入的</a:t>
            </a:r>
            <a:r>
              <a:rPr lang="zh-CN" altLang="en-US" sz="2400" dirty="0" smtClean="0">
                <a:solidFill>
                  <a:srgbClr val="0000FF"/>
                </a:solidFill>
              </a:rPr>
              <a:t>目标颜色</a:t>
            </a:r>
            <a:r>
              <a:rPr lang="zh-CN" altLang="en-US" sz="2400" dirty="0" smtClean="0"/>
              <a:t>也需要进行</a:t>
            </a:r>
            <a:r>
              <a:rPr lang="zh-CN" altLang="en-US" sz="2400" dirty="0" smtClean="0">
                <a:solidFill>
                  <a:srgbClr val="0000FF"/>
                </a:solidFill>
              </a:rPr>
              <a:t>转换</a:t>
            </a:r>
            <a:r>
              <a:rPr lang="zh-CN" altLang="en-US" sz="2400" dirty="0" smtClean="0"/>
              <a:t>，通过</a:t>
            </a:r>
            <a:r>
              <a:rPr lang="zh-CN" altLang="en-US" sz="2400" dirty="0" smtClean="0">
                <a:solidFill>
                  <a:srgbClr val="0000FF"/>
                </a:solidFill>
              </a:rPr>
              <a:t>创建一个只有单个像素的临时图像</a:t>
            </a:r>
            <a:r>
              <a:rPr lang="zh-CN" altLang="en-US" sz="2400" dirty="0" smtClean="0"/>
              <a:t>，可以实现此转换</a:t>
            </a:r>
            <a:endParaRPr lang="en-US" altLang="zh-CN" sz="2400" dirty="0" smtClean="0">
              <a:solidFill>
                <a:srgbClr val="0000FF"/>
              </a:solidFill>
            </a:endParaRPr>
          </a:p>
          <a:p>
            <a:pPr marL="109728" indent="0">
              <a:buNone/>
            </a:pPr>
            <a:r>
              <a:rPr lang="en-US" altLang="zh-CN" dirty="0" smtClean="0"/>
              <a:t>	</a:t>
            </a:r>
            <a:r>
              <a:rPr lang="en-US" altLang="zh-CN" sz="2000" dirty="0">
                <a:solidFill>
                  <a:srgbClr val="0070C0"/>
                </a:solidFill>
              </a:rPr>
              <a:t>void </a:t>
            </a:r>
            <a:r>
              <a:rPr lang="en-US" altLang="zh-CN" sz="2000" dirty="0" err="1">
                <a:solidFill>
                  <a:srgbClr val="0070C0"/>
                </a:solidFill>
              </a:rPr>
              <a:t>setTargetColor</a:t>
            </a:r>
            <a:r>
              <a:rPr lang="en-US" altLang="zh-CN" sz="2000" dirty="0">
                <a:solidFill>
                  <a:srgbClr val="0070C0"/>
                </a:solidFill>
              </a:rPr>
              <a:t>(cv::Vec3b color) {</a:t>
            </a:r>
          </a:p>
          <a:p>
            <a:pPr marL="109728" indent="0">
              <a:buNone/>
            </a:pPr>
            <a:r>
              <a:rPr lang="en-US" altLang="zh-CN" sz="2000" dirty="0">
                <a:solidFill>
                  <a:srgbClr val="0070C0"/>
                </a:solidFill>
              </a:rPr>
              <a:t>		</a:t>
            </a:r>
            <a:r>
              <a:rPr lang="en-US" altLang="zh-CN" sz="2000" dirty="0">
                <a:solidFill>
                  <a:srgbClr val="00B050"/>
                </a:solidFill>
              </a:rPr>
              <a:t>// </a:t>
            </a:r>
            <a:r>
              <a:rPr lang="zh-CN" altLang="en-US" sz="2000" dirty="0">
                <a:solidFill>
                  <a:srgbClr val="00B050"/>
                </a:solidFill>
              </a:rPr>
              <a:t>临时的单像素图像</a:t>
            </a:r>
          </a:p>
          <a:p>
            <a:pPr marL="109728" indent="0">
              <a:buNone/>
            </a:pPr>
            <a:r>
              <a:rPr lang="zh-CN" altLang="en-US" sz="2000" dirty="0">
                <a:solidFill>
                  <a:srgbClr val="0070C0"/>
                </a:solidFill>
              </a:rPr>
              <a:t>		</a:t>
            </a:r>
            <a:r>
              <a:rPr lang="en-US" altLang="zh-CN" sz="2000" dirty="0">
                <a:solidFill>
                  <a:srgbClr val="FF0000"/>
                </a:solidFill>
              </a:rPr>
              <a:t>cv::Mat </a:t>
            </a:r>
            <a:r>
              <a:rPr lang="en-US" altLang="zh-CN" sz="2000" dirty="0" err="1">
                <a:solidFill>
                  <a:srgbClr val="FF0000"/>
                </a:solidFill>
              </a:rPr>
              <a:t>tmp</a:t>
            </a:r>
            <a:r>
              <a:rPr lang="en-US" altLang="zh-CN" sz="2000" dirty="0">
                <a:solidFill>
                  <a:srgbClr val="FF0000"/>
                </a:solidFill>
              </a:rPr>
              <a:t>(1, 1, CV_8UC3);</a:t>
            </a:r>
          </a:p>
          <a:p>
            <a:pPr marL="109728" indent="0">
              <a:buNone/>
            </a:pPr>
            <a:r>
              <a:rPr lang="en-US" altLang="zh-CN" sz="2000" dirty="0">
                <a:solidFill>
                  <a:srgbClr val="FF0000"/>
                </a:solidFill>
              </a:rPr>
              <a:t>		tmp.at&lt;cv::Vec3b&gt;(0, 0) = color;</a:t>
            </a:r>
          </a:p>
          <a:p>
            <a:pPr marL="109728" indent="0">
              <a:buNone/>
            </a:pP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a:solidFill>
                  <a:srgbClr val="00B050"/>
                </a:solidFill>
              </a:rPr>
              <a:t>// </a:t>
            </a:r>
            <a:r>
              <a:rPr lang="zh-CN" altLang="en-US" sz="2000" dirty="0">
                <a:solidFill>
                  <a:srgbClr val="00B050"/>
                </a:solidFill>
              </a:rPr>
              <a:t>目标颜色转换成</a:t>
            </a:r>
            <a:r>
              <a:rPr lang="en-US" altLang="zh-CN" sz="2000" dirty="0">
                <a:solidFill>
                  <a:srgbClr val="00B050"/>
                </a:solidFill>
              </a:rPr>
              <a:t>Lab</a:t>
            </a:r>
            <a:r>
              <a:rPr lang="zh-CN" altLang="en-US" sz="2000" dirty="0">
                <a:solidFill>
                  <a:srgbClr val="00B050"/>
                </a:solidFill>
              </a:rPr>
              <a:t>色彩空间</a:t>
            </a:r>
          </a:p>
          <a:p>
            <a:pPr marL="109728" indent="0">
              <a:buNone/>
            </a:pPr>
            <a:r>
              <a:rPr lang="zh-CN" altLang="en-US" sz="2000" dirty="0">
                <a:solidFill>
                  <a:srgbClr val="0070C0"/>
                </a:solidFill>
              </a:rPr>
              <a:t>		</a:t>
            </a:r>
            <a:r>
              <a:rPr lang="en-US" altLang="zh-CN" sz="2000" dirty="0">
                <a:solidFill>
                  <a:srgbClr val="FF0000"/>
                </a:solidFill>
              </a:rPr>
              <a:t>cv::</a:t>
            </a:r>
            <a:r>
              <a:rPr lang="en-US" altLang="zh-CN" sz="2000" dirty="0" err="1">
                <a:solidFill>
                  <a:srgbClr val="FF0000"/>
                </a:solidFill>
              </a:rPr>
              <a:t>cvtColor</a:t>
            </a:r>
            <a:r>
              <a:rPr lang="en-US" altLang="zh-CN" sz="2000" dirty="0">
                <a:solidFill>
                  <a:srgbClr val="FF0000"/>
                </a:solidFill>
              </a:rPr>
              <a:t>(</a:t>
            </a:r>
            <a:r>
              <a:rPr lang="en-US" altLang="zh-CN" sz="2000" dirty="0" err="1">
                <a:solidFill>
                  <a:srgbClr val="FF0000"/>
                </a:solidFill>
              </a:rPr>
              <a:t>tmp</a:t>
            </a:r>
            <a:r>
              <a:rPr lang="en-US" altLang="zh-CN" sz="2000" dirty="0">
                <a:solidFill>
                  <a:srgbClr val="FF0000"/>
                </a:solidFill>
              </a:rPr>
              <a:t>, </a:t>
            </a:r>
            <a:r>
              <a:rPr lang="en-US" altLang="zh-CN" sz="2000" dirty="0" err="1">
                <a:solidFill>
                  <a:srgbClr val="FF0000"/>
                </a:solidFill>
              </a:rPr>
              <a:t>tmp</a:t>
            </a:r>
            <a:r>
              <a:rPr lang="en-US" altLang="zh-CN" sz="2000" dirty="0">
                <a:solidFill>
                  <a:srgbClr val="FF0000"/>
                </a:solidFill>
              </a:rPr>
              <a:t>, CV_BGR2Lab);</a:t>
            </a:r>
          </a:p>
          <a:p>
            <a:pPr marL="109728" indent="0">
              <a:buNone/>
            </a:pP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a:solidFill>
                  <a:srgbClr val="FF0000"/>
                </a:solidFill>
              </a:rPr>
              <a:t>target = tmp.at&lt;cv::Vec3b&gt;(0, 0);</a:t>
            </a:r>
          </a:p>
          <a:p>
            <a:pPr marL="109728" indent="0">
              <a:buNone/>
            </a:pPr>
            <a:r>
              <a:rPr lang="en-US" altLang="zh-CN" sz="2000" dirty="0">
                <a:solidFill>
                  <a:srgbClr val="0070C0"/>
                </a:solidFill>
              </a:rPr>
              <a:t>	}</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4" name="标题 3"/>
          <p:cNvSpPr>
            <a:spLocks noGrp="1"/>
          </p:cNvSpPr>
          <p:nvPr>
            <p:ph type="title"/>
          </p:nvPr>
        </p:nvSpPr>
        <p:spPr>
          <a:xfrm>
            <a:off x="457200" y="44624"/>
            <a:ext cx="8229600" cy="1143000"/>
          </a:xfrm>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dirty="0"/>
          </a:p>
        </p:txBody>
      </p:sp>
    </p:spTree>
    <p:extLst>
      <p:ext uri="{BB962C8B-B14F-4D97-AF65-F5344CB8AC3E}">
        <p14:creationId xmlns:p14="http://schemas.microsoft.com/office/powerpoint/2010/main" val="25974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fade">
                                      <p:cBhvr>
                                        <p:cTn id="3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600" dirty="0" smtClean="0">
                <a:solidFill>
                  <a:srgbClr val="FF0000"/>
                </a:solidFill>
                <a:latin typeface="黑体" panose="02010609060101010101" pitchFamily="49" charset="-122"/>
                <a:ea typeface="黑体" panose="02010609060101010101" pitchFamily="49" charset="-122"/>
              </a:rPr>
              <a:t>扩展</a:t>
            </a:r>
            <a:r>
              <a:rPr lang="en-US" altLang="zh-CN" sz="2600" dirty="0" smtClean="0">
                <a:solidFill>
                  <a:srgbClr val="FF0000"/>
                </a:solidFill>
                <a:latin typeface="黑体" panose="02010609060101010101" pitchFamily="49" charset="-122"/>
                <a:ea typeface="黑体" panose="02010609060101010101" pitchFamily="49" charset="-122"/>
              </a:rPr>
              <a:t>1</a:t>
            </a:r>
            <a:r>
              <a:rPr lang="zh-CN" altLang="en-US" sz="2600" dirty="0" smtClean="0">
                <a:latin typeface="黑体" panose="02010609060101010101" pitchFamily="49" charset="-122"/>
                <a:ea typeface="黑体" panose="02010609060101010101" pitchFamily="49" charset="-122"/>
              </a:rPr>
              <a:t>：</a:t>
            </a:r>
            <a:r>
              <a:rPr lang="zh-CN" altLang="en-US" sz="2600" dirty="0" smtClean="0">
                <a:solidFill>
                  <a:srgbClr val="0000FF"/>
                </a:solidFill>
                <a:latin typeface="黑体" panose="02010609060101010101" pitchFamily="49" charset="-122"/>
                <a:ea typeface="黑体" panose="02010609060101010101" pitchFamily="49" charset="-122"/>
              </a:rPr>
              <a:t>电视</a:t>
            </a:r>
            <a:r>
              <a:rPr lang="zh-CN" altLang="en-US" sz="2600" dirty="0">
                <a:solidFill>
                  <a:srgbClr val="0000FF"/>
                </a:solidFill>
                <a:latin typeface="黑体" panose="02010609060101010101" pitchFamily="49" charset="-122"/>
                <a:ea typeface="黑体" panose="02010609060101010101" pitchFamily="49" charset="-122"/>
              </a:rPr>
              <a:t>颜色空间</a:t>
            </a:r>
            <a:r>
              <a:rPr lang="zh-CN" altLang="en-US" sz="2600" dirty="0">
                <a:latin typeface="黑体" panose="02010609060101010101" pitchFamily="49" charset="-122"/>
                <a:ea typeface="黑体" panose="02010609060101010101" pitchFamily="49" charset="-122"/>
              </a:rPr>
              <a:t>：</a:t>
            </a:r>
            <a:r>
              <a:rPr lang="en-US" altLang="zh-CN" sz="2600" dirty="0">
                <a:solidFill>
                  <a:srgbClr val="FF0000"/>
                </a:solidFill>
                <a:latin typeface="黑体" panose="02010609060101010101" pitchFamily="49" charset="-122"/>
                <a:ea typeface="黑体" panose="02010609060101010101" pitchFamily="49" charset="-122"/>
              </a:rPr>
              <a:t>YUV</a:t>
            </a:r>
            <a:r>
              <a:rPr lang="zh-CN" altLang="en-US" sz="2600" dirty="0">
                <a:latin typeface="黑体" panose="02010609060101010101" pitchFamily="49" charset="-122"/>
                <a:ea typeface="黑体" panose="02010609060101010101" pitchFamily="49" charset="-122"/>
              </a:rPr>
              <a:t>、</a:t>
            </a:r>
            <a:r>
              <a:rPr lang="en-US" altLang="zh-CN" sz="2600" dirty="0">
                <a:solidFill>
                  <a:srgbClr val="FF0000"/>
                </a:solidFill>
                <a:latin typeface="黑体" panose="02010609060101010101" pitchFamily="49" charset="-122"/>
                <a:ea typeface="黑体" panose="02010609060101010101" pitchFamily="49" charset="-122"/>
              </a:rPr>
              <a:t>YIQ</a:t>
            </a:r>
            <a:r>
              <a:rPr lang="zh-CN" altLang="en-US" sz="2600" dirty="0">
                <a:latin typeface="黑体" panose="02010609060101010101" pitchFamily="49" charset="-122"/>
                <a:ea typeface="黑体" panose="02010609060101010101" pitchFamily="49" charset="-122"/>
              </a:rPr>
              <a:t>与</a:t>
            </a:r>
            <a:r>
              <a:rPr lang="en-US" altLang="zh-CN" sz="2600" dirty="0" err="1" smtClean="0">
                <a:solidFill>
                  <a:srgbClr val="FF0000"/>
                </a:solidFill>
                <a:latin typeface="黑体" panose="02010609060101010101" pitchFamily="49" charset="-122"/>
                <a:ea typeface="黑体" panose="02010609060101010101" pitchFamily="49" charset="-122"/>
              </a:rPr>
              <a:t>YC</a:t>
            </a:r>
            <a:r>
              <a:rPr lang="en-US" altLang="zh-CN" sz="2600" baseline="-25000" dirty="0" err="1" smtClean="0">
                <a:solidFill>
                  <a:srgbClr val="FF0000"/>
                </a:solidFill>
                <a:latin typeface="黑体" panose="02010609060101010101" pitchFamily="49" charset="-122"/>
                <a:ea typeface="黑体" panose="02010609060101010101" pitchFamily="49" charset="-122"/>
              </a:rPr>
              <a:t>r</a:t>
            </a:r>
            <a:r>
              <a:rPr lang="en-US" altLang="zh-CN" sz="2600" dirty="0" err="1" smtClean="0">
                <a:solidFill>
                  <a:srgbClr val="FF0000"/>
                </a:solidFill>
                <a:latin typeface="黑体" panose="02010609060101010101" pitchFamily="49" charset="-122"/>
                <a:ea typeface="黑体" panose="02010609060101010101" pitchFamily="49" charset="-122"/>
              </a:rPr>
              <a:t>C</a:t>
            </a:r>
            <a:r>
              <a:rPr lang="en-US" altLang="zh-CN" sz="2600" baseline="-25000" dirty="0" err="1" smtClean="0">
                <a:solidFill>
                  <a:srgbClr val="FF0000"/>
                </a:solidFill>
                <a:latin typeface="黑体" panose="02010609060101010101" pitchFamily="49" charset="-122"/>
                <a:ea typeface="黑体" panose="02010609060101010101" pitchFamily="49" charset="-122"/>
              </a:rPr>
              <a:t>b</a:t>
            </a:r>
            <a:endParaRPr lang="en-US" altLang="zh-CN" sz="2600" baseline="-25000" dirty="0" smtClean="0">
              <a:solidFill>
                <a:srgbClr val="FF0000"/>
              </a:solidFill>
              <a:latin typeface="黑体" panose="02010609060101010101" pitchFamily="49" charset="-122"/>
              <a:ea typeface="黑体" panose="02010609060101010101" pitchFamily="49" charset="-122"/>
            </a:endParaRPr>
          </a:p>
          <a:p>
            <a:pPr lvl="1"/>
            <a:r>
              <a:rPr lang="zh-CN" altLang="en-US" sz="2400" dirty="0"/>
              <a:t>这些</a:t>
            </a:r>
            <a:r>
              <a:rPr lang="zh-CN" altLang="en-US" sz="2400" dirty="0">
                <a:solidFill>
                  <a:srgbClr val="FF0000"/>
                </a:solidFill>
              </a:rPr>
              <a:t>颜色空间</a:t>
            </a:r>
            <a:r>
              <a:rPr lang="zh-CN" altLang="en-US" sz="2400" dirty="0"/>
              <a:t>是</a:t>
            </a:r>
            <a:r>
              <a:rPr lang="zh-CN" altLang="en-US" sz="2400" dirty="0">
                <a:solidFill>
                  <a:srgbClr val="FF0000"/>
                </a:solidFill>
              </a:rPr>
              <a:t>电视信号</a:t>
            </a:r>
            <a:r>
              <a:rPr lang="zh-CN" altLang="en-US" sz="2400" dirty="0"/>
              <a:t>的</a:t>
            </a:r>
            <a:r>
              <a:rPr lang="zh-CN" altLang="en-US" sz="2400" dirty="0">
                <a:solidFill>
                  <a:srgbClr val="0000FF"/>
                </a:solidFill>
              </a:rPr>
              <a:t>记录</a:t>
            </a:r>
            <a:r>
              <a:rPr lang="zh-CN" altLang="en-US" sz="2400" dirty="0"/>
              <a:t>、</a:t>
            </a:r>
            <a:r>
              <a:rPr lang="zh-CN" altLang="en-US" sz="2400" dirty="0">
                <a:solidFill>
                  <a:srgbClr val="0000FF"/>
                </a:solidFill>
              </a:rPr>
              <a:t>存储</a:t>
            </a:r>
            <a:r>
              <a:rPr lang="zh-CN" altLang="en-US" sz="2400" dirty="0"/>
              <a:t>、</a:t>
            </a:r>
            <a:r>
              <a:rPr lang="zh-CN" altLang="en-US" sz="2400" dirty="0">
                <a:solidFill>
                  <a:srgbClr val="0000FF"/>
                </a:solidFill>
              </a:rPr>
              <a:t>传输</a:t>
            </a:r>
            <a:r>
              <a:rPr lang="zh-CN" altLang="en-US" sz="2400" dirty="0"/>
              <a:t>和</a:t>
            </a:r>
            <a:r>
              <a:rPr lang="zh-CN" altLang="en-US" sz="2400" dirty="0">
                <a:solidFill>
                  <a:srgbClr val="0000FF"/>
                </a:solidFill>
              </a:rPr>
              <a:t>显示</a:t>
            </a:r>
            <a:r>
              <a:rPr lang="zh-CN" altLang="en-US" sz="2400" dirty="0"/>
              <a:t>标准所必须的一部分</a:t>
            </a:r>
          </a:p>
          <a:p>
            <a:pPr lvl="1"/>
            <a:r>
              <a:rPr lang="en-US" altLang="zh-CN" sz="2400" dirty="0">
                <a:solidFill>
                  <a:srgbClr val="0000FF"/>
                </a:solidFill>
              </a:rPr>
              <a:t>YUV</a:t>
            </a:r>
            <a:r>
              <a:rPr lang="zh-CN" altLang="en-US" sz="2400" dirty="0"/>
              <a:t>和</a:t>
            </a:r>
            <a:r>
              <a:rPr lang="en-US" altLang="zh-CN" sz="2400" dirty="0">
                <a:solidFill>
                  <a:srgbClr val="0000FF"/>
                </a:solidFill>
              </a:rPr>
              <a:t>YIQ</a:t>
            </a:r>
            <a:r>
              <a:rPr lang="zh-CN" altLang="en-US" sz="2400" dirty="0"/>
              <a:t>是模拟</a:t>
            </a:r>
            <a:r>
              <a:rPr lang="en-US" altLang="zh-CN" sz="2400" dirty="0">
                <a:solidFill>
                  <a:srgbClr val="0000FF"/>
                </a:solidFill>
              </a:rPr>
              <a:t>NTSC</a:t>
            </a:r>
            <a:r>
              <a:rPr lang="zh-CN" altLang="en-US" sz="2400" dirty="0"/>
              <a:t>系统和</a:t>
            </a:r>
            <a:r>
              <a:rPr lang="en-US" altLang="zh-CN" sz="2400" dirty="0">
                <a:solidFill>
                  <a:srgbClr val="0000FF"/>
                </a:solidFill>
              </a:rPr>
              <a:t>PAL</a:t>
            </a:r>
            <a:r>
              <a:rPr lang="zh-CN" altLang="en-US" sz="2400" dirty="0"/>
              <a:t>系统基本的颜色编码方法，</a:t>
            </a:r>
            <a:r>
              <a:rPr lang="en-US" altLang="zh-CN" sz="2400" dirty="0" err="1" smtClean="0">
                <a:solidFill>
                  <a:srgbClr val="0000FF"/>
                </a:solidFill>
              </a:rPr>
              <a:t>YC</a:t>
            </a:r>
            <a:r>
              <a:rPr lang="en-US" altLang="zh-CN" sz="2400" baseline="-25000" dirty="0" err="1" smtClean="0">
                <a:solidFill>
                  <a:srgbClr val="0000FF"/>
                </a:solidFill>
              </a:rPr>
              <a:t>r</a:t>
            </a:r>
            <a:r>
              <a:rPr lang="en-US" altLang="zh-CN" sz="2400" dirty="0" err="1" smtClean="0">
                <a:solidFill>
                  <a:srgbClr val="0000FF"/>
                </a:solidFill>
              </a:rPr>
              <a:t>C</a:t>
            </a:r>
            <a:r>
              <a:rPr lang="en-US" altLang="zh-CN" sz="2400" baseline="-25000" dirty="0" err="1" smtClean="0">
                <a:solidFill>
                  <a:srgbClr val="0000FF"/>
                </a:solidFill>
              </a:rPr>
              <a:t>b</a:t>
            </a:r>
            <a:r>
              <a:rPr lang="zh-CN" altLang="en-US" sz="2400" dirty="0" smtClean="0"/>
              <a:t>是</a:t>
            </a:r>
            <a:r>
              <a:rPr lang="zh-CN" altLang="en-US" sz="2400" dirty="0"/>
              <a:t>数字电视国际标准的一部分</a:t>
            </a:r>
          </a:p>
          <a:p>
            <a:pPr lvl="1"/>
            <a:r>
              <a:rPr lang="zh-CN" altLang="en-US" sz="2400" dirty="0"/>
              <a:t>所有这些</a:t>
            </a:r>
            <a:r>
              <a:rPr lang="zh-CN" altLang="en-US" sz="2400" dirty="0">
                <a:solidFill>
                  <a:srgbClr val="FF0000"/>
                </a:solidFill>
              </a:rPr>
              <a:t>颜色空间</a:t>
            </a:r>
            <a:r>
              <a:rPr lang="zh-CN" altLang="en-US" sz="2400" dirty="0"/>
              <a:t>有一个共同的特点：将</a:t>
            </a:r>
            <a:r>
              <a:rPr lang="zh-CN" altLang="en-US" sz="2400" dirty="0">
                <a:solidFill>
                  <a:srgbClr val="FF0000"/>
                </a:solidFill>
              </a:rPr>
              <a:t>亮度分量</a:t>
            </a:r>
            <a:r>
              <a:rPr lang="en-US" altLang="zh-CN" sz="2400" dirty="0">
                <a:solidFill>
                  <a:srgbClr val="0000FF"/>
                </a:solidFill>
              </a:rPr>
              <a:t>Y</a:t>
            </a:r>
            <a:r>
              <a:rPr lang="zh-CN" altLang="en-US" sz="2400" dirty="0"/>
              <a:t>从两种</a:t>
            </a:r>
            <a:r>
              <a:rPr lang="zh-CN" altLang="en-US" sz="2400" dirty="0">
                <a:solidFill>
                  <a:srgbClr val="FF0000"/>
                </a:solidFill>
              </a:rPr>
              <a:t>色度分量</a:t>
            </a:r>
            <a:r>
              <a:rPr lang="zh-CN" altLang="en-US" sz="2400" dirty="0"/>
              <a:t>中分离出来，并且是针对颜色差别进行编码</a:t>
            </a:r>
          </a:p>
          <a:p>
            <a:pPr lvl="1"/>
            <a:r>
              <a:rPr lang="zh-CN" altLang="en-US" sz="2400" dirty="0"/>
              <a:t>由于人类的</a:t>
            </a:r>
            <a:r>
              <a:rPr lang="zh-CN" altLang="en-US" sz="2400" dirty="0">
                <a:solidFill>
                  <a:srgbClr val="FF0000"/>
                </a:solidFill>
              </a:rPr>
              <a:t>视觉系统</a:t>
            </a:r>
            <a:r>
              <a:rPr lang="zh-CN" altLang="en-US" sz="2400" dirty="0"/>
              <a:t>对</a:t>
            </a:r>
            <a:r>
              <a:rPr lang="zh-CN" altLang="en-US" sz="2400" dirty="0">
                <a:solidFill>
                  <a:srgbClr val="FF0000"/>
                </a:solidFill>
              </a:rPr>
              <a:t>亮度</a:t>
            </a:r>
            <a:r>
              <a:rPr lang="zh-CN" altLang="en-US" sz="2400" dirty="0"/>
              <a:t>的敏感度比对</a:t>
            </a:r>
            <a:r>
              <a:rPr lang="zh-CN" altLang="en-US" sz="2400" dirty="0">
                <a:solidFill>
                  <a:srgbClr val="FF0000"/>
                </a:solidFill>
              </a:rPr>
              <a:t>色彩</a:t>
            </a:r>
            <a:r>
              <a:rPr lang="zh-CN" altLang="en-US" sz="2400" dirty="0"/>
              <a:t>的敏感度更强，因此</a:t>
            </a:r>
            <a:r>
              <a:rPr lang="zh-CN" altLang="en-US" sz="2400" dirty="0">
                <a:solidFill>
                  <a:srgbClr val="FF0000"/>
                </a:solidFill>
              </a:rPr>
              <a:t>色彩通道</a:t>
            </a:r>
            <a:r>
              <a:rPr lang="zh-CN" altLang="en-US" sz="2400" dirty="0"/>
              <a:t>的</a:t>
            </a:r>
            <a:r>
              <a:rPr lang="zh-CN" altLang="en-US" sz="2400" dirty="0">
                <a:solidFill>
                  <a:srgbClr val="FF0000"/>
                </a:solidFill>
              </a:rPr>
              <a:t>信息量</a:t>
            </a:r>
            <a:r>
              <a:rPr lang="zh-CN" altLang="en-US" sz="2400" dirty="0"/>
              <a:t>，也就是</a:t>
            </a:r>
            <a:r>
              <a:rPr lang="zh-CN" altLang="en-US" sz="2400" dirty="0">
                <a:solidFill>
                  <a:srgbClr val="FF0000"/>
                </a:solidFill>
              </a:rPr>
              <a:t>带宽</a:t>
            </a:r>
            <a:r>
              <a:rPr lang="zh-CN" altLang="en-US" sz="2400" dirty="0"/>
              <a:t>，几乎可以缩减到</a:t>
            </a:r>
            <a:r>
              <a:rPr lang="zh-CN" altLang="en-US" sz="2400" dirty="0">
                <a:solidFill>
                  <a:srgbClr val="FF0000"/>
                </a:solidFill>
              </a:rPr>
              <a:t>亮度分量</a:t>
            </a:r>
            <a:r>
              <a:rPr lang="zh-CN" altLang="en-US" sz="2400" dirty="0"/>
              <a:t>的</a:t>
            </a:r>
            <a:r>
              <a:rPr lang="en-US" altLang="zh-CN" sz="2400" dirty="0">
                <a:solidFill>
                  <a:srgbClr val="0000FF"/>
                </a:solidFill>
              </a:rPr>
              <a:t>1/4</a:t>
            </a:r>
          </a:p>
          <a:p>
            <a:pPr lvl="1"/>
            <a:r>
              <a:rPr lang="en-US" altLang="zh-CN" sz="2400" dirty="0">
                <a:solidFill>
                  <a:srgbClr val="0000FF"/>
                </a:solidFill>
              </a:rPr>
              <a:t>JPEG</a:t>
            </a:r>
            <a:r>
              <a:rPr lang="zh-CN" altLang="en-US" sz="2400" dirty="0"/>
              <a:t>编码将</a:t>
            </a:r>
            <a:r>
              <a:rPr lang="en-US" altLang="zh-CN" sz="2400" dirty="0">
                <a:solidFill>
                  <a:srgbClr val="0000FF"/>
                </a:solidFill>
              </a:rPr>
              <a:t>RGB</a:t>
            </a:r>
            <a:r>
              <a:rPr lang="zh-CN" altLang="en-US" sz="2400" dirty="0"/>
              <a:t>图像转换为</a:t>
            </a:r>
            <a:r>
              <a:rPr lang="en-US" altLang="zh-CN" sz="2400" dirty="0" err="1" smtClean="0">
                <a:solidFill>
                  <a:srgbClr val="0000FF"/>
                </a:solidFill>
              </a:rPr>
              <a:t>YC</a:t>
            </a:r>
            <a:r>
              <a:rPr lang="en-US" altLang="zh-CN" sz="2400" baseline="-25000" dirty="0" err="1" smtClean="0">
                <a:solidFill>
                  <a:srgbClr val="0000FF"/>
                </a:solidFill>
              </a:rPr>
              <a:t>r</a:t>
            </a:r>
            <a:r>
              <a:rPr lang="en-US" altLang="zh-CN" sz="2400" dirty="0" err="1" smtClean="0">
                <a:solidFill>
                  <a:srgbClr val="0000FF"/>
                </a:solidFill>
              </a:rPr>
              <a:t>C</a:t>
            </a:r>
            <a:r>
              <a:rPr lang="en-US" altLang="zh-CN" sz="2400" baseline="-25000" dirty="0" err="1" smtClean="0">
                <a:solidFill>
                  <a:srgbClr val="0000FF"/>
                </a:solidFill>
              </a:rPr>
              <a:t>b</a:t>
            </a:r>
            <a:endParaRPr lang="en-US" altLang="zh-CN" sz="2400" baseline="-25000" dirty="0">
              <a:solidFill>
                <a:srgbClr val="0000FF"/>
              </a:solidFill>
            </a:endParaRPr>
          </a:p>
          <a:p>
            <a:pPr lvl="1"/>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dirty="0"/>
          </a:p>
        </p:txBody>
      </p:sp>
    </p:spTree>
    <p:extLst>
      <p:ext uri="{BB962C8B-B14F-4D97-AF65-F5344CB8AC3E}">
        <p14:creationId xmlns:p14="http://schemas.microsoft.com/office/powerpoint/2010/main" val="112081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5000"/>
              </a:lnSpc>
            </a:pPr>
            <a:r>
              <a:rPr lang="zh-CN" altLang="en-US" dirty="0" smtClean="0">
                <a:solidFill>
                  <a:srgbClr val="FF0000"/>
                </a:solidFill>
              </a:rPr>
              <a:t>扩展</a:t>
            </a:r>
            <a:r>
              <a:rPr lang="en-US" altLang="zh-CN" dirty="0" smtClean="0">
                <a:solidFill>
                  <a:srgbClr val="FF0000"/>
                </a:solidFill>
              </a:rPr>
              <a:t>2</a:t>
            </a:r>
            <a:r>
              <a:rPr lang="zh-CN" altLang="en-US" dirty="0" smtClean="0"/>
              <a:t>：</a:t>
            </a:r>
            <a:r>
              <a:rPr lang="zh-CN" altLang="en-US" dirty="0" smtClean="0">
                <a:solidFill>
                  <a:srgbClr val="0000FF"/>
                </a:solidFill>
              </a:rPr>
              <a:t>其他颜色空间</a:t>
            </a:r>
            <a:endParaRPr lang="en-US" altLang="zh-CN" dirty="0" smtClean="0">
              <a:solidFill>
                <a:srgbClr val="0000FF"/>
              </a:solidFill>
            </a:endParaRPr>
          </a:p>
          <a:p>
            <a:pPr lvl="1">
              <a:lnSpc>
                <a:spcPct val="125000"/>
              </a:lnSpc>
            </a:pPr>
            <a:r>
              <a:rPr lang="en-US" altLang="zh-CN" dirty="0" smtClean="0">
                <a:solidFill>
                  <a:srgbClr val="FF0000"/>
                </a:solidFill>
              </a:rPr>
              <a:t>CIE L*u*v*</a:t>
            </a:r>
            <a:r>
              <a:rPr lang="zh-CN" altLang="en-US" dirty="0" smtClean="0"/>
              <a:t>是另一种</a:t>
            </a:r>
            <a:r>
              <a:rPr lang="zh-CN" altLang="en-US" dirty="0" smtClean="0">
                <a:solidFill>
                  <a:srgbClr val="0000FF"/>
                </a:solidFill>
              </a:rPr>
              <a:t>感知均匀</a:t>
            </a:r>
            <a:r>
              <a:rPr lang="zh-CN" altLang="en-US" dirty="0" smtClean="0"/>
              <a:t>的色彩空间，其</a:t>
            </a:r>
            <a:r>
              <a:rPr lang="zh-CN" altLang="en-US" dirty="0" smtClean="0">
                <a:solidFill>
                  <a:srgbClr val="0000FF"/>
                </a:solidFill>
              </a:rPr>
              <a:t>亮度通道</a:t>
            </a:r>
            <a:r>
              <a:rPr lang="zh-CN" altLang="en-US" dirty="0" smtClean="0"/>
              <a:t>与</a:t>
            </a:r>
            <a:r>
              <a:rPr lang="en-US" altLang="zh-CN" dirty="0" smtClean="0">
                <a:solidFill>
                  <a:srgbClr val="0070C0"/>
                </a:solidFill>
              </a:rPr>
              <a:t>L*a*b*</a:t>
            </a:r>
            <a:r>
              <a:rPr lang="zh-CN" altLang="en-US" dirty="0" smtClean="0"/>
              <a:t>相同，但对</a:t>
            </a:r>
            <a:r>
              <a:rPr lang="zh-CN" altLang="en-US" dirty="0" smtClean="0">
                <a:solidFill>
                  <a:srgbClr val="0000FF"/>
                </a:solidFill>
              </a:rPr>
              <a:t>色度通道</a:t>
            </a:r>
            <a:r>
              <a:rPr lang="zh-CN" altLang="en-US" dirty="0" smtClean="0"/>
              <a:t>使用不同的表示法。与</a:t>
            </a:r>
            <a:r>
              <a:rPr lang="en-US" altLang="zh-CN" dirty="0" smtClean="0">
                <a:solidFill>
                  <a:srgbClr val="0070C0"/>
                </a:solidFill>
              </a:rPr>
              <a:t>L*a*b*</a:t>
            </a:r>
            <a:r>
              <a:rPr lang="zh-CN" altLang="en-US" dirty="0" smtClean="0"/>
              <a:t>一样，从</a:t>
            </a:r>
            <a:r>
              <a:rPr lang="en-US" altLang="zh-CN" dirty="0" smtClean="0">
                <a:solidFill>
                  <a:srgbClr val="0070C0"/>
                </a:solidFill>
              </a:rPr>
              <a:t>RGB</a:t>
            </a:r>
            <a:r>
              <a:rPr lang="zh-CN" altLang="en-US" dirty="0" smtClean="0"/>
              <a:t>颜色空间转换过来是</a:t>
            </a:r>
            <a:r>
              <a:rPr lang="zh-CN" altLang="en-US" dirty="0" smtClean="0">
                <a:solidFill>
                  <a:srgbClr val="0000FF"/>
                </a:solidFill>
              </a:rPr>
              <a:t>非线性</a:t>
            </a:r>
            <a:r>
              <a:rPr lang="zh-CN" altLang="en-US" dirty="0" smtClean="0"/>
              <a:t>的</a:t>
            </a:r>
            <a:r>
              <a:rPr lang="en-US" altLang="zh-CN" dirty="0" smtClean="0"/>
              <a:t>(</a:t>
            </a:r>
            <a:r>
              <a:rPr lang="zh-CN" altLang="en-US" dirty="0" smtClean="0"/>
              <a:t>因此计算量很大</a:t>
            </a:r>
            <a:r>
              <a:rPr lang="en-US" altLang="zh-CN" dirty="0" smtClean="0"/>
              <a:t>)</a:t>
            </a:r>
          </a:p>
          <a:p>
            <a:pPr lvl="1">
              <a:lnSpc>
                <a:spcPct val="125000"/>
              </a:lnSpc>
            </a:pPr>
            <a:r>
              <a:rPr lang="en-US" altLang="zh-CN" dirty="0" smtClean="0">
                <a:solidFill>
                  <a:srgbClr val="FF0000"/>
                </a:solidFill>
              </a:rPr>
              <a:t>HSV</a:t>
            </a:r>
            <a:r>
              <a:rPr lang="zh-CN" altLang="en-US" dirty="0" smtClean="0"/>
              <a:t>和</a:t>
            </a:r>
            <a:r>
              <a:rPr lang="en-US" altLang="zh-CN" dirty="0" smtClean="0">
                <a:solidFill>
                  <a:srgbClr val="FF0000"/>
                </a:solidFill>
              </a:rPr>
              <a:t>HLS</a:t>
            </a:r>
            <a:r>
              <a:rPr lang="zh-CN" altLang="en-US" dirty="0" smtClean="0"/>
              <a:t>这两种色彩空间把颜色分解为</a:t>
            </a:r>
            <a:r>
              <a:rPr lang="zh-CN" altLang="en-US" dirty="0" smtClean="0">
                <a:solidFill>
                  <a:srgbClr val="0000FF"/>
                </a:solidFill>
              </a:rPr>
              <a:t>亮度</a:t>
            </a:r>
            <a:r>
              <a:rPr lang="zh-CN" altLang="en-US" dirty="0" smtClean="0"/>
              <a:t>、</a:t>
            </a:r>
            <a:r>
              <a:rPr lang="zh-CN" altLang="en-US" dirty="0" smtClean="0">
                <a:solidFill>
                  <a:srgbClr val="0000FF"/>
                </a:solidFill>
              </a:rPr>
              <a:t>色调</a:t>
            </a:r>
            <a:r>
              <a:rPr lang="zh-CN" altLang="en-US" dirty="0" smtClean="0"/>
              <a:t>和</a:t>
            </a:r>
            <a:r>
              <a:rPr lang="zh-CN" altLang="en-US" dirty="0" smtClean="0">
                <a:solidFill>
                  <a:srgbClr val="0000FF"/>
                </a:solidFill>
              </a:rPr>
              <a:t>饱和度</a:t>
            </a:r>
            <a:r>
              <a:rPr lang="zh-CN" altLang="en-US" dirty="0" smtClean="0"/>
              <a:t>三个分量，人类用这种方式</a:t>
            </a:r>
            <a:r>
              <a:rPr lang="zh-CN" altLang="en-US" dirty="0" smtClean="0">
                <a:solidFill>
                  <a:srgbClr val="0000FF"/>
                </a:solidFill>
              </a:rPr>
              <a:t>描述颜色更加自然</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4" name="标题 3"/>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3.4 </a:t>
            </a:r>
            <a:r>
              <a:rPr lang="zh-CN" altLang="en-US" dirty="0">
                <a:latin typeface="黑体" panose="02010609060101010101" pitchFamily="49" charset="-122"/>
                <a:ea typeface="黑体" panose="02010609060101010101" pitchFamily="49" charset="-122"/>
              </a:rPr>
              <a:t>转换颜色表示法</a:t>
            </a:r>
            <a:endParaRPr lang="zh-CN" altLang="en-US" dirty="0"/>
          </a:p>
        </p:txBody>
      </p:sp>
    </p:spTree>
    <p:extLst>
      <p:ext uri="{BB962C8B-B14F-4D97-AF65-F5344CB8AC3E}">
        <p14:creationId xmlns:p14="http://schemas.microsoft.com/office/powerpoint/2010/main" val="9629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8320"/>
            <a:ext cx="8229600" cy="6491040"/>
          </a:xfrm>
        </p:spPr>
        <p:txBody>
          <a:bodyPr/>
          <a:lstStyle/>
          <a:p>
            <a:pPr>
              <a:lnSpc>
                <a:spcPct val="125000"/>
              </a:lnSpc>
            </a:pPr>
            <a:r>
              <a:rPr lang="zh-CN" altLang="en-US" dirty="0" smtClean="0">
                <a:solidFill>
                  <a:srgbClr val="FF0000"/>
                </a:solidFill>
              </a:rPr>
              <a:t>扩展</a:t>
            </a:r>
            <a:r>
              <a:rPr lang="en-US" altLang="zh-CN" dirty="0" smtClean="0">
                <a:solidFill>
                  <a:srgbClr val="FF0000"/>
                </a:solidFill>
              </a:rPr>
              <a:t>3</a:t>
            </a:r>
            <a:r>
              <a:rPr lang="zh-CN" altLang="en-US" dirty="0" smtClean="0"/>
              <a:t>：</a:t>
            </a:r>
            <a:r>
              <a:rPr lang="zh-CN" altLang="en-US" dirty="0" smtClean="0">
                <a:solidFill>
                  <a:srgbClr val="0000FF"/>
                </a:solidFill>
              </a:rPr>
              <a:t>转换为灰度图像</a:t>
            </a:r>
            <a:endParaRPr lang="en-US" altLang="zh-CN" dirty="0" smtClean="0">
              <a:solidFill>
                <a:srgbClr val="0000FF"/>
              </a:solidFill>
            </a:endParaRPr>
          </a:p>
          <a:p>
            <a:pPr lvl="1">
              <a:spcBef>
                <a:spcPct val="0"/>
              </a:spcBef>
            </a:pPr>
            <a:r>
              <a:rPr lang="zh-CN" altLang="en-US" sz="2400" dirty="0">
                <a:latin typeface="Times New Roman" panose="02020603050405020304" pitchFamily="18" charset="0"/>
              </a:rPr>
              <a:t>将一幅</a:t>
            </a:r>
            <a:r>
              <a:rPr lang="en-US" altLang="zh-CN" sz="2400" dirty="0">
                <a:solidFill>
                  <a:srgbClr val="0000FF"/>
                </a:solidFill>
                <a:latin typeface="Times New Roman" panose="02020603050405020304" pitchFamily="18" charset="0"/>
              </a:rPr>
              <a:t>RGB</a:t>
            </a:r>
            <a:r>
              <a:rPr lang="zh-CN" altLang="en-US" sz="2400" dirty="0">
                <a:solidFill>
                  <a:srgbClr val="FF0000"/>
                </a:solidFill>
                <a:latin typeface="Times New Roman" panose="02020603050405020304" pitchFamily="18" charset="0"/>
              </a:rPr>
              <a:t>彩色图像</a:t>
            </a:r>
            <a:r>
              <a:rPr lang="zh-CN" altLang="en-US" sz="2400" dirty="0">
                <a:latin typeface="Times New Roman" panose="02020603050405020304" pitchFamily="18" charset="0"/>
              </a:rPr>
              <a:t>转换为</a:t>
            </a:r>
            <a:r>
              <a:rPr lang="zh-CN" altLang="en-US" sz="2400" dirty="0">
                <a:solidFill>
                  <a:srgbClr val="FF0000"/>
                </a:solidFill>
                <a:latin typeface="Times New Roman" panose="02020603050405020304" pitchFamily="18" charset="0"/>
              </a:rPr>
              <a:t>灰度图像</a:t>
            </a:r>
            <a:r>
              <a:rPr lang="zh-CN" altLang="en-US" sz="2400" dirty="0">
                <a:latin typeface="Times New Roman" panose="02020603050405020304" pitchFamily="18" charset="0"/>
              </a:rPr>
              <a:t>，是通过计算每一个</a:t>
            </a:r>
            <a:r>
              <a:rPr lang="en-US" altLang="zh-CN" sz="2400" dirty="0">
                <a:solidFill>
                  <a:srgbClr val="0000FF"/>
                </a:solidFill>
                <a:latin typeface="Times New Roman" panose="02020603050405020304" pitchFamily="18" charset="0"/>
              </a:rPr>
              <a:t>RGB</a:t>
            </a:r>
            <a:r>
              <a:rPr lang="zh-CN" altLang="en-US" sz="2400" dirty="0">
                <a:latin typeface="Times New Roman" panose="02020603050405020304" pitchFamily="18" charset="0"/>
              </a:rPr>
              <a:t>像素的</a:t>
            </a:r>
            <a:r>
              <a:rPr lang="zh-CN" altLang="en-US" sz="2400" dirty="0">
                <a:solidFill>
                  <a:srgbClr val="FF0000"/>
                </a:solidFill>
                <a:latin typeface="Times New Roman" panose="02020603050405020304" pitchFamily="18" charset="0"/>
              </a:rPr>
              <a:t>等效灰度</a:t>
            </a:r>
            <a:r>
              <a:rPr lang="zh-CN" altLang="en-US" sz="2400" dirty="0">
                <a:latin typeface="Times New Roman" panose="02020603050405020304" pitchFamily="18" charset="0"/>
              </a:rPr>
              <a:t>或者</a:t>
            </a:r>
            <a:r>
              <a:rPr lang="zh-CN" altLang="en-US" sz="2400" dirty="0">
                <a:solidFill>
                  <a:srgbClr val="FF0000"/>
                </a:solidFill>
                <a:latin typeface="Times New Roman" panose="02020603050405020304" pitchFamily="18" charset="0"/>
              </a:rPr>
              <a:t>亮度值</a:t>
            </a:r>
            <a:r>
              <a:rPr lang="en-US" altLang="zh-CN" sz="2400" i="1" dirty="0">
                <a:solidFill>
                  <a:srgbClr val="0000FF"/>
                </a:solidFill>
                <a:latin typeface="Times New Roman" panose="02020603050405020304" pitchFamily="18" charset="0"/>
              </a:rPr>
              <a:t>Y</a:t>
            </a:r>
            <a:r>
              <a:rPr lang="zh-CN" altLang="en-US" sz="2400" dirty="0">
                <a:latin typeface="Times New Roman" panose="02020603050405020304" pitchFamily="18" charset="0"/>
              </a:rPr>
              <a:t>来进行</a:t>
            </a:r>
            <a:r>
              <a:rPr lang="zh-CN" altLang="en-US" sz="2400" dirty="0" smtClean="0">
                <a:latin typeface="Times New Roman" panose="02020603050405020304" pitchFamily="18" charset="0"/>
              </a:rPr>
              <a:t>的</a:t>
            </a:r>
            <a:endParaRPr lang="en-US" altLang="zh-CN" sz="2400" dirty="0" smtClean="0">
              <a:latin typeface="Times New Roman" panose="02020603050405020304" pitchFamily="18" charset="0"/>
            </a:endParaRPr>
          </a:p>
          <a:p>
            <a:pPr lvl="1">
              <a:spcBef>
                <a:spcPct val="0"/>
              </a:spcBef>
            </a:pPr>
            <a:r>
              <a:rPr lang="zh-CN" altLang="en-US" sz="2400" dirty="0">
                <a:latin typeface="Times New Roman" panose="02020603050405020304" pitchFamily="18" charset="0"/>
              </a:rPr>
              <a:t>在最简单的情况下，</a:t>
            </a:r>
            <a:r>
              <a:rPr lang="en-US" altLang="zh-CN" sz="2400" i="1" dirty="0">
                <a:solidFill>
                  <a:srgbClr val="0000FF"/>
                </a:solidFill>
                <a:latin typeface="Times New Roman" panose="02020603050405020304" pitchFamily="18" charset="0"/>
              </a:rPr>
              <a:t>Y</a:t>
            </a:r>
            <a:r>
              <a:rPr lang="zh-CN" altLang="en-US" sz="2400" dirty="0">
                <a:latin typeface="Times New Roman" panose="02020603050405020304" pitchFamily="18" charset="0"/>
              </a:rPr>
              <a:t>可以取为</a:t>
            </a:r>
            <a:r>
              <a:rPr lang="en-US" altLang="zh-CN" sz="2400" i="1" dirty="0">
                <a:solidFill>
                  <a:srgbClr val="0000FF"/>
                </a:solidFill>
                <a:latin typeface="Times New Roman" panose="02020603050405020304" pitchFamily="18" charset="0"/>
              </a:rPr>
              <a:t>R</a:t>
            </a:r>
            <a:r>
              <a:rPr lang="zh-CN" altLang="en-US" sz="2400" dirty="0">
                <a:latin typeface="Times New Roman" panose="02020603050405020304" pitchFamily="18" charset="0"/>
              </a:rPr>
              <a:t>、</a:t>
            </a:r>
            <a:r>
              <a:rPr lang="en-US" altLang="zh-CN" sz="2400" i="1" dirty="0">
                <a:solidFill>
                  <a:srgbClr val="0000FF"/>
                </a:solidFill>
                <a:latin typeface="Times New Roman" panose="02020603050405020304" pitchFamily="18" charset="0"/>
              </a:rPr>
              <a:t>G</a:t>
            </a:r>
            <a:r>
              <a:rPr lang="zh-CN" altLang="en-US" sz="2400" dirty="0">
                <a:latin typeface="Times New Roman" panose="02020603050405020304" pitchFamily="18" charset="0"/>
              </a:rPr>
              <a:t>、</a:t>
            </a:r>
            <a:r>
              <a:rPr lang="en-US" altLang="zh-CN" sz="2400" i="1" dirty="0">
                <a:solidFill>
                  <a:srgbClr val="0000FF"/>
                </a:solidFill>
                <a:latin typeface="Times New Roman" panose="02020603050405020304" pitchFamily="18" charset="0"/>
              </a:rPr>
              <a:t>B</a:t>
            </a:r>
            <a:r>
              <a:rPr lang="zh-CN" altLang="en-US" sz="2400" dirty="0">
                <a:latin typeface="Times New Roman" panose="02020603050405020304" pitchFamily="18" charset="0"/>
              </a:rPr>
              <a:t>三分量的</a:t>
            </a:r>
            <a:r>
              <a:rPr lang="zh-CN" altLang="en-US" sz="2400" dirty="0">
                <a:solidFill>
                  <a:srgbClr val="FF0000"/>
                </a:solidFill>
                <a:latin typeface="Times New Roman" panose="02020603050405020304" pitchFamily="18" charset="0"/>
              </a:rPr>
              <a:t>平均值</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marL="393192" lvl="1" indent="0">
              <a:spcBef>
                <a:spcPct val="0"/>
              </a:spcBef>
              <a:buNone/>
            </a:pPr>
            <a:endParaRPr lang="en-US" altLang="zh-CN" sz="2400" dirty="0" smtClean="0">
              <a:latin typeface="Times New Roman" panose="02020603050405020304" pitchFamily="18" charset="0"/>
            </a:endParaRPr>
          </a:p>
          <a:p>
            <a:pPr lvl="1">
              <a:spcBef>
                <a:spcPct val="0"/>
              </a:spcBef>
            </a:pPr>
            <a:r>
              <a:rPr lang="zh-CN" altLang="en-US" sz="2400" dirty="0">
                <a:latin typeface="Times New Roman" panose="02020603050405020304" pitchFamily="18" charset="0"/>
              </a:rPr>
              <a:t>然而，实际上</a:t>
            </a:r>
            <a:r>
              <a:rPr lang="zh-CN" altLang="en-US" sz="2400" dirty="0">
                <a:solidFill>
                  <a:srgbClr val="FF0000"/>
                </a:solidFill>
                <a:latin typeface="Times New Roman" panose="02020603050405020304" pitchFamily="18" charset="0"/>
              </a:rPr>
              <a:t>不同颜色分量</a:t>
            </a:r>
            <a:r>
              <a:rPr lang="zh-CN" altLang="en-US" sz="2400" dirty="0">
                <a:latin typeface="Times New Roman" panose="02020603050405020304" pitchFamily="18" charset="0"/>
              </a:rPr>
              <a:t>对</a:t>
            </a:r>
            <a:r>
              <a:rPr lang="zh-CN" altLang="en-US" sz="2400" dirty="0">
                <a:solidFill>
                  <a:srgbClr val="FF0000"/>
                </a:solidFill>
                <a:latin typeface="Times New Roman" panose="02020603050405020304" pitchFamily="18" charset="0"/>
              </a:rPr>
              <a:t>亮度</a:t>
            </a:r>
            <a:r>
              <a:rPr lang="zh-CN" altLang="en-US" sz="2400" dirty="0">
                <a:latin typeface="Times New Roman" panose="02020603050405020304" pitchFamily="18" charset="0"/>
              </a:rPr>
              <a:t>的贡献是不同的，应使用</a:t>
            </a:r>
            <a:r>
              <a:rPr lang="zh-CN" altLang="en-US" sz="2400" dirty="0">
                <a:solidFill>
                  <a:srgbClr val="FF0000"/>
                </a:solidFill>
                <a:latin typeface="Times New Roman" panose="02020603050405020304" pitchFamily="18" charset="0"/>
              </a:rPr>
              <a:t>颜色分量</a:t>
            </a:r>
            <a:r>
              <a:rPr lang="zh-CN" altLang="en-US" sz="2400" dirty="0">
                <a:latin typeface="Times New Roman" panose="02020603050405020304" pitchFamily="18" charset="0"/>
              </a:rPr>
              <a:t>的</a:t>
            </a:r>
            <a:r>
              <a:rPr lang="zh-CN" altLang="en-US" sz="2400" dirty="0">
                <a:solidFill>
                  <a:srgbClr val="FF0000"/>
                </a:solidFill>
                <a:latin typeface="Times New Roman" panose="02020603050405020304" pitchFamily="18" charset="0"/>
              </a:rPr>
              <a:t>加权和</a:t>
            </a:r>
            <a:r>
              <a:rPr lang="zh-CN" altLang="en-US" sz="2400" dirty="0">
                <a:latin typeface="Times New Roman" panose="02020603050405020304" pitchFamily="18" charset="0"/>
              </a:rPr>
              <a:t>来计算等效的</a:t>
            </a:r>
            <a:r>
              <a:rPr lang="zh-CN" altLang="en-US" sz="2400" dirty="0">
                <a:solidFill>
                  <a:srgbClr val="FF0000"/>
                </a:solidFill>
                <a:latin typeface="Times New Roman" panose="02020603050405020304" pitchFamily="18" charset="0"/>
              </a:rPr>
              <a:t>亮度</a:t>
            </a:r>
            <a:r>
              <a:rPr lang="zh-CN" altLang="en-US" sz="2400" dirty="0" smtClean="0">
                <a:solidFill>
                  <a:srgbClr val="FF0000"/>
                </a:solidFill>
                <a:latin typeface="Times New Roman" panose="02020603050405020304" pitchFamily="18" charset="0"/>
              </a:rPr>
              <a:t>值</a:t>
            </a:r>
            <a:endParaRPr lang="en-US" altLang="zh-CN" sz="2400" dirty="0" smtClean="0">
              <a:solidFill>
                <a:srgbClr val="FF0000"/>
              </a:solidFill>
              <a:latin typeface="Times New Roman" panose="02020603050405020304" pitchFamily="18" charset="0"/>
            </a:endParaRPr>
          </a:p>
          <a:p>
            <a:pPr lvl="1">
              <a:spcBef>
                <a:spcPct val="0"/>
              </a:spcBef>
            </a:pPr>
            <a:endParaRPr lang="en-US" altLang="zh-CN" sz="2400" dirty="0">
              <a:solidFill>
                <a:srgbClr val="FF0000"/>
              </a:solidFill>
              <a:latin typeface="Times New Roman" panose="02020603050405020304" pitchFamily="18" charset="0"/>
            </a:endParaRPr>
          </a:p>
          <a:p>
            <a:pPr lvl="1">
              <a:spcBef>
                <a:spcPct val="0"/>
              </a:spcBef>
            </a:pPr>
            <a:endParaRPr lang="en-US" altLang="zh-CN" sz="2400" dirty="0" smtClean="0">
              <a:solidFill>
                <a:srgbClr val="FF0000"/>
              </a:solidFill>
              <a:latin typeface="Times New Roman" panose="02020603050405020304" pitchFamily="18" charset="0"/>
            </a:endParaRPr>
          </a:p>
          <a:p>
            <a:pPr lvl="1">
              <a:spcBef>
                <a:spcPct val="0"/>
              </a:spcBef>
            </a:pPr>
            <a:r>
              <a:rPr lang="zh-CN" altLang="en-US" sz="2400" dirty="0">
                <a:solidFill>
                  <a:srgbClr val="0000FF"/>
                </a:solidFill>
                <a:latin typeface="Times New Roman" panose="02020603050405020304" pitchFamily="18" charset="0"/>
              </a:rPr>
              <a:t>常用的权值</a:t>
            </a:r>
            <a:r>
              <a:rPr lang="zh-CN" altLang="en-US" sz="2400" dirty="0">
                <a:latin typeface="Times New Roman" panose="02020603050405020304" pitchFamily="18" charset="0"/>
              </a:rPr>
              <a:t>源自模拟彩色信号编码</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lvl="1">
              <a:spcBef>
                <a:spcPct val="0"/>
              </a:spcBef>
            </a:pPr>
            <a:endParaRPr lang="en-US" altLang="zh-CN" sz="2400" dirty="0">
              <a:latin typeface="Times New Roman" panose="02020603050405020304" pitchFamily="18" charset="0"/>
            </a:endParaRPr>
          </a:p>
          <a:p>
            <a:pPr lvl="1">
              <a:spcBef>
                <a:spcPct val="0"/>
              </a:spcBef>
            </a:pPr>
            <a:endParaRPr lang="en-US" altLang="zh-CN" sz="2400" dirty="0" smtClean="0">
              <a:latin typeface="Times New Roman" panose="02020603050405020304" pitchFamily="18" charset="0"/>
            </a:endParaRPr>
          </a:p>
          <a:p>
            <a:pPr lvl="1">
              <a:spcBef>
                <a:spcPct val="0"/>
              </a:spcBef>
            </a:pPr>
            <a:r>
              <a:rPr lang="en-US" altLang="zh-CN" sz="2400" dirty="0" err="1" smtClean="0">
                <a:solidFill>
                  <a:srgbClr val="0070C0"/>
                </a:solidFill>
                <a:latin typeface="Times New Roman" panose="02020603050405020304" pitchFamily="18" charset="0"/>
              </a:rPr>
              <a:t>OpenCV</a:t>
            </a:r>
            <a:r>
              <a:rPr lang="zh-CN" altLang="en-US" sz="2400" dirty="0" smtClean="0">
                <a:latin typeface="Times New Roman" panose="02020603050405020304" pitchFamily="18" charset="0"/>
              </a:rPr>
              <a:t>中将</a:t>
            </a:r>
            <a:r>
              <a:rPr lang="zh-CN" altLang="en-US" sz="2400" dirty="0" smtClean="0">
                <a:solidFill>
                  <a:srgbClr val="0000FF"/>
                </a:solidFill>
                <a:latin typeface="Times New Roman" panose="02020603050405020304" pitchFamily="18" charset="0"/>
              </a:rPr>
              <a:t>彩色图像</a:t>
            </a:r>
            <a:r>
              <a:rPr lang="zh-CN" altLang="en-US" sz="2400" dirty="0" smtClean="0">
                <a:latin typeface="Times New Roman" panose="02020603050405020304" pitchFamily="18" charset="0"/>
              </a:rPr>
              <a:t>转换为</a:t>
            </a:r>
            <a:r>
              <a:rPr lang="zh-CN" altLang="en-US" sz="2400" dirty="0" smtClean="0">
                <a:solidFill>
                  <a:srgbClr val="0000FF"/>
                </a:solidFill>
                <a:latin typeface="Times New Roman" panose="02020603050405020304" pitchFamily="18" charset="0"/>
              </a:rPr>
              <a:t>灰度图像</a:t>
            </a:r>
            <a:r>
              <a:rPr lang="zh-CN" altLang="en-US" sz="2400" dirty="0" smtClean="0">
                <a:latin typeface="Times New Roman" panose="02020603050405020304" pitchFamily="18" charset="0"/>
              </a:rPr>
              <a:t>，输出的是一个</a:t>
            </a:r>
            <a:r>
              <a:rPr lang="zh-CN" altLang="en-US" sz="2400" dirty="0" smtClean="0">
                <a:solidFill>
                  <a:srgbClr val="0000FF"/>
                </a:solidFill>
                <a:latin typeface="Times New Roman" panose="02020603050405020304" pitchFamily="18" charset="0"/>
              </a:rPr>
              <a:t>单通道图像</a:t>
            </a:r>
            <a:r>
              <a:rPr lang="zh-CN" altLang="en-US" sz="2400" dirty="0" smtClean="0">
                <a:latin typeface="Times New Roman" panose="02020603050405020304" pitchFamily="18" charset="0"/>
              </a:rPr>
              <a:t>：</a:t>
            </a:r>
            <a:endParaRPr lang="zh-CN" altLang="en-US" sz="2400" dirty="0">
              <a:latin typeface="Times New Roman" panose="02020603050405020304" pitchFamily="18" charset="0"/>
            </a:endParaRPr>
          </a:p>
          <a:p>
            <a:pPr marL="393192" lvl="1" indent="0">
              <a:spcBef>
                <a:spcPct val="0"/>
              </a:spcBef>
              <a:buNone/>
            </a:pPr>
            <a:r>
              <a:rPr lang="en-US" altLang="zh-CN" sz="2400" dirty="0" smtClean="0">
                <a:solidFill>
                  <a:srgbClr val="FF0000"/>
                </a:solidFill>
                <a:latin typeface="Times New Roman" panose="02020603050405020304" pitchFamily="18" charset="0"/>
              </a:rPr>
              <a:t>            </a:t>
            </a:r>
            <a:r>
              <a:rPr lang="en-US" altLang="zh-CN" sz="2400" dirty="0" smtClean="0">
                <a:solidFill>
                  <a:srgbClr val="0070C0"/>
                </a:solidFill>
                <a:latin typeface="Times New Roman" panose="02020603050405020304" pitchFamily="18" charset="0"/>
              </a:rPr>
              <a:t>cv::</a:t>
            </a:r>
            <a:r>
              <a:rPr lang="en-US" altLang="zh-CN" sz="2400" dirty="0" err="1" smtClean="0">
                <a:solidFill>
                  <a:srgbClr val="FF0000"/>
                </a:solidFill>
                <a:latin typeface="Times New Roman" panose="02020603050405020304" pitchFamily="18" charset="0"/>
              </a:rPr>
              <a:t>cvtColor</a:t>
            </a:r>
            <a:r>
              <a:rPr lang="en-US" altLang="zh-CN" sz="2400" dirty="0" smtClean="0">
                <a:solidFill>
                  <a:srgbClr val="0070C0"/>
                </a:solidFill>
                <a:latin typeface="Times New Roman" panose="02020603050405020304" pitchFamily="18" charset="0"/>
              </a:rPr>
              <a:t>(color, gray, </a:t>
            </a:r>
            <a:r>
              <a:rPr lang="en-US" altLang="zh-CN" sz="2400" dirty="0" smtClean="0">
                <a:solidFill>
                  <a:srgbClr val="FF0000"/>
                </a:solidFill>
                <a:latin typeface="Times New Roman" panose="02020603050405020304" pitchFamily="18" charset="0"/>
              </a:rPr>
              <a:t>CV_BGR2Gray</a:t>
            </a:r>
            <a:r>
              <a:rPr lang="en-US" altLang="zh-CN" sz="2400" dirty="0" smtClean="0">
                <a:solidFill>
                  <a:srgbClr val="0070C0"/>
                </a:solidFill>
                <a:latin typeface="Times New Roman" panose="02020603050405020304" pitchFamily="18" charset="0"/>
              </a:rPr>
              <a:t>);</a:t>
            </a:r>
            <a:endParaRPr lang="en-US" altLang="zh-CN" sz="2400" dirty="0">
              <a:solidFill>
                <a:srgbClr val="0070C0"/>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7" name="Picture 2" descr="H:\教学\数字图像处理\2015\教材资源\BurgerBurge-En1-clips\chap12\p256-eqn1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091" y="1909968"/>
            <a:ext cx="3810008" cy="6583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H:\教学\数字图像处理\2015\教材资源\BurgerBurge-En1-clips\chap12\p256-eqn1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366504"/>
            <a:ext cx="5248666"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教学\数字图像处理\2015\教材资源\BurgerBurge-En1-clips\chap12\p256-eqn1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521" y="4574264"/>
            <a:ext cx="6041148" cy="4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4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fade">
                                      <p:cBhvr>
                                        <p:cTn id="50" dur="500"/>
                                        <p:tgtEl>
                                          <p:spTgt spid="2">
                                            <p:txEl>
                                              <p:pRg st="10" end="10"/>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2">
                                            <p:txEl>
                                              <p:pRg st="11" end="11"/>
                                            </p:txEl>
                                          </p:spTgt>
                                        </p:tgtEl>
                                        <p:attrNameLst>
                                          <p:attrName>style.visibility</p:attrName>
                                        </p:attrNameLst>
                                      </p:cBhvr>
                                      <p:to>
                                        <p:strVal val="visible"/>
                                      </p:to>
                                    </p:set>
                                    <p:animEffect transition="in" filter="fade">
                                      <p:cBhvr>
                                        <p:cTn id="5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109728" indent="0">
              <a:buNone/>
            </a:pPr>
            <a:r>
              <a:rPr lang="zh-CN" altLang="en-US" sz="3200" dirty="0" smtClean="0">
                <a:solidFill>
                  <a:srgbClr val="FF0000"/>
                </a:solidFill>
              </a:rPr>
              <a:t>主要内容</a:t>
            </a:r>
            <a:r>
              <a:rPr lang="zh-CN" altLang="en-US" sz="3200" dirty="0" smtClean="0"/>
              <a:t>：</a:t>
            </a:r>
            <a:endParaRPr lang="en-US" altLang="zh-CN" sz="3200" dirty="0" smtClean="0"/>
          </a:p>
          <a:p>
            <a:r>
              <a:rPr lang="zh-CN" altLang="en-US" sz="3200" dirty="0" smtClean="0"/>
              <a:t>在算法设计中使用策略模式</a:t>
            </a:r>
            <a:endParaRPr lang="en-US" altLang="zh-CN" sz="3200" dirty="0" smtClean="0"/>
          </a:p>
          <a:p>
            <a:r>
              <a:rPr lang="zh-CN" altLang="en-US" sz="3200" dirty="0" smtClean="0"/>
              <a:t>用控制器设计模式实现功能模块间通信</a:t>
            </a:r>
            <a:endParaRPr lang="en-US" altLang="zh-CN" sz="3200" dirty="0" smtClean="0"/>
          </a:p>
          <a:p>
            <a:r>
              <a:rPr lang="zh-CN" altLang="en-US" sz="3200" dirty="0" smtClean="0"/>
              <a:t>转换颜色表示法</a:t>
            </a:r>
            <a:endParaRPr lang="en-US" altLang="zh-CN" sz="3200" dirty="0" smtClean="0"/>
          </a:p>
          <a:p>
            <a:r>
              <a:rPr lang="zh-CN" altLang="en-US" sz="3200" dirty="0" smtClean="0"/>
              <a:t>用色调、饱和度、亮度表示颜色</a:t>
            </a:r>
            <a:endParaRPr lang="zh-CN" altLang="en-US" sz="3200" dirty="0"/>
          </a:p>
        </p:txBody>
      </p:sp>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章 用类处理彩色图像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859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65304"/>
            <a:ext cx="8229600" cy="5044016"/>
          </a:xfrm>
        </p:spPr>
        <p:txBody>
          <a:bodyPr/>
          <a:lstStyle/>
          <a:p>
            <a:r>
              <a:rPr lang="en-US" altLang="zh-CN" dirty="0" smtClean="0">
                <a:solidFill>
                  <a:srgbClr val="FF0000"/>
                </a:solidFill>
              </a:rPr>
              <a:t>RGB</a:t>
            </a:r>
            <a:r>
              <a:rPr lang="zh-CN" altLang="en-US" dirty="0" smtClean="0"/>
              <a:t>是一种被广泛接受的</a:t>
            </a:r>
            <a:r>
              <a:rPr lang="zh-CN" altLang="en-US" dirty="0" smtClean="0">
                <a:solidFill>
                  <a:srgbClr val="0000FF"/>
                </a:solidFill>
              </a:rPr>
              <a:t>颜色空间</a:t>
            </a:r>
            <a:r>
              <a:rPr lang="zh-CN" altLang="en-US" dirty="0" smtClean="0"/>
              <a:t>，用于在电子成像系统中</a:t>
            </a:r>
            <a:r>
              <a:rPr lang="zh-CN" altLang="en-US" dirty="0" smtClean="0">
                <a:solidFill>
                  <a:srgbClr val="0000FF"/>
                </a:solidFill>
              </a:rPr>
              <a:t>采集和显示颜色</a:t>
            </a:r>
            <a:r>
              <a:rPr lang="zh-CN" altLang="en-US" dirty="0" smtClean="0"/>
              <a:t>，但它并不符合</a:t>
            </a:r>
            <a:r>
              <a:rPr lang="zh-CN" altLang="en-US" dirty="0" smtClean="0">
                <a:solidFill>
                  <a:srgbClr val="0000FF"/>
                </a:solidFill>
              </a:rPr>
              <a:t>人类对颜色的感知方式</a:t>
            </a:r>
            <a:endParaRPr lang="en-US" altLang="zh-CN" dirty="0" smtClean="0">
              <a:solidFill>
                <a:srgbClr val="0000FF"/>
              </a:solidFill>
            </a:endParaRPr>
          </a:p>
          <a:p>
            <a:r>
              <a:rPr lang="zh-CN" altLang="en-US" dirty="0" smtClean="0">
                <a:solidFill>
                  <a:srgbClr val="0000FF"/>
                </a:solidFill>
              </a:rPr>
              <a:t>直觉色彩空间</a:t>
            </a:r>
            <a:r>
              <a:rPr lang="zh-CN" altLang="en-US" dirty="0" smtClean="0"/>
              <a:t>基于</a:t>
            </a:r>
            <a:r>
              <a:rPr lang="zh-CN" altLang="en-US" dirty="0" smtClean="0">
                <a:solidFill>
                  <a:srgbClr val="FF0000"/>
                </a:solidFill>
              </a:rPr>
              <a:t>亮度</a:t>
            </a:r>
            <a:r>
              <a:rPr lang="zh-CN" altLang="en-US" dirty="0" smtClean="0"/>
              <a:t>、</a:t>
            </a:r>
            <a:r>
              <a:rPr lang="zh-CN" altLang="en-US" dirty="0" smtClean="0">
                <a:solidFill>
                  <a:srgbClr val="FF0000"/>
                </a:solidFill>
              </a:rPr>
              <a:t>色调</a:t>
            </a:r>
            <a:r>
              <a:rPr lang="zh-CN" altLang="en-US" dirty="0" smtClean="0"/>
              <a:t>和</a:t>
            </a:r>
            <a:r>
              <a:rPr lang="zh-CN" altLang="en-US" dirty="0" smtClean="0">
                <a:solidFill>
                  <a:srgbClr val="FF0000"/>
                </a:solidFill>
              </a:rPr>
              <a:t>饱和度</a:t>
            </a:r>
            <a:r>
              <a:rPr lang="zh-CN" altLang="en-US" dirty="0" smtClean="0"/>
              <a:t>的概念，可以让人们用更</a:t>
            </a:r>
            <a:r>
              <a:rPr lang="zh-CN" altLang="en-US" dirty="0" smtClean="0">
                <a:solidFill>
                  <a:srgbClr val="0000FF"/>
                </a:solidFill>
              </a:rPr>
              <a:t>直观</a:t>
            </a:r>
            <a:r>
              <a:rPr lang="zh-CN" altLang="en-US" dirty="0" smtClean="0"/>
              <a:t>的属性来描述颜色</a:t>
            </a:r>
            <a:endParaRPr lang="en-US" altLang="zh-CN" dirty="0" smtClean="0"/>
          </a:p>
          <a:p>
            <a:pPr lvl="1"/>
            <a:r>
              <a:rPr lang="zh-CN" altLang="en-US" dirty="0" smtClean="0">
                <a:solidFill>
                  <a:srgbClr val="FF0000"/>
                </a:solidFill>
              </a:rPr>
              <a:t>亮度</a:t>
            </a:r>
            <a:r>
              <a:rPr lang="zh-CN" altLang="en-US" dirty="0" smtClean="0"/>
              <a:t>：与</a:t>
            </a:r>
            <a:r>
              <a:rPr lang="zh-CN" altLang="en-US" dirty="0" smtClean="0">
                <a:solidFill>
                  <a:srgbClr val="0000FF"/>
                </a:solidFill>
              </a:rPr>
              <a:t>灰度图像</a:t>
            </a:r>
            <a:r>
              <a:rPr lang="zh-CN" altLang="en-US" dirty="0" smtClean="0"/>
              <a:t>的</a:t>
            </a:r>
            <a:r>
              <a:rPr lang="zh-CN" altLang="en-US" dirty="0" smtClean="0">
                <a:solidFill>
                  <a:srgbClr val="0000FF"/>
                </a:solidFill>
              </a:rPr>
              <a:t>灰度值</a:t>
            </a:r>
            <a:r>
              <a:rPr lang="zh-CN" altLang="en-US" dirty="0" smtClean="0"/>
              <a:t>类似，表示某种颜色的</a:t>
            </a:r>
            <a:r>
              <a:rPr lang="zh-CN" altLang="en-US" dirty="0" smtClean="0">
                <a:solidFill>
                  <a:srgbClr val="0000FF"/>
                </a:solidFill>
              </a:rPr>
              <a:t>光亮程度。</a:t>
            </a:r>
            <a:endParaRPr lang="en-US" altLang="zh-CN" dirty="0" smtClean="0">
              <a:solidFill>
                <a:srgbClr val="0000FF"/>
              </a:solidFill>
            </a:endParaRPr>
          </a:p>
          <a:p>
            <a:pPr lvl="1"/>
            <a:r>
              <a:rPr lang="zh-CN" altLang="en-US" dirty="0" smtClean="0">
                <a:solidFill>
                  <a:srgbClr val="FF0000"/>
                </a:solidFill>
              </a:rPr>
              <a:t>色调</a:t>
            </a:r>
            <a:r>
              <a:rPr lang="zh-CN" altLang="en-US" dirty="0" smtClean="0"/>
              <a:t>：</a:t>
            </a:r>
            <a:r>
              <a:rPr lang="zh-CN" altLang="en-US" sz="2400" dirty="0"/>
              <a:t>任何一种颜色的光都是由若干波长不同的光混合而成，其中比重最大的那种光的颜色即为色调。</a:t>
            </a:r>
          </a:p>
          <a:p>
            <a:pPr lvl="1"/>
            <a:r>
              <a:rPr lang="zh-CN" altLang="en-US" dirty="0">
                <a:solidFill>
                  <a:srgbClr val="FF0000"/>
                </a:solidFill>
              </a:rPr>
              <a:t>饱和度</a:t>
            </a:r>
            <a:r>
              <a:rPr lang="zh-CN" altLang="en-US" dirty="0"/>
              <a:t>：由色调所对应光在混合光中的比重决定。也可理解该纯色光被白光冲淡的多少，白光越多饱和度越低</a:t>
            </a:r>
            <a:r>
              <a:rPr lang="zh-CN" altLang="en-US" dirty="0" smtClean="0"/>
              <a:t>。</a:t>
            </a:r>
            <a:endParaRPr lang="en-US" altLang="zh-CN" dirty="0" smtClean="0"/>
          </a:p>
          <a:p>
            <a:pPr lvl="1"/>
            <a:r>
              <a:rPr lang="zh-CN" altLang="en-US" dirty="0">
                <a:solidFill>
                  <a:srgbClr val="0000FF"/>
                </a:solidFill>
              </a:rPr>
              <a:t>色调</a:t>
            </a:r>
            <a:r>
              <a:rPr lang="zh-CN" altLang="en-US" dirty="0"/>
              <a:t>和</a:t>
            </a:r>
            <a:r>
              <a:rPr lang="zh-CN" altLang="en-US" dirty="0">
                <a:solidFill>
                  <a:srgbClr val="0000FF"/>
                </a:solidFill>
              </a:rPr>
              <a:t>饱和度</a:t>
            </a:r>
            <a:r>
              <a:rPr lang="zh-CN" altLang="en-US" dirty="0"/>
              <a:t>统称为</a:t>
            </a:r>
            <a:r>
              <a:rPr lang="zh-CN" altLang="en-US" dirty="0">
                <a:solidFill>
                  <a:srgbClr val="FF0000"/>
                </a:solidFill>
              </a:rPr>
              <a:t>色度</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4" name="标题 3"/>
          <p:cNvSpPr>
            <a:spLocks noGrp="1"/>
          </p:cNvSpPr>
          <p:nvPr>
            <p:ph type="title"/>
          </p:nvPr>
        </p:nvSpPr>
        <p:spPr>
          <a:xfrm>
            <a:off x="457200" y="125760"/>
            <a:ext cx="8229600" cy="1143000"/>
          </a:xfrm>
        </p:spPr>
        <p:txBody>
          <a:bodyPr>
            <a:normAutofit fontScale="90000"/>
          </a:bodyPr>
          <a:lstStyle/>
          <a:p>
            <a:r>
              <a:rPr lang="en-US" altLang="zh-CN" dirty="0" smtClean="0"/>
              <a:t>3.5 </a:t>
            </a:r>
            <a:r>
              <a:rPr lang="zh-CN" altLang="en-US" dirty="0" smtClean="0"/>
              <a:t>用色调、饱和度、亮度表示颜色</a:t>
            </a:r>
            <a:endParaRPr lang="zh-CN" altLang="en-US" dirty="0"/>
          </a:p>
        </p:txBody>
      </p:sp>
    </p:spTree>
    <p:extLst>
      <p:ext uri="{BB962C8B-B14F-4D97-AF65-F5344CB8AC3E}">
        <p14:creationId xmlns:p14="http://schemas.microsoft.com/office/powerpoint/2010/main" val="209010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0648"/>
            <a:ext cx="8229600" cy="6120680"/>
          </a:xfrm>
        </p:spPr>
        <p:txBody>
          <a:bodyPr>
            <a:normAutofit fontScale="92500" lnSpcReduction="10000"/>
          </a:bodyPr>
          <a:lstStyle/>
          <a:p>
            <a:r>
              <a:rPr lang="zh-CN" altLang="en-US" sz="2600" dirty="0" smtClean="0">
                <a:solidFill>
                  <a:srgbClr val="FF0000"/>
                </a:solidFill>
              </a:rPr>
              <a:t>任务</a:t>
            </a:r>
            <a:r>
              <a:rPr lang="zh-CN" altLang="en-US" sz="2600" dirty="0" smtClean="0"/>
              <a:t>：利用</a:t>
            </a:r>
            <a:r>
              <a:rPr lang="en-US" altLang="zh-CN" sz="2600" dirty="0" err="1" smtClean="0">
                <a:solidFill>
                  <a:srgbClr val="0070C0"/>
                </a:solidFill>
              </a:rPr>
              <a:t>OpenCV</a:t>
            </a:r>
            <a:r>
              <a:rPr lang="zh-CN" altLang="en-US" sz="2600" dirty="0" smtClean="0"/>
              <a:t>将</a:t>
            </a:r>
            <a:r>
              <a:rPr lang="en-US" altLang="zh-CN" sz="2600" dirty="0" smtClean="0">
                <a:solidFill>
                  <a:srgbClr val="FF0000"/>
                </a:solidFill>
              </a:rPr>
              <a:t>BGR</a:t>
            </a:r>
            <a:r>
              <a:rPr lang="zh-CN" altLang="en-US" sz="2600" dirty="0" smtClean="0"/>
              <a:t>图像转换到</a:t>
            </a:r>
            <a:r>
              <a:rPr lang="en-US" altLang="zh-CN" sz="2600" dirty="0" smtClean="0">
                <a:solidFill>
                  <a:srgbClr val="FF0000"/>
                </a:solidFill>
              </a:rPr>
              <a:t>HSV</a:t>
            </a:r>
            <a:r>
              <a:rPr lang="zh-CN" altLang="en-US" sz="2600" dirty="0" smtClean="0"/>
              <a:t>空间，并将其三个通道分别作为灰度图显示</a:t>
            </a:r>
            <a:endParaRPr lang="en-US" altLang="zh-CN" sz="2600" dirty="0" smtClean="0"/>
          </a:p>
          <a:p>
            <a:pPr marL="109728" indent="0">
              <a:buNone/>
            </a:pPr>
            <a:r>
              <a:rPr lang="en-US" altLang="zh-CN" dirty="0" smtClean="0"/>
              <a:t>	</a:t>
            </a:r>
            <a:r>
              <a:rPr lang="en-US" altLang="zh-CN" sz="2200" dirty="0" smtClean="0">
                <a:solidFill>
                  <a:srgbClr val="0070C0"/>
                </a:solidFill>
              </a:rPr>
              <a:t>cv</a:t>
            </a:r>
            <a:r>
              <a:rPr lang="en-US" altLang="zh-CN" sz="2200" dirty="0">
                <a:solidFill>
                  <a:srgbClr val="0070C0"/>
                </a:solidFill>
              </a:rPr>
              <a:t>::Mat image = cv::</a:t>
            </a:r>
            <a:r>
              <a:rPr lang="en-US" altLang="zh-CN" sz="2200" dirty="0" err="1">
                <a:solidFill>
                  <a:srgbClr val="0070C0"/>
                </a:solidFill>
              </a:rPr>
              <a:t>imread</a:t>
            </a:r>
            <a:r>
              <a:rPr lang="en-US" altLang="zh-CN" sz="2200" dirty="0">
                <a:solidFill>
                  <a:srgbClr val="0070C0"/>
                </a:solidFill>
              </a:rPr>
              <a:t>("castle.jpg");</a:t>
            </a:r>
          </a:p>
          <a:p>
            <a:pPr marL="109728" indent="0">
              <a:buNone/>
            </a:pPr>
            <a:r>
              <a:rPr lang="en-US" altLang="zh-CN" sz="2200" dirty="0">
                <a:solidFill>
                  <a:srgbClr val="0070C0"/>
                </a:solidFill>
              </a:rPr>
              <a:t>	</a:t>
            </a:r>
            <a:r>
              <a:rPr lang="en-US" altLang="zh-CN" sz="2200" dirty="0" smtClean="0">
                <a:solidFill>
                  <a:srgbClr val="0070C0"/>
                </a:solidFill>
              </a:rPr>
              <a:t>cv</a:t>
            </a:r>
            <a:r>
              <a:rPr lang="en-US" altLang="zh-CN" sz="2200" dirty="0">
                <a:solidFill>
                  <a:srgbClr val="0070C0"/>
                </a:solidFill>
              </a:rPr>
              <a:t>::</a:t>
            </a:r>
            <a:r>
              <a:rPr lang="en-US" altLang="zh-CN" sz="2200" dirty="0" err="1">
                <a:solidFill>
                  <a:srgbClr val="0070C0"/>
                </a:solidFill>
              </a:rPr>
              <a:t>imshow</a:t>
            </a:r>
            <a:r>
              <a:rPr lang="en-US" altLang="zh-CN" sz="2200" dirty="0">
                <a:solidFill>
                  <a:srgbClr val="0070C0"/>
                </a:solidFill>
              </a:rPr>
              <a:t>("</a:t>
            </a:r>
            <a:r>
              <a:rPr lang="zh-CN" altLang="en-US" sz="2200" dirty="0">
                <a:solidFill>
                  <a:srgbClr val="0070C0"/>
                </a:solidFill>
              </a:rPr>
              <a:t>原图</a:t>
            </a:r>
            <a:r>
              <a:rPr lang="en-US" altLang="zh-CN" sz="2200" dirty="0">
                <a:solidFill>
                  <a:srgbClr val="0070C0"/>
                </a:solidFill>
              </a:rPr>
              <a:t>", image</a:t>
            </a:r>
            <a:r>
              <a:rPr lang="en-US" altLang="zh-CN" sz="2200" dirty="0" smtClean="0">
                <a:solidFill>
                  <a:srgbClr val="0070C0"/>
                </a:solidFill>
              </a:rPr>
              <a:t>);</a:t>
            </a:r>
            <a:endParaRPr lang="en-US" altLang="zh-CN" sz="2200" dirty="0">
              <a:solidFill>
                <a:srgbClr val="0070C0"/>
              </a:solidFill>
            </a:endParaRPr>
          </a:p>
          <a:p>
            <a:pPr marL="109728" indent="0">
              <a:buNone/>
            </a:pPr>
            <a:r>
              <a:rPr lang="en-US" altLang="zh-CN" sz="2200" dirty="0">
                <a:solidFill>
                  <a:srgbClr val="0070C0"/>
                </a:solidFill>
              </a:rPr>
              <a:t>	</a:t>
            </a:r>
            <a:r>
              <a:rPr lang="en-US" altLang="zh-CN" sz="2200" dirty="0">
                <a:solidFill>
                  <a:srgbClr val="00B050"/>
                </a:solidFill>
              </a:rPr>
              <a:t>// </a:t>
            </a:r>
            <a:r>
              <a:rPr lang="zh-CN" altLang="en-US" sz="2200" dirty="0">
                <a:solidFill>
                  <a:srgbClr val="00B050"/>
                </a:solidFill>
              </a:rPr>
              <a:t>转换成</a:t>
            </a:r>
            <a:r>
              <a:rPr lang="en-US" altLang="zh-CN" sz="2200" dirty="0">
                <a:solidFill>
                  <a:srgbClr val="00B050"/>
                </a:solidFill>
              </a:rPr>
              <a:t>HSV</a:t>
            </a:r>
            <a:r>
              <a:rPr lang="zh-CN" altLang="en-US" sz="2200" dirty="0">
                <a:solidFill>
                  <a:srgbClr val="00B050"/>
                </a:solidFill>
              </a:rPr>
              <a:t>色彩空间</a:t>
            </a:r>
          </a:p>
          <a:p>
            <a:pPr marL="109728" indent="0">
              <a:buNone/>
            </a:pPr>
            <a:r>
              <a:rPr lang="zh-CN" altLang="en-US" sz="2200" dirty="0">
                <a:solidFill>
                  <a:srgbClr val="0070C0"/>
                </a:solidFill>
              </a:rPr>
              <a:t>	</a:t>
            </a:r>
            <a:r>
              <a:rPr lang="en-US" altLang="zh-CN" sz="2200" dirty="0">
                <a:solidFill>
                  <a:srgbClr val="0070C0"/>
                </a:solidFill>
              </a:rPr>
              <a:t>cv::Mat </a:t>
            </a:r>
            <a:r>
              <a:rPr lang="en-US" altLang="zh-CN" sz="2200" dirty="0" err="1">
                <a:solidFill>
                  <a:srgbClr val="0070C0"/>
                </a:solidFill>
              </a:rPr>
              <a:t>hsv</a:t>
            </a:r>
            <a:r>
              <a:rPr lang="en-US" altLang="zh-CN" sz="2200" dirty="0">
                <a:solidFill>
                  <a:srgbClr val="0070C0"/>
                </a:solidFill>
              </a:rPr>
              <a:t>;</a:t>
            </a:r>
          </a:p>
          <a:p>
            <a:pPr marL="109728" indent="0">
              <a:buNone/>
            </a:pPr>
            <a:r>
              <a:rPr lang="en-US" altLang="zh-CN" sz="2200" dirty="0">
                <a:solidFill>
                  <a:srgbClr val="0070C0"/>
                </a:solidFill>
              </a:rPr>
              <a:t>	cv::</a:t>
            </a:r>
            <a:r>
              <a:rPr lang="en-US" altLang="zh-CN" sz="2200" dirty="0" err="1">
                <a:solidFill>
                  <a:srgbClr val="0070C0"/>
                </a:solidFill>
              </a:rPr>
              <a:t>cvtColor</a:t>
            </a:r>
            <a:r>
              <a:rPr lang="en-US" altLang="zh-CN" sz="2200" dirty="0">
                <a:solidFill>
                  <a:srgbClr val="0070C0"/>
                </a:solidFill>
              </a:rPr>
              <a:t>(image, </a:t>
            </a:r>
            <a:r>
              <a:rPr lang="en-US" altLang="zh-CN" sz="2200" dirty="0" err="1">
                <a:solidFill>
                  <a:srgbClr val="0070C0"/>
                </a:solidFill>
              </a:rPr>
              <a:t>hsv</a:t>
            </a:r>
            <a:r>
              <a:rPr lang="en-US" altLang="zh-CN" sz="2200" dirty="0">
                <a:solidFill>
                  <a:srgbClr val="0070C0"/>
                </a:solidFill>
              </a:rPr>
              <a:t>, </a:t>
            </a:r>
            <a:r>
              <a:rPr lang="en-US" altLang="zh-CN" sz="2200" dirty="0">
                <a:solidFill>
                  <a:srgbClr val="FF0000"/>
                </a:solidFill>
              </a:rPr>
              <a:t>CV_BGR2HSV</a:t>
            </a:r>
            <a:r>
              <a:rPr lang="en-US" altLang="zh-CN" sz="2200" dirty="0" smtClean="0">
                <a:solidFill>
                  <a:srgbClr val="0070C0"/>
                </a:solidFill>
              </a:rPr>
              <a:t>);</a:t>
            </a:r>
            <a:endParaRPr lang="en-US" altLang="zh-CN" sz="2200" dirty="0">
              <a:solidFill>
                <a:srgbClr val="0070C0"/>
              </a:solidFill>
            </a:endParaRPr>
          </a:p>
          <a:p>
            <a:pPr marL="109728" indent="0">
              <a:buNone/>
            </a:pPr>
            <a:r>
              <a:rPr lang="en-US" altLang="zh-CN" sz="2200" dirty="0">
                <a:solidFill>
                  <a:srgbClr val="0070C0"/>
                </a:solidFill>
              </a:rPr>
              <a:t>	</a:t>
            </a:r>
            <a:r>
              <a:rPr lang="en-US" altLang="zh-CN" sz="2200" dirty="0">
                <a:solidFill>
                  <a:srgbClr val="00B050"/>
                </a:solidFill>
              </a:rPr>
              <a:t>// </a:t>
            </a:r>
            <a:r>
              <a:rPr lang="zh-CN" altLang="en-US" sz="2200" dirty="0">
                <a:solidFill>
                  <a:srgbClr val="00B050"/>
                </a:solidFill>
              </a:rPr>
              <a:t>把三个通道分割进三个图像中</a:t>
            </a:r>
          </a:p>
          <a:p>
            <a:pPr marL="109728" indent="0">
              <a:buNone/>
            </a:pPr>
            <a:r>
              <a:rPr lang="zh-CN" altLang="en-US" sz="2200" dirty="0">
                <a:solidFill>
                  <a:srgbClr val="0070C0"/>
                </a:solidFill>
              </a:rPr>
              <a:t>	</a:t>
            </a:r>
            <a:r>
              <a:rPr lang="en-US" altLang="zh-CN" sz="2200" dirty="0" err="1">
                <a:solidFill>
                  <a:srgbClr val="0070C0"/>
                </a:solidFill>
              </a:rPr>
              <a:t>std</a:t>
            </a:r>
            <a:r>
              <a:rPr lang="en-US" altLang="zh-CN" sz="2200" dirty="0">
                <a:solidFill>
                  <a:srgbClr val="0070C0"/>
                </a:solidFill>
              </a:rPr>
              <a:t>::vector&lt;cv::Mat&gt; channels;</a:t>
            </a:r>
          </a:p>
          <a:p>
            <a:pPr marL="109728" indent="0">
              <a:buNone/>
            </a:pPr>
            <a:r>
              <a:rPr lang="en-US" altLang="zh-CN" sz="2200" dirty="0">
                <a:solidFill>
                  <a:srgbClr val="0070C0"/>
                </a:solidFill>
              </a:rPr>
              <a:t>	cv::</a:t>
            </a:r>
            <a:r>
              <a:rPr lang="en-US" altLang="zh-CN" sz="2200" dirty="0">
                <a:solidFill>
                  <a:srgbClr val="FF0000"/>
                </a:solidFill>
              </a:rPr>
              <a:t>split</a:t>
            </a:r>
            <a:r>
              <a:rPr lang="en-US" altLang="zh-CN" sz="2200" dirty="0">
                <a:solidFill>
                  <a:srgbClr val="0070C0"/>
                </a:solidFill>
              </a:rPr>
              <a:t>(</a:t>
            </a:r>
            <a:r>
              <a:rPr lang="en-US" altLang="zh-CN" sz="2200" dirty="0" err="1">
                <a:solidFill>
                  <a:srgbClr val="0070C0"/>
                </a:solidFill>
              </a:rPr>
              <a:t>hsv</a:t>
            </a:r>
            <a:r>
              <a:rPr lang="en-US" altLang="zh-CN" sz="2200" dirty="0">
                <a:solidFill>
                  <a:srgbClr val="0070C0"/>
                </a:solidFill>
              </a:rPr>
              <a:t>, channels</a:t>
            </a:r>
            <a:r>
              <a:rPr lang="en-US" altLang="zh-CN" sz="2200" dirty="0" smtClean="0">
                <a:solidFill>
                  <a:srgbClr val="0070C0"/>
                </a:solidFill>
              </a:rPr>
              <a:t>);</a:t>
            </a:r>
            <a:endParaRPr lang="en-US" altLang="zh-CN" sz="2200" dirty="0">
              <a:solidFill>
                <a:srgbClr val="0070C0"/>
              </a:solidFill>
            </a:endParaRPr>
          </a:p>
          <a:p>
            <a:pPr marL="109728" indent="0">
              <a:buNone/>
            </a:pPr>
            <a:r>
              <a:rPr lang="en-US" altLang="zh-CN" sz="2200" dirty="0">
                <a:solidFill>
                  <a:srgbClr val="0070C0"/>
                </a:solidFill>
              </a:rPr>
              <a:t>	</a:t>
            </a:r>
            <a:r>
              <a:rPr lang="en-US" altLang="zh-CN" sz="2200" dirty="0">
                <a:solidFill>
                  <a:srgbClr val="00B050"/>
                </a:solidFill>
              </a:rPr>
              <a:t>// channels[0]</a:t>
            </a:r>
            <a:r>
              <a:rPr lang="zh-CN" altLang="en-US" sz="2200" dirty="0">
                <a:solidFill>
                  <a:srgbClr val="00B050"/>
                </a:solidFill>
              </a:rPr>
              <a:t>是</a:t>
            </a:r>
            <a:r>
              <a:rPr lang="zh-CN" altLang="en-US" sz="2200" dirty="0" smtClean="0">
                <a:solidFill>
                  <a:srgbClr val="00B050"/>
                </a:solidFill>
              </a:rPr>
              <a:t>色调</a:t>
            </a:r>
            <a:r>
              <a:rPr lang="en-US" altLang="zh-CN" sz="2200" dirty="0" smtClean="0">
                <a:solidFill>
                  <a:srgbClr val="00B050"/>
                </a:solidFill>
              </a:rPr>
              <a:t>(H</a:t>
            </a:r>
            <a:r>
              <a:rPr lang="zh-CN" altLang="en-US" sz="2200" dirty="0" smtClean="0">
                <a:solidFill>
                  <a:srgbClr val="00B050"/>
                </a:solidFill>
              </a:rPr>
              <a:t>分量</a:t>
            </a:r>
            <a:r>
              <a:rPr lang="en-US" altLang="zh-CN" sz="2200" dirty="0" smtClean="0">
                <a:solidFill>
                  <a:srgbClr val="00B050"/>
                </a:solidFill>
              </a:rPr>
              <a:t>)</a:t>
            </a:r>
            <a:endParaRPr lang="zh-CN" altLang="en-US" sz="2200" dirty="0">
              <a:solidFill>
                <a:srgbClr val="00B050"/>
              </a:solidFill>
            </a:endParaRPr>
          </a:p>
          <a:p>
            <a:pPr marL="109728" indent="0">
              <a:buNone/>
            </a:pPr>
            <a:r>
              <a:rPr lang="zh-CN" altLang="en-US" sz="2200" dirty="0">
                <a:solidFill>
                  <a:srgbClr val="0070C0"/>
                </a:solidFill>
              </a:rPr>
              <a:t>	</a:t>
            </a:r>
            <a:r>
              <a:rPr lang="en-US" altLang="zh-CN" sz="2200" dirty="0">
                <a:solidFill>
                  <a:srgbClr val="0070C0"/>
                </a:solidFill>
              </a:rPr>
              <a:t>cv::</a:t>
            </a:r>
            <a:r>
              <a:rPr lang="en-US" altLang="zh-CN" sz="2200" dirty="0" err="1">
                <a:solidFill>
                  <a:srgbClr val="0070C0"/>
                </a:solidFill>
              </a:rPr>
              <a:t>imshow</a:t>
            </a:r>
            <a:r>
              <a:rPr lang="en-US" altLang="zh-CN" sz="2200" dirty="0">
                <a:solidFill>
                  <a:srgbClr val="0070C0"/>
                </a:solidFill>
              </a:rPr>
              <a:t>("</a:t>
            </a:r>
            <a:r>
              <a:rPr lang="zh-CN" altLang="en-US" sz="2200" dirty="0">
                <a:solidFill>
                  <a:srgbClr val="0070C0"/>
                </a:solidFill>
              </a:rPr>
              <a:t>色调</a:t>
            </a:r>
            <a:r>
              <a:rPr lang="en-US" altLang="zh-CN" sz="2200" dirty="0">
                <a:solidFill>
                  <a:srgbClr val="0070C0"/>
                </a:solidFill>
              </a:rPr>
              <a:t>", channels[0]);</a:t>
            </a:r>
          </a:p>
          <a:p>
            <a:pPr marL="109728" indent="0">
              <a:buNone/>
            </a:pPr>
            <a:r>
              <a:rPr lang="en-US" altLang="zh-CN" sz="2200" dirty="0">
                <a:solidFill>
                  <a:srgbClr val="0070C0"/>
                </a:solidFill>
              </a:rPr>
              <a:t>	</a:t>
            </a:r>
            <a:r>
              <a:rPr lang="en-US" altLang="zh-CN" sz="2200" dirty="0">
                <a:solidFill>
                  <a:srgbClr val="00B050"/>
                </a:solidFill>
              </a:rPr>
              <a:t>// channels[1]</a:t>
            </a:r>
            <a:r>
              <a:rPr lang="zh-CN" altLang="en-US" sz="2200" dirty="0">
                <a:solidFill>
                  <a:srgbClr val="00B050"/>
                </a:solidFill>
              </a:rPr>
              <a:t>是</a:t>
            </a:r>
            <a:r>
              <a:rPr lang="zh-CN" altLang="en-US" sz="2200" dirty="0" smtClean="0">
                <a:solidFill>
                  <a:srgbClr val="00B050"/>
                </a:solidFill>
              </a:rPr>
              <a:t>饱和度</a:t>
            </a:r>
            <a:r>
              <a:rPr lang="en-US" altLang="zh-CN" sz="2200" dirty="0" smtClean="0">
                <a:solidFill>
                  <a:srgbClr val="00B050"/>
                </a:solidFill>
              </a:rPr>
              <a:t>(S</a:t>
            </a:r>
            <a:r>
              <a:rPr lang="zh-CN" altLang="en-US" sz="2200" dirty="0" smtClean="0">
                <a:solidFill>
                  <a:srgbClr val="00B050"/>
                </a:solidFill>
              </a:rPr>
              <a:t>分量</a:t>
            </a:r>
            <a:r>
              <a:rPr lang="en-US" altLang="zh-CN" sz="2200" dirty="0" smtClean="0">
                <a:solidFill>
                  <a:srgbClr val="00B050"/>
                </a:solidFill>
              </a:rPr>
              <a:t>)</a:t>
            </a:r>
            <a:endParaRPr lang="zh-CN" altLang="en-US" sz="2200" dirty="0">
              <a:solidFill>
                <a:srgbClr val="00B050"/>
              </a:solidFill>
            </a:endParaRPr>
          </a:p>
          <a:p>
            <a:pPr marL="109728" indent="0">
              <a:buNone/>
            </a:pPr>
            <a:r>
              <a:rPr lang="zh-CN" altLang="en-US" sz="2200" dirty="0">
                <a:solidFill>
                  <a:srgbClr val="0070C0"/>
                </a:solidFill>
              </a:rPr>
              <a:t>	</a:t>
            </a:r>
            <a:r>
              <a:rPr lang="en-US" altLang="zh-CN" sz="2200" dirty="0">
                <a:solidFill>
                  <a:srgbClr val="0070C0"/>
                </a:solidFill>
              </a:rPr>
              <a:t>cv::</a:t>
            </a:r>
            <a:r>
              <a:rPr lang="en-US" altLang="zh-CN" sz="2200" dirty="0" err="1">
                <a:solidFill>
                  <a:srgbClr val="0070C0"/>
                </a:solidFill>
              </a:rPr>
              <a:t>imshow</a:t>
            </a:r>
            <a:r>
              <a:rPr lang="en-US" altLang="zh-CN" sz="2200" dirty="0">
                <a:solidFill>
                  <a:srgbClr val="0070C0"/>
                </a:solidFill>
              </a:rPr>
              <a:t>("</a:t>
            </a:r>
            <a:r>
              <a:rPr lang="zh-CN" altLang="en-US" sz="2200" dirty="0">
                <a:solidFill>
                  <a:srgbClr val="0070C0"/>
                </a:solidFill>
              </a:rPr>
              <a:t>饱和度</a:t>
            </a:r>
            <a:r>
              <a:rPr lang="en-US" altLang="zh-CN" sz="2200" dirty="0">
                <a:solidFill>
                  <a:srgbClr val="0070C0"/>
                </a:solidFill>
              </a:rPr>
              <a:t>", channels[1]);</a:t>
            </a:r>
          </a:p>
          <a:p>
            <a:pPr marL="109728" indent="0">
              <a:buNone/>
            </a:pPr>
            <a:r>
              <a:rPr lang="en-US" altLang="zh-CN" sz="2200" dirty="0">
                <a:solidFill>
                  <a:srgbClr val="0070C0"/>
                </a:solidFill>
              </a:rPr>
              <a:t>	</a:t>
            </a:r>
            <a:r>
              <a:rPr lang="en-US" altLang="zh-CN" sz="2200" dirty="0">
                <a:solidFill>
                  <a:srgbClr val="00B050"/>
                </a:solidFill>
              </a:rPr>
              <a:t>// channels[2]</a:t>
            </a:r>
            <a:r>
              <a:rPr lang="zh-CN" altLang="en-US" sz="2200" dirty="0">
                <a:solidFill>
                  <a:srgbClr val="00B050"/>
                </a:solidFill>
              </a:rPr>
              <a:t>是</a:t>
            </a:r>
            <a:r>
              <a:rPr lang="zh-CN" altLang="en-US" sz="2200" dirty="0" smtClean="0">
                <a:solidFill>
                  <a:srgbClr val="00B050"/>
                </a:solidFill>
              </a:rPr>
              <a:t>亮度</a:t>
            </a:r>
            <a:r>
              <a:rPr lang="en-US" altLang="zh-CN" sz="2200" dirty="0" smtClean="0">
                <a:solidFill>
                  <a:srgbClr val="00B050"/>
                </a:solidFill>
              </a:rPr>
              <a:t>(V</a:t>
            </a:r>
            <a:r>
              <a:rPr lang="zh-CN" altLang="en-US" sz="2200" dirty="0" smtClean="0">
                <a:solidFill>
                  <a:srgbClr val="00B050"/>
                </a:solidFill>
              </a:rPr>
              <a:t>分量</a:t>
            </a:r>
            <a:r>
              <a:rPr lang="en-US" altLang="zh-CN" sz="2200" dirty="0" smtClean="0">
                <a:solidFill>
                  <a:srgbClr val="00B050"/>
                </a:solidFill>
              </a:rPr>
              <a:t>)</a:t>
            </a:r>
            <a:endParaRPr lang="zh-CN" altLang="en-US" sz="2200" dirty="0">
              <a:solidFill>
                <a:srgbClr val="00B050"/>
              </a:solidFill>
            </a:endParaRPr>
          </a:p>
          <a:p>
            <a:pPr marL="109728" indent="0">
              <a:buNone/>
            </a:pPr>
            <a:r>
              <a:rPr lang="zh-CN" altLang="en-US" sz="2200" dirty="0">
                <a:solidFill>
                  <a:srgbClr val="0070C0"/>
                </a:solidFill>
              </a:rPr>
              <a:t>	</a:t>
            </a:r>
            <a:r>
              <a:rPr lang="en-US" altLang="zh-CN" sz="2200" dirty="0">
                <a:solidFill>
                  <a:srgbClr val="0070C0"/>
                </a:solidFill>
              </a:rPr>
              <a:t>cv::</a:t>
            </a:r>
            <a:r>
              <a:rPr lang="en-US" altLang="zh-CN" sz="2200" dirty="0" err="1">
                <a:solidFill>
                  <a:srgbClr val="0070C0"/>
                </a:solidFill>
              </a:rPr>
              <a:t>imshow</a:t>
            </a:r>
            <a:r>
              <a:rPr lang="en-US" altLang="zh-CN" sz="2200" dirty="0">
                <a:solidFill>
                  <a:srgbClr val="0070C0"/>
                </a:solidFill>
              </a:rPr>
              <a:t>("</a:t>
            </a:r>
            <a:r>
              <a:rPr lang="zh-CN" altLang="en-US" sz="2200" dirty="0">
                <a:solidFill>
                  <a:srgbClr val="0070C0"/>
                </a:solidFill>
              </a:rPr>
              <a:t>亮度</a:t>
            </a:r>
            <a:r>
              <a:rPr lang="en-US" altLang="zh-CN" sz="2200" dirty="0">
                <a:solidFill>
                  <a:srgbClr val="0070C0"/>
                </a:solidFill>
              </a:rPr>
              <a:t>", channels[2</a:t>
            </a:r>
            <a:r>
              <a:rPr lang="en-US" altLang="zh-CN" sz="2200" dirty="0" smtClean="0">
                <a:solidFill>
                  <a:srgbClr val="0070C0"/>
                </a:solidFill>
              </a:rPr>
              <a:t>]);</a:t>
            </a:r>
            <a:endParaRPr lang="en-US" altLang="zh-CN" sz="2200" dirty="0">
              <a:solidFill>
                <a:srgbClr val="0070C0"/>
              </a:solidFill>
            </a:endParaRPr>
          </a:p>
          <a:p>
            <a:pPr marL="109728" indent="0">
              <a:buNone/>
            </a:pPr>
            <a:r>
              <a:rPr lang="en-US" altLang="zh-CN" sz="2200" dirty="0" smtClean="0">
                <a:solidFill>
                  <a:srgbClr val="0070C0"/>
                </a:solidFill>
              </a:rPr>
              <a:t>	cv</a:t>
            </a:r>
            <a:r>
              <a:rPr lang="en-US" altLang="zh-CN" sz="2200" dirty="0">
                <a:solidFill>
                  <a:srgbClr val="0070C0"/>
                </a:solidFill>
              </a:rPr>
              <a:t>::</a:t>
            </a:r>
            <a:r>
              <a:rPr lang="en-US" altLang="zh-CN" sz="2200" dirty="0" err="1">
                <a:solidFill>
                  <a:srgbClr val="0070C0"/>
                </a:solidFill>
              </a:rPr>
              <a:t>waitKey</a:t>
            </a:r>
            <a:r>
              <a:rPr lang="en-US" altLang="zh-CN" sz="2200" dirty="0">
                <a:solidFill>
                  <a:srgbClr val="0070C0"/>
                </a:solidFill>
              </a:rPr>
              <a:t>(); </a:t>
            </a:r>
            <a:r>
              <a:rPr lang="en-US" altLang="zh-CN" sz="2200" dirty="0">
                <a:solidFill>
                  <a:srgbClr val="00B050"/>
                </a:solidFill>
              </a:rPr>
              <a:t>// </a:t>
            </a:r>
            <a:r>
              <a:rPr lang="zh-CN" altLang="en-US" sz="2200" dirty="0">
                <a:solidFill>
                  <a:srgbClr val="00B050"/>
                </a:solidFill>
              </a:rPr>
              <a:t>等待按键</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39824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fade">
                                      <p:cBhvr>
                                        <p:cTn id="40" dur="500"/>
                                        <p:tgtEl>
                                          <p:spTgt spid="2">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fade">
                                      <p:cBhvr>
                                        <p:cTn id="43" dur="500"/>
                                        <p:tgtEl>
                                          <p:spTgt spid="2">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fade">
                                      <p:cBhvr>
                                        <p:cTn id="46" dur="500"/>
                                        <p:tgtEl>
                                          <p:spTgt spid="2">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fade">
                                      <p:cBhvr>
                                        <p:cTn id="49"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01565"/>
            <a:ext cx="3771900"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492" y="301565"/>
            <a:ext cx="3771900"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492" y="3397909"/>
            <a:ext cx="3771900"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397909"/>
            <a:ext cx="3771900"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50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64704"/>
            <a:ext cx="8229600" cy="5112568"/>
          </a:xfrm>
        </p:spPr>
        <p:txBody>
          <a:bodyPr>
            <a:normAutofit/>
          </a:bodyPr>
          <a:lstStyle/>
          <a:p>
            <a:r>
              <a:rPr lang="zh-CN" altLang="en-US" sz="2400" dirty="0" smtClean="0">
                <a:solidFill>
                  <a:srgbClr val="FF0000"/>
                </a:solidFill>
              </a:rPr>
              <a:t>色调</a:t>
            </a:r>
            <a:r>
              <a:rPr lang="zh-CN" altLang="en-US" sz="2400" dirty="0" smtClean="0"/>
              <a:t>、</a:t>
            </a:r>
            <a:r>
              <a:rPr lang="zh-CN" altLang="en-US" sz="2400" dirty="0" smtClean="0">
                <a:solidFill>
                  <a:srgbClr val="FF0000"/>
                </a:solidFill>
              </a:rPr>
              <a:t>饱和度</a:t>
            </a:r>
            <a:r>
              <a:rPr lang="zh-CN" altLang="en-US" sz="2400" dirty="0" smtClean="0"/>
              <a:t>、</a:t>
            </a:r>
            <a:r>
              <a:rPr lang="zh-CN" altLang="en-US" sz="2400" dirty="0" smtClean="0">
                <a:solidFill>
                  <a:srgbClr val="FF0000"/>
                </a:solidFill>
              </a:rPr>
              <a:t>亮度</a:t>
            </a:r>
            <a:r>
              <a:rPr lang="zh-CN" altLang="en-US" sz="2400" dirty="0" smtClean="0"/>
              <a:t>都有多种不同的定义和公式</a:t>
            </a:r>
            <a:endParaRPr lang="en-US" altLang="zh-CN" sz="2400" dirty="0" smtClean="0"/>
          </a:p>
          <a:p>
            <a:r>
              <a:rPr lang="en-US" altLang="zh-CN" sz="2400" dirty="0" err="1" smtClean="0">
                <a:solidFill>
                  <a:srgbClr val="0070C0"/>
                </a:solidFill>
              </a:rPr>
              <a:t>OpenCV</a:t>
            </a:r>
            <a:r>
              <a:rPr lang="zh-CN" altLang="en-US" sz="2400" dirty="0" smtClean="0"/>
              <a:t>对</a:t>
            </a:r>
            <a:r>
              <a:rPr lang="en-US" altLang="zh-CN" sz="2400" dirty="0" smtClean="0">
                <a:solidFill>
                  <a:srgbClr val="FF0000"/>
                </a:solidFill>
              </a:rPr>
              <a:t>HSV</a:t>
            </a:r>
            <a:r>
              <a:rPr lang="zh-CN" altLang="en-US" sz="2400" dirty="0" smtClean="0"/>
              <a:t>的实现</a:t>
            </a:r>
            <a:endParaRPr lang="en-US" altLang="zh-CN" sz="2400" dirty="0" smtClean="0"/>
          </a:p>
          <a:p>
            <a:pPr lvl="1"/>
            <a:r>
              <a:rPr lang="zh-CN" altLang="en-US" sz="2000" dirty="0" smtClean="0">
                <a:solidFill>
                  <a:srgbClr val="FF0000"/>
                </a:solidFill>
              </a:rPr>
              <a:t>亮度</a:t>
            </a:r>
            <a:r>
              <a:rPr lang="zh-CN" altLang="en-US" sz="2000" dirty="0" smtClean="0"/>
              <a:t>被定义为三个</a:t>
            </a:r>
            <a:r>
              <a:rPr lang="en-US" altLang="zh-CN" sz="2000" dirty="0" smtClean="0">
                <a:solidFill>
                  <a:srgbClr val="0070C0"/>
                </a:solidFill>
              </a:rPr>
              <a:t>BGR</a:t>
            </a:r>
            <a:r>
              <a:rPr lang="zh-CN" altLang="en-US" sz="2000" dirty="0" smtClean="0"/>
              <a:t>成分中的最大值，为了让定义更符合人类视觉系统，应使用</a:t>
            </a:r>
            <a:r>
              <a:rPr lang="en-US" altLang="zh-CN" sz="2000" dirty="0" smtClean="0">
                <a:solidFill>
                  <a:srgbClr val="0070C0"/>
                </a:solidFill>
              </a:rPr>
              <a:t>L*a*b*</a:t>
            </a:r>
            <a:r>
              <a:rPr lang="zh-CN" altLang="en-US" sz="2000" dirty="0" smtClean="0"/>
              <a:t>或</a:t>
            </a:r>
            <a:r>
              <a:rPr lang="en-US" altLang="zh-CN" sz="2000" dirty="0" smtClean="0">
                <a:solidFill>
                  <a:srgbClr val="0070C0"/>
                </a:solidFill>
              </a:rPr>
              <a:t>L*u*v*</a:t>
            </a:r>
            <a:r>
              <a:rPr lang="zh-CN" altLang="en-US" sz="2000" dirty="0" smtClean="0"/>
              <a:t>颜色空间的</a:t>
            </a:r>
            <a:r>
              <a:rPr lang="en-US" altLang="zh-CN" sz="2000" dirty="0" smtClean="0">
                <a:solidFill>
                  <a:srgbClr val="0070C0"/>
                </a:solidFill>
              </a:rPr>
              <a:t>L</a:t>
            </a:r>
            <a:r>
              <a:rPr lang="zh-CN" altLang="en-US" sz="2000" dirty="0" smtClean="0"/>
              <a:t>通道</a:t>
            </a:r>
            <a:endParaRPr lang="en-US" altLang="zh-CN" sz="2000" dirty="0" smtClean="0"/>
          </a:p>
          <a:p>
            <a:pPr lvl="1"/>
            <a:r>
              <a:rPr lang="zh-CN" altLang="en-US" sz="2000" dirty="0" smtClean="0">
                <a:solidFill>
                  <a:srgbClr val="FF0000"/>
                </a:solidFill>
              </a:rPr>
              <a:t>饱和度</a:t>
            </a:r>
            <a:r>
              <a:rPr lang="zh-CN" altLang="en-US" sz="2000" dirty="0" smtClean="0"/>
              <a:t>计算公式：</a:t>
            </a:r>
            <a:endParaRPr lang="en-US" altLang="zh-CN" sz="2000" dirty="0" smtClean="0"/>
          </a:p>
          <a:p>
            <a:pPr lvl="1"/>
            <a:endParaRPr lang="en-US" altLang="zh-CN" sz="2000" dirty="0" smtClean="0"/>
          </a:p>
          <a:p>
            <a:pPr marL="393192" lvl="1" indent="0" algn="just">
              <a:buNone/>
            </a:pPr>
            <a:r>
              <a:rPr lang="zh-CN" altLang="en-US" sz="2000" dirty="0" smtClean="0"/>
              <a:t>   得到</a:t>
            </a:r>
            <a:r>
              <a:rPr lang="en-US" altLang="zh-CN" sz="2000" dirty="0" smtClean="0">
                <a:solidFill>
                  <a:srgbClr val="0070C0"/>
                </a:solidFill>
              </a:rPr>
              <a:t>0~1</a:t>
            </a:r>
            <a:r>
              <a:rPr lang="zh-CN" altLang="en-US" sz="2000" dirty="0" smtClean="0"/>
              <a:t>范围的饱和度值，对于</a:t>
            </a:r>
            <a:r>
              <a:rPr lang="en-US" altLang="zh-CN" sz="2000" dirty="0" smtClean="0">
                <a:solidFill>
                  <a:srgbClr val="0070C0"/>
                </a:solidFill>
              </a:rPr>
              <a:t>8</a:t>
            </a:r>
            <a:r>
              <a:rPr lang="zh-CN" altLang="en-US" sz="2000" dirty="0" smtClean="0"/>
              <a:t>位图像，饱和度被调节</a:t>
            </a:r>
            <a:r>
              <a:rPr lang="en-US" altLang="zh-CN" sz="2000" dirty="0"/>
              <a:t> </a:t>
            </a:r>
            <a:r>
              <a:rPr lang="en-US" altLang="zh-CN" sz="2000" dirty="0" smtClean="0"/>
              <a:t>       </a:t>
            </a:r>
          </a:p>
          <a:p>
            <a:pPr marL="393192" lvl="1" indent="0" algn="just">
              <a:buNone/>
            </a:pPr>
            <a:r>
              <a:rPr lang="en-US" altLang="zh-CN" sz="2000" dirty="0"/>
              <a:t> </a:t>
            </a:r>
            <a:r>
              <a:rPr lang="en-US" altLang="zh-CN" sz="2000" dirty="0" smtClean="0"/>
              <a:t>  </a:t>
            </a:r>
            <a:r>
              <a:rPr lang="zh-CN" altLang="en-US" sz="2000" dirty="0" smtClean="0"/>
              <a:t>到</a:t>
            </a:r>
            <a:r>
              <a:rPr lang="en-US" altLang="zh-CN" sz="2000" dirty="0" smtClean="0">
                <a:solidFill>
                  <a:srgbClr val="0070C0"/>
                </a:solidFill>
              </a:rPr>
              <a:t>0~255</a:t>
            </a:r>
            <a:r>
              <a:rPr lang="zh-CN" altLang="en-US" sz="2000" dirty="0" smtClean="0"/>
              <a:t>范围。</a:t>
            </a:r>
            <a:endParaRPr lang="en-US" altLang="zh-CN" sz="2000" dirty="0" smtClean="0"/>
          </a:p>
          <a:p>
            <a:pPr marL="393192" lvl="1" indent="0">
              <a:buNone/>
            </a:pPr>
            <a:r>
              <a:rPr lang="en-US" altLang="zh-CN" sz="2000" dirty="0"/>
              <a:t> </a:t>
            </a:r>
            <a:r>
              <a:rPr lang="en-US" altLang="zh-CN" sz="2000" dirty="0" smtClean="0"/>
              <a:t>  </a:t>
            </a:r>
            <a:r>
              <a:rPr lang="zh-CN" altLang="en-US" sz="2000" dirty="0" smtClean="0">
                <a:solidFill>
                  <a:srgbClr val="0000FF"/>
                </a:solidFill>
              </a:rPr>
              <a:t>黑色区域计算得到的饱和度不可靠</a:t>
            </a:r>
            <a:r>
              <a:rPr lang="zh-CN" altLang="en-US" sz="2000" dirty="0" smtClean="0"/>
              <a:t>，无参考价值</a:t>
            </a:r>
            <a:endParaRPr lang="en-US" altLang="zh-CN" sz="2000" dirty="0" smtClean="0"/>
          </a:p>
          <a:p>
            <a:pPr lvl="1"/>
            <a:r>
              <a:rPr lang="zh-CN" altLang="en-US" sz="2000" dirty="0" smtClean="0">
                <a:solidFill>
                  <a:srgbClr val="FF0000"/>
                </a:solidFill>
              </a:rPr>
              <a:t>色调</a:t>
            </a:r>
            <a:r>
              <a:rPr lang="zh-CN" altLang="en-US" sz="2000" dirty="0" smtClean="0"/>
              <a:t>用</a:t>
            </a:r>
            <a:r>
              <a:rPr lang="en-US" altLang="zh-CN" sz="2000" dirty="0" smtClean="0">
                <a:solidFill>
                  <a:srgbClr val="0070C0"/>
                </a:solidFill>
              </a:rPr>
              <a:t>0~360</a:t>
            </a:r>
            <a:r>
              <a:rPr lang="zh-CN" altLang="en-US" sz="2000" dirty="0" smtClean="0"/>
              <a:t>的角度表示，对于</a:t>
            </a:r>
            <a:r>
              <a:rPr lang="en-US" altLang="zh-CN" sz="2000" dirty="0" smtClean="0">
                <a:solidFill>
                  <a:srgbClr val="0070C0"/>
                </a:solidFill>
              </a:rPr>
              <a:t>8</a:t>
            </a:r>
            <a:r>
              <a:rPr lang="zh-CN" altLang="en-US" sz="2000" dirty="0" smtClean="0"/>
              <a:t>位图像，</a:t>
            </a:r>
            <a:r>
              <a:rPr lang="en-US" altLang="zh-CN" sz="2000" dirty="0" err="1" smtClean="0">
                <a:solidFill>
                  <a:srgbClr val="0070C0"/>
                </a:solidFill>
              </a:rPr>
              <a:t>OpenCV</a:t>
            </a:r>
            <a:r>
              <a:rPr lang="zh-CN" altLang="en-US" sz="2000" dirty="0" smtClean="0"/>
              <a:t>把角度除以</a:t>
            </a:r>
            <a:r>
              <a:rPr lang="en-US" altLang="zh-CN" sz="2000" dirty="0" smtClean="0">
                <a:solidFill>
                  <a:srgbClr val="0070C0"/>
                </a:solidFill>
              </a:rPr>
              <a:t>2</a:t>
            </a:r>
            <a:r>
              <a:rPr lang="zh-CN" altLang="en-US" sz="2000" dirty="0" smtClean="0"/>
              <a:t>，以适合单字节的存储范围</a:t>
            </a:r>
            <a:endParaRPr lang="en-US" altLang="zh-CN" sz="2000" dirty="0" smtClean="0"/>
          </a:p>
          <a:p>
            <a:pPr marL="393192" lvl="1" indent="0">
              <a:buNone/>
            </a:pPr>
            <a:r>
              <a:rPr lang="en-US" altLang="zh-CN" sz="2000" dirty="0"/>
              <a:t> </a:t>
            </a:r>
            <a:r>
              <a:rPr lang="en-US" altLang="zh-CN" sz="2000" dirty="0" smtClean="0"/>
              <a:t>  </a:t>
            </a:r>
            <a:r>
              <a:rPr lang="zh-CN" altLang="en-US" sz="2000" dirty="0" smtClean="0">
                <a:solidFill>
                  <a:srgbClr val="0000FF"/>
                </a:solidFill>
              </a:rPr>
              <a:t>如果颜色的饱和度很低，它计算出来的色调就不可靠</a:t>
            </a:r>
            <a:endParaRPr lang="zh-CN" altLang="en-US" sz="2000" dirty="0">
              <a:solidFill>
                <a:srgbClr val="0000FF"/>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4" name="标题 3"/>
          <p:cNvSpPr>
            <a:spLocks noGrp="1"/>
          </p:cNvSpPr>
          <p:nvPr>
            <p:ph type="title"/>
          </p:nvPr>
        </p:nvSpPr>
        <p:spPr>
          <a:xfrm>
            <a:off x="457200" y="-162272"/>
            <a:ext cx="8229600" cy="1143000"/>
          </a:xfrm>
        </p:spPr>
        <p:txBody>
          <a:bodyPr>
            <a:normAutofit fontScale="90000"/>
          </a:bodyPr>
          <a:lstStyle/>
          <a:p>
            <a:r>
              <a:rPr lang="en-US" altLang="zh-CN" dirty="0"/>
              <a:t>3.5 </a:t>
            </a:r>
            <a:r>
              <a:rPr lang="zh-CN" altLang="en-US" dirty="0"/>
              <a:t>用色调、饱和度、亮度表示颜色</a:t>
            </a:r>
          </a:p>
        </p:txBody>
      </p:sp>
      <mc:AlternateContent xmlns:mc="http://schemas.openxmlformats.org/markup-compatibility/2006" xmlns:a14="http://schemas.microsoft.com/office/drawing/2010/main">
        <mc:Choice Requires="a14">
          <p:sp>
            <p:nvSpPr>
              <p:cNvPr id="5" name="TextBox 4"/>
              <p:cNvSpPr txBox="1"/>
              <p:nvPr/>
            </p:nvSpPr>
            <p:spPr>
              <a:xfrm>
                <a:off x="3131840" y="2245912"/>
                <a:ext cx="3416769" cy="679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𝑠</m:t>
                      </m:r>
                      <m:r>
                        <a:rPr lang="en-US" altLang="zh-CN" b="0" i="1" smtClean="0">
                          <a:latin typeface="Cambria Math"/>
                        </a:rPr>
                        <m:t>=</m:t>
                      </m:r>
                      <m:f>
                        <m:fPr>
                          <m:ctrlPr>
                            <a:rPr lang="en-US" altLang="zh-CN" b="0" i="1" smtClean="0">
                              <a:latin typeface="Cambria Math"/>
                            </a:rPr>
                          </m:ctrlPr>
                        </m:fPr>
                        <m:num>
                          <m:func>
                            <m:funcPr>
                              <m:ctrlPr>
                                <a:rPr lang="en-US" altLang="zh-CN" b="0" i="1" smtClean="0">
                                  <a:latin typeface="Cambria Math"/>
                                </a:rPr>
                              </m:ctrlPr>
                            </m:funcPr>
                            <m:fName>
                              <m:r>
                                <m:rPr>
                                  <m:sty m:val="p"/>
                                </m:rPr>
                                <a:rPr lang="en-US" altLang="zh-CN" b="0" i="0" smtClean="0">
                                  <a:latin typeface="Cambria Math"/>
                                </a:rPr>
                                <m:t>max</m:t>
                              </m:r>
                            </m:fName>
                            <m:e>
                              <m:d>
                                <m:dPr>
                                  <m:ctrlPr>
                                    <a:rPr lang="en-US" altLang="zh-CN" b="0" i="1" smtClean="0">
                                      <a:latin typeface="Cambria Math"/>
                                    </a:rPr>
                                  </m:ctrlPr>
                                </m:dPr>
                                <m:e>
                                  <m:r>
                                    <a:rPr lang="en-US" altLang="zh-CN" b="0" i="1" smtClean="0">
                                      <a:latin typeface="Cambria Math"/>
                                    </a:rPr>
                                    <m:t>𝑅</m:t>
                                  </m:r>
                                  <m:r>
                                    <a:rPr lang="en-US" altLang="zh-CN" b="0" i="1" smtClean="0">
                                      <a:latin typeface="Cambria Math"/>
                                    </a:rPr>
                                    <m:t>,</m:t>
                                  </m:r>
                                  <m:r>
                                    <a:rPr lang="en-US" altLang="zh-CN" b="0" i="1" smtClean="0">
                                      <a:latin typeface="Cambria Math"/>
                                    </a:rPr>
                                    <m:t>𝐺</m:t>
                                  </m:r>
                                  <m:r>
                                    <a:rPr lang="en-US" altLang="zh-CN" b="0" i="1" smtClean="0">
                                      <a:latin typeface="Cambria Math"/>
                                    </a:rPr>
                                    <m:t>,</m:t>
                                  </m:r>
                                  <m:r>
                                    <a:rPr lang="en-US" altLang="zh-CN" b="0" i="1" smtClean="0">
                                      <a:latin typeface="Cambria Math"/>
                                    </a:rPr>
                                    <m:t>𝐵</m:t>
                                  </m:r>
                                </m:e>
                              </m:d>
                            </m:e>
                          </m:func>
                          <m:r>
                            <a:rPr lang="en-US" altLang="zh-CN" b="0" i="1" smtClean="0">
                              <a:latin typeface="Cambria Math"/>
                            </a:rPr>
                            <m:t>−</m:t>
                          </m:r>
                          <m:r>
                            <m:rPr>
                              <m:sty m:val="p"/>
                            </m:rPr>
                            <a:rPr lang="en-US" altLang="zh-CN" b="0" i="0" smtClean="0">
                              <a:latin typeface="Cambria Math"/>
                            </a:rPr>
                            <m:t>min</m:t>
                          </m:r>
                          <m:r>
                            <a:rPr lang="en-US" altLang="zh-CN" b="0" i="1" smtClean="0">
                              <a:latin typeface="Cambria Math"/>
                            </a:rPr>
                            <m:t>⁡(</m:t>
                          </m:r>
                          <m:r>
                            <a:rPr lang="en-US" altLang="zh-CN" b="0" i="1" smtClean="0">
                              <a:latin typeface="Cambria Math"/>
                            </a:rPr>
                            <m:t>𝑅</m:t>
                          </m:r>
                          <m:r>
                            <a:rPr lang="en-US" altLang="zh-CN" b="0" i="1" smtClean="0">
                              <a:latin typeface="Cambria Math"/>
                            </a:rPr>
                            <m:t>,</m:t>
                          </m:r>
                          <m:r>
                            <a:rPr lang="en-US" altLang="zh-CN" b="0" i="1" smtClean="0">
                              <a:latin typeface="Cambria Math"/>
                            </a:rPr>
                            <m:t>𝐺</m:t>
                          </m:r>
                          <m:r>
                            <a:rPr lang="en-US" altLang="zh-CN" b="0" i="1" smtClean="0">
                              <a:latin typeface="Cambria Math"/>
                            </a:rPr>
                            <m:t>,</m:t>
                          </m:r>
                          <m:r>
                            <a:rPr lang="en-US" altLang="zh-CN" b="0" i="1" smtClean="0">
                              <a:latin typeface="Cambria Math"/>
                            </a:rPr>
                            <m:t>𝐵</m:t>
                          </m:r>
                          <m:r>
                            <a:rPr lang="en-US" altLang="zh-CN" b="0" i="1" smtClean="0">
                              <a:latin typeface="Cambria Math"/>
                            </a:rPr>
                            <m:t>)</m:t>
                          </m:r>
                        </m:num>
                        <m:den>
                          <m:r>
                            <m:rPr>
                              <m:sty m:val="p"/>
                            </m:rPr>
                            <a:rPr lang="en-US" altLang="zh-CN" b="0" i="0" smtClean="0">
                              <a:latin typeface="Cambria Math"/>
                            </a:rPr>
                            <m:t>max</m:t>
                          </m:r>
                          <m:r>
                            <a:rPr lang="en-US" altLang="zh-CN" b="0" i="1" smtClean="0">
                              <a:latin typeface="Cambria Math"/>
                            </a:rPr>
                            <m:t>⁡(</m:t>
                          </m:r>
                          <m:r>
                            <a:rPr lang="en-US" altLang="zh-CN" b="0" i="1" smtClean="0">
                              <a:latin typeface="Cambria Math"/>
                            </a:rPr>
                            <m:t>𝑅</m:t>
                          </m:r>
                          <m:r>
                            <a:rPr lang="en-US" altLang="zh-CN" b="0" i="1" smtClean="0">
                              <a:latin typeface="Cambria Math"/>
                            </a:rPr>
                            <m:t>,</m:t>
                          </m:r>
                          <m:r>
                            <a:rPr lang="en-US" altLang="zh-CN" b="0" i="1" smtClean="0">
                              <a:latin typeface="Cambria Math"/>
                            </a:rPr>
                            <m:t>𝐺</m:t>
                          </m:r>
                          <m:r>
                            <a:rPr lang="en-US" altLang="zh-CN" b="0" i="1" smtClean="0">
                              <a:latin typeface="Cambria Math"/>
                            </a:rPr>
                            <m:t>,</m:t>
                          </m:r>
                          <m:r>
                            <a:rPr lang="en-US" altLang="zh-CN" b="0" i="1" smtClean="0">
                              <a:latin typeface="Cambria Math"/>
                            </a:rPr>
                            <m:t>𝐵</m:t>
                          </m:r>
                          <m:r>
                            <a:rPr lang="en-US" altLang="zh-CN" b="0" i="1" smtClean="0">
                              <a:latin typeface="Cambria Math"/>
                            </a:rPr>
                            <m:t>)</m:t>
                          </m:r>
                        </m:den>
                      </m:f>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131840" y="2245912"/>
                <a:ext cx="3416769" cy="679032"/>
              </a:xfrm>
              <a:prstGeom prst="rect">
                <a:avLst/>
              </a:prstGeom>
              <a:blipFill rotWithShape="1">
                <a:blip r:embed="rId2"/>
                <a:stretch>
                  <a:fillRect/>
                </a:stretch>
              </a:blipFill>
            </p:spPr>
            <p:txBody>
              <a:bodyPr/>
              <a:lstStyle/>
              <a:p>
                <a:r>
                  <a:rPr lang="zh-CN" altLang="en-US">
                    <a:noFill/>
                  </a:rPr>
                  <a:t> </a:t>
                </a:r>
              </a:p>
            </p:txBody>
          </p:sp>
        </mc:Fallback>
      </mc:AlternateContent>
      <p:pic>
        <p:nvPicPr>
          <p:cNvPr id="6" name="Picture 2" descr="H:\教学\数字图像处理\2015\教材资源\BurgerBurge-En1-clips\chap12\p258-fig12-11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4293096"/>
            <a:ext cx="202569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3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
                                            <p:txEl>
                                              <p:pRg st="7" end="7"/>
                                            </p:txEl>
                                          </p:spTgt>
                                        </p:tgtEl>
                                        <p:attrNameLst>
                                          <p:attrName>style.visibility</p:attrName>
                                        </p:attrNameLst>
                                      </p:cBhvr>
                                      <p:to>
                                        <p:strVal val="visible"/>
                                      </p:to>
                                    </p:set>
                                    <p:animEffect transition="in" filter="fade">
                                      <p:cBhvr>
                                        <p:cTn id="53" dur="1000"/>
                                        <p:tgtEl>
                                          <p:spTgt spid="2">
                                            <p:txEl>
                                              <p:pRg st="7" end="7"/>
                                            </p:txEl>
                                          </p:spTgt>
                                        </p:tgtEl>
                                      </p:cBhvr>
                                    </p:animEffect>
                                    <p:anim calcmode="lin" valueType="num">
                                      <p:cBhvr>
                                        <p:cTn id="5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
                                            <p:txEl>
                                              <p:pRg st="8" end="8"/>
                                            </p:txEl>
                                          </p:spTgt>
                                        </p:tgtEl>
                                        <p:attrNameLst>
                                          <p:attrName>style.visibility</p:attrName>
                                        </p:attrNameLst>
                                      </p:cBhvr>
                                      <p:to>
                                        <p:strVal val="visible"/>
                                      </p:to>
                                    </p:set>
                                    <p:animEffect transition="in" filter="fade">
                                      <p:cBhvr>
                                        <p:cTn id="60" dur="1000"/>
                                        <p:tgtEl>
                                          <p:spTgt spid="2">
                                            <p:txEl>
                                              <p:pRg st="8" end="8"/>
                                            </p:txEl>
                                          </p:spTgt>
                                        </p:tgtEl>
                                      </p:cBhvr>
                                    </p:animEffect>
                                    <p:anim calcmode="lin" valueType="num">
                                      <p:cBhvr>
                                        <p:cTn id="6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
                                            <p:txEl>
                                              <p:pRg st="9" end="9"/>
                                            </p:txEl>
                                          </p:spTgt>
                                        </p:tgtEl>
                                        <p:attrNameLst>
                                          <p:attrName>style.visibility</p:attrName>
                                        </p:attrNameLst>
                                      </p:cBhvr>
                                      <p:to>
                                        <p:strVal val="visible"/>
                                      </p:to>
                                    </p:set>
                                    <p:animEffect transition="in" filter="fade">
                                      <p:cBhvr>
                                        <p:cTn id="71" dur="1000"/>
                                        <p:tgtEl>
                                          <p:spTgt spid="2">
                                            <p:txEl>
                                              <p:pRg st="9" end="9"/>
                                            </p:txEl>
                                          </p:spTgt>
                                        </p:tgtEl>
                                      </p:cBhvr>
                                    </p:animEffect>
                                    <p:anim calcmode="lin" valueType="num">
                                      <p:cBhvr>
                                        <p:cTn id="7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rPr>
              <a:t>任务</a:t>
            </a:r>
            <a:r>
              <a:rPr lang="zh-CN" altLang="en-US" dirty="0" smtClean="0"/>
              <a:t>：利用</a:t>
            </a:r>
            <a:r>
              <a:rPr lang="en-US" altLang="zh-CN" dirty="0" smtClean="0">
                <a:solidFill>
                  <a:srgbClr val="FF0000"/>
                </a:solidFill>
              </a:rPr>
              <a:t>HSV</a:t>
            </a:r>
            <a:r>
              <a:rPr lang="zh-CN" altLang="en-US" dirty="0" smtClean="0"/>
              <a:t>颜色空间实现</a:t>
            </a:r>
            <a:r>
              <a:rPr lang="zh-CN" altLang="en-US" dirty="0" smtClean="0">
                <a:solidFill>
                  <a:srgbClr val="FF0000"/>
                </a:solidFill>
              </a:rPr>
              <a:t>绘画效果</a:t>
            </a:r>
            <a:endParaRPr lang="en-US" altLang="zh-CN" dirty="0" smtClean="0">
              <a:solidFill>
                <a:srgbClr val="FF0000"/>
              </a:solidFill>
            </a:endParaRPr>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4" name="标题 3"/>
          <p:cNvSpPr>
            <a:spLocks noGrp="1"/>
          </p:cNvSpPr>
          <p:nvPr>
            <p:ph type="title"/>
          </p:nvPr>
        </p:nvSpPr>
        <p:spPr/>
        <p:txBody>
          <a:bodyPr>
            <a:normAutofit fontScale="90000"/>
          </a:bodyPr>
          <a:lstStyle/>
          <a:p>
            <a:r>
              <a:rPr lang="en-US" altLang="zh-CN" dirty="0"/>
              <a:t>3.5 </a:t>
            </a:r>
            <a:r>
              <a:rPr lang="zh-CN" altLang="en-US" dirty="0"/>
              <a:t>用色调、饱和度、亮度表示颜色</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60" y="2420888"/>
            <a:ext cx="3771900"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564" y="2420887"/>
            <a:ext cx="3771900" cy="2839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a:off x="4256484" y="3717032"/>
            <a:ext cx="6925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60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solidFill>
                  <a:srgbClr val="FF0000"/>
                </a:solidFill>
              </a:rPr>
              <a:t>算法</a:t>
            </a:r>
            <a:r>
              <a:rPr lang="zh-CN" altLang="en-US" dirty="0" smtClean="0"/>
              <a:t>：将所有像素的</a:t>
            </a:r>
            <a:r>
              <a:rPr lang="zh-CN" altLang="en-US" dirty="0" smtClean="0">
                <a:solidFill>
                  <a:srgbClr val="0000FF"/>
                </a:solidFill>
              </a:rPr>
              <a:t>亮度</a:t>
            </a:r>
            <a:r>
              <a:rPr lang="zh-CN" altLang="en-US" dirty="0" smtClean="0"/>
              <a:t>设置为一</a:t>
            </a:r>
            <a:r>
              <a:rPr lang="zh-CN" altLang="en-US" dirty="0" smtClean="0">
                <a:solidFill>
                  <a:srgbClr val="0000FF"/>
                </a:solidFill>
              </a:rPr>
              <a:t>固定值</a:t>
            </a:r>
            <a:r>
              <a:rPr lang="zh-CN" altLang="en-US" dirty="0" smtClean="0"/>
              <a:t>，但不改变</a:t>
            </a:r>
            <a:r>
              <a:rPr lang="zh-CN" altLang="en-US" dirty="0" smtClean="0">
                <a:solidFill>
                  <a:srgbClr val="0000FF"/>
                </a:solidFill>
              </a:rPr>
              <a:t>色调</a:t>
            </a:r>
            <a:r>
              <a:rPr lang="zh-CN" altLang="en-US" dirty="0" smtClean="0"/>
              <a:t>和</a:t>
            </a:r>
            <a:r>
              <a:rPr lang="zh-CN" altLang="en-US" dirty="0" smtClean="0">
                <a:solidFill>
                  <a:srgbClr val="0000FF"/>
                </a:solidFill>
              </a:rPr>
              <a:t>饱和度</a:t>
            </a:r>
            <a:endParaRPr lang="en-US" altLang="zh-CN" dirty="0" smtClean="0">
              <a:solidFill>
                <a:srgbClr val="0000FF"/>
              </a:solidFill>
            </a:endParaRPr>
          </a:p>
          <a:p>
            <a:r>
              <a:rPr lang="zh-CN" altLang="en-US" dirty="0" smtClean="0"/>
              <a:t>在之前程序的基础上添加：</a:t>
            </a:r>
            <a:endParaRPr lang="en-US" altLang="zh-CN" dirty="0" smtClean="0"/>
          </a:p>
          <a:p>
            <a:pPr marL="109728" indent="0">
              <a:buNone/>
            </a:pPr>
            <a:r>
              <a:rPr lang="en-US" altLang="zh-CN" dirty="0" smtClean="0"/>
              <a:t>	</a:t>
            </a:r>
            <a:r>
              <a:rPr lang="en-US" altLang="zh-CN" sz="2200" dirty="0" smtClean="0">
                <a:solidFill>
                  <a:srgbClr val="00B050"/>
                </a:solidFill>
              </a:rPr>
              <a:t>// </a:t>
            </a:r>
            <a:r>
              <a:rPr lang="zh-CN" altLang="en-US" sz="2200" dirty="0">
                <a:solidFill>
                  <a:srgbClr val="00B050"/>
                </a:solidFill>
              </a:rPr>
              <a:t>所有像素的亮度通道设为</a:t>
            </a:r>
            <a:r>
              <a:rPr lang="en-US" altLang="zh-CN" sz="2200" dirty="0">
                <a:solidFill>
                  <a:srgbClr val="00B050"/>
                </a:solidFill>
              </a:rPr>
              <a:t>255</a:t>
            </a:r>
          </a:p>
          <a:p>
            <a:pPr marL="109728" indent="0">
              <a:buNone/>
            </a:pPr>
            <a:r>
              <a:rPr lang="en-US" altLang="zh-CN" sz="2200" dirty="0">
                <a:solidFill>
                  <a:srgbClr val="0070C0"/>
                </a:solidFill>
              </a:rPr>
              <a:t>	</a:t>
            </a:r>
            <a:r>
              <a:rPr lang="en-US" altLang="zh-CN" sz="2200" dirty="0">
                <a:solidFill>
                  <a:srgbClr val="FF0000"/>
                </a:solidFill>
              </a:rPr>
              <a:t>channels[2] = 255;</a:t>
            </a:r>
          </a:p>
          <a:p>
            <a:pPr marL="109728" indent="0">
              <a:buNone/>
            </a:pPr>
            <a:r>
              <a:rPr lang="en-US" altLang="zh-CN" sz="2200" dirty="0">
                <a:solidFill>
                  <a:srgbClr val="0070C0"/>
                </a:solidFill>
              </a:rPr>
              <a:t>	</a:t>
            </a:r>
            <a:r>
              <a:rPr lang="en-US" altLang="zh-CN" sz="2200" dirty="0">
                <a:solidFill>
                  <a:srgbClr val="00B050"/>
                </a:solidFill>
              </a:rPr>
              <a:t>// </a:t>
            </a:r>
            <a:r>
              <a:rPr lang="zh-CN" altLang="en-US" sz="2200" dirty="0">
                <a:solidFill>
                  <a:srgbClr val="00B050"/>
                </a:solidFill>
              </a:rPr>
              <a:t>重新合并通道</a:t>
            </a:r>
          </a:p>
          <a:p>
            <a:pPr marL="109728" indent="0">
              <a:buNone/>
            </a:pPr>
            <a:r>
              <a:rPr lang="zh-CN" altLang="en-US" sz="2200" dirty="0">
                <a:solidFill>
                  <a:srgbClr val="0070C0"/>
                </a:solidFill>
              </a:rPr>
              <a:t>	</a:t>
            </a:r>
            <a:r>
              <a:rPr lang="en-US" altLang="zh-CN" sz="2200" dirty="0">
                <a:solidFill>
                  <a:srgbClr val="0070C0"/>
                </a:solidFill>
              </a:rPr>
              <a:t>cv::</a:t>
            </a:r>
            <a:r>
              <a:rPr lang="en-US" altLang="zh-CN" sz="2200" dirty="0">
                <a:solidFill>
                  <a:srgbClr val="FF0000"/>
                </a:solidFill>
              </a:rPr>
              <a:t>merge</a:t>
            </a:r>
            <a:r>
              <a:rPr lang="en-US" altLang="zh-CN" sz="2200" dirty="0">
                <a:solidFill>
                  <a:srgbClr val="0070C0"/>
                </a:solidFill>
              </a:rPr>
              <a:t>(channels, </a:t>
            </a:r>
            <a:r>
              <a:rPr lang="en-US" altLang="zh-CN" sz="2200" dirty="0" err="1">
                <a:solidFill>
                  <a:srgbClr val="0070C0"/>
                </a:solidFill>
              </a:rPr>
              <a:t>hsv</a:t>
            </a:r>
            <a:r>
              <a:rPr lang="en-US" altLang="zh-CN" sz="2200" dirty="0">
                <a:solidFill>
                  <a:srgbClr val="0070C0"/>
                </a:solidFill>
              </a:rPr>
              <a:t>);</a:t>
            </a:r>
          </a:p>
          <a:p>
            <a:pPr marL="109728" indent="0">
              <a:buNone/>
            </a:pPr>
            <a:r>
              <a:rPr lang="en-US" altLang="zh-CN" sz="2200" dirty="0">
                <a:solidFill>
                  <a:srgbClr val="0070C0"/>
                </a:solidFill>
              </a:rPr>
              <a:t>	</a:t>
            </a:r>
            <a:r>
              <a:rPr lang="en-US" altLang="zh-CN" sz="2200" dirty="0">
                <a:solidFill>
                  <a:srgbClr val="00B050"/>
                </a:solidFill>
              </a:rPr>
              <a:t>// </a:t>
            </a:r>
            <a:r>
              <a:rPr lang="zh-CN" altLang="en-US" sz="2200" dirty="0">
                <a:solidFill>
                  <a:srgbClr val="00B050"/>
                </a:solidFill>
              </a:rPr>
              <a:t>转换回</a:t>
            </a:r>
            <a:r>
              <a:rPr lang="en-US" altLang="zh-CN" sz="2200" dirty="0">
                <a:solidFill>
                  <a:srgbClr val="00B050"/>
                </a:solidFill>
              </a:rPr>
              <a:t>BGR</a:t>
            </a:r>
          </a:p>
          <a:p>
            <a:pPr marL="109728" indent="0">
              <a:buNone/>
            </a:pPr>
            <a:r>
              <a:rPr lang="en-US" altLang="zh-CN" sz="2200" dirty="0">
                <a:solidFill>
                  <a:srgbClr val="0070C0"/>
                </a:solidFill>
              </a:rPr>
              <a:t>	cv::Mat </a:t>
            </a:r>
            <a:r>
              <a:rPr lang="en-US" altLang="zh-CN" sz="2200" dirty="0" err="1">
                <a:solidFill>
                  <a:srgbClr val="0070C0"/>
                </a:solidFill>
              </a:rPr>
              <a:t>newImage</a:t>
            </a:r>
            <a:r>
              <a:rPr lang="en-US" altLang="zh-CN" sz="2200" dirty="0">
                <a:solidFill>
                  <a:srgbClr val="0070C0"/>
                </a:solidFill>
              </a:rPr>
              <a:t>;</a:t>
            </a:r>
          </a:p>
          <a:p>
            <a:pPr marL="109728" indent="0">
              <a:buNone/>
            </a:pPr>
            <a:r>
              <a:rPr lang="en-US" altLang="zh-CN" sz="2200" dirty="0">
                <a:solidFill>
                  <a:srgbClr val="0070C0"/>
                </a:solidFill>
              </a:rPr>
              <a:t>	cv::</a:t>
            </a:r>
            <a:r>
              <a:rPr lang="en-US" altLang="zh-CN" sz="2200" dirty="0" err="1">
                <a:solidFill>
                  <a:srgbClr val="FF0000"/>
                </a:solidFill>
              </a:rPr>
              <a:t>cvtColor</a:t>
            </a:r>
            <a:r>
              <a:rPr lang="en-US" altLang="zh-CN" sz="2200" dirty="0">
                <a:solidFill>
                  <a:srgbClr val="0070C0"/>
                </a:solidFill>
              </a:rPr>
              <a:t>(</a:t>
            </a:r>
            <a:r>
              <a:rPr lang="en-US" altLang="zh-CN" sz="2200" dirty="0" err="1">
                <a:solidFill>
                  <a:srgbClr val="0070C0"/>
                </a:solidFill>
              </a:rPr>
              <a:t>hsv</a:t>
            </a:r>
            <a:r>
              <a:rPr lang="en-US" altLang="zh-CN" sz="2200" dirty="0">
                <a:solidFill>
                  <a:srgbClr val="0070C0"/>
                </a:solidFill>
              </a:rPr>
              <a:t>, </a:t>
            </a:r>
            <a:r>
              <a:rPr lang="en-US" altLang="zh-CN" sz="2200" dirty="0" err="1">
                <a:solidFill>
                  <a:srgbClr val="0070C0"/>
                </a:solidFill>
              </a:rPr>
              <a:t>newImage</a:t>
            </a:r>
            <a:r>
              <a:rPr lang="en-US" altLang="zh-CN" sz="2200" dirty="0">
                <a:solidFill>
                  <a:srgbClr val="0070C0"/>
                </a:solidFill>
              </a:rPr>
              <a:t>, </a:t>
            </a:r>
            <a:r>
              <a:rPr lang="en-US" altLang="zh-CN" sz="2200" dirty="0">
                <a:solidFill>
                  <a:srgbClr val="FF0000"/>
                </a:solidFill>
              </a:rPr>
              <a:t>CV_HSV2BGR</a:t>
            </a:r>
            <a:r>
              <a:rPr lang="en-US" altLang="zh-CN" sz="2200" dirty="0">
                <a:solidFill>
                  <a:srgbClr val="0070C0"/>
                </a:solidFill>
              </a:rPr>
              <a:t>);</a:t>
            </a:r>
          </a:p>
          <a:p>
            <a:pPr marL="109728" indent="0">
              <a:buNone/>
            </a:pPr>
            <a:r>
              <a:rPr lang="en-US" altLang="zh-CN" sz="2200" dirty="0">
                <a:solidFill>
                  <a:srgbClr val="0070C0"/>
                </a:solidFill>
              </a:rPr>
              <a:t>	cv::</a:t>
            </a:r>
            <a:r>
              <a:rPr lang="en-US" altLang="zh-CN" sz="2200" dirty="0" err="1">
                <a:solidFill>
                  <a:srgbClr val="0070C0"/>
                </a:solidFill>
              </a:rPr>
              <a:t>imshow</a:t>
            </a:r>
            <a:r>
              <a:rPr lang="en-US" altLang="zh-CN" sz="2200" dirty="0">
                <a:solidFill>
                  <a:srgbClr val="0070C0"/>
                </a:solidFill>
              </a:rPr>
              <a:t>("</a:t>
            </a:r>
            <a:r>
              <a:rPr lang="zh-CN" altLang="en-US" sz="2200" dirty="0">
                <a:solidFill>
                  <a:srgbClr val="0070C0"/>
                </a:solidFill>
              </a:rPr>
              <a:t>将亮度统一设为</a:t>
            </a:r>
            <a:r>
              <a:rPr lang="en-US" altLang="zh-CN" sz="2200" dirty="0">
                <a:solidFill>
                  <a:srgbClr val="0070C0"/>
                </a:solidFill>
              </a:rPr>
              <a:t>255</a:t>
            </a:r>
            <a:r>
              <a:rPr lang="zh-CN" altLang="en-US" sz="2200" dirty="0">
                <a:solidFill>
                  <a:srgbClr val="0070C0"/>
                </a:solidFill>
              </a:rPr>
              <a:t>后的图像</a:t>
            </a:r>
            <a:r>
              <a:rPr lang="en-US" altLang="zh-CN" sz="2200" dirty="0">
                <a:solidFill>
                  <a:srgbClr val="0070C0"/>
                </a:solidFill>
              </a:rPr>
              <a:t>", </a:t>
            </a:r>
            <a:r>
              <a:rPr lang="en-US" altLang="zh-CN" sz="2200" dirty="0" err="1">
                <a:solidFill>
                  <a:srgbClr val="0070C0"/>
                </a:solidFill>
              </a:rPr>
              <a:t>newImage</a:t>
            </a:r>
            <a:r>
              <a:rPr lang="en-US" altLang="zh-CN" sz="2200" dirty="0">
                <a:solidFill>
                  <a:srgbClr val="0070C0"/>
                </a:solidFill>
              </a:rPr>
              <a:t>);</a:t>
            </a:r>
            <a:endParaRPr lang="zh-CN" altLang="en-US" sz="22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4" name="标题 3"/>
          <p:cNvSpPr>
            <a:spLocks noGrp="1"/>
          </p:cNvSpPr>
          <p:nvPr>
            <p:ph type="title"/>
          </p:nvPr>
        </p:nvSpPr>
        <p:spPr/>
        <p:txBody>
          <a:bodyPr>
            <a:normAutofit fontScale="90000"/>
          </a:bodyPr>
          <a:lstStyle/>
          <a:p>
            <a:r>
              <a:rPr lang="en-US" altLang="zh-CN" dirty="0"/>
              <a:t>3.5 </a:t>
            </a:r>
            <a:r>
              <a:rPr lang="zh-CN" altLang="en-US" dirty="0"/>
              <a:t>用色调、饱和度、亮度表示颜色</a:t>
            </a:r>
          </a:p>
        </p:txBody>
      </p:sp>
    </p:spTree>
    <p:extLst>
      <p:ext uri="{BB962C8B-B14F-4D97-AF65-F5344CB8AC3E}">
        <p14:creationId xmlns:p14="http://schemas.microsoft.com/office/powerpoint/2010/main" val="315495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solidFill>
                  <a:srgbClr val="FF0000"/>
                </a:solidFill>
              </a:rPr>
              <a:t>扩展</a:t>
            </a:r>
            <a:r>
              <a:rPr lang="en-US" altLang="zh-CN" dirty="0" smtClean="0">
                <a:solidFill>
                  <a:srgbClr val="FF0000"/>
                </a:solidFill>
              </a:rPr>
              <a:t>1</a:t>
            </a:r>
            <a:r>
              <a:rPr lang="zh-CN" altLang="en-US" dirty="0" smtClean="0"/>
              <a:t>：</a:t>
            </a:r>
            <a:r>
              <a:rPr lang="zh-CN" altLang="en-US" dirty="0" smtClean="0">
                <a:solidFill>
                  <a:srgbClr val="0000FF"/>
                </a:solidFill>
              </a:rPr>
              <a:t>肤色检测</a:t>
            </a:r>
            <a:endParaRPr lang="en-US" altLang="zh-CN" dirty="0" smtClean="0">
              <a:solidFill>
                <a:srgbClr val="0000FF"/>
              </a:solidFill>
            </a:endParaRPr>
          </a:p>
          <a:p>
            <a:pPr lvl="1"/>
            <a:r>
              <a:rPr lang="zh-CN" altLang="en-US" sz="2000" dirty="0" smtClean="0"/>
              <a:t>在对特定物体做初步检测时，颜色信息非常有用</a:t>
            </a:r>
            <a:endParaRPr lang="en-US" altLang="zh-CN" sz="2000" dirty="0" smtClean="0"/>
          </a:p>
          <a:p>
            <a:pPr lvl="1"/>
            <a:r>
              <a:rPr lang="zh-CN" altLang="en-US" sz="2000" dirty="0" smtClean="0"/>
              <a:t>例如在</a:t>
            </a:r>
            <a:r>
              <a:rPr lang="zh-CN" altLang="en-US" sz="2000" dirty="0" smtClean="0">
                <a:solidFill>
                  <a:srgbClr val="0000FF"/>
                </a:solidFill>
              </a:rPr>
              <a:t>辅助驾驶程序</a:t>
            </a:r>
            <a:r>
              <a:rPr lang="zh-CN" altLang="en-US" sz="2000" dirty="0" smtClean="0"/>
              <a:t>中</a:t>
            </a:r>
            <a:r>
              <a:rPr lang="zh-CN" altLang="en-US" sz="2000" dirty="0" smtClean="0">
                <a:solidFill>
                  <a:srgbClr val="0000FF"/>
                </a:solidFill>
              </a:rPr>
              <a:t>检测路标</a:t>
            </a:r>
            <a:r>
              <a:rPr lang="zh-CN" altLang="en-US" sz="2000" dirty="0" smtClean="0"/>
              <a:t>，就要凭借标准路标的颜色快速地提取出可能是路标的信息</a:t>
            </a:r>
            <a:endParaRPr lang="en-US" altLang="zh-CN" sz="2000" dirty="0" smtClean="0"/>
          </a:p>
          <a:p>
            <a:pPr lvl="1"/>
            <a:r>
              <a:rPr lang="zh-CN" altLang="en-US" sz="2000" dirty="0"/>
              <a:t>另一</a:t>
            </a:r>
            <a:r>
              <a:rPr lang="zh-CN" altLang="en-US" sz="2000" dirty="0" smtClean="0"/>
              <a:t>个例子是</a:t>
            </a:r>
            <a:r>
              <a:rPr lang="zh-CN" altLang="en-US" sz="2000" dirty="0" smtClean="0">
                <a:solidFill>
                  <a:srgbClr val="0000FF"/>
                </a:solidFill>
              </a:rPr>
              <a:t>检测皮肤的颜色</a:t>
            </a:r>
            <a:r>
              <a:rPr lang="zh-CN" altLang="en-US" sz="2000" dirty="0" smtClean="0"/>
              <a:t>，检测到的皮肤区域可作为图像中有人存在的标志。在</a:t>
            </a:r>
            <a:r>
              <a:rPr lang="zh-CN" altLang="en-US" sz="2000" dirty="0" smtClean="0">
                <a:solidFill>
                  <a:srgbClr val="0000FF"/>
                </a:solidFill>
              </a:rPr>
              <a:t>手势识别</a:t>
            </a:r>
            <a:r>
              <a:rPr lang="zh-CN" altLang="en-US" sz="2000" dirty="0" smtClean="0"/>
              <a:t>中经常使用这个方法，用肤色检测来确定手的位置</a:t>
            </a:r>
            <a:endParaRPr lang="en-US" altLang="zh-CN" sz="2000" dirty="0" smtClean="0"/>
          </a:p>
          <a:p>
            <a:pPr lvl="1"/>
            <a:r>
              <a:rPr lang="zh-CN" altLang="en-US" sz="2000" dirty="0"/>
              <a:t>基于</a:t>
            </a:r>
            <a:r>
              <a:rPr lang="zh-CN" altLang="en-US" sz="2000" dirty="0">
                <a:solidFill>
                  <a:srgbClr val="FF0000"/>
                </a:solidFill>
              </a:rPr>
              <a:t>椭圆皮肤模型</a:t>
            </a:r>
            <a:r>
              <a:rPr lang="zh-CN" altLang="en-US" sz="2000" dirty="0"/>
              <a:t>进行</a:t>
            </a:r>
            <a:r>
              <a:rPr lang="zh-CN" altLang="en-US" sz="2000" dirty="0">
                <a:solidFill>
                  <a:srgbClr val="FF0000"/>
                </a:solidFill>
              </a:rPr>
              <a:t>皮肤检测</a:t>
            </a:r>
            <a:r>
              <a:rPr lang="zh-CN" altLang="en-US" sz="2000" dirty="0" smtClean="0"/>
              <a:t>：</a:t>
            </a:r>
            <a:r>
              <a:rPr lang="zh-CN" altLang="en-US" sz="2000" dirty="0">
                <a:latin typeface="Times New Roman" panose="02020603050405020304" pitchFamily="18" charset="0"/>
              </a:rPr>
              <a:t>经过前人学者大量的</a:t>
            </a:r>
            <a:r>
              <a:rPr lang="zh-CN" altLang="en-US" sz="2000" dirty="0">
                <a:solidFill>
                  <a:srgbClr val="FF0000"/>
                </a:solidFill>
                <a:latin typeface="Times New Roman" panose="02020603050405020304" pitchFamily="18" charset="0"/>
              </a:rPr>
              <a:t>皮肤统计信息</a:t>
            </a:r>
            <a:r>
              <a:rPr lang="zh-CN" altLang="en-US" sz="2000" dirty="0">
                <a:latin typeface="Times New Roman" panose="02020603050405020304" pitchFamily="18" charset="0"/>
              </a:rPr>
              <a:t>可以知道，如果将皮肤信息映射到</a:t>
            </a:r>
            <a:r>
              <a:rPr lang="en-US" altLang="zh-CN" sz="2000" dirty="0" err="1">
                <a:solidFill>
                  <a:srgbClr val="0000FF"/>
                </a:solidFill>
                <a:latin typeface="Times New Roman" panose="02020603050405020304" pitchFamily="18" charset="0"/>
              </a:rPr>
              <a:t>YCrCb</a:t>
            </a:r>
            <a:r>
              <a:rPr lang="zh-CN" altLang="en-US" sz="2000" dirty="0">
                <a:latin typeface="Times New Roman" panose="02020603050405020304" pitchFamily="18" charset="0"/>
              </a:rPr>
              <a:t>空间，则在</a:t>
            </a:r>
            <a:r>
              <a:rPr lang="en-US" altLang="zh-CN" sz="2000" dirty="0" err="1">
                <a:solidFill>
                  <a:srgbClr val="0000FF"/>
                </a:solidFill>
                <a:latin typeface="Times New Roman" panose="02020603050405020304" pitchFamily="18" charset="0"/>
              </a:rPr>
              <a:t>CrCb</a:t>
            </a:r>
            <a:r>
              <a:rPr lang="zh-CN" altLang="en-US" sz="2000" dirty="0">
                <a:solidFill>
                  <a:srgbClr val="FF0000"/>
                </a:solidFill>
                <a:latin typeface="Times New Roman" panose="02020603050405020304" pitchFamily="18" charset="0"/>
              </a:rPr>
              <a:t>二维空间</a:t>
            </a:r>
            <a:r>
              <a:rPr lang="zh-CN" altLang="en-US" sz="2000" dirty="0">
                <a:latin typeface="Times New Roman" panose="02020603050405020304" pitchFamily="18" charset="0"/>
              </a:rPr>
              <a:t>中这些</a:t>
            </a:r>
            <a:r>
              <a:rPr lang="zh-CN" altLang="en-US" sz="2000" dirty="0">
                <a:solidFill>
                  <a:srgbClr val="FF0000"/>
                </a:solidFill>
                <a:latin typeface="Times New Roman" panose="02020603050405020304" pitchFamily="18" charset="0"/>
              </a:rPr>
              <a:t>皮肤像素点</a:t>
            </a:r>
            <a:r>
              <a:rPr lang="zh-CN" altLang="en-US" sz="2000" dirty="0">
                <a:latin typeface="Times New Roman" panose="02020603050405020304" pitchFamily="18" charset="0"/>
              </a:rPr>
              <a:t>近似成一个</a:t>
            </a:r>
            <a:r>
              <a:rPr lang="zh-CN" altLang="en-US" sz="2000" dirty="0">
                <a:solidFill>
                  <a:srgbClr val="FF0000"/>
                </a:solidFill>
                <a:latin typeface="Times New Roman" panose="02020603050405020304" pitchFamily="18" charset="0"/>
              </a:rPr>
              <a:t>椭圆分布</a:t>
            </a:r>
            <a:r>
              <a:rPr lang="zh-CN" altLang="en-US" sz="2000" dirty="0">
                <a:latin typeface="Times New Roman" panose="02020603050405020304" pitchFamily="18" charset="0"/>
              </a:rPr>
              <a:t>。因此如果我们得到了一个</a:t>
            </a:r>
            <a:r>
              <a:rPr lang="en-US" altLang="zh-CN" sz="2000" dirty="0" err="1">
                <a:solidFill>
                  <a:srgbClr val="0000FF"/>
                </a:solidFill>
                <a:latin typeface="Times New Roman" panose="02020603050405020304" pitchFamily="18" charset="0"/>
              </a:rPr>
              <a:t>CrCb</a:t>
            </a:r>
            <a:r>
              <a:rPr lang="zh-CN" altLang="en-US" sz="2000" dirty="0">
                <a:latin typeface="Times New Roman" panose="02020603050405020304" pitchFamily="18" charset="0"/>
              </a:rPr>
              <a:t>的椭圆，下次来一个坐标</a:t>
            </a:r>
            <a:r>
              <a:rPr lang="en-US" altLang="zh-CN" sz="2000" dirty="0">
                <a:solidFill>
                  <a:srgbClr val="0000FF"/>
                </a:solidFill>
                <a:latin typeface="Times New Roman" panose="02020603050405020304" pitchFamily="18" charset="0"/>
              </a:rPr>
              <a:t>(Cr, </a:t>
            </a:r>
            <a:r>
              <a:rPr lang="en-US" altLang="zh-CN" sz="2000" dirty="0" err="1">
                <a:solidFill>
                  <a:srgbClr val="0000FF"/>
                </a:solidFill>
                <a:latin typeface="Times New Roman" panose="02020603050405020304" pitchFamily="18" charset="0"/>
              </a:rPr>
              <a:t>Cb</a:t>
            </a:r>
            <a:r>
              <a:rPr lang="en-US" altLang="zh-CN" sz="2000" dirty="0">
                <a:solidFill>
                  <a:srgbClr val="0000FF"/>
                </a:solidFill>
                <a:latin typeface="Times New Roman" panose="02020603050405020304" pitchFamily="18" charset="0"/>
              </a:rPr>
              <a:t>)</a:t>
            </a:r>
            <a:r>
              <a:rPr lang="zh-CN" altLang="en-US" sz="2000" dirty="0">
                <a:latin typeface="Times New Roman" panose="02020603050405020304" pitchFamily="18" charset="0"/>
              </a:rPr>
              <a:t>我们只需判断它是否在</a:t>
            </a:r>
            <a:r>
              <a:rPr lang="zh-CN" altLang="en-US" sz="2000" dirty="0">
                <a:solidFill>
                  <a:srgbClr val="FF0000"/>
                </a:solidFill>
                <a:latin typeface="Times New Roman" panose="02020603050405020304" pitchFamily="18" charset="0"/>
              </a:rPr>
              <a:t>椭圆内</a:t>
            </a:r>
            <a:r>
              <a:rPr lang="zh-CN" altLang="en-US" sz="2000" dirty="0">
                <a:latin typeface="Times New Roman" panose="02020603050405020304" pitchFamily="18" charset="0"/>
              </a:rPr>
              <a:t>（包括边界），如果是，则可以判断其为</a:t>
            </a:r>
            <a:r>
              <a:rPr lang="zh-CN" altLang="en-US" sz="2000" dirty="0">
                <a:solidFill>
                  <a:srgbClr val="FF0000"/>
                </a:solidFill>
                <a:latin typeface="Times New Roman" panose="02020603050405020304" pitchFamily="18" charset="0"/>
              </a:rPr>
              <a:t>皮肤</a:t>
            </a:r>
            <a:r>
              <a:rPr lang="zh-CN" altLang="en-US" sz="2000" dirty="0">
                <a:latin typeface="Times New Roman" panose="02020603050405020304" pitchFamily="18" charset="0"/>
              </a:rPr>
              <a:t>，否则就是</a:t>
            </a:r>
            <a:r>
              <a:rPr lang="zh-CN" altLang="en-US" sz="2000" dirty="0">
                <a:solidFill>
                  <a:srgbClr val="FF0000"/>
                </a:solidFill>
                <a:latin typeface="Times New Roman" panose="02020603050405020304" pitchFamily="18" charset="0"/>
              </a:rPr>
              <a:t>非皮肤像素点</a:t>
            </a:r>
            <a:r>
              <a:rPr lang="zh-CN" altLang="en-US" sz="2000" dirty="0" smtClean="0">
                <a:latin typeface="Times New Roman" panose="02020603050405020304" pitchFamily="18" charset="0"/>
              </a:rPr>
              <a:t>。</a:t>
            </a:r>
            <a:endParaRPr lang="en-US" altLang="zh-CN" sz="200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4" name="标题 3"/>
          <p:cNvSpPr>
            <a:spLocks noGrp="1"/>
          </p:cNvSpPr>
          <p:nvPr>
            <p:ph type="title"/>
          </p:nvPr>
        </p:nvSpPr>
        <p:spPr/>
        <p:txBody>
          <a:bodyPr>
            <a:normAutofit fontScale="90000"/>
          </a:bodyPr>
          <a:lstStyle/>
          <a:p>
            <a:r>
              <a:rPr lang="en-US" altLang="zh-CN" dirty="0"/>
              <a:t>3.5 </a:t>
            </a:r>
            <a:r>
              <a:rPr lang="zh-CN" altLang="en-US" dirty="0"/>
              <a:t>用色调、饱和度、亮度表示颜色</a:t>
            </a:r>
          </a:p>
        </p:txBody>
      </p:sp>
    </p:spTree>
    <p:extLst>
      <p:ext uri="{BB962C8B-B14F-4D97-AF65-F5344CB8AC3E}">
        <p14:creationId xmlns:p14="http://schemas.microsoft.com/office/powerpoint/2010/main" val="283383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8640"/>
            <a:ext cx="8579296" cy="6408712"/>
          </a:xfrm>
        </p:spPr>
        <p:txBody>
          <a:bodyPr>
            <a:normAutofit fontScale="70000" lnSpcReduction="20000"/>
          </a:bodyPr>
          <a:lstStyle/>
          <a:p>
            <a:r>
              <a:rPr lang="zh-CN" altLang="en-US" sz="3400" dirty="0" smtClean="0">
                <a:solidFill>
                  <a:srgbClr val="FF0000"/>
                </a:solidFill>
              </a:rPr>
              <a:t>任务</a:t>
            </a:r>
            <a:r>
              <a:rPr lang="zh-CN" altLang="en-US" sz="3400" dirty="0" smtClean="0"/>
              <a:t>：利用</a:t>
            </a:r>
            <a:r>
              <a:rPr lang="zh-CN" altLang="en-US" sz="3400" dirty="0" smtClean="0">
                <a:solidFill>
                  <a:srgbClr val="0000FF"/>
                </a:solidFill>
              </a:rPr>
              <a:t>椭圆皮肤模型</a:t>
            </a:r>
            <a:r>
              <a:rPr lang="zh-CN" altLang="en-US" sz="3400" dirty="0" smtClean="0"/>
              <a:t>实现</a:t>
            </a:r>
            <a:r>
              <a:rPr lang="zh-CN" altLang="en-US" sz="3400" dirty="0" smtClean="0">
                <a:solidFill>
                  <a:srgbClr val="0000FF"/>
                </a:solidFill>
              </a:rPr>
              <a:t>肤色检测</a:t>
            </a:r>
            <a:endParaRPr lang="en-US" altLang="zh-CN" sz="3400" dirty="0" smtClean="0">
              <a:solidFill>
                <a:srgbClr val="0000FF"/>
              </a:solidFill>
            </a:endParaRPr>
          </a:p>
          <a:p>
            <a:pPr marL="109728" indent="0">
              <a:buNone/>
            </a:pPr>
            <a:endParaRPr lang="en-US" altLang="zh-CN" sz="2900" dirty="0" smtClean="0">
              <a:solidFill>
                <a:srgbClr val="0070C0"/>
              </a:solidFill>
            </a:endParaRPr>
          </a:p>
          <a:p>
            <a:pPr marL="109728" indent="0">
              <a:buNone/>
            </a:pPr>
            <a:r>
              <a:rPr lang="en-US" altLang="zh-CN" sz="2900" dirty="0" smtClean="0">
                <a:solidFill>
                  <a:srgbClr val="00B050"/>
                </a:solidFill>
              </a:rPr>
              <a:t>// </a:t>
            </a:r>
            <a:r>
              <a:rPr lang="zh-CN" altLang="en-US" sz="2900" dirty="0">
                <a:solidFill>
                  <a:srgbClr val="00B050"/>
                </a:solidFill>
              </a:rPr>
              <a:t>在</a:t>
            </a:r>
            <a:r>
              <a:rPr lang="en-US" altLang="zh-CN" sz="2900" dirty="0" err="1">
                <a:solidFill>
                  <a:srgbClr val="00B050"/>
                </a:solidFill>
              </a:rPr>
              <a:t>YCrCb</a:t>
            </a:r>
            <a:r>
              <a:rPr lang="zh-CN" altLang="en-US" sz="2900" dirty="0">
                <a:solidFill>
                  <a:srgbClr val="00B050"/>
                </a:solidFill>
              </a:rPr>
              <a:t>空间用椭圆皮肤模型进行肤色检测</a:t>
            </a:r>
          </a:p>
          <a:p>
            <a:pPr marL="109728" indent="0">
              <a:buNone/>
            </a:pPr>
            <a:r>
              <a:rPr lang="en-US" altLang="zh-CN" sz="2900" dirty="0">
                <a:solidFill>
                  <a:srgbClr val="0070C0"/>
                </a:solidFill>
              </a:rPr>
              <a:t>void </a:t>
            </a:r>
            <a:r>
              <a:rPr lang="en-US" altLang="zh-CN" sz="2900" dirty="0" err="1">
                <a:solidFill>
                  <a:srgbClr val="0070C0"/>
                </a:solidFill>
              </a:rPr>
              <a:t>detectSkinColor</a:t>
            </a:r>
            <a:r>
              <a:rPr lang="en-US" altLang="zh-CN" sz="2900" dirty="0">
                <a:solidFill>
                  <a:srgbClr val="0070C0"/>
                </a:solidFill>
              </a:rPr>
              <a:t>(</a:t>
            </a:r>
            <a:r>
              <a:rPr lang="en-US" altLang="zh-CN" sz="2900" dirty="0" err="1">
                <a:solidFill>
                  <a:srgbClr val="0070C0"/>
                </a:solidFill>
              </a:rPr>
              <a:t>const</a:t>
            </a:r>
            <a:r>
              <a:rPr lang="en-US" altLang="zh-CN" sz="2900" dirty="0">
                <a:solidFill>
                  <a:srgbClr val="0070C0"/>
                </a:solidFill>
              </a:rPr>
              <a:t> cv::Mat &amp;image,	</a:t>
            </a:r>
            <a:r>
              <a:rPr lang="en-US" altLang="zh-CN" sz="2900" dirty="0">
                <a:solidFill>
                  <a:srgbClr val="00B050"/>
                </a:solidFill>
              </a:rPr>
              <a:t>// </a:t>
            </a:r>
            <a:r>
              <a:rPr lang="zh-CN" altLang="en-US" sz="2900" dirty="0">
                <a:solidFill>
                  <a:srgbClr val="00B050"/>
                </a:solidFill>
              </a:rPr>
              <a:t>输入图像</a:t>
            </a:r>
          </a:p>
          <a:p>
            <a:pPr marL="109728" indent="0">
              <a:buNone/>
            </a:pPr>
            <a:r>
              <a:rPr lang="zh-CN" altLang="en-US" sz="2900" dirty="0">
                <a:solidFill>
                  <a:srgbClr val="0070C0"/>
                </a:solidFill>
              </a:rPr>
              <a:t>	</a:t>
            </a:r>
            <a:r>
              <a:rPr lang="en-US" altLang="zh-CN" sz="2900" dirty="0">
                <a:solidFill>
                  <a:srgbClr val="0070C0"/>
                </a:solidFill>
              </a:rPr>
              <a:t>cv::Mat &amp;mask) {		</a:t>
            </a:r>
            <a:r>
              <a:rPr lang="en-US" altLang="zh-CN" sz="2900" dirty="0" smtClean="0">
                <a:solidFill>
                  <a:srgbClr val="0070C0"/>
                </a:solidFill>
              </a:rPr>
              <a:t>	</a:t>
            </a:r>
            <a:r>
              <a:rPr lang="en-US" altLang="zh-CN" sz="2900" dirty="0" smtClean="0">
                <a:solidFill>
                  <a:srgbClr val="00B050"/>
                </a:solidFill>
              </a:rPr>
              <a:t>// </a:t>
            </a:r>
            <a:r>
              <a:rPr lang="zh-CN" altLang="en-US" sz="2900" dirty="0">
                <a:solidFill>
                  <a:srgbClr val="00B050"/>
                </a:solidFill>
              </a:rPr>
              <a:t>输出</a:t>
            </a:r>
            <a:r>
              <a:rPr lang="zh-CN" altLang="en-US" sz="2900" dirty="0" smtClean="0">
                <a:solidFill>
                  <a:srgbClr val="00B050"/>
                </a:solidFill>
              </a:rPr>
              <a:t>掩码</a:t>
            </a:r>
            <a:endParaRPr lang="zh-CN" altLang="en-US" sz="2900" dirty="0">
              <a:solidFill>
                <a:srgbClr val="00B050"/>
              </a:solidFill>
            </a:endParaRPr>
          </a:p>
          <a:p>
            <a:pPr marL="109728" indent="0">
              <a:buNone/>
            </a:pPr>
            <a:r>
              <a:rPr lang="zh-CN" altLang="en-US" sz="2900" dirty="0">
                <a:solidFill>
                  <a:srgbClr val="0070C0"/>
                </a:solidFill>
              </a:rPr>
              <a:t>	</a:t>
            </a:r>
            <a:r>
              <a:rPr lang="en-US" altLang="zh-CN" sz="2900" dirty="0">
                <a:solidFill>
                  <a:srgbClr val="00B050"/>
                </a:solidFill>
              </a:rPr>
              <a:t>/*</a:t>
            </a:r>
            <a:r>
              <a:rPr lang="zh-CN" altLang="en-US" sz="2900" dirty="0">
                <a:solidFill>
                  <a:srgbClr val="00B050"/>
                </a:solidFill>
              </a:rPr>
              <a:t>初始化椭圆皮肤模型*</a:t>
            </a:r>
            <a:r>
              <a:rPr lang="en-US" altLang="zh-CN" sz="2900" dirty="0">
                <a:solidFill>
                  <a:srgbClr val="00B050"/>
                </a:solidFill>
              </a:rPr>
              <a:t>/</a:t>
            </a:r>
          </a:p>
          <a:p>
            <a:pPr marL="109728" indent="0">
              <a:buNone/>
            </a:pPr>
            <a:r>
              <a:rPr lang="en-US" altLang="zh-CN" sz="2900" dirty="0">
                <a:solidFill>
                  <a:srgbClr val="0070C0"/>
                </a:solidFill>
              </a:rPr>
              <a:t>	</a:t>
            </a:r>
            <a:r>
              <a:rPr lang="en-US" altLang="zh-CN" sz="2900" dirty="0">
                <a:solidFill>
                  <a:srgbClr val="00B050"/>
                </a:solidFill>
              </a:rPr>
              <a:t>// </a:t>
            </a:r>
            <a:r>
              <a:rPr lang="zh-CN" altLang="en-US" sz="2900" dirty="0">
                <a:solidFill>
                  <a:srgbClr val="00B050"/>
                </a:solidFill>
              </a:rPr>
              <a:t>用于肤色检测的掩码图像，</a:t>
            </a:r>
            <a:r>
              <a:rPr lang="en-US" altLang="zh-CN" sz="2900" dirty="0">
                <a:solidFill>
                  <a:srgbClr val="00B050"/>
                </a:solidFill>
              </a:rPr>
              <a:t>256×256</a:t>
            </a:r>
            <a:r>
              <a:rPr lang="zh-CN" altLang="en-US" sz="2900" dirty="0">
                <a:solidFill>
                  <a:srgbClr val="00B050"/>
                </a:solidFill>
              </a:rPr>
              <a:t>大小，初始为全</a:t>
            </a:r>
            <a:r>
              <a:rPr lang="en-US" altLang="zh-CN" sz="2900" dirty="0">
                <a:solidFill>
                  <a:srgbClr val="00B050"/>
                </a:solidFill>
              </a:rPr>
              <a:t>0</a:t>
            </a:r>
          </a:p>
          <a:p>
            <a:pPr marL="109728" indent="0">
              <a:buNone/>
            </a:pPr>
            <a:r>
              <a:rPr lang="en-US" altLang="zh-CN" sz="2900" dirty="0">
                <a:solidFill>
                  <a:srgbClr val="0070C0"/>
                </a:solidFill>
              </a:rPr>
              <a:t>	cv::Mat </a:t>
            </a:r>
            <a:r>
              <a:rPr lang="en-US" altLang="zh-CN" sz="2900" dirty="0" err="1">
                <a:solidFill>
                  <a:srgbClr val="0070C0"/>
                </a:solidFill>
              </a:rPr>
              <a:t>skinCrCb</a:t>
            </a:r>
            <a:r>
              <a:rPr lang="en-US" altLang="zh-CN" sz="2900" dirty="0">
                <a:solidFill>
                  <a:srgbClr val="0070C0"/>
                </a:solidFill>
              </a:rPr>
              <a:t>(cv::Size(256, 256), CV_8UC1, cv::Scalar(0));</a:t>
            </a:r>
          </a:p>
          <a:p>
            <a:pPr marL="109728" indent="0">
              <a:buNone/>
            </a:pPr>
            <a:r>
              <a:rPr lang="en-US" altLang="zh-CN" sz="2900" dirty="0">
                <a:solidFill>
                  <a:srgbClr val="0070C0"/>
                </a:solidFill>
              </a:rPr>
              <a:t>	</a:t>
            </a:r>
            <a:r>
              <a:rPr lang="en-US" altLang="zh-CN" sz="2900" dirty="0">
                <a:solidFill>
                  <a:srgbClr val="00B050"/>
                </a:solidFill>
              </a:rPr>
              <a:t>// </a:t>
            </a:r>
            <a:r>
              <a:rPr lang="zh-CN" altLang="en-US" sz="2900" dirty="0">
                <a:solidFill>
                  <a:srgbClr val="00B050"/>
                </a:solidFill>
              </a:rPr>
              <a:t>在掩码图像中绘制一白色椭圆</a:t>
            </a:r>
          </a:p>
          <a:p>
            <a:pPr marL="109728" indent="0">
              <a:buNone/>
            </a:pPr>
            <a:r>
              <a:rPr lang="zh-CN" altLang="en-US" sz="2900" dirty="0">
                <a:solidFill>
                  <a:srgbClr val="0070C0"/>
                </a:solidFill>
              </a:rPr>
              <a:t>	</a:t>
            </a:r>
            <a:r>
              <a:rPr lang="en-US" altLang="zh-CN" sz="2900" dirty="0">
                <a:solidFill>
                  <a:srgbClr val="0070C0"/>
                </a:solidFill>
              </a:rPr>
              <a:t>cv::</a:t>
            </a:r>
            <a:r>
              <a:rPr lang="en-US" altLang="zh-CN" sz="2900" dirty="0">
                <a:solidFill>
                  <a:srgbClr val="FF0000"/>
                </a:solidFill>
              </a:rPr>
              <a:t>ellipse</a:t>
            </a:r>
            <a:r>
              <a:rPr lang="en-US" altLang="zh-CN" sz="2900" dirty="0">
                <a:solidFill>
                  <a:srgbClr val="0070C0"/>
                </a:solidFill>
              </a:rPr>
              <a:t>(</a:t>
            </a:r>
            <a:r>
              <a:rPr lang="en-US" altLang="zh-CN" sz="2900" dirty="0" err="1">
                <a:solidFill>
                  <a:srgbClr val="0070C0"/>
                </a:solidFill>
              </a:rPr>
              <a:t>skinCrCb</a:t>
            </a:r>
            <a:r>
              <a:rPr lang="en-US" altLang="zh-CN" sz="2900" dirty="0">
                <a:solidFill>
                  <a:srgbClr val="0070C0"/>
                </a:solidFill>
              </a:rPr>
              <a:t>, </a:t>
            </a:r>
            <a:r>
              <a:rPr lang="en-US" altLang="zh-CN" sz="2900" dirty="0" smtClean="0">
                <a:solidFill>
                  <a:srgbClr val="0070C0"/>
                </a:solidFill>
              </a:rPr>
              <a:t>		</a:t>
            </a:r>
            <a:r>
              <a:rPr lang="en-US" altLang="zh-CN" sz="2900" dirty="0" smtClean="0">
                <a:solidFill>
                  <a:srgbClr val="00B050"/>
                </a:solidFill>
              </a:rPr>
              <a:t>// </a:t>
            </a:r>
            <a:r>
              <a:rPr lang="zh-CN" altLang="en-US" sz="2900" dirty="0">
                <a:solidFill>
                  <a:srgbClr val="00B050"/>
                </a:solidFill>
              </a:rPr>
              <a:t>目标图像</a:t>
            </a:r>
          </a:p>
          <a:p>
            <a:pPr marL="109728" indent="0">
              <a:buNone/>
            </a:pPr>
            <a:r>
              <a:rPr lang="zh-CN" altLang="en-US" sz="2900" dirty="0">
                <a:solidFill>
                  <a:srgbClr val="0070C0"/>
                </a:solidFill>
              </a:rPr>
              <a:t>		</a:t>
            </a:r>
            <a:r>
              <a:rPr lang="en-US" altLang="zh-CN" sz="2900" dirty="0">
                <a:solidFill>
                  <a:srgbClr val="0070C0"/>
                </a:solidFill>
              </a:rPr>
              <a:t>cv::Point(113, 155.6), </a:t>
            </a:r>
            <a:r>
              <a:rPr lang="en-US" altLang="zh-CN" sz="2900" dirty="0">
                <a:solidFill>
                  <a:srgbClr val="00B050"/>
                </a:solidFill>
              </a:rPr>
              <a:t>// </a:t>
            </a:r>
            <a:r>
              <a:rPr lang="zh-CN" altLang="en-US" sz="2900" dirty="0">
                <a:solidFill>
                  <a:srgbClr val="00B050"/>
                </a:solidFill>
              </a:rPr>
              <a:t>椭圆中心坐标</a:t>
            </a:r>
          </a:p>
          <a:p>
            <a:pPr marL="109728" indent="0">
              <a:buNone/>
            </a:pPr>
            <a:r>
              <a:rPr lang="zh-CN" altLang="en-US" sz="2900" dirty="0">
                <a:solidFill>
                  <a:srgbClr val="0070C0"/>
                </a:solidFill>
              </a:rPr>
              <a:t>		</a:t>
            </a:r>
            <a:r>
              <a:rPr lang="en-US" altLang="zh-CN" sz="2900" dirty="0">
                <a:solidFill>
                  <a:srgbClr val="0070C0"/>
                </a:solidFill>
              </a:rPr>
              <a:t>cv::Size(23.4, 15.2),  </a:t>
            </a:r>
            <a:r>
              <a:rPr lang="en-US" altLang="zh-CN" sz="2900" dirty="0" smtClean="0">
                <a:solidFill>
                  <a:srgbClr val="0070C0"/>
                </a:solidFill>
              </a:rPr>
              <a:t>	</a:t>
            </a:r>
            <a:r>
              <a:rPr lang="en-US" altLang="zh-CN" sz="2900" dirty="0" smtClean="0">
                <a:solidFill>
                  <a:srgbClr val="00B050"/>
                </a:solidFill>
              </a:rPr>
              <a:t>// </a:t>
            </a:r>
            <a:r>
              <a:rPr lang="zh-CN" altLang="en-US" sz="2900" dirty="0">
                <a:solidFill>
                  <a:srgbClr val="00B050"/>
                </a:solidFill>
              </a:rPr>
              <a:t>椭圆长短轴的长度</a:t>
            </a:r>
          </a:p>
          <a:p>
            <a:pPr marL="109728" indent="0">
              <a:buNone/>
            </a:pPr>
            <a:r>
              <a:rPr lang="zh-CN" altLang="en-US" sz="2900" dirty="0">
                <a:solidFill>
                  <a:srgbClr val="0070C0"/>
                </a:solidFill>
              </a:rPr>
              <a:t>		</a:t>
            </a:r>
            <a:r>
              <a:rPr lang="en-US" altLang="zh-CN" sz="2900" dirty="0">
                <a:solidFill>
                  <a:srgbClr val="0070C0"/>
                </a:solidFill>
              </a:rPr>
              <a:t>43.0,			</a:t>
            </a:r>
            <a:r>
              <a:rPr lang="en-US" altLang="zh-CN" sz="2900" dirty="0" smtClean="0">
                <a:solidFill>
                  <a:srgbClr val="00B050"/>
                </a:solidFill>
              </a:rPr>
              <a:t>// </a:t>
            </a:r>
            <a:r>
              <a:rPr lang="zh-CN" altLang="en-US" sz="2900" dirty="0">
                <a:solidFill>
                  <a:srgbClr val="00B050"/>
                </a:solidFill>
              </a:rPr>
              <a:t>椭圆长轴与水平方向夹角</a:t>
            </a:r>
          </a:p>
          <a:p>
            <a:pPr marL="109728" indent="0">
              <a:buNone/>
            </a:pPr>
            <a:r>
              <a:rPr lang="zh-CN" altLang="en-US" sz="2900" dirty="0">
                <a:solidFill>
                  <a:srgbClr val="0070C0"/>
                </a:solidFill>
              </a:rPr>
              <a:t>		</a:t>
            </a:r>
            <a:r>
              <a:rPr lang="en-US" altLang="zh-CN" sz="2900" dirty="0">
                <a:solidFill>
                  <a:srgbClr val="0070C0"/>
                </a:solidFill>
              </a:rPr>
              <a:t>0.0,			</a:t>
            </a:r>
            <a:r>
              <a:rPr lang="en-US" altLang="zh-CN" sz="2900" dirty="0" smtClean="0">
                <a:solidFill>
                  <a:srgbClr val="00B050"/>
                </a:solidFill>
              </a:rPr>
              <a:t>// </a:t>
            </a:r>
            <a:r>
              <a:rPr lang="zh-CN" altLang="en-US" sz="2900" dirty="0">
                <a:solidFill>
                  <a:srgbClr val="00B050"/>
                </a:solidFill>
              </a:rPr>
              <a:t>起始角度</a:t>
            </a:r>
          </a:p>
          <a:p>
            <a:pPr marL="109728" indent="0">
              <a:buNone/>
            </a:pPr>
            <a:r>
              <a:rPr lang="zh-CN" altLang="en-US" sz="2900" dirty="0">
                <a:solidFill>
                  <a:srgbClr val="0070C0"/>
                </a:solidFill>
              </a:rPr>
              <a:t>		</a:t>
            </a:r>
            <a:r>
              <a:rPr lang="en-US" altLang="zh-CN" sz="2900" dirty="0">
                <a:solidFill>
                  <a:srgbClr val="0070C0"/>
                </a:solidFill>
              </a:rPr>
              <a:t>360.0,                 </a:t>
            </a:r>
            <a:r>
              <a:rPr lang="en-US" altLang="zh-CN" sz="2900" dirty="0" smtClean="0">
                <a:solidFill>
                  <a:srgbClr val="0070C0"/>
                </a:solidFill>
              </a:rPr>
              <a:t>	</a:t>
            </a:r>
            <a:r>
              <a:rPr lang="en-US" altLang="zh-CN" sz="2900" dirty="0" smtClean="0">
                <a:solidFill>
                  <a:srgbClr val="00B050"/>
                </a:solidFill>
              </a:rPr>
              <a:t>// </a:t>
            </a:r>
            <a:r>
              <a:rPr lang="zh-CN" altLang="en-US" sz="2900" dirty="0">
                <a:solidFill>
                  <a:srgbClr val="00B050"/>
                </a:solidFill>
              </a:rPr>
              <a:t>终止角度</a:t>
            </a:r>
          </a:p>
          <a:p>
            <a:pPr marL="109728" indent="0">
              <a:buNone/>
            </a:pPr>
            <a:r>
              <a:rPr lang="zh-CN" altLang="en-US" sz="2900" dirty="0">
                <a:solidFill>
                  <a:srgbClr val="0070C0"/>
                </a:solidFill>
              </a:rPr>
              <a:t>		</a:t>
            </a:r>
            <a:r>
              <a:rPr lang="en-US" altLang="zh-CN" sz="2900" dirty="0">
                <a:solidFill>
                  <a:srgbClr val="0070C0"/>
                </a:solidFill>
              </a:rPr>
              <a:t>cv::Scalar(255),	</a:t>
            </a:r>
            <a:r>
              <a:rPr lang="en-US" altLang="zh-CN" sz="2900" dirty="0" smtClean="0">
                <a:solidFill>
                  <a:srgbClr val="00B050"/>
                </a:solidFill>
              </a:rPr>
              <a:t>// </a:t>
            </a:r>
            <a:r>
              <a:rPr lang="zh-CN" altLang="en-US" sz="2900" dirty="0">
                <a:solidFill>
                  <a:srgbClr val="00B050"/>
                </a:solidFill>
              </a:rPr>
              <a:t>椭圆为白色</a:t>
            </a:r>
          </a:p>
          <a:p>
            <a:pPr marL="109728" indent="0">
              <a:buNone/>
            </a:pPr>
            <a:r>
              <a:rPr lang="zh-CN" altLang="en-US" sz="2900" dirty="0">
                <a:solidFill>
                  <a:srgbClr val="0070C0"/>
                </a:solidFill>
              </a:rPr>
              <a:t>		</a:t>
            </a:r>
            <a:r>
              <a:rPr lang="en-US" altLang="zh-CN" sz="2900" dirty="0">
                <a:solidFill>
                  <a:srgbClr val="0070C0"/>
                </a:solidFill>
              </a:rPr>
              <a:t>-1		</a:t>
            </a:r>
            <a:r>
              <a:rPr lang="en-US" altLang="zh-CN" sz="2900" dirty="0" smtClean="0">
                <a:solidFill>
                  <a:srgbClr val="00B050"/>
                </a:solidFill>
              </a:rPr>
              <a:t>// </a:t>
            </a:r>
            <a:r>
              <a:rPr lang="zh-CN" altLang="en-US" sz="2900" dirty="0">
                <a:solidFill>
                  <a:srgbClr val="00B050"/>
                </a:solidFill>
              </a:rPr>
              <a:t>线框宽度，为负数表示绘制填充椭圆</a:t>
            </a:r>
          </a:p>
          <a:p>
            <a:pPr marL="109728" indent="0">
              <a:buNone/>
            </a:pPr>
            <a:r>
              <a:rPr lang="zh-CN" altLang="en-US" sz="2900" dirty="0">
                <a:solidFill>
                  <a:srgbClr val="0070C0"/>
                </a:solidFill>
              </a:rPr>
              <a:t>	</a:t>
            </a:r>
            <a:r>
              <a:rPr lang="en-US" altLang="zh-CN" sz="2900" dirty="0">
                <a:solidFill>
                  <a:srgbClr val="0070C0"/>
                </a:solidFill>
              </a:rPr>
              <a:t>);</a:t>
            </a:r>
          </a:p>
          <a:p>
            <a:pPr marL="109728" indent="0">
              <a:buNone/>
            </a:pPr>
            <a:r>
              <a:rPr lang="en-US" altLang="zh-CN" sz="2900" dirty="0">
                <a:solidFill>
                  <a:srgbClr val="0070C0"/>
                </a:solidFill>
              </a:rPr>
              <a:t>	cv::</a:t>
            </a:r>
            <a:r>
              <a:rPr lang="en-US" altLang="zh-CN" sz="2900" dirty="0" err="1">
                <a:solidFill>
                  <a:srgbClr val="0070C0"/>
                </a:solidFill>
              </a:rPr>
              <a:t>imshow</a:t>
            </a:r>
            <a:r>
              <a:rPr lang="en-US" altLang="zh-CN" sz="2900" dirty="0">
                <a:solidFill>
                  <a:srgbClr val="0070C0"/>
                </a:solidFill>
              </a:rPr>
              <a:t>("</a:t>
            </a:r>
            <a:r>
              <a:rPr lang="zh-CN" altLang="en-US" sz="2900" dirty="0">
                <a:solidFill>
                  <a:srgbClr val="0070C0"/>
                </a:solidFill>
              </a:rPr>
              <a:t>椭圆模型</a:t>
            </a:r>
            <a:r>
              <a:rPr lang="en-US" altLang="zh-CN" sz="2900" dirty="0">
                <a:solidFill>
                  <a:srgbClr val="0070C0"/>
                </a:solidFill>
              </a:rPr>
              <a:t>", </a:t>
            </a:r>
            <a:r>
              <a:rPr lang="en-US" altLang="zh-CN" sz="2900" dirty="0" err="1">
                <a:solidFill>
                  <a:srgbClr val="0070C0"/>
                </a:solidFill>
              </a:rPr>
              <a:t>skinCrCb</a:t>
            </a:r>
            <a:r>
              <a:rPr lang="en-US" altLang="zh-CN" sz="2900" dirty="0" smtClean="0">
                <a:solidFill>
                  <a:srgbClr val="0070C0"/>
                </a:solidFill>
              </a:rPr>
              <a:t>);</a:t>
            </a:r>
            <a:endParaRPr lang="en-US" altLang="zh-CN" sz="2900" dirty="0">
              <a:solidFill>
                <a:srgbClr val="0070C0"/>
              </a:solidFill>
            </a:endParaRPr>
          </a:p>
          <a:p>
            <a:pPr marL="109728" indent="0">
              <a:buNone/>
            </a:pPr>
            <a:r>
              <a:rPr lang="en-US" altLang="zh-CN" dirty="0">
                <a:solidFill>
                  <a:srgbClr val="0000FF"/>
                </a:solidFill>
              </a:rPr>
              <a:t>	</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7749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fade">
                                      <p:cBhvr>
                                        <p:cTn id="35" dur="500"/>
                                        <p:tgtEl>
                                          <p:spTgt spid="2">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fade">
                                      <p:cBhvr>
                                        <p:cTn id="38" dur="500"/>
                                        <p:tgtEl>
                                          <p:spTgt spid="2">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fade">
                                      <p:cBhvr>
                                        <p:cTn id="41" dur="500"/>
                                        <p:tgtEl>
                                          <p:spTgt spid="2">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fade">
                                      <p:cBhvr>
                                        <p:cTn id="44" dur="500"/>
                                        <p:tgtEl>
                                          <p:spTgt spid="2">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Effect transition="in" filter="fade">
                                      <p:cBhvr>
                                        <p:cTn id="47" dur="500"/>
                                        <p:tgtEl>
                                          <p:spTgt spid="2">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
                                            <p:txEl>
                                              <p:pRg st="14" end="14"/>
                                            </p:txEl>
                                          </p:spTgt>
                                        </p:tgtEl>
                                        <p:attrNameLst>
                                          <p:attrName>style.visibility</p:attrName>
                                        </p:attrNameLst>
                                      </p:cBhvr>
                                      <p:to>
                                        <p:strVal val="visible"/>
                                      </p:to>
                                    </p:set>
                                    <p:animEffect transition="in" filter="fade">
                                      <p:cBhvr>
                                        <p:cTn id="50" dur="500"/>
                                        <p:tgtEl>
                                          <p:spTgt spid="2">
                                            <p:txEl>
                                              <p:pRg st="14" end="1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animEffect transition="in" filter="fade">
                                      <p:cBhvr>
                                        <p:cTn id="53" dur="500"/>
                                        <p:tgtEl>
                                          <p:spTgt spid="2">
                                            <p:txEl>
                                              <p:pRg st="15" end="1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xEl>
                                              <p:pRg st="16" end="16"/>
                                            </p:txEl>
                                          </p:spTgt>
                                        </p:tgtEl>
                                        <p:attrNameLst>
                                          <p:attrName>style.visibility</p:attrName>
                                        </p:attrNameLst>
                                      </p:cBhvr>
                                      <p:to>
                                        <p:strVal val="visible"/>
                                      </p:to>
                                    </p:set>
                                    <p:animEffect transition="in" filter="fade">
                                      <p:cBhvr>
                                        <p:cTn id="56" dur="500"/>
                                        <p:tgtEl>
                                          <p:spTgt spid="2">
                                            <p:txEl>
                                              <p:pRg st="16" end="1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17" end="17"/>
                                            </p:txEl>
                                          </p:spTgt>
                                        </p:tgtEl>
                                        <p:attrNameLst>
                                          <p:attrName>style.visibility</p:attrName>
                                        </p:attrNameLst>
                                      </p:cBhvr>
                                      <p:to>
                                        <p:strVal val="visible"/>
                                      </p:to>
                                    </p:set>
                                    <p:animEffect transition="in" filter="fade">
                                      <p:cBhvr>
                                        <p:cTn id="59" dur="500"/>
                                        <p:tgtEl>
                                          <p:spTgt spid="2">
                                            <p:txEl>
                                              <p:pRg st="17" end="1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
                                            <p:txEl>
                                              <p:pRg st="18" end="18"/>
                                            </p:txEl>
                                          </p:spTgt>
                                        </p:tgtEl>
                                        <p:attrNameLst>
                                          <p:attrName>style.visibility</p:attrName>
                                        </p:attrNameLst>
                                      </p:cBhvr>
                                      <p:to>
                                        <p:strVal val="visible"/>
                                      </p:to>
                                    </p:set>
                                    <p:animEffect transition="in" filter="fade">
                                      <p:cBhvr>
                                        <p:cTn id="62" dur="500"/>
                                        <p:tgtEl>
                                          <p:spTgt spid="2">
                                            <p:txEl>
                                              <p:pRg st="18" end="18"/>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
                                            <p:txEl>
                                              <p:pRg st="19" end="19"/>
                                            </p:txEl>
                                          </p:spTgt>
                                        </p:tgtEl>
                                        <p:attrNameLst>
                                          <p:attrName>style.visibility</p:attrName>
                                        </p:attrNameLst>
                                      </p:cBhvr>
                                      <p:to>
                                        <p:strVal val="visible"/>
                                      </p:to>
                                    </p:set>
                                    <p:animEffect transition="in" filter="fade">
                                      <p:cBhvr>
                                        <p:cTn id="65" dur="500"/>
                                        <p:tgtEl>
                                          <p:spTgt spid="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8640"/>
            <a:ext cx="8579296" cy="6408712"/>
          </a:xfrm>
        </p:spPr>
        <p:txBody>
          <a:bodyPr>
            <a:normAutofit fontScale="70000" lnSpcReduction="20000"/>
          </a:bodyPr>
          <a:lstStyle/>
          <a:p>
            <a:pPr marL="109728" indent="0">
              <a:buNone/>
            </a:pPr>
            <a:r>
              <a:rPr lang="en-US" altLang="zh-CN" sz="2900" dirty="0" smtClean="0">
                <a:solidFill>
                  <a:srgbClr val="0070C0"/>
                </a:solidFill>
              </a:rPr>
              <a:t>	</a:t>
            </a:r>
            <a:r>
              <a:rPr lang="en-US" altLang="zh-CN" sz="2900" dirty="0" smtClean="0">
                <a:solidFill>
                  <a:srgbClr val="00B050"/>
                </a:solidFill>
              </a:rPr>
              <a:t>// </a:t>
            </a:r>
            <a:r>
              <a:rPr lang="zh-CN" altLang="en-US" sz="2900" dirty="0">
                <a:solidFill>
                  <a:srgbClr val="00B050"/>
                </a:solidFill>
              </a:rPr>
              <a:t>转换到</a:t>
            </a:r>
            <a:r>
              <a:rPr lang="en-US" altLang="zh-CN" sz="2900" dirty="0" err="1">
                <a:solidFill>
                  <a:srgbClr val="00B050"/>
                </a:solidFill>
              </a:rPr>
              <a:t>YCrCb</a:t>
            </a:r>
            <a:r>
              <a:rPr lang="zh-CN" altLang="en-US" sz="2900" dirty="0">
                <a:solidFill>
                  <a:srgbClr val="00B050"/>
                </a:solidFill>
              </a:rPr>
              <a:t>空间</a:t>
            </a:r>
          </a:p>
          <a:p>
            <a:pPr marL="109728" indent="0">
              <a:buNone/>
            </a:pPr>
            <a:r>
              <a:rPr lang="zh-CN" altLang="en-US" sz="2900" dirty="0">
                <a:solidFill>
                  <a:srgbClr val="0070C0"/>
                </a:solidFill>
              </a:rPr>
              <a:t>	</a:t>
            </a:r>
            <a:r>
              <a:rPr lang="en-US" altLang="zh-CN" sz="2900" dirty="0">
                <a:solidFill>
                  <a:srgbClr val="0070C0"/>
                </a:solidFill>
              </a:rPr>
              <a:t>cv::Mat </a:t>
            </a:r>
            <a:r>
              <a:rPr lang="en-US" altLang="zh-CN" sz="2900" dirty="0" err="1">
                <a:solidFill>
                  <a:srgbClr val="0070C0"/>
                </a:solidFill>
              </a:rPr>
              <a:t>matYCrCb</a:t>
            </a:r>
            <a:r>
              <a:rPr lang="en-US" altLang="zh-CN" sz="2900" dirty="0">
                <a:solidFill>
                  <a:srgbClr val="0070C0"/>
                </a:solidFill>
              </a:rPr>
              <a:t>;</a:t>
            </a:r>
          </a:p>
          <a:p>
            <a:pPr marL="109728" indent="0">
              <a:buNone/>
            </a:pPr>
            <a:r>
              <a:rPr lang="en-US" altLang="zh-CN" sz="2900" dirty="0">
                <a:solidFill>
                  <a:srgbClr val="0070C0"/>
                </a:solidFill>
              </a:rPr>
              <a:t>	cv::</a:t>
            </a:r>
            <a:r>
              <a:rPr lang="en-US" altLang="zh-CN" sz="2900" dirty="0" err="1">
                <a:solidFill>
                  <a:srgbClr val="FF0000"/>
                </a:solidFill>
              </a:rPr>
              <a:t>cvtColor</a:t>
            </a:r>
            <a:r>
              <a:rPr lang="en-US" altLang="zh-CN" sz="2900" dirty="0">
                <a:solidFill>
                  <a:srgbClr val="0070C0"/>
                </a:solidFill>
              </a:rPr>
              <a:t>(image, </a:t>
            </a:r>
            <a:r>
              <a:rPr lang="en-US" altLang="zh-CN" sz="2900" dirty="0" err="1">
                <a:solidFill>
                  <a:srgbClr val="0070C0"/>
                </a:solidFill>
              </a:rPr>
              <a:t>matYCrCb</a:t>
            </a:r>
            <a:r>
              <a:rPr lang="en-US" altLang="zh-CN" sz="2900" dirty="0">
                <a:solidFill>
                  <a:srgbClr val="0070C0"/>
                </a:solidFill>
              </a:rPr>
              <a:t>, </a:t>
            </a:r>
            <a:r>
              <a:rPr lang="en-US" altLang="zh-CN" sz="2900" dirty="0">
                <a:solidFill>
                  <a:srgbClr val="FF0000"/>
                </a:solidFill>
              </a:rPr>
              <a:t>CV_BGR2YCrCb</a:t>
            </a:r>
            <a:r>
              <a:rPr lang="en-US" altLang="zh-CN" sz="2900" dirty="0" smtClean="0">
                <a:solidFill>
                  <a:srgbClr val="0070C0"/>
                </a:solidFill>
              </a:rPr>
              <a:t>);</a:t>
            </a:r>
            <a:endParaRPr lang="en-US" altLang="zh-CN" sz="2900" dirty="0">
              <a:solidFill>
                <a:srgbClr val="0070C0"/>
              </a:solidFill>
            </a:endParaRPr>
          </a:p>
          <a:p>
            <a:pPr marL="109728" indent="0">
              <a:buNone/>
            </a:pPr>
            <a:r>
              <a:rPr lang="en-US" altLang="zh-CN" sz="2900" dirty="0">
                <a:solidFill>
                  <a:srgbClr val="0070C0"/>
                </a:solidFill>
              </a:rPr>
              <a:t>	</a:t>
            </a:r>
            <a:r>
              <a:rPr lang="en-US" altLang="zh-CN" sz="2900" dirty="0">
                <a:solidFill>
                  <a:srgbClr val="00B050"/>
                </a:solidFill>
              </a:rPr>
              <a:t>// </a:t>
            </a:r>
            <a:r>
              <a:rPr lang="zh-CN" altLang="en-US" sz="2900" dirty="0">
                <a:solidFill>
                  <a:srgbClr val="00B050"/>
                </a:solidFill>
              </a:rPr>
              <a:t>有必要的话重新分配</a:t>
            </a:r>
            <a:r>
              <a:rPr lang="en-US" altLang="zh-CN" sz="2900" dirty="0">
                <a:solidFill>
                  <a:srgbClr val="00B050"/>
                </a:solidFill>
              </a:rPr>
              <a:t>mask</a:t>
            </a:r>
            <a:r>
              <a:rPr lang="zh-CN" altLang="en-US" sz="2900" dirty="0">
                <a:solidFill>
                  <a:srgbClr val="00B050"/>
                </a:solidFill>
              </a:rPr>
              <a:t>的数据空间</a:t>
            </a:r>
          </a:p>
          <a:p>
            <a:pPr marL="109728" indent="0">
              <a:buNone/>
            </a:pPr>
            <a:r>
              <a:rPr lang="zh-CN" altLang="en-US" sz="2900" dirty="0">
                <a:solidFill>
                  <a:srgbClr val="0070C0"/>
                </a:solidFill>
              </a:rPr>
              <a:t>	</a:t>
            </a:r>
            <a:r>
              <a:rPr lang="en-US" altLang="zh-CN" sz="2900" dirty="0" err="1">
                <a:solidFill>
                  <a:srgbClr val="0070C0"/>
                </a:solidFill>
              </a:rPr>
              <a:t>mask.create</a:t>
            </a:r>
            <a:r>
              <a:rPr lang="en-US" altLang="zh-CN" sz="2900" dirty="0">
                <a:solidFill>
                  <a:srgbClr val="0070C0"/>
                </a:solidFill>
              </a:rPr>
              <a:t>(</a:t>
            </a:r>
            <a:r>
              <a:rPr lang="en-US" altLang="zh-CN" sz="2900" dirty="0" err="1">
                <a:solidFill>
                  <a:srgbClr val="0070C0"/>
                </a:solidFill>
              </a:rPr>
              <a:t>image.size</a:t>
            </a:r>
            <a:r>
              <a:rPr lang="en-US" altLang="zh-CN" sz="2900" dirty="0">
                <a:solidFill>
                  <a:srgbClr val="0070C0"/>
                </a:solidFill>
              </a:rPr>
              <a:t>(), CV_8UC1</a:t>
            </a:r>
            <a:r>
              <a:rPr lang="en-US" altLang="zh-CN" sz="2900" dirty="0" smtClean="0">
                <a:solidFill>
                  <a:srgbClr val="0070C0"/>
                </a:solidFill>
              </a:rPr>
              <a:t>);</a:t>
            </a:r>
            <a:endParaRPr lang="en-US" altLang="zh-CN" sz="2900" dirty="0">
              <a:solidFill>
                <a:srgbClr val="0070C0"/>
              </a:solidFill>
            </a:endParaRPr>
          </a:p>
          <a:p>
            <a:pPr marL="109728" indent="0">
              <a:buNone/>
            </a:pPr>
            <a:r>
              <a:rPr lang="en-US" altLang="zh-CN" sz="2900" dirty="0">
                <a:solidFill>
                  <a:srgbClr val="0070C0"/>
                </a:solidFill>
              </a:rPr>
              <a:t>	</a:t>
            </a:r>
            <a:r>
              <a:rPr lang="en-US" altLang="zh-CN" sz="2900" dirty="0">
                <a:solidFill>
                  <a:srgbClr val="00B050"/>
                </a:solidFill>
              </a:rPr>
              <a:t>// </a:t>
            </a:r>
            <a:r>
              <a:rPr lang="zh-CN" altLang="en-US" sz="2900" dirty="0">
                <a:solidFill>
                  <a:srgbClr val="00B050"/>
                </a:solidFill>
              </a:rPr>
              <a:t>遍历图像，检测每个像素颜色是否位于椭圆内部</a:t>
            </a:r>
          </a:p>
          <a:p>
            <a:pPr marL="109728" indent="0">
              <a:buNone/>
            </a:pPr>
            <a:r>
              <a:rPr lang="zh-CN" altLang="en-US" sz="2900" dirty="0">
                <a:solidFill>
                  <a:srgbClr val="0070C0"/>
                </a:solidFill>
              </a:rPr>
              <a:t>	</a:t>
            </a:r>
            <a:r>
              <a:rPr lang="en-US" altLang="zh-CN" sz="2900" dirty="0">
                <a:solidFill>
                  <a:srgbClr val="0070C0"/>
                </a:solidFill>
              </a:rPr>
              <a:t>for (</a:t>
            </a:r>
            <a:r>
              <a:rPr lang="en-US" altLang="zh-CN" sz="2900" dirty="0" err="1">
                <a:solidFill>
                  <a:srgbClr val="0070C0"/>
                </a:solidFill>
              </a:rPr>
              <a:t>int</a:t>
            </a:r>
            <a:r>
              <a:rPr lang="en-US" altLang="zh-CN" sz="2900" dirty="0">
                <a:solidFill>
                  <a:srgbClr val="0070C0"/>
                </a:solidFill>
              </a:rPr>
              <a:t> j = 0; j &lt; </a:t>
            </a:r>
            <a:r>
              <a:rPr lang="en-US" altLang="zh-CN" sz="2900" dirty="0" err="1">
                <a:solidFill>
                  <a:srgbClr val="0070C0"/>
                </a:solidFill>
              </a:rPr>
              <a:t>matYCrCb.rows</a:t>
            </a:r>
            <a:r>
              <a:rPr lang="en-US" altLang="zh-CN" sz="2900" dirty="0">
                <a:solidFill>
                  <a:srgbClr val="0070C0"/>
                </a:solidFill>
              </a:rPr>
              <a:t>; </a:t>
            </a:r>
            <a:r>
              <a:rPr lang="en-US" altLang="zh-CN" sz="2900" dirty="0" err="1">
                <a:solidFill>
                  <a:srgbClr val="0070C0"/>
                </a:solidFill>
              </a:rPr>
              <a:t>j++</a:t>
            </a:r>
            <a:r>
              <a:rPr lang="en-US" altLang="zh-CN" sz="2900" dirty="0">
                <a:solidFill>
                  <a:srgbClr val="0070C0"/>
                </a:solidFill>
              </a:rPr>
              <a:t>) {</a:t>
            </a:r>
          </a:p>
          <a:p>
            <a:pPr marL="109728" indent="0">
              <a:buNone/>
            </a:pPr>
            <a:r>
              <a:rPr lang="en-US" altLang="zh-CN" sz="2900" dirty="0">
                <a:solidFill>
                  <a:srgbClr val="0070C0"/>
                </a:solidFill>
              </a:rPr>
              <a:t>		cv::Vec3b *input = </a:t>
            </a:r>
            <a:r>
              <a:rPr lang="en-US" altLang="zh-CN" sz="2900" dirty="0" err="1">
                <a:solidFill>
                  <a:srgbClr val="0070C0"/>
                </a:solidFill>
              </a:rPr>
              <a:t>matYCrCb.ptr</a:t>
            </a:r>
            <a:r>
              <a:rPr lang="en-US" altLang="zh-CN" sz="2900" dirty="0">
                <a:solidFill>
                  <a:srgbClr val="0070C0"/>
                </a:solidFill>
              </a:rPr>
              <a:t>&lt;cv::Vec3b&gt;(j);</a:t>
            </a:r>
          </a:p>
          <a:p>
            <a:pPr marL="109728" indent="0">
              <a:buNone/>
            </a:pPr>
            <a:r>
              <a:rPr lang="en-US" altLang="zh-CN" sz="2900" dirty="0">
                <a:solidFill>
                  <a:srgbClr val="0070C0"/>
                </a:solidFill>
              </a:rPr>
              <a:t>		</a:t>
            </a:r>
            <a:r>
              <a:rPr lang="en-US" altLang="zh-CN" sz="2900" dirty="0" err="1">
                <a:solidFill>
                  <a:srgbClr val="0070C0"/>
                </a:solidFill>
              </a:rPr>
              <a:t>uchar</a:t>
            </a:r>
            <a:r>
              <a:rPr lang="en-US" altLang="zh-CN" sz="2900" dirty="0">
                <a:solidFill>
                  <a:srgbClr val="0070C0"/>
                </a:solidFill>
              </a:rPr>
              <a:t> *output = </a:t>
            </a:r>
            <a:r>
              <a:rPr lang="en-US" altLang="zh-CN" sz="2900" dirty="0" err="1">
                <a:solidFill>
                  <a:srgbClr val="0070C0"/>
                </a:solidFill>
              </a:rPr>
              <a:t>mask.ptr</a:t>
            </a:r>
            <a:r>
              <a:rPr lang="en-US" altLang="zh-CN" sz="2900" dirty="0">
                <a:solidFill>
                  <a:srgbClr val="0070C0"/>
                </a:solidFill>
              </a:rPr>
              <a:t>&lt;</a:t>
            </a:r>
            <a:r>
              <a:rPr lang="en-US" altLang="zh-CN" sz="2900" dirty="0" err="1">
                <a:solidFill>
                  <a:srgbClr val="0070C0"/>
                </a:solidFill>
              </a:rPr>
              <a:t>uchar</a:t>
            </a:r>
            <a:r>
              <a:rPr lang="en-US" altLang="zh-CN" sz="2900" dirty="0">
                <a:solidFill>
                  <a:srgbClr val="0070C0"/>
                </a:solidFill>
              </a:rPr>
              <a:t>&gt;(j);</a:t>
            </a:r>
          </a:p>
          <a:p>
            <a:pPr marL="109728" indent="0">
              <a:buNone/>
            </a:pPr>
            <a:r>
              <a:rPr lang="en-US" altLang="zh-CN" sz="2900" dirty="0">
                <a:solidFill>
                  <a:srgbClr val="0070C0"/>
                </a:solidFill>
              </a:rPr>
              <a:t>		for (</a:t>
            </a:r>
            <a:r>
              <a:rPr lang="en-US" altLang="zh-CN" sz="2900" dirty="0" err="1">
                <a:solidFill>
                  <a:srgbClr val="0070C0"/>
                </a:solidFill>
              </a:rPr>
              <a:t>int</a:t>
            </a:r>
            <a:r>
              <a:rPr lang="en-US" altLang="zh-CN" sz="2900" dirty="0">
                <a:solidFill>
                  <a:srgbClr val="0070C0"/>
                </a:solidFill>
              </a:rPr>
              <a:t> </a:t>
            </a:r>
            <a:r>
              <a:rPr lang="en-US" altLang="zh-CN" sz="2900" dirty="0" err="1">
                <a:solidFill>
                  <a:srgbClr val="0070C0"/>
                </a:solidFill>
              </a:rPr>
              <a:t>i</a:t>
            </a:r>
            <a:r>
              <a:rPr lang="en-US" altLang="zh-CN" sz="2900" dirty="0">
                <a:solidFill>
                  <a:srgbClr val="0070C0"/>
                </a:solidFill>
              </a:rPr>
              <a:t> = 0; </a:t>
            </a:r>
            <a:r>
              <a:rPr lang="en-US" altLang="zh-CN" sz="2900" dirty="0" err="1">
                <a:solidFill>
                  <a:srgbClr val="0070C0"/>
                </a:solidFill>
              </a:rPr>
              <a:t>i</a:t>
            </a:r>
            <a:r>
              <a:rPr lang="en-US" altLang="zh-CN" sz="2900" dirty="0">
                <a:solidFill>
                  <a:srgbClr val="0070C0"/>
                </a:solidFill>
              </a:rPr>
              <a:t> &lt; </a:t>
            </a:r>
            <a:r>
              <a:rPr lang="en-US" altLang="zh-CN" sz="2900" dirty="0" err="1">
                <a:solidFill>
                  <a:srgbClr val="0070C0"/>
                </a:solidFill>
              </a:rPr>
              <a:t>matYCrCb.cols</a:t>
            </a:r>
            <a:r>
              <a:rPr lang="en-US" altLang="zh-CN" sz="2900" dirty="0">
                <a:solidFill>
                  <a:srgbClr val="0070C0"/>
                </a:solidFill>
              </a:rPr>
              <a:t>; </a:t>
            </a:r>
            <a:r>
              <a:rPr lang="en-US" altLang="zh-CN" sz="2900" dirty="0" err="1">
                <a:solidFill>
                  <a:srgbClr val="0070C0"/>
                </a:solidFill>
              </a:rPr>
              <a:t>i</a:t>
            </a:r>
            <a:r>
              <a:rPr lang="en-US" altLang="zh-CN" sz="2900" dirty="0">
                <a:solidFill>
                  <a:srgbClr val="0070C0"/>
                </a:solidFill>
              </a:rPr>
              <a:t>++) {</a:t>
            </a:r>
          </a:p>
          <a:p>
            <a:pPr marL="109728" indent="0">
              <a:buNone/>
            </a:pPr>
            <a:r>
              <a:rPr lang="en-US" altLang="zh-CN" sz="2900" dirty="0">
                <a:solidFill>
                  <a:srgbClr val="0070C0"/>
                </a:solidFill>
              </a:rPr>
              <a:t>		</a:t>
            </a:r>
            <a:r>
              <a:rPr lang="en-US" altLang="zh-CN" sz="2900" dirty="0" smtClean="0">
                <a:solidFill>
                  <a:srgbClr val="00B050"/>
                </a:solidFill>
              </a:rPr>
              <a:t>    // </a:t>
            </a:r>
            <a:r>
              <a:rPr lang="zh-CN" altLang="en-US" sz="2900" dirty="0">
                <a:solidFill>
                  <a:srgbClr val="00B050"/>
                </a:solidFill>
              </a:rPr>
              <a:t>将像素的</a:t>
            </a:r>
            <a:r>
              <a:rPr lang="en-US" altLang="zh-CN" sz="2900" dirty="0" err="1">
                <a:solidFill>
                  <a:srgbClr val="00B050"/>
                </a:solidFill>
              </a:rPr>
              <a:t>CrCb</a:t>
            </a:r>
            <a:r>
              <a:rPr lang="zh-CN" altLang="en-US" sz="2900" dirty="0">
                <a:solidFill>
                  <a:srgbClr val="00B050"/>
                </a:solidFill>
              </a:rPr>
              <a:t>值作为坐标访问</a:t>
            </a:r>
            <a:r>
              <a:rPr lang="en-US" altLang="zh-CN" sz="2900" dirty="0" err="1">
                <a:solidFill>
                  <a:srgbClr val="00B050"/>
                </a:solidFill>
              </a:rPr>
              <a:t>skinCrCb</a:t>
            </a:r>
            <a:r>
              <a:rPr lang="zh-CN" altLang="en-US" sz="2900" dirty="0">
                <a:solidFill>
                  <a:srgbClr val="00B050"/>
                </a:solidFill>
              </a:rPr>
              <a:t>图像，在</a:t>
            </a:r>
            <a:r>
              <a:rPr lang="zh-CN" altLang="en-US" sz="2900" dirty="0" smtClean="0">
                <a:solidFill>
                  <a:srgbClr val="00B050"/>
                </a:solidFill>
              </a:rPr>
              <a:t>椭</a:t>
            </a:r>
            <a:endParaRPr lang="en-US" altLang="zh-CN" sz="2900" dirty="0" smtClean="0">
              <a:solidFill>
                <a:srgbClr val="00B050"/>
              </a:solidFill>
            </a:endParaRPr>
          </a:p>
          <a:p>
            <a:pPr marL="109728" indent="0">
              <a:buNone/>
            </a:pPr>
            <a:r>
              <a:rPr lang="en-US" altLang="zh-CN" sz="2900" dirty="0">
                <a:solidFill>
                  <a:srgbClr val="00B050"/>
                </a:solidFill>
              </a:rPr>
              <a:t> </a:t>
            </a:r>
            <a:r>
              <a:rPr lang="en-US" altLang="zh-CN" sz="2900" dirty="0" smtClean="0">
                <a:solidFill>
                  <a:srgbClr val="00B050"/>
                </a:solidFill>
              </a:rPr>
              <a:t>                        // </a:t>
            </a:r>
            <a:r>
              <a:rPr lang="zh-CN" altLang="en-US" sz="2900" dirty="0" smtClean="0">
                <a:solidFill>
                  <a:srgbClr val="00B050"/>
                </a:solidFill>
              </a:rPr>
              <a:t>圆</a:t>
            </a:r>
            <a:r>
              <a:rPr lang="zh-CN" altLang="en-US" sz="2900" dirty="0">
                <a:solidFill>
                  <a:srgbClr val="00B050"/>
                </a:solidFill>
              </a:rPr>
              <a:t>内部则表面是肤色</a:t>
            </a:r>
          </a:p>
          <a:p>
            <a:pPr marL="109728" indent="0">
              <a:buNone/>
            </a:pPr>
            <a:r>
              <a:rPr lang="zh-CN" altLang="en-US" sz="2900" dirty="0">
                <a:solidFill>
                  <a:srgbClr val="0070C0"/>
                </a:solidFill>
              </a:rPr>
              <a:t>		</a:t>
            </a:r>
            <a:r>
              <a:rPr lang="zh-CN" altLang="en-US" sz="2900" dirty="0" smtClean="0">
                <a:solidFill>
                  <a:srgbClr val="0070C0"/>
                </a:solidFill>
              </a:rPr>
              <a:t>    </a:t>
            </a:r>
            <a:r>
              <a:rPr lang="en-US" altLang="zh-CN" sz="2900" dirty="0" smtClean="0">
                <a:solidFill>
                  <a:srgbClr val="0070C0"/>
                </a:solidFill>
              </a:rPr>
              <a:t>if </a:t>
            </a:r>
            <a:r>
              <a:rPr lang="en-US" altLang="zh-CN" sz="2900" dirty="0">
                <a:solidFill>
                  <a:srgbClr val="0070C0"/>
                </a:solidFill>
              </a:rPr>
              <a:t>(skinCrCb.at&lt;</a:t>
            </a:r>
            <a:r>
              <a:rPr lang="en-US" altLang="zh-CN" sz="2900" dirty="0" err="1">
                <a:solidFill>
                  <a:srgbClr val="0070C0"/>
                </a:solidFill>
              </a:rPr>
              <a:t>uchar</a:t>
            </a:r>
            <a:r>
              <a:rPr lang="en-US" altLang="zh-CN" sz="2900" dirty="0">
                <a:solidFill>
                  <a:srgbClr val="0070C0"/>
                </a:solidFill>
              </a:rPr>
              <a:t>&gt;(input[</a:t>
            </a:r>
            <a:r>
              <a:rPr lang="en-US" altLang="zh-CN" sz="2900" dirty="0" err="1">
                <a:solidFill>
                  <a:srgbClr val="0070C0"/>
                </a:solidFill>
              </a:rPr>
              <a:t>i</a:t>
            </a:r>
            <a:r>
              <a:rPr lang="en-US" altLang="zh-CN" sz="2900" dirty="0">
                <a:solidFill>
                  <a:srgbClr val="0070C0"/>
                </a:solidFill>
              </a:rPr>
              <a:t>][</a:t>
            </a:r>
            <a:r>
              <a:rPr lang="en-US" altLang="zh-CN" sz="2900" dirty="0">
                <a:solidFill>
                  <a:srgbClr val="FF0000"/>
                </a:solidFill>
              </a:rPr>
              <a:t>1</a:t>
            </a:r>
            <a:r>
              <a:rPr lang="en-US" altLang="zh-CN" sz="2900" dirty="0">
                <a:solidFill>
                  <a:srgbClr val="0070C0"/>
                </a:solidFill>
              </a:rPr>
              <a:t>], input[</a:t>
            </a:r>
            <a:r>
              <a:rPr lang="en-US" altLang="zh-CN" sz="2900" dirty="0" err="1">
                <a:solidFill>
                  <a:srgbClr val="0070C0"/>
                </a:solidFill>
              </a:rPr>
              <a:t>i</a:t>
            </a:r>
            <a:r>
              <a:rPr lang="en-US" altLang="zh-CN" sz="2900" dirty="0">
                <a:solidFill>
                  <a:srgbClr val="0070C0"/>
                </a:solidFill>
              </a:rPr>
              <a:t>][</a:t>
            </a:r>
            <a:r>
              <a:rPr lang="en-US" altLang="zh-CN" sz="2900" dirty="0">
                <a:solidFill>
                  <a:srgbClr val="FF0000"/>
                </a:solidFill>
              </a:rPr>
              <a:t>2</a:t>
            </a:r>
            <a:r>
              <a:rPr lang="en-US" altLang="zh-CN" sz="2900" dirty="0">
                <a:solidFill>
                  <a:srgbClr val="0070C0"/>
                </a:solidFill>
              </a:rPr>
              <a:t>]) &gt; 0)</a:t>
            </a:r>
          </a:p>
          <a:p>
            <a:pPr marL="109728" indent="0">
              <a:buNone/>
            </a:pPr>
            <a:r>
              <a:rPr lang="en-US" altLang="zh-CN" sz="2900" dirty="0">
                <a:solidFill>
                  <a:srgbClr val="0070C0"/>
                </a:solidFill>
              </a:rPr>
              <a:t>				output[</a:t>
            </a:r>
            <a:r>
              <a:rPr lang="en-US" altLang="zh-CN" sz="2900" dirty="0" err="1">
                <a:solidFill>
                  <a:srgbClr val="0070C0"/>
                </a:solidFill>
              </a:rPr>
              <a:t>i</a:t>
            </a:r>
            <a:r>
              <a:rPr lang="en-US" altLang="zh-CN" sz="2900" dirty="0">
                <a:solidFill>
                  <a:srgbClr val="0070C0"/>
                </a:solidFill>
              </a:rPr>
              <a:t>] = 255;</a:t>
            </a:r>
          </a:p>
          <a:p>
            <a:pPr marL="109728" indent="0">
              <a:buNone/>
            </a:pPr>
            <a:r>
              <a:rPr lang="en-US" altLang="zh-CN" sz="2900" dirty="0">
                <a:solidFill>
                  <a:srgbClr val="0070C0"/>
                </a:solidFill>
              </a:rPr>
              <a:t>			else</a:t>
            </a:r>
          </a:p>
          <a:p>
            <a:pPr marL="109728" indent="0">
              <a:buNone/>
            </a:pPr>
            <a:r>
              <a:rPr lang="en-US" altLang="zh-CN" sz="2900" dirty="0">
                <a:solidFill>
                  <a:srgbClr val="0070C0"/>
                </a:solidFill>
              </a:rPr>
              <a:t>				output[</a:t>
            </a:r>
            <a:r>
              <a:rPr lang="en-US" altLang="zh-CN" sz="2900" dirty="0" err="1">
                <a:solidFill>
                  <a:srgbClr val="0070C0"/>
                </a:solidFill>
              </a:rPr>
              <a:t>i</a:t>
            </a:r>
            <a:r>
              <a:rPr lang="en-US" altLang="zh-CN" sz="2900" dirty="0">
                <a:solidFill>
                  <a:srgbClr val="0070C0"/>
                </a:solidFill>
              </a:rPr>
              <a:t>] = 0;</a:t>
            </a:r>
          </a:p>
          <a:p>
            <a:pPr marL="109728" indent="0">
              <a:buNone/>
            </a:pPr>
            <a:r>
              <a:rPr lang="en-US" altLang="zh-CN" sz="2900" dirty="0">
                <a:solidFill>
                  <a:srgbClr val="0070C0"/>
                </a:solidFill>
              </a:rPr>
              <a:t>		}</a:t>
            </a:r>
          </a:p>
          <a:p>
            <a:pPr marL="109728" indent="0">
              <a:buNone/>
            </a:pPr>
            <a:r>
              <a:rPr lang="en-US" altLang="zh-CN" sz="2900" dirty="0">
                <a:solidFill>
                  <a:srgbClr val="0070C0"/>
                </a:solidFill>
              </a:rPr>
              <a:t>	}</a:t>
            </a:r>
          </a:p>
          <a:p>
            <a:pPr marL="109728" indent="0">
              <a:buNone/>
            </a:pPr>
            <a:r>
              <a:rPr lang="en-US" altLang="zh-CN" sz="2900" dirty="0">
                <a:solidFill>
                  <a:srgbClr val="0070C0"/>
                </a:solidFill>
              </a:rPr>
              <a:t>	cv::</a:t>
            </a:r>
            <a:r>
              <a:rPr lang="en-US" altLang="zh-CN" sz="2900" dirty="0" err="1">
                <a:solidFill>
                  <a:srgbClr val="0070C0"/>
                </a:solidFill>
              </a:rPr>
              <a:t>imshow</a:t>
            </a:r>
            <a:r>
              <a:rPr lang="en-US" altLang="zh-CN" sz="2900" dirty="0">
                <a:solidFill>
                  <a:srgbClr val="0070C0"/>
                </a:solidFill>
              </a:rPr>
              <a:t>("mask", mask);</a:t>
            </a:r>
          </a:p>
          <a:p>
            <a:pPr marL="109728" indent="0">
              <a:buNone/>
            </a:pPr>
            <a:r>
              <a:rPr lang="en-US" altLang="zh-CN" sz="2900" dirty="0">
                <a:solidFill>
                  <a:srgbClr val="0070C0"/>
                </a:solidFill>
              </a:rPr>
              <a:t>}</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3931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t>29</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91" y="240612"/>
            <a:ext cx="24669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44624"/>
            <a:ext cx="4891088" cy="340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990" y="3475524"/>
            <a:ext cx="3585779" cy="249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7376" y="3462612"/>
            <a:ext cx="4891088" cy="340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48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lnSpc>
                <a:spcPct val="125000"/>
              </a:lnSpc>
            </a:pPr>
            <a:r>
              <a:rPr lang="zh-CN" altLang="en-US" sz="2400" dirty="0" smtClean="0"/>
              <a:t>真正好的程序能让你和你的团队在面临新的需求时很容易地对程序进行修改和升级。设计模式就是一种可靠、可重用的解决方案，用来解决软件设计中常见的一般性问题。本章将介绍</a:t>
            </a:r>
            <a:r>
              <a:rPr lang="zh-CN" altLang="en-US" sz="2400" dirty="0" smtClean="0">
                <a:solidFill>
                  <a:srgbClr val="FF0000"/>
                </a:solidFill>
              </a:rPr>
              <a:t>几种重要的设计模式</a:t>
            </a:r>
            <a:endParaRPr lang="en-US" altLang="zh-CN" sz="2400" dirty="0" smtClean="0">
              <a:solidFill>
                <a:srgbClr val="FF0000"/>
              </a:solidFill>
            </a:endParaRPr>
          </a:p>
          <a:p>
            <a:pPr algn="just">
              <a:lnSpc>
                <a:spcPct val="125000"/>
              </a:lnSpc>
            </a:pPr>
            <a:r>
              <a:rPr lang="zh-CN" altLang="en-US" sz="2400" dirty="0" smtClean="0"/>
              <a:t>介绍</a:t>
            </a:r>
            <a:r>
              <a:rPr lang="zh-CN" altLang="en-US" sz="2400" dirty="0" smtClean="0">
                <a:solidFill>
                  <a:srgbClr val="FF0000"/>
                </a:solidFill>
              </a:rPr>
              <a:t>如何处理图像的颜色</a:t>
            </a:r>
            <a:endParaRPr lang="en-US" altLang="zh-CN" sz="2400" dirty="0" smtClean="0">
              <a:solidFill>
                <a:srgbClr val="FF0000"/>
              </a:solidFill>
            </a:endParaRPr>
          </a:p>
          <a:p>
            <a:pPr lvl="1" algn="just">
              <a:lnSpc>
                <a:spcPct val="125000"/>
              </a:lnSpc>
            </a:pPr>
            <a:r>
              <a:rPr lang="zh-CN" altLang="en-US" sz="2000" dirty="0" smtClean="0"/>
              <a:t>如何</a:t>
            </a:r>
            <a:r>
              <a:rPr lang="zh-CN" altLang="en-US" sz="2000" dirty="0" smtClean="0">
                <a:solidFill>
                  <a:srgbClr val="0000FF"/>
                </a:solidFill>
              </a:rPr>
              <a:t>检测某种特定颜色的像素</a:t>
            </a:r>
            <a:endParaRPr lang="en-US" altLang="zh-CN" sz="2000" dirty="0" smtClean="0">
              <a:solidFill>
                <a:srgbClr val="0000FF"/>
              </a:solidFill>
            </a:endParaRPr>
          </a:p>
          <a:p>
            <a:pPr lvl="1" algn="just">
              <a:lnSpc>
                <a:spcPct val="125000"/>
              </a:lnSpc>
            </a:pPr>
            <a:r>
              <a:rPr lang="zh-CN" altLang="en-US" sz="2000" dirty="0" smtClean="0"/>
              <a:t>如何</a:t>
            </a:r>
            <a:r>
              <a:rPr lang="zh-CN" altLang="en-US" sz="2000" dirty="0" smtClean="0">
                <a:solidFill>
                  <a:srgbClr val="0000FF"/>
                </a:solidFill>
              </a:rPr>
              <a:t>使用不同的色彩空间</a:t>
            </a:r>
            <a:endParaRPr lang="en-US" altLang="zh-CN" sz="2000" dirty="0">
              <a:solidFill>
                <a:srgbClr val="0000FF"/>
              </a:solidFill>
            </a:endParaRPr>
          </a:p>
        </p:txBody>
      </p:sp>
      <p:sp>
        <p:nvSpPr>
          <p:cNvPr id="3" name="标题 2"/>
          <p:cNvSpPr>
            <a:spLocks noGrp="1"/>
          </p:cNvSpPr>
          <p:nvPr>
            <p:ph type="title"/>
          </p:nvPr>
        </p:nvSpPr>
        <p:spPr/>
        <p:txBody>
          <a:bodyPr/>
          <a:lstStyle/>
          <a:p>
            <a:r>
              <a:rPr lang="en-US" altLang="zh-CN" dirty="0" smtClean="0"/>
              <a:t>3.1 </a:t>
            </a:r>
            <a:r>
              <a:rPr lang="zh-CN" altLang="en-US" dirty="0" smtClean="0"/>
              <a:t>简介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83009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rPr>
              <a:t>扩展</a:t>
            </a:r>
            <a:r>
              <a:rPr lang="en-US" altLang="zh-CN" dirty="0" smtClean="0">
                <a:solidFill>
                  <a:srgbClr val="FF0000"/>
                </a:solidFill>
              </a:rPr>
              <a:t>2</a:t>
            </a:r>
            <a:r>
              <a:rPr lang="zh-CN" altLang="en-US" dirty="0"/>
              <a:t>：</a:t>
            </a:r>
            <a:r>
              <a:rPr lang="zh-CN" altLang="en-US" dirty="0" smtClean="0"/>
              <a:t>彩色</a:t>
            </a:r>
            <a:r>
              <a:rPr lang="zh-CN" altLang="en-US" dirty="0"/>
              <a:t>图像的</a:t>
            </a:r>
            <a:r>
              <a:rPr lang="zh-CN" altLang="en-US" dirty="0">
                <a:solidFill>
                  <a:srgbClr val="FF0000"/>
                </a:solidFill>
              </a:rPr>
              <a:t>去饱和</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4" name="标题 3"/>
          <p:cNvSpPr>
            <a:spLocks noGrp="1"/>
          </p:cNvSpPr>
          <p:nvPr>
            <p:ph type="title"/>
          </p:nvPr>
        </p:nvSpPr>
        <p:spPr/>
        <p:txBody>
          <a:bodyPr>
            <a:normAutofit fontScale="90000"/>
          </a:bodyPr>
          <a:lstStyle/>
          <a:p>
            <a:r>
              <a:rPr lang="en-US" altLang="zh-CN" dirty="0"/>
              <a:t>3.5 </a:t>
            </a:r>
            <a:r>
              <a:rPr lang="zh-CN" altLang="en-US" dirty="0"/>
              <a:t>用色调、饱和度、亮度表示颜色</a:t>
            </a:r>
          </a:p>
        </p:txBody>
      </p:sp>
      <p:sp>
        <p:nvSpPr>
          <p:cNvPr id="5" name="内容占位符 2"/>
          <p:cNvSpPr txBox="1">
            <a:spLocks/>
          </p:cNvSpPr>
          <p:nvPr/>
        </p:nvSpPr>
        <p:spPr>
          <a:xfrm>
            <a:off x="446856" y="2138635"/>
            <a:ext cx="8229600" cy="4530725"/>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1" algn="just"/>
            <a:r>
              <a:rPr lang="zh-CN" altLang="en-US" sz="2400" dirty="0" smtClean="0">
                <a:solidFill>
                  <a:srgbClr val="FF0000"/>
                </a:solidFill>
                <a:latin typeface="Times New Roman" panose="02020603050405020304" pitchFamily="18" charset="0"/>
              </a:rPr>
              <a:t>饱和度</a:t>
            </a:r>
            <a:r>
              <a:rPr lang="zh-CN" altLang="en-US" sz="2400" dirty="0" smtClean="0">
                <a:latin typeface="Times New Roman" panose="02020603050405020304" pitchFamily="18" charset="0"/>
              </a:rPr>
              <a:t>：饱和度越高，颜色越浓；饱和度越低，颜色越淡</a:t>
            </a:r>
            <a:endParaRPr lang="en-US" altLang="zh-CN" sz="2400" dirty="0" smtClean="0">
              <a:latin typeface="Times New Roman" panose="02020603050405020304" pitchFamily="18" charset="0"/>
            </a:endParaRPr>
          </a:p>
          <a:p>
            <a:pPr lvl="1" algn="just"/>
            <a:r>
              <a:rPr lang="zh-CN" altLang="en-US" sz="2400" dirty="0" smtClean="0">
                <a:solidFill>
                  <a:srgbClr val="FF0000"/>
                </a:solidFill>
                <a:latin typeface="Times New Roman" panose="02020603050405020304" pitchFamily="18" charset="0"/>
              </a:rPr>
              <a:t>去饱和</a:t>
            </a:r>
            <a:r>
              <a:rPr lang="zh-CN" altLang="en-US" sz="2400" dirty="0" smtClean="0">
                <a:latin typeface="Times New Roman" panose="02020603050405020304" pitchFamily="18" charset="0"/>
              </a:rPr>
              <a:t>：通过将每一个</a:t>
            </a:r>
            <a:r>
              <a:rPr lang="en-US" altLang="zh-CN" sz="2400" dirty="0" smtClean="0">
                <a:solidFill>
                  <a:srgbClr val="0000FF"/>
                </a:solidFill>
                <a:latin typeface="Times New Roman" panose="02020603050405020304" pitchFamily="18" charset="0"/>
              </a:rPr>
              <a:t>RGB</a:t>
            </a:r>
            <a:r>
              <a:rPr lang="zh-CN" altLang="en-US" sz="2400" dirty="0" smtClean="0">
                <a:latin typeface="Times New Roman" panose="02020603050405020304" pitchFamily="18" charset="0"/>
              </a:rPr>
              <a:t>像素替换为一个去饱和的颜色</a:t>
            </a:r>
            <a:r>
              <a:rPr lang="en-US" altLang="zh-CN" sz="2400" dirty="0" smtClean="0">
                <a:solidFill>
                  <a:srgbClr val="0000FF"/>
                </a:solidFill>
                <a:latin typeface="Times New Roman" panose="02020603050405020304" pitchFamily="18" charset="0"/>
              </a:rPr>
              <a:t>(</a:t>
            </a:r>
            <a:r>
              <a:rPr lang="en-US" altLang="zh-CN" sz="2400" i="1" dirty="0" err="1" smtClean="0">
                <a:solidFill>
                  <a:srgbClr val="0000FF"/>
                </a:solidFill>
                <a:latin typeface="Times New Roman" panose="02020603050405020304" pitchFamily="18" charset="0"/>
              </a:rPr>
              <a:t>R</a:t>
            </a:r>
            <a:r>
              <a:rPr lang="en-US" altLang="zh-CN" sz="2400" i="1" baseline="-25000" dirty="0" err="1" smtClean="0">
                <a:solidFill>
                  <a:srgbClr val="0000FF"/>
                </a:solidFill>
                <a:latin typeface="Times New Roman" panose="02020603050405020304" pitchFamily="18" charset="0"/>
              </a:rPr>
              <a:t>d</a:t>
            </a:r>
            <a:r>
              <a:rPr lang="en-US" altLang="zh-CN" sz="2400" dirty="0" err="1" smtClean="0">
                <a:solidFill>
                  <a:srgbClr val="0000FF"/>
                </a:solidFill>
                <a:latin typeface="Times New Roman" panose="02020603050405020304" pitchFamily="18" charset="0"/>
              </a:rPr>
              <a:t>,</a:t>
            </a:r>
            <a:r>
              <a:rPr lang="en-US" altLang="zh-CN" sz="2400" i="1" dirty="0" err="1" smtClean="0">
                <a:solidFill>
                  <a:srgbClr val="0000FF"/>
                </a:solidFill>
                <a:latin typeface="Times New Roman" panose="02020603050405020304" pitchFamily="18" charset="0"/>
              </a:rPr>
              <a:t>G</a:t>
            </a:r>
            <a:r>
              <a:rPr lang="en-US" altLang="zh-CN" sz="2400" i="1" baseline="-25000" dirty="0" err="1" smtClean="0">
                <a:solidFill>
                  <a:srgbClr val="0000FF"/>
                </a:solidFill>
                <a:latin typeface="Times New Roman" panose="02020603050405020304" pitchFamily="18" charset="0"/>
              </a:rPr>
              <a:t>d</a:t>
            </a:r>
            <a:r>
              <a:rPr lang="en-US" altLang="zh-CN" sz="2400" dirty="0" err="1" smtClean="0">
                <a:solidFill>
                  <a:srgbClr val="0000FF"/>
                </a:solidFill>
                <a:latin typeface="Times New Roman" panose="02020603050405020304" pitchFamily="18" charset="0"/>
              </a:rPr>
              <a:t>,</a:t>
            </a:r>
            <a:r>
              <a:rPr lang="en-US" altLang="zh-CN" sz="2400" i="1" dirty="0" err="1" smtClean="0">
                <a:solidFill>
                  <a:srgbClr val="0000FF"/>
                </a:solidFill>
                <a:latin typeface="Times New Roman" panose="02020603050405020304" pitchFamily="18" charset="0"/>
              </a:rPr>
              <a:t>B</a:t>
            </a:r>
            <a:r>
              <a:rPr lang="en-US" altLang="zh-CN" sz="2400" i="1" baseline="-25000" dirty="0" err="1" smtClean="0">
                <a:solidFill>
                  <a:srgbClr val="0000FF"/>
                </a:solidFill>
                <a:latin typeface="Times New Roman" panose="02020603050405020304" pitchFamily="18" charset="0"/>
              </a:rPr>
              <a:t>d</a:t>
            </a:r>
            <a:r>
              <a:rPr lang="en-US" altLang="zh-CN" sz="2400" dirty="0" smtClean="0">
                <a:solidFill>
                  <a:srgbClr val="0000FF"/>
                </a:solidFill>
                <a:latin typeface="Times New Roman" panose="02020603050405020304" pitchFamily="18" charset="0"/>
              </a:rPr>
              <a:t>)</a:t>
            </a:r>
            <a:r>
              <a:rPr lang="zh-CN" altLang="en-US" sz="2400" dirty="0" smtClean="0">
                <a:latin typeface="Times New Roman" panose="02020603050405020304" pitchFamily="18" charset="0"/>
              </a:rPr>
              <a:t>来实现，其中是在</a:t>
            </a:r>
            <a:r>
              <a:rPr lang="en-US" altLang="zh-CN" sz="2400" dirty="0" smtClean="0">
                <a:solidFill>
                  <a:srgbClr val="0000FF"/>
                </a:solidFill>
                <a:latin typeface="Times New Roman" panose="02020603050405020304" pitchFamily="18" charset="0"/>
              </a:rPr>
              <a:t>RGB</a:t>
            </a:r>
            <a:r>
              <a:rPr lang="zh-CN" altLang="en-US" sz="2400" dirty="0" smtClean="0">
                <a:latin typeface="Times New Roman" panose="02020603050405020304" pitchFamily="18" charset="0"/>
              </a:rPr>
              <a:t>空间中通过在像素的</a:t>
            </a:r>
            <a:r>
              <a:rPr lang="zh-CN" altLang="en-US" sz="2400" dirty="0" smtClean="0">
                <a:solidFill>
                  <a:srgbClr val="FF0000"/>
                </a:solidFill>
                <a:latin typeface="Times New Roman" panose="02020603050405020304" pitchFamily="18" charset="0"/>
              </a:rPr>
              <a:t>原始颜色</a:t>
            </a:r>
            <a:r>
              <a:rPr lang="zh-CN" altLang="en-US" sz="2400" dirty="0" smtClean="0">
                <a:latin typeface="Times New Roman" panose="02020603050405020304" pitchFamily="18" charset="0"/>
              </a:rPr>
              <a:t>和相应的</a:t>
            </a:r>
            <a:r>
              <a:rPr lang="zh-CN" altLang="en-US" sz="2400" dirty="0" smtClean="0">
                <a:solidFill>
                  <a:srgbClr val="FF0000"/>
                </a:solidFill>
                <a:latin typeface="Times New Roman" panose="02020603050405020304" pitchFamily="18" charset="0"/>
              </a:rPr>
              <a:t>灰度点</a:t>
            </a:r>
            <a:r>
              <a:rPr lang="en-US" altLang="zh-CN" sz="2400" dirty="0" smtClean="0">
                <a:solidFill>
                  <a:srgbClr val="0000FF"/>
                </a:solidFill>
                <a:latin typeface="Times New Roman" panose="02020603050405020304" pitchFamily="18" charset="0"/>
              </a:rPr>
              <a:t>(</a:t>
            </a:r>
            <a:r>
              <a:rPr lang="en-US" altLang="zh-CN" sz="2400" i="1" dirty="0" smtClean="0">
                <a:solidFill>
                  <a:srgbClr val="0000FF"/>
                </a:solidFill>
                <a:latin typeface="Times New Roman" panose="02020603050405020304" pitchFamily="18" charset="0"/>
              </a:rPr>
              <a:t>Y</a:t>
            </a:r>
            <a:r>
              <a:rPr lang="en-US" altLang="zh-CN" sz="2400" dirty="0" smtClean="0">
                <a:solidFill>
                  <a:srgbClr val="0000FF"/>
                </a:solidFill>
                <a:latin typeface="Times New Roman" panose="02020603050405020304" pitchFamily="18" charset="0"/>
              </a:rPr>
              <a:t>,</a:t>
            </a:r>
            <a:r>
              <a:rPr lang="en-US" altLang="zh-CN" sz="2400" i="1" dirty="0" smtClean="0">
                <a:solidFill>
                  <a:srgbClr val="0000FF"/>
                </a:solidFill>
                <a:latin typeface="Times New Roman" panose="02020603050405020304" pitchFamily="18" charset="0"/>
              </a:rPr>
              <a:t>Y</a:t>
            </a:r>
            <a:r>
              <a:rPr lang="en-US" altLang="zh-CN" sz="2400" dirty="0" smtClean="0">
                <a:solidFill>
                  <a:srgbClr val="0000FF"/>
                </a:solidFill>
                <a:latin typeface="Times New Roman" panose="02020603050405020304" pitchFamily="18" charset="0"/>
              </a:rPr>
              <a:t>,</a:t>
            </a:r>
            <a:r>
              <a:rPr lang="en-US" altLang="zh-CN" sz="2400" i="1" dirty="0" smtClean="0">
                <a:solidFill>
                  <a:srgbClr val="0000FF"/>
                </a:solidFill>
                <a:latin typeface="Times New Roman" panose="02020603050405020304" pitchFamily="18" charset="0"/>
              </a:rPr>
              <a:t>Y</a:t>
            </a:r>
            <a:r>
              <a:rPr lang="en-US" altLang="zh-CN" sz="2400" dirty="0" smtClean="0">
                <a:solidFill>
                  <a:srgbClr val="0000FF"/>
                </a:solidFill>
                <a:latin typeface="Times New Roman" panose="02020603050405020304" pitchFamily="18" charset="0"/>
              </a:rPr>
              <a:t>)</a:t>
            </a:r>
            <a:r>
              <a:rPr lang="zh-CN" altLang="en-US" sz="2400" dirty="0" smtClean="0">
                <a:latin typeface="Times New Roman" panose="02020603050405020304" pitchFamily="18" charset="0"/>
              </a:rPr>
              <a:t>之间进行</a:t>
            </a:r>
            <a:r>
              <a:rPr lang="zh-CN" altLang="en-US" sz="2400" dirty="0" smtClean="0">
                <a:solidFill>
                  <a:srgbClr val="FF0000"/>
                </a:solidFill>
                <a:latin typeface="Times New Roman" panose="02020603050405020304" pitchFamily="18" charset="0"/>
              </a:rPr>
              <a:t>线性插值</a:t>
            </a:r>
            <a:r>
              <a:rPr lang="zh-CN" altLang="en-US" sz="2400" dirty="0" smtClean="0">
                <a:latin typeface="Times New Roman" panose="02020603050405020304" pitchFamily="18" charset="0"/>
              </a:rPr>
              <a:t>求得</a:t>
            </a:r>
            <a:endParaRPr lang="en-US" altLang="zh-CN" sz="2400" dirty="0" smtClean="0">
              <a:latin typeface="Times New Roman" panose="02020603050405020304" pitchFamily="18" charset="0"/>
            </a:endParaRPr>
          </a:p>
          <a:p>
            <a:pPr algn="just"/>
            <a:endParaRPr lang="en-US" altLang="zh-CN" sz="2400" dirty="0" smtClean="0">
              <a:latin typeface="Times New Roman" panose="02020603050405020304" pitchFamily="18" charset="0"/>
            </a:endParaRPr>
          </a:p>
          <a:p>
            <a:pPr algn="just"/>
            <a:endParaRPr lang="en-US" altLang="zh-CN" sz="2400" dirty="0" smtClean="0">
              <a:latin typeface="Times New Roman" panose="02020603050405020304" pitchFamily="18" charset="0"/>
            </a:endParaRPr>
          </a:p>
          <a:p>
            <a:pPr algn="just"/>
            <a:endParaRPr lang="en-US" altLang="zh-CN" sz="2400" dirty="0" smtClean="0">
              <a:latin typeface="Times New Roman" panose="02020603050405020304" pitchFamily="18" charset="0"/>
            </a:endParaRPr>
          </a:p>
          <a:p>
            <a:pPr marL="0" indent="0" algn="just">
              <a:buFont typeface="Wingdings 3"/>
              <a:buNone/>
            </a:pP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其中因子</a:t>
            </a:r>
            <a:r>
              <a:rPr lang="en-US" altLang="zh-CN" sz="2400" i="1" dirty="0" err="1" smtClean="0">
                <a:solidFill>
                  <a:srgbClr val="0000FF"/>
                </a:solidFill>
                <a:latin typeface="Times New Roman" panose="02020603050405020304" pitchFamily="18" charset="0"/>
              </a:rPr>
              <a:t>s</a:t>
            </a:r>
            <a:r>
              <a:rPr lang="en-US" altLang="zh-CN" sz="2400" baseline="-25000" dirty="0" err="1" smtClean="0">
                <a:solidFill>
                  <a:srgbClr val="0000FF"/>
                </a:solidFill>
                <a:latin typeface="Times New Roman" panose="02020603050405020304" pitchFamily="18" charset="0"/>
              </a:rPr>
              <a:t>col</a:t>
            </a:r>
            <a:r>
              <a:rPr lang="zh-CN" altLang="en-US" sz="2400" dirty="0" smtClean="0">
                <a:solidFill>
                  <a:srgbClr val="0000FF"/>
                </a:solidFill>
                <a:latin typeface="Times New Roman" panose="02020603050405020304" pitchFamily="18" charset="0"/>
              </a:rPr>
              <a:t>∈</a:t>
            </a:r>
            <a:r>
              <a:rPr lang="en-US" altLang="zh-CN" sz="2400" dirty="0" smtClean="0">
                <a:solidFill>
                  <a:srgbClr val="0000FF"/>
                </a:solidFill>
                <a:latin typeface="Times New Roman" panose="02020603050405020304" pitchFamily="18" charset="0"/>
              </a:rPr>
              <a:t>[0,1]</a:t>
            </a:r>
            <a:r>
              <a:rPr lang="zh-CN" altLang="en-US" sz="2400" dirty="0" smtClean="0">
                <a:latin typeface="Times New Roman" panose="02020603050405020304" pitchFamily="18" charset="0"/>
              </a:rPr>
              <a:t>用来控制</a:t>
            </a:r>
            <a:r>
              <a:rPr lang="zh-CN" altLang="en-US" sz="2400" dirty="0" smtClean="0">
                <a:solidFill>
                  <a:srgbClr val="FF0000"/>
                </a:solidFill>
                <a:latin typeface="Times New Roman" panose="02020603050405020304" pitchFamily="18" charset="0"/>
              </a:rPr>
              <a:t>颜色饱和度</a:t>
            </a:r>
            <a:endParaRPr lang="en-US" altLang="zh-CN" sz="2400" dirty="0" smtClean="0">
              <a:solidFill>
                <a:srgbClr val="FF0000"/>
              </a:solidFill>
              <a:latin typeface="Times New Roman" panose="02020603050405020304" pitchFamily="18" charset="0"/>
            </a:endParaRPr>
          </a:p>
        </p:txBody>
      </p:sp>
      <p:pic>
        <p:nvPicPr>
          <p:cNvPr id="6" name="Picture 2" descr="H:\教学\数字图像处理\2015\教材资源\BurgerBurge-En1-clips\chap12\p257-eqn1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176176"/>
            <a:ext cx="3797816" cy="10363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H:\教学\数字图像处理\2015\教材资源\BurgerBurge-En1-clips\chap12\p258-fig12-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600" y="4221087"/>
            <a:ext cx="2471221" cy="26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8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solidFill>
                  <a:srgbClr val="FF0000"/>
                </a:solidFill>
              </a:rPr>
              <a:t>策略模式</a:t>
            </a:r>
            <a:r>
              <a:rPr lang="zh-CN" altLang="en-US" dirty="0" smtClean="0"/>
              <a:t>：把算法封装进类里，让</a:t>
            </a:r>
            <a:r>
              <a:rPr lang="zh-CN" altLang="en-US" dirty="0"/>
              <a:t>算法和对象分开来，使得算法可以独立于使用它的客户而</a:t>
            </a:r>
            <a:r>
              <a:rPr lang="zh-CN" altLang="en-US" dirty="0" smtClean="0"/>
              <a:t>变化</a:t>
            </a:r>
            <a:endParaRPr lang="en-US" altLang="zh-CN" dirty="0" smtClean="0"/>
          </a:p>
          <a:p>
            <a:r>
              <a:rPr lang="zh-CN" altLang="en-US" dirty="0" smtClean="0">
                <a:solidFill>
                  <a:srgbClr val="FF0000"/>
                </a:solidFill>
              </a:rPr>
              <a:t>任务</a:t>
            </a:r>
            <a:r>
              <a:rPr lang="zh-CN" altLang="en-US" dirty="0" smtClean="0"/>
              <a:t>：检测图像中与某种颜色相近的所有像素，将其标识为白色，其他标识为黑色</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4" name="标题 3"/>
          <p:cNvSpPr>
            <a:spLocks noGrp="1"/>
          </p:cNvSpPr>
          <p:nvPr>
            <p:ph type="title"/>
          </p:nvPr>
        </p:nvSpPr>
        <p:spPr/>
        <p:txBody>
          <a:bodyPr/>
          <a:lstStyle/>
          <a:p>
            <a:r>
              <a:rPr lang="en-US" altLang="zh-CN" dirty="0" smtClean="0"/>
              <a:t>3.2 </a:t>
            </a:r>
            <a:r>
              <a:rPr lang="zh-CN" altLang="en-US" dirty="0" smtClean="0"/>
              <a:t>在算法设计中使用策略模式</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01008"/>
            <a:ext cx="3816424" cy="287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3501008"/>
            <a:ext cx="3816424" cy="2872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箭头 4"/>
          <p:cNvSpPr/>
          <p:nvPr/>
        </p:nvSpPr>
        <p:spPr>
          <a:xfrm>
            <a:off x="4067944" y="4800853"/>
            <a:ext cx="1008112" cy="356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722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fade">
                                      <p:cBhvr>
                                        <p:cTn id="2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0648"/>
            <a:ext cx="8363272" cy="6192688"/>
          </a:xfrm>
        </p:spPr>
        <p:txBody>
          <a:bodyPr>
            <a:normAutofit fontScale="70000" lnSpcReduction="20000"/>
          </a:bodyPr>
          <a:lstStyle/>
          <a:p>
            <a:r>
              <a:rPr lang="zh-CN" altLang="en-US" sz="3400" dirty="0" smtClean="0"/>
              <a:t>把</a:t>
            </a:r>
            <a:r>
              <a:rPr lang="zh-CN" altLang="en-US" sz="3400" dirty="0" smtClean="0">
                <a:solidFill>
                  <a:srgbClr val="0000FF"/>
                </a:solidFill>
              </a:rPr>
              <a:t>检测算法</a:t>
            </a:r>
            <a:r>
              <a:rPr lang="zh-CN" altLang="en-US" sz="3400" dirty="0" smtClean="0"/>
              <a:t>封装成一个</a:t>
            </a:r>
            <a:r>
              <a:rPr lang="zh-CN" altLang="en-US" sz="3400" dirty="0" smtClean="0">
                <a:solidFill>
                  <a:srgbClr val="0000FF"/>
                </a:solidFill>
              </a:rPr>
              <a:t>策略类</a:t>
            </a:r>
            <a:r>
              <a:rPr lang="zh-CN" altLang="en-US" sz="3400" dirty="0" smtClean="0"/>
              <a:t>，打算这样使用这个策略类：</a:t>
            </a:r>
            <a:endParaRPr lang="en-US" altLang="zh-CN" sz="3400" dirty="0" smtClean="0"/>
          </a:p>
          <a:p>
            <a:pPr marL="109728" indent="0">
              <a:buNone/>
            </a:pPr>
            <a:r>
              <a:rPr lang="en-US" altLang="zh-CN" sz="2900" dirty="0">
                <a:solidFill>
                  <a:srgbClr val="0070C0"/>
                </a:solidFill>
              </a:rPr>
              <a:t>void main</a:t>
            </a:r>
            <a:r>
              <a:rPr lang="en-US" altLang="zh-CN" sz="2900" dirty="0" smtClean="0">
                <a:solidFill>
                  <a:srgbClr val="0070C0"/>
                </a:solidFill>
              </a:rPr>
              <a:t>() {</a:t>
            </a:r>
            <a:endParaRPr lang="en-US" altLang="zh-CN" sz="2900" dirty="0">
              <a:solidFill>
                <a:srgbClr val="0070C0"/>
              </a:solidFill>
            </a:endParaRPr>
          </a:p>
          <a:p>
            <a:pPr marL="109728" indent="0">
              <a:buNone/>
            </a:pPr>
            <a:r>
              <a:rPr lang="en-US" altLang="zh-CN" sz="2900" dirty="0"/>
              <a:t>	</a:t>
            </a:r>
            <a:r>
              <a:rPr lang="en-US" altLang="zh-CN" sz="2900" dirty="0">
                <a:solidFill>
                  <a:srgbClr val="00B050"/>
                </a:solidFill>
              </a:rPr>
              <a:t>// 1. </a:t>
            </a:r>
            <a:r>
              <a:rPr lang="zh-CN" altLang="en-US" sz="2900" dirty="0">
                <a:solidFill>
                  <a:srgbClr val="00B050"/>
                </a:solidFill>
              </a:rPr>
              <a:t>创建图像处理器对象</a:t>
            </a:r>
          </a:p>
          <a:p>
            <a:pPr marL="109728" indent="0">
              <a:buNone/>
            </a:pPr>
            <a:r>
              <a:rPr lang="zh-CN" altLang="en-US" sz="2900" dirty="0"/>
              <a:t>	</a:t>
            </a:r>
            <a:r>
              <a:rPr lang="en-US" altLang="zh-CN" sz="2900" dirty="0" err="1">
                <a:solidFill>
                  <a:srgbClr val="FF0000"/>
                </a:solidFill>
              </a:rPr>
              <a:t>ColorDetector</a:t>
            </a:r>
            <a:r>
              <a:rPr lang="en-US" altLang="zh-CN" sz="2900" dirty="0">
                <a:solidFill>
                  <a:srgbClr val="FF0000"/>
                </a:solidFill>
              </a:rPr>
              <a:t> </a:t>
            </a:r>
            <a:r>
              <a:rPr lang="en-US" altLang="zh-CN" sz="2900" dirty="0" err="1" smtClean="0">
                <a:solidFill>
                  <a:srgbClr val="FF0000"/>
                </a:solidFill>
              </a:rPr>
              <a:t>cdetect</a:t>
            </a:r>
            <a:r>
              <a:rPr lang="en-US" altLang="zh-CN" sz="2900" dirty="0" smtClean="0">
                <a:solidFill>
                  <a:srgbClr val="FF0000"/>
                </a:solidFill>
              </a:rPr>
              <a:t>;</a:t>
            </a:r>
            <a:endParaRPr lang="en-US" altLang="zh-CN" sz="2900" dirty="0">
              <a:solidFill>
                <a:srgbClr val="FF0000"/>
              </a:solidFill>
            </a:endParaRPr>
          </a:p>
          <a:p>
            <a:pPr marL="109728" indent="0">
              <a:buNone/>
            </a:pPr>
            <a:endParaRPr lang="en-US" altLang="zh-CN" sz="2900" dirty="0"/>
          </a:p>
          <a:p>
            <a:pPr marL="109728" indent="0">
              <a:buNone/>
            </a:pPr>
            <a:r>
              <a:rPr lang="en-US" altLang="zh-CN" sz="2900" dirty="0"/>
              <a:t>	</a:t>
            </a:r>
            <a:r>
              <a:rPr lang="en-US" altLang="zh-CN" sz="2900" dirty="0">
                <a:solidFill>
                  <a:srgbClr val="00B050"/>
                </a:solidFill>
              </a:rPr>
              <a:t>// 2.</a:t>
            </a:r>
            <a:r>
              <a:rPr lang="zh-CN" altLang="en-US" sz="2900" dirty="0">
                <a:solidFill>
                  <a:srgbClr val="00B050"/>
                </a:solidFill>
              </a:rPr>
              <a:t>读取输入的图像</a:t>
            </a:r>
          </a:p>
          <a:p>
            <a:pPr marL="109728" indent="0">
              <a:buNone/>
            </a:pPr>
            <a:r>
              <a:rPr lang="zh-CN" altLang="en-US" sz="2900" dirty="0"/>
              <a:t>	</a:t>
            </a:r>
            <a:r>
              <a:rPr lang="en-US" altLang="zh-CN" sz="2900" dirty="0">
                <a:solidFill>
                  <a:srgbClr val="0070C0"/>
                </a:solidFill>
              </a:rPr>
              <a:t>cv::Mat image = cv::</a:t>
            </a:r>
            <a:r>
              <a:rPr lang="en-US" altLang="zh-CN" sz="2900" dirty="0" err="1">
                <a:solidFill>
                  <a:srgbClr val="0070C0"/>
                </a:solidFill>
              </a:rPr>
              <a:t>imread</a:t>
            </a:r>
            <a:r>
              <a:rPr lang="en-US" altLang="zh-CN" sz="2900" dirty="0">
                <a:solidFill>
                  <a:srgbClr val="0070C0"/>
                </a:solidFill>
              </a:rPr>
              <a:t>("castle.jpg");</a:t>
            </a:r>
          </a:p>
          <a:p>
            <a:pPr marL="109728" indent="0">
              <a:buNone/>
            </a:pPr>
            <a:r>
              <a:rPr lang="en-US" altLang="zh-CN" sz="2900" dirty="0"/>
              <a:t>	</a:t>
            </a:r>
            <a:r>
              <a:rPr lang="en-US" altLang="zh-CN" sz="2900" dirty="0">
                <a:solidFill>
                  <a:srgbClr val="0070C0"/>
                </a:solidFill>
              </a:rPr>
              <a:t>if (</a:t>
            </a:r>
            <a:r>
              <a:rPr lang="en-US" altLang="zh-CN" sz="2900" dirty="0" err="1">
                <a:solidFill>
                  <a:srgbClr val="0070C0"/>
                </a:solidFill>
              </a:rPr>
              <a:t>image.empty</a:t>
            </a:r>
            <a:r>
              <a:rPr lang="en-US" altLang="zh-CN" sz="2900" dirty="0">
                <a:solidFill>
                  <a:srgbClr val="0070C0"/>
                </a:solidFill>
              </a:rPr>
              <a:t>())  </a:t>
            </a:r>
            <a:r>
              <a:rPr lang="en-US" altLang="zh-CN" sz="2900" dirty="0">
                <a:solidFill>
                  <a:srgbClr val="00B050"/>
                </a:solidFill>
              </a:rPr>
              <a:t>// </a:t>
            </a:r>
            <a:r>
              <a:rPr lang="zh-CN" altLang="en-US" sz="2900" dirty="0">
                <a:solidFill>
                  <a:srgbClr val="00B050"/>
                </a:solidFill>
              </a:rPr>
              <a:t>图像为空</a:t>
            </a:r>
            <a:r>
              <a:rPr lang="en-US" altLang="zh-CN" sz="2900" dirty="0">
                <a:solidFill>
                  <a:srgbClr val="00B050"/>
                </a:solidFill>
              </a:rPr>
              <a:t>?</a:t>
            </a:r>
          </a:p>
          <a:p>
            <a:pPr marL="109728" indent="0">
              <a:buNone/>
            </a:pPr>
            <a:r>
              <a:rPr lang="en-US" altLang="zh-CN" sz="2900" dirty="0"/>
              <a:t>	</a:t>
            </a:r>
            <a:r>
              <a:rPr lang="en-US" altLang="zh-CN" sz="2900" dirty="0" smtClean="0"/>
              <a:t>	</a:t>
            </a:r>
            <a:r>
              <a:rPr lang="en-US" altLang="zh-CN" sz="2900" dirty="0" smtClean="0">
                <a:solidFill>
                  <a:srgbClr val="0070C0"/>
                </a:solidFill>
              </a:rPr>
              <a:t>return</a:t>
            </a:r>
            <a:r>
              <a:rPr lang="en-US" altLang="zh-CN" sz="2900" dirty="0">
                <a:solidFill>
                  <a:srgbClr val="0070C0"/>
                </a:solidFill>
              </a:rPr>
              <a:t>;</a:t>
            </a:r>
          </a:p>
          <a:p>
            <a:pPr marL="109728" indent="0">
              <a:buNone/>
            </a:pPr>
            <a:r>
              <a:rPr lang="en-US" altLang="zh-CN" sz="2900" dirty="0">
                <a:solidFill>
                  <a:srgbClr val="0070C0"/>
                </a:solidFill>
              </a:rPr>
              <a:t>	cv::</a:t>
            </a:r>
            <a:r>
              <a:rPr lang="en-US" altLang="zh-CN" sz="2900" dirty="0" err="1">
                <a:solidFill>
                  <a:srgbClr val="0070C0"/>
                </a:solidFill>
              </a:rPr>
              <a:t>imshow</a:t>
            </a:r>
            <a:r>
              <a:rPr lang="en-US" altLang="zh-CN" sz="2900" dirty="0">
                <a:solidFill>
                  <a:srgbClr val="0070C0"/>
                </a:solidFill>
              </a:rPr>
              <a:t>("</a:t>
            </a:r>
            <a:r>
              <a:rPr lang="zh-CN" altLang="en-US" sz="2900" dirty="0">
                <a:solidFill>
                  <a:srgbClr val="0070C0"/>
                </a:solidFill>
              </a:rPr>
              <a:t>原图</a:t>
            </a:r>
            <a:r>
              <a:rPr lang="en-US" altLang="zh-CN" sz="2900" dirty="0">
                <a:solidFill>
                  <a:srgbClr val="0070C0"/>
                </a:solidFill>
              </a:rPr>
              <a:t>", image);</a:t>
            </a:r>
          </a:p>
          <a:p>
            <a:pPr marL="109728" indent="0">
              <a:buNone/>
            </a:pPr>
            <a:endParaRPr lang="en-US" altLang="zh-CN" sz="2900" dirty="0"/>
          </a:p>
          <a:p>
            <a:pPr marL="109728" indent="0">
              <a:buNone/>
            </a:pPr>
            <a:r>
              <a:rPr lang="en-US" altLang="zh-CN" sz="2900" dirty="0"/>
              <a:t>	</a:t>
            </a:r>
            <a:r>
              <a:rPr lang="en-US" altLang="zh-CN" sz="2900" dirty="0">
                <a:solidFill>
                  <a:srgbClr val="00B050"/>
                </a:solidFill>
              </a:rPr>
              <a:t>// 3. </a:t>
            </a:r>
            <a:r>
              <a:rPr lang="zh-CN" altLang="en-US" sz="2900" dirty="0">
                <a:solidFill>
                  <a:srgbClr val="00B050"/>
                </a:solidFill>
              </a:rPr>
              <a:t>设置输入参数</a:t>
            </a:r>
          </a:p>
          <a:p>
            <a:pPr marL="109728" indent="0">
              <a:buNone/>
            </a:pPr>
            <a:r>
              <a:rPr lang="zh-CN" altLang="en-US" sz="2900" dirty="0"/>
              <a:t>	</a:t>
            </a:r>
            <a:r>
              <a:rPr lang="en-US" altLang="zh-CN" sz="2900" dirty="0" err="1" smtClean="0">
                <a:solidFill>
                  <a:srgbClr val="FF0000"/>
                </a:solidFill>
              </a:rPr>
              <a:t>cdetect.setTargetColor</a:t>
            </a:r>
            <a:r>
              <a:rPr lang="en-US" altLang="zh-CN" sz="2900" dirty="0" smtClean="0">
                <a:solidFill>
                  <a:srgbClr val="FF0000"/>
                </a:solidFill>
              </a:rPr>
              <a:t>(221</a:t>
            </a:r>
            <a:r>
              <a:rPr lang="en-US" altLang="zh-CN" sz="2900" dirty="0">
                <a:solidFill>
                  <a:srgbClr val="FF0000"/>
                </a:solidFill>
              </a:rPr>
              <a:t>, 209, 191</a:t>
            </a:r>
            <a:r>
              <a:rPr lang="en-US" altLang="zh-CN" sz="2900" dirty="0" smtClean="0">
                <a:solidFill>
                  <a:srgbClr val="FF0000"/>
                </a:solidFill>
              </a:rPr>
              <a:t>);</a:t>
            </a:r>
            <a:r>
              <a:rPr lang="en-US" altLang="zh-CN" sz="2900" dirty="0" smtClean="0">
                <a:solidFill>
                  <a:srgbClr val="00B050"/>
                </a:solidFill>
              </a:rPr>
              <a:t>// </a:t>
            </a:r>
            <a:r>
              <a:rPr lang="zh-CN" altLang="en-US" sz="2900" dirty="0">
                <a:solidFill>
                  <a:srgbClr val="00B050"/>
                </a:solidFill>
              </a:rPr>
              <a:t>这里表示天空</a:t>
            </a:r>
            <a:r>
              <a:rPr lang="zh-CN" altLang="en-US" sz="2900" dirty="0" smtClean="0">
                <a:solidFill>
                  <a:srgbClr val="00B050"/>
                </a:solidFill>
              </a:rPr>
              <a:t>颜色</a:t>
            </a:r>
            <a:endParaRPr lang="en-US" altLang="zh-CN" sz="2900" dirty="0" smtClean="0">
              <a:solidFill>
                <a:srgbClr val="00B050"/>
              </a:solidFill>
            </a:endParaRPr>
          </a:p>
          <a:p>
            <a:pPr marL="109728" indent="0">
              <a:buNone/>
            </a:pPr>
            <a:r>
              <a:rPr lang="en-US" altLang="zh-CN" sz="2900" dirty="0" smtClean="0">
                <a:solidFill>
                  <a:srgbClr val="00B050"/>
                </a:solidFill>
              </a:rPr>
              <a:t>	</a:t>
            </a:r>
            <a:r>
              <a:rPr lang="en-US" altLang="zh-CN" sz="2900" dirty="0" err="1" smtClean="0">
                <a:solidFill>
                  <a:srgbClr val="FF0000"/>
                </a:solidFill>
              </a:rPr>
              <a:t>cdetect.setColorDistanceThreshold</a:t>
            </a:r>
            <a:r>
              <a:rPr lang="en-US" altLang="zh-CN" sz="2900" dirty="0" smtClean="0">
                <a:solidFill>
                  <a:srgbClr val="FF0000"/>
                </a:solidFill>
              </a:rPr>
              <a:t>(100); </a:t>
            </a:r>
            <a:r>
              <a:rPr lang="en-US" altLang="zh-CN" sz="2900" dirty="0" smtClean="0">
                <a:solidFill>
                  <a:srgbClr val="00B050"/>
                </a:solidFill>
              </a:rPr>
              <a:t>// </a:t>
            </a:r>
            <a:r>
              <a:rPr lang="zh-CN" altLang="en-US" sz="2900" dirty="0" smtClean="0">
                <a:solidFill>
                  <a:srgbClr val="00B050"/>
                </a:solidFill>
              </a:rPr>
              <a:t>设置阈值</a:t>
            </a:r>
            <a:endParaRPr lang="en-US" altLang="zh-CN" sz="2900" dirty="0" smtClean="0">
              <a:solidFill>
                <a:srgbClr val="00B050"/>
              </a:solidFill>
            </a:endParaRPr>
          </a:p>
          <a:p>
            <a:pPr marL="109728" indent="0">
              <a:buNone/>
            </a:pPr>
            <a:endParaRPr lang="en-US" altLang="zh-CN" sz="2900" dirty="0"/>
          </a:p>
          <a:p>
            <a:pPr marL="109728" indent="0">
              <a:buNone/>
            </a:pPr>
            <a:r>
              <a:rPr lang="en-US" altLang="zh-CN" sz="2900" dirty="0"/>
              <a:t>	</a:t>
            </a:r>
            <a:r>
              <a:rPr lang="en-US" altLang="zh-CN" sz="2900" dirty="0">
                <a:solidFill>
                  <a:srgbClr val="00B050"/>
                </a:solidFill>
              </a:rPr>
              <a:t>// 4. </a:t>
            </a:r>
            <a:r>
              <a:rPr lang="zh-CN" altLang="en-US" sz="2900" dirty="0">
                <a:solidFill>
                  <a:srgbClr val="00B050"/>
                </a:solidFill>
              </a:rPr>
              <a:t>处理图像并显示结果</a:t>
            </a:r>
          </a:p>
          <a:p>
            <a:pPr marL="109728" indent="0">
              <a:buNone/>
            </a:pPr>
            <a:r>
              <a:rPr lang="zh-CN" altLang="en-US" sz="2900" dirty="0"/>
              <a:t>	</a:t>
            </a:r>
            <a:r>
              <a:rPr lang="en-US" altLang="zh-CN" sz="2900" dirty="0" smtClean="0">
                <a:solidFill>
                  <a:srgbClr val="0070C0"/>
                </a:solidFill>
              </a:rPr>
              <a:t>cv</a:t>
            </a:r>
            <a:r>
              <a:rPr lang="en-US" altLang="zh-CN" sz="2900" dirty="0">
                <a:solidFill>
                  <a:srgbClr val="0070C0"/>
                </a:solidFill>
              </a:rPr>
              <a:t>::</a:t>
            </a:r>
            <a:r>
              <a:rPr lang="en-US" altLang="zh-CN" sz="2900" dirty="0" err="1">
                <a:solidFill>
                  <a:srgbClr val="0070C0"/>
                </a:solidFill>
              </a:rPr>
              <a:t>imshow</a:t>
            </a:r>
            <a:r>
              <a:rPr lang="en-US" altLang="zh-CN" sz="2900" dirty="0">
                <a:solidFill>
                  <a:srgbClr val="0070C0"/>
                </a:solidFill>
              </a:rPr>
              <a:t>("Result", </a:t>
            </a:r>
            <a:r>
              <a:rPr lang="en-US" altLang="zh-CN" sz="2900" dirty="0" err="1">
                <a:solidFill>
                  <a:srgbClr val="FF0000"/>
                </a:solidFill>
              </a:rPr>
              <a:t>cdetect.process</a:t>
            </a:r>
            <a:r>
              <a:rPr lang="en-US" altLang="zh-CN" sz="2900" dirty="0">
                <a:solidFill>
                  <a:srgbClr val="FF0000"/>
                </a:solidFill>
              </a:rPr>
              <a:t>(image)</a:t>
            </a:r>
            <a:r>
              <a:rPr lang="en-US" altLang="zh-CN" sz="2900" dirty="0">
                <a:solidFill>
                  <a:srgbClr val="0070C0"/>
                </a:solidFill>
              </a:rPr>
              <a:t>);</a:t>
            </a:r>
          </a:p>
          <a:p>
            <a:pPr marL="109728" indent="0">
              <a:buNone/>
            </a:pPr>
            <a:r>
              <a:rPr lang="en-US" altLang="zh-CN" sz="2900" dirty="0"/>
              <a:t>	</a:t>
            </a:r>
          </a:p>
          <a:p>
            <a:pPr marL="109728" indent="0">
              <a:buNone/>
            </a:pPr>
            <a:r>
              <a:rPr lang="en-US" altLang="zh-CN" sz="2900" dirty="0"/>
              <a:t>	</a:t>
            </a:r>
            <a:r>
              <a:rPr lang="en-US" altLang="zh-CN" sz="2900" dirty="0">
                <a:solidFill>
                  <a:srgbClr val="0070C0"/>
                </a:solidFill>
              </a:rPr>
              <a:t>cv::</a:t>
            </a:r>
            <a:r>
              <a:rPr lang="en-US" altLang="zh-CN" sz="2900" dirty="0" err="1">
                <a:solidFill>
                  <a:srgbClr val="0070C0"/>
                </a:solidFill>
              </a:rPr>
              <a:t>waitKey</a:t>
            </a:r>
            <a:r>
              <a:rPr lang="en-US" altLang="zh-CN" sz="2900" dirty="0">
                <a:solidFill>
                  <a:srgbClr val="0070C0"/>
                </a:solidFill>
              </a:rPr>
              <a:t>(); </a:t>
            </a:r>
            <a:r>
              <a:rPr lang="en-US" altLang="zh-CN" sz="2900" dirty="0"/>
              <a:t> </a:t>
            </a:r>
            <a:r>
              <a:rPr lang="en-US" altLang="zh-CN" sz="2900" dirty="0">
                <a:solidFill>
                  <a:srgbClr val="00B050"/>
                </a:solidFill>
              </a:rPr>
              <a:t>// </a:t>
            </a:r>
            <a:r>
              <a:rPr lang="zh-CN" altLang="en-US" sz="2900" dirty="0">
                <a:solidFill>
                  <a:srgbClr val="00B050"/>
                </a:solidFill>
              </a:rPr>
              <a:t>等待按键，参数默认为</a:t>
            </a:r>
            <a:r>
              <a:rPr lang="en-US" altLang="zh-CN" sz="2900" dirty="0">
                <a:solidFill>
                  <a:srgbClr val="00B050"/>
                </a:solidFill>
              </a:rPr>
              <a:t>0</a:t>
            </a:r>
          </a:p>
          <a:p>
            <a:pPr marL="109728" indent="0">
              <a:buNone/>
            </a:pPr>
            <a:r>
              <a:rPr lang="en-US" altLang="zh-CN" sz="2900" dirty="0">
                <a:solidFill>
                  <a:srgbClr val="0070C0"/>
                </a:solidFill>
              </a:rPr>
              <a:t>}</a:t>
            </a:r>
            <a:endParaRPr lang="zh-CN" altLang="en-US" sz="29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70099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fade">
                                      <p:cBhvr>
                                        <p:cTn id="28" dur="500"/>
                                        <p:tgtEl>
                                          <p:spTgt spid="2">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500"/>
                                        <p:tgtEl>
                                          <p:spTgt spid="2">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2" end="12"/>
                                            </p:txEl>
                                          </p:spTgt>
                                        </p:tgtEl>
                                        <p:attrNameLst>
                                          <p:attrName>style.visibility</p:attrName>
                                        </p:attrNameLst>
                                      </p:cBhvr>
                                      <p:to>
                                        <p:strVal val="visible"/>
                                      </p:to>
                                    </p:set>
                                    <p:animEffect transition="in" filter="fade">
                                      <p:cBhvr>
                                        <p:cTn id="34" dur="500"/>
                                        <p:tgtEl>
                                          <p:spTgt spid="2">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Effect transition="in" filter="fade">
                                      <p:cBhvr>
                                        <p:cTn id="37" dur="500"/>
                                        <p:tgtEl>
                                          <p:spTgt spid="2">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5" end="15"/>
                                            </p:txEl>
                                          </p:spTgt>
                                        </p:tgtEl>
                                        <p:attrNameLst>
                                          <p:attrName>style.visibility</p:attrName>
                                        </p:attrNameLst>
                                      </p:cBhvr>
                                      <p:to>
                                        <p:strVal val="visible"/>
                                      </p:to>
                                    </p:set>
                                    <p:animEffect transition="in" filter="fade">
                                      <p:cBhvr>
                                        <p:cTn id="40" dur="500"/>
                                        <p:tgtEl>
                                          <p:spTgt spid="2">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animEffect transition="in" filter="fade">
                                      <p:cBhvr>
                                        <p:cTn id="43" dur="500"/>
                                        <p:tgtEl>
                                          <p:spTgt spid="2">
                                            <p:txEl>
                                              <p:pRg st="16" end="1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7" end="17"/>
                                            </p:txEl>
                                          </p:spTgt>
                                        </p:tgtEl>
                                        <p:attrNameLst>
                                          <p:attrName>style.visibility</p:attrName>
                                        </p:attrNameLst>
                                      </p:cBhvr>
                                      <p:to>
                                        <p:strVal val="visible"/>
                                      </p:to>
                                    </p:set>
                                    <p:animEffect transition="in" filter="fade">
                                      <p:cBhvr>
                                        <p:cTn id="46" dur="500"/>
                                        <p:tgtEl>
                                          <p:spTgt spid="2">
                                            <p:txEl>
                                              <p:pRg st="17" end="17"/>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8" end="18"/>
                                            </p:txEl>
                                          </p:spTgt>
                                        </p:tgtEl>
                                        <p:attrNameLst>
                                          <p:attrName>style.visibility</p:attrName>
                                        </p:attrNameLst>
                                      </p:cBhvr>
                                      <p:to>
                                        <p:strVal val="visible"/>
                                      </p:to>
                                    </p:set>
                                    <p:animEffect transition="in" filter="fade">
                                      <p:cBhvr>
                                        <p:cTn id="49" dur="500"/>
                                        <p:tgtEl>
                                          <p:spTgt spid="2">
                                            <p:txEl>
                                              <p:pRg st="18" end="1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0648"/>
            <a:ext cx="8686800" cy="5746643"/>
          </a:xfrm>
        </p:spPr>
        <p:txBody>
          <a:bodyPr>
            <a:normAutofit lnSpcReduction="10000"/>
          </a:bodyPr>
          <a:lstStyle/>
          <a:p>
            <a:r>
              <a:rPr lang="zh-CN" altLang="en-US" dirty="0" smtClean="0"/>
              <a:t>定义类的</a:t>
            </a:r>
            <a:r>
              <a:rPr lang="zh-CN" altLang="en-US" dirty="0" smtClean="0">
                <a:solidFill>
                  <a:srgbClr val="0000FF"/>
                </a:solidFill>
              </a:rPr>
              <a:t>私有属性</a:t>
            </a:r>
            <a:r>
              <a:rPr lang="zh-CN" altLang="en-US" dirty="0" smtClean="0"/>
              <a:t>及</a:t>
            </a:r>
            <a:r>
              <a:rPr lang="zh-CN" altLang="en-US" dirty="0" smtClean="0">
                <a:solidFill>
                  <a:srgbClr val="0000FF"/>
                </a:solidFill>
              </a:rPr>
              <a:t>私有方法</a:t>
            </a:r>
            <a:r>
              <a:rPr lang="zh-CN" altLang="en-US" dirty="0" smtClean="0"/>
              <a:t>：</a:t>
            </a:r>
            <a:endParaRPr lang="en-US" altLang="zh-CN" dirty="0" smtClean="0"/>
          </a:p>
          <a:p>
            <a:pPr marL="109728" indent="0">
              <a:buNone/>
            </a:pPr>
            <a:r>
              <a:rPr lang="en-US" altLang="zh-CN" sz="2000" dirty="0">
                <a:solidFill>
                  <a:srgbClr val="0070C0"/>
                </a:solidFill>
              </a:rPr>
              <a:t>class </a:t>
            </a:r>
            <a:r>
              <a:rPr lang="en-US" altLang="zh-CN" sz="2000" dirty="0" err="1">
                <a:solidFill>
                  <a:srgbClr val="0070C0"/>
                </a:solidFill>
              </a:rPr>
              <a:t>ColorDetector</a:t>
            </a:r>
            <a:r>
              <a:rPr lang="en-US" altLang="zh-CN" sz="2000" dirty="0">
                <a:solidFill>
                  <a:srgbClr val="0070C0"/>
                </a:solidFill>
              </a:rPr>
              <a:t> {</a:t>
            </a:r>
          </a:p>
          <a:p>
            <a:pPr marL="109728" indent="0">
              <a:buNone/>
            </a:pPr>
            <a:r>
              <a:rPr lang="en-US" altLang="zh-CN" sz="2000" dirty="0">
                <a:solidFill>
                  <a:srgbClr val="0070C0"/>
                </a:solidFill>
              </a:rPr>
              <a:t>private:</a:t>
            </a:r>
          </a:p>
          <a:p>
            <a:pPr marL="109728" indent="0">
              <a:buNone/>
            </a:pPr>
            <a:r>
              <a:rPr lang="en-US" altLang="zh-CN" sz="2000" dirty="0" smtClean="0">
                <a:solidFill>
                  <a:srgbClr val="0070C0"/>
                </a:solidFill>
              </a:rPr>
              <a:t>    </a:t>
            </a:r>
            <a:r>
              <a:rPr lang="en-US" altLang="zh-CN" sz="2000" dirty="0" err="1" smtClean="0">
                <a:solidFill>
                  <a:srgbClr val="0070C0"/>
                </a:solidFill>
              </a:rPr>
              <a:t>int</a:t>
            </a:r>
            <a:r>
              <a:rPr lang="en-US" altLang="zh-CN" sz="2000" dirty="0" smtClean="0">
                <a:solidFill>
                  <a:srgbClr val="0070C0"/>
                </a:solidFill>
              </a:rPr>
              <a:t> </a:t>
            </a:r>
            <a:r>
              <a:rPr lang="en-US" altLang="zh-CN" sz="2000" dirty="0" err="1">
                <a:solidFill>
                  <a:srgbClr val="0070C0"/>
                </a:solidFill>
              </a:rPr>
              <a:t>maxDist</a:t>
            </a:r>
            <a:r>
              <a:rPr lang="en-US" altLang="zh-CN" sz="2000" dirty="0">
                <a:solidFill>
                  <a:srgbClr val="0070C0"/>
                </a:solidFill>
              </a:rPr>
              <a:t>;		</a:t>
            </a:r>
            <a:r>
              <a:rPr lang="en-US" altLang="zh-CN" sz="2000" dirty="0">
                <a:solidFill>
                  <a:srgbClr val="00B050"/>
                </a:solidFill>
              </a:rPr>
              <a:t>// </a:t>
            </a:r>
            <a:r>
              <a:rPr lang="zh-CN" altLang="en-US" sz="2000" dirty="0">
                <a:solidFill>
                  <a:srgbClr val="00B050"/>
                </a:solidFill>
              </a:rPr>
              <a:t>允许的最大颜色差距</a:t>
            </a:r>
          </a:p>
          <a:p>
            <a:pPr marL="109728" indent="0">
              <a:buNone/>
            </a:pPr>
            <a:r>
              <a:rPr lang="zh-CN" altLang="en-US" sz="2000" dirty="0" smtClean="0">
                <a:solidFill>
                  <a:srgbClr val="0070C0"/>
                </a:solidFill>
              </a:rPr>
              <a:t>    </a:t>
            </a:r>
            <a:r>
              <a:rPr lang="en-US" altLang="zh-CN" sz="2000" dirty="0" smtClean="0">
                <a:solidFill>
                  <a:srgbClr val="0070C0"/>
                </a:solidFill>
              </a:rPr>
              <a:t>cv</a:t>
            </a:r>
            <a:r>
              <a:rPr lang="en-US" altLang="zh-CN" sz="2000" dirty="0">
                <a:solidFill>
                  <a:srgbClr val="0070C0"/>
                </a:solidFill>
              </a:rPr>
              <a:t>::Vec3b target;	</a:t>
            </a:r>
            <a:r>
              <a:rPr lang="en-US" altLang="zh-CN" sz="2000" dirty="0" smtClean="0">
                <a:solidFill>
                  <a:srgbClr val="0070C0"/>
                </a:solidFill>
              </a:rPr>
              <a:t>	</a:t>
            </a:r>
            <a:r>
              <a:rPr lang="en-US" altLang="zh-CN" sz="2000" dirty="0" smtClean="0">
                <a:solidFill>
                  <a:srgbClr val="00B050"/>
                </a:solidFill>
              </a:rPr>
              <a:t>// </a:t>
            </a:r>
            <a:r>
              <a:rPr lang="zh-CN" altLang="en-US" sz="2000" dirty="0">
                <a:solidFill>
                  <a:srgbClr val="00B050"/>
                </a:solidFill>
              </a:rPr>
              <a:t>目标</a:t>
            </a:r>
            <a:r>
              <a:rPr lang="zh-CN" altLang="en-US" sz="2000" dirty="0" smtClean="0">
                <a:solidFill>
                  <a:srgbClr val="00B050"/>
                </a:solidFill>
              </a:rPr>
              <a:t>颜色</a:t>
            </a:r>
            <a:endParaRPr lang="en-US" altLang="zh-CN" sz="2000" dirty="0">
              <a:solidFill>
                <a:srgbClr val="00B050"/>
              </a:solidFill>
            </a:endParaRPr>
          </a:p>
          <a:p>
            <a:pPr marL="109728" indent="0">
              <a:buNone/>
            </a:pPr>
            <a:r>
              <a:rPr lang="en-US" altLang="zh-CN" sz="2000" dirty="0">
                <a:solidFill>
                  <a:srgbClr val="00B050"/>
                </a:solidFill>
              </a:rPr>
              <a:t> </a:t>
            </a:r>
            <a:r>
              <a:rPr lang="en-US" altLang="zh-CN" sz="2000" dirty="0" smtClean="0">
                <a:solidFill>
                  <a:srgbClr val="00B050"/>
                </a:solidFill>
              </a:rPr>
              <a:t>   // </a:t>
            </a:r>
            <a:r>
              <a:rPr lang="zh-CN" altLang="en-US" sz="2000" dirty="0">
                <a:solidFill>
                  <a:srgbClr val="00B050"/>
                </a:solidFill>
              </a:rPr>
              <a:t>计算两个颜色之间的距离</a:t>
            </a:r>
          </a:p>
          <a:p>
            <a:pPr marL="109728" indent="0">
              <a:buNone/>
            </a:pPr>
            <a:r>
              <a:rPr lang="zh-CN" altLang="en-US" sz="2000" dirty="0" smtClean="0">
                <a:solidFill>
                  <a:srgbClr val="00B050"/>
                </a:solidFill>
              </a:rPr>
              <a:t>    </a:t>
            </a:r>
            <a:r>
              <a:rPr lang="en-US" altLang="zh-CN" sz="2000" dirty="0" err="1" smtClean="0">
                <a:solidFill>
                  <a:srgbClr val="0070C0"/>
                </a:solidFill>
              </a:rPr>
              <a:t>int</a:t>
            </a:r>
            <a:r>
              <a:rPr lang="en-US" altLang="zh-CN" sz="2000" dirty="0" smtClean="0">
                <a:solidFill>
                  <a:srgbClr val="0070C0"/>
                </a:solidFill>
              </a:rPr>
              <a:t> </a:t>
            </a:r>
            <a:r>
              <a:rPr lang="en-US" altLang="zh-CN" sz="2000" dirty="0" err="1">
                <a:solidFill>
                  <a:srgbClr val="0070C0"/>
                </a:solidFill>
              </a:rPr>
              <a:t>getColorDistance</a:t>
            </a:r>
            <a:r>
              <a:rPr lang="en-US" altLang="zh-CN" sz="2000" dirty="0">
                <a:solidFill>
                  <a:srgbClr val="0070C0"/>
                </a:solidFill>
              </a:rPr>
              <a:t>(</a:t>
            </a:r>
            <a:r>
              <a:rPr lang="en-US" altLang="zh-CN" sz="2000" dirty="0" err="1">
                <a:solidFill>
                  <a:srgbClr val="0070C0"/>
                </a:solidFill>
              </a:rPr>
              <a:t>const</a:t>
            </a:r>
            <a:r>
              <a:rPr lang="en-US" altLang="zh-CN" sz="2000" dirty="0">
                <a:solidFill>
                  <a:srgbClr val="0070C0"/>
                </a:solidFill>
              </a:rPr>
              <a:t> cv::Vec3b &amp;color1,</a:t>
            </a:r>
          </a:p>
          <a:p>
            <a:pPr marL="109728" indent="0">
              <a:buNone/>
            </a:pPr>
            <a:r>
              <a:rPr lang="en-US" altLang="zh-CN" sz="2000" dirty="0">
                <a:solidFill>
                  <a:srgbClr val="0070C0"/>
                </a:solidFill>
              </a:rPr>
              <a:t>	</a:t>
            </a:r>
            <a:r>
              <a:rPr lang="en-US" altLang="zh-CN" sz="2000" dirty="0" err="1" smtClean="0">
                <a:solidFill>
                  <a:srgbClr val="0070C0"/>
                </a:solidFill>
              </a:rPr>
              <a:t>const</a:t>
            </a:r>
            <a:r>
              <a:rPr lang="en-US" altLang="zh-CN" sz="2000" dirty="0" smtClean="0">
                <a:solidFill>
                  <a:srgbClr val="0070C0"/>
                </a:solidFill>
              </a:rPr>
              <a:t> </a:t>
            </a:r>
            <a:r>
              <a:rPr lang="en-US" altLang="zh-CN" sz="2000" dirty="0">
                <a:solidFill>
                  <a:srgbClr val="0070C0"/>
                </a:solidFill>
              </a:rPr>
              <a:t>cv::Vec3b &amp;color2) </a:t>
            </a:r>
            <a:r>
              <a:rPr lang="en-US" altLang="zh-CN" sz="2000" dirty="0" err="1">
                <a:solidFill>
                  <a:srgbClr val="0070C0"/>
                </a:solidFill>
              </a:rPr>
              <a:t>const</a:t>
            </a:r>
            <a:r>
              <a:rPr lang="en-US" altLang="zh-CN" sz="2000" dirty="0">
                <a:solidFill>
                  <a:srgbClr val="0070C0"/>
                </a:solidFill>
              </a:rPr>
              <a:t> </a:t>
            </a:r>
            <a:r>
              <a:rPr lang="en-US" altLang="zh-CN" sz="2000" dirty="0" smtClean="0">
                <a:solidFill>
                  <a:srgbClr val="0070C0"/>
                </a:solidFill>
              </a:rPr>
              <a:t>{</a:t>
            </a:r>
          </a:p>
          <a:p>
            <a:pPr marL="109728" indent="0">
              <a:buNone/>
            </a:pPr>
            <a:r>
              <a:rPr lang="en-US" altLang="zh-CN" sz="2000" dirty="0" smtClean="0">
                <a:solidFill>
                  <a:srgbClr val="00B050"/>
                </a:solidFill>
              </a:rPr>
              <a:t>    	// </a:t>
            </a:r>
            <a:r>
              <a:rPr lang="zh-CN" altLang="en-US" sz="2000" dirty="0">
                <a:solidFill>
                  <a:srgbClr val="00B050"/>
                </a:solidFill>
              </a:rPr>
              <a:t>计算欧式距离</a:t>
            </a:r>
          </a:p>
          <a:p>
            <a:pPr marL="109728" indent="0">
              <a:buNone/>
            </a:pPr>
            <a:r>
              <a:rPr lang="zh-CN" altLang="en-US" sz="2000" dirty="0" smtClean="0">
                <a:solidFill>
                  <a:srgbClr val="0070C0"/>
                </a:solidFill>
              </a:rPr>
              <a:t>    </a:t>
            </a:r>
            <a:r>
              <a:rPr lang="en-US" altLang="zh-CN" sz="2000" dirty="0" smtClean="0">
                <a:solidFill>
                  <a:srgbClr val="0070C0"/>
                </a:solidFill>
              </a:rPr>
              <a:t>	return </a:t>
            </a:r>
            <a:r>
              <a:rPr lang="en-US" altLang="zh-CN" sz="2000" dirty="0" err="1">
                <a:solidFill>
                  <a:srgbClr val="0070C0"/>
                </a:solidFill>
              </a:rPr>
              <a:t>sqrt</a:t>
            </a:r>
            <a:r>
              <a:rPr lang="en-US" altLang="zh-CN" sz="2000" dirty="0">
                <a:solidFill>
                  <a:srgbClr val="0070C0"/>
                </a:solidFill>
              </a:rPr>
              <a:t>((color1[0] - color2[0]) * (color1[0] - color2[0]) +</a:t>
            </a:r>
          </a:p>
          <a:p>
            <a:pPr marL="109728" indent="0">
              <a:buNone/>
            </a:pPr>
            <a:r>
              <a:rPr lang="en-US" altLang="zh-CN" sz="2000" dirty="0">
                <a:solidFill>
                  <a:srgbClr val="0070C0"/>
                </a:solidFill>
              </a:rPr>
              <a:t>		</a:t>
            </a:r>
            <a:r>
              <a:rPr lang="en-US" altLang="zh-CN" sz="2000" dirty="0" smtClean="0">
                <a:solidFill>
                  <a:srgbClr val="0070C0"/>
                </a:solidFill>
              </a:rPr>
              <a:t>(</a:t>
            </a:r>
            <a:r>
              <a:rPr lang="en-US" altLang="zh-CN" sz="2000" dirty="0">
                <a:solidFill>
                  <a:srgbClr val="0070C0"/>
                </a:solidFill>
              </a:rPr>
              <a:t>color1[1] - color2[1]) * (color1[1] - color2[1]) +</a:t>
            </a:r>
          </a:p>
          <a:p>
            <a:pPr marL="109728" indent="0">
              <a:buNone/>
            </a:pPr>
            <a:r>
              <a:rPr lang="en-US" altLang="zh-CN" sz="2000" dirty="0">
                <a:solidFill>
                  <a:srgbClr val="0070C0"/>
                </a:solidFill>
              </a:rPr>
              <a:t>		</a:t>
            </a:r>
            <a:r>
              <a:rPr lang="en-US" altLang="zh-CN" sz="2000" dirty="0" smtClean="0">
                <a:solidFill>
                  <a:srgbClr val="0070C0"/>
                </a:solidFill>
              </a:rPr>
              <a:t>(</a:t>
            </a:r>
            <a:r>
              <a:rPr lang="en-US" altLang="zh-CN" sz="2000" dirty="0">
                <a:solidFill>
                  <a:srgbClr val="0070C0"/>
                </a:solidFill>
              </a:rPr>
              <a:t>color1[2] - color2[2]) * (color1[2] - color2[2</a:t>
            </a:r>
            <a:r>
              <a:rPr lang="en-US" altLang="zh-CN" sz="2000" dirty="0" smtClean="0">
                <a:solidFill>
                  <a:srgbClr val="0070C0"/>
                </a:solidFill>
              </a:rPr>
              <a:t>]));</a:t>
            </a:r>
          </a:p>
          <a:p>
            <a:pPr marL="109728" indent="0">
              <a:buNone/>
            </a:pPr>
            <a:r>
              <a:rPr lang="en-US" altLang="zh-CN" sz="2000" dirty="0" smtClean="0">
                <a:solidFill>
                  <a:srgbClr val="0070C0"/>
                </a:solidFill>
              </a:rPr>
              <a:t>    }</a:t>
            </a:r>
          </a:p>
          <a:p>
            <a:pPr marL="109728" indent="0">
              <a:buNone/>
            </a:pPr>
            <a:r>
              <a:rPr lang="en-US" altLang="zh-CN" sz="2000" dirty="0">
                <a:solidFill>
                  <a:srgbClr val="0070C0"/>
                </a:solidFill>
              </a:rPr>
              <a:t> </a:t>
            </a:r>
            <a:r>
              <a:rPr lang="en-US" altLang="zh-CN" sz="2000" dirty="0" smtClean="0">
                <a:solidFill>
                  <a:srgbClr val="0070C0"/>
                </a:solidFill>
              </a:rPr>
              <a:t>   </a:t>
            </a:r>
            <a:r>
              <a:rPr lang="en-US" altLang="zh-CN" sz="2000" dirty="0" smtClean="0">
                <a:solidFill>
                  <a:srgbClr val="00B050"/>
                </a:solidFill>
              </a:rPr>
              <a:t>// </a:t>
            </a:r>
            <a:r>
              <a:rPr lang="zh-CN" altLang="en-US" sz="2000" dirty="0">
                <a:solidFill>
                  <a:srgbClr val="00B050"/>
                </a:solidFill>
              </a:rPr>
              <a:t>计算与目标颜色的差距</a:t>
            </a:r>
          </a:p>
          <a:p>
            <a:pPr marL="109728" indent="0">
              <a:buNone/>
            </a:pPr>
            <a:r>
              <a:rPr lang="en-US" altLang="zh-CN" sz="2000" dirty="0">
                <a:solidFill>
                  <a:srgbClr val="0070C0"/>
                </a:solidFill>
              </a:rPr>
              <a:t> </a:t>
            </a:r>
            <a:r>
              <a:rPr lang="en-US" altLang="zh-CN" sz="2000" dirty="0" smtClean="0">
                <a:solidFill>
                  <a:srgbClr val="0070C0"/>
                </a:solidFill>
              </a:rPr>
              <a:t>   </a:t>
            </a:r>
            <a:r>
              <a:rPr lang="en-US" altLang="zh-CN" sz="2000" dirty="0" err="1" smtClean="0">
                <a:solidFill>
                  <a:srgbClr val="0070C0"/>
                </a:solidFill>
              </a:rPr>
              <a:t>int</a:t>
            </a:r>
            <a:r>
              <a:rPr lang="en-US" altLang="zh-CN" sz="2000" dirty="0" smtClean="0">
                <a:solidFill>
                  <a:srgbClr val="0070C0"/>
                </a:solidFill>
              </a:rPr>
              <a:t> </a:t>
            </a:r>
            <a:r>
              <a:rPr lang="en-US" altLang="zh-CN" sz="2000" dirty="0" err="1">
                <a:solidFill>
                  <a:srgbClr val="0070C0"/>
                </a:solidFill>
              </a:rPr>
              <a:t>getDistanceToTargetColor</a:t>
            </a:r>
            <a:r>
              <a:rPr lang="en-US" altLang="zh-CN" sz="2000" dirty="0">
                <a:solidFill>
                  <a:srgbClr val="0070C0"/>
                </a:solidFill>
              </a:rPr>
              <a:t>(</a:t>
            </a:r>
            <a:r>
              <a:rPr lang="en-US" altLang="zh-CN" sz="2000" dirty="0" err="1">
                <a:solidFill>
                  <a:srgbClr val="0070C0"/>
                </a:solidFill>
              </a:rPr>
              <a:t>const</a:t>
            </a:r>
            <a:r>
              <a:rPr lang="en-US" altLang="zh-CN" sz="2000" dirty="0">
                <a:solidFill>
                  <a:srgbClr val="0070C0"/>
                </a:solidFill>
              </a:rPr>
              <a:t> cv::Vec3b &amp;color) </a:t>
            </a:r>
            <a:r>
              <a:rPr lang="en-US" altLang="zh-CN" sz="2000" dirty="0" err="1">
                <a:solidFill>
                  <a:srgbClr val="0070C0"/>
                </a:solidFill>
              </a:rPr>
              <a:t>const</a:t>
            </a:r>
            <a:r>
              <a:rPr lang="en-US" altLang="zh-CN" sz="2000" dirty="0">
                <a:solidFill>
                  <a:srgbClr val="0070C0"/>
                </a:solidFill>
              </a:rPr>
              <a:t> {</a:t>
            </a:r>
          </a:p>
          <a:p>
            <a:pPr marL="109728" indent="0">
              <a:buNone/>
            </a:pPr>
            <a:r>
              <a:rPr lang="en-US" altLang="zh-CN" sz="2000" dirty="0">
                <a:solidFill>
                  <a:srgbClr val="0070C0"/>
                </a:solidFill>
              </a:rPr>
              <a:t>		return </a:t>
            </a:r>
            <a:r>
              <a:rPr lang="en-US" altLang="zh-CN" sz="2000" dirty="0" err="1">
                <a:solidFill>
                  <a:srgbClr val="0070C0"/>
                </a:solidFill>
              </a:rPr>
              <a:t>getColorDistance</a:t>
            </a:r>
            <a:r>
              <a:rPr lang="en-US" altLang="zh-CN" sz="2000" dirty="0">
                <a:solidFill>
                  <a:srgbClr val="0070C0"/>
                </a:solidFill>
              </a:rPr>
              <a:t>(color, target);</a:t>
            </a:r>
          </a:p>
          <a:p>
            <a:pPr marL="109728" indent="0">
              <a:buNone/>
            </a:pPr>
            <a:r>
              <a:rPr lang="en-US" altLang="zh-CN" sz="2000" dirty="0" smtClean="0">
                <a:solidFill>
                  <a:srgbClr val="0070C0"/>
                </a:solidFill>
              </a:rPr>
              <a:t>    }</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16330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fade">
                                      <p:cBhvr>
                                        <p:cTn id="40" dur="500"/>
                                        <p:tgtEl>
                                          <p:spTgt spid="2">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Effect transition="in" filter="fade">
                                      <p:cBhvr>
                                        <p:cTn id="43" dur="500"/>
                                        <p:tgtEl>
                                          <p:spTgt spid="2">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fade">
                                      <p:cBhvr>
                                        <p:cTn id="46" dur="500"/>
                                        <p:tgtEl>
                                          <p:spTgt spid="2">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animEffect transition="in" filter="fade">
                                      <p:cBhvr>
                                        <p:cTn id="49" dur="500"/>
                                        <p:tgtEl>
                                          <p:spTgt spid="2">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fade">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8640"/>
            <a:ext cx="8229600" cy="6408712"/>
          </a:xfrm>
        </p:spPr>
        <p:txBody>
          <a:bodyPr>
            <a:normAutofit fontScale="70000" lnSpcReduction="20000"/>
          </a:bodyPr>
          <a:lstStyle/>
          <a:p>
            <a:r>
              <a:rPr lang="zh-CN" altLang="en-US" dirty="0" smtClean="0"/>
              <a:t>定义类的</a:t>
            </a:r>
            <a:r>
              <a:rPr lang="zh-CN" altLang="en-US" dirty="0" smtClean="0">
                <a:solidFill>
                  <a:srgbClr val="0000FF"/>
                </a:solidFill>
              </a:rPr>
              <a:t>公有方法</a:t>
            </a:r>
            <a:r>
              <a:rPr lang="zh-CN" altLang="en-US" dirty="0" smtClean="0"/>
              <a:t>：</a:t>
            </a:r>
            <a:endParaRPr lang="en-US" altLang="zh-CN" dirty="0" smtClean="0"/>
          </a:p>
          <a:p>
            <a:pPr marL="109728" indent="0">
              <a:buNone/>
            </a:pPr>
            <a:r>
              <a:rPr lang="en-US" altLang="zh-CN" sz="2000" dirty="0"/>
              <a:t> </a:t>
            </a:r>
            <a:r>
              <a:rPr lang="en-US" altLang="zh-CN" sz="2000" dirty="0" smtClean="0"/>
              <a:t>   </a:t>
            </a:r>
            <a:r>
              <a:rPr lang="en-US" altLang="zh-CN" sz="2000" dirty="0" smtClean="0">
                <a:solidFill>
                  <a:srgbClr val="00B050"/>
                </a:solidFill>
              </a:rPr>
              <a:t>// </a:t>
            </a:r>
            <a:r>
              <a:rPr lang="zh-CN" altLang="en-US" sz="2000" dirty="0">
                <a:solidFill>
                  <a:srgbClr val="00B050"/>
                </a:solidFill>
              </a:rPr>
              <a:t>空构造函数，在此初始化默认参数</a:t>
            </a:r>
          </a:p>
          <a:p>
            <a:pPr marL="109728" indent="0">
              <a:buNone/>
            </a:pPr>
            <a:r>
              <a:rPr lang="zh-CN" altLang="en-US" sz="2000" dirty="0" smtClean="0"/>
              <a:t>    </a:t>
            </a:r>
            <a:r>
              <a:rPr lang="en-US" altLang="zh-CN" sz="2000" dirty="0" err="1" smtClean="0">
                <a:solidFill>
                  <a:srgbClr val="0070C0"/>
                </a:solidFill>
              </a:rPr>
              <a:t>ColorDetector</a:t>
            </a:r>
            <a:r>
              <a:rPr lang="en-US" altLang="zh-CN" sz="2000" dirty="0">
                <a:solidFill>
                  <a:srgbClr val="0070C0"/>
                </a:solidFill>
              </a:rPr>
              <a:t>() : </a:t>
            </a:r>
            <a:r>
              <a:rPr lang="en-US" altLang="zh-CN" sz="2000" dirty="0" err="1">
                <a:solidFill>
                  <a:srgbClr val="0070C0"/>
                </a:solidFill>
              </a:rPr>
              <a:t>maxDist</a:t>
            </a:r>
            <a:r>
              <a:rPr lang="en-US" altLang="zh-CN" sz="2000" dirty="0">
                <a:solidFill>
                  <a:srgbClr val="0070C0"/>
                </a:solidFill>
              </a:rPr>
              <a:t>(100), target(0, 0, 0) </a:t>
            </a:r>
            <a:r>
              <a:rPr lang="en-US" altLang="zh-CN" sz="2000" dirty="0" smtClean="0">
                <a:solidFill>
                  <a:srgbClr val="0070C0"/>
                </a:solidFill>
              </a:rPr>
              <a:t>{}</a:t>
            </a: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a:solidFill>
                  <a:srgbClr val="00B050"/>
                </a:solidFill>
              </a:rPr>
              <a:t>// </a:t>
            </a:r>
            <a:r>
              <a:rPr lang="zh-CN" altLang="en-US" sz="2000" dirty="0">
                <a:solidFill>
                  <a:srgbClr val="00B050"/>
                </a:solidFill>
              </a:rPr>
              <a:t>从输入图像</a:t>
            </a:r>
            <a:r>
              <a:rPr lang="en-US" altLang="zh-CN" sz="2000" dirty="0">
                <a:solidFill>
                  <a:srgbClr val="00B050"/>
                </a:solidFill>
              </a:rPr>
              <a:t>image</a:t>
            </a:r>
            <a:r>
              <a:rPr lang="zh-CN" altLang="en-US" sz="2000" dirty="0">
                <a:solidFill>
                  <a:srgbClr val="00B050"/>
                </a:solidFill>
              </a:rPr>
              <a:t>中检测与</a:t>
            </a:r>
            <a:r>
              <a:rPr lang="en-US" altLang="zh-CN" sz="2000" dirty="0">
                <a:solidFill>
                  <a:srgbClr val="00B050"/>
                </a:solidFill>
              </a:rPr>
              <a:t>target</a:t>
            </a:r>
            <a:r>
              <a:rPr lang="zh-CN" altLang="en-US" sz="2000" dirty="0">
                <a:solidFill>
                  <a:srgbClr val="00B050"/>
                </a:solidFill>
              </a:rPr>
              <a:t>颜色相近的像素，在结果图中用白色表示</a:t>
            </a:r>
          </a:p>
          <a:p>
            <a:pPr marL="109728" indent="0">
              <a:buNone/>
            </a:pPr>
            <a:r>
              <a:rPr lang="zh-CN" altLang="en-US" sz="2000" dirty="0" smtClean="0">
                <a:solidFill>
                  <a:srgbClr val="00B050"/>
                </a:solidFill>
              </a:rPr>
              <a:t>    </a:t>
            </a:r>
            <a:r>
              <a:rPr lang="en-US" altLang="zh-CN" sz="2000" dirty="0" smtClean="0">
                <a:solidFill>
                  <a:srgbClr val="00B050"/>
                </a:solidFill>
              </a:rPr>
              <a:t>// </a:t>
            </a:r>
            <a:r>
              <a:rPr lang="zh-CN" altLang="en-US" sz="2000" dirty="0">
                <a:solidFill>
                  <a:srgbClr val="00B050"/>
                </a:solidFill>
              </a:rPr>
              <a:t>其他颜色像素在结果图中用黑色表示</a:t>
            </a:r>
          </a:p>
          <a:p>
            <a:pPr marL="109728" indent="0">
              <a:buNone/>
            </a:pPr>
            <a:r>
              <a:rPr lang="zh-CN" altLang="en-US" sz="2000" dirty="0" smtClean="0">
                <a:solidFill>
                  <a:srgbClr val="0070C0"/>
                </a:solidFill>
              </a:rPr>
              <a:t>    </a:t>
            </a:r>
            <a:r>
              <a:rPr lang="en-US" altLang="zh-CN" sz="2000" dirty="0" smtClean="0">
                <a:solidFill>
                  <a:srgbClr val="0070C0"/>
                </a:solidFill>
              </a:rPr>
              <a:t>cv</a:t>
            </a:r>
            <a:r>
              <a:rPr lang="en-US" altLang="zh-CN" sz="2000" dirty="0">
                <a:solidFill>
                  <a:srgbClr val="0070C0"/>
                </a:solidFill>
              </a:rPr>
              <a:t>::Mat process(</a:t>
            </a:r>
            <a:r>
              <a:rPr lang="en-US" altLang="zh-CN" sz="2000" dirty="0" err="1">
                <a:solidFill>
                  <a:srgbClr val="0070C0"/>
                </a:solidFill>
              </a:rPr>
              <a:t>const</a:t>
            </a:r>
            <a:r>
              <a:rPr lang="en-US" altLang="zh-CN" sz="2000" dirty="0">
                <a:solidFill>
                  <a:srgbClr val="0070C0"/>
                </a:solidFill>
              </a:rPr>
              <a:t> cv::Mat &amp;image) {</a:t>
            </a:r>
          </a:p>
          <a:p>
            <a:pPr marL="109728" indent="0">
              <a:buNone/>
            </a:pPr>
            <a:r>
              <a:rPr lang="en-US" altLang="zh-CN" sz="2000" dirty="0">
                <a:solidFill>
                  <a:srgbClr val="0070C0"/>
                </a:solidFill>
              </a:rPr>
              <a:t>	</a:t>
            </a:r>
            <a:r>
              <a:rPr lang="en-US" altLang="zh-CN" sz="2000" dirty="0" smtClean="0">
                <a:solidFill>
                  <a:srgbClr val="FF0000"/>
                </a:solidFill>
              </a:rPr>
              <a:t>cv</a:t>
            </a:r>
            <a:r>
              <a:rPr lang="en-US" altLang="zh-CN" sz="2000" dirty="0">
                <a:solidFill>
                  <a:srgbClr val="FF0000"/>
                </a:solidFill>
              </a:rPr>
              <a:t>::Mat result;</a:t>
            </a:r>
          </a:p>
          <a:p>
            <a:pPr marL="109728" indent="0">
              <a:buNone/>
            </a:pPr>
            <a:r>
              <a:rPr lang="en-US" altLang="zh-CN" sz="2000" dirty="0">
                <a:solidFill>
                  <a:srgbClr val="0070C0"/>
                </a:solidFill>
              </a:rPr>
              <a:t>	</a:t>
            </a:r>
            <a:r>
              <a:rPr lang="en-US" altLang="zh-CN" sz="2000" dirty="0" smtClean="0">
                <a:solidFill>
                  <a:srgbClr val="00B050"/>
                </a:solidFill>
              </a:rPr>
              <a:t>// </a:t>
            </a:r>
            <a:r>
              <a:rPr lang="zh-CN" altLang="en-US" sz="2000" dirty="0">
                <a:solidFill>
                  <a:srgbClr val="00B050"/>
                </a:solidFill>
              </a:rPr>
              <a:t>重新分配二值结果图像</a:t>
            </a:r>
          </a:p>
          <a:p>
            <a:pPr marL="109728" indent="0">
              <a:buNone/>
            </a:pPr>
            <a:r>
              <a:rPr lang="zh-CN" altLang="en-US" sz="2000" dirty="0">
                <a:solidFill>
                  <a:srgbClr val="00B050"/>
                </a:solidFill>
              </a:rPr>
              <a:t>	</a:t>
            </a:r>
            <a:r>
              <a:rPr lang="en-US" altLang="zh-CN" sz="2000" dirty="0" smtClean="0">
                <a:solidFill>
                  <a:srgbClr val="00B050"/>
                </a:solidFill>
              </a:rPr>
              <a:t>// </a:t>
            </a:r>
            <a:r>
              <a:rPr lang="zh-CN" altLang="en-US" sz="2000" dirty="0">
                <a:solidFill>
                  <a:srgbClr val="00B050"/>
                </a:solidFill>
              </a:rPr>
              <a:t>与输入图像的尺寸相同，不过是单通道</a:t>
            </a:r>
          </a:p>
          <a:p>
            <a:pPr marL="109728" indent="0">
              <a:buNone/>
            </a:pPr>
            <a:r>
              <a:rPr lang="zh-CN" altLang="en-US" sz="2000" dirty="0">
                <a:solidFill>
                  <a:srgbClr val="0070C0"/>
                </a:solidFill>
              </a:rPr>
              <a:t>	</a:t>
            </a:r>
            <a:r>
              <a:rPr lang="en-US" altLang="zh-CN" sz="2000" dirty="0" err="1" smtClean="0">
                <a:solidFill>
                  <a:srgbClr val="0070C0"/>
                </a:solidFill>
              </a:rPr>
              <a:t>result.create</a:t>
            </a:r>
            <a:r>
              <a:rPr lang="en-US" altLang="zh-CN" sz="2000" dirty="0" smtClean="0">
                <a:solidFill>
                  <a:srgbClr val="0070C0"/>
                </a:solidFill>
              </a:rPr>
              <a:t>(</a:t>
            </a:r>
            <a:r>
              <a:rPr lang="en-US" altLang="zh-CN" sz="2000" dirty="0" err="1" smtClean="0">
                <a:solidFill>
                  <a:srgbClr val="0070C0"/>
                </a:solidFill>
              </a:rPr>
              <a:t>image.size</a:t>
            </a:r>
            <a:r>
              <a:rPr lang="en-US" altLang="zh-CN" sz="2000" dirty="0">
                <a:solidFill>
                  <a:srgbClr val="0070C0"/>
                </a:solidFill>
              </a:rPr>
              <a:t>(), CV_8U</a:t>
            </a:r>
            <a:r>
              <a:rPr lang="en-US" altLang="zh-CN" sz="2000" dirty="0" smtClean="0">
                <a:solidFill>
                  <a:srgbClr val="0070C0"/>
                </a:solidFill>
              </a:rPr>
              <a:t>);</a:t>
            </a: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smtClean="0">
                <a:solidFill>
                  <a:srgbClr val="00B050"/>
                </a:solidFill>
              </a:rPr>
              <a:t>// </a:t>
            </a:r>
            <a:r>
              <a:rPr lang="zh-CN" altLang="en-US" sz="2000" dirty="0">
                <a:solidFill>
                  <a:srgbClr val="00B050"/>
                </a:solidFill>
              </a:rPr>
              <a:t>遍历图像，处理每个像素</a:t>
            </a:r>
          </a:p>
          <a:p>
            <a:pPr marL="109728" indent="0">
              <a:buNone/>
            </a:pPr>
            <a:r>
              <a:rPr lang="zh-CN" altLang="en-US" sz="2000" dirty="0">
                <a:solidFill>
                  <a:srgbClr val="0070C0"/>
                </a:solidFill>
              </a:rPr>
              <a:t>	</a:t>
            </a:r>
            <a:r>
              <a:rPr lang="en-US" altLang="zh-CN" sz="2000" dirty="0" smtClean="0">
                <a:solidFill>
                  <a:srgbClr val="0070C0"/>
                </a:solidFill>
              </a:rPr>
              <a:t>for </a:t>
            </a:r>
            <a:r>
              <a:rPr lang="en-US" altLang="zh-CN" sz="2000" dirty="0">
                <a:solidFill>
                  <a:srgbClr val="0070C0"/>
                </a:solidFill>
              </a:rPr>
              <a:t>(</a:t>
            </a:r>
            <a:r>
              <a:rPr lang="en-US" altLang="zh-CN" sz="2000" dirty="0" err="1">
                <a:solidFill>
                  <a:srgbClr val="0070C0"/>
                </a:solidFill>
              </a:rPr>
              <a:t>int</a:t>
            </a:r>
            <a:r>
              <a:rPr lang="en-US" altLang="zh-CN" sz="2000" dirty="0">
                <a:solidFill>
                  <a:srgbClr val="0070C0"/>
                </a:solidFill>
              </a:rPr>
              <a:t> j = 0; j &lt; </a:t>
            </a:r>
            <a:r>
              <a:rPr lang="en-US" altLang="zh-CN" sz="2000" dirty="0" err="1">
                <a:solidFill>
                  <a:srgbClr val="0070C0"/>
                </a:solidFill>
              </a:rPr>
              <a:t>image.rows</a:t>
            </a:r>
            <a:r>
              <a:rPr lang="en-US" altLang="zh-CN" sz="2000" dirty="0">
                <a:solidFill>
                  <a:srgbClr val="0070C0"/>
                </a:solidFill>
              </a:rPr>
              <a:t>; </a:t>
            </a:r>
            <a:r>
              <a:rPr lang="en-US" altLang="zh-CN" sz="2000" dirty="0" err="1">
                <a:solidFill>
                  <a:srgbClr val="0070C0"/>
                </a:solidFill>
              </a:rPr>
              <a:t>j++</a:t>
            </a:r>
            <a:r>
              <a:rPr lang="en-US" altLang="zh-CN" sz="2000" dirty="0">
                <a:solidFill>
                  <a:srgbClr val="0070C0"/>
                </a:solidFill>
              </a:rPr>
              <a:t>) {</a:t>
            </a:r>
          </a:p>
          <a:p>
            <a:pPr marL="109728" indent="0">
              <a:buNone/>
            </a:pPr>
            <a:r>
              <a:rPr lang="en-US" altLang="zh-CN" sz="2000" dirty="0">
                <a:solidFill>
                  <a:srgbClr val="0070C0"/>
                </a:solidFill>
              </a:rPr>
              <a:t>	</a:t>
            </a:r>
            <a:r>
              <a:rPr lang="en-US" altLang="zh-CN" sz="2000" dirty="0" smtClean="0">
                <a:solidFill>
                  <a:srgbClr val="0070C0"/>
                </a:solidFill>
              </a:rPr>
              <a:t>	</a:t>
            </a:r>
            <a:r>
              <a:rPr lang="en-US" altLang="zh-CN" sz="2000" dirty="0" smtClean="0">
                <a:solidFill>
                  <a:srgbClr val="00B050"/>
                </a:solidFill>
              </a:rPr>
              <a:t>// </a:t>
            </a:r>
            <a:r>
              <a:rPr lang="zh-CN" altLang="en-US" sz="2000" dirty="0">
                <a:solidFill>
                  <a:srgbClr val="00B050"/>
                </a:solidFill>
              </a:rPr>
              <a:t>取得行</a:t>
            </a:r>
            <a:r>
              <a:rPr lang="en-US" altLang="zh-CN" sz="2000" dirty="0">
                <a:solidFill>
                  <a:srgbClr val="00B050"/>
                </a:solidFill>
              </a:rPr>
              <a:t>j</a:t>
            </a:r>
            <a:r>
              <a:rPr lang="zh-CN" altLang="en-US" sz="2000" dirty="0">
                <a:solidFill>
                  <a:srgbClr val="00B050"/>
                </a:solidFill>
              </a:rPr>
              <a:t>的首地址</a:t>
            </a:r>
          </a:p>
          <a:p>
            <a:pPr marL="109728" indent="0">
              <a:buNone/>
            </a:pPr>
            <a:r>
              <a:rPr lang="zh-CN" altLang="en-US" sz="2000" dirty="0">
                <a:solidFill>
                  <a:srgbClr val="0070C0"/>
                </a:solidFill>
              </a:rPr>
              <a:t>		</a:t>
            </a:r>
            <a:r>
              <a:rPr lang="en-US" altLang="zh-CN" sz="2000" dirty="0" err="1" smtClean="0">
                <a:solidFill>
                  <a:srgbClr val="FF0000"/>
                </a:solidFill>
              </a:rPr>
              <a:t>const</a:t>
            </a:r>
            <a:r>
              <a:rPr lang="en-US" altLang="zh-CN" sz="2000" dirty="0" smtClean="0">
                <a:solidFill>
                  <a:srgbClr val="FF0000"/>
                </a:solidFill>
              </a:rPr>
              <a:t> </a:t>
            </a:r>
            <a:r>
              <a:rPr lang="en-US" altLang="zh-CN" sz="2000" dirty="0">
                <a:solidFill>
                  <a:srgbClr val="FF0000"/>
                </a:solidFill>
              </a:rPr>
              <a:t>cv::Vec3b *input = </a:t>
            </a:r>
            <a:r>
              <a:rPr lang="en-US" altLang="zh-CN" sz="2000" dirty="0" err="1">
                <a:solidFill>
                  <a:srgbClr val="FF0000"/>
                </a:solidFill>
              </a:rPr>
              <a:t>image.ptr</a:t>
            </a:r>
            <a:r>
              <a:rPr lang="en-US" altLang="zh-CN" sz="2000" dirty="0">
                <a:solidFill>
                  <a:srgbClr val="FF0000"/>
                </a:solidFill>
              </a:rPr>
              <a:t>&lt;cv::Vec3b&gt;(j);</a:t>
            </a:r>
          </a:p>
          <a:p>
            <a:pPr marL="109728" indent="0">
              <a:buNone/>
            </a:pPr>
            <a:r>
              <a:rPr lang="en-US" altLang="zh-CN" sz="2000" dirty="0">
                <a:solidFill>
                  <a:srgbClr val="FF0000"/>
                </a:solidFill>
              </a:rPr>
              <a:t>		</a:t>
            </a:r>
            <a:r>
              <a:rPr lang="en-US" altLang="zh-CN" sz="2000" dirty="0" err="1" smtClean="0">
                <a:solidFill>
                  <a:srgbClr val="FF0000"/>
                </a:solidFill>
              </a:rPr>
              <a:t>uchar</a:t>
            </a:r>
            <a:r>
              <a:rPr lang="en-US" altLang="zh-CN" sz="2000" dirty="0" smtClean="0">
                <a:solidFill>
                  <a:srgbClr val="FF0000"/>
                </a:solidFill>
              </a:rPr>
              <a:t> </a:t>
            </a:r>
            <a:r>
              <a:rPr lang="en-US" altLang="zh-CN" sz="2000" dirty="0">
                <a:solidFill>
                  <a:srgbClr val="FF0000"/>
                </a:solidFill>
              </a:rPr>
              <a:t>*output = </a:t>
            </a:r>
            <a:r>
              <a:rPr lang="en-US" altLang="zh-CN" sz="2000" dirty="0" err="1">
                <a:solidFill>
                  <a:srgbClr val="FF0000"/>
                </a:solidFill>
              </a:rPr>
              <a:t>result.ptr</a:t>
            </a:r>
            <a:r>
              <a:rPr lang="en-US" altLang="zh-CN" sz="2000" dirty="0">
                <a:solidFill>
                  <a:srgbClr val="FF0000"/>
                </a:solidFill>
              </a:rPr>
              <a:t>&lt;</a:t>
            </a:r>
            <a:r>
              <a:rPr lang="en-US" altLang="zh-CN" sz="2000" dirty="0" err="1">
                <a:solidFill>
                  <a:srgbClr val="FF0000"/>
                </a:solidFill>
              </a:rPr>
              <a:t>uchar</a:t>
            </a:r>
            <a:r>
              <a:rPr lang="en-US" altLang="zh-CN" sz="2000" dirty="0">
                <a:solidFill>
                  <a:srgbClr val="FF0000"/>
                </a:solidFill>
              </a:rPr>
              <a:t>&gt;(j);</a:t>
            </a:r>
          </a:p>
          <a:p>
            <a:pPr marL="109728" indent="0">
              <a:buNone/>
            </a:pPr>
            <a:r>
              <a:rPr lang="en-US" altLang="zh-CN" sz="2000" dirty="0">
                <a:solidFill>
                  <a:srgbClr val="0070C0"/>
                </a:solidFill>
              </a:rPr>
              <a:t>		</a:t>
            </a:r>
            <a:r>
              <a:rPr lang="en-US" altLang="zh-CN" sz="2000" dirty="0" smtClean="0">
                <a:solidFill>
                  <a:srgbClr val="00B050"/>
                </a:solidFill>
              </a:rPr>
              <a:t>// </a:t>
            </a:r>
            <a:r>
              <a:rPr lang="zh-CN" altLang="en-US" sz="2000" dirty="0">
                <a:solidFill>
                  <a:srgbClr val="00B050"/>
                </a:solidFill>
              </a:rPr>
              <a:t>遍历该行的每一个像素</a:t>
            </a:r>
          </a:p>
          <a:p>
            <a:pPr marL="109728" indent="0">
              <a:buNone/>
            </a:pPr>
            <a:r>
              <a:rPr lang="zh-CN" altLang="en-US" sz="2000" dirty="0">
                <a:solidFill>
                  <a:srgbClr val="0070C0"/>
                </a:solidFill>
              </a:rPr>
              <a:t>		</a:t>
            </a:r>
            <a:r>
              <a:rPr lang="en-US" altLang="zh-CN" sz="2000" dirty="0" smtClean="0">
                <a:solidFill>
                  <a:srgbClr val="0070C0"/>
                </a:solidFill>
              </a:rPr>
              <a:t>for </a:t>
            </a:r>
            <a:r>
              <a:rPr lang="en-US" altLang="zh-CN" sz="2000" dirty="0">
                <a:solidFill>
                  <a:srgbClr val="0070C0"/>
                </a:solidFill>
              </a:rPr>
              <a:t>(</a:t>
            </a:r>
            <a:r>
              <a:rPr lang="en-US" altLang="zh-CN" sz="2000" dirty="0" err="1">
                <a:solidFill>
                  <a:srgbClr val="0070C0"/>
                </a:solidFill>
              </a:rPr>
              <a:t>int</a:t>
            </a:r>
            <a:r>
              <a:rPr lang="en-US" altLang="zh-CN" sz="2000" dirty="0">
                <a:solidFill>
                  <a:srgbClr val="0070C0"/>
                </a:solidFill>
              </a:rPr>
              <a:t> </a:t>
            </a:r>
            <a:r>
              <a:rPr lang="en-US" altLang="zh-CN" sz="2000" dirty="0" err="1">
                <a:solidFill>
                  <a:srgbClr val="0070C0"/>
                </a:solidFill>
              </a:rPr>
              <a:t>i</a:t>
            </a:r>
            <a:r>
              <a:rPr lang="en-US" altLang="zh-CN" sz="2000" dirty="0">
                <a:solidFill>
                  <a:srgbClr val="0070C0"/>
                </a:solidFill>
              </a:rPr>
              <a:t> = 0; </a:t>
            </a:r>
            <a:r>
              <a:rPr lang="en-US" altLang="zh-CN" sz="2000" dirty="0" err="1">
                <a:solidFill>
                  <a:srgbClr val="0070C0"/>
                </a:solidFill>
              </a:rPr>
              <a:t>i</a:t>
            </a:r>
            <a:r>
              <a:rPr lang="en-US" altLang="zh-CN" sz="2000" dirty="0">
                <a:solidFill>
                  <a:srgbClr val="0070C0"/>
                </a:solidFill>
              </a:rPr>
              <a:t> &lt; </a:t>
            </a:r>
            <a:r>
              <a:rPr lang="en-US" altLang="zh-CN" sz="2000" dirty="0" err="1">
                <a:solidFill>
                  <a:srgbClr val="0070C0"/>
                </a:solidFill>
              </a:rPr>
              <a:t>image.cols</a:t>
            </a:r>
            <a:r>
              <a:rPr lang="en-US" altLang="zh-CN" sz="2000" dirty="0">
                <a:solidFill>
                  <a:srgbClr val="0070C0"/>
                </a:solidFill>
              </a:rPr>
              <a:t>; </a:t>
            </a:r>
            <a:r>
              <a:rPr lang="en-US" altLang="zh-CN" sz="2000" dirty="0" err="1">
                <a:solidFill>
                  <a:srgbClr val="0070C0"/>
                </a:solidFill>
              </a:rPr>
              <a:t>i</a:t>
            </a:r>
            <a:r>
              <a:rPr lang="en-US" altLang="zh-CN" sz="2000" dirty="0">
                <a:solidFill>
                  <a:srgbClr val="0070C0"/>
                </a:solidFill>
              </a:rPr>
              <a:t>++) {</a:t>
            </a:r>
          </a:p>
          <a:p>
            <a:pPr marL="109728" indent="0">
              <a:buNone/>
            </a:pPr>
            <a:r>
              <a:rPr lang="en-US" altLang="zh-CN" sz="2000" dirty="0">
                <a:solidFill>
                  <a:srgbClr val="0070C0"/>
                </a:solidFill>
              </a:rPr>
              <a:t>			</a:t>
            </a:r>
            <a:r>
              <a:rPr lang="en-US" altLang="zh-CN" sz="2000" dirty="0" smtClean="0">
                <a:solidFill>
                  <a:srgbClr val="00B050"/>
                </a:solidFill>
              </a:rPr>
              <a:t>// </a:t>
            </a:r>
            <a:r>
              <a:rPr lang="zh-CN" altLang="en-US" sz="2000" dirty="0">
                <a:solidFill>
                  <a:srgbClr val="00B050"/>
                </a:solidFill>
              </a:rPr>
              <a:t>比较与目标颜色的差距</a:t>
            </a:r>
          </a:p>
          <a:p>
            <a:pPr marL="109728" indent="0">
              <a:buNone/>
            </a:pPr>
            <a:r>
              <a:rPr lang="zh-CN" altLang="en-US" sz="2000" dirty="0">
                <a:solidFill>
                  <a:srgbClr val="0070C0"/>
                </a:solidFill>
              </a:rPr>
              <a:t>			</a:t>
            </a:r>
            <a:r>
              <a:rPr lang="en-US" altLang="zh-CN" sz="2000" dirty="0" smtClean="0">
                <a:solidFill>
                  <a:srgbClr val="0070C0"/>
                </a:solidFill>
              </a:rPr>
              <a:t>if </a:t>
            </a:r>
            <a:r>
              <a:rPr lang="en-US" altLang="zh-CN" sz="2000" dirty="0">
                <a:solidFill>
                  <a:srgbClr val="0070C0"/>
                </a:solidFill>
              </a:rPr>
              <a:t>(</a:t>
            </a:r>
            <a:r>
              <a:rPr lang="en-US" altLang="zh-CN" sz="2000" dirty="0" err="1">
                <a:solidFill>
                  <a:srgbClr val="0070C0"/>
                </a:solidFill>
              </a:rPr>
              <a:t>getDistanceToTargetColor</a:t>
            </a:r>
            <a:r>
              <a:rPr lang="en-US" altLang="zh-CN" sz="2000" dirty="0">
                <a:solidFill>
                  <a:srgbClr val="0070C0"/>
                </a:solidFill>
              </a:rPr>
              <a:t>(input[</a:t>
            </a:r>
            <a:r>
              <a:rPr lang="en-US" altLang="zh-CN" sz="2000" dirty="0" err="1">
                <a:solidFill>
                  <a:srgbClr val="0070C0"/>
                </a:solidFill>
              </a:rPr>
              <a:t>i</a:t>
            </a:r>
            <a:r>
              <a:rPr lang="en-US" altLang="zh-CN" sz="2000" dirty="0">
                <a:solidFill>
                  <a:srgbClr val="0070C0"/>
                </a:solidFill>
              </a:rPr>
              <a:t>]) &lt;= </a:t>
            </a:r>
            <a:r>
              <a:rPr lang="en-US" altLang="zh-CN" sz="2000" dirty="0" err="1">
                <a:solidFill>
                  <a:srgbClr val="0070C0"/>
                </a:solidFill>
              </a:rPr>
              <a:t>maxDist</a:t>
            </a:r>
            <a:r>
              <a:rPr lang="en-US" altLang="zh-CN" sz="2000" dirty="0">
                <a:solidFill>
                  <a:srgbClr val="0070C0"/>
                </a:solidFill>
              </a:rPr>
              <a:t>)</a:t>
            </a:r>
          </a:p>
          <a:p>
            <a:pPr marL="109728" indent="0">
              <a:buNone/>
            </a:pPr>
            <a:r>
              <a:rPr lang="en-US" altLang="zh-CN" sz="2000" dirty="0">
                <a:solidFill>
                  <a:srgbClr val="0070C0"/>
                </a:solidFill>
              </a:rPr>
              <a:t>				</a:t>
            </a:r>
            <a:r>
              <a:rPr lang="en-US" altLang="zh-CN" sz="2000" dirty="0" smtClean="0">
                <a:solidFill>
                  <a:srgbClr val="0070C0"/>
                </a:solidFill>
              </a:rPr>
              <a:t>output[</a:t>
            </a:r>
            <a:r>
              <a:rPr lang="en-US" altLang="zh-CN" sz="2000" dirty="0" err="1" smtClean="0">
                <a:solidFill>
                  <a:srgbClr val="0070C0"/>
                </a:solidFill>
              </a:rPr>
              <a:t>i</a:t>
            </a:r>
            <a:r>
              <a:rPr lang="en-US" altLang="zh-CN" sz="2000" dirty="0">
                <a:solidFill>
                  <a:srgbClr val="0070C0"/>
                </a:solidFill>
              </a:rPr>
              <a:t>] = 255;</a:t>
            </a:r>
          </a:p>
          <a:p>
            <a:pPr marL="109728" indent="0">
              <a:buNone/>
            </a:pPr>
            <a:r>
              <a:rPr lang="en-US" altLang="zh-CN" sz="2000" dirty="0">
                <a:solidFill>
                  <a:srgbClr val="0070C0"/>
                </a:solidFill>
              </a:rPr>
              <a:t>			</a:t>
            </a:r>
            <a:r>
              <a:rPr lang="en-US" altLang="zh-CN" sz="2000" dirty="0" smtClean="0">
                <a:solidFill>
                  <a:srgbClr val="0070C0"/>
                </a:solidFill>
              </a:rPr>
              <a:t>else</a:t>
            </a: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smtClean="0">
                <a:solidFill>
                  <a:srgbClr val="0070C0"/>
                </a:solidFill>
              </a:rPr>
              <a:t>output[</a:t>
            </a:r>
            <a:r>
              <a:rPr lang="en-US" altLang="zh-CN" sz="2000" dirty="0" err="1" smtClean="0">
                <a:solidFill>
                  <a:srgbClr val="0070C0"/>
                </a:solidFill>
              </a:rPr>
              <a:t>i</a:t>
            </a:r>
            <a:r>
              <a:rPr lang="en-US" altLang="zh-CN" sz="2000" dirty="0">
                <a:solidFill>
                  <a:srgbClr val="0070C0"/>
                </a:solidFill>
              </a:rPr>
              <a:t>] = 0;</a:t>
            </a:r>
          </a:p>
          <a:p>
            <a:pPr marL="109728" indent="0">
              <a:buNone/>
            </a:pPr>
            <a:r>
              <a:rPr lang="en-US" altLang="zh-CN" sz="2000" dirty="0">
                <a:solidFill>
                  <a:srgbClr val="0070C0"/>
                </a:solidFill>
              </a:rPr>
              <a:t>		</a:t>
            </a:r>
            <a:r>
              <a:rPr lang="en-US" altLang="zh-CN" sz="2000" dirty="0" smtClean="0">
                <a:solidFill>
                  <a:srgbClr val="0070C0"/>
                </a:solidFill>
              </a:rPr>
              <a:t>}</a:t>
            </a: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smtClean="0">
                <a:solidFill>
                  <a:srgbClr val="0070C0"/>
                </a:solidFill>
              </a:rPr>
              <a:t>}</a:t>
            </a:r>
            <a:endParaRPr lang="en-US" altLang="zh-CN" sz="2000" dirty="0">
              <a:solidFill>
                <a:srgbClr val="0070C0"/>
              </a:solidFill>
            </a:endParaRPr>
          </a:p>
          <a:p>
            <a:pPr marL="109728" indent="0">
              <a:buNone/>
            </a:pPr>
            <a:r>
              <a:rPr lang="en-US" altLang="zh-CN" sz="2000" dirty="0">
                <a:solidFill>
                  <a:srgbClr val="0070C0"/>
                </a:solidFill>
              </a:rPr>
              <a:t>	</a:t>
            </a:r>
            <a:r>
              <a:rPr lang="en-US" altLang="zh-CN" sz="2000" dirty="0" smtClean="0">
                <a:solidFill>
                  <a:srgbClr val="0070C0"/>
                </a:solidFill>
              </a:rPr>
              <a:t>return </a:t>
            </a:r>
            <a:r>
              <a:rPr lang="en-US" altLang="zh-CN" sz="2000" dirty="0">
                <a:solidFill>
                  <a:srgbClr val="0070C0"/>
                </a:solidFill>
              </a:rPr>
              <a:t>result;</a:t>
            </a:r>
          </a:p>
          <a:p>
            <a:pPr marL="109728" indent="0">
              <a:buNone/>
            </a:pPr>
            <a:r>
              <a:rPr lang="en-US" altLang="zh-CN" sz="2000" dirty="0" smtClean="0">
                <a:solidFill>
                  <a:srgbClr val="0070C0"/>
                </a:solidFill>
              </a:rPr>
              <a:t>   }</a:t>
            </a:r>
            <a:endParaRPr lang="zh-CN" altLang="en-US" sz="2000"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41499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60648"/>
            <a:ext cx="8229600" cy="6264696"/>
          </a:xfrm>
        </p:spPr>
        <p:txBody>
          <a:bodyPr>
            <a:normAutofit fontScale="55000" lnSpcReduction="20000"/>
          </a:bodyPr>
          <a:lstStyle/>
          <a:p>
            <a:r>
              <a:rPr lang="zh-CN" altLang="en-US" sz="4400" dirty="0" smtClean="0">
                <a:solidFill>
                  <a:srgbClr val="0000FF"/>
                </a:solidFill>
              </a:rPr>
              <a:t>私有属性的设置和获取</a:t>
            </a:r>
            <a:endParaRPr lang="en-US" altLang="zh-CN" sz="4400" dirty="0" smtClean="0">
              <a:solidFill>
                <a:srgbClr val="0000FF"/>
              </a:solidFill>
            </a:endParaRPr>
          </a:p>
          <a:p>
            <a:pPr marL="109728" indent="0">
              <a:buNone/>
            </a:pPr>
            <a:r>
              <a:rPr lang="en-US" altLang="zh-CN" dirty="0" smtClean="0">
                <a:solidFill>
                  <a:srgbClr val="0000FF"/>
                </a:solidFill>
              </a:rPr>
              <a:t>	</a:t>
            </a:r>
            <a:r>
              <a:rPr lang="en-US" altLang="zh-CN" dirty="0" smtClean="0">
                <a:solidFill>
                  <a:srgbClr val="00B050"/>
                </a:solidFill>
              </a:rPr>
              <a:t>// </a:t>
            </a:r>
            <a:r>
              <a:rPr lang="zh-CN" altLang="en-US" dirty="0">
                <a:solidFill>
                  <a:srgbClr val="00B050"/>
                </a:solidFill>
              </a:rPr>
              <a:t>设置颜色差距的阈值</a:t>
            </a:r>
          </a:p>
          <a:p>
            <a:pPr marL="109728" indent="0">
              <a:buNone/>
            </a:pPr>
            <a:r>
              <a:rPr lang="zh-CN" altLang="en-US" dirty="0">
                <a:solidFill>
                  <a:srgbClr val="00B050"/>
                </a:solidFill>
              </a:rPr>
              <a:t>	</a:t>
            </a:r>
            <a:r>
              <a:rPr lang="en-US" altLang="zh-CN" dirty="0">
                <a:solidFill>
                  <a:srgbClr val="00B050"/>
                </a:solidFill>
              </a:rPr>
              <a:t>// </a:t>
            </a:r>
            <a:r>
              <a:rPr lang="zh-CN" altLang="en-US" dirty="0">
                <a:solidFill>
                  <a:srgbClr val="00B050"/>
                </a:solidFill>
              </a:rPr>
              <a:t>阈值必须是正数，否则就置为</a:t>
            </a:r>
            <a:r>
              <a:rPr lang="en-US" altLang="zh-CN" dirty="0">
                <a:solidFill>
                  <a:srgbClr val="00B050"/>
                </a:solidFill>
              </a:rPr>
              <a:t>0</a:t>
            </a:r>
          </a:p>
          <a:p>
            <a:pPr marL="109728" indent="0">
              <a:buNone/>
            </a:pPr>
            <a:r>
              <a:rPr lang="en-US" altLang="zh-CN" dirty="0">
                <a:solidFill>
                  <a:srgbClr val="0070C0"/>
                </a:solidFill>
              </a:rPr>
              <a:t>	void </a:t>
            </a:r>
            <a:r>
              <a:rPr lang="en-US" altLang="zh-CN" dirty="0" err="1">
                <a:solidFill>
                  <a:srgbClr val="0070C0"/>
                </a:solidFill>
              </a:rPr>
              <a:t>setColorDistanceThreshold</a:t>
            </a:r>
            <a:r>
              <a:rPr lang="en-US" altLang="zh-CN" dirty="0">
                <a:solidFill>
                  <a:srgbClr val="0070C0"/>
                </a:solidFill>
              </a:rPr>
              <a:t>(</a:t>
            </a:r>
            <a:r>
              <a:rPr lang="en-US" altLang="zh-CN" dirty="0" err="1">
                <a:solidFill>
                  <a:srgbClr val="0070C0"/>
                </a:solidFill>
              </a:rPr>
              <a:t>int</a:t>
            </a:r>
            <a:r>
              <a:rPr lang="en-US" altLang="zh-CN" dirty="0">
                <a:solidFill>
                  <a:srgbClr val="0070C0"/>
                </a:solidFill>
              </a:rPr>
              <a:t> distance) {</a:t>
            </a:r>
          </a:p>
          <a:p>
            <a:pPr marL="109728" indent="0">
              <a:buNone/>
            </a:pPr>
            <a:r>
              <a:rPr lang="en-US" altLang="zh-CN" dirty="0">
                <a:solidFill>
                  <a:srgbClr val="0070C0"/>
                </a:solidFill>
              </a:rPr>
              <a:t>		if (distance &lt; 0)</a:t>
            </a:r>
          </a:p>
          <a:p>
            <a:pPr marL="109728" indent="0">
              <a:buNone/>
            </a:pPr>
            <a:r>
              <a:rPr lang="en-US" altLang="zh-CN" dirty="0">
                <a:solidFill>
                  <a:srgbClr val="0070C0"/>
                </a:solidFill>
              </a:rPr>
              <a:t>			distance = 0;</a:t>
            </a:r>
          </a:p>
          <a:p>
            <a:pPr marL="109728" indent="0">
              <a:buNone/>
            </a:pPr>
            <a:r>
              <a:rPr lang="en-US" altLang="zh-CN" dirty="0">
                <a:solidFill>
                  <a:srgbClr val="0070C0"/>
                </a:solidFill>
              </a:rPr>
              <a:t>		</a:t>
            </a:r>
            <a:r>
              <a:rPr lang="en-US" altLang="zh-CN" dirty="0" err="1">
                <a:solidFill>
                  <a:srgbClr val="0070C0"/>
                </a:solidFill>
              </a:rPr>
              <a:t>maxDist</a:t>
            </a:r>
            <a:r>
              <a:rPr lang="en-US" altLang="zh-CN" dirty="0">
                <a:solidFill>
                  <a:srgbClr val="0070C0"/>
                </a:solidFill>
              </a:rPr>
              <a:t> = distance;</a:t>
            </a:r>
          </a:p>
          <a:p>
            <a:pPr marL="109728" indent="0">
              <a:buNone/>
            </a:pPr>
            <a:r>
              <a:rPr lang="en-US" altLang="zh-CN" dirty="0">
                <a:solidFill>
                  <a:srgbClr val="0070C0"/>
                </a:solidFill>
              </a:rPr>
              <a:t>	</a:t>
            </a:r>
            <a:r>
              <a:rPr lang="en-US" altLang="zh-CN" dirty="0" smtClean="0">
                <a:solidFill>
                  <a:srgbClr val="0070C0"/>
                </a:solidFill>
              </a:rPr>
              <a:t>}</a:t>
            </a:r>
            <a:endParaRPr lang="en-US" altLang="zh-CN" dirty="0">
              <a:solidFill>
                <a:srgbClr val="0070C0"/>
              </a:solidFill>
            </a:endParaRPr>
          </a:p>
          <a:p>
            <a:pPr marL="109728" indent="0">
              <a:buNone/>
            </a:pPr>
            <a:r>
              <a:rPr lang="en-US" altLang="zh-CN" dirty="0">
                <a:solidFill>
                  <a:srgbClr val="0070C0"/>
                </a:solidFill>
              </a:rPr>
              <a:t>	</a:t>
            </a:r>
            <a:r>
              <a:rPr lang="en-US" altLang="zh-CN" dirty="0">
                <a:solidFill>
                  <a:srgbClr val="00B050"/>
                </a:solidFill>
              </a:rPr>
              <a:t>// </a:t>
            </a:r>
            <a:r>
              <a:rPr lang="zh-CN" altLang="en-US" dirty="0">
                <a:solidFill>
                  <a:srgbClr val="00B050"/>
                </a:solidFill>
              </a:rPr>
              <a:t>取得颜色差距的阈值</a:t>
            </a:r>
          </a:p>
          <a:p>
            <a:pPr marL="109728" indent="0">
              <a:buNone/>
            </a:pPr>
            <a:r>
              <a:rPr lang="zh-CN" altLang="en-US" dirty="0">
                <a:solidFill>
                  <a:srgbClr val="0070C0"/>
                </a:solidFill>
              </a:rPr>
              <a:t>	</a:t>
            </a:r>
            <a:r>
              <a:rPr lang="en-US" altLang="zh-CN" dirty="0" err="1">
                <a:solidFill>
                  <a:srgbClr val="0070C0"/>
                </a:solidFill>
              </a:rPr>
              <a:t>int</a:t>
            </a:r>
            <a:r>
              <a:rPr lang="en-US" altLang="zh-CN" dirty="0">
                <a:solidFill>
                  <a:srgbClr val="0070C0"/>
                </a:solidFill>
              </a:rPr>
              <a:t> </a:t>
            </a:r>
            <a:r>
              <a:rPr lang="en-US" altLang="zh-CN" dirty="0" err="1">
                <a:solidFill>
                  <a:srgbClr val="0070C0"/>
                </a:solidFill>
              </a:rPr>
              <a:t>getColorDistanceThreshold</a:t>
            </a:r>
            <a:r>
              <a:rPr lang="en-US" altLang="zh-CN" dirty="0">
                <a:solidFill>
                  <a:srgbClr val="0070C0"/>
                </a:solidFill>
              </a:rPr>
              <a:t>() </a:t>
            </a:r>
            <a:r>
              <a:rPr lang="en-US" altLang="zh-CN" dirty="0" err="1">
                <a:solidFill>
                  <a:srgbClr val="0070C0"/>
                </a:solidFill>
              </a:rPr>
              <a:t>const</a:t>
            </a:r>
            <a:r>
              <a:rPr lang="en-US" altLang="zh-CN" dirty="0">
                <a:solidFill>
                  <a:srgbClr val="0070C0"/>
                </a:solidFill>
              </a:rPr>
              <a:t> {</a:t>
            </a:r>
          </a:p>
          <a:p>
            <a:pPr marL="109728" indent="0">
              <a:buNone/>
            </a:pPr>
            <a:r>
              <a:rPr lang="en-US" altLang="zh-CN" dirty="0">
                <a:solidFill>
                  <a:srgbClr val="0070C0"/>
                </a:solidFill>
              </a:rPr>
              <a:t>		return </a:t>
            </a:r>
            <a:r>
              <a:rPr lang="en-US" altLang="zh-CN" dirty="0" err="1">
                <a:solidFill>
                  <a:srgbClr val="0070C0"/>
                </a:solidFill>
              </a:rPr>
              <a:t>maxDist</a:t>
            </a:r>
            <a:r>
              <a:rPr lang="en-US" altLang="zh-CN" dirty="0">
                <a:solidFill>
                  <a:srgbClr val="0070C0"/>
                </a:solidFill>
              </a:rPr>
              <a:t>;</a:t>
            </a:r>
          </a:p>
          <a:p>
            <a:pPr marL="109728" indent="0">
              <a:buNone/>
            </a:pPr>
            <a:r>
              <a:rPr lang="en-US" altLang="zh-CN" dirty="0">
                <a:solidFill>
                  <a:srgbClr val="0070C0"/>
                </a:solidFill>
              </a:rPr>
              <a:t>	</a:t>
            </a:r>
            <a:r>
              <a:rPr lang="en-US" altLang="zh-CN" dirty="0" smtClean="0">
                <a:solidFill>
                  <a:srgbClr val="0070C0"/>
                </a:solidFill>
              </a:rPr>
              <a:t>}</a:t>
            </a:r>
            <a:endParaRPr lang="en-US" altLang="zh-CN" dirty="0">
              <a:solidFill>
                <a:srgbClr val="0070C0"/>
              </a:solidFill>
            </a:endParaRPr>
          </a:p>
          <a:p>
            <a:pPr marL="109728" indent="0">
              <a:buNone/>
            </a:pPr>
            <a:r>
              <a:rPr lang="en-US" altLang="zh-CN" dirty="0">
                <a:solidFill>
                  <a:srgbClr val="0070C0"/>
                </a:solidFill>
              </a:rPr>
              <a:t>	</a:t>
            </a:r>
            <a:r>
              <a:rPr lang="en-US" altLang="zh-CN" dirty="0">
                <a:solidFill>
                  <a:srgbClr val="00B050"/>
                </a:solidFill>
              </a:rPr>
              <a:t>// </a:t>
            </a:r>
            <a:r>
              <a:rPr lang="zh-CN" altLang="en-US" dirty="0">
                <a:solidFill>
                  <a:srgbClr val="00B050"/>
                </a:solidFill>
              </a:rPr>
              <a:t>设置需要检测的颜色</a:t>
            </a:r>
          </a:p>
          <a:p>
            <a:pPr marL="109728" indent="0">
              <a:buNone/>
            </a:pPr>
            <a:r>
              <a:rPr lang="zh-CN" altLang="en-US" dirty="0">
                <a:solidFill>
                  <a:srgbClr val="0070C0"/>
                </a:solidFill>
              </a:rPr>
              <a:t>	</a:t>
            </a:r>
            <a:r>
              <a:rPr lang="en-US" altLang="zh-CN" dirty="0">
                <a:solidFill>
                  <a:srgbClr val="0070C0"/>
                </a:solidFill>
              </a:rPr>
              <a:t>void </a:t>
            </a:r>
            <a:r>
              <a:rPr lang="en-US" altLang="zh-CN" dirty="0" err="1">
                <a:solidFill>
                  <a:srgbClr val="0070C0"/>
                </a:solidFill>
              </a:rPr>
              <a:t>setTargetColor</a:t>
            </a:r>
            <a:r>
              <a:rPr lang="en-US" altLang="zh-CN" dirty="0">
                <a:solidFill>
                  <a:srgbClr val="0070C0"/>
                </a:solidFill>
              </a:rPr>
              <a:t>(</a:t>
            </a:r>
            <a:r>
              <a:rPr lang="en-US" altLang="zh-CN" dirty="0" err="1">
                <a:solidFill>
                  <a:srgbClr val="0070C0"/>
                </a:solidFill>
              </a:rPr>
              <a:t>uchar</a:t>
            </a:r>
            <a:r>
              <a:rPr lang="en-US" altLang="zh-CN" dirty="0">
                <a:solidFill>
                  <a:srgbClr val="0070C0"/>
                </a:solidFill>
              </a:rPr>
              <a:t> blue, </a:t>
            </a:r>
            <a:r>
              <a:rPr lang="en-US" altLang="zh-CN" dirty="0" err="1">
                <a:solidFill>
                  <a:srgbClr val="0070C0"/>
                </a:solidFill>
              </a:rPr>
              <a:t>uchar</a:t>
            </a:r>
            <a:r>
              <a:rPr lang="en-US" altLang="zh-CN" dirty="0">
                <a:solidFill>
                  <a:srgbClr val="0070C0"/>
                </a:solidFill>
              </a:rPr>
              <a:t> green, </a:t>
            </a:r>
            <a:r>
              <a:rPr lang="en-US" altLang="zh-CN" dirty="0" err="1">
                <a:solidFill>
                  <a:srgbClr val="0070C0"/>
                </a:solidFill>
              </a:rPr>
              <a:t>uchar</a:t>
            </a:r>
            <a:r>
              <a:rPr lang="en-US" altLang="zh-CN" dirty="0">
                <a:solidFill>
                  <a:srgbClr val="0070C0"/>
                </a:solidFill>
              </a:rPr>
              <a:t> red) {</a:t>
            </a:r>
          </a:p>
          <a:p>
            <a:pPr marL="109728" indent="0">
              <a:buNone/>
            </a:pPr>
            <a:r>
              <a:rPr lang="en-US" altLang="zh-CN" dirty="0">
                <a:solidFill>
                  <a:srgbClr val="0070C0"/>
                </a:solidFill>
              </a:rPr>
              <a:t>		</a:t>
            </a:r>
            <a:r>
              <a:rPr lang="en-US" altLang="zh-CN" dirty="0">
                <a:solidFill>
                  <a:srgbClr val="00B050"/>
                </a:solidFill>
              </a:rPr>
              <a:t>// </a:t>
            </a:r>
            <a:r>
              <a:rPr lang="zh-CN" altLang="en-US" dirty="0">
                <a:solidFill>
                  <a:srgbClr val="00B050"/>
                </a:solidFill>
              </a:rPr>
              <a:t>次序为</a:t>
            </a:r>
            <a:r>
              <a:rPr lang="en-US" altLang="zh-CN" dirty="0">
                <a:solidFill>
                  <a:srgbClr val="00B050"/>
                </a:solidFill>
              </a:rPr>
              <a:t>BGR</a:t>
            </a:r>
          </a:p>
          <a:p>
            <a:pPr marL="109728" indent="0">
              <a:buNone/>
            </a:pPr>
            <a:r>
              <a:rPr lang="en-US" altLang="zh-CN" dirty="0">
                <a:solidFill>
                  <a:srgbClr val="0070C0"/>
                </a:solidFill>
              </a:rPr>
              <a:t>		target = cv::Vec3b(blue, green, red);</a:t>
            </a:r>
          </a:p>
          <a:p>
            <a:pPr marL="109728" indent="0">
              <a:buNone/>
            </a:pPr>
            <a:r>
              <a:rPr lang="en-US" altLang="zh-CN" dirty="0">
                <a:solidFill>
                  <a:srgbClr val="0070C0"/>
                </a:solidFill>
              </a:rPr>
              <a:t>	</a:t>
            </a:r>
            <a:r>
              <a:rPr lang="en-US" altLang="zh-CN" dirty="0" smtClean="0">
                <a:solidFill>
                  <a:srgbClr val="0070C0"/>
                </a:solidFill>
              </a:rPr>
              <a:t>}</a:t>
            </a:r>
            <a:endParaRPr lang="en-US" altLang="zh-CN" dirty="0">
              <a:solidFill>
                <a:srgbClr val="0070C0"/>
              </a:solidFill>
            </a:endParaRPr>
          </a:p>
          <a:p>
            <a:pPr marL="109728" indent="0">
              <a:buNone/>
            </a:pPr>
            <a:r>
              <a:rPr lang="en-US" altLang="zh-CN" dirty="0">
                <a:solidFill>
                  <a:srgbClr val="0070C0"/>
                </a:solidFill>
              </a:rPr>
              <a:t>	</a:t>
            </a:r>
            <a:r>
              <a:rPr lang="en-US" altLang="zh-CN" dirty="0">
                <a:solidFill>
                  <a:srgbClr val="00B050"/>
                </a:solidFill>
              </a:rPr>
              <a:t>// </a:t>
            </a:r>
            <a:r>
              <a:rPr lang="zh-CN" altLang="en-US" dirty="0">
                <a:solidFill>
                  <a:srgbClr val="00B050"/>
                </a:solidFill>
              </a:rPr>
              <a:t>设置需要检测的颜色</a:t>
            </a:r>
          </a:p>
          <a:p>
            <a:pPr marL="109728" indent="0">
              <a:buNone/>
            </a:pPr>
            <a:r>
              <a:rPr lang="zh-CN" altLang="en-US" dirty="0">
                <a:solidFill>
                  <a:srgbClr val="0070C0"/>
                </a:solidFill>
              </a:rPr>
              <a:t>	</a:t>
            </a:r>
            <a:r>
              <a:rPr lang="en-US" altLang="zh-CN" dirty="0">
                <a:solidFill>
                  <a:srgbClr val="0070C0"/>
                </a:solidFill>
              </a:rPr>
              <a:t>void </a:t>
            </a:r>
            <a:r>
              <a:rPr lang="en-US" altLang="zh-CN" dirty="0" err="1">
                <a:solidFill>
                  <a:srgbClr val="0070C0"/>
                </a:solidFill>
              </a:rPr>
              <a:t>setTargetColor</a:t>
            </a:r>
            <a:r>
              <a:rPr lang="en-US" altLang="zh-CN" dirty="0">
                <a:solidFill>
                  <a:srgbClr val="0070C0"/>
                </a:solidFill>
              </a:rPr>
              <a:t>(cv::Vec3b color) {</a:t>
            </a:r>
          </a:p>
          <a:p>
            <a:pPr marL="109728" indent="0">
              <a:buNone/>
            </a:pPr>
            <a:r>
              <a:rPr lang="en-US" altLang="zh-CN" dirty="0">
                <a:solidFill>
                  <a:srgbClr val="0070C0"/>
                </a:solidFill>
              </a:rPr>
              <a:t>		target = color;</a:t>
            </a:r>
          </a:p>
          <a:p>
            <a:pPr marL="109728" indent="0">
              <a:buNone/>
            </a:pPr>
            <a:r>
              <a:rPr lang="en-US" altLang="zh-CN" dirty="0">
                <a:solidFill>
                  <a:srgbClr val="0070C0"/>
                </a:solidFill>
              </a:rPr>
              <a:t>	</a:t>
            </a:r>
            <a:r>
              <a:rPr lang="en-US" altLang="zh-CN" dirty="0" smtClean="0">
                <a:solidFill>
                  <a:srgbClr val="0070C0"/>
                </a:solidFill>
              </a:rPr>
              <a:t>}</a:t>
            </a:r>
            <a:endParaRPr lang="en-US" altLang="zh-CN" dirty="0">
              <a:solidFill>
                <a:srgbClr val="0070C0"/>
              </a:solidFill>
            </a:endParaRPr>
          </a:p>
          <a:p>
            <a:pPr marL="109728" indent="0">
              <a:buNone/>
            </a:pPr>
            <a:r>
              <a:rPr lang="en-US" altLang="zh-CN" dirty="0">
                <a:solidFill>
                  <a:srgbClr val="0070C0"/>
                </a:solidFill>
              </a:rPr>
              <a:t>	</a:t>
            </a:r>
            <a:r>
              <a:rPr lang="en-US" altLang="zh-CN" dirty="0">
                <a:solidFill>
                  <a:srgbClr val="00B050"/>
                </a:solidFill>
              </a:rPr>
              <a:t>// </a:t>
            </a:r>
            <a:r>
              <a:rPr lang="zh-CN" altLang="en-US" dirty="0">
                <a:solidFill>
                  <a:srgbClr val="00B050"/>
                </a:solidFill>
              </a:rPr>
              <a:t>获取需要检测的颜色</a:t>
            </a:r>
          </a:p>
          <a:p>
            <a:pPr marL="109728" indent="0">
              <a:buNone/>
            </a:pPr>
            <a:r>
              <a:rPr lang="zh-CN" altLang="en-US" dirty="0">
                <a:solidFill>
                  <a:srgbClr val="0070C0"/>
                </a:solidFill>
              </a:rPr>
              <a:t>	</a:t>
            </a:r>
            <a:r>
              <a:rPr lang="en-US" altLang="zh-CN" dirty="0">
                <a:solidFill>
                  <a:srgbClr val="0070C0"/>
                </a:solidFill>
              </a:rPr>
              <a:t>cv::Vec3b </a:t>
            </a:r>
            <a:r>
              <a:rPr lang="en-US" altLang="zh-CN" dirty="0" err="1">
                <a:solidFill>
                  <a:srgbClr val="0070C0"/>
                </a:solidFill>
              </a:rPr>
              <a:t>getTargetColor</a:t>
            </a:r>
            <a:r>
              <a:rPr lang="en-US" altLang="zh-CN" dirty="0">
                <a:solidFill>
                  <a:srgbClr val="0070C0"/>
                </a:solidFill>
              </a:rPr>
              <a:t>() </a:t>
            </a:r>
            <a:r>
              <a:rPr lang="en-US" altLang="zh-CN" dirty="0" err="1">
                <a:solidFill>
                  <a:srgbClr val="0070C0"/>
                </a:solidFill>
              </a:rPr>
              <a:t>const</a:t>
            </a:r>
            <a:r>
              <a:rPr lang="en-US" altLang="zh-CN" dirty="0">
                <a:solidFill>
                  <a:srgbClr val="0070C0"/>
                </a:solidFill>
              </a:rPr>
              <a:t> {</a:t>
            </a:r>
          </a:p>
          <a:p>
            <a:pPr marL="109728" indent="0">
              <a:buNone/>
            </a:pPr>
            <a:r>
              <a:rPr lang="en-US" altLang="zh-CN" dirty="0">
                <a:solidFill>
                  <a:srgbClr val="0070C0"/>
                </a:solidFill>
              </a:rPr>
              <a:t>		return target;</a:t>
            </a:r>
          </a:p>
          <a:p>
            <a:pPr marL="109728" indent="0">
              <a:buNone/>
            </a:pPr>
            <a:r>
              <a:rPr lang="en-US" altLang="zh-CN" dirty="0">
                <a:solidFill>
                  <a:srgbClr val="0070C0"/>
                </a:solidFill>
              </a:rPr>
              <a:t>	}</a:t>
            </a:r>
            <a:endParaRPr lang="zh-CN" altLang="en-US" dirty="0">
              <a:solidFill>
                <a:srgbClr val="0070C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243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扩展</a:t>
            </a:r>
            <a:r>
              <a:rPr lang="en-US" altLang="zh-CN" dirty="0" smtClean="0"/>
              <a:t>1</a:t>
            </a:r>
            <a:r>
              <a:rPr lang="zh-CN" altLang="en-US" dirty="0" smtClean="0"/>
              <a:t>：用</a:t>
            </a:r>
            <a:r>
              <a:rPr lang="en-US" altLang="zh-CN" dirty="0" err="1" smtClean="0">
                <a:solidFill>
                  <a:srgbClr val="0070C0"/>
                </a:solidFill>
              </a:rPr>
              <a:t>OpenCV</a:t>
            </a:r>
            <a:r>
              <a:rPr lang="zh-CN" altLang="en-US" dirty="0" smtClean="0"/>
              <a:t>函数</a:t>
            </a:r>
            <a:r>
              <a:rPr lang="en-US" altLang="zh-CN" dirty="0" smtClean="0">
                <a:solidFill>
                  <a:srgbClr val="0070C0"/>
                </a:solidFill>
              </a:rPr>
              <a:t>cv::</a:t>
            </a:r>
            <a:r>
              <a:rPr lang="en-US" altLang="zh-CN" dirty="0" smtClean="0">
                <a:solidFill>
                  <a:srgbClr val="FF0000"/>
                </a:solidFill>
              </a:rPr>
              <a:t>norm</a:t>
            </a:r>
            <a:r>
              <a:rPr lang="zh-CN" altLang="en-US" dirty="0" smtClean="0"/>
              <a:t>计算颜色向量间距离</a:t>
            </a:r>
            <a:endParaRPr lang="en-US" altLang="zh-CN" dirty="0" smtClean="0"/>
          </a:p>
          <a:p>
            <a:pPr marL="109728" indent="0">
              <a:buNone/>
            </a:pPr>
            <a:r>
              <a:rPr lang="en-US" altLang="zh-CN" sz="2000" dirty="0"/>
              <a:t>   </a:t>
            </a:r>
            <a:r>
              <a:rPr lang="en-US" altLang="zh-CN" sz="2000" dirty="0">
                <a:solidFill>
                  <a:srgbClr val="0070C0"/>
                </a:solidFill>
              </a:rPr>
              <a:t>return</a:t>
            </a:r>
            <a:r>
              <a:rPr lang="en-US" altLang="zh-CN" sz="2000" dirty="0"/>
              <a:t> </a:t>
            </a:r>
            <a:r>
              <a:rPr lang="en-US" altLang="zh-CN" sz="2000" dirty="0" err="1">
                <a:solidFill>
                  <a:srgbClr val="FF0000"/>
                </a:solidFill>
              </a:rPr>
              <a:t>static_cast</a:t>
            </a:r>
            <a:r>
              <a:rPr lang="en-US" altLang="zh-CN" sz="2000" dirty="0">
                <a:solidFill>
                  <a:srgbClr val="FF0000"/>
                </a:solidFill>
              </a:rPr>
              <a:t>&lt;</a:t>
            </a:r>
            <a:r>
              <a:rPr lang="en-US" altLang="zh-CN" sz="2000" dirty="0" err="1">
                <a:solidFill>
                  <a:srgbClr val="FF0000"/>
                </a:solidFill>
              </a:rPr>
              <a:t>int</a:t>
            </a:r>
            <a:r>
              <a:rPr lang="en-US" altLang="zh-CN" sz="2000" dirty="0">
                <a:solidFill>
                  <a:srgbClr val="FF0000"/>
                </a:solidFill>
              </a:rPr>
              <a:t>&gt;</a:t>
            </a:r>
            <a:r>
              <a:rPr lang="en-US" altLang="zh-CN" sz="2000" dirty="0">
                <a:solidFill>
                  <a:srgbClr val="0070C0"/>
                </a:solidFill>
              </a:rPr>
              <a:t>(</a:t>
            </a:r>
          </a:p>
          <a:p>
            <a:pPr marL="109728" indent="0">
              <a:buNone/>
            </a:pPr>
            <a:r>
              <a:rPr lang="en-US" altLang="zh-CN" sz="2000" dirty="0"/>
              <a:t>		</a:t>
            </a:r>
            <a:r>
              <a:rPr lang="en-US" altLang="zh-CN" sz="2000" dirty="0" smtClean="0">
                <a:solidFill>
                  <a:srgbClr val="0070C0"/>
                </a:solidFill>
              </a:rPr>
              <a:t>cv</a:t>
            </a:r>
            <a:r>
              <a:rPr lang="en-US" altLang="zh-CN" sz="2000" dirty="0">
                <a:solidFill>
                  <a:srgbClr val="0070C0"/>
                </a:solidFill>
              </a:rPr>
              <a:t>::</a:t>
            </a:r>
            <a:r>
              <a:rPr lang="en-US" altLang="zh-CN" sz="2000" dirty="0">
                <a:solidFill>
                  <a:srgbClr val="FF0000"/>
                </a:solidFill>
              </a:rPr>
              <a:t>norm</a:t>
            </a:r>
            <a:r>
              <a:rPr lang="en-US" altLang="zh-CN" sz="2000" dirty="0"/>
              <a:t>&lt;</a:t>
            </a:r>
            <a:r>
              <a:rPr lang="en-US" altLang="zh-CN" sz="2000" dirty="0" err="1">
                <a:solidFill>
                  <a:srgbClr val="FF0000"/>
                </a:solidFill>
              </a:rPr>
              <a:t>int</a:t>
            </a:r>
            <a:r>
              <a:rPr lang="en-US" altLang="zh-CN" sz="2000" dirty="0">
                <a:solidFill>
                  <a:srgbClr val="0070C0"/>
                </a:solidFill>
              </a:rPr>
              <a:t>, 3&gt;(cv::</a:t>
            </a:r>
            <a:r>
              <a:rPr lang="en-US" altLang="zh-CN" sz="2000" dirty="0">
                <a:solidFill>
                  <a:srgbClr val="FF0000"/>
                </a:solidFill>
              </a:rPr>
              <a:t>Vec3i</a:t>
            </a:r>
            <a:r>
              <a:rPr lang="en-US" altLang="zh-CN" sz="2000" dirty="0">
                <a:solidFill>
                  <a:srgbClr val="0070C0"/>
                </a:solidFill>
              </a:rPr>
              <a:t>(color1[0] - color2[0],</a:t>
            </a:r>
          </a:p>
          <a:p>
            <a:pPr marL="109728" indent="0">
              <a:buNone/>
            </a:pPr>
            <a:r>
              <a:rPr lang="en-US" altLang="zh-CN" sz="2000" dirty="0">
                <a:solidFill>
                  <a:srgbClr val="0070C0"/>
                </a:solidFill>
              </a:rPr>
              <a:t>		</a:t>
            </a:r>
            <a:r>
              <a:rPr lang="en-US" altLang="zh-CN" sz="2000" dirty="0" smtClean="0">
                <a:solidFill>
                  <a:srgbClr val="0070C0"/>
                </a:solidFill>
              </a:rPr>
              <a:t>color1[1</a:t>
            </a:r>
            <a:r>
              <a:rPr lang="en-US" altLang="zh-CN" sz="2000" dirty="0">
                <a:solidFill>
                  <a:srgbClr val="0070C0"/>
                </a:solidFill>
              </a:rPr>
              <a:t>] - color2[1], color1[2] - color2[2]))</a:t>
            </a:r>
          </a:p>
          <a:p>
            <a:pPr marL="109728" indent="0">
              <a:buNone/>
            </a:pPr>
            <a:r>
              <a:rPr lang="en-US" altLang="zh-CN" sz="2000" dirty="0">
                <a:solidFill>
                  <a:srgbClr val="0070C0"/>
                </a:solidFill>
              </a:rPr>
              <a:t>	</a:t>
            </a:r>
            <a:r>
              <a:rPr lang="en-US" altLang="zh-CN" sz="2000" dirty="0" smtClean="0">
                <a:solidFill>
                  <a:srgbClr val="0070C0"/>
                </a:solidFill>
              </a:rPr>
              <a:t>);</a:t>
            </a:r>
          </a:p>
          <a:p>
            <a:pPr lvl="1"/>
            <a:r>
              <a:rPr lang="en-US" altLang="zh-CN" sz="2000" dirty="0" smtClean="0">
                <a:solidFill>
                  <a:srgbClr val="FF0000"/>
                </a:solidFill>
              </a:rPr>
              <a:t>norm</a:t>
            </a:r>
            <a:r>
              <a:rPr lang="zh-CN" altLang="en-US" sz="2000" dirty="0" smtClean="0"/>
              <a:t>返回</a:t>
            </a:r>
            <a:r>
              <a:rPr lang="en-US" altLang="zh-CN" sz="2000" dirty="0" smtClean="0">
                <a:solidFill>
                  <a:srgbClr val="0070C0"/>
                </a:solidFill>
              </a:rPr>
              <a:t>double</a:t>
            </a:r>
            <a:r>
              <a:rPr lang="zh-CN" altLang="en-US" sz="2000" dirty="0" smtClean="0"/>
              <a:t>类型的向量的模</a:t>
            </a:r>
            <a:r>
              <a:rPr lang="en-US" altLang="zh-CN" sz="2000" dirty="0" smtClean="0"/>
              <a:t>(</a:t>
            </a:r>
            <a:r>
              <a:rPr lang="zh-CN" altLang="en-US" sz="2000" dirty="0" smtClean="0"/>
              <a:t>长度</a:t>
            </a:r>
            <a:r>
              <a:rPr lang="en-US" altLang="zh-CN" sz="2000" dirty="0" smtClean="0"/>
              <a:t>)</a:t>
            </a:r>
          </a:p>
          <a:p>
            <a:pPr lvl="1"/>
            <a:r>
              <a:rPr lang="en-US" altLang="zh-CN" sz="2000" dirty="0" smtClean="0">
                <a:solidFill>
                  <a:srgbClr val="FF0000"/>
                </a:solidFill>
              </a:rPr>
              <a:t>Vec3i</a:t>
            </a:r>
            <a:r>
              <a:rPr lang="zh-CN" altLang="en-US" sz="2000" dirty="0" smtClean="0"/>
              <a:t>为</a:t>
            </a:r>
            <a:r>
              <a:rPr lang="zh-CN" altLang="en-US" sz="2000" dirty="0" smtClean="0">
                <a:solidFill>
                  <a:srgbClr val="0000FF"/>
                </a:solidFill>
              </a:rPr>
              <a:t>三维整型向量</a:t>
            </a:r>
            <a:r>
              <a:rPr lang="zh-CN" altLang="en-US" sz="2000" dirty="0" smtClean="0"/>
              <a:t>，用整型是因为像素值的差值有可能为负数</a:t>
            </a:r>
            <a:endParaRPr lang="en-US" altLang="zh-CN" sz="2000" dirty="0"/>
          </a:p>
          <a:p>
            <a:pPr lvl="1"/>
            <a:r>
              <a:rPr lang="zh-CN" altLang="en-US" sz="2000" dirty="0" smtClean="0"/>
              <a:t>这样可以么？</a:t>
            </a:r>
            <a:endParaRPr lang="en-US" altLang="zh-CN" sz="2000" dirty="0" smtClean="0"/>
          </a:p>
          <a:p>
            <a:pPr marL="393192" lvl="1" indent="0">
              <a:buNone/>
            </a:pPr>
            <a:r>
              <a:rPr lang="en-US" altLang="zh-CN" sz="2000" dirty="0" smtClean="0"/>
              <a:t>	</a:t>
            </a:r>
            <a:r>
              <a:rPr lang="en-US" altLang="zh-CN" sz="2000" dirty="0" smtClean="0">
                <a:solidFill>
                  <a:srgbClr val="0070C0"/>
                </a:solidFill>
              </a:rPr>
              <a:t>return </a:t>
            </a:r>
            <a:r>
              <a:rPr lang="en-US" altLang="zh-CN" sz="2000" dirty="0" err="1" smtClean="0">
                <a:solidFill>
                  <a:srgbClr val="0070C0"/>
                </a:solidFill>
              </a:rPr>
              <a:t>static_cast</a:t>
            </a:r>
            <a:r>
              <a:rPr lang="en-US" altLang="zh-CN" sz="2000" dirty="0" smtClean="0">
                <a:solidFill>
                  <a:srgbClr val="0070C0"/>
                </a:solidFill>
              </a:rPr>
              <a:t>&lt;</a:t>
            </a:r>
            <a:r>
              <a:rPr lang="en-US" altLang="zh-CN" sz="2000" dirty="0" err="1" smtClean="0">
                <a:solidFill>
                  <a:srgbClr val="0070C0"/>
                </a:solidFill>
              </a:rPr>
              <a:t>int</a:t>
            </a:r>
            <a:r>
              <a:rPr lang="en-US" altLang="zh-CN" sz="2000" dirty="0" smtClean="0">
                <a:solidFill>
                  <a:srgbClr val="0070C0"/>
                </a:solidFill>
              </a:rPr>
              <a:t>&gt;(</a:t>
            </a:r>
          </a:p>
          <a:p>
            <a:pPr marL="393192" lvl="1" indent="0">
              <a:buNone/>
            </a:pPr>
            <a:r>
              <a:rPr lang="en-US" altLang="zh-CN" sz="2000" dirty="0">
                <a:solidFill>
                  <a:srgbClr val="0070C0"/>
                </a:solidFill>
              </a:rPr>
              <a:t>	</a:t>
            </a:r>
            <a:r>
              <a:rPr lang="en-US" altLang="zh-CN" sz="2000" dirty="0" smtClean="0">
                <a:solidFill>
                  <a:srgbClr val="0070C0"/>
                </a:solidFill>
              </a:rPr>
              <a:t>	cv::norm&lt;</a:t>
            </a:r>
            <a:r>
              <a:rPr lang="en-US" altLang="zh-CN" sz="2000" dirty="0" err="1" smtClean="0">
                <a:solidFill>
                  <a:srgbClr val="0070C0"/>
                </a:solidFill>
              </a:rPr>
              <a:t>uchar</a:t>
            </a:r>
            <a:r>
              <a:rPr lang="en-US" altLang="zh-CN" sz="2000" dirty="0" smtClean="0">
                <a:solidFill>
                  <a:srgbClr val="0070C0"/>
                </a:solidFill>
              </a:rPr>
              <a:t>, 3&gt;(color – target));</a:t>
            </a:r>
          </a:p>
          <a:p>
            <a:pPr marL="393192" lvl="1" indent="0">
              <a:buNone/>
            </a:pPr>
            <a:r>
              <a:rPr lang="en-US" altLang="zh-CN" sz="2000" dirty="0"/>
              <a:t> </a:t>
            </a:r>
            <a:r>
              <a:rPr lang="en-US" altLang="zh-CN" sz="2000" dirty="0" smtClean="0"/>
              <a:t>  </a:t>
            </a:r>
            <a:r>
              <a:rPr lang="en-US" altLang="zh-CN" sz="2000" dirty="0" smtClean="0">
                <a:solidFill>
                  <a:srgbClr val="FF0000"/>
                </a:solidFill>
              </a:rPr>
              <a:t>No!</a:t>
            </a:r>
            <a:r>
              <a:rPr lang="en-US" altLang="zh-CN" sz="2000" dirty="0" smtClean="0"/>
              <a:t>  </a:t>
            </a:r>
            <a:r>
              <a:rPr lang="en-US" altLang="zh-CN" sz="2000" dirty="0" smtClean="0">
                <a:solidFill>
                  <a:srgbClr val="0070C0"/>
                </a:solidFill>
              </a:rPr>
              <a:t>color – target</a:t>
            </a:r>
            <a:r>
              <a:rPr lang="zh-CN" altLang="en-US" sz="2000" dirty="0" smtClean="0"/>
              <a:t>的实现调用了</a:t>
            </a:r>
            <a:r>
              <a:rPr lang="en-US" altLang="zh-CN" sz="2000" dirty="0" err="1" smtClean="0">
                <a:solidFill>
                  <a:srgbClr val="0070C0"/>
                </a:solidFill>
              </a:rPr>
              <a:t>saturate_cast</a:t>
            </a:r>
            <a:r>
              <a:rPr lang="zh-CN" altLang="en-US" sz="2000" dirty="0" smtClean="0"/>
              <a:t>，结果均为非负</a:t>
            </a:r>
            <a:endParaRPr lang="zh-CN" altLang="en-US" sz="20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4" name="标题 3"/>
          <p:cNvSpPr>
            <a:spLocks noGrp="1"/>
          </p:cNvSpPr>
          <p:nvPr>
            <p:ph type="title"/>
          </p:nvPr>
        </p:nvSpPr>
        <p:spPr/>
        <p:txBody>
          <a:bodyPr/>
          <a:lstStyle/>
          <a:p>
            <a:r>
              <a:rPr lang="en-US" altLang="zh-CN" dirty="0"/>
              <a:t>3.2 </a:t>
            </a:r>
            <a:r>
              <a:rPr lang="zh-CN" altLang="en-US" dirty="0"/>
              <a:t>在算法设计中使用策略模式</a:t>
            </a:r>
          </a:p>
        </p:txBody>
      </p:sp>
    </p:spTree>
    <p:extLst>
      <p:ext uri="{BB962C8B-B14F-4D97-AF65-F5344CB8AC3E}">
        <p14:creationId xmlns:p14="http://schemas.microsoft.com/office/powerpoint/2010/main" val="22116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fade">
                                      <p:cBhvr>
                                        <p:cTn id="50" dur="1000"/>
                                        <p:tgtEl>
                                          <p:spTgt spid="2">
                                            <p:txEl>
                                              <p:pRg st="7" end="7"/>
                                            </p:txEl>
                                          </p:spTgt>
                                        </p:tgtEl>
                                      </p:cBhvr>
                                    </p:animEffect>
                                    <p:anim calcmode="lin" valueType="num">
                                      <p:cBhvr>
                                        <p:cTn id="51"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ntr" presetSubtype="0" fill="hold" nodeType="after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1000"/>
                                        <p:tgtEl>
                                          <p:spTgt spid="2">
                                            <p:txEl>
                                              <p:pRg st="9" end="9"/>
                                            </p:txEl>
                                          </p:spTgt>
                                        </p:tgtEl>
                                      </p:cBhvr>
                                    </p:animEffect>
                                    <p:anim calcmode="lin" valueType="num">
                                      <p:cBhvr>
                                        <p:cTn id="6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10" end="10"/>
                                            </p:txEl>
                                          </p:spTgt>
                                        </p:tgtEl>
                                        <p:attrNameLst>
                                          <p:attrName>style.visibility</p:attrName>
                                        </p:attrNameLst>
                                      </p:cBhvr>
                                      <p:to>
                                        <p:strVal val="visible"/>
                                      </p:to>
                                    </p:set>
                                    <p:animEffect transition="in" filter="fade">
                                      <p:cBhvr>
                                        <p:cTn id="68" dur="1000"/>
                                        <p:tgtEl>
                                          <p:spTgt spid="2">
                                            <p:txEl>
                                              <p:pRg st="10" end="10"/>
                                            </p:txEl>
                                          </p:spTgt>
                                        </p:tgtEl>
                                      </p:cBhvr>
                                    </p:animEffect>
                                    <p:anim calcmode="lin" valueType="num">
                                      <p:cBhvr>
                                        <p:cTn id="6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11769</TotalTime>
  <Words>1787</Words>
  <Application>Microsoft Office PowerPoint</Application>
  <PresentationFormat>全屏显示(4:3)</PresentationFormat>
  <Paragraphs>347</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聚合</vt:lpstr>
      <vt:lpstr>计算机视觉 第3章 用类处理彩色图像</vt:lpstr>
      <vt:lpstr>第3章 用类处理彩色图像</vt:lpstr>
      <vt:lpstr>3.1 简介</vt:lpstr>
      <vt:lpstr>3.2 在算法设计中使用策略模式</vt:lpstr>
      <vt:lpstr>PowerPoint 演示文稿</vt:lpstr>
      <vt:lpstr>PowerPoint 演示文稿</vt:lpstr>
      <vt:lpstr>PowerPoint 演示文稿</vt:lpstr>
      <vt:lpstr>PowerPoint 演示文稿</vt:lpstr>
      <vt:lpstr>3.2 在算法设计中使用策略模式</vt:lpstr>
      <vt:lpstr>3.2 在算法设计中使用策略模式</vt:lpstr>
      <vt:lpstr>3.2 在算法设计中使用策略模式</vt:lpstr>
      <vt:lpstr>3.4 转换颜色表示法</vt:lpstr>
      <vt:lpstr>3.4 转换颜色表示法</vt:lpstr>
      <vt:lpstr>3.4 转换颜色表示法</vt:lpstr>
      <vt:lpstr>3.4 转换颜色表示法</vt:lpstr>
      <vt:lpstr>3.4 转换颜色表示法</vt:lpstr>
      <vt:lpstr>3.4 转换颜色表示法</vt:lpstr>
      <vt:lpstr>3.4 转换颜色表示法</vt:lpstr>
      <vt:lpstr>PowerPoint 演示文稿</vt:lpstr>
      <vt:lpstr>3.5 用色调、饱和度、亮度表示颜色</vt:lpstr>
      <vt:lpstr>PowerPoint 演示文稿</vt:lpstr>
      <vt:lpstr>PowerPoint 演示文稿</vt:lpstr>
      <vt:lpstr>3.5 用色调、饱和度、亮度表示颜色</vt:lpstr>
      <vt:lpstr>3.5 用色调、饱和度、亮度表示颜色</vt:lpstr>
      <vt:lpstr>3.5 用色调、饱和度、亮度表示颜色</vt:lpstr>
      <vt:lpstr>3.5 用色调、饱和度、亮度表示颜色</vt:lpstr>
      <vt:lpstr>PowerPoint 演示文稿</vt:lpstr>
      <vt:lpstr>PowerPoint 演示文稿</vt:lpstr>
      <vt:lpstr>PowerPoint 演示文稿</vt:lpstr>
      <vt:lpstr>3.5 用色调、饱和度、亮度表示颜色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计算机视觉 第1章 图像编程入门</dc:title>
  <dc:creator>Kun Zou</dc:creator>
  <cp:lastModifiedBy>Kun Zou</cp:lastModifiedBy>
  <cp:revision>363</cp:revision>
  <dcterms:created xsi:type="dcterms:W3CDTF">2016-07-13T11:30:32Z</dcterms:created>
  <dcterms:modified xsi:type="dcterms:W3CDTF">2016-09-19T01:29:52Z</dcterms:modified>
</cp:coreProperties>
</file>