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sldIdLst>
    <p:sldId id="256" r:id="rId2"/>
    <p:sldId id="257" r:id="rId3"/>
    <p:sldId id="306" r:id="rId4"/>
    <p:sldId id="307" r:id="rId5"/>
    <p:sldId id="330" r:id="rId6"/>
    <p:sldId id="331" r:id="rId7"/>
    <p:sldId id="309" r:id="rId8"/>
    <p:sldId id="310" r:id="rId9"/>
    <p:sldId id="311" r:id="rId10"/>
    <p:sldId id="312" r:id="rId11"/>
    <p:sldId id="333" r:id="rId12"/>
    <p:sldId id="313" r:id="rId13"/>
    <p:sldId id="314" r:id="rId14"/>
    <p:sldId id="315" r:id="rId15"/>
    <p:sldId id="316" r:id="rId16"/>
    <p:sldId id="317" r:id="rId17"/>
    <p:sldId id="320" r:id="rId18"/>
    <p:sldId id="321" r:id="rId19"/>
    <p:sldId id="322" r:id="rId20"/>
    <p:sldId id="323" r:id="rId21"/>
    <p:sldId id="318" r:id="rId22"/>
    <p:sldId id="319" r:id="rId23"/>
    <p:sldId id="324" r:id="rId24"/>
    <p:sldId id="325" r:id="rId25"/>
    <p:sldId id="326" r:id="rId26"/>
    <p:sldId id="327" r:id="rId27"/>
    <p:sldId id="334" r:id="rId28"/>
    <p:sldId id="32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4" autoAdjust="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52F7-6E05-4307-A9E4-C9557AE947B6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0A571-111C-404B-9AA3-43C28102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3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取反可以用</a:t>
            </a:r>
            <a:r>
              <a:rPr lang="en-US" altLang="zh-CN" dirty="0" smtClean="0"/>
              <a:t>image = 255 – image;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前提是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是灰度图；或者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cv::Scalar(255, 255, 255) - image;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是彩色图的情况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0A571-111C-404B-9AA3-43C28102A7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2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0A571-111C-404B-9AA3-43C28102A7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3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不转灰度图也可以，但边缘检测结果是分别检测各通道的边缘，结果中会有彩色像素，即在某一两个通道中为边缘的像素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0A571-111C-404B-9AA3-43C28102A7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的结构元素不行，此时菱形等同于十字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0A571-111C-404B-9AA3-43C28102A7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6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D7CB8-9C7C-4B96-B103-6E2FBEEB3D49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192BF-8A2B-4160-A441-BE5DC4B63F34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4B042-DD75-4516-B0BD-B8D8B1CEA5EC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AB202-F98A-44A6-96A6-F2A71E7E9C58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FF3C1-B701-459E-BF51-BDC95CDADD6C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CE6423-2BDF-40CA-A855-5550BBED132B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DC1A8-21A2-40A7-B418-3A8347A9838A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584BD-CAFA-483D-B971-69D35A29E884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1F1EE5-2BE1-4A8C-B7FC-9EC3A4B88015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1277BA-764E-4103-BB3B-207D19E30852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0155D4-BF83-4939-B9F0-F95902A5E3B4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513619-F095-4186-AF5C-A2591EC60CAA}" type="datetime1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计算机视觉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章 用形态学运算变换图像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昆</a:t>
            </a:r>
            <a:endParaRPr lang="en-US" altLang="zh-CN" dirty="0" smtClean="0"/>
          </a:p>
          <a:p>
            <a:r>
              <a:rPr lang="en-US" altLang="zh-CN" dirty="0" smtClean="0"/>
              <a:t>cszoukun@foxmail.com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200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结构元素</a:t>
            </a:r>
            <a:r>
              <a:rPr lang="zh-CN" altLang="en-US" sz="2400" dirty="0" smtClean="0">
                <a:solidFill>
                  <a:srgbClr val="0000FF"/>
                </a:solidFill>
              </a:rPr>
              <a:t>尺寸</a:t>
            </a:r>
            <a:r>
              <a:rPr lang="zh-CN" altLang="en-US" sz="2400" dirty="0" smtClean="0"/>
              <a:t>越大，</a:t>
            </a:r>
            <a:r>
              <a:rPr lang="zh-CN" altLang="en-US" sz="2400" dirty="0" smtClean="0">
                <a:solidFill>
                  <a:srgbClr val="0000FF"/>
                </a:solidFill>
              </a:rPr>
              <a:t>膨胀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</a:rPr>
              <a:t>腐蚀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效果</a:t>
            </a:r>
            <a:r>
              <a:rPr lang="zh-CN" altLang="en-US" sz="2400" dirty="0" smtClean="0"/>
              <a:t>越强</a:t>
            </a:r>
            <a:endParaRPr lang="en-US" altLang="zh-CN" sz="2400" dirty="0" smtClean="0"/>
          </a:p>
          <a:p>
            <a:r>
              <a:rPr lang="zh-CN" altLang="en-US" sz="2400" dirty="0" smtClean="0"/>
              <a:t>也可通过反复地应用</a:t>
            </a:r>
            <a:r>
              <a:rPr lang="zh-CN" altLang="en-US" sz="2400" dirty="0" smtClean="0">
                <a:solidFill>
                  <a:srgbClr val="0000FF"/>
                </a:solidFill>
              </a:rPr>
              <a:t>小尺寸结构元素</a:t>
            </a:r>
            <a:r>
              <a:rPr lang="zh-CN" altLang="en-US" sz="2400" dirty="0" smtClean="0"/>
              <a:t>来达到</a:t>
            </a:r>
            <a:r>
              <a:rPr lang="zh-CN" altLang="en-US" sz="2400" dirty="0" smtClean="0">
                <a:solidFill>
                  <a:srgbClr val="0000FF"/>
                </a:solidFill>
              </a:rPr>
              <a:t>大尺寸结构元素</a:t>
            </a:r>
            <a:r>
              <a:rPr lang="zh-CN" altLang="en-US" sz="2400" dirty="0" smtClean="0"/>
              <a:t>的效果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200" dirty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腐蚀图像三次</a:t>
            </a:r>
          </a:p>
          <a:p>
            <a:pPr marL="109728" indent="0">
              <a:buNone/>
            </a:pPr>
            <a:r>
              <a:rPr lang="en-US" altLang="zh-CN" sz="2200" dirty="0" smtClean="0">
                <a:solidFill>
                  <a:srgbClr val="0070C0"/>
                </a:solidFill>
              </a:rPr>
              <a:t>cv</a:t>
            </a:r>
            <a:r>
              <a:rPr lang="en-US" altLang="zh-CN" sz="2200" dirty="0">
                <a:solidFill>
                  <a:srgbClr val="0070C0"/>
                </a:solidFill>
              </a:rPr>
              <a:t>::erode(image, eroded, cv::Mat(), </a:t>
            </a:r>
            <a:r>
              <a:rPr lang="en-US" altLang="zh-CN" sz="2200" dirty="0">
                <a:solidFill>
                  <a:srgbClr val="FF0000"/>
                </a:solidFill>
              </a:rPr>
              <a:t>cv::Point(-1, -1)</a:t>
            </a:r>
            <a:r>
              <a:rPr lang="en-US" altLang="zh-CN" sz="2200" dirty="0">
                <a:solidFill>
                  <a:srgbClr val="0070C0"/>
                </a:solidFill>
              </a:rPr>
              <a:t>, </a:t>
            </a:r>
            <a:r>
              <a:rPr lang="en-US" altLang="zh-CN" sz="2200" dirty="0">
                <a:solidFill>
                  <a:srgbClr val="FF0000"/>
                </a:solidFill>
              </a:rPr>
              <a:t>3</a:t>
            </a:r>
            <a:r>
              <a:rPr lang="en-US" altLang="zh-CN" sz="2200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endParaRPr lang="en-US" altLang="zh-CN" sz="22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altLang="zh-CN" sz="22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用结构元素</a:t>
            </a:r>
            <a:r>
              <a:rPr lang="zh-CN" altLang="en-US" sz="2400" dirty="0" smtClean="0">
                <a:solidFill>
                  <a:srgbClr val="0000FF"/>
                </a:solidFill>
              </a:rPr>
              <a:t>腐蚀前景物体</a:t>
            </a:r>
            <a:r>
              <a:rPr lang="zh-CN" altLang="en-US" sz="2400" dirty="0" smtClean="0"/>
              <a:t>可看作</a:t>
            </a:r>
            <a:r>
              <a:rPr lang="zh-CN" altLang="en-US" sz="2400" dirty="0" smtClean="0">
                <a:solidFill>
                  <a:srgbClr val="0000FF"/>
                </a:solidFill>
              </a:rPr>
              <a:t>对图像背景部分的膨胀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腐蚀图像</a:t>
            </a:r>
            <a:r>
              <a:rPr lang="zh-CN" altLang="en-US" sz="2400" dirty="0" smtClean="0"/>
              <a:t>相当于</a:t>
            </a:r>
            <a:r>
              <a:rPr lang="zh-CN" altLang="en-US" sz="2400" dirty="0" smtClean="0">
                <a:solidFill>
                  <a:srgbClr val="0000FF"/>
                </a:solidFill>
              </a:rPr>
              <a:t>对其反色图像膨胀后再取反色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膨胀图像</a:t>
            </a:r>
            <a:r>
              <a:rPr lang="zh-CN" altLang="en-US" sz="2400" dirty="0" smtClean="0"/>
              <a:t>相当于</a:t>
            </a:r>
            <a:r>
              <a:rPr lang="zh-CN" altLang="en-US" sz="2400" dirty="0" smtClean="0">
                <a:solidFill>
                  <a:srgbClr val="0000FF"/>
                </a:solidFill>
              </a:rPr>
              <a:t>对其反色图像腐蚀后再取反色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形态学滤波器</a:t>
            </a:r>
            <a:r>
              <a:rPr lang="zh-CN" altLang="en-US" sz="2400" dirty="0" smtClean="0"/>
              <a:t>同样可应用于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灰度图像</a:t>
            </a:r>
            <a:r>
              <a:rPr lang="zh-CN" altLang="en-US" sz="2400" dirty="0" smtClean="0"/>
              <a:t>甚至</a:t>
            </a:r>
            <a:r>
              <a:rPr lang="zh-CN" altLang="en-US" sz="2400" dirty="0" smtClean="0">
                <a:solidFill>
                  <a:srgbClr val="FF0000"/>
                </a:solidFill>
              </a:rPr>
              <a:t>彩色图像</a:t>
            </a:r>
            <a:r>
              <a:rPr lang="zh-CN" altLang="en-US" sz="2400" dirty="0" smtClean="0"/>
              <a:t>上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形态学滤波器腐蚀和膨胀图像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716016" y="3356992"/>
            <a:ext cx="1944216" cy="720080"/>
          </a:xfrm>
          <a:prstGeom prst="wedgeRoundRectCallout">
            <a:avLst>
              <a:gd name="adj1" fmla="val 51182"/>
              <a:gd name="adj2" fmla="val -77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锚点</a:t>
            </a:r>
            <a:r>
              <a:rPr lang="zh-CN" altLang="en-US" dirty="0" smtClean="0"/>
              <a:t>在矩阵中位置，</a:t>
            </a:r>
            <a:r>
              <a:rPr lang="en-US" altLang="zh-CN" dirty="0" smtClean="0"/>
              <a:t>(-1,-1)</a:t>
            </a:r>
            <a:r>
              <a:rPr lang="zh-CN" altLang="en-US" dirty="0" smtClean="0"/>
              <a:t>表示锚点在矩阵中心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7020272" y="3356992"/>
            <a:ext cx="1584176" cy="576064"/>
          </a:xfrm>
          <a:prstGeom prst="wedgeRoundRectCallout">
            <a:avLst>
              <a:gd name="adj1" fmla="val 5083"/>
              <a:gd name="adj2" fmla="val -80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灰度形态学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某个像素</a:t>
            </a:r>
            <a:r>
              <a:rPr lang="zh-CN" altLang="en-US" dirty="0" smtClean="0"/>
              <a:t>上应用</a:t>
            </a:r>
            <a:r>
              <a:rPr lang="zh-CN" altLang="en-US" dirty="0" smtClean="0">
                <a:solidFill>
                  <a:srgbClr val="FF0000"/>
                </a:solidFill>
              </a:rPr>
              <a:t>结构元素</a:t>
            </a:r>
            <a:r>
              <a:rPr lang="zh-CN" altLang="en-US" dirty="0" smtClean="0"/>
              <a:t>时，</a:t>
            </a:r>
            <a:r>
              <a:rPr lang="zh-CN" altLang="en-US" dirty="0" smtClean="0">
                <a:solidFill>
                  <a:srgbClr val="FF0000"/>
                </a:solidFill>
              </a:rPr>
              <a:t>结构元素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锚点</a:t>
            </a:r>
            <a:r>
              <a:rPr lang="zh-CN" altLang="en-US" dirty="0" smtClean="0"/>
              <a:t>与该像素对齐，所有</a:t>
            </a:r>
            <a:r>
              <a:rPr lang="zh-CN" altLang="en-US" dirty="0" smtClean="0">
                <a:solidFill>
                  <a:srgbClr val="0000FF"/>
                </a:solidFill>
              </a:rPr>
              <a:t>与结构元素重叠的像素</a:t>
            </a:r>
            <a:r>
              <a:rPr lang="zh-CN" altLang="en-US" dirty="0" smtClean="0"/>
              <a:t>就包含在</a:t>
            </a:r>
            <a:r>
              <a:rPr lang="zh-CN" altLang="en-US" dirty="0" smtClean="0">
                <a:solidFill>
                  <a:srgbClr val="0000FF"/>
                </a:solidFill>
              </a:rPr>
              <a:t>当前集合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腐蚀</a:t>
            </a:r>
            <a:r>
              <a:rPr lang="zh-CN" altLang="en-US" dirty="0" smtClean="0"/>
              <a:t>就是把</a:t>
            </a:r>
            <a:r>
              <a:rPr lang="zh-CN" altLang="en-US" dirty="0" smtClean="0">
                <a:solidFill>
                  <a:srgbClr val="0000FF"/>
                </a:solidFill>
              </a:rPr>
              <a:t>当前像素</a:t>
            </a:r>
            <a:r>
              <a:rPr lang="zh-CN" altLang="en-US" dirty="0" smtClean="0"/>
              <a:t>替换成所定义像素集合中的</a:t>
            </a:r>
            <a:r>
              <a:rPr lang="zh-CN" altLang="en-US" dirty="0" smtClean="0">
                <a:solidFill>
                  <a:srgbClr val="0000FF"/>
                </a:solidFill>
              </a:rPr>
              <a:t>最小像素值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膨胀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腐蚀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反运算</a:t>
            </a:r>
            <a:r>
              <a:rPr lang="zh-CN" altLang="en-US" dirty="0" smtClean="0"/>
              <a:t>，它把</a:t>
            </a:r>
            <a:r>
              <a:rPr lang="zh-CN" altLang="en-US" dirty="0" smtClean="0">
                <a:solidFill>
                  <a:srgbClr val="0000FF"/>
                </a:solidFill>
              </a:rPr>
              <a:t>当前像素</a:t>
            </a:r>
            <a:r>
              <a:rPr lang="zh-CN" altLang="en-US" dirty="0" smtClean="0"/>
              <a:t>替换成所定义像素集合中的</a:t>
            </a:r>
            <a:r>
              <a:rPr lang="zh-CN" altLang="en-US" dirty="0" smtClean="0">
                <a:solidFill>
                  <a:srgbClr val="0000FF"/>
                </a:solidFill>
              </a:rPr>
              <a:t>最大值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形态学滤波器腐蚀和膨胀图像</a:t>
            </a:r>
          </a:p>
        </p:txBody>
      </p:sp>
    </p:spTree>
    <p:extLst>
      <p:ext uri="{BB962C8B-B14F-4D97-AF65-F5344CB8AC3E}">
        <p14:creationId xmlns:p14="http://schemas.microsoft.com/office/powerpoint/2010/main" val="181544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</a:t>
            </a:r>
            <a:r>
              <a:rPr lang="zh-CN" altLang="en-US" sz="3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endParaRPr lang="en-US" altLang="zh-CN" sz="3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用同一个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先做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腐蚀</a:t>
            </a:r>
            <a:r>
              <a:rPr lang="zh-CN" altLang="en-US" sz="2800" dirty="0">
                <a:latin typeface="Times New Roman" panose="02020603050405020304" pitchFamily="18" charset="0"/>
              </a:rPr>
              <a:t>后做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膨胀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开运算</a:t>
            </a:r>
            <a:r>
              <a:rPr lang="zh-CN" altLang="en-US" sz="2800" dirty="0">
                <a:latin typeface="Times New Roman" panose="02020603050405020304" pitchFamily="18" charset="0"/>
              </a:rPr>
              <a:t>的作用是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去除小于结构元素的前景结构</a:t>
            </a:r>
            <a:r>
              <a:rPr lang="zh-CN" altLang="en-US" sz="2800" dirty="0">
                <a:latin typeface="Times New Roman" panose="02020603050405020304" pitchFamily="18" charset="0"/>
              </a:rPr>
              <a:t>，而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其他结构尽量保持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不变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</a:t>
            </a:r>
            <a:r>
              <a:rPr lang="zh-CN" altLang="en-US" sz="3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endParaRPr lang="en-US" altLang="zh-CN" sz="3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用同一个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先做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膨胀</a:t>
            </a:r>
            <a:r>
              <a:rPr lang="zh-CN" altLang="en-US" sz="2800" dirty="0">
                <a:latin typeface="Times New Roman" panose="02020603050405020304" pitchFamily="18" charset="0"/>
              </a:rPr>
              <a:t>后做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腐蚀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闭运算</a:t>
            </a:r>
            <a:r>
              <a:rPr lang="zh-CN" altLang="en-US" sz="2800" dirty="0">
                <a:latin typeface="Times New Roman" panose="02020603050405020304" pitchFamily="18" charset="0"/>
              </a:rPr>
              <a:t>的作用是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填补前景结构中小于结构元素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的孔洞和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缝隙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用形态学滤波器开启和闭合图像</a:t>
            </a:r>
            <a:endParaRPr lang="zh-CN" altLang="en-US" dirty="0"/>
          </a:p>
        </p:txBody>
      </p:sp>
      <p:pic>
        <p:nvPicPr>
          <p:cNvPr id="5" name="Picture 2" descr="H:\教学\数字图像处理\2015\教材资源\BurgerBurge-En1-clips\chap10\p185-eqn10-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37264"/>
            <a:ext cx="3253748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H:\教学\数字图像处理\2015\教材资源\BurgerBurge-En1-clips\chap10\p185-eqn10-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97504"/>
            <a:ext cx="3253748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dirty="0" smtClean="0"/>
              <a:t>实现：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闭运算</a:t>
            </a:r>
          </a:p>
          <a:p>
            <a:pPr marL="109728" indent="0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cv::Mat element5(5, 5, CV_8U, cv::Scalar(1));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cv::Mat closed;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cv::</a:t>
            </a:r>
            <a:r>
              <a:rPr lang="en-US" altLang="zh-CN" dirty="0" err="1">
                <a:solidFill>
                  <a:srgbClr val="FF0000"/>
                </a:solidFill>
              </a:rPr>
              <a:t>morphologyEx</a:t>
            </a:r>
            <a:r>
              <a:rPr lang="en-US" altLang="zh-CN" dirty="0">
                <a:solidFill>
                  <a:srgbClr val="0070C0"/>
                </a:solidFill>
              </a:rPr>
              <a:t>(image, closed, </a:t>
            </a:r>
            <a:r>
              <a:rPr lang="en-US" altLang="zh-CN" dirty="0" smtClean="0">
                <a:solidFill>
                  <a:srgbClr val="0070C0"/>
                </a:solidFill>
              </a:rPr>
              <a:t>			              </a:t>
            </a:r>
            <a:r>
              <a:rPr lang="en-US" altLang="zh-CN" dirty="0" smtClean="0">
                <a:solidFill>
                  <a:srgbClr val="FF0000"/>
                </a:solidFill>
              </a:rPr>
              <a:t>cv</a:t>
            </a:r>
            <a:r>
              <a:rPr lang="en-US" altLang="zh-CN" dirty="0">
                <a:solidFill>
                  <a:srgbClr val="FF0000"/>
                </a:solidFill>
              </a:rPr>
              <a:t>::MORPH_CLOSE</a:t>
            </a:r>
            <a:r>
              <a:rPr lang="en-US" altLang="zh-CN" dirty="0">
                <a:solidFill>
                  <a:srgbClr val="0070C0"/>
                </a:solidFill>
              </a:rPr>
              <a:t>, element5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开运算</a:t>
            </a:r>
          </a:p>
          <a:p>
            <a:pPr marL="109728" indent="0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cv::Mat opened;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cv::</a:t>
            </a:r>
            <a:r>
              <a:rPr lang="en-US" altLang="zh-CN" dirty="0" err="1">
                <a:solidFill>
                  <a:srgbClr val="FF0000"/>
                </a:solidFill>
              </a:rPr>
              <a:t>morphologyEx</a:t>
            </a:r>
            <a:r>
              <a:rPr lang="en-US" altLang="zh-CN" dirty="0">
                <a:solidFill>
                  <a:srgbClr val="0070C0"/>
                </a:solidFill>
              </a:rPr>
              <a:t>(image, opened,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		              </a:t>
            </a:r>
            <a:r>
              <a:rPr lang="en-US" altLang="zh-CN" dirty="0" smtClean="0">
                <a:solidFill>
                  <a:srgbClr val="FF0000"/>
                </a:solidFill>
              </a:rPr>
              <a:t>cv</a:t>
            </a:r>
            <a:r>
              <a:rPr lang="en-US" altLang="zh-CN" dirty="0">
                <a:solidFill>
                  <a:srgbClr val="FF0000"/>
                </a:solidFill>
              </a:rPr>
              <a:t>::MORPH_OPEN</a:t>
            </a:r>
            <a:r>
              <a:rPr lang="en-US" altLang="zh-CN" dirty="0">
                <a:solidFill>
                  <a:srgbClr val="0070C0"/>
                </a:solidFill>
              </a:rPr>
              <a:t>, element5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/>
              <a:t>用形态学滤波器开启和闭合图像</a:t>
            </a:r>
          </a:p>
        </p:txBody>
      </p:sp>
    </p:spTree>
    <p:extLst>
      <p:ext uri="{BB962C8B-B14F-4D97-AF65-F5344CB8AC3E}">
        <p14:creationId xmlns:p14="http://schemas.microsoft.com/office/powerpoint/2010/main" val="7958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开运算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闭运算 </a:t>
            </a:r>
            <a:r>
              <a:rPr lang="zh-CN" altLang="en-US" dirty="0" smtClean="0"/>
              <a:t>常用于</a:t>
            </a:r>
            <a:r>
              <a:rPr lang="zh-CN" altLang="en-US" dirty="0" smtClean="0">
                <a:solidFill>
                  <a:srgbClr val="FF0000"/>
                </a:solidFill>
              </a:rPr>
              <a:t>目标检测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闭运算</a:t>
            </a:r>
            <a:r>
              <a:rPr lang="zh-CN" altLang="en-US" dirty="0" smtClean="0"/>
              <a:t>可以把错误分裂成小碎片的物体连接起来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开</a:t>
            </a:r>
            <a:r>
              <a:rPr lang="zh-CN" altLang="en-US" dirty="0" smtClean="0">
                <a:solidFill>
                  <a:srgbClr val="FF0000"/>
                </a:solidFill>
              </a:rPr>
              <a:t>运算</a:t>
            </a:r>
            <a:r>
              <a:rPr lang="zh-CN" altLang="en-US" dirty="0" smtClean="0"/>
              <a:t>可以移除因图像噪声产生的斑点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对一幅图像进行</a:t>
            </a:r>
            <a:r>
              <a:rPr lang="zh-CN" altLang="en-US" dirty="0" smtClean="0">
                <a:solidFill>
                  <a:srgbClr val="0000FF"/>
                </a:solidFill>
              </a:rPr>
              <a:t>多次同样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开运算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闭运算</a:t>
            </a:r>
            <a:r>
              <a:rPr lang="zh-CN" altLang="en-US" dirty="0" smtClean="0"/>
              <a:t>结果不会改变，即</a:t>
            </a:r>
            <a:r>
              <a:rPr lang="zh-CN" altLang="en-US" dirty="0" smtClean="0">
                <a:solidFill>
                  <a:srgbClr val="FF0000"/>
                </a:solidFill>
              </a:rPr>
              <a:t>开运算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闭运算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幂等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在提取图像中的</a:t>
            </a:r>
            <a:r>
              <a:rPr lang="zh-CN" altLang="en-US" dirty="0" smtClean="0">
                <a:solidFill>
                  <a:srgbClr val="0000FF"/>
                </a:solidFill>
              </a:rPr>
              <a:t>连通组件</a:t>
            </a:r>
            <a:r>
              <a:rPr lang="zh-CN" altLang="en-US" dirty="0" smtClean="0"/>
              <a:t>前，通常要用</a:t>
            </a:r>
            <a:r>
              <a:rPr lang="zh-CN" altLang="en-US" dirty="0" smtClean="0">
                <a:solidFill>
                  <a:srgbClr val="FF0000"/>
                </a:solidFill>
              </a:rPr>
              <a:t>开运算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闭运算</a:t>
            </a:r>
            <a:r>
              <a:rPr lang="zh-CN" altLang="en-US" dirty="0" smtClean="0"/>
              <a:t>来清理图像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开运算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闭运算</a:t>
            </a:r>
            <a:r>
              <a:rPr lang="zh-CN" altLang="en-US" dirty="0">
                <a:solidFill>
                  <a:srgbClr val="0000FF"/>
                </a:solidFill>
              </a:rPr>
              <a:t>联合使用</a:t>
            </a:r>
            <a:r>
              <a:rPr lang="zh-CN" altLang="en-US" dirty="0"/>
              <a:t>的话要</a:t>
            </a:r>
            <a:r>
              <a:rPr lang="zh-CN" altLang="en-US" dirty="0">
                <a:solidFill>
                  <a:srgbClr val="0000FF"/>
                </a:solidFill>
              </a:rPr>
              <a:t>注意</a:t>
            </a:r>
            <a:r>
              <a:rPr lang="zh-CN" altLang="en-US" dirty="0" smtClean="0">
                <a:solidFill>
                  <a:srgbClr val="0000FF"/>
                </a:solidFill>
              </a:rPr>
              <a:t>顺序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zh-CN" altLang="en-US" dirty="0"/>
              <a:t>用形态学滤波器开启和闭合图像</a:t>
            </a:r>
          </a:p>
        </p:txBody>
      </p:sp>
    </p:spTree>
    <p:extLst>
      <p:ext uri="{BB962C8B-B14F-4D97-AF65-F5344CB8AC3E}">
        <p14:creationId xmlns:p14="http://schemas.microsoft.com/office/powerpoint/2010/main" val="38890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灰度图像</a:t>
            </a:r>
            <a:r>
              <a:rPr lang="zh-CN" altLang="en-US" dirty="0" smtClean="0"/>
              <a:t>上进行</a:t>
            </a:r>
            <a:r>
              <a:rPr lang="zh-CN" altLang="en-US" dirty="0" smtClean="0">
                <a:solidFill>
                  <a:srgbClr val="FF0000"/>
                </a:solidFill>
              </a:rPr>
              <a:t>形态学运算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 smtClean="0">
                <a:solidFill>
                  <a:srgbClr val="0000FF"/>
                </a:solidFill>
              </a:rPr>
              <a:t>图像</a:t>
            </a:r>
            <a:r>
              <a:rPr lang="zh-CN" altLang="en-US" dirty="0" smtClean="0"/>
              <a:t>看作是一个</a:t>
            </a:r>
            <a:r>
              <a:rPr lang="zh-CN" altLang="en-US" dirty="0" smtClean="0">
                <a:solidFill>
                  <a:srgbClr val="0000FF"/>
                </a:solidFill>
              </a:rPr>
              <a:t>拓扑地貌</a:t>
            </a:r>
            <a:r>
              <a:rPr lang="zh-CN" altLang="en-US" dirty="0" smtClean="0"/>
              <a:t>，不同的</a:t>
            </a:r>
            <a:r>
              <a:rPr lang="zh-CN" altLang="en-US" dirty="0" smtClean="0">
                <a:solidFill>
                  <a:srgbClr val="0000FF"/>
                </a:solidFill>
              </a:rPr>
              <a:t>灰度级别</a:t>
            </a:r>
            <a:r>
              <a:rPr lang="zh-CN" altLang="en-US" dirty="0" smtClean="0"/>
              <a:t>代表不同的</a:t>
            </a:r>
            <a:r>
              <a:rPr lang="zh-CN" altLang="en-US" dirty="0" smtClean="0">
                <a:solidFill>
                  <a:srgbClr val="0000FF"/>
                </a:solidFill>
              </a:rPr>
              <a:t>高度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FF"/>
                </a:solidFill>
              </a:rPr>
              <a:t>海拔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明亮的区域</a:t>
            </a:r>
            <a:r>
              <a:rPr lang="zh-CN" altLang="en-US" dirty="0" smtClean="0"/>
              <a:t>代表</a:t>
            </a:r>
            <a:r>
              <a:rPr lang="zh-CN" altLang="en-US" dirty="0" smtClean="0">
                <a:solidFill>
                  <a:srgbClr val="0000FF"/>
                </a:solidFill>
              </a:rPr>
              <a:t>高山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黑暗的区域</a:t>
            </a:r>
            <a:r>
              <a:rPr lang="zh-CN" altLang="en-US" dirty="0" smtClean="0"/>
              <a:t>代表</a:t>
            </a:r>
            <a:r>
              <a:rPr lang="zh-CN" altLang="en-US" dirty="0" smtClean="0">
                <a:solidFill>
                  <a:srgbClr val="0000FF"/>
                </a:solidFill>
              </a:rPr>
              <a:t>深谷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边缘</a:t>
            </a:r>
            <a:r>
              <a:rPr lang="zh-CN" altLang="en-US" dirty="0" smtClean="0"/>
              <a:t>相当于黑暗和明亮像素之间的快速过渡，因此可把边缘比喻成陡峭的</a:t>
            </a:r>
            <a:r>
              <a:rPr lang="zh-CN" altLang="en-US" dirty="0" smtClean="0">
                <a:solidFill>
                  <a:srgbClr val="0000FF"/>
                </a:solidFill>
              </a:rPr>
              <a:t>悬崖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腐蚀</a:t>
            </a:r>
            <a:r>
              <a:rPr lang="zh-CN" altLang="en-US" dirty="0" smtClean="0"/>
              <a:t>效果：每个像素被替换成特定邻域内的最小值，从而降低它的高度。结果是</a:t>
            </a:r>
            <a:r>
              <a:rPr lang="zh-CN" altLang="en-US" dirty="0" smtClean="0">
                <a:solidFill>
                  <a:srgbClr val="0000FF"/>
                </a:solidFill>
              </a:rPr>
              <a:t>悬崖被腐蚀，山谷扩大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膨胀</a:t>
            </a:r>
            <a:r>
              <a:rPr lang="zh-CN" altLang="en-US" dirty="0" smtClean="0"/>
              <a:t>效果刚好相反，</a:t>
            </a:r>
            <a:r>
              <a:rPr lang="zh-CN" altLang="en-US" dirty="0" smtClean="0">
                <a:solidFill>
                  <a:srgbClr val="0000FF"/>
                </a:solidFill>
              </a:rPr>
              <a:t>悬崖扩大，山谷缩小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不管</a:t>
            </a:r>
            <a:r>
              <a:rPr lang="zh-CN" altLang="en-US" dirty="0" smtClean="0">
                <a:solidFill>
                  <a:srgbClr val="0000FF"/>
                </a:solidFill>
              </a:rPr>
              <a:t>腐蚀</a:t>
            </a:r>
            <a:r>
              <a:rPr lang="zh-CN" altLang="en-US" dirty="0" smtClean="0"/>
              <a:t>还是</a:t>
            </a:r>
            <a:r>
              <a:rPr lang="zh-CN" altLang="en-US" dirty="0" smtClean="0">
                <a:solidFill>
                  <a:srgbClr val="0000FF"/>
                </a:solidFill>
              </a:rPr>
              <a:t>膨胀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平地</a:t>
            </a:r>
            <a:r>
              <a:rPr lang="en-US" altLang="zh-CN" dirty="0" smtClean="0"/>
              <a:t>(</a:t>
            </a:r>
            <a:r>
              <a:rPr lang="zh-CN" altLang="en-US" dirty="0" smtClean="0"/>
              <a:t>强度值固定的区域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都会保持相对不变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用形态学滤波器检测边缘和角点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2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检测图像边缘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/>
              <a:t>通过计算</a:t>
            </a:r>
            <a:r>
              <a:rPr lang="zh-CN" altLang="en-US" dirty="0" smtClean="0">
                <a:solidFill>
                  <a:srgbClr val="FF0000"/>
                </a:solidFill>
              </a:rPr>
              <a:t>膨胀</a:t>
            </a:r>
            <a:r>
              <a:rPr lang="zh-CN" altLang="en-US" dirty="0" smtClean="0"/>
              <a:t>后的图像与</a:t>
            </a:r>
            <a:r>
              <a:rPr lang="zh-CN" altLang="en-US" dirty="0" smtClean="0">
                <a:solidFill>
                  <a:srgbClr val="FF0000"/>
                </a:solidFill>
              </a:rPr>
              <a:t>腐蚀</a:t>
            </a:r>
            <a:r>
              <a:rPr lang="zh-CN" altLang="en-US" dirty="0" smtClean="0"/>
              <a:t>后的图像之间的</a:t>
            </a:r>
            <a:r>
              <a:rPr lang="zh-CN" altLang="en-US" dirty="0" smtClean="0">
                <a:solidFill>
                  <a:srgbClr val="FF0000"/>
                </a:solidFill>
              </a:rPr>
              <a:t>差距</a:t>
            </a:r>
            <a:r>
              <a:rPr lang="zh-CN" altLang="en-US" dirty="0" smtClean="0"/>
              <a:t>得到</a:t>
            </a:r>
            <a:r>
              <a:rPr lang="zh-CN" altLang="en-US" dirty="0" smtClean="0">
                <a:solidFill>
                  <a:srgbClr val="FF0000"/>
                </a:solidFill>
              </a:rPr>
              <a:t>边缘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这</a:t>
            </a:r>
            <a:r>
              <a:rPr lang="zh-CN" altLang="en-US" dirty="0" smtClean="0"/>
              <a:t>两种转换后图像的差别主要在边缘位置，它们相减后，边缘会很明显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cv::</a:t>
            </a:r>
            <a:r>
              <a:rPr lang="en-US" altLang="zh-CN" dirty="0" err="1" smtClean="0">
                <a:solidFill>
                  <a:srgbClr val="FF0000"/>
                </a:solidFill>
              </a:rPr>
              <a:t>morphologyEx</a:t>
            </a:r>
            <a:r>
              <a:rPr lang="zh-CN" altLang="en-US" dirty="0" smtClean="0"/>
              <a:t>函数中输入</a:t>
            </a:r>
            <a:r>
              <a:rPr lang="en-US" altLang="zh-CN" dirty="0" smtClean="0">
                <a:solidFill>
                  <a:srgbClr val="FF0000"/>
                </a:solidFill>
              </a:rPr>
              <a:t>cv::MORPH_GRADIENT</a:t>
            </a:r>
            <a:r>
              <a:rPr lang="zh-CN" altLang="en-US" dirty="0" smtClean="0"/>
              <a:t>参数，即可实现此功能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结构元素越大，检测到的边缘就越宽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这种边缘检测运算也叫</a:t>
            </a:r>
            <a:r>
              <a:rPr lang="en-US" altLang="zh-CN" dirty="0" err="1" smtClean="0">
                <a:solidFill>
                  <a:srgbClr val="FF0000"/>
                </a:solidFill>
              </a:rPr>
              <a:t>Beucher</a:t>
            </a:r>
            <a:r>
              <a:rPr lang="zh-CN" altLang="en-US" dirty="0" smtClean="0">
                <a:solidFill>
                  <a:srgbClr val="FF0000"/>
                </a:solidFill>
              </a:rPr>
              <a:t>梯度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</p:spTree>
    <p:extLst>
      <p:ext uri="{BB962C8B-B14F-4D97-AF65-F5344CB8AC3E}">
        <p14:creationId xmlns:p14="http://schemas.microsoft.com/office/powerpoint/2010/main" val="37442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定义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MorphoFeatures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MorphoFeatures</a:t>
            </a:r>
            <a:r>
              <a:rPr lang="en-US" altLang="zh-CN" sz="2000" dirty="0" smtClean="0">
                <a:solidFill>
                  <a:srgbClr val="0070C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private</a:t>
            </a:r>
            <a:r>
              <a:rPr lang="en-US" altLang="zh-CN" sz="2000" dirty="0">
                <a:solidFill>
                  <a:srgbClr val="0070C0"/>
                </a:solidFill>
              </a:rPr>
              <a:t>: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用于产生二值图像的阈值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threshold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对</a:t>
            </a:r>
            <a:r>
              <a:rPr lang="en-US" altLang="zh-CN" sz="2000" dirty="0">
                <a:solidFill>
                  <a:srgbClr val="00B050"/>
                </a:solidFill>
              </a:rPr>
              <a:t>result</a:t>
            </a:r>
            <a:r>
              <a:rPr lang="zh-CN" altLang="en-US" sz="2000" dirty="0">
                <a:solidFill>
                  <a:srgbClr val="00B050"/>
                </a:solidFill>
              </a:rPr>
              <a:t>图像应用阈值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</a:rPr>
              <a:t>applyThreshold</a:t>
            </a:r>
            <a:r>
              <a:rPr lang="en-US" altLang="zh-CN" sz="2000" dirty="0">
                <a:solidFill>
                  <a:srgbClr val="0070C0"/>
                </a:solidFill>
              </a:rPr>
              <a:t>(cv::Mat&amp; result) {		</a:t>
            </a:r>
            <a:r>
              <a:rPr lang="en-US" altLang="zh-CN" sz="2000" dirty="0" smtClean="0">
                <a:solidFill>
                  <a:srgbClr val="0070C0"/>
                </a:solidFill>
              </a:rPr>
              <a:t>		if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threshold &gt; 0</a:t>
            </a:r>
            <a:r>
              <a:rPr lang="en-US" altLang="zh-CN" sz="2000" dirty="0">
                <a:solidFill>
                  <a:srgbClr val="0070C0"/>
                </a:solidFill>
              </a:rPr>
              <a:t>)			</a:t>
            </a:r>
            <a:r>
              <a:rPr lang="en-US" altLang="zh-CN" sz="2000" dirty="0" smtClean="0">
                <a:solidFill>
                  <a:srgbClr val="0070C0"/>
                </a:solidFill>
              </a:rPr>
              <a:t>		        		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>
                <a:solidFill>
                  <a:srgbClr val="0000FF"/>
                </a:solidFill>
              </a:rPr>
              <a:t>threshold</a:t>
            </a:r>
            <a:r>
              <a:rPr lang="en-US" altLang="zh-CN" sz="2000" dirty="0">
                <a:solidFill>
                  <a:srgbClr val="0070C0"/>
                </a:solidFill>
              </a:rPr>
              <a:t>(result, result, threshold</a:t>
            </a:r>
            <a:r>
              <a:rPr lang="en-US" altLang="zh-CN" sz="2000" dirty="0" smtClean="0">
                <a:solidFill>
                  <a:srgbClr val="0070C0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			      255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>
                <a:solidFill>
                  <a:srgbClr val="FF0000"/>
                </a:solidFill>
              </a:rPr>
              <a:t>THRESH_BINARY_INV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public: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MorphoFeatures</a:t>
            </a:r>
            <a:r>
              <a:rPr lang="en-US" altLang="zh-CN" sz="2000" dirty="0">
                <a:solidFill>
                  <a:srgbClr val="0070C0"/>
                </a:solidFill>
              </a:rPr>
              <a:t>() :</a:t>
            </a:r>
            <a:r>
              <a:rPr lang="en-US" altLang="zh-CN" sz="2000" dirty="0">
                <a:solidFill>
                  <a:srgbClr val="0000FF"/>
                </a:solidFill>
              </a:rPr>
              <a:t>threshold(-1</a:t>
            </a:r>
            <a:r>
              <a:rPr lang="en-US" altLang="zh-CN" sz="2000" dirty="0" smtClean="0">
                <a:solidFill>
                  <a:srgbClr val="0000FF"/>
                </a:solidFill>
              </a:rPr>
              <a:t>) </a:t>
            </a:r>
            <a:r>
              <a:rPr lang="en-US" altLang="zh-CN" sz="2000" dirty="0" smtClean="0">
                <a:solidFill>
                  <a:srgbClr val="0070C0"/>
                </a:solidFill>
              </a:rPr>
              <a:t>{}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</p:spTree>
    <p:extLst>
      <p:ext uri="{BB962C8B-B14F-4D97-AF65-F5344CB8AC3E}">
        <p14:creationId xmlns:p14="http://schemas.microsoft.com/office/powerpoint/2010/main" val="12813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设置阈值</a:t>
            </a:r>
          </a:p>
          <a:p>
            <a:pPr marL="109728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</a:rPr>
              <a:t>setThreshold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t) </a:t>
            </a:r>
            <a:r>
              <a:rPr lang="en-US" altLang="zh-CN" sz="2000" dirty="0" smtClean="0">
                <a:solidFill>
                  <a:srgbClr val="0070C0"/>
                </a:solidFill>
              </a:rPr>
              <a:t>{ threshold </a:t>
            </a:r>
            <a:r>
              <a:rPr lang="en-US" altLang="zh-CN" sz="2000" dirty="0">
                <a:solidFill>
                  <a:srgbClr val="0070C0"/>
                </a:solidFill>
              </a:rPr>
              <a:t>= t</a:t>
            </a:r>
            <a:r>
              <a:rPr lang="en-US" altLang="zh-CN" sz="2000" dirty="0" smtClean="0">
                <a:solidFill>
                  <a:srgbClr val="0070C0"/>
                </a:solidFill>
              </a:rPr>
              <a:t>; }</a:t>
            </a:r>
          </a:p>
          <a:p>
            <a:pPr marL="109728" indent="0">
              <a:buNone/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获取</a:t>
            </a:r>
            <a:r>
              <a:rPr lang="en-US" altLang="zh-CN" sz="2000" dirty="0">
                <a:solidFill>
                  <a:srgbClr val="00B050"/>
                </a:solidFill>
              </a:rPr>
              <a:t>image</a:t>
            </a:r>
            <a:r>
              <a:rPr lang="zh-CN" altLang="en-US" sz="2000" dirty="0">
                <a:solidFill>
                  <a:srgbClr val="00B050"/>
                </a:solidFill>
              </a:rPr>
              <a:t>图像中的边缘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</a:t>
            </a:r>
            <a:r>
              <a:rPr lang="en-US" altLang="zh-CN" sz="2000" dirty="0" err="1">
                <a:solidFill>
                  <a:srgbClr val="FF0000"/>
                </a:solidFill>
              </a:rPr>
              <a:t>getEdges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</a:rPr>
              <a:t> cv::Mat &amp;image,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const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cv::Mat &amp;element = cv::Mat()) {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获得梯度图		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cv</a:t>
            </a:r>
            <a:r>
              <a:rPr lang="en-US" altLang="zh-CN" sz="2000" dirty="0">
                <a:solidFill>
                  <a:srgbClr val="0070C0"/>
                </a:solidFill>
              </a:rPr>
              <a:t>::Mat result;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</a:rPr>
              <a:t>morphologyEx</a:t>
            </a:r>
            <a:r>
              <a:rPr lang="en-US" altLang="zh-CN" sz="2000" dirty="0">
                <a:solidFill>
                  <a:srgbClr val="0070C0"/>
                </a:solidFill>
              </a:rPr>
              <a:t>(image, result, </a:t>
            </a:r>
            <a:r>
              <a:rPr lang="en-US" altLang="zh-CN" sz="2000" dirty="0" smtClean="0">
                <a:solidFill>
                  <a:srgbClr val="0070C0"/>
                </a:solidFill>
              </a:rPr>
              <a:t>			                 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>
                <a:solidFill>
                  <a:srgbClr val="FF0000"/>
                </a:solidFill>
              </a:rPr>
              <a:t>MORPH_GRADIENT</a:t>
            </a:r>
            <a:r>
              <a:rPr lang="en-US" altLang="zh-CN" sz="2000" dirty="0">
                <a:solidFill>
                  <a:srgbClr val="0070C0"/>
                </a:solidFill>
              </a:rPr>
              <a:t>, element);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altLang="zh-CN" sz="20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应用阈值以得到二值图像	</a:t>
            </a: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applyThreshold</a:t>
            </a:r>
            <a:r>
              <a:rPr lang="en-US" altLang="zh-CN" sz="2000" dirty="0" smtClean="0">
                <a:solidFill>
                  <a:srgbClr val="0070C0"/>
                </a:solidFill>
              </a:rPr>
              <a:t>(result</a:t>
            </a:r>
            <a:r>
              <a:rPr lang="en-US" altLang="zh-CN" sz="2000" dirty="0">
                <a:solidFill>
                  <a:srgbClr val="0070C0"/>
                </a:solidFill>
              </a:rPr>
              <a:t>);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return </a:t>
            </a:r>
            <a:r>
              <a:rPr lang="en-US" altLang="zh-CN" sz="2000" dirty="0">
                <a:solidFill>
                  <a:srgbClr val="0070C0"/>
                </a:solidFill>
              </a:rPr>
              <a:t>result;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MorphoFeatures</a:t>
            </a:r>
            <a:r>
              <a:rPr lang="zh-CN" altLang="en-US" sz="2800" dirty="0" smtClean="0"/>
              <a:t>类</a:t>
            </a:r>
            <a:r>
              <a:rPr lang="zh-CN" altLang="en-US" sz="2800" dirty="0" smtClean="0">
                <a:solidFill>
                  <a:srgbClr val="0000FF"/>
                </a:solidFill>
              </a:rPr>
              <a:t>检测图像边缘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读入彩色图像并转为灰度图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cv</a:t>
            </a:r>
            <a:r>
              <a:rPr lang="en-US" altLang="zh-CN" sz="2000" dirty="0">
                <a:solidFill>
                  <a:srgbClr val="0070C0"/>
                </a:solidFill>
              </a:rPr>
              <a:t>::Mat image = cv::</a:t>
            </a:r>
            <a:r>
              <a:rPr lang="en-US" altLang="zh-CN" sz="2000" dirty="0" err="1">
                <a:solidFill>
                  <a:srgbClr val="0070C0"/>
                </a:solidFill>
              </a:rPr>
              <a:t>imread</a:t>
            </a:r>
            <a:r>
              <a:rPr lang="en-US" altLang="zh-CN" sz="2000" dirty="0">
                <a:solidFill>
                  <a:srgbClr val="0070C0"/>
                </a:solidFill>
              </a:rPr>
              <a:t>("building.jpg");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cv</a:t>
            </a:r>
            <a:r>
              <a:rPr lang="en-US" altLang="zh-CN" sz="2000" dirty="0">
                <a:solidFill>
                  <a:srgbClr val="0070C0"/>
                </a:solidFill>
              </a:rPr>
              <a:t>::Mat gray;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</a:rPr>
              <a:t>cvtColor</a:t>
            </a:r>
            <a:r>
              <a:rPr lang="en-US" altLang="zh-CN" sz="2000" dirty="0">
                <a:solidFill>
                  <a:srgbClr val="0070C0"/>
                </a:solidFill>
              </a:rPr>
              <a:t>(image, gray, CV_BGR2GRAY);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</a:rPr>
              <a:t>imshow</a:t>
            </a:r>
            <a:r>
              <a:rPr lang="en-US" altLang="zh-CN" sz="2000" dirty="0" smtClean="0">
                <a:solidFill>
                  <a:srgbClr val="0070C0"/>
                </a:solidFill>
              </a:rPr>
              <a:t>(“</a:t>
            </a:r>
            <a:r>
              <a:rPr lang="zh-CN" altLang="en-US" sz="2000" dirty="0" smtClean="0">
                <a:solidFill>
                  <a:srgbClr val="0070C0"/>
                </a:solidFill>
              </a:rPr>
              <a:t>原灰度图</a:t>
            </a:r>
            <a:r>
              <a:rPr lang="en-US" altLang="zh-CN" sz="2000" dirty="0">
                <a:solidFill>
                  <a:srgbClr val="0070C0"/>
                </a:solidFill>
              </a:rPr>
              <a:t>", gray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endParaRPr lang="en-US" altLang="zh-CN" sz="20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检测图像中的边缘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</a:rPr>
              <a:t>MorphoFeatures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morpho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morpho.</a:t>
            </a:r>
            <a:r>
              <a:rPr lang="en-US" altLang="zh-CN" sz="2000" dirty="0" err="1">
                <a:solidFill>
                  <a:srgbClr val="0000FF"/>
                </a:solidFill>
              </a:rPr>
              <a:t>setThreshold</a:t>
            </a:r>
            <a:r>
              <a:rPr lang="en-US" altLang="zh-CN" sz="2000" dirty="0">
                <a:solidFill>
                  <a:srgbClr val="0070C0"/>
                </a:solidFill>
              </a:rPr>
              <a:t>(40);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cv::Mat </a:t>
            </a:r>
            <a:r>
              <a:rPr lang="en-US" altLang="zh-CN" sz="2000" dirty="0" smtClean="0">
                <a:solidFill>
                  <a:srgbClr val="0070C0"/>
                </a:solidFill>
              </a:rPr>
              <a:t>element(3, 3, </a:t>
            </a:r>
            <a:r>
              <a:rPr lang="en-US" altLang="zh-CN" sz="2000" dirty="0">
                <a:solidFill>
                  <a:srgbClr val="0070C0"/>
                </a:solidFill>
              </a:rPr>
              <a:t>CV_8U, 1);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cv::Mat result =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morpho.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getEdges</a:t>
            </a:r>
            <a:r>
              <a:rPr lang="en-US" altLang="zh-CN" sz="2000" dirty="0">
                <a:solidFill>
                  <a:srgbClr val="0070C0"/>
                </a:solidFill>
              </a:rPr>
              <a:t>(gray, element);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</a:t>
            </a:r>
            <a:r>
              <a:rPr lang="en-US" altLang="zh-CN" sz="2000" dirty="0" err="1">
                <a:solidFill>
                  <a:srgbClr val="0070C0"/>
                </a:solidFill>
              </a:rPr>
              <a:t>imshow</a:t>
            </a:r>
            <a:r>
              <a:rPr lang="en-US" altLang="zh-CN" sz="2000" dirty="0">
                <a:solidFill>
                  <a:srgbClr val="0070C0"/>
                </a:solidFill>
              </a:rPr>
              <a:t>("</a:t>
            </a:r>
            <a:r>
              <a:rPr lang="zh-CN" altLang="en-US" sz="2000" dirty="0">
                <a:solidFill>
                  <a:srgbClr val="0070C0"/>
                </a:solidFill>
              </a:rPr>
              <a:t>边缘检测结果</a:t>
            </a:r>
            <a:r>
              <a:rPr lang="en-US" altLang="zh-CN" sz="2000" dirty="0">
                <a:solidFill>
                  <a:srgbClr val="0070C0"/>
                </a:solidFill>
              </a:rPr>
              <a:t>", result);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主要内容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用形态学滤波器腐蚀和膨胀图像</a:t>
            </a:r>
            <a:endParaRPr lang="en-US" altLang="zh-CN" sz="3200" dirty="0" smtClean="0"/>
          </a:p>
          <a:p>
            <a:r>
              <a:rPr lang="zh-CN" altLang="en-US" sz="3200" dirty="0" smtClean="0"/>
              <a:t>用形态学滤波器开启和闭合图像</a:t>
            </a:r>
            <a:endParaRPr lang="en-US" altLang="zh-CN" sz="3200" dirty="0" smtClean="0"/>
          </a:p>
          <a:p>
            <a:r>
              <a:rPr lang="zh-CN" altLang="en-US" sz="3200" dirty="0" smtClean="0"/>
              <a:t>用形态学滤波器检测边缘和角点</a:t>
            </a:r>
            <a:endParaRPr lang="en-US" altLang="zh-CN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用形态学运算变换图像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10" y="1237820"/>
            <a:ext cx="4032448" cy="23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19" y="3717032"/>
            <a:ext cx="4045839" cy="234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4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检测图像边缘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/>
              <a:t>另外两种方法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膨胀后的图像</a:t>
            </a:r>
            <a:r>
              <a:rPr lang="zh-CN" altLang="en-US" dirty="0" smtClean="0"/>
              <a:t>减去</a:t>
            </a:r>
            <a:r>
              <a:rPr lang="zh-CN" altLang="en-US" dirty="0" smtClean="0">
                <a:solidFill>
                  <a:srgbClr val="0000FF"/>
                </a:solidFill>
              </a:rPr>
              <a:t>原始图像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原始图像</a:t>
            </a:r>
            <a:r>
              <a:rPr lang="zh-CN" altLang="en-US" dirty="0" smtClean="0"/>
              <a:t>减去</a:t>
            </a:r>
            <a:r>
              <a:rPr lang="zh-CN" altLang="en-US" dirty="0" smtClean="0">
                <a:solidFill>
                  <a:srgbClr val="0000FF"/>
                </a:solidFill>
              </a:rPr>
              <a:t>腐蚀后的图像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此两种方法得到的边缘会更窄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</p:spTree>
    <p:extLst>
      <p:ext uri="{BB962C8B-B14F-4D97-AF65-F5344CB8AC3E}">
        <p14:creationId xmlns:p14="http://schemas.microsoft.com/office/powerpoint/2010/main" val="9405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检测角点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连续应用</a:t>
            </a:r>
            <a:r>
              <a:rPr lang="zh-CN" altLang="en-US" dirty="0" smtClean="0">
                <a:solidFill>
                  <a:srgbClr val="0000FF"/>
                </a:solidFill>
              </a:rPr>
              <a:t>多个不同的结构元素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0000FF"/>
                </a:solidFill>
              </a:rPr>
              <a:t>形态学运算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22764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89870"/>
            <a:ext cx="2038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2" y="5085184"/>
            <a:ext cx="3171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53136"/>
            <a:ext cx="20097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zh-CN" altLang="en-US" sz="3400" dirty="0" smtClean="0"/>
              <a:t>为</a:t>
            </a:r>
            <a:r>
              <a:rPr lang="en-US" altLang="zh-CN" sz="3400" dirty="0" err="1" smtClean="0">
                <a:solidFill>
                  <a:srgbClr val="0070C0"/>
                </a:solidFill>
              </a:rPr>
              <a:t>MorphoFeatures</a:t>
            </a:r>
            <a:r>
              <a:rPr lang="zh-CN" altLang="en-US" sz="3400" dirty="0" smtClean="0"/>
              <a:t>类增加成员函数用以检测角点：</a:t>
            </a:r>
            <a:endParaRPr lang="en-US" altLang="zh-CN" sz="3400" dirty="0" smtClean="0"/>
          </a:p>
          <a:p>
            <a:pPr marL="109728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依次应用所有结构元素以检测角点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cv::Mat </a:t>
            </a:r>
            <a:r>
              <a:rPr lang="en-US" altLang="zh-CN" dirty="0" err="1">
                <a:solidFill>
                  <a:srgbClr val="0000FF"/>
                </a:solidFill>
              </a:rPr>
              <a:t>getCorners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>
                <a:solidFill>
                  <a:srgbClr val="0070C0"/>
                </a:solidFill>
              </a:rPr>
              <a:t> cv::Mat &amp;image) 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cv::Mat </a:t>
            </a:r>
            <a:r>
              <a:rPr lang="en-US" altLang="zh-CN" dirty="0">
                <a:solidFill>
                  <a:srgbClr val="0000FF"/>
                </a:solidFill>
              </a:rPr>
              <a:t>result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用十字形元素膨胀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>
                <a:solidFill>
                  <a:srgbClr val="0000FF"/>
                </a:solidFill>
              </a:rPr>
              <a:t>dilate</a:t>
            </a:r>
            <a:r>
              <a:rPr lang="en-US" altLang="zh-CN" dirty="0">
                <a:solidFill>
                  <a:srgbClr val="0070C0"/>
                </a:solidFill>
              </a:rPr>
              <a:t>(image, result, cross);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用菱形元素腐蚀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>
                <a:solidFill>
                  <a:srgbClr val="0000FF"/>
                </a:solidFill>
              </a:rPr>
              <a:t>erode</a:t>
            </a:r>
            <a:r>
              <a:rPr lang="en-US" altLang="zh-CN" dirty="0">
                <a:solidFill>
                  <a:srgbClr val="0070C0"/>
                </a:solidFill>
              </a:rPr>
              <a:t>(result, result, diamond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cv::Mat </a:t>
            </a:r>
            <a:r>
              <a:rPr lang="en-US" altLang="zh-CN" dirty="0">
                <a:solidFill>
                  <a:srgbClr val="0000FF"/>
                </a:solidFill>
              </a:rPr>
              <a:t>result2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用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形元素膨胀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>
                <a:solidFill>
                  <a:srgbClr val="0000FF"/>
                </a:solidFill>
              </a:rPr>
              <a:t>dilate</a:t>
            </a:r>
            <a:r>
              <a:rPr lang="en-US" altLang="zh-CN" dirty="0">
                <a:solidFill>
                  <a:srgbClr val="0070C0"/>
                </a:solidFill>
              </a:rPr>
              <a:t>(image, result2, x);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用正方形元素腐蚀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>
                <a:solidFill>
                  <a:srgbClr val="0000FF"/>
                </a:solidFill>
              </a:rPr>
              <a:t>erode</a:t>
            </a:r>
            <a:r>
              <a:rPr lang="en-US" altLang="zh-CN" dirty="0">
                <a:solidFill>
                  <a:srgbClr val="0070C0"/>
                </a:solidFill>
              </a:rPr>
              <a:t>(result2, result2, square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计算两个闭运算图像之差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 err="1">
                <a:solidFill>
                  <a:srgbClr val="FF0000"/>
                </a:solidFill>
              </a:rPr>
              <a:t>absdiff</a:t>
            </a:r>
            <a:r>
              <a:rPr lang="en-US" altLang="zh-CN" dirty="0">
                <a:solidFill>
                  <a:srgbClr val="0070C0"/>
                </a:solidFill>
              </a:rPr>
              <a:t>(result2, result, result);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应用阈值，获得二值图像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applyThreshold</a:t>
            </a:r>
            <a:r>
              <a:rPr lang="en-US" altLang="zh-CN" dirty="0">
                <a:solidFill>
                  <a:srgbClr val="0070C0"/>
                </a:solidFill>
              </a:rPr>
              <a:t>(result);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return result;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04664"/>
            <a:ext cx="2147619" cy="21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26" y="429736"/>
            <a:ext cx="2114286" cy="21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4664"/>
            <a:ext cx="2160240" cy="214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28620"/>
            <a:ext cx="2147619" cy="21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28620"/>
            <a:ext cx="2171238" cy="21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71" y="3028620"/>
            <a:ext cx="2147619" cy="21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448857" y="2483604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zh-CN" altLang="en-US" dirty="0"/>
              <a:t>用十字形元素膨胀</a:t>
            </a:r>
          </a:p>
        </p:txBody>
      </p:sp>
      <p:sp>
        <p:nvSpPr>
          <p:cNvPr id="6" name="矩形 5"/>
          <p:cNvSpPr/>
          <p:nvPr/>
        </p:nvSpPr>
        <p:spPr>
          <a:xfrm>
            <a:off x="6470233" y="24928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用菱形元素腐蚀</a:t>
            </a:r>
          </a:p>
        </p:txBody>
      </p:sp>
      <p:sp>
        <p:nvSpPr>
          <p:cNvPr id="7" name="矩形 6"/>
          <p:cNvSpPr/>
          <p:nvPr/>
        </p:nvSpPr>
        <p:spPr>
          <a:xfrm>
            <a:off x="3650157" y="5085184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X</a:t>
            </a:r>
            <a:r>
              <a:rPr lang="zh-CN" altLang="en-US" dirty="0"/>
              <a:t>形元素膨胀</a:t>
            </a:r>
          </a:p>
        </p:txBody>
      </p:sp>
      <p:sp>
        <p:nvSpPr>
          <p:cNvPr id="14" name="矩形 13"/>
          <p:cNvSpPr/>
          <p:nvPr/>
        </p:nvSpPr>
        <p:spPr>
          <a:xfrm>
            <a:off x="6372200" y="50851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用正方形元素</a:t>
            </a:r>
            <a:r>
              <a:rPr lang="zh-CN" altLang="en-US" dirty="0"/>
              <a:t>腐蚀</a:t>
            </a:r>
          </a:p>
        </p:txBody>
      </p:sp>
      <p:sp>
        <p:nvSpPr>
          <p:cNvPr id="9" name="右箭头 8"/>
          <p:cNvSpPr/>
          <p:nvPr/>
        </p:nvSpPr>
        <p:spPr>
          <a:xfrm>
            <a:off x="2699792" y="134076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80112" y="134076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699792" y="386104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567492" y="386104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5656" y="562059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十字形和菱形元素主要用于水平和垂直边缘形成的角点的检测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9" grpId="0" animBg="1"/>
      <p:bldP spid="16" grpId="0" animBg="1"/>
      <p:bldP spid="17" grpId="0" animBg="1"/>
      <p:bldP spid="1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4" y="504773"/>
            <a:ext cx="2304256" cy="228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028" y="432202"/>
            <a:ext cx="2345108" cy="228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2202"/>
            <a:ext cx="2304256" cy="228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4" y="3078495"/>
            <a:ext cx="2304256" cy="228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70" y="3078496"/>
            <a:ext cx="2313966" cy="228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33" y="3015779"/>
            <a:ext cx="2320239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448857" y="2627620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zh-CN" altLang="en-US" dirty="0"/>
              <a:t>用十字形元素膨胀</a:t>
            </a:r>
          </a:p>
        </p:txBody>
      </p:sp>
      <p:sp>
        <p:nvSpPr>
          <p:cNvPr id="18" name="矩形 17"/>
          <p:cNvSpPr/>
          <p:nvPr/>
        </p:nvSpPr>
        <p:spPr>
          <a:xfrm>
            <a:off x="6732240" y="26276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用菱形元素腐蚀</a:t>
            </a:r>
          </a:p>
        </p:txBody>
      </p:sp>
      <p:sp>
        <p:nvSpPr>
          <p:cNvPr id="19" name="矩形 18"/>
          <p:cNvSpPr/>
          <p:nvPr/>
        </p:nvSpPr>
        <p:spPr>
          <a:xfrm>
            <a:off x="3650157" y="5291916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X</a:t>
            </a:r>
            <a:r>
              <a:rPr lang="zh-CN" altLang="en-US" dirty="0"/>
              <a:t>形元素膨胀</a:t>
            </a:r>
          </a:p>
        </p:txBody>
      </p:sp>
      <p:sp>
        <p:nvSpPr>
          <p:cNvPr id="20" name="矩形 19"/>
          <p:cNvSpPr/>
          <p:nvPr/>
        </p:nvSpPr>
        <p:spPr>
          <a:xfrm>
            <a:off x="6645131" y="53012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用正方形元素</a:t>
            </a:r>
            <a:r>
              <a:rPr lang="zh-CN" altLang="en-US" dirty="0"/>
              <a:t>腐蚀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699792" y="134076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783516" y="134076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699792" y="386104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783516" y="3861048"/>
            <a:ext cx="7327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1640" y="5723964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 smtClean="0"/>
              <a:t>形和</a:t>
            </a:r>
            <a:r>
              <a:rPr lang="zh-CN" altLang="en-US" dirty="0"/>
              <a:t>正方形</a:t>
            </a:r>
            <a:r>
              <a:rPr lang="zh-CN" altLang="en-US" dirty="0" smtClean="0"/>
              <a:t>元素主要用于两个斜</a:t>
            </a:r>
            <a:r>
              <a:rPr lang="en-US" altLang="zh-CN" dirty="0" smtClean="0"/>
              <a:t>45</a:t>
            </a:r>
            <a:r>
              <a:rPr lang="zh-CN" altLang="en-US" dirty="0" smtClean="0"/>
              <a:t>度方向边缘形成的角点的检测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zh-CN" altLang="en-US" sz="2600" dirty="0"/>
              <a:t>为</a:t>
            </a:r>
            <a:r>
              <a:rPr lang="en-US" altLang="zh-CN" sz="2600" dirty="0" err="1">
                <a:solidFill>
                  <a:srgbClr val="0070C0"/>
                </a:solidFill>
              </a:rPr>
              <a:t>MorphoFeatures</a:t>
            </a:r>
            <a:r>
              <a:rPr lang="zh-CN" altLang="en-US" sz="2600" dirty="0"/>
              <a:t>类增加成员函数</a:t>
            </a:r>
            <a:r>
              <a:rPr lang="zh-CN" altLang="en-US" sz="2600" dirty="0" smtClean="0"/>
              <a:t>用以圈出角</a:t>
            </a:r>
            <a:r>
              <a:rPr lang="zh-CN" altLang="en-US" sz="2600" dirty="0"/>
              <a:t>点</a:t>
            </a:r>
            <a:r>
              <a:rPr lang="zh-CN" altLang="en-US" sz="2600" dirty="0" smtClean="0"/>
              <a:t>：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对于二值图像</a:t>
            </a:r>
            <a:r>
              <a:rPr lang="en-US" altLang="zh-CN" sz="2000" dirty="0">
                <a:solidFill>
                  <a:srgbClr val="00B050"/>
                </a:solidFill>
              </a:rPr>
              <a:t>binary</a:t>
            </a:r>
            <a:r>
              <a:rPr lang="zh-CN" altLang="en-US" sz="2000" dirty="0">
                <a:solidFill>
                  <a:srgbClr val="00B050"/>
                </a:solidFill>
              </a:rPr>
              <a:t>中像素值为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zh-CN" altLang="en-US" sz="2000" dirty="0">
                <a:solidFill>
                  <a:srgbClr val="00B050"/>
                </a:solidFill>
              </a:rPr>
              <a:t>的位置，在灰度图像</a:t>
            </a:r>
            <a:r>
              <a:rPr lang="en-US" altLang="zh-CN" sz="2000" dirty="0">
                <a:solidFill>
                  <a:srgbClr val="00B050"/>
                </a:solidFill>
              </a:rPr>
              <a:t>image</a:t>
            </a:r>
            <a:r>
              <a:rPr lang="zh-CN" altLang="en-US" sz="2000" dirty="0">
                <a:solidFill>
                  <a:srgbClr val="00B050"/>
                </a:solidFill>
              </a:rPr>
              <a:t>中</a:t>
            </a:r>
            <a:r>
              <a:rPr lang="zh-CN" altLang="en-US" sz="2000" dirty="0" smtClean="0">
                <a:solidFill>
                  <a:srgbClr val="00B050"/>
                </a:solidFill>
              </a:rPr>
              <a:t>同样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位置</a:t>
            </a:r>
            <a:r>
              <a:rPr lang="zh-CN" altLang="en-US" sz="2000" dirty="0">
                <a:solidFill>
                  <a:srgbClr val="00B050"/>
                </a:solidFill>
              </a:rPr>
              <a:t>处绘制圆圈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</a:rPr>
              <a:t>drawOnImage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</a:rPr>
              <a:t> cv::Mat&amp; binary, cv::Mat&amp; image) {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用于遍历灰度图像</a:t>
            </a:r>
            <a:r>
              <a:rPr lang="en-US" altLang="zh-CN" sz="2000" dirty="0">
                <a:solidFill>
                  <a:srgbClr val="00B050"/>
                </a:solidFill>
              </a:rPr>
              <a:t>binary</a:t>
            </a:r>
            <a:r>
              <a:rPr lang="zh-CN" altLang="en-US" sz="2000" dirty="0">
                <a:solidFill>
                  <a:srgbClr val="00B050"/>
                </a:solidFill>
              </a:rPr>
              <a:t>的迭代</a:t>
            </a:r>
            <a:r>
              <a:rPr lang="zh-CN" altLang="en-US" sz="2000" dirty="0" smtClean="0">
                <a:solidFill>
                  <a:srgbClr val="00B050"/>
                </a:solidFill>
              </a:rPr>
              <a:t>器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	cv</a:t>
            </a:r>
            <a:r>
              <a:rPr lang="en-US" altLang="zh-CN" sz="2000" dirty="0">
                <a:solidFill>
                  <a:srgbClr val="0070C0"/>
                </a:solidFill>
              </a:rPr>
              <a:t>::Mat_&lt;</a:t>
            </a:r>
            <a:r>
              <a:rPr lang="en-US" altLang="zh-CN" sz="2000" dirty="0" err="1">
                <a:solidFill>
                  <a:srgbClr val="0070C0"/>
                </a:solidFill>
              </a:rPr>
              <a:t>uchar</a:t>
            </a:r>
            <a:r>
              <a:rPr lang="en-US" altLang="zh-CN" sz="2000" dirty="0">
                <a:solidFill>
                  <a:srgbClr val="0070C0"/>
                </a:solidFill>
              </a:rPr>
              <a:t>&gt;::</a:t>
            </a:r>
            <a:r>
              <a:rPr lang="en-US" altLang="zh-CN" sz="2000" dirty="0" err="1">
                <a:solidFill>
                  <a:srgbClr val="0070C0"/>
                </a:solidFill>
              </a:rPr>
              <a:t>const_iterator</a:t>
            </a:r>
            <a:r>
              <a:rPr lang="en-US" altLang="zh-CN" sz="2000" dirty="0">
                <a:solidFill>
                  <a:srgbClr val="0070C0"/>
                </a:solidFill>
              </a:rPr>
              <a:t> it </a:t>
            </a:r>
            <a:r>
              <a:rPr lang="en-US" altLang="zh-CN" sz="2000" dirty="0" smtClean="0">
                <a:solidFill>
                  <a:srgbClr val="0070C0"/>
                </a:solidFill>
              </a:rPr>
              <a:t> 					 =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binary.begin</a:t>
            </a:r>
            <a:r>
              <a:rPr lang="en-US" altLang="zh-CN" sz="2000" dirty="0" smtClean="0">
                <a:solidFill>
                  <a:srgbClr val="0070C0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uchar</a:t>
            </a:r>
            <a:r>
              <a:rPr lang="en-US" altLang="zh-CN" sz="2000" dirty="0">
                <a:solidFill>
                  <a:srgbClr val="0070C0"/>
                </a:solidFill>
              </a:rPr>
              <a:t>&gt;();		cv::Mat_&lt;</a:t>
            </a:r>
            <a:r>
              <a:rPr lang="en-US" altLang="zh-CN" sz="2000" dirty="0" err="1">
                <a:solidFill>
                  <a:srgbClr val="0070C0"/>
                </a:solidFill>
              </a:rPr>
              <a:t>uchar</a:t>
            </a:r>
            <a:r>
              <a:rPr lang="en-US" altLang="zh-CN" sz="2000" dirty="0">
                <a:solidFill>
                  <a:srgbClr val="0070C0"/>
                </a:solidFill>
              </a:rPr>
              <a:t>&gt;::</a:t>
            </a:r>
            <a:r>
              <a:rPr lang="en-US" altLang="zh-CN" sz="2000" dirty="0" err="1">
                <a:solidFill>
                  <a:srgbClr val="0070C0"/>
                </a:solidFill>
              </a:rPr>
              <a:t>const_iterator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itend</a:t>
            </a:r>
            <a:r>
              <a:rPr lang="en-US" altLang="zh-CN" sz="2000" dirty="0">
                <a:solidFill>
                  <a:srgbClr val="0070C0"/>
                </a:solidFill>
              </a:rPr>
              <a:t> = </a:t>
            </a:r>
            <a:r>
              <a:rPr lang="en-US" altLang="zh-CN" sz="2000" dirty="0" smtClean="0">
                <a:solidFill>
                  <a:srgbClr val="0070C0"/>
                </a:solidFill>
              </a:rPr>
              <a:t>				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binary.end</a:t>
            </a:r>
            <a:r>
              <a:rPr lang="en-US" altLang="zh-CN" sz="2000" dirty="0" smtClean="0">
                <a:solidFill>
                  <a:srgbClr val="0070C0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uchar</a:t>
            </a:r>
            <a:r>
              <a:rPr lang="en-US" altLang="zh-CN" sz="2000" dirty="0">
                <a:solidFill>
                  <a:srgbClr val="0070C0"/>
                </a:solidFill>
              </a:rPr>
              <a:t>&gt;();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遍历每一个像素</a:t>
            </a:r>
            <a:r>
              <a:rPr lang="zh-CN" altLang="en-US" sz="2000" dirty="0">
                <a:solidFill>
                  <a:srgbClr val="0070C0"/>
                </a:solidFill>
              </a:rPr>
              <a:t>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for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0; it != </a:t>
            </a:r>
            <a:r>
              <a:rPr lang="en-US" altLang="zh-CN" sz="2000" dirty="0" err="1">
                <a:solidFill>
                  <a:srgbClr val="0070C0"/>
                </a:solidFill>
              </a:rPr>
              <a:t>itend</a:t>
            </a:r>
            <a:r>
              <a:rPr lang="en-US" altLang="zh-CN" sz="2000" dirty="0">
                <a:solidFill>
                  <a:srgbClr val="0070C0"/>
                </a:solidFill>
              </a:rPr>
              <a:t>; ++it, ++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) {		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if </a:t>
            </a:r>
            <a:r>
              <a:rPr lang="en-US" altLang="zh-CN" sz="2000" dirty="0">
                <a:solidFill>
                  <a:srgbClr val="0070C0"/>
                </a:solidFill>
              </a:rPr>
              <a:t>(!*it)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如果像素值非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>
                <a:solidFill>
                  <a:srgbClr val="0070C0"/>
                </a:solidFill>
              </a:rPr>
              <a:t>				</a:t>
            </a:r>
            <a:r>
              <a:rPr lang="en-US" altLang="zh-CN" sz="2000" dirty="0" smtClean="0">
                <a:solidFill>
                  <a:srgbClr val="0070C0"/>
                </a:solidFill>
              </a:rPr>
              <a:t>	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>
                <a:solidFill>
                  <a:srgbClr val="0000FF"/>
                </a:solidFill>
              </a:rPr>
              <a:t>circle</a:t>
            </a:r>
            <a:r>
              <a:rPr lang="en-US" altLang="zh-CN" sz="2000" dirty="0">
                <a:solidFill>
                  <a:srgbClr val="0070C0"/>
                </a:solidFill>
              </a:rPr>
              <a:t>(image, cv::Point(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% </a:t>
            </a:r>
            <a:r>
              <a:rPr lang="en-US" altLang="zh-CN" sz="2000" dirty="0" err="1">
                <a:solidFill>
                  <a:srgbClr val="0070C0"/>
                </a:solidFill>
              </a:rPr>
              <a:t>image.step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/ </a:t>
            </a:r>
            <a:r>
              <a:rPr lang="en-US" altLang="zh-CN" sz="2000" dirty="0" smtClean="0">
                <a:solidFill>
                  <a:srgbClr val="0070C0"/>
                </a:solidFill>
              </a:rPr>
              <a:t> 		   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image.step</a:t>
            </a:r>
            <a:r>
              <a:rPr lang="en-US" altLang="zh-CN" sz="2000" dirty="0">
                <a:solidFill>
                  <a:srgbClr val="0070C0"/>
                </a:solidFill>
              </a:rPr>
              <a:t>), </a:t>
            </a: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en-US" altLang="zh-CN" sz="2000" dirty="0">
                <a:solidFill>
                  <a:srgbClr val="0070C0"/>
                </a:solidFill>
              </a:rPr>
              <a:t>, cv::Scalar(255, 0, 0</a:t>
            </a:r>
            <a:r>
              <a:rPr lang="en-US" altLang="zh-CN" sz="2000" dirty="0" smtClean="0">
                <a:solidFill>
                  <a:srgbClr val="0070C0"/>
                </a:solidFill>
              </a:rPr>
              <a:t>));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</p:spTree>
    <p:extLst>
      <p:ext uri="{BB962C8B-B14F-4D97-AF65-F5344CB8AC3E}">
        <p14:creationId xmlns:p14="http://schemas.microsoft.com/office/powerpoint/2010/main" val="11483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0070C0"/>
                </a:solidFill>
              </a:rPr>
              <a:t>main</a:t>
            </a:r>
            <a:r>
              <a:rPr lang="zh-CN" altLang="en-US" dirty="0" smtClean="0"/>
              <a:t>函数中检测角点：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morpho.setThreshold</a:t>
            </a:r>
            <a:r>
              <a:rPr lang="en-US" altLang="zh-CN" sz="2000" dirty="0" smtClean="0">
                <a:solidFill>
                  <a:srgbClr val="0070C0"/>
                </a:solidFill>
              </a:rPr>
              <a:t>(35</a:t>
            </a:r>
            <a:r>
              <a:rPr lang="en-US" altLang="zh-CN" sz="2000" dirty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cv::Mat corners </a:t>
            </a:r>
            <a:r>
              <a:rPr lang="en-US" altLang="zh-CN" sz="2000" dirty="0" smtClean="0">
                <a:solidFill>
                  <a:srgbClr val="0070C0"/>
                </a:solidFill>
              </a:rPr>
              <a:t>=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morpho.getCorners</a:t>
            </a:r>
            <a:r>
              <a:rPr lang="en-US" altLang="zh-CN" sz="2000" dirty="0" smtClean="0">
                <a:solidFill>
                  <a:srgbClr val="0070C0"/>
                </a:solidFill>
              </a:rPr>
              <a:t>(gray);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在图像上显示角点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morpho.drawOnImage</a:t>
            </a:r>
            <a:r>
              <a:rPr lang="en-US" altLang="zh-CN" sz="2000" dirty="0">
                <a:solidFill>
                  <a:srgbClr val="0070C0"/>
                </a:solidFill>
              </a:rPr>
              <a:t>(corners, gray);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</a:t>
            </a:r>
            <a:r>
              <a:rPr lang="en-US" altLang="zh-CN" sz="2000" dirty="0" err="1">
                <a:solidFill>
                  <a:srgbClr val="0070C0"/>
                </a:solidFill>
              </a:rPr>
              <a:t>imshow</a:t>
            </a:r>
            <a:r>
              <a:rPr lang="en-US" altLang="zh-CN" sz="2000" dirty="0">
                <a:solidFill>
                  <a:srgbClr val="0070C0"/>
                </a:solidFill>
              </a:rPr>
              <a:t>("</a:t>
            </a:r>
            <a:r>
              <a:rPr lang="zh-CN" altLang="en-US" sz="2000" dirty="0">
                <a:solidFill>
                  <a:srgbClr val="0070C0"/>
                </a:solidFill>
              </a:rPr>
              <a:t>角点检测结果</a:t>
            </a:r>
            <a:r>
              <a:rPr lang="en-US" altLang="zh-CN" sz="2000" dirty="0">
                <a:solidFill>
                  <a:srgbClr val="0070C0"/>
                </a:solidFill>
              </a:rPr>
              <a:t>", gray);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</p:spTree>
    <p:extLst>
      <p:ext uri="{BB962C8B-B14F-4D97-AF65-F5344CB8AC3E}">
        <p14:creationId xmlns:p14="http://schemas.microsoft.com/office/powerpoint/2010/main" val="37202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用形态学滤波器检测边缘和角点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17702"/>
            <a:ext cx="4680520" cy="271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26014"/>
            <a:ext cx="4680520" cy="271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1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数学形态学</a:t>
            </a:r>
            <a:r>
              <a:rPr lang="zh-CN" altLang="en-US" sz="2400" dirty="0" smtClean="0"/>
              <a:t>是一门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年代发展起来的理论，用于分析和处理离散图像</a:t>
            </a:r>
            <a:endParaRPr lang="en-US" altLang="zh-CN" sz="2400" dirty="0" smtClean="0"/>
          </a:p>
          <a:p>
            <a:pPr algn="just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形态学运算</a:t>
            </a:r>
            <a:r>
              <a:rPr lang="zh-CN" altLang="en-US" sz="2400" dirty="0" smtClean="0"/>
              <a:t>可用于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图像分割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特征检测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形态学滤波器</a:t>
            </a:r>
            <a:r>
              <a:rPr lang="zh-CN" altLang="en-US" sz="2600" dirty="0">
                <a:latin typeface="Times New Roman" panose="02020603050405020304" pitchFamily="18" charset="0"/>
              </a:rPr>
              <a:t>的性能由称为“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zh-CN" altLang="en-US" sz="2600" dirty="0">
                <a:latin typeface="Times New Roman" panose="02020603050405020304" pitchFamily="18" charset="0"/>
              </a:rPr>
              <a:t>”的矩阵中的元素决定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</a:rPr>
              <a:t>在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二值形态学</a:t>
            </a:r>
            <a:r>
              <a:rPr lang="zh-CN" altLang="en-US" sz="2600" dirty="0">
                <a:latin typeface="Times New Roman" panose="02020603050405020304" pitchFamily="18" charset="0"/>
              </a:rPr>
              <a:t>中，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zh-CN" altLang="en-US" sz="2600" dirty="0">
                <a:latin typeface="Times New Roman" panose="02020603050405020304" pitchFamily="18" charset="0"/>
              </a:rPr>
              <a:t>只包含两个值（即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）：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并且</a:t>
            </a:r>
            <a:r>
              <a:rPr lang="zh-CN" altLang="en-US" sz="2600" dirty="0">
                <a:latin typeface="Times New Roman" panose="02020603050405020304" pitchFamily="18" charset="0"/>
              </a:rPr>
              <a:t>用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元素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热点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也称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锚点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标记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600" dirty="0">
                <a:latin typeface="Times New Roman" panose="02020603050405020304" pitchFamily="18" charset="0"/>
              </a:rPr>
              <a:t>的坐标原点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原则上可以是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任何形状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，但通常它是一个简单形状，如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正方形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圆形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或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菱形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形态学滤波器腐蚀和膨胀图像</a:t>
            </a:r>
            <a:endParaRPr lang="zh-CN" altLang="en-US" dirty="0"/>
          </a:p>
        </p:txBody>
      </p:sp>
      <p:pic>
        <p:nvPicPr>
          <p:cNvPr id="6" name="Picture 2" descr="H:\教学\数字图像处理\2015\教材资源\BurgerBurge-En1-clips\chap10\p176-math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91" y="2564904"/>
            <a:ext cx="1883668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H:\教学\数字图像处理\2015\教材资源\BurgerBurge-En1-clips\chap10\p176-fig10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68" y="3429000"/>
            <a:ext cx="4748794" cy="10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61588" y="436510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二值结构元素示例，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/>
              <a:t>用</a:t>
            </a:r>
            <a:r>
              <a:rPr lang="en-US" altLang="zh-CN" b="1" dirty="0" smtClean="0">
                <a:solidFill>
                  <a:srgbClr val="0000FF"/>
                </a:solidFill>
              </a:rPr>
              <a:t>·</a:t>
            </a:r>
            <a:r>
              <a:rPr lang="zh-CN" altLang="en-US" b="1" dirty="0" smtClean="0"/>
              <a:t>表示，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r>
              <a:rPr lang="zh-CN" altLang="en-US" b="1" dirty="0" smtClean="0"/>
              <a:t>用空格表示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4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sz="3600" dirty="0"/>
              <a:t>5.2 </a:t>
            </a:r>
            <a:r>
              <a:rPr lang="zh-CN" altLang="en-US" sz="3600" dirty="0"/>
              <a:t>形态学滤波器腐蚀和膨胀图像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877272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膨胀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是相对于直观上“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放大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”概念的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形态学运算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其定义如下：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膨胀示例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200" b="1" dirty="0">
              <a:latin typeface="Times New Roman" panose="02020603050405020304" pitchFamily="18" charset="0"/>
            </a:endParaRPr>
          </a:p>
          <a:p>
            <a:pPr algn="just"/>
            <a:endParaRPr lang="en-US" altLang="zh-CN" sz="2200" b="1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200" b="1" dirty="0">
              <a:latin typeface="Times New Roman" panose="02020603050405020304" pitchFamily="18" charset="0"/>
            </a:endParaRPr>
          </a:p>
          <a:p>
            <a:pPr algn="just"/>
            <a:endParaRPr lang="en-US" altLang="zh-CN" sz="2200" b="1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n-US" altLang="zh-CN" sz="2200" b="1" dirty="0" smtClean="0">
              <a:latin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n-US" altLang="zh-CN" sz="2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4338" name="Picture 2" descr="H:\教学\数字图像处理\2015\教材资源\BurgerBurge-En1-clips\chap10\p177-eqn10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8648"/>
            <a:ext cx="5358394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H:\教学\数字图像处理\2015\教材资源\BurgerBurge-En1-clips\chap10\p178-fig10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4840606" cy="319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z="3600" dirty="0"/>
              <a:t>5.2 </a:t>
            </a:r>
            <a:r>
              <a:rPr lang="zh-CN" altLang="en-US" sz="3600" dirty="0"/>
              <a:t>形态学滤波器腐蚀和膨胀图像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30725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腐蚀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膨胀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的“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逆运算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”，其定义如下：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结构元素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放在某位置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上，如果此时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完全包含在前景像素中（即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的子集），那么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就包含在腐蚀结果中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H:\教学\数字图像处理\2015\教材资源\BurgerBurge-En1-clips\chap10\p178-eqn10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79" y="1634128"/>
            <a:ext cx="5602236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教学\数字图像处理\2015\教材资源\BurgerBurge-En1-clips\chap10\p179-fig10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10" y="3171394"/>
            <a:ext cx="6614174" cy="34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6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形态学滤波器</a:t>
            </a:r>
            <a:r>
              <a:rPr lang="zh-CN" altLang="en-US" dirty="0" smtClean="0"/>
              <a:t>通常作用于</a:t>
            </a:r>
            <a:r>
              <a:rPr lang="zh-CN" altLang="en-US" dirty="0" smtClean="0">
                <a:solidFill>
                  <a:srgbClr val="FF0000"/>
                </a:solidFill>
              </a:rPr>
              <a:t>二值图像</a:t>
            </a:r>
            <a:r>
              <a:rPr lang="zh-CN" altLang="en-US" dirty="0" smtClean="0"/>
              <a:t>，这里采用</a:t>
            </a:r>
            <a:r>
              <a:rPr lang="en-US" altLang="zh-CN" dirty="0" smtClean="0">
                <a:solidFill>
                  <a:srgbClr val="0070C0"/>
                </a:solidFill>
              </a:rPr>
              <a:t>4.2</a:t>
            </a:r>
            <a:r>
              <a:rPr lang="zh-CN" altLang="en-US" dirty="0" smtClean="0"/>
              <a:t>中通过</a:t>
            </a:r>
            <a:r>
              <a:rPr lang="zh-CN" altLang="en-US" dirty="0" smtClean="0">
                <a:solidFill>
                  <a:srgbClr val="FF0000"/>
                </a:solidFill>
              </a:rPr>
              <a:t>阈值化</a:t>
            </a:r>
            <a:r>
              <a:rPr lang="zh-CN" altLang="en-US" dirty="0" smtClean="0"/>
              <a:t>创建的</a:t>
            </a:r>
            <a:r>
              <a:rPr lang="zh-CN" altLang="en-US" dirty="0" smtClean="0">
                <a:solidFill>
                  <a:srgbClr val="FF0000"/>
                </a:solidFill>
              </a:rPr>
              <a:t>二值图像</a:t>
            </a:r>
            <a:r>
              <a:rPr lang="zh-CN" altLang="en-US" dirty="0" smtClean="0"/>
              <a:t>。由于通常用</a:t>
            </a:r>
            <a:r>
              <a:rPr lang="zh-CN" altLang="en-US" dirty="0" smtClean="0">
                <a:solidFill>
                  <a:srgbClr val="0000FF"/>
                </a:solidFill>
              </a:rPr>
              <a:t>高像素值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白色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FF0000"/>
                </a:solidFill>
              </a:rPr>
              <a:t>前景物体</a:t>
            </a:r>
            <a:r>
              <a:rPr lang="zh-CN" altLang="en-US" dirty="0" smtClean="0"/>
              <a:t>，用</a:t>
            </a:r>
            <a:r>
              <a:rPr lang="zh-CN" altLang="en-US" dirty="0" smtClean="0">
                <a:solidFill>
                  <a:srgbClr val="0000FF"/>
                </a:solidFill>
              </a:rPr>
              <a:t>低像素值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黑色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FF0000"/>
                </a:solidFill>
              </a:rPr>
              <a:t>背景物体</a:t>
            </a:r>
            <a:r>
              <a:rPr lang="zh-CN" altLang="en-US" dirty="0" smtClean="0"/>
              <a:t>，因此对图像做了</a:t>
            </a:r>
            <a:r>
              <a:rPr lang="zh-CN" altLang="en-US" dirty="0" smtClean="0">
                <a:solidFill>
                  <a:srgbClr val="0000FF"/>
                </a:solidFill>
              </a:rPr>
              <a:t>反向处理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形态学滤波器腐蚀和膨胀图像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5112568" cy="342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读取输入图像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en-US" altLang="zh-CN" dirty="0">
                <a:solidFill>
                  <a:srgbClr val="0070C0"/>
                </a:solidFill>
              </a:rPr>
              <a:t>::Mat image = cv::</a:t>
            </a:r>
            <a:r>
              <a:rPr lang="en-US" altLang="zh-CN" dirty="0" err="1">
                <a:solidFill>
                  <a:srgbClr val="0070C0"/>
                </a:solidFill>
              </a:rPr>
              <a:t>imread</a:t>
            </a:r>
            <a:r>
              <a:rPr lang="en-US" altLang="zh-CN" dirty="0">
                <a:solidFill>
                  <a:srgbClr val="0070C0"/>
                </a:solidFill>
              </a:rPr>
              <a:t>("binary.bmp");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腐蚀图像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en-US" altLang="zh-CN" dirty="0">
                <a:solidFill>
                  <a:srgbClr val="0070C0"/>
                </a:solidFill>
              </a:rPr>
              <a:t>::Mat eroded;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目标图像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结构元素传空矩阵表示使用默认</a:t>
            </a:r>
            <a:r>
              <a:rPr lang="en-US" altLang="zh-CN" dirty="0">
                <a:solidFill>
                  <a:srgbClr val="00B050"/>
                </a:solidFill>
              </a:rPr>
              <a:t>3×3</a:t>
            </a:r>
            <a:r>
              <a:rPr lang="zh-CN" altLang="en-US" dirty="0">
                <a:solidFill>
                  <a:srgbClr val="00B050"/>
                </a:solidFill>
              </a:rPr>
              <a:t>正方形结构元素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en-US" altLang="zh-CN" dirty="0">
                <a:solidFill>
                  <a:srgbClr val="0070C0"/>
                </a:solidFill>
              </a:rPr>
              <a:t>::</a:t>
            </a:r>
            <a:r>
              <a:rPr lang="en-US" altLang="zh-CN" dirty="0">
                <a:solidFill>
                  <a:srgbClr val="FF0000"/>
                </a:solidFill>
              </a:rPr>
              <a:t>erode</a:t>
            </a:r>
            <a:r>
              <a:rPr lang="en-US" altLang="zh-CN" dirty="0">
                <a:solidFill>
                  <a:srgbClr val="0070C0"/>
                </a:solidFill>
              </a:rPr>
              <a:t>(image, eroded, </a:t>
            </a:r>
            <a:r>
              <a:rPr lang="en-US" altLang="zh-CN" dirty="0">
                <a:solidFill>
                  <a:srgbClr val="FF0000"/>
                </a:solidFill>
              </a:rPr>
              <a:t>cv::Mat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膨胀图像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en-US" altLang="zh-CN" dirty="0">
                <a:solidFill>
                  <a:srgbClr val="0070C0"/>
                </a:solidFill>
              </a:rPr>
              <a:t>::Mat dilated;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目标图像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结构元素传空矩阵表示使用默认</a:t>
            </a:r>
            <a:r>
              <a:rPr lang="en-US" altLang="zh-CN" dirty="0">
                <a:solidFill>
                  <a:srgbClr val="00B050"/>
                </a:solidFill>
              </a:rPr>
              <a:t>3×3</a:t>
            </a:r>
            <a:r>
              <a:rPr lang="zh-CN" altLang="en-US" dirty="0">
                <a:solidFill>
                  <a:srgbClr val="00B050"/>
                </a:solidFill>
              </a:rPr>
              <a:t>正方形结构元素</a:t>
            </a: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cv</a:t>
            </a:r>
            <a:r>
              <a:rPr lang="en-US" altLang="zh-CN" dirty="0">
                <a:solidFill>
                  <a:srgbClr val="0070C0"/>
                </a:solidFill>
              </a:rPr>
              <a:t>::</a:t>
            </a:r>
            <a:r>
              <a:rPr lang="en-US" altLang="zh-CN" dirty="0">
                <a:solidFill>
                  <a:srgbClr val="FF0000"/>
                </a:solidFill>
              </a:rPr>
              <a:t>dilate</a:t>
            </a:r>
            <a:r>
              <a:rPr lang="en-US" altLang="zh-CN" dirty="0">
                <a:solidFill>
                  <a:srgbClr val="0070C0"/>
                </a:solidFill>
              </a:rPr>
              <a:t>(image, dilated, </a:t>
            </a:r>
            <a:r>
              <a:rPr lang="en-US" altLang="zh-CN" dirty="0">
                <a:solidFill>
                  <a:srgbClr val="FF0000"/>
                </a:solidFill>
              </a:rPr>
              <a:t>cv::Mat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形态学滤波器腐蚀和膨胀图像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609329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Have a try, </a:t>
            </a:r>
            <a:r>
              <a:rPr lang="zh-CN" altLang="en-US" dirty="0" smtClean="0"/>
              <a:t>什么效果？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腐蚀</a:t>
            </a:r>
            <a:r>
              <a:rPr lang="zh-CN" altLang="en-US" dirty="0" smtClean="0"/>
              <a:t>后图像中物体的</a:t>
            </a:r>
            <a:r>
              <a:rPr lang="zh-CN" altLang="en-US" dirty="0" smtClean="0">
                <a:solidFill>
                  <a:srgbClr val="0000FF"/>
                </a:solidFill>
              </a:rPr>
              <a:t>尺寸会缩小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形状被腐蚀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面积较小的物体会消失</a:t>
            </a:r>
            <a:r>
              <a:rPr lang="zh-CN" altLang="en-US" dirty="0" smtClean="0"/>
              <a:t>，例如噪声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膨胀</a:t>
            </a:r>
            <a:r>
              <a:rPr lang="zh-CN" altLang="en-US" dirty="0" smtClean="0"/>
              <a:t>后图像中物体的</a:t>
            </a:r>
            <a:r>
              <a:rPr lang="zh-CN" altLang="en-US" dirty="0" smtClean="0">
                <a:solidFill>
                  <a:srgbClr val="0000FF"/>
                </a:solidFill>
              </a:rPr>
              <a:t>尺寸会变大</a:t>
            </a:r>
            <a:r>
              <a:rPr lang="zh-CN" altLang="en-US" dirty="0" smtClean="0"/>
              <a:t>，而物体中</a:t>
            </a:r>
            <a:r>
              <a:rPr lang="zh-CN" altLang="en-US" dirty="0" smtClean="0">
                <a:solidFill>
                  <a:srgbClr val="0000FF"/>
                </a:solidFill>
              </a:rPr>
              <a:t>有些空隙会被填满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也可以通过提供一个</a:t>
            </a:r>
            <a:r>
              <a:rPr lang="zh-CN" altLang="en-US" dirty="0" smtClean="0">
                <a:solidFill>
                  <a:srgbClr val="0000FF"/>
                </a:solidFill>
              </a:rPr>
              <a:t>矩阵</a:t>
            </a:r>
            <a:r>
              <a:rPr lang="zh-CN" altLang="en-US" dirty="0" smtClean="0"/>
              <a:t>来指定</a:t>
            </a:r>
            <a:r>
              <a:rPr lang="zh-CN" altLang="en-US" dirty="0" smtClean="0">
                <a:solidFill>
                  <a:srgbClr val="0000FF"/>
                </a:solidFill>
              </a:rPr>
              <a:t>结构元素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0000FF"/>
                </a:solidFill>
              </a:rPr>
              <a:t>形状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矩阵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rgbClr val="0000FF"/>
                </a:solidFill>
              </a:rPr>
              <a:t>非零元素</a:t>
            </a:r>
            <a:r>
              <a:rPr lang="zh-CN" altLang="en-US" dirty="0" smtClean="0"/>
              <a:t>即构成</a:t>
            </a:r>
            <a:r>
              <a:rPr lang="zh-CN" altLang="en-US" dirty="0" smtClean="0">
                <a:solidFill>
                  <a:srgbClr val="0000FF"/>
                </a:solidFill>
              </a:rPr>
              <a:t>结构元素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使用自定义的</a:t>
            </a:r>
            <a:r>
              <a:rPr lang="en-US" altLang="zh-CN" sz="2400" dirty="0">
                <a:solidFill>
                  <a:srgbClr val="00B050"/>
                </a:solidFill>
              </a:rPr>
              <a:t>7×7</a:t>
            </a:r>
            <a:r>
              <a:rPr lang="zh-CN" altLang="en-US" sz="2400" dirty="0">
                <a:solidFill>
                  <a:srgbClr val="00B050"/>
                </a:solidFill>
              </a:rPr>
              <a:t>结构元素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元素值全为</a:t>
            </a:r>
            <a:r>
              <a:rPr lang="en-US" altLang="zh-CN" sz="2400" dirty="0">
                <a:solidFill>
                  <a:srgbClr val="00B050"/>
                </a:solidFill>
              </a:rPr>
              <a:t>1)</a:t>
            </a:r>
          </a:p>
          <a:p>
            <a:pPr marL="109728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cv::Mat element(7, 7, CV_8U, cv::Scalar(1));</a:t>
            </a:r>
          </a:p>
          <a:p>
            <a:pPr marL="109728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cv::erode(image, eroded, element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效果与之前对比如何？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形态学滤波器腐蚀和膨胀图像</a:t>
            </a:r>
          </a:p>
        </p:txBody>
      </p:sp>
    </p:spTree>
    <p:extLst>
      <p:ext uri="{BB962C8B-B14F-4D97-AF65-F5344CB8AC3E}">
        <p14:creationId xmlns:p14="http://schemas.microsoft.com/office/powerpoint/2010/main" val="949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20670</TotalTime>
  <Words>1411</Words>
  <Application>Microsoft Office PowerPoint</Application>
  <PresentationFormat>全屏显示(4:3)</PresentationFormat>
  <Paragraphs>253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聚合</vt:lpstr>
      <vt:lpstr>计算机视觉 第5章 用形态学运算变换图像</vt:lpstr>
      <vt:lpstr>第5章 用形态学运算变换图像</vt:lpstr>
      <vt:lpstr>5.1 简介</vt:lpstr>
      <vt:lpstr>5.2 形态学滤波器腐蚀和膨胀图像</vt:lpstr>
      <vt:lpstr>5.2 形态学滤波器腐蚀和膨胀图像</vt:lpstr>
      <vt:lpstr>5.2 形态学滤波器腐蚀和膨胀图像</vt:lpstr>
      <vt:lpstr>5.2 形态学滤波器腐蚀和膨胀图像</vt:lpstr>
      <vt:lpstr>5.2 形态学滤波器腐蚀和膨胀图像</vt:lpstr>
      <vt:lpstr>5.2 形态学滤波器腐蚀和膨胀图像</vt:lpstr>
      <vt:lpstr>5.2 形态学滤波器腐蚀和膨胀图像</vt:lpstr>
      <vt:lpstr>5.2 形态学滤波器腐蚀和膨胀图像</vt:lpstr>
      <vt:lpstr>5.3 用形态学滤波器开启和闭合图像</vt:lpstr>
      <vt:lpstr>5.3 用形态学滤波器开启和闭合图像</vt:lpstr>
      <vt:lpstr>5.3 用形态学滤波器开启和闭合图像</vt:lpstr>
      <vt:lpstr>5.4 用形态学滤波器检测边缘和角点</vt:lpstr>
      <vt:lpstr>5.4 用形态学滤波器检测边缘和角点</vt:lpstr>
      <vt:lpstr>5.4 用形态学滤波器检测边缘和角点</vt:lpstr>
      <vt:lpstr>PowerPoint 演示文稿</vt:lpstr>
      <vt:lpstr>PowerPoint 演示文稿</vt:lpstr>
      <vt:lpstr>5.4 用形态学滤波器检测边缘和角点</vt:lpstr>
      <vt:lpstr>5.4 用形态学滤波器检测边缘和角点</vt:lpstr>
      <vt:lpstr>5.4 用形态学滤波器检测边缘和角点</vt:lpstr>
      <vt:lpstr>PowerPoint 演示文稿</vt:lpstr>
      <vt:lpstr>PowerPoint 演示文稿</vt:lpstr>
      <vt:lpstr>PowerPoint 演示文稿</vt:lpstr>
      <vt:lpstr>5.4 用形态学滤波器检测边缘和角点</vt:lpstr>
      <vt:lpstr>5.4 用形态学滤波器检测边缘和角点</vt:lpstr>
      <vt:lpstr>5.4 用形态学滤波器检测边缘和角点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 第1章 图像编程入门</dc:title>
  <dc:creator>Kun Zou</dc:creator>
  <cp:lastModifiedBy>Kun Zou</cp:lastModifiedBy>
  <cp:revision>542</cp:revision>
  <dcterms:created xsi:type="dcterms:W3CDTF">2016-07-13T11:30:32Z</dcterms:created>
  <dcterms:modified xsi:type="dcterms:W3CDTF">2016-10-12T01:59:00Z</dcterms:modified>
</cp:coreProperties>
</file>