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344" r:id="rId4"/>
    <p:sldId id="345" r:id="rId5"/>
    <p:sldId id="346" r:id="rId6"/>
    <p:sldId id="347" r:id="rId7"/>
    <p:sldId id="34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4" autoAdjust="0"/>
    <p:restoredTop sz="94660"/>
  </p:normalViewPr>
  <p:slideViewPr>
    <p:cSldViewPr>
      <p:cViewPr varScale="1">
        <p:scale>
          <a:sx n="84" d="100"/>
          <a:sy n="84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52F7-6E05-4307-A9E4-C9557AE947B6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0A571-111C-404B-9AA3-43C28102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3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7D7CB8-9C7C-4B96-B103-6E2FBEEB3D49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192BF-8A2B-4160-A441-BE5DC4B63F34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4B042-DD75-4516-B0BD-B8D8B1CEA5EC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AB202-F98A-44A6-96A6-F2A71E7E9C58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FF3C1-B701-459E-BF51-BDC95CDADD6C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CE6423-2BDF-40CA-A855-5550BBED132B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DC1A8-21A2-40A7-B418-3A8347A9838A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584BD-CAFA-483D-B971-69D35A29E884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1F1EE5-2BE1-4A8C-B7FC-9EC3A4B88015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1277BA-764E-4103-BB3B-207D19E30852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0155D4-BF83-4939-B9F0-F95902A5E3B4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513619-F095-4186-AF5C-A2591EC60CAA}" type="datetime1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计算机视觉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章 提取</a:t>
            </a:r>
            <a:r>
              <a:rPr lang="zh-CN" altLang="en-US" sz="4000" dirty="0"/>
              <a:t>直线、轮廓和区域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昆</a:t>
            </a:r>
            <a:endParaRPr lang="en-US" altLang="zh-CN" dirty="0" smtClean="0"/>
          </a:p>
          <a:p>
            <a:r>
              <a:rPr lang="en-US" altLang="zh-CN" dirty="0" smtClean="0"/>
              <a:t>cszoukun@foxmail.com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主要内容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0000FF"/>
                </a:solidFill>
              </a:rPr>
              <a:t>用</a:t>
            </a:r>
            <a:r>
              <a:rPr lang="en-US" altLang="zh-CN" sz="3200" dirty="0" smtClean="0">
                <a:solidFill>
                  <a:srgbClr val="0000FF"/>
                </a:solidFill>
              </a:rPr>
              <a:t>Canny</a:t>
            </a:r>
            <a:r>
              <a:rPr lang="zh-CN" altLang="en-US" sz="3200" dirty="0" smtClean="0">
                <a:solidFill>
                  <a:srgbClr val="0000FF"/>
                </a:solidFill>
              </a:rPr>
              <a:t>算子检测图像轮廓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r>
              <a:rPr lang="zh-CN" altLang="en-US" sz="3200" dirty="0" smtClean="0"/>
              <a:t>用霍夫变换检测直线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不讲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/>
              <a:t>点</a:t>
            </a:r>
            <a:r>
              <a:rPr lang="zh-CN" altLang="en-US" sz="3200" dirty="0" smtClean="0"/>
              <a:t>集的直线拟合</a:t>
            </a:r>
            <a:r>
              <a:rPr lang="en-US" altLang="zh-CN" sz="3200" dirty="0"/>
              <a:t>(</a:t>
            </a:r>
            <a:r>
              <a:rPr lang="zh-CN" altLang="en-US" sz="3200" dirty="0"/>
              <a:t>不讲</a:t>
            </a:r>
            <a:r>
              <a:rPr lang="en-US" altLang="zh-CN" sz="3200" dirty="0"/>
              <a:t>)</a:t>
            </a:r>
            <a:endParaRPr lang="en-US" altLang="zh-CN" sz="3200" dirty="0" smtClean="0"/>
          </a:p>
          <a:p>
            <a:r>
              <a:rPr lang="zh-CN" altLang="en-US" sz="3200" dirty="0" smtClean="0"/>
              <a:t>提取区域的轮廓</a:t>
            </a:r>
            <a:r>
              <a:rPr lang="en-US" altLang="zh-CN" sz="3200" dirty="0"/>
              <a:t>(</a:t>
            </a:r>
            <a:r>
              <a:rPr lang="zh-CN" altLang="en-US" sz="3200" dirty="0"/>
              <a:t>不讲</a:t>
            </a:r>
            <a:r>
              <a:rPr lang="en-US" altLang="zh-CN" sz="3200" dirty="0"/>
              <a:t>)</a:t>
            </a:r>
            <a:endParaRPr lang="en-US" altLang="zh-CN" sz="3200" dirty="0" smtClean="0"/>
          </a:p>
          <a:p>
            <a:r>
              <a:rPr lang="zh-CN" altLang="en-US" sz="3200" dirty="0" smtClean="0"/>
              <a:t>计算区域的形状描述子</a:t>
            </a:r>
            <a:r>
              <a:rPr lang="en-US" altLang="zh-CN" sz="3200" dirty="0"/>
              <a:t>(</a:t>
            </a:r>
            <a:r>
              <a:rPr lang="zh-CN" altLang="en-US" sz="3200" dirty="0"/>
              <a:t>不讲</a:t>
            </a:r>
            <a:r>
              <a:rPr lang="en-US" altLang="zh-CN" sz="3200" dirty="0"/>
              <a:t>)</a:t>
            </a:r>
            <a:endParaRPr lang="en-US" altLang="zh-CN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提取</a:t>
            </a:r>
            <a:r>
              <a:rPr lang="zh-CN" altLang="en-US" dirty="0"/>
              <a:t>直线、轮廓和区域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利用之前的</a:t>
            </a:r>
            <a:r>
              <a:rPr lang="zh-CN" altLang="en-US" dirty="0" smtClean="0">
                <a:solidFill>
                  <a:srgbClr val="0000FF"/>
                </a:solidFill>
              </a:rPr>
              <a:t>边缘检测方法</a:t>
            </a:r>
            <a:r>
              <a:rPr lang="zh-CN" altLang="en-US" dirty="0" smtClean="0"/>
              <a:t>所得到的</a:t>
            </a:r>
            <a:r>
              <a:rPr lang="zh-CN" altLang="en-US" dirty="0" smtClean="0">
                <a:solidFill>
                  <a:srgbClr val="0000FF"/>
                </a:solidFill>
              </a:rPr>
              <a:t>二值边缘分布图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两个主要缺点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检测到的</a:t>
            </a:r>
            <a:r>
              <a:rPr lang="zh-CN" altLang="en-US" dirty="0" smtClean="0">
                <a:solidFill>
                  <a:srgbClr val="FF0000"/>
                </a:solidFill>
              </a:rPr>
              <a:t>边缘过厚</a:t>
            </a:r>
            <a:r>
              <a:rPr lang="zh-CN" altLang="en-US" dirty="0" smtClean="0"/>
              <a:t>，这导致难以识别物体的边界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通常不可能找到这样的阈值</a:t>
            </a:r>
            <a:r>
              <a:rPr lang="zh-CN" altLang="en-US" dirty="0" smtClean="0"/>
              <a:t>：低到足以检测到图像中所有重要的边缘，同时又高到足以避免产生太多无关紧要的边缘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Canny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zh-CN" altLang="en-US" dirty="0" smtClean="0"/>
              <a:t>可较好地解决此问题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通常基于</a:t>
            </a:r>
            <a:r>
              <a:rPr lang="en-US" altLang="zh-CN" dirty="0" smtClean="0">
                <a:solidFill>
                  <a:srgbClr val="0000FF"/>
                </a:solidFill>
              </a:rPr>
              <a:t>Sobel</a:t>
            </a:r>
            <a:r>
              <a:rPr lang="zh-CN" altLang="en-US" dirty="0" smtClean="0">
                <a:solidFill>
                  <a:srgbClr val="0000FF"/>
                </a:solidFill>
              </a:rPr>
              <a:t>算子</a:t>
            </a:r>
            <a:r>
              <a:rPr lang="zh-CN" altLang="en-US" dirty="0" smtClean="0"/>
              <a:t>，也可使用其他</a:t>
            </a:r>
            <a:r>
              <a:rPr lang="zh-CN" altLang="en-US" dirty="0" smtClean="0">
                <a:solidFill>
                  <a:srgbClr val="0000FF"/>
                </a:solidFill>
              </a:rPr>
              <a:t>梯度算子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核心思想</a:t>
            </a:r>
            <a:r>
              <a:rPr lang="zh-CN" altLang="en-US" dirty="0" smtClean="0"/>
              <a:t>：用两个不同的阈值来判断哪个点属于轮廓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一</a:t>
            </a:r>
            <a:r>
              <a:rPr lang="zh-CN" altLang="en-US" dirty="0" smtClean="0">
                <a:solidFill>
                  <a:srgbClr val="0000FF"/>
                </a:solidFill>
              </a:rPr>
              <a:t>个低阈值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一</a:t>
            </a:r>
            <a:r>
              <a:rPr lang="zh-CN" altLang="en-US" dirty="0" smtClean="0">
                <a:solidFill>
                  <a:srgbClr val="0000FF"/>
                </a:solidFill>
              </a:rPr>
              <a:t>个高阈值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用</a:t>
            </a:r>
            <a:r>
              <a:rPr lang="en-US" altLang="zh-CN" dirty="0"/>
              <a:t>Canny</a:t>
            </a:r>
            <a:r>
              <a:rPr lang="zh-CN" altLang="en-US" dirty="0"/>
              <a:t>算子检测图像轮廓</a:t>
            </a:r>
          </a:p>
        </p:txBody>
      </p:sp>
    </p:spTree>
    <p:extLst>
      <p:ext uri="{BB962C8B-B14F-4D97-AF65-F5344CB8AC3E}">
        <p14:creationId xmlns:p14="http://schemas.microsoft.com/office/powerpoint/2010/main" val="74806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Canny</a:t>
            </a:r>
            <a:r>
              <a:rPr lang="zh-CN" altLang="en-US" sz="2400" dirty="0" smtClean="0">
                <a:solidFill>
                  <a:srgbClr val="FF0000"/>
                </a:solidFill>
              </a:rPr>
              <a:t>算法</a:t>
            </a:r>
            <a:r>
              <a:rPr lang="zh-CN" altLang="en-US" sz="2400" dirty="0" smtClean="0"/>
              <a:t>可通过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cv::Canny</a:t>
            </a:r>
            <a:r>
              <a:rPr lang="zh-CN" altLang="en-US" sz="2400" dirty="0" smtClean="0"/>
              <a:t>函数实现：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cv::Mat contours;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</a:t>
            </a:r>
            <a:r>
              <a:rPr lang="en-US" altLang="zh-CN" sz="2000" dirty="0">
                <a:solidFill>
                  <a:srgbClr val="FF0000"/>
                </a:solidFill>
              </a:rPr>
              <a:t>Canny</a:t>
            </a:r>
            <a:r>
              <a:rPr lang="en-US" altLang="zh-CN" sz="2000" dirty="0">
                <a:solidFill>
                  <a:srgbClr val="0070C0"/>
                </a:solidFill>
              </a:rPr>
              <a:t>(gray</a:t>
            </a:r>
            <a:r>
              <a:rPr lang="en-US" altLang="zh-CN" sz="2000" dirty="0" smtClean="0">
                <a:solidFill>
                  <a:srgbClr val="0070C0"/>
                </a:solidFill>
              </a:rPr>
              <a:t>,	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灰度图像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</a:rPr>
              <a:t>contours,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输出轮廓图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70C0"/>
                </a:solidFill>
              </a:rPr>
              <a:t>350,</a:t>
            </a:r>
            <a:r>
              <a:rPr lang="en-US" altLang="zh-CN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低阈值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70C0"/>
                </a:solidFill>
              </a:rPr>
              <a:t>1250);</a:t>
            </a:r>
            <a:r>
              <a:rPr lang="en-US" altLang="zh-CN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高阈值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用</a:t>
            </a:r>
            <a:r>
              <a:rPr lang="en-US" altLang="zh-CN" dirty="0"/>
              <a:t>Canny</a:t>
            </a:r>
            <a:r>
              <a:rPr lang="zh-CN" altLang="en-US" dirty="0"/>
              <a:t>算子检测图像轮廓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2612"/>
            <a:ext cx="38214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36508" y="47267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8670"/>
            <a:ext cx="38214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1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选择低阈值</a:t>
            </a:r>
            <a:r>
              <a:rPr lang="zh-CN" altLang="en-US" sz="2400" dirty="0" smtClean="0"/>
              <a:t>时，要保证它能包含属于</a:t>
            </a:r>
            <a:r>
              <a:rPr lang="zh-CN" altLang="en-US" sz="2400" dirty="0" smtClean="0">
                <a:solidFill>
                  <a:srgbClr val="0000FF"/>
                </a:solidFill>
              </a:rPr>
              <a:t>重要图像轮廓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FF"/>
                </a:solidFill>
              </a:rPr>
              <a:t>全部边缘像素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选择高阈值</a:t>
            </a:r>
            <a:r>
              <a:rPr lang="zh-CN" altLang="en-US" sz="2400" dirty="0" smtClean="0"/>
              <a:t>时，在不影响</a:t>
            </a:r>
            <a:r>
              <a:rPr lang="zh-CN" altLang="en-US" sz="2400" dirty="0" smtClean="0">
                <a:solidFill>
                  <a:srgbClr val="0000FF"/>
                </a:solidFill>
              </a:rPr>
              <a:t>感兴趣边缘</a:t>
            </a:r>
            <a:r>
              <a:rPr lang="zh-CN" altLang="en-US" sz="2400" dirty="0" smtClean="0"/>
              <a:t>提取的前提下，尽可能地排除掉</a:t>
            </a:r>
            <a:r>
              <a:rPr lang="zh-CN" altLang="en-US" sz="2400" dirty="0" smtClean="0">
                <a:solidFill>
                  <a:srgbClr val="0000FF"/>
                </a:solidFill>
              </a:rPr>
              <a:t>无关边缘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/>
              <a:t>示例的目标：检测出道路边缘，尽可能排除无关边缘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用</a:t>
            </a:r>
            <a:r>
              <a:rPr lang="en-US" altLang="zh-CN" dirty="0"/>
              <a:t>Canny</a:t>
            </a:r>
            <a:r>
              <a:rPr lang="zh-CN" altLang="en-US" dirty="0"/>
              <a:t>算子检测图像轮廓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4368"/>
            <a:ext cx="38214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74368"/>
            <a:ext cx="38214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2377" y="37077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仅用低阈值结果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6484" y="37170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仅用</a:t>
            </a:r>
            <a:r>
              <a:rPr lang="zh-CN" altLang="en-US" dirty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阈值结果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Canny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zh-CN" altLang="en-US" dirty="0" smtClean="0"/>
              <a:t>结合这</a:t>
            </a:r>
            <a:r>
              <a:rPr lang="zh-CN" altLang="en-US" dirty="0" smtClean="0">
                <a:solidFill>
                  <a:srgbClr val="0000FF"/>
                </a:solidFill>
              </a:rPr>
              <a:t>两种边缘分布图</a:t>
            </a:r>
            <a:r>
              <a:rPr lang="zh-CN" altLang="en-US" dirty="0" smtClean="0"/>
              <a:t>，生成最优的</a:t>
            </a:r>
            <a:r>
              <a:rPr lang="zh-CN" altLang="en-US" dirty="0" smtClean="0">
                <a:solidFill>
                  <a:srgbClr val="0000FF"/>
                </a:solidFill>
              </a:rPr>
              <a:t>轮廓分布图</a:t>
            </a:r>
            <a:r>
              <a:rPr lang="zh-CN" altLang="en-US" dirty="0" smtClean="0"/>
              <a:t>。具体做法是通过在</a:t>
            </a:r>
            <a:r>
              <a:rPr lang="zh-CN" altLang="en-US" dirty="0" smtClean="0">
                <a:solidFill>
                  <a:srgbClr val="FF0000"/>
                </a:solidFill>
              </a:rPr>
              <a:t>强边缘</a:t>
            </a:r>
            <a:r>
              <a:rPr lang="zh-CN" altLang="en-US" dirty="0" smtClean="0"/>
              <a:t>（来自</a:t>
            </a:r>
            <a:r>
              <a:rPr lang="zh-CN" altLang="en-US" dirty="0" smtClean="0">
                <a:solidFill>
                  <a:srgbClr val="0000FF"/>
                </a:solidFill>
              </a:rPr>
              <a:t>高阈值边缘分布图</a:t>
            </a:r>
            <a:r>
              <a:rPr lang="zh-CN" altLang="en-US" dirty="0" smtClean="0"/>
              <a:t>）周围寻找并连接</a:t>
            </a:r>
            <a:r>
              <a:rPr lang="zh-CN" altLang="en-US" dirty="0" smtClean="0">
                <a:solidFill>
                  <a:srgbClr val="FF0000"/>
                </a:solidFill>
              </a:rPr>
              <a:t>弱边缘</a:t>
            </a:r>
            <a:r>
              <a:rPr lang="zh-CN" altLang="en-US" dirty="0"/>
              <a:t>（</a:t>
            </a:r>
            <a:r>
              <a:rPr lang="zh-CN" altLang="en-US" dirty="0" smtClean="0"/>
              <a:t>来自</a:t>
            </a:r>
            <a:r>
              <a:rPr lang="zh-CN" altLang="en-US" dirty="0" smtClean="0">
                <a:solidFill>
                  <a:srgbClr val="0000FF"/>
                </a:solidFill>
              </a:rPr>
              <a:t>低阈值</a:t>
            </a:r>
            <a:r>
              <a:rPr lang="zh-CN" altLang="en-US" dirty="0">
                <a:solidFill>
                  <a:srgbClr val="0000FF"/>
                </a:solidFill>
              </a:rPr>
              <a:t>边缘分布图</a:t>
            </a:r>
            <a:r>
              <a:rPr lang="zh-CN" altLang="en-US" dirty="0"/>
              <a:t>）</a:t>
            </a:r>
            <a:r>
              <a:rPr lang="zh-CN" altLang="en-US" dirty="0" smtClean="0"/>
              <a:t>来保证</a:t>
            </a:r>
            <a:r>
              <a:rPr lang="zh-CN" altLang="en-US" dirty="0" smtClean="0">
                <a:solidFill>
                  <a:srgbClr val="0000FF"/>
                </a:solidFill>
              </a:rPr>
              <a:t>轮廓的连通性</a:t>
            </a:r>
            <a:r>
              <a:rPr lang="zh-CN" altLang="en-US" dirty="0" smtClean="0"/>
              <a:t>，同时避免加入</a:t>
            </a:r>
            <a:r>
              <a:rPr lang="zh-CN" altLang="en-US" dirty="0" smtClean="0">
                <a:solidFill>
                  <a:srgbClr val="0000FF"/>
                </a:solidFill>
              </a:rPr>
              <a:t>无关边缘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这种基于</a:t>
            </a:r>
            <a:r>
              <a:rPr lang="zh-CN" altLang="en-US" dirty="0" smtClean="0">
                <a:solidFill>
                  <a:srgbClr val="0000FF"/>
                </a:solidFill>
              </a:rPr>
              <a:t>两个阈值</a:t>
            </a:r>
            <a:r>
              <a:rPr lang="zh-CN" altLang="en-US" dirty="0" smtClean="0"/>
              <a:t>获得</a:t>
            </a:r>
            <a:r>
              <a:rPr lang="zh-CN" altLang="en-US" dirty="0" smtClean="0">
                <a:solidFill>
                  <a:srgbClr val="0000FF"/>
                </a:solidFill>
              </a:rPr>
              <a:t>二值分布图</a:t>
            </a:r>
            <a:r>
              <a:rPr lang="zh-CN" altLang="en-US" dirty="0" smtClean="0"/>
              <a:t>的策略，称为</a:t>
            </a:r>
            <a:r>
              <a:rPr lang="zh-CN" altLang="en-US" dirty="0" smtClean="0">
                <a:solidFill>
                  <a:srgbClr val="FF0000"/>
                </a:solidFill>
              </a:rPr>
              <a:t>滞后阈值化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在进行</a:t>
            </a:r>
            <a:r>
              <a:rPr lang="zh-CN" altLang="en-US" dirty="0" smtClean="0">
                <a:solidFill>
                  <a:srgbClr val="0000FF"/>
                </a:solidFill>
              </a:rPr>
              <a:t>滞后阈值化</a:t>
            </a:r>
            <a:r>
              <a:rPr lang="zh-CN" altLang="en-US" dirty="0" smtClean="0"/>
              <a:t>之前，如果</a:t>
            </a:r>
            <a:r>
              <a:rPr lang="zh-CN" altLang="en-US" dirty="0" smtClean="0">
                <a:solidFill>
                  <a:srgbClr val="0000FF"/>
                </a:solidFill>
              </a:rPr>
              <a:t>梯度幅值</a:t>
            </a:r>
            <a:r>
              <a:rPr lang="zh-CN" altLang="en-US" dirty="0" smtClean="0"/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梯度方向上</a:t>
            </a:r>
            <a:r>
              <a:rPr lang="zh-CN" altLang="en-US" dirty="0" smtClean="0"/>
              <a:t>的最大值，那么对应的</a:t>
            </a:r>
            <a:r>
              <a:rPr lang="zh-CN" altLang="en-US" dirty="0" smtClean="0">
                <a:solidFill>
                  <a:srgbClr val="0000FF"/>
                </a:solidFill>
              </a:rPr>
              <a:t>边缘点</a:t>
            </a:r>
            <a:r>
              <a:rPr lang="zh-CN" altLang="en-US" dirty="0" smtClean="0"/>
              <a:t>会被</a:t>
            </a:r>
            <a:r>
              <a:rPr lang="zh-CN" altLang="en-US" dirty="0" smtClean="0">
                <a:solidFill>
                  <a:srgbClr val="0000FF"/>
                </a:solidFill>
              </a:rPr>
              <a:t>移除</a:t>
            </a:r>
            <a:r>
              <a:rPr lang="zh-CN" altLang="en-US" dirty="0" smtClean="0"/>
              <a:t>，这就是为什么</a:t>
            </a:r>
            <a:r>
              <a:rPr lang="en-US" altLang="zh-CN" dirty="0" smtClean="0">
                <a:solidFill>
                  <a:srgbClr val="0000FF"/>
                </a:solidFill>
              </a:rPr>
              <a:t>Canny</a:t>
            </a:r>
            <a:r>
              <a:rPr lang="zh-CN" altLang="en-US" dirty="0" smtClean="0">
                <a:solidFill>
                  <a:srgbClr val="0000FF"/>
                </a:solidFill>
              </a:rPr>
              <a:t>轮廓分布图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0000FF"/>
                </a:solidFill>
              </a:rPr>
              <a:t>边缘比较薄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用</a:t>
            </a:r>
            <a:r>
              <a:rPr lang="en-US" altLang="zh-CN" dirty="0"/>
              <a:t>Canny</a:t>
            </a:r>
            <a:r>
              <a:rPr lang="zh-CN" altLang="en-US" dirty="0"/>
              <a:t>算子检测图像轮廓</a:t>
            </a:r>
          </a:p>
        </p:txBody>
      </p:sp>
    </p:spTree>
    <p:extLst>
      <p:ext uri="{BB962C8B-B14F-4D97-AF65-F5344CB8AC3E}">
        <p14:creationId xmlns:p14="http://schemas.microsoft.com/office/powerpoint/2010/main" val="23657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任务：提取道路轮廓，尽量清除其他无关轮廓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：从百度图片搜索“道路”，选取一张作为测试图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不得使用</a:t>
            </a:r>
            <a:r>
              <a:rPr lang="en-US" altLang="zh-CN" dirty="0" smtClean="0">
                <a:solidFill>
                  <a:srgbClr val="0000FF"/>
                </a:solidFill>
              </a:rPr>
              <a:t>PPT</a:t>
            </a:r>
            <a:r>
              <a:rPr lang="zh-CN" altLang="en-US" dirty="0" smtClean="0">
                <a:solidFill>
                  <a:srgbClr val="0000FF"/>
                </a:solidFill>
              </a:rPr>
              <a:t>中的图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：读入该图像，并利用</a:t>
            </a:r>
            <a:r>
              <a:rPr lang="en-US" altLang="zh-CN" dirty="0" err="1" smtClean="0">
                <a:solidFill>
                  <a:srgbClr val="0070C0"/>
                </a:solidFill>
              </a:rPr>
              <a:t>cvtColor</a:t>
            </a:r>
            <a:r>
              <a:rPr lang="zh-CN" altLang="en-US" dirty="0" smtClean="0"/>
              <a:t>将图像转为</a:t>
            </a:r>
            <a:r>
              <a:rPr lang="zh-CN" altLang="en-US" dirty="0" smtClean="0">
                <a:solidFill>
                  <a:srgbClr val="0000FF"/>
                </a:solidFill>
              </a:rPr>
              <a:t>灰度图</a:t>
            </a:r>
            <a:r>
              <a:rPr lang="zh-CN" altLang="en-US" dirty="0" smtClean="0"/>
              <a:t>，并将该图显示出来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：利用</a:t>
            </a:r>
            <a:r>
              <a:rPr lang="en-US" altLang="zh-CN" dirty="0" smtClean="0">
                <a:solidFill>
                  <a:srgbClr val="0070C0"/>
                </a:solidFill>
              </a:rPr>
              <a:t>Canny</a:t>
            </a:r>
            <a:r>
              <a:rPr lang="zh-CN" altLang="en-US" dirty="0" smtClean="0"/>
              <a:t>函数，通过将</a:t>
            </a:r>
            <a:r>
              <a:rPr lang="zh-CN" altLang="en-US" dirty="0" smtClean="0">
                <a:solidFill>
                  <a:srgbClr val="0000FF"/>
                </a:solidFill>
              </a:rPr>
              <a:t>高阈值</a:t>
            </a:r>
            <a:r>
              <a:rPr lang="zh-CN" altLang="en-US" dirty="0" smtClean="0"/>
              <a:t>参数设成和</a:t>
            </a:r>
            <a:r>
              <a:rPr lang="zh-CN" altLang="en-US" dirty="0" smtClean="0">
                <a:solidFill>
                  <a:srgbClr val="0000FF"/>
                </a:solidFill>
              </a:rPr>
              <a:t>低阈值</a:t>
            </a:r>
            <a:r>
              <a:rPr lang="zh-CN" altLang="en-US" dirty="0" smtClean="0"/>
              <a:t>一样，测试</a:t>
            </a:r>
            <a:r>
              <a:rPr lang="zh-CN" altLang="en-US" dirty="0" smtClean="0">
                <a:solidFill>
                  <a:srgbClr val="0000FF"/>
                </a:solidFill>
              </a:rPr>
              <a:t>低阈值</a:t>
            </a:r>
            <a:r>
              <a:rPr lang="zh-CN" altLang="en-US" dirty="0" smtClean="0"/>
              <a:t>的选取（在保证道路边缘连通性的前提下，尽可能地提高阈值）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：固定</a:t>
            </a:r>
            <a:r>
              <a:rPr lang="zh-CN" altLang="en-US" dirty="0" smtClean="0">
                <a:solidFill>
                  <a:srgbClr val="0000FF"/>
                </a:solidFill>
              </a:rPr>
              <a:t>低阈值</a:t>
            </a:r>
            <a:r>
              <a:rPr lang="zh-CN" altLang="en-US" dirty="0" smtClean="0"/>
              <a:t>，测试不同的</a:t>
            </a:r>
            <a:r>
              <a:rPr lang="zh-CN" altLang="en-US" dirty="0" smtClean="0">
                <a:solidFill>
                  <a:srgbClr val="0000FF"/>
                </a:solidFill>
              </a:rPr>
              <a:t>高阈值</a:t>
            </a:r>
            <a:r>
              <a:rPr lang="zh-CN" altLang="en-US" dirty="0" smtClean="0"/>
              <a:t>，</a:t>
            </a:r>
            <a:r>
              <a:rPr lang="zh-CN" altLang="en-US" dirty="0"/>
              <a:t>在保证道路边缘连通性的前提下，尽可能</a:t>
            </a:r>
            <a:r>
              <a:rPr lang="zh-CN" altLang="en-US" dirty="0" smtClean="0"/>
              <a:t>地去除无关轮廓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用</a:t>
            </a:r>
            <a:r>
              <a:rPr lang="en-US" altLang="zh-CN" dirty="0"/>
              <a:t>Canny</a:t>
            </a:r>
            <a:r>
              <a:rPr lang="zh-CN" altLang="en-US" dirty="0"/>
              <a:t>算子检测图像轮廓</a:t>
            </a:r>
          </a:p>
        </p:txBody>
      </p:sp>
    </p:spTree>
    <p:extLst>
      <p:ext uri="{BB962C8B-B14F-4D97-AF65-F5344CB8AC3E}">
        <p14:creationId xmlns:p14="http://schemas.microsoft.com/office/powerpoint/2010/main" val="42549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22884</TotalTime>
  <Words>511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计算机视觉 第7章 提取直线、轮廓和区域</vt:lpstr>
      <vt:lpstr>第7章 提取直线、轮廓和区域</vt:lpstr>
      <vt:lpstr>7.2 用Canny算子检测图像轮廓</vt:lpstr>
      <vt:lpstr>7.2 用Canny算子检测图像轮廓</vt:lpstr>
      <vt:lpstr>7.2 用Canny算子检测图像轮廓</vt:lpstr>
      <vt:lpstr>7.2 用Canny算子检测图像轮廓</vt:lpstr>
      <vt:lpstr>7.2 用Canny算子检测图像轮廓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 第1章 图像编程入门</dc:title>
  <dc:creator>Kun Zou</dc:creator>
  <cp:lastModifiedBy>Kun Zou</cp:lastModifiedBy>
  <cp:revision>630</cp:revision>
  <dcterms:created xsi:type="dcterms:W3CDTF">2016-07-13T11:30:32Z</dcterms:created>
  <dcterms:modified xsi:type="dcterms:W3CDTF">2016-10-18T23:50:17Z</dcterms:modified>
</cp:coreProperties>
</file>