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20"/>
  </p:notesMasterIdLst>
  <p:sldIdLst>
    <p:sldId id="257" r:id="rId2"/>
    <p:sldId id="276" r:id="rId3"/>
    <p:sldId id="277" r:id="rId4"/>
    <p:sldId id="270" r:id="rId5"/>
    <p:sldId id="272" r:id="rId6"/>
    <p:sldId id="280" r:id="rId7"/>
    <p:sldId id="278" r:id="rId8"/>
    <p:sldId id="279" r:id="rId9"/>
    <p:sldId id="273" r:id="rId10"/>
    <p:sldId id="274" r:id="rId11"/>
    <p:sldId id="275" r:id="rId12"/>
    <p:sldId id="258" r:id="rId13"/>
    <p:sldId id="271" r:id="rId14"/>
    <p:sldId id="262" r:id="rId15"/>
    <p:sldId id="267" r:id="rId16"/>
    <p:sldId id="264" r:id="rId17"/>
    <p:sldId id="269" r:id="rId18"/>
    <p:sldId id="265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5%87%B8%E5%88%86%E6%9E%90" TargetMode="External"/><Relationship Id="rId3" Type="http://schemas.openxmlformats.org/officeDocument/2006/relationships/hyperlink" Target="https://baike.baidu.com/item/%E8%AE%A1%E7%AE%97%E6%9C%BA/140338" TargetMode="External"/><Relationship Id="rId7" Type="http://schemas.openxmlformats.org/officeDocument/2006/relationships/hyperlink" Target="https://baike.baidu.com/item/%E9%80%BC%E8%BF%91%E8%AE%BA/967006" TargetMode="External"/><Relationship Id="rId2" Type="http://schemas.openxmlformats.org/officeDocument/2006/relationships/hyperlink" Target="https://baike.baidu.com/item/%E7%AE%97%E6%B3%95/209025" TargetMode="External"/><Relationship Id="rId1" Type="http://schemas.openxmlformats.org/officeDocument/2006/relationships/hyperlink" Target="https://baike.baidu.com/item/%E5%8E%9F%E7%90%86/85014" TargetMode="External"/><Relationship Id="rId6" Type="http://schemas.openxmlformats.org/officeDocument/2006/relationships/hyperlink" Target="https://baike.baidu.com/item/%E4%BA%BA%E5%B7%A5%E6%99%BA%E8%83%BD/9180" TargetMode="External"/><Relationship Id="rId5" Type="http://schemas.openxmlformats.org/officeDocument/2006/relationships/hyperlink" Target="https://baike.baidu.com/item/%E6%9C%BA%E5%99%A8%E8%A7%86%E8%A7%89/7414484" TargetMode="External"/><Relationship Id="rId4" Type="http://schemas.openxmlformats.org/officeDocument/2006/relationships/hyperlink" Target="https://baike.baidu.com/item/%E6%9C%BA%E5%99%A8/2275865" TargetMode="External"/><Relationship Id="rId9" Type="http://schemas.openxmlformats.org/officeDocument/2006/relationships/hyperlink" Target="https://baike.baidu.com/item/%E7%AE%97%E6%B3%95%E5%A4%8D%E6%9D%82%E5%BA%A6" TargetMode="External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5%87%B8%E5%88%86%E6%9E%90" TargetMode="External"/><Relationship Id="rId3" Type="http://schemas.openxmlformats.org/officeDocument/2006/relationships/hyperlink" Target="https://baike.baidu.com/item/%E4%BA%BA%E5%B7%A5%E6%99%BA%E8%83%BD/9180" TargetMode="External"/><Relationship Id="rId7" Type="http://schemas.openxmlformats.org/officeDocument/2006/relationships/hyperlink" Target="https://baike.baidu.com/item/%E9%80%BC%E8%BF%91%E8%AE%BA/967006" TargetMode="External"/><Relationship Id="rId2" Type="http://schemas.openxmlformats.org/officeDocument/2006/relationships/hyperlink" Target="https://baike.baidu.com/item/%E6%9C%BA%E5%99%A8%E8%A7%86%E8%A7%89/7414484" TargetMode="External"/><Relationship Id="rId1" Type="http://schemas.openxmlformats.org/officeDocument/2006/relationships/hyperlink" Target="https://baike.baidu.com/item/%E6%9C%BA%E5%99%A8/2275865" TargetMode="External"/><Relationship Id="rId6" Type="http://schemas.openxmlformats.org/officeDocument/2006/relationships/hyperlink" Target="https://baike.baidu.com/item/%E8%AE%A1%E7%AE%97%E6%9C%BA/140338" TargetMode="External"/><Relationship Id="rId5" Type="http://schemas.openxmlformats.org/officeDocument/2006/relationships/hyperlink" Target="https://baike.baidu.com/item/%E7%AE%97%E6%B3%95/209025" TargetMode="External"/><Relationship Id="rId4" Type="http://schemas.openxmlformats.org/officeDocument/2006/relationships/hyperlink" Target="https://baike.baidu.com/item/%E5%8E%9F%E7%90%86/85014" TargetMode="External"/><Relationship Id="rId9" Type="http://schemas.openxmlformats.org/officeDocument/2006/relationships/hyperlink" Target="https://baike.baidu.com/item/%E7%AE%97%E6%B3%95%E5%A4%8D%E6%9D%82%E5%BA%A6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0DA316-97E6-432B-AB27-8991F9C67167}" type="doc">
      <dgm:prSet loTypeId="urn:microsoft.com/office/officeart/2005/8/layout/radial6" loCatId="relationship" qsTypeId="urn:microsoft.com/office/officeart/2005/8/quickstyle/simple1" qsCatId="simple" csTypeId="urn:microsoft.com/office/officeart/2005/8/colors/colorful1" csCatId="colorful" phldr="1"/>
      <dgm:spPr/>
    </dgm:pt>
    <dgm:pt modelId="{160224C1-9D16-4C3E-B83E-0F14B1716EDD}">
      <dgm:prSet phldrT="[Text]"/>
      <dgm:spPr/>
      <dgm:t>
        <a:bodyPr/>
        <a:lstStyle/>
        <a:p>
          <a:r>
            <a:rPr lang="zh-CN" altLang="en-US" dirty="0" smtClean="0"/>
            <a:t>计算机视觉</a:t>
          </a:r>
          <a:endParaRPr lang="en-US" altLang="zh-CN" dirty="0"/>
        </a:p>
      </dgm:t>
    </dgm:pt>
    <dgm:pt modelId="{4CF4A825-24AD-4720-A541-584809723C15}" type="parTrans" cxnId="{AF274DA5-5185-4285-97AE-B084F7ACD247}">
      <dgm:prSet/>
      <dgm:spPr/>
      <dgm:t>
        <a:bodyPr/>
        <a:lstStyle/>
        <a:p>
          <a:endParaRPr lang="en-US" altLang="zh-CN"/>
        </a:p>
      </dgm:t>
    </dgm:pt>
    <dgm:pt modelId="{6E2D8BB7-BCDB-44D2-A558-4612B5521887}" type="sibTrans" cxnId="{AF274DA5-5185-4285-97AE-B084F7ACD247}">
      <dgm:prSet/>
      <dgm:spPr/>
      <dgm:t>
        <a:bodyPr/>
        <a:lstStyle/>
        <a:p>
          <a:endParaRPr lang="en-US" altLang="zh-CN"/>
        </a:p>
      </dgm:t>
    </dgm:pt>
    <dgm:pt modelId="{1D5E6AF7-9AF5-4D41-96AA-17EA9A5D653E}">
      <dgm:prSet phldrT="[Text]"/>
      <dgm:spPr/>
      <dgm:t>
        <a:bodyPr/>
        <a:lstStyle/>
        <a:p>
          <a:r>
            <a:rPr lang="zh-CN" altLang="en-US" dirty="0" smtClean="0"/>
            <a:t>计算机图形学</a:t>
          </a:r>
          <a:endParaRPr lang="en-US" altLang="zh-CN" dirty="0"/>
        </a:p>
      </dgm:t>
    </dgm:pt>
    <dgm:pt modelId="{5C4EFA1A-9B18-44B3-AA3B-82BF80939133}" type="parTrans" cxnId="{4912E92F-DE5B-4D79-A181-DD2E74DFD2F3}">
      <dgm:prSet/>
      <dgm:spPr/>
      <dgm:t>
        <a:bodyPr/>
        <a:lstStyle/>
        <a:p>
          <a:endParaRPr lang="en-US" altLang="zh-CN"/>
        </a:p>
      </dgm:t>
    </dgm:pt>
    <dgm:pt modelId="{B549C78E-FA58-479D-A8DD-A9D0F75EA683}" type="sibTrans" cxnId="{4912E92F-DE5B-4D79-A181-DD2E74DFD2F3}">
      <dgm:prSet/>
      <dgm:spPr/>
      <dgm:t>
        <a:bodyPr/>
        <a:lstStyle/>
        <a:p>
          <a:endParaRPr lang="en-US" altLang="zh-CN"/>
        </a:p>
      </dgm:t>
    </dgm:pt>
    <dgm:pt modelId="{BA3C0424-C02C-47F1-96E3-DF19FCA8D9EA}">
      <dgm:prSet phldrT="[Text]"/>
      <dgm:spPr/>
      <dgm:t>
        <a:bodyPr/>
        <a:lstStyle/>
        <a:p>
          <a:r>
            <a:rPr lang="zh-CN" altLang="en-US" dirty="0" smtClean="0"/>
            <a:t>数字图像处理</a:t>
          </a:r>
          <a:endParaRPr lang="en-US" altLang="zh-CN" dirty="0"/>
        </a:p>
      </dgm:t>
    </dgm:pt>
    <dgm:pt modelId="{C56A5C98-D5D4-49F5-8CD0-0BDCE28D9F75}" type="parTrans" cxnId="{24863321-CAB0-49EE-A329-E3364A6F4D73}">
      <dgm:prSet/>
      <dgm:spPr/>
      <dgm:t>
        <a:bodyPr/>
        <a:lstStyle/>
        <a:p>
          <a:endParaRPr lang="en-US" altLang="zh-CN"/>
        </a:p>
      </dgm:t>
    </dgm:pt>
    <dgm:pt modelId="{F8374FB0-A092-4795-89DF-5EB28AB90C3D}" type="sibTrans" cxnId="{24863321-CAB0-49EE-A329-E3364A6F4D73}">
      <dgm:prSet/>
      <dgm:spPr/>
      <dgm:t>
        <a:bodyPr/>
        <a:lstStyle/>
        <a:p>
          <a:endParaRPr lang="en-US" altLang="zh-CN"/>
        </a:p>
      </dgm:t>
    </dgm:pt>
    <dgm:pt modelId="{12FA5F98-4DE3-4758-AE33-2DB5A2FE21AE}">
      <dgm:prSet phldrT="[Text]"/>
      <dgm:spPr/>
      <dgm:t>
        <a:bodyPr/>
        <a:lstStyle/>
        <a:p>
          <a:r>
            <a:rPr lang="zh-CN" altLang="en-US" dirty="0" smtClean="0"/>
            <a:t>人工智能</a:t>
          </a:r>
          <a:endParaRPr lang="en-US" altLang="zh-CN" dirty="0"/>
        </a:p>
      </dgm:t>
    </dgm:pt>
    <dgm:pt modelId="{57D5E1AB-AAA7-4DE1-93A3-6A51AD411F97}" type="parTrans" cxnId="{C69460D9-EE77-4C76-8457-CFE9707A2DA5}">
      <dgm:prSet/>
      <dgm:spPr/>
      <dgm:t>
        <a:bodyPr/>
        <a:lstStyle/>
        <a:p>
          <a:endParaRPr lang="en-US" altLang="zh-CN"/>
        </a:p>
      </dgm:t>
    </dgm:pt>
    <dgm:pt modelId="{0DC16158-94F5-45D1-9AD5-C5434F15859A}" type="sibTrans" cxnId="{C69460D9-EE77-4C76-8457-CFE9707A2DA5}">
      <dgm:prSet/>
      <dgm:spPr/>
      <dgm:t>
        <a:bodyPr/>
        <a:lstStyle/>
        <a:p>
          <a:endParaRPr lang="en-US" altLang="zh-CN"/>
        </a:p>
      </dgm:t>
    </dgm:pt>
    <dgm:pt modelId="{32B20294-CCFD-4C87-8F7A-E5059937B8DF}">
      <dgm:prSet phldrT="[Text]"/>
      <dgm:spPr/>
      <dgm:t>
        <a:bodyPr/>
        <a:lstStyle/>
        <a:p>
          <a:r>
            <a:rPr lang="zh-CN" altLang="en-US" dirty="0" smtClean="0"/>
            <a:t>机器学习</a:t>
          </a:r>
          <a:endParaRPr lang="en-US" altLang="zh-CN" dirty="0"/>
        </a:p>
      </dgm:t>
    </dgm:pt>
    <dgm:pt modelId="{22602928-1283-45BB-A495-A4424A4B3A2F}" type="parTrans" cxnId="{867EED44-85D6-4D41-8417-7D90BBD9B60E}">
      <dgm:prSet/>
      <dgm:spPr/>
      <dgm:t>
        <a:bodyPr/>
        <a:lstStyle/>
        <a:p>
          <a:endParaRPr lang="en-US" altLang="zh-CN"/>
        </a:p>
      </dgm:t>
    </dgm:pt>
    <dgm:pt modelId="{B55D01E3-6F81-44C4-853B-898B28F0EEC1}" type="sibTrans" cxnId="{867EED44-85D6-4D41-8417-7D90BBD9B60E}">
      <dgm:prSet/>
      <dgm:spPr/>
      <dgm:t>
        <a:bodyPr/>
        <a:lstStyle/>
        <a:p>
          <a:endParaRPr lang="en-US" altLang="zh-CN"/>
        </a:p>
      </dgm:t>
    </dgm:pt>
    <dgm:pt modelId="{BCE211A5-C005-4032-8EE3-190A3651D033}" type="pres">
      <dgm:prSet presAssocID="{9E0DA316-97E6-432B-AB27-8991F9C6716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6BC979D-1F83-432B-91F2-020CC84B5B6B}" type="pres">
      <dgm:prSet presAssocID="{160224C1-9D16-4C3E-B83E-0F14B1716EDD}" presName="centerShape" presStyleLbl="node0" presStyleIdx="0" presStyleCnt="1"/>
      <dgm:spPr/>
      <dgm:t>
        <a:bodyPr/>
        <a:lstStyle/>
        <a:p>
          <a:endParaRPr lang="en-US" altLang="zh-CN"/>
        </a:p>
      </dgm:t>
    </dgm:pt>
    <dgm:pt modelId="{7F405B25-A9EF-4F37-874A-5B9C3C53D01A}" type="pres">
      <dgm:prSet presAssocID="{1D5E6AF7-9AF5-4D41-96AA-17EA9A5D653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 altLang="zh-CN"/>
        </a:p>
      </dgm:t>
    </dgm:pt>
    <dgm:pt modelId="{AFB7B56B-9549-4E45-86B3-DEE47C8B44E7}" type="pres">
      <dgm:prSet presAssocID="{1D5E6AF7-9AF5-4D41-96AA-17EA9A5D653E}" presName="dummy" presStyleCnt="0"/>
      <dgm:spPr/>
    </dgm:pt>
    <dgm:pt modelId="{AEB1DB05-B4F9-4A9C-BF69-876112CDF3E3}" type="pres">
      <dgm:prSet presAssocID="{B549C78E-FA58-479D-A8DD-A9D0F75EA683}" presName="sibTrans" presStyleLbl="sibTrans2D1" presStyleIdx="0" presStyleCnt="4"/>
      <dgm:spPr/>
      <dgm:t>
        <a:bodyPr/>
        <a:lstStyle/>
        <a:p>
          <a:endParaRPr lang="en-US" altLang="zh-CN"/>
        </a:p>
      </dgm:t>
    </dgm:pt>
    <dgm:pt modelId="{80F5CC55-FC7A-4102-8402-107D9A73EC69}" type="pres">
      <dgm:prSet presAssocID="{BA3C0424-C02C-47F1-96E3-DF19FCA8D9E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 altLang="zh-CN"/>
        </a:p>
      </dgm:t>
    </dgm:pt>
    <dgm:pt modelId="{19E55FD1-DD12-4639-8D37-101A4E94CAF5}" type="pres">
      <dgm:prSet presAssocID="{BA3C0424-C02C-47F1-96E3-DF19FCA8D9EA}" presName="dummy" presStyleCnt="0"/>
      <dgm:spPr/>
    </dgm:pt>
    <dgm:pt modelId="{33A4F4D6-1883-4B18-9B24-4134BBCF47B9}" type="pres">
      <dgm:prSet presAssocID="{F8374FB0-A092-4795-89DF-5EB28AB90C3D}" presName="sibTrans" presStyleLbl="sibTrans2D1" presStyleIdx="1" presStyleCnt="4"/>
      <dgm:spPr/>
      <dgm:t>
        <a:bodyPr/>
        <a:lstStyle/>
        <a:p>
          <a:endParaRPr lang="en-US" altLang="zh-CN"/>
        </a:p>
      </dgm:t>
    </dgm:pt>
    <dgm:pt modelId="{A5DDF674-8FFC-445D-98D0-044C5CA12749}" type="pres">
      <dgm:prSet presAssocID="{12FA5F98-4DE3-4758-AE33-2DB5A2FE21A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 altLang="zh-CN"/>
        </a:p>
      </dgm:t>
    </dgm:pt>
    <dgm:pt modelId="{1ED05DA6-9419-43B2-B280-1C185CB3C496}" type="pres">
      <dgm:prSet presAssocID="{12FA5F98-4DE3-4758-AE33-2DB5A2FE21AE}" presName="dummy" presStyleCnt="0"/>
      <dgm:spPr/>
    </dgm:pt>
    <dgm:pt modelId="{73F02BA1-B192-43D3-B696-4A8805E439BF}" type="pres">
      <dgm:prSet presAssocID="{0DC16158-94F5-45D1-9AD5-C5434F15859A}" presName="sibTrans" presStyleLbl="sibTrans2D1" presStyleIdx="2" presStyleCnt="4"/>
      <dgm:spPr/>
      <dgm:t>
        <a:bodyPr/>
        <a:lstStyle/>
        <a:p>
          <a:endParaRPr lang="en-US" altLang="zh-CN"/>
        </a:p>
      </dgm:t>
    </dgm:pt>
    <dgm:pt modelId="{B7BFCD9F-7FBA-4B91-86AC-7635F039CD8E}" type="pres">
      <dgm:prSet presAssocID="{32B20294-CCFD-4C87-8F7A-E5059937B8D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 altLang="zh-CN"/>
        </a:p>
      </dgm:t>
    </dgm:pt>
    <dgm:pt modelId="{8CA03795-B788-4945-83F8-79416F431DD0}" type="pres">
      <dgm:prSet presAssocID="{32B20294-CCFD-4C87-8F7A-E5059937B8DF}" presName="dummy" presStyleCnt="0"/>
      <dgm:spPr/>
    </dgm:pt>
    <dgm:pt modelId="{D07A5573-1BC1-4897-8399-6237C2B55B0D}" type="pres">
      <dgm:prSet presAssocID="{B55D01E3-6F81-44C4-853B-898B28F0EEC1}" presName="sibTrans" presStyleLbl="sibTrans2D1" presStyleIdx="3" presStyleCnt="4"/>
      <dgm:spPr/>
      <dgm:t>
        <a:bodyPr/>
        <a:lstStyle/>
        <a:p>
          <a:endParaRPr lang="en-US" altLang="zh-CN"/>
        </a:p>
      </dgm:t>
    </dgm:pt>
  </dgm:ptLst>
  <dgm:cxnLst>
    <dgm:cxn modelId="{9FE364A5-CBD4-41D3-9CF1-160B4D5542EA}" type="presOf" srcId="{9E0DA316-97E6-432B-AB27-8991F9C67167}" destId="{BCE211A5-C005-4032-8EE3-190A3651D033}" srcOrd="0" destOrd="0" presId="urn:microsoft.com/office/officeart/2005/8/layout/radial6"/>
    <dgm:cxn modelId="{FE98F04C-C6B9-4E8E-9EEA-B7C22BAF32FC}" type="presOf" srcId="{160224C1-9D16-4C3E-B83E-0F14B1716EDD}" destId="{A6BC979D-1F83-432B-91F2-020CC84B5B6B}" srcOrd="0" destOrd="0" presId="urn:microsoft.com/office/officeart/2005/8/layout/radial6"/>
    <dgm:cxn modelId="{64ABBC15-EEC6-49BD-8440-D14FC748CFD8}" type="presOf" srcId="{1D5E6AF7-9AF5-4D41-96AA-17EA9A5D653E}" destId="{7F405B25-A9EF-4F37-874A-5B9C3C53D01A}" srcOrd="0" destOrd="0" presId="urn:microsoft.com/office/officeart/2005/8/layout/radial6"/>
    <dgm:cxn modelId="{D5BF7D4E-330C-4AC6-B1E8-DA4003BF5D11}" type="presOf" srcId="{0DC16158-94F5-45D1-9AD5-C5434F15859A}" destId="{73F02BA1-B192-43D3-B696-4A8805E439BF}" srcOrd="0" destOrd="0" presId="urn:microsoft.com/office/officeart/2005/8/layout/radial6"/>
    <dgm:cxn modelId="{C5304CF7-D965-492B-A537-00E8FCA88F92}" type="presOf" srcId="{B549C78E-FA58-479D-A8DD-A9D0F75EA683}" destId="{AEB1DB05-B4F9-4A9C-BF69-876112CDF3E3}" srcOrd="0" destOrd="0" presId="urn:microsoft.com/office/officeart/2005/8/layout/radial6"/>
    <dgm:cxn modelId="{867EED44-85D6-4D41-8417-7D90BBD9B60E}" srcId="{160224C1-9D16-4C3E-B83E-0F14B1716EDD}" destId="{32B20294-CCFD-4C87-8F7A-E5059937B8DF}" srcOrd="3" destOrd="0" parTransId="{22602928-1283-45BB-A495-A4424A4B3A2F}" sibTransId="{B55D01E3-6F81-44C4-853B-898B28F0EEC1}"/>
    <dgm:cxn modelId="{AB19AE98-1772-4BB1-AABD-4944D44E970E}" type="presOf" srcId="{BA3C0424-C02C-47F1-96E3-DF19FCA8D9EA}" destId="{80F5CC55-FC7A-4102-8402-107D9A73EC69}" srcOrd="0" destOrd="0" presId="urn:microsoft.com/office/officeart/2005/8/layout/radial6"/>
    <dgm:cxn modelId="{0E06140F-AD89-499E-B1E9-46D2469E8C8A}" type="presOf" srcId="{32B20294-CCFD-4C87-8F7A-E5059937B8DF}" destId="{B7BFCD9F-7FBA-4B91-86AC-7635F039CD8E}" srcOrd="0" destOrd="0" presId="urn:microsoft.com/office/officeart/2005/8/layout/radial6"/>
    <dgm:cxn modelId="{C69460D9-EE77-4C76-8457-CFE9707A2DA5}" srcId="{160224C1-9D16-4C3E-B83E-0F14B1716EDD}" destId="{12FA5F98-4DE3-4758-AE33-2DB5A2FE21AE}" srcOrd="2" destOrd="0" parTransId="{57D5E1AB-AAA7-4DE1-93A3-6A51AD411F97}" sibTransId="{0DC16158-94F5-45D1-9AD5-C5434F15859A}"/>
    <dgm:cxn modelId="{525DB7B4-9B1C-424A-93DB-1348D7D72C72}" type="presOf" srcId="{12FA5F98-4DE3-4758-AE33-2DB5A2FE21AE}" destId="{A5DDF674-8FFC-445D-98D0-044C5CA12749}" srcOrd="0" destOrd="0" presId="urn:microsoft.com/office/officeart/2005/8/layout/radial6"/>
    <dgm:cxn modelId="{AF274DA5-5185-4285-97AE-B084F7ACD247}" srcId="{9E0DA316-97E6-432B-AB27-8991F9C67167}" destId="{160224C1-9D16-4C3E-B83E-0F14B1716EDD}" srcOrd="0" destOrd="0" parTransId="{4CF4A825-24AD-4720-A541-584809723C15}" sibTransId="{6E2D8BB7-BCDB-44D2-A558-4612B5521887}"/>
    <dgm:cxn modelId="{24863321-CAB0-49EE-A329-E3364A6F4D73}" srcId="{160224C1-9D16-4C3E-B83E-0F14B1716EDD}" destId="{BA3C0424-C02C-47F1-96E3-DF19FCA8D9EA}" srcOrd="1" destOrd="0" parTransId="{C56A5C98-D5D4-49F5-8CD0-0BDCE28D9F75}" sibTransId="{F8374FB0-A092-4795-89DF-5EB28AB90C3D}"/>
    <dgm:cxn modelId="{0242E8FA-9AEC-472C-B1CE-CDFC43CA7828}" type="presOf" srcId="{F8374FB0-A092-4795-89DF-5EB28AB90C3D}" destId="{33A4F4D6-1883-4B18-9B24-4134BBCF47B9}" srcOrd="0" destOrd="0" presId="urn:microsoft.com/office/officeart/2005/8/layout/radial6"/>
    <dgm:cxn modelId="{4912E92F-DE5B-4D79-A181-DD2E74DFD2F3}" srcId="{160224C1-9D16-4C3E-B83E-0F14B1716EDD}" destId="{1D5E6AF7-9AF5-4D41-96AA-17EA9A5D653E}" srcOrd="0" destOrd="0" parTransId="{5C4EFA1A-9B18-44B3-AA3B-82BF80939133}" sibTransId="{B549C78E-FA58-479D-A8DD-A9D0F75EA683}"/>
    <dgm:cxn modelId="{0396AC73-D0CA-4C6A-8B27-7B2B71D7EE30}" type="presOf" srcId="{B55D01E3-6F81-44C4-853B-898B28F0EEC1}" destId="{D07A5573-1BC1-4897-8399-6237C2B55B0D}" srcOrd="0" destOrd="0" presId="urn:microsoft.com/office/officeart/2005/8/layout/radial6"/>
    <dgm:cxn modelId="{BE81ACCB-8FA2-4708-A40C-8BC828CBCD8D}" type="presParOf" srcId="{BCE211A5-C005-4032-8EE3-190A3651D033}" destId="{A6BC979D-1F83-432B-91F2-020CC84B5B6B}" srcOrd="0" destOrd="0" presId="urn:microsoft.com/office/officeart/2005/8/layout/radial6"/>
    <dgm:cxn modelId="{CF379AC9-FAE4-4108-82D3-DC32BA649478}" type="presParOf" srcId="{BCE211A5-C005-4032-8EE3-190A3651D033}" destId="{7F405B25-A9EF-4F37-874A-5B9C3C53D01A}" srcOrd="1" destOrd="0" presId="urn:microsoft.com/office/officeart/2005/8/layout/radial6"/>
    <dgm:cxn modelId="{45FEF0B2-0BEB-4820-9BCB-5AA8CA29BCA0}" type="presParOf" srcId="{BCE211A5-C005-4032-8EE3-190A3651D033}" destId="{AFB7B56B-9549-4E45-86B3-DEE47C8B44E7}" srcOrd="2" destOrd="0" presId="urn:microsoft.com/office/officeart/2005/8/layout/radial6"/>
    <dgm:cxn modelId="{2368E104-E51C-4780-98A8-B858933ACA39}" type="presParOf" srcId="{BCE211A5-C005-4032-8EE3-190A3651D033}" destId="{AEB1DB05-B4F9-4A9C-BF69-876112CDF3E3}" srcOrd="3" destOrd="0" presId="urn:microsoft.com/office/officeart/2005/8/layout/radial6"/>
    <dgm:cxn modelId="{9A1BF2EE-3DDB-4A7B-BEA6-A3ABC7CAF266}" type="presParOf" srcId="{BCE211A5-C005-4032-8EE3-190A3651D033}" destId="{80F5CC55-FC7A-4102-8402-107D9A73EC69}" srcOrd="4" destOrd="0" presId="urn:microsoft.com/office/officeart/2005/8/layout/radial6"/>
    <dgm:cxn modelId="{DB368100-66A7-4A73-95AB-07F02FF3658C}" type="presParOf" srcId="{BCE211A5-C005-4032-8EE3-190A3651D033}" destId="{19E55FD1-DD12-4639-8D37-101A4E94CAF5}" srcOrd="5" destOrd="0" presId="urn:microsoft.com/office/officeart/2005/8/layout/radial6"/>
    <dgm:cxn modelId="{8F98B6CE-5DE3-48AE-AF8D-714BF4BC7A7B}" type="presParOf" srcId="{BCE211A5-C005-4032-8EE3-190A3651D033}" destId="{33A4F4D6-1883-4B18-9B24-4134BBCF47B9}" srcOrd="6" destOrd="0" presId="urn:microsoft.com/office/officeart/2005/8/layout/radial6"/>
    <dgm:cxn modelId="{0DDC1C5A-8185-46E4-8DBE-7849308A29FB}" type="presParOf" srcId="{BCE211A5-C005-4032-8EE3-190A3651D033}" destId="{A5DDF674-8FFC-445D-98D0-044C5CA12749}" srcOrd="7" destOrd="0" presId="urn:microsoft.com/office/officeart/2005/8/layout/radial6"/>
    <dgm:cxn modelId="{02CBB3F7-3813-47EB-8697-A9C0537D0D2F}" type="presParOf" srcId="{BCE211A5-C005-4032-8EE3-190A3651D033}" destId="{1ED05DA6-9419-43B2-B280-1C185CB3C496}" srcOrd="8" destOrd="0" presId="urn:microsoft.com/office/officeart/2005/8/layout/radial6"/>
    <dgm:cxn modelId="{F9CE1C40-F1B1-449C-B2A5-AB0599A9BD7F}" type="presParOf" srcId="{BCE211A5-C005-4032-8EE3-190A3651D033}" destId="{73F02BA1-B192-43D3-B696-4A8805E439BF}" srcOrd="9" destOrd="0" presId="urn:microsoft.com/office/officeart/2005/8/layout/radial6"/>
    <dgm:cxn modelId="{903D26B1-CE10-4E1A-B46E-D89E4F37A37C}" type="presParOf" srcId="{BCE211A5-C005-4032-8EE3-190A3651D033}" destId="{B7BFCD9F-7FBA-4B91-86AC-7635F039CD8E}" srcOrd="10" destOrd="0" presId="urn:microsoft.com/office/officeart/2005/8/layout/radial6"/>
    <dgm:cxn modelId="{4C22ECEE-30CF-462B-B6AE-9ED04317331E}" type="presParOf" srcId="{BCE211A5-C005-4032-8EE3-190A3651D033}" destId="{8CA03795-B788-4945-83F8-79416F431DD0}" srcOrd="11" destOrd="0" presId="urn:microsoft.com/office/officeart/2005/8/layout/radial6"/>
    <dgm:cxn modelId="{95CFB515-468B-4DB8-A46E-CA89DC21F232}" type="presParOf" srcId="{BCE211A5-C005-4032-8EE3-190A3651D033}" destId="{D07A5573-1BC1-4897-8399-6237C2B55B0D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F2B260-1FA9-409A-B2A0-24859D87316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 altLang="zh-CN"/>
        </a:p>
      </dgm:t>
    </dgm:pt>
    <dgm:pt modelId="{8CE0269A-88C2-4555-B58C-A982E1B23B42}">
      <dgm:prSet phldrT="[Text]" custT="1"/>
      <dgm:spPr/>
      <dgm:t>
        <a:bodyPr/>
        <a:lstStyle/>
        <a:p>
          <a:r>
            <a:rPr lang="zh-CN" altLang="en-US" sz="2400" dirty="0" smtClean="0"/>
            <a:t>学科交叉，界限越来越模糊</a:t>
          </a:r>
          <a:endParaRPr lang="en-US" altLang="zh-CN" sz="2400" dirty="0"/>
        </a:p>
      </dgm:t>
    </dgm:pt>
    <dgm:pt modelId="{9FC401F7-F941-47AB-82F4-13A25B72F726}" type="parTrans" cxnId="{06385713-A506-4A24-B475-C275EE7CACEA}">
      <dgm:prSet/>
      <dgm:spPr/>
      <dgm:t>
        <a:bodyPr/>
        <a:lstStyle/>
        <a:p>
          <a:endParaRPr lang="en-US" altLang="zh-CN" sz="1100"/>
        </a:p>
      </dgm:t>
    </dgm:pt>
    <dgm:pt modelId="{6698672E-2527-409F-80C4-146C9FF50270}" type="sibTrans" cxnId="{06385713-A506-4A24-B475-C275EE7CACEA}">
      <dgm:prSet/>
      <dgm:spPr/>
      <dgm:t>
        <a:bodyPr/>
        <a:lstStyle/>
        <a:p>
          <a:endParaRPr lang="en-US" altLang="zh-CN" sz="1100"/>
        </a:p>
      </dgm:t>
    </dgm:pt>
    <dgm:pt modelId="{B56E2EA3-1485-441F-851C-7CEEEEF99842}">
      <dgm:prSet phldrT="[Text]" custT="1"/>
      <dgm:spPr/>
      <dgm:t>
        <a:bodyPr/>
        <a:lstStyle/>
        <a:p>
          <a:r>
            <a:rPr lang="zh-CN" altLang="en-US" sz="2400" dirty="0" smtClean="0"/>
            <a:t>统一在人工智能框架中，是最火热的研究方向</a:t>
          </a:r>
          <a:endParaRPr lang="en-US" altLang="zh-CN" sz="2400" dirty="0"/>
        </a:p>
      </dgm:t>
    </dgm:pt>
    <dgm:pt modelId="{6FB23AB0-F2D9-44BB-929C-77409E1F323E}" type="parTrans" cxnId="{5152294E-1624-4B76-93D0-571CD5009192}">
      <dgm:prSet/>
      <dgm:spPr/>
      <dgm:t>
        <a:bodyPr/>
        <a:lstStyle/>
        <a:p>
          <a:endParaRPr lang="en-US" altLang="zh-CN" sz="1100"/>
        </a:p>
      </dgm:t>
    </dgm:pt>
    <dgm:pt modelId="{17BC0D57-6250-4C5F-B4A7-77C14EDD500F}" type="sibTrans" cxnId="{5152294E-1624-4B76-93D0-571CD5009192}">
      <dgm:prSet/>
      <dgm:spPr/>
      <dgm:t>
        <a:bodyPr/>
        <a:lstStyle/>
        <a:p>
          <a:endParaRPr lang="en-US" altLang="zh-CN" sz="1100"/>
        </a:p>
      </dgm:t>
    </dgm:pt>
    <dgm:pt modelId="{E90848EB-A990-4902-9245-50F8ABAECD86}" type="pres">
      <dgm:prSet presAssocID="{0EF2B260-1FA9-409A-B2A0-24859D87316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 altLang="zh-CN"/>
        </a:p>
      </dgm:t>
    </dgm:pt>
    <dgm:pt modelId="{60419706-9F15-4676-8B1A-29A021406832}" type="pres">
      <dgm:prSet presAssocID="{8CE0269A-88C2-4555-B58C-A982E1B23B42}" presName="thickLine" presStyleLbl="alignNode1" presStyleIdx="0" presStyleCnt="2"/>
      <dgm:spPr/>
    </dgm:pt>
    <dgm:pt modelId="{2C3DC9BD-908A-49CB-B995-309FBD098ADA}" type="pres">
      <dgm:prSet presAssocID="{8CE0269A-88C2-4555-B58C-A982E1B23B42}" presName="horz1" presStyleCnt="0"/>
      <dgm:spPr/>
    </dgm:pt>
    <dgm:pt modelId="{8D96EC57-0CD3-4361-9684-A4BF5BDCB6E2}" type="pres">
      <dgm:prSet presAssocID="{8CE0269A-88C2-4555-B58C-A982E1B23B42}" presName="tx1" presStyleLbl="revTx" presStyleIdx="0" presStyleCnt="2"/>
      <dgm:spPr/>
      <dgm:t>
        <a:bodyPr/>
        <a:lstStyle/>
        <a:p>
          <a:endParaRPr lang="en-US" altLang="zh-CN"/>
        </a:p>
      </dgm:t>
    </dgm:pt>
    <dgm:pt modelId="{25D9D137-37B1-427F-85BC-A1AD6686D2F8}" type="pres">
      <dgm:prSet presAssocID="{8CE0269A-88C2-4555-B58C-A982E1B23B42}" presName="vert1" presStyleCnt="0"/>
      <dgm:spPr/>
    </dgm:pt>
    <dgm:pt modelId="{A1EE52AA-ADAF-457F-ACBE-1BD30E2DCB3D}" type="pres">
      <dgm:prSet presAssocID="{B56E2EA3-1485-441F-851C-7CEEEEF99842}" presName="thickLine" presStyleLbl="alignNode1" presStyleIdx="1" presStyleCnt="2"/>
      <dgm:spPr/>
    </dgm:pt>
    <dgm:pt modelId="{97BF8BAA-6903-4B31-929C-C882F105D280}" type="pres">
      <dgm:prSet presAssocID="{B56E2EA3-1485-441F-851C-7CEEEEF99842}" presName="horz1" presStyleCnt="0"/>
      <dgm:spPr/>
    </dgm:pt>
    <dgm:pt modelId="{DB69ABD1-3D72-422F-AA7B-6E90302CD50E}" type="pres">
      <dgm:prSet presAssocID="{B56E2EA3-1485-441F-851C-7CEEEEF99842}" presName="tx1" presStyleLbl="revTx" presStyleIdx="1" presStyleCnt="2"/>
      <dgm:spPr/>
      <dgm:t>
        <a:bodyPr/>
        <a:lstStyle/>
        <a:p>
          <a:endParaRPr lang="en-US" altLang="zh-CN"/>
        </a:p>
      </dgm:t>
    </dgm:pt>
    <dgm:pt modelId="{0F44BC4F-072D-4189-965B-0D8F33EAA891}" type="pres">
      <dgm:prSet presAssocID="{B56E2EA3-1485-441F-851C-7CEEEEF99842}" presName="vert1" presStyleCnt="0"/>
      <dgm:spPr/>
    </dgm:pt>
  </dgm:ptLst>
  <dgm:cxnLst>
    <dgm:cxn modelId="{06385713-A506-4A24-B475-C275EE7CACEA}" srcId="{0EF2B260-1FA9-409A-B2A0-24859D873161}" destId="{8CE0269A-88C2-4555-B58C-A982E1B23B42}" srcOrd="0" destOrd="0" parTransId="{9FC401F7-F941-47AB-82F4-13A25B72F726}" sibTransId="{6698672E-2527-409F-80C4-146C9FF50270}"/>
    <dgm:cxn modelId="{38B5C049-0B72-49FF-AB24-A5E73E70E33C}" type="presOf" srcId="{8CE0269A-88C2-4555-B58C-A982E1B23B42}" destId="{8D96EC57-0CD3-4361-9684-A4BF5BDCB6E2}" srcOrd="0" destOrd="0" presId="urn:microsoft.com/office/officeart/2008/layout/LinedList"/>
    <dgm:cxn modelId="{5152294E-1624-4B76-93D0-571CD5009192}" srcId="{0EF2B260-1FA9-409A-B2A0-24859D873161}" destId="{B56E2EA3-1485-441F-851C-7CEEEEF99842}" srcOrd="1" destOrd="0" parTransId="{6FB23AB0-F2D9-44BB-929C-77409E1F323E}" sibTransId="{17BC0D57-6250-4C5F-B4A7-77C14EDD500F}"/>
    <dgm:cxn modelId="{F234A4AF-E9BF-4B26-B803-3CDFD2A470E8}" type="presOf" srcId="{B56E2EA3-1485-441F-851C-7CEEEEF99842}" destId="{DB69ABD1-3D72-422F-AA7B-6E90302CD50E}" srcOrd="0" destOrd="0" presId="urn:microsoft.com/office/officeart/2008/layout/LinedList"/>
    <dgm:cxn modelId="{71E0CA11-4E3F-4FA0-80F9-A14CCF2B53D5}" type="presOf" srcId="{0EF2B260-1FA9-409A-B2A0-24859D873161}" destId="{E90848EB-A990-4902-9245-50F8ABAECD86}" srcOrd="0" destOrd="0" presId="urn:microsoft.com/office/officeart/2008/layout/LinedList"/>
    <dgm:cxn modelId="{89AB3A22-28AE-4288-B707-8E3C70A3EC3C}" type="presParOf" srcId="{E90848EB-A990-4902-9245-50F8ABAECD86}" destId="{60419706-9F15-4676-8B1A-29A021406832}" srcOrd="0" destOrd="0" presId="urn:microsoft.com/office/officeart/2008/layout/LinedList"/>
    <dgm:cxn modelId="{9A5E6542-4865-41FD-8B5F-8ED62850B840}" type="presParOf" srcId="{E90848EB-A990-4902-9245-50F8ABAECD86}" destId="{2C3DC9BD-908A-49CB-B995-309FBD098ADA}" srcOrd="1" destOrd="0" presId="urn:microsoft.com/office/officeart/2008/layout/LinedList"/>
    <dgm:cxn modelId="{F513420F-AC97-478D-8533-B1DCD363FF3B}" type="presParOf" srcId="{2C3DC9BD-908A-49CB-B995-309FBD098ADA}" destId="{8D96EC57-0CD3-4361-9684-A4BF5BDCB6E2}" srcOrd="0" destOrd="0" presId="urn:microsoft.com/office/officeart/2008/layout/LinedList"/>
    <dgm:cxn modelId="{AE868917-CDB3-4943-B778-D0E2B383D5CF}" type="presParOf" srcId="{2C3DC9BD-908A-49CB-B995-309FBD098ADA}" destId="{25D9D137-37B1-427F-85BC-A1AD6686D2F8}" srcOrd="1" destOrd="0" presId="urn:microsoft.com/office/officeart/2008/layout/LinedList"/>
    <dgm:cxn modelId="{C8C2AC15-92BE-4E74-9D34-3530FA6E1269}" type="presParOf" srcId="{E90848EB-A990-4902-9245-50F8ABAECD86}" destId="{A1EE52AA-ADAF-457F-ACBE-1BD30E2DCB3D}" srcOrd="2" destOrd="0" presId="urn:microsoft.com/office/officeart/2008/layout/LinedList"/>
    <dgm:cxn modelId="{F0CE4FAA-6AAE-455A-B0FA-36CD4784B621}" type="presParOf" srcId="{E90848EB-A990-4902-9245-50F8ABAECD86}" destId="{97BF8BAA-6903-4B31-929C-C882F105D280}" srcOrd="3" destOrd="0" presId="urn:microsoft.com/office/officeart/2008/layout/LinedList"/>
    <dgm:cxn modelId="{AC02C06C-61F8-42AA-8783-BFE7666709FA}" type="presParOf" srcId="{97BF8BAA-6903-4B31-929C-C882F105D280}" destId="{DB69ABD1-3D72-422F-AA7B-6E90302CD50E}" srcOrd="0" destOrd="0" presId="urn:microsoft.com/office/officeart/2008/layout/LinedList"/>
    <dgm:cxn modelId="{465C7BC9-AA49-4571-923B-E7DF4D3C48EF}" type="presParOf" srcId="{97BF8BAA-6903-4B31-929C-C882F105D280}" destId="{0F44BC4F-072D-4189-965B-0D8F33EAA89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D6D129-8A5A-46C4-B528-86BB82F6273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 altLang="zh-CN"/>
        </a:p>
      </dgm:t>
    </dgm:pt>
    <dgm:pt modelId="{35F6977F-96E7-44DD-9741-9265C9E43AB7}">
      <dgm:prSet phldrT="[Text]"/>
      <dgm:spPr/>
      <dgm:t>
        <a:bodyPr/>
        <a:lstStyle/>
        <a:p>
          <a:r>
            <a:rPr lang="zh-CN" altLang="en-US" dirty="0" smtClean="0"/>
            <a:t>计算机图形学</a:t>
          </a:r>
          <a:r>
            <a:rPr lang="en-US" b="0" i="0" dirty="0" smtClean="0"/>
            <a:t>(Computer Graphics</a:t>
          </a:r>
          <a:r>
            <a:rPr lang="zh-CN" altLang="en-US" b="0" i="0" dirty="0" smtClean="0"/>
            <a:t>）</a:t>
          </a:r>
          <a:endParaRPr lang="en-US" altLang="zh-CN" dirty="0"/>
        </a:p>
      </dgm:t>
    </dgm:pt>
    <dgm:pt modelId="{1558A471-DA2F-4878-ADB1-BCC3A6AE1A53}" type="parTrans" cxnId="{C6EC62F9-9A32-4EEE-A962-B4E2B3631F57}">
      <dgm:prSet/>
      <dgm:spPr/>
      <dgm:t>
        <a:bodyPr/>
        <a:lstStyle/>
        <a:p>
          <a:endParaRPr lang="en-US" altLang="zh-CN"/>
        </a:p>
      </dgm:t>
    </dgm:pt>
    <dgm:pt modelId="{2823BFEF-969D-4900-8B8D-CB31009306FD}" type="sibTrans" cxnId="{C6EC62F9-9A32-4EEE-A962-B4E2B3631F57}">
      <dgm:prSet/>
      <dgm:spPr/>
      <dgm:t>
        <a:bodyPr/>
        <a:lstStyle/>
        <a:p>
          <a:endParaRPr lang="en-US" altLang="zh-CN"/>
        </a:p>
      </dgm:t>
    </dgm:pt>
    <dgm:pt modelId="{781EEBFE-5CB4-4304-9191-E32835F2411D}">
      <dgm:prSet phldrT="[Text]"/>
      <dgm:spPr/>
      <dgm:t>
        <a:bodyPr/>
        <a:lstStyle/>
        <a:p>
          <a:r>
            <a:rPr lang="zh-CN" altLang="en-US" dirty="0" smtClean="0"/>
            <a:t>研究如何在计算机中表示图形、以及利用计算机进行图形的计算、处理和显示的相关</a:t>
          </a:r>
          <a:r>
            <a:rPr lang="zh-CN" altLang="en-US" dirty="0" smtClean="0">
              <a:hlinkClick xmlns:r="http://schemas.openxmlformats.org/officeDocument/2006/relationships" r:id="rId1"/>
            </a:rPr>
            <a:t>原理</a:t>
          </a:r>
          <a:r>
            <a:rPr lang="zh-CN" altLang="en-US" dirty="0" smtClean="0"/>
            <a:t>与</a:t>
          </a:r>
          <a:r>
            <a:rPr lang="zh-CN" altLang="en-US" dirty="0" smtClean="0">
              <a:hlinkClick xmlns:r="http://schemas.openxmlformats.org/officeDocument/2006/relationships" r:id="rId2"/>
            </a:rPr>
            <a:t>算法</a:t>
          </a:r>
          <a:endParaRPr lang="en-US" altLang="zh-CN" dirty="0"/>
        </a:p>
      </dgm:t>
    </dgm:pt>
    <dgm:pt modelId="{C5F36B28-8FA0-44C8-8281-DE03C48FD48D}" type="parTrans" cxnId="{AD6C255D-D8BE-4479-A420-9F9D4F8AC530}">
      <dgm:prSet/>
      <dgm:spPr/>
      <dgm:t>
        <a:bodyPr/>
        <a:lstStyle/>
        <a:p>
          <a:endParaRPr lang="en-US" altLang="zh-CN"/>
        </a:p>
      </dgm:t>
    </dgm:pt>
    <dgm:pt modelId="{B69923F0-9392-4750-BF1A-A2A071576C1A}" type="sibTrans" cxnId="{AD6C255D-D8BE-4479-A420-9F9D4F8AC530}">
      <dgm:prSet/>
      <dgm:spPr/>
      <dgm:t>
        <a:bodyPr/>
        <a:lstStyle/>
        <a:p>
          <a:endParaRPr lang="en-US" altLang="zh-CN"/>
        </a:p>
      </dgm:t>
    </dgm:pt>
    <dgm:pt modelId="{CF7E3A15-AC7B-46AE-A921-9AE4B0FC75A8}">
      <dgm:prSet phldrT="[Text]"/>
      <dgm:spPr/>
      <dgm:t>
        <a:bodyPr/>
        <a:lstStyle/>
        <a:p>
          <a:r>
            <a:rPr lang="zh-CN" altLang="en-US" dirty="0" smtClean="0"/>
            <a:t>数字图像处理</a:t>
          </a:r>
          <a:r>
            <a:rPr lang="en-US" altLang="zh-CN" b="0" i="0" dirty="0" smtClean="0"/>
            <a:t>(</a:t>
          </a:r>
          <a:r>
            <a:rPr lang="en-US" b="0" i="0" dirty="0" smtClean="0"/>
            <a:t>Digital Image Processing)</a:t>
          </a:r>
          <a:endParaRPr lang="en-US" altLang="zh-CN" dirty="0"/>
        </a:p>
      </dgm:t>
    </dgm:pt>
    <dgm:pt modelId="{32AE4814-8EBC-4726-9B31-24738E1E889A}" type="parTrans" cxnId="{3F258EAC-1049-4B1C-9E5E-D1567DEF1885}">
      <dgm:prSet/>
      <dgm:spPr/>
      <dgm:t>
        <a:bodyPr/>
        <a:lstStyle/>
        <a:p>
          <a:endParaRPr lang="en-US" altLang="zh-CN"/>
        </a:p>
      </dgm:t>
    </dgm:pt>
    <dgm:pt modelId="{1243A79F-2AFE-452A-8554-A6DF3B452662}" type="sibTrans" cxnId="{3F258EAC-1049-4B1C-9E5E-D1567DEF1885}">
      <dgm:prSet/>
      <dgm:spPr/>
      <dgm:t>
        <a:bodyPr/>
        <a:lstStyle/>
        <a:p>
          <a:endParaRPr lang="en-US" altLang="zh-CN"/>
        </a:p>
      </dgm:t>
    </dgm:pt>
    <dgm:pt modelId="{6EC7D740-AB71-4398-8E90-7B72B0D3B026}">
      <dgm:prSet phldrT="[Text]"/>
      <dgm:spPr/>
      <dgm:t>
        <a:bodyPr/>
        <a:lstStyle/>
        <a:p>
          <a:r>
            <a:rPr lang="zh-CN" altLang="en-US" b="0" i="0" dirty="0" smtClean="0"/>
            <a:t>通过</a:t>
          </a:r>
          <a:r>
            <a:rPr lang="zh-CN" altLang="en-US" b="0" i="0" dirty="0" smtClean="0">
              <a:hlinkClick xmlns:r="http://schemas.openxmlformats.org/officeDocument/2006/relationships" r:id="rId3"/>
            </a:rPr>
            <a:t>计算机</a:t>
          </a:r>
          <a:r>
            <a:rPr lang="zh-CN" altLang="en-US" b="0" i="0" dirty="0" smtClean="0"/>
            <a:t>对图像进行去除噪声、增强、复原、分割、提取特征等处理的方法和技术。</a:t>
          </a:r>
          <a:endParaRPr lang="en-US" altLang="zh-CN" dirty="0"/>
        </a:p>
      </dgm:t>
    </dgm:pt>
    <dgm:pt modelId="{5D7143FD-2882-445E-8295-0D2A1969C293}" type="parTrans" cxnId="{9434B223-7757-4C4E-8B22-A3001A35785C}">
      <dgm:prSet/>
      <dgm:spPr/>
      <dgm:t>
        <a:bodyPr/>
        <a:lstStyle/>
        <a:p>
          <a:endParaRPr lang="en-US" altLang="zh-CN"/>
        </a:p>
      </dgm:t>
    </dgm:pt>
    <dgm:pt modelId="{48B7EF0D-52AB-4C2E-B837-5A1FE3558E8C}" type="sibTrans" cxnId="{9434B223-7757-4C4E-8B22-A3001A35785C}">
      <dgm:prSet/>
      <dgm:spPr/>
      <dgm:t>
        <a:bodyPr/>
        <a:lstStyle/>
        <a:p>
          <a:endParaRPr lang="en-US" altLang="zh-CN"/>
        </a:p>
      </dgm:t>
    </dgm:pt>
    <dgm:pt modelId="{51D2DD34-B5DF-4671-A944-E7D80FB7192C}">
      <dgm:prSet phldrT="[Text]"/>
      <dgm:spPr/>
      <dgm:t>
        <a:bodyPr/>
        <a:lstStyle/>
        <a:p>
          <a:r>
            <a:rPr lang="zh-CN" altLang="en-US" dirty="0" smtClean="0"/>
            <a:t>计算机视觉</a:t>
          </a:r>
          <a:r>
            <a:rPr lang="en-US" altLang="zh-CN" dirty="0" smtClean="0"/>
            <a:t>(</a:t>
          </a:r>
          <a:r>
            <a:rPr lang="en-US" b="0" i="0" dirty="0" smtClean="0"/>
            <a:t>Computer Vision)</a:t>
          </a:r>
          <a:endParaRPr lang="en-US" altLang="zh-CN" dirty="0"/>
        </a:p>
      </dgm:t>
    </dgm:pt>
    <dgm:pt modelId="{AF732577-8F62-4BB9-9DC8-77FD93E0A04F}" type="parTrans" cxnId="{3C814937-8DDD-4821-A430-CCACE40F6BFD}">
      <dgm:prSet/>
      <dgm:spPr/>
      <dgm:t>
        <a:bodyPr/>
        <a:lstStyle/>
        <a:p>
          <a:endParaRPr lang="en-US" altLang="zh-CN"/>
        </a:p>
      </dgm:t>
    </dgm:pt>
    <dgm:pt modelId="{30173EDA-AC7B-42C4-8866-7B0797F05242}" type="sibTrans" cxnId="{3C814937-8DDD-4821-A430-CCACE40F6BFD}">
      <dgm:prSet/>
      <dgm:spPr/>
      <dgm:t>
        <a:bodyPr/>
        <a:lstStyle/>
        <a:p>
          <a:endParaRPr lang="en-US" altLang="zh-CN"/>
        </a:p>
      </dgm:t>
    </dgm:pt>
    <dgm:pt modelId="{A1189697-3F9E-4F0F-A845-F44878293E6D}">
      <dgm:prSet phldrT="[Text]"/>
      <dgm:spPr/>
      <dgm:t>
        <a:bodyPr/>
        <a:lstStyle/>
        <a:p>
          <a:r>
            <a:rPr lang="zh-CN" altLang="en-US" b="0" i="0" dirty="0" smtClean="0"/>
            <a:t>研究如何使</a:t>
          </a:r>
          <a:r>
            <a:rPr lang="zh-CN" altLang="en-US" b="0" i="0" dirty="0" smtClean="0">
              <a:hlinkClick xmlns:r="http://schemas.openxmlformats.org/officeDocument/2006/relationships" r:id="rId4"/>
            </a:rPr>
            <a:t>机器</a:t>
          </a:r>
          <a:r>
            <a:rPr lang="zh-CN" altLang="en-US" b="0" i="0" dirty="0" smtClean="0"/>
            <a:t>“看”的科学，更进一步的说，就是是指用摄影机和电脑代替人眼对目标进行识别、跟踪和测量等</a:t>
          </a:r>
          <a:r>
            <a:rPr lang="zh-CN" altLang="en-US" b="0" i="0" dirty="0" smtClean="0">
              <a:hlinkClick xmlns:r="http://schemas.openxmlformats.org/officeDocument/2006/relationships" r:id="rId5"/>
            </a:rPr>
            <a:t>机器视觉</a:t>
          </a:r>
          <a:r>
            <a:rPr lang="zh-CN" altLang="en-US" b="0" i="0" dirty="0" smtClean="0"/>
            <a:t>，并进一步做图形处理，使电脑处理成为更适合人眼观察或传送给仪器检测的图像。作为一个科学学科，计算机视觉研究相关的理论和技术，试图建立能够从图像或者多维数据中获取‘信息’的</a:t>
          </a:r>
          <a:r>
            <a:rPr lang="zh-CN" altLang="en-US" b="0" i="0" dirty="0" smtClean="0">
              <a:hlinkClick xmlns:r="http://schemas.openxmlformats.org/officeDocument/2006/relationships" r:id="rId6"/>
            </a:rPr>
            <a:t>人工智能</a:t>
          </a:r>
          <a:r>
            <a:rPr lang="zh-CN" altLang="en-US" b="0" i="0" dirty="0" smtClean="0"/>
            <a:t>系统</a:t>
          </a:r>
          <a:endParaRPr lang="en-US" altLang="zh-CN" dirty="0"/>
        </a:p>
      </dgm:t>
    </dgm:pt>
    <dgm:pt modelId="{8AC7F7DC-C7E9-4E35-A7A2-1A0910EAD949}" type="parTrans" cxnId="{B7AF1175-CE19-4E81-BC0B-7535B7465F8F}">
      <dgm:prSet/>
      <dgm:spPr/>
      <dgm:t>
        <a:bodyPr/>
        <a:lstStyle/>
        <a:p>
          <a:endParaRPr lang="en-US" altLang="zh-CN"/>
        </a:p>
      </dgm:t>
    </dgm:pt>
    <dgm:pt modelId="{6DE1B3DB-6FF9-492F-8A04-38A480074134}" type="sibTrans" cxnId="{B7AF1175-CE19-4E81-BC0B-7535B7465F8F}">
      <dgm:prSet/>
      <dgm:spPr/>
      <dgm:t>
        <a:bodyPr/>
        <a:lstStyle/>
        <a:p>
          <a:endParaRPr lang="en-US" altLang="zh-CN"/>
        </a:p>
      </dgm:t>
    </dgm:pt>
    <dgm:pt modelId="{B086B02A-6A38-4CD4-9CD1-1C7BEC84A6A3}">
      <dgm:prSet phldrT="[Text]"/>
      <dgm:spPr/>
      <dgm:t>
        <a:bodyPr/>
        <a:lstStyle/>
        <a:p>
          <a:r>
            <a:rPr lang="zh-CN" altLang="en-US" dirty="0" smtClean="0"/>
            <a:t>机器学习</a:t>
          </a:r>
          <a:r>
            <a:rPr lang="en-US" altLang="zh-CN" b="0" i="0" dirty="0" smtClean="0"/>
            <a:t>(Machine Learning, ML)</a:t>
          </a:r>
          <a:endParaRPr lang="en-US" altLang="zh-CN" dirty="0"/>
        </a:p>
      </dgm:t>
    </dgm:pt>
    <dgm:pt modelId="{5FAF24E3-0720-4DD3-8612-18F8CBD5F4E0}" type="parTrans" cxnId="{8C6EF0E4-C748-4BB2-BFDB-9EEF8BBB4ED1}">
      <dgm:prSet/>
      <dgm:spPr/>
      <dgm:t>
        <a:bodyPr/>
        <a:lstStyle/>
        <a:p>
          <a:endParaRPr lang="en-US" altLang="zh-CN"/>
        </a:p>
      </dgm:t>
    </dgm:pt>
    <dgm:pt modelId="{EF1A4EE9-4D53-47D0-B06E-A45B76DDB98B}" type="sibTrans" cxnId="{8C6EF0E4-C748-4BB2-BFDB-9EEF8BBB4ED1}">
      <dgm:prSet/>
      <dgm:spPr/>
      <dgm:t>
        <a:bodyPr/>
        <a:lstStyle/>
        <a:p>
          <a:endParaRPr lang="en-US" altLang="zh-CN"/>
        </a:p>
      </dgm:t>
    </dgm:pt>
    <dgm:pt modelId="{7E612A28-921A-41F7-B194-9070028036D6}">
      <dgm:prSet phldrT="[Text]"/>
      <dgm:spPr/>
      <dgm:t>
        <a:bodyPr/>
        <a:lstStyle/>
        <a:p>
          <a:r>
            <a:rPr lang="zh-CN" altLang="en-US" b="0" i="0" dirty="0" smtClean="0"/>
            <a:t>是一门多领域交叉学科，涉及概率论、统计学、</a:t>
          </a:r>
          <a:r>
            <a:rPr lang="zh-CN" altLang="en-US" b="0" i="0" dirty="0" smtClean="0">
              <a:hlinkClick xmlns:r="http://schemas.openxmlformats.org/officeDocument/2006/relationships" r:id="rId7"/>
            </a:rPr>
            <a:t>逼近论</a:t>
          </a:r>
          <a:r>
            <a:rPr lang="zh-CN" altLang="en-US" b="0" i="0" dirty="0" smtClean="0"/>
            <a:t>、</a:t>
          </a:r>
          <a:r>
            <a:rPr lang="zh-CN" altLang="en-US" b="0" i="0" dirty="0" smtClean="0">
              <a:hlinkClick xmlns:r="http://schemas.openxmlformats.org/officeDocument/2006/relationships" r:id="rId8"/>
            </a:rPr>
            <a:t>凸分析</a:t>
          </a:r>
          <a:r>
            <a:rPr lang="zh-CN" altLang="en-US" b="0" i="0" dirty="0" smtClean="0"/>
            <a:t>、</a:t>
          </a:r>
          <a:r>
            <a:rPr lang="zh-CN" altLang="en-US" b="0" i="0" dirty="0" smtClean="0">
              <a:hlinkClick xmlns:r="http://schemas.openxmlformats.org/officeDocument/2006/relationships" r:id="rId9"/>
            </a:rPr>
            <a:t>算法复杂度</a:t>
          </a:r>
          <a:r>
            <a:rPr lang="zh-CN" altLang="en-US" b="0" i="0" dirty="0" smtClean="0"/>
            <a:t>理论等多门学科。专门研究计算机怎样模拟或实现人类的学习行为，以获取新的知识或技能，重新组织已有的知识结构使之不断改善自身的性能。它是</a:t>
          </a:r>
          <a:r>
            <a:rPr lang="zh-CN" altLang="en-US" b="0" i="0" dirty="0" smtClean="0">
              <a:hlinkClick xmlns:r="http://schemas.openxmlformats.org/officeDocument/2006/relationships" r:id="rId6"/>
            </a:rPr>
            <a:t>人工智能</a:t>
          </a:r>
          <a:r>
            <a:rPr lang="zh-CN" altLang="en-US" b="0" i="0" dirty="0" smtClean="0"/>
            <a:t>的核心，是使计算机具有智能的根本途径，其应用遍及人工智能的各个领域，它主要使用归纳、综合而不是演绎。</a:t>
          </a:r>
          <a:endParaRPr lang="en-US" altLang="zh-CN" dirty="0"/>
        </a:p>
      </dgm:t>
    </dgm:pt>
    <dgm:pt modelId="{5579512A-8F11-4637-A30B-39B8D638416C}" type="parTrans" cxnId="{7FB90DD6-2EF0-4F61-A312-06C1CDE39AAF}">
      <dgm:prSet/>
      <dgm:spPr/>
      <dgm:t>
        <a:bodyPr/>
        <a:lstStyle/>
        <a:p>
          <a:endParaRPr lang="en-US" altLang="zh-CN"/>
        </a:p>
      </dgm:t>
    </dgm:pt>
    <dgm:pt modelId="{B21A9262-E9E2-4145-9B9E-3F8BDE43CC2A}" type="sibTrans" cxnId="{7FB90DD6-2EF0-4F61-A312-06C1CDE39AAF}">
      <dgm:prSet/>
      <dgm:spPr/>
      <dgm:t>
        <a:bodyPr/>
        <a:lstStyle/>
        <a:p>
          <a:endParaRPr lang="en-US" altLang="zh-CN"/>
        </a:p>
      </dgm:t>
    </dgm:pt>
    <dgm:pt modelId="{0AD4E4C5-9EA6-433A-93DA-7D78B73199E8}" type="pres">
      <dgm:prSet presAssocID="{30D6D129-8A5A-46C4-B528-86BB82F6273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 altLang="zh-CN"/>
        </a:p>
      </dgm:t>
    </dgm:pt>
    <dgm:pt modelId="{1F72E696-F253-4E5D-9122-39CFE8DF884A}" type="pres">
      <dgm:prSet presAssocID="{51D2DD34-B5DF-4671-A944-E7D80FB7192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 altLang="zh-CN"/>
        </a:p>
      </dgm:t>
    </dgm:pt>
    <dgm:pt modelId="{1384ABE3-4D91-4CCB-8586-D24371EF4B26}" type="pres">
      <dgm:prSet presAssocID="{51D2DD34-B5DF-4671-A944-E7D80FB7192C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 altLang="zh-CN"/>
        </a:p>
      </dgm:t>
    </dgm:pt>
    <dgm:pt modelId="{5DC58A4F-6361-4EF5-B92E-80F9C4479B31}" type="pres">
      <dgm:prSet presAssocID="{35F6977F-96E7-44DD-9741-9265C9E43AB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 altLang="zh-CN"/>
        </a:p>
      </dgm:t>
    </dgm:pt>
    <dgm:pt modelId="{954F84A6-7F2D-4352-87BF-B2AFA014ADF9}" type="pres">
      <dgm:prSet presAssocID="{35F6977F-96E7-44DD-9741-9265C9E43AB7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 altLang="zh-CN"/>
        </a:p>
      </dgm:t>
    </dgm:pt>
    <dgm:pt modelId="{A7C49FCB-942D-493B-BFA8-637B5F49A28D}" type="pres">
      <dgm:prSet presAssocID="{CF7E3A15-AC7B-46AE-A921-9AE4B0FC75A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 altLang="zh-CN"/>
        </a:p>
      </dgm:t>
    </dgm:pt>
    <dgm:pt modelId="{2330BACF-653D-48F2-8614-8DA0D1BC4C72}" type="pres">
      <dgm:prSet presAssocID="{CF7E3A15-AC7B-46AE-A921-9AE4B0FC75A8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 altLang="zh-CN"/>
        </a:p>
      </dgm:t>
    </dgm:pt>
    <dgm:pt modelId="{68D04D3F-2C1C-4C3B-90D5-EE4F71B166D9}" type="pres">
      <dgm:prSet presAssocID="{B086B02A-6A38-4CD4-9CD1-1C7BEC84A6A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 altLang="zh-CN"/>
        </a:p>
      </dgm:t>
    </dgm:pt>
    <dgm:pt modelId="{5103C6B0-348F-4EEF-A6F5-34865F7C350A}" type="pres">
      <dgm:prSet presAssocID="{B086B02A-6A38-4CD4-9CD1-1C7BEC84A6A3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 altLang="zh-CN"/>
        </a:p>
      </dgm:t>
    </dgm:pt>
  </dgm:ptLst>
  <dgm:cxnLst>
    <dgm:cxn modelId="{3F258EAC-1049-4B1C-9E5E-D1567DEF1885}" srcId="{30D6D129-8A5A-46C4-B528-86BB82F62730}" destId="{CF7E3A15-AC7B-46AE-A921-9AE4B0FC75A8}" srcOrd="2" destOrd="0" parTransId="{32AE4814-8EBC-4726-9B31-24738E1E889A}" sibTransId="{1243A79F-2AFE-452A-8554-A6DF3B452662}"/>
    <dgm:cxn modelId="{B7AF1175-CE19-4E81-BC0B-7535B7465F8F}" srcId="{51D2DD34-B5DF-4671-A944-E7D80FB7192C}" destId="{A1189697-3F9E-4F0F-A845-F44878293E6D}" srcOrd="0" destOrd="0" parTransId="{8AC7F7DC-C7E9-4E35-A7A2-1A0910EAD949}" sibTransId="{6DE1B3DB-6FF9-492F-8A04-38A480074134}"/>
    <dgm:cxn modelId="{0A2A72EB-4C30-4CA1-951C-F7F7C981B8BA}" type="presOf" srcId="{A1189697-3F9E-4F0F-A845-F44878293E6D}" destId="{1384ABE3-4D91-4CCB-8586-D24371EF4B26}" srcOrd="0" destOrd="0" presId="urn:microsoft.com/office/officeart/2005/8/layout/vList2"/>
    <dgm:cxn modelId="{AD6C255D-D8BE-4479-A420-9F9D4F8AC530}" srcId="{35F6977F-96E7-44DD-9741-9265C9E43AB7}" destId="{781EEBFE-5CB4-4304-9191-E32835F2411D}" srcOrd="0" destOrd="0" parTransId="{C5F36B28-8FA0-44C8-8281-DE03C48FD48D}" sibTransId="{B69923F0-9392-4750-BF1A-A2A071576C1A}"/>
    <dgm:cxn modelId="{8C6EF0E4-C748-4BB2-BFDB-9EEF8BBB4ED1}" srcId="{30D6D129-8A5A-46C4-B528-86BB82F62730}" destId="{B086B02A-6A38-4CD4-9CD1-1C7BEC84A6A3}" srcOrd="3" destOrd="0" parTransId="{5FAF24E3-0720-4DD3-8612-18F8CBD5F4E0}" sibTransId="{EF1A4EE9-4D53-47D0-B06E-A45B76DDB98B}"/>
    <dgm:cxn modelId="{79340FF6-0B0E-4320-B7AC-0D99AF812CA8}" type="presOf" srcId="{CF7E3A15-AC7B-46AE-A921-9AE4B0FC75A8}" destId="{A7C49FCB-942D-493B-BFA8-637B5F49A28D}" srcOrd="0" destOrd="0" presId="urn:microsoft.com/office/officeart/2005/8/layout/vList2"/>
    <dgm:cxn modelId="{C6EC62F9-9A32-4EEE-A962-B4E2B3631F57}" srcId="{30D6D129-8A5A-46C4-B528-86BB82F62730}" destId="{35F6977F-96E7-44DD-9741-9265C9E43AB7}" srcOrd="1" destOrd="0" parTransId="{1558A471-DA2F-4878-ADB1-BCC3A6AE1A53}" sibTransId="{2823BFEF-969D-4900-8B8D-CB31009306FD}"/>
    <dgm:cxn modelId="{98084052-FF80-4886-949D-6F5946E3C197}" type="presOf" srcId="{B086B02A-6A38-4CD4-9CD1-1C7BEC84A6A3}" destId="{68D04D3F-2C1C-4C3B-90D5-EE4F71B166D9}" srcOrd="0" destOrd="0" presId="urn:microsoft.com/office/officeart/2005/8/layout/vList2"/>
    <dgm:cxn modelId="{8298996F-75DE-415C-BFD8-4CA5C10BE240}" type="presOf" srcId="{35F6977F-96E7-44DD-9741-9265C9E43AB7}" destId="{5DC58A4F-6361-4EF5-B92E-80F9C4479B31}" srcOrd="0" destOrd="0" presId="urn:microsoft.com/office/officeart/2005/8/layout/vList2"/>
    <dgm:cxn modelId="{3C814937-8DDD-4821-A430-CCACE40F6BFD}" srcId="{30D6D129-8A5A-46C4-B528-86BB82F62730}" destId="{51D2DD34-B5DF-4671-A944-E7D80FB7192C}" srcOrd="0" destOrd="0" parTransId="{AF732577-8F62-4BB9-9DC8-77FD93E0A04F}" sibTransId="{30173EDA-AC7B-42C4-8866-7B0797F05242}"/>
    <dgm:cxn modelId="{4A234D24-0BA9-48CD-BA33-A0E0BC43F419}" type="presOf" srcId="{6EC7D740-AB71-4398-8E90-7B72B0D3B026}" destId="{2330BACF-653D-48F2-8614-8DA0D1BC4C72}" srcOrd="0" destOrd="0" presId="urn:microsoft.com/office/officeart/2005/8/layout/vList2"/>
    <dgm:cxn modelId="{9434B223-7757-4C4E-8B22-A3001A35785C}" srcId="{CF7E3A15-AC7B-46AE-A921-9AE4B0FC75A8}" destId="{6EC7D740-AB71-4398-8E90-7B72B0D3B026}" srcOrd="0" destOrd="0" parTransId="{5D7143FD-2882-445E-8295-0D2A1969C293}" sibTransId="{48B7EF0D-52AB-4C2E-B837-5A1FE3558E8C}"/>
    <dgm:cxn modelId="{25486E32-A7CA-4E35-985C-8A6E86979937}" type="presOf" srcId="{7E612A28-921A-41F7-B194-9070028036D6}" destId="{5103C6B0-348F-4EEF-A6F5-34865F7C350A}" srcOrd="0" destOrd="0" presId="urn:microsoft.com/office/officeart/2005/8/layout/vList2"/>
    <dgm:cxn modelId="{025F8C7E-ADF8-4F19-92C0-7D7BBA7102E8}" type="presOf" srcId="{781EEBFE-5CB4-4304-9191-E32835F2411D}" destId="{954F84A6-7F2D-4352-87BF-B2AFA014ADF9}" srcOrd="0" destOrd="0" presId="urn:microsoft.com/office/officeart/2005/8/layout/vList2"/>
    <dgm:cxn modelId="{0452EB54-D927-43F7-A7F2-B3DEF89934B5}" type="presOf" srcId="{51D2DD34-B5DF-4671-A944-E7D80FB7192C}" destId="{1F72E696-F253-4E5D-9122-39CFE8DF884A}" srcOrd="0" destOrd="0" presId="urn:microsoft.com/office/officeart/2005/8/layout/vList2"/>
    <dgm:cxn modelId="{F91AFFCA-962B-4E03-930A-2743727D57F0}" type="presOf" srcId="{30D6D129-8A5A-46C4-B528-86BB82F62730}" destId="{0AD4E4C5-9EA6-433A-93DA-7D78B73199E8}" srcOrd="0" destOrd="0" presId="urn:microsoft.com/office/officeart/2005/8/layout/vList2"/>
    <dgm:cxn modelId="{7FB90DD6-2EF0-4F61-A312-06C1CDE39AAF}" srcId="{B086B02A-6A38-4CD4-9CD1-1C7BEC84A6A3}" destId="{7E612A28-921A-41F7-B194-9070028036D6}" srcOrd="0" destOrd="0" parTransId="{5579512A-8F11-4637-A30B-39B8D638416C}" sibTransId="{B21A9262-E9E2-4145-9B9E-3F8BDE43CC2A}"/>
    <dgm:cxn modelId="{42C44FAF-7D87-4DDA-B228-47C0B3E95DB5}" type="presParOf" srcId="{0AD4E4C5-9EA6-433A-93DA-7D78B73199E8}" destId="{1F72E696-F253-4E5D-9122-39CFE8DF884A}" srcOrd="0" destOrd="0" presId="urn:microsoft.com/office/officeart/2005/8/layout/vList2"/>
    <dgm:cxn modelId="{66E51933-F992-4E8E-A713-3FC7A16ECC54}" type="presParOf" srcId="{0AD4E4C5-9EA6-433A-93DA-7D78B73199E8}" destId="{1384ABE3-4D91-4CCB-8586-D24371EF4B26}" srcOrd="1" destOrd="0" presId="urn:microsoft.com/office/officeart/2005/8/layout/vList2"/>
    <dgm:cxn modelId="{AAB4BA72-675F-45AB-8A5A-6BDEFD5C344E}" type="presParOf" srcId="{0AD4E4C5-9EA6-433A-93DA-7D78B73199E8}" destId="{5DC58A4F-6361-4EF5-B92E-80F9C4479B31}" srcOrd="2" destOrd="0" presId="urn:microsoft.com/office/officeart/2005/8/layout/vList2"/>
    <dgm:cxn modelId="{0896F51C-93D2-4925-8D4E-C2E5D460BE29}" type="presParOf" srcId="{0AD4E4C5-9EA6-433A-93DA-7D78B73199E8}" destId="{954F84A6-7F2D-4352-87BF-B2AFA014ADF9}" srcOrd="3" destOrd="0" presId="urn:microsoft.com/office/officeart/2005/8/layout/vList2"/>
    <dgm:cxn modelId="{C4D7446A-F379-4627-B907-48991A0956A7}" type="presParOf" srcId="{0AD4E4C5-9EA6-433A-93DA-7D78B73199E8}" destId="{A7C49FCB-942D-493B-BFA8-637B5F49A28D}" srcOrd="4" destOrd="0" presId="urn:microsoft.com/office/officeart/2005/8/layout/vList2"/>
    <dgm:cxn modelId="{9EF6D534-5A43-486F-B841-0EDD1D68E1BD}" type="presParOf" srcId="{0AD4E4C5-9EA6-433A-93DA-7D78B73199E8}" destId="{2330BACF-653D-48F2-8614-8DA0D1BC4C72}" srcOrd="5" destOrd="0" presId="urn:microsoft.com/office/officeart/2005/8/layout/vList2"/>
    <dgm:cxn modelId="{320ED199-704A-40AC-85E3-77B3C2732414}" type="presParOf" srcId="{0AD4E4C5-9EA6-433A-93DA-7D78B73199E8}" destId="{68D04D3F-2C1C-4C3B-90D5-EE4F71B166D9}" srcOrd="6" destOrd="0" presId="urn:microsoft.com/office/officeart/2005/8/layout/vList2"/>
    <dgm:cxn modelId="{AEFF08C0-A9A4-409B-8437-69C7A57FA913}" type="presParOf" srcId="{0AD4E4C5-9EA6-433A-93DA-7D78B73199E8}" destId="{5103C6B0-348F-4EEF-A6F5-34865F7C350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A5573-1BC1-4897-8399-6237C2B55B0D}">
      <dsp:nvSpPr>
        <dsp:cNvPr id="0" name=""/>
        <dsp:cNvSpPr/>
      </dsp:nvSpPr>
      <dsp:spPr>
        <a:xfrm>
          <a:off x="1360257" y="521722"/>
          <a:ext cx="3482517" cy="3482517"/>
        </a:xfrm>
        <a:prstGeom prst="blockArc">
          <a:avLst>
            <a:gd name="adj1" fmla="val 10800000"/>
            <a:gd name="adj2" fmla="val 16200000"/>
            <a:gd name="adj3" fmla="val 4638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02BA1-B192-43D3-B696-4A8805E439BF}">
      <dsp:nvSpPr>
        <dsp:cNvPr id="0" name=""/>
        <dsp:cNvSpPr/>
      </dsp:nvSpPr>
      <dsp:spPr>
        <a:xfrm>
          <a:off x="1360257" y="521722"/>
          <a:ext cx="3482517" cy="3482517"/>
        </a:xfrm>
        <a:prstGeom prst="blockArc">
          <a:avLst>
            <a:gd name="adj1" fmla="val 5400000"/>
            <a:gd name="adj2" fmla="val 10800000"/>
            <a:gd name="adj3" fmla="val 4638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A4F4D6-1883-4B18-9B24-4134BBCF47B9}">
      <dsp:nvSpPr>
        <dsp:cNvPr id="0" name=""/>
        <dsp:cNvSpPr/>
      </dsp:nvSpPr>
      <dsp:spPr>
        <a:xfrm>
          <a:off x="1360257" y="521722"/>
          <a:ext cx="3482517" cy="3482517"/>
        </a:xfrm>
        <a:prstGeom prst="blockArc">
          <a:avLst>
            <a:gd name="adj1" fmla="val 0"/>
            <a:gd name="adj2" fmla="val 5400000"/>
            <a:gd name="adj3" fmla="val 463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1DB05-B4F9-4A9C-BF69-876112CDF3E3}">
      <dsp:nvSpPr>
        <dsp:cNvPr id="0" name=""/>
        <dsp:cNvSpPr/>
      </dsp:nvSpPr>
      <dsp:spPr>
        <a:xfrm>
          <a:off x="1360257" y="521722"/>
          <a:ext cx="3482517" cy="3482517"/>
        </a:xfrm>
        <a:prstGeom prst="blockArc">
          <a:avLst>
            <a:gd name="adj1" fmla="val 16200000"/>
            <a:gd name="adj2" fmla="val 0"/>
            <a:gd name="adj3" fmla="val 463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C979D-1F83-432B-91F2-020CC84B5B6B}">
      <dsp:nvSpPr>
        <dsp:cNvPr id="0" name=""/>
        <dsp:cNvSpPr/>
      </dsp:nvSpPr>
      <dsp:spPr>
        <a:xfrm>
          <a:off x="2300391" y="1461856"/>
          <a:ext cx="1602248" cy="16022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计算机视觉</a:t>
          </a:r>
          <a:endParaRPr lang="en-US" altLang="zh-CN" sz="2700" kern="1200" dirty="0"/>
        </a:p>
      </dsp:txBody>
      <dsp:txXfrm>
        <a:off x="2535035" y="1696500"/>
        <a:ext cx="1132960" cy="1132960"/>
      </dsp:txXfrm>
    </dsp:sp>
    <dsp:sp modelId="{7F405B25-A9EF-4F37-874A-5B9C3C53D01A}">
      <dsp:nvSpPr>
        <dsp:cNvPr id="0" name=""/>
        <dsp:cNvSpPr/>
      </dsp:nvSpPr>
      <dsp:spPr>
        <a:xfrm>
          <a:off x="2540729" y="1312"/>
          <a:ext cx="1121573" cy="112157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计算机图形学</a:t>
          </a:r>
          <a:endParaRPr lang="en-US" altLang="zh-CN" sz="1900" kern="1200" dirty="0"/>
        </a:p>
      </dsp:txBody>
      <dsp:txXfrm>
        <a:off x="2704980" y="165563"/>
        <a:ext cx="793071" cy="793071"/>
      </dsp:txXfrm>
    </dsp:sp>
    <dsp:sp modelId="{80F5CC55-FC7A-4102-8402-107D9A73EC69}">
      <dsp:nvSpPr>
        <dsp:cNvPr id="0" name=""/>
        <dsp:cNvSpPr/>
      </dsp:nvSpPr>
      <dsp:spPr>
        <a:xfrm>
          <a:off x="4241611" y="1702194"/>
          <a:ext cx="1121573" cy="112157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数字图像处理</a:t>
          </a:r>
          <a:endParaRPr lang="en-US" altLang="zh-CN" sz="1900" kern="1200" dirty="0"/>
        </a:p>
      </dsp:txBody>
      <dsp:txXfrm>
        <a:off x="4405862" y="1866445"/>
        <a:ext cx="793071" cy="793071"/>
      </dsp:txXfrm>
    </dsp:sp>
    <dsp:sp modelId="{A5DDF674-8FFC-445D-98D0-044C5CA12749}">
      <dsp:nvSpPr>
        <dsp:cNvPr id="0" name=""/>
        <dsp:cNvSpPr/>
      </dsp:nvSpPr>
      <dsp:spPr>
        <a:xfrm>
          <a:off x="2540729" y="3403076"/>
          <a:ext cx="1121573" cy="112157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人工智能</a:t>
          </a:r>
          <a:endParaRPr lang="en-US" altLang="zh-CN" sz="1900" kern="1200" dirty="0"/>
        </a:p>
      </dsp:txBody>
      <dsp:txXfrm>
        <a:off x="2704980" y="3567327"/>
        <a:ext cx="793071" cy="793071"/>
      </dsp:txXfrm>
    </dsp:sp>
    <dsp:sp modelId="{B7BFCD9F-7FBA-4B91-86AC-7635F039CD8E}">
      <dsp:nvSpPr>
        <dsp:cNvPr id="0" name=""/>
        <dsp:cNvSpPr/>
      </dsp:nvSpPr>
      <dsp:spPr>
        <a:xfrm>
          <a:off x="839847" y="1702194"/>
          <a:ext cx="1121573" cy="112157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机器学习</a:t>
          </a:r>
          <a:endParaRPr lang="en-US" altLang="zh-CN" sz="1900" kern="1200" dirty="0"/>
        </a:p>
      </dsp:txBody>
      <dsp:txXfrm>
        <a:off x="1004098" y="1866445"/>
        <a:ext cx="793071" cy="7930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19706-9F15-4676-8B1A-29A021406832}">
      <dsp:nvSpPr>
        <dsp:cNvPr id="0" name=""/>
        <dsp:cNvSpPr/>
      </dsp:nvSpPr>
      <dsp:spPr>
        <a:xfrm>
          <a:off x="0" y="0"/>
          <a:ext cx="35129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96EC57-0CD3-4361-9684-A4BF5BDCB6E2}">
      <dsp:nvSpPr>
        <dsp:cNvPr id="0" name=""/>
        <dsp:cNvSpPr/>
      </dsp:nvSpPr>
      <dsp:spPr>
        <a:xfrm>
          <a:off x="0" y="0"/>
          <a:ext cx="3512992" cy="1836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学科交叉，界限越来越模糊</a:t>
          </a:r>
          <a:endParaRPr lang="en-US" altLang="zh-CN" sz="2400" kern="1200" dirty="0"/>
        </a:p>
      </dsp:txBody>
      <dsp:txXfrm>
        <a:off x="0" y="0"/>
        <a:ext cx="3512992" cy="1836204"/>
      </dsp:txXfrm>
    </dsp:sp>
    <dsp:sp modelId="{A1EE52AA-ADAF-457F-ACBE-1BD30E2DCB3D}">
      <dsp:nvSpPr>
        <dsp:cNvPr id="0" name=""/>
        <dsp:cNvSpPr/>
      </dsp:nvSpPr>
      <dsp:spPr>
        <a:xfrm>
          <a:off x="0" y="1836204"/>
          <a:ext cx="35129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9ABD1-3D72-422F-AA7B-6E90302CD50E}">
      <dsp:nvSpPr>
        <dsp:cNvPr id="0" name=""/>
        <dsp:cNvSpPr/>
      </dsp:nvSpPr>
      <dsp:spPr>
        <a:xfrm>
          <a:off x="0" y="1836204"/>
          <a:ext cx="3512992" cy="1836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统一在人工智能框架中，是最火热的研究方向</a:t>
          </a:r>
          <a:endParaRPr lang="en-US" altLang="zh-CN" sz="2400" kern="1200" dirty="0"/>
        </a:p>
      </dsp:txBody>
      <dsp:txXfrm>
        <a:off x="0" y="1836204"/>
        <a:ext cx="3512992" cy="18362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2E696-F253-4E5D-9122-39CFE8DF884A}">
      <dsp:nvSpPr>
        <dsp:cNvPr id="0" name=""/>
        <dsp:cNvSpPr/>
      </dsp:nvSpPr>
      <dsp:spPr>
        <a:xfrm>
          <a:off x="0" y="134750"/>
          <a:ext cx="8229600" cy="49227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计算机视觉</a:t>
          </a:r>
          <a:r>
            <a:rPr lang="en-US" altLang="zh-CN" sz="1700" kern="1200" dirty="0" smtClean="0"/>
            <a:t>(</a:t>
          </a:r>
          <a:r>
            <a:rPr lang="en-US" sz="1700" b="0" i="0" kern="1200" dirty="0" smtClean="0"/>
            <a:t>Computer Vision)</a:t>
          </a:r>
          <a:endParaRPr lang="en-US" altLang="zh-CN" sz="1700" kern="1200" dirty="0"/>
        </a:p>
      </dsp:txBody>
      <dsp:txXfrm>
        <a:off x="24031" y="158781"/>
        <a:ext cx="8181538" cy="444215"/>
      </dsp:txXfrm>
    </dsp:sp>
    <dsp:sp modelId="{1384ABE3-4D91-4CCB-8586-D24371EF4B26}">
      <dsp:nvSpPr>
        <dsp:cNvPr id="0" name=""/>
        <dsp:cNvSpPr/>
      </dsp:nvSpPr>
      <dsp:spPr>
        <a:xfrm>
          <a:off x="0" y="627028"/>
          <a:ext cx="8229600" cy="862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300" b="0" i="0" kern="1200" dirty="0" smtClean="0"/>
            <a:t>研究如何使</a:t>
          </a:r>
          <a:r>
            <a:rPr lang="zh-CN" altLang="en-US" sz="1300" b="0" i="0" kern="1200" dirty="0" smtClean="0">
              <a:hlinkClick xmlns:r="http://schemas.openxmlformats.org/officeDocument/2006/relationships" r:id="rId1"/>
            </a:rPr>
            <a:t>机器</a:t>
          </a:r>
          <a:r>
            <a:rPr lang="zh-CN" altLang="en-US" sz="1300" b="0" i="0" kern="1200" dirty="0" smtClean="0"/>
            <a:t>“看”的科学，更进一步的说，就是是指用摄影机和电脑代替人眼对目标进行识别、跟踪和测量等</a:t>
          </a:r>
          <a:r>
            <a:rPr lang="zh-CN" altLang="en-US" sz="1300" b="0" i="0" kern="1200" dirty="0" smtClean="0">
              <a:hlinkClick xmlns:r="http://schemas.openxmlformats.org/officeDocument/2006/relationships" r:id="rId2"/>
            </a:rPr>
            <a:t>机器视觉</a:t>
          </a:r>
          <a:r>
            <a:rPr lang="zh-CN" altLang="en-US" sz="1300" b="0" i="0" kern="1200" dirty="0" smtClean="0"/>
            <a:t>，并进一步做图形处理，使电脑处理成为更适合人眼观察或传送给仪器检测的图像。作为一个科学学科，计算机视觉研究相关的理论和技术，试图建立能够从图像或者多维数据中获取‘信息’的</a:t>
          </a:r>
          <a:r>
            <a:rPr lang="zh-CN" altLang="en-US" sz="1300" b="0" i="0" kern="1200" dirty="0" smtClean="0">
              <a:hlinkClick xmlns:r="http://schemas.openxmlformats.org/officeDocument/2006/relationships" r:id="rId3"/>
            </a:rPr>
            <a:t>人工智能</a:t>
          </a:r>
          <a:r>
            <a:rPr lang="zh-CN" altLang="en-US" sz="1300" b="0" i="0" kern="1200" dirty="0" smtClean="0"/>
            <a:t>系统</a:t>
          </a:r>
          <a:endParaRPr lang="en-US" altLang="zh-CN" sz="1300" kern="1200" dirty="0"/>
        </a:p>
      </dsp:txBody>
      <dsp:txXfrm>
        <a:off x="0" y="627028"/>
        <a:ext cx="8229600" cy="862155"/>
      </dsp:txXfrm>
    </dsp:sp>
    <dsp:sp modelId="{5DC58A4F-6361-4EF5-B92E-80F9C4479B31}">
      <dsp:nvSpPr>
        <dsp:cNvPr id="0" name=""/>
        <dsp:cNvSpPr/>
      </dsp:nvSpPr>
      <dsp:spPr>
        <a:xfrm>
          <a:off x="0" y="1489183"/>
          <a:ext cx="8229600" cy="49227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计算机图形学</a:t>
          </a:r>
          <a:r>
            <a:rPr lang="en-US" sz="1700" b="0" i="0" kern="1200" dirty="0" smtClean="0"/>
            <a:t>(Computer Graphics</a:t>
          </a:r>
          <a:r>
            <a:rPr lang="zh-CN" altLang="en-US" sz="1700" b="0" i="0" kern="1200" dirty="0" smtClean="0"/>
            <a:t>）</a:t>
          </a:r>
          <a:endParaRPr lang="en-US" altLang="zh-CN" sz="1700" kern="1200" dirty="0"/>
        </a:p>
      </dsp:txBody>
      <dsp:txXfrm>
        <a:off x="24031" y="1513214"/>
        <a:ext cx="8181538" cy="444215"/>
      </dsp:txXfrm>
    </dsp:sp>
    <dsp:sp modelId="{954F84A6-7F2D-4352-87BF-B2AFA014ADF9}">
      <dsp:nvSpPr>
        <dsp:cNvPr id="0" name=""/>
        <dsp:cNvSpPr/>
      </dsp:nvSpPr>
      <dsp:spPr>
        <a:xfrm>
          <a:off x="0" y="1981461"/>
          <a:ext cx="82296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300" kern="1200" dirty="0" smtClean="0"/>
            <a:t>研究如何在计算机中表示图形、以及利用计算机进行图形的计算、处理和显示的相关</a:t>
          </a:r>
          <a:r>
            <a:rPr lang="zh-CN" altLang="en-US" sz="1300" kern="1200" dirty="0" smtClean="0">
              <a:hlinkClick xmlns:r="http://schemas.openxmlformats.org/officeDocument/2006/relationships" r:id="rId4"/>
            </a:rPr>
            <a:t>原理</a:t>
          </a:r>
          <a:r>
            <a:rPr lang="zh-CN" altLang="en-US" sz="1300" kern="1200" dirty="0" smtClean="0"/>
            <a:t>与</a:t>
          </a:r>
          <a:r>
            <a:rPr lang="zh-CN" altLang="en-US" sz="1300" kern="1200" dirty="0" smtClean="0">
              <a:hlinkClick xmlns:r="http://schemas.openxmlformats.org/officeDocument/2006/relationships" r:id="rId5"/>
            </a:rPr>
            <a:t>算法</a:t>
          </a:r>
          <a:endParaRPr lang="en-US" altLang="zh-CN" sz="1300" kern="1200" dirty="0"/>
        </a:p>
      </dsp:txBody>
      <dsp:txXfrm>
        <a:off x="0" y="1981461"/>
        <a:ext cx="8229600" cy="281520"/>
      </dsp:txXfrm>
    </dsp:sp>
    <dsp:sp modelId="{A7C49FCB-942D-493B-BFA8-637B5F49A28D}">
      <dsp:nvSpPr>
        <dsp:cNvPr id="0" name=""/>
        <dsp:cNvSpPr/>
      </dsp:nvSpPr>
      <dsp:spPr>
        <a:xfrm>
          <a:off x="0" y="2262981"/>
          <a:ext cx="8229600" cy="49227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数字图像处理</a:t>
          </a:r>
          <a:r>
            <a:rPr lang="en-US" altLang="zh-CN" sz="1700" b="0" i="0" kern="1200" dirty="0" smtClean="0"/>
            <a:t>(</a:t>
          </a:r>
          <a:r>
            <a:rPr lang="en-US" sz="1700" b="0" i="0" kern="1200" dirty="0" smtClean="0"/>
            <a:t>Digital Image Processing)</a:t>
          </a:r>
          <a:endParaRPr lang="en-US" altLang="zh-CN" sz="1700" kern="1200" dirty="0"/>
        </a:p>
      </dsp:txBody>
      <dsp:txXfrm>
        <a:off x="24031" y="2287012"/>
        <a:ext cx="8181538" cy="444215"/>
      </dsp:txXfrm>
    </dsp:sp>
    <dsp:sp modelId="{2330BACF-653D-48F2-8614-8DA0D1BC4C72}">
      <dsp:nvSpPr>
        <dsp:cNvPr id="0" name=""/>
        <dsp:cNvSpPr/>
      </dsp:nvSpPr>
      <dsp:spPr>
        <a:xfrm>
          <a:off x="0" y="2755258"/>
          <a:ext cx="82296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300" b="0" i="0" kern="1200" dirty="0" smtClean="0"/>
            <a:t>通过</a:t>
          </a:r>
          <a:r>
            <a:rPr lang="zh-CN" altLang="en-US" sz="1300" b="0" i="0" kern="1200" dirty="0" smtClean="0">
              <a:hlinkClick xmlns:r="http://schemas.openxmlformats.org/officeDocument/2006/relationships" r:id="rId6"/>
            </a:rPr>
            <a:t>计算机</a:t>
          </a:r>
          <a:r>
            <a:rPr lang="zh-CN" altLang="en-US" sz="1300" b="0" i="0" kern="1200" dirty="0" smtClean="0"/>
            <a:t>对图像进行去除噪声、增强、复原、分割、提取特征等处理的方法和技术。</a:t>
          </a:r>
          <a:endParaRPr lang="en-US" altLang="zh-CN" sz="1300" kern="1200" dirty="0"/>
        </a:p>
      </dsp:txBody>
      <dsp:txXfrm>
        <a:off x="0" y="2755258"/>
        <a:ext cx="8229600" cy="281520"/>
      </dsp:txXfrm>
    </dsp:sp>
    <dsp:sp modelId="{68D04D3F-2C1C-4C3B-90D5-EE4F71B166D9}">
      <dsp:nvSpPr>
        <dsp:cNvPr id="0" name=""/>
        <dsp:cNvSpPr/>
      </dsp:nvSpPr>
      <dsp:spPr>
        <a:xfrm>
          <a:off x="0" y="3036778"/>
          <a:ext cx="8229600" cy="49227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机器学习</a:t>
          </a:r>
          <a:r>
            <a:rPr lang="en-US" altLang="zh-CN" sz="1700" b="0" i="0" kern="1200" dirty="0" smtClean="0"/>
            <a:t>(Machine Learning, ML)</a:t>
          </a:r>
          <a:endParaRPr lang="en-US" altLang="zh-CN" sz="1700" kern="1200" dirty="0"/>
        </a:p>
      </dsp:txBody>
      <dsp:txXfrm>
        <a:off x="24031" y="3060809"/>
        <a:ext cx="8181538" cy="444215"/>
      </dsp:txXfrm>
    </dsp:sp>
    <dsp:sp modelId="{5103C6B0-348F-4EEF-A6F5-34865F7C350A}">
      <dsp:nvSpPr>
        <dsp:cNvPr id="0" name=""/>
        <dsp:cNvSpPr/>
      </dsp:nvSpPr>
      <dsp:spPr>
        <a:xfrm>
          <a:off x="0" y="3529056"/>
          <a:ext cx="8229600" cy="862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300" b="0" i="0" kern="1200" dirty="0" smtClean="0"/>
            <a:t>是一门多领域交叉学科，涉及概率论、统计学、</a:t>
          </a:r>
          <a:r>
            <a:rPr lang="zh-CN" altLang="en-US" sz="1300" b="0" i="0" kern="1200" dirty="0" smtClean="0">
              <a:hlinkClick xmlns:r="http://schemas.openxmlformats.org/officeDocument/2006/relationships" r:id="rId7"/>
            </a:rPr>
            <a:t>逼近论</a:t>
          </a:r>
          <a:r>
            <a:rPr lang="zh-CN" altLang="en-US" sz="1300" b="0" i="0" kern="1200" dirty="0" smtClean="0"/>
            <a:t>、</a:t>
          </a:r>
          <a:r>
            <a:rPr lang="zh-CN" altLang="en-US" sz="1300" b="0" i="0" kern="1200" dirty="0" smtClean="0">
              <a:hlinkClick xmlns:r="http://schemas.openxmlformats.org/officeDocument/2006/relationships" r:id="rId8"/>
            </a:rPr>
            <a:t>凸分析</a:t>
          </a:r>
          <a:r>
            <a:rPr lang="zh-CN" altLang="en-US" sz="1300" b="0" i="0" kern="1200" dirty="0" smtClean="0"/>
            <a:t>、</a:t>
          </a:r>
          <a:r>
            <a:rPr lang="zh-CN" altLang="en-US" sz="1300" b="0" i="0" kern="1200" dirty="0" smtClean="0">
              <a:hlinkClick xmlns:r="http://schemas.openxmlformats.org/officeDocument/2006/relationships" r:id="rId9"/>
            </a:rPr>
            <a:t>算法复杂度</a:t>
          </a:r>
          <a:r>
            <a:rPr lang="zh-CN" altLang="en-US" sz="1300" b="0" i="0" kern="1200" dirty="0" smtClean="0"/>
            <a:t>理论等多门学科。专门研究计算机怎样模拟或实现人类的学习行为，以获取新的知识或技能，重新组织已有的知识结构使之不断改善自身的性能。它是</a:t>
          </a:r>
          <a:r>
            <a:rPr lang="zh-CN" altLang="en-US" sz="1300" b="0" i="0" kern="1200" dirty="0" smtClean="0">
              <a:hlinkClick xmlns:r="http://schemas.openxmlformats.org/officeDocument/2006/relationships" r:id="rId3"/>
            </a:rPr>
            <a:t>人工智能</a:t>
          </a:r>
          <a:r>
            <a:rPr lang="zh-CN" altLang="en-US" sz="1300" b="0" i="0" kern="1200" dirty="0" smtClean="0"/>
            <a:t>的核心，是使计算机具有智能的根本途径，其应用遍及人工智能的各个领域，它主要使用归纳、综合而不是演绎。</a:t>
          </a:r>
          <a:endParaRPr lang="en-US" altLang="zh-CN" sz="1300" kern="1200" dirty="0"/>
        </a:p>
      </dsp:txBody>
      <dsp:txXfrm>
        <a:off x="0" y="3529056"/>
        <a:ext cx="8229600" cy="862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55BD5-CD1E-47D5-AC57-9C32D7DB790B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DAD27-96CF-4622-8A76-47D433784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802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http://www.jobui.com/company/11751581/salary/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DAD27-96CF-4622-8A76-47D43378448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03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06F6FD5-0A90-44CA-B35E-BAB67A61ED9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CC56-73D2-449F-9875-720E65D3EB4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FFA-A2BC-44A2-BE81-B9FF6FAD949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5BE0-00A5-4B2F-B760-819F0CFC50C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40CB-A792-49EA-99A0-64A0AF1EC31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2C22-9548-42EE-96FC-EA630F71E90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E0B2-A662-459B-B7DB-7CF554F35FD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6B667-026E-4483-AF36-338D2DB42DD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3F7AE-00C8-4159-B196-60DF8DEBD2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2969-1D75-45F0-A3A7-9D5C1A62A52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755EDE0-F1D6-47AD-9884-56552810B22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E3A1083-A0A5-40EA-91EA-8CC5137B4AF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spd="slow"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pencv.org/2.4.13/genindex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&#22522;&#20110;Kinect&#26234;&#33021;&#20307;&#24863;&#20132;&#20114;&#30340;&#28216;&#25103;&#24341;&#25806;.mp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计算机视觉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/>
            </a:r>
            <a:br>
              <a:rPr lang="zh-CN" altLang="en-US" b="1" dirty="0">
                <a:latin typeface="Times New Roman" pitchFamily="18" charset="0"/>
                <a:ea typeface="楷体_GB2312" pitchFamily="49" charset="-122"/>
              </a:rPr>
            </a:b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课程概述</a:t>
            </a:r>
            <a:endParaRPr lang="en-US" altLang="zh-CN" sz="32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1" dirty="0">
                <a:ea typeface="楷体_GB2312" pitchFamily="49" charset="-122"/>
              </a:rPr>
              <a:t>电子科技大学中山学院</a:t>
            </a:r>
            <a:r>
              <a:rPr lang="zh-CN" altLang="en-US" b="1" dirty="0" smtClean="0">
                <a:ea typeface="楷体_GB2312" pitchFamily="49" charset="-122"/>
              </a:rPr>
              <a:t>计算机学院</a:t>
            </a:r>
            <a:endParaRPr lang="zh-CN" altLang="en-US" b="1" dirty="0">
              <a:ea typeface="楷体_GB2312" pitchFamily="49" charset="-122"/>
            </a:endParaRPr>
          </a:p>
          <a:p>
            <a:r>
              <a:rPr lang="zh-CN" altLang="en-US" b="1" dirty="0" smtClean="0">
                <a:ea typeface="楷体_GB2312" pitchFamily="49" charset="-122"/>
              </a:rPr>
              <a:t>董帅</a:t>
            </a:r>
            <a:endParaRPr lang="zh-CN" altLang="en-US" b="1" dirty="0">
              <a:ea typeface="楷体_GB2312" pitchFamily="49" charset="-122"/>
            </a:endParaRPr>
          </a:p>
          <a:p>
            <a:r>
              <a:rPr lang="en-US" altLang="zh-CN" sz="2400" b="1" dirty="0">
                <a:latin typeface="Times New Roman" pitchFamily="18" charset="0"/>
              </a:rPr>
              <a:t>Email</a:t>
            </a:r>
            <a:r>
              <a:rPr lang="zh-CN" altLang="en-US" sz="2400" b="1" dirty="0" smtClean="0">
                <a:latin typeface="Times New Roman" pitchFamily="18" charset="0"/>
              </a:rPr>
              <a:t>：</a:t>
            </a:r>
            <a:r>
              <a:rPr lang="en-US" altLang="zh-CN" sz="2400" b="1" dirty="0" smtClean="0">
                <a:latin typeface="Times New Roman" pitchFamily="18" charset="0"/>
              </a:rPr>
              <a:t>dongshuai@zsc.edu.cn</a:t>
            </a:r>
            <a:endParaRPr lang="en-US" altLang="zh-CN" sz="2400" b="1" dirty="0">
              <a:latin typeface="Times New Roman" pitchFamily="18" charset="0"/>
            </a:endParaRPr>
          </a:p>
        </p:txBody>
      </p:sp>
      <p:pic>
        <p:nvPicPr>
          <p:cNvPr id="3076" name="Picture 4" descr="top_logo_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624"/>
            <a:ext cx="7239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5BE0-00A5-4B2F-B760-819F0CFC50C9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实际项目：户型图识别与矢量化</a:t>
            </a:r>
            <a:endParaRPr lang="zh-CN" altLang="en-US" dirty="0"/>
          </a:p>
        </p:txBody>
      </p:sp>
      <p:pic>
        <p:nvPicPr>
          <p:cNvPr id="5" name="Picture 2" descr="E:\横向项目\house_Layout recognition\house_Layout recognition-RGB\house_Layout recognition-RGB\testpictures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3491880" cy="479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DELL-PC\Desktop\图片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866" y="1772816"/>
            <a:ext cx="3268534" cy="446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右箭头 6"/>
          <p:cNvSpPr/>
          <p:nvPr/>
        </p:nvSpPr>
        <p:spPr>
          <a:xfrm>
            <a:off x="4067944" y="3789350"/>
            <a:ext cx="648072" cy="35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220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5BE0-00A5-4B2F-B760-819F0CFC50C9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实际项目：钻石等级自动分类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5" y="1882502"/>
            <a:ext cx="8466137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169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/>
              <a:t>		</a:t>
            </a:r>
            <a:r>
              <a:rPr lang="zh-CN" altLang="en-US" sz="3400" b="1" dirty="0">
                <a:latin typeface="楷体_GB2312" pitchFamily="49" charset="-122"/>
                <a:ea typeface="楷体_GB2312" pitchFamily="49" charset="-122"/>
              </a:rPr>
              <a:t>通过本课程的学习，系统地</a:t>
            </a:r>
            <a:r>
              <a:rPr lang="zh-CN" altLang="en-US" sz="3400" b="1" dirty="0" smtClean="0">
                <a:latin typeface="楷体_GB2312" pitchFamily="49" charset="-122"/>
                <a:ea typeface="楷体_GB2312" pitchFamily="49" charset="-122"/>
              </a:rPr>
              <a:t>了解图像处理和计算机视觉相关</a:t>
            </a:r>
            <a:r>
              <a:rPr lang="zh-CN" altLang="en-US" sz="3400" b="1" dirty="0">
                <a:latin typeface="楷体_GB2312" pitchFamily="49" charset="-122"/>
                <a:ea typeface="楷体_GB2312" pitchFamily="49" charset="-122"/>
              </a:rPr>
              <a:t>的基本概念，</a:t>
            </a:r>
            <a:r>
              <a:rPr lang="zh-CN" altLang="en-US" sz="3400" b="1" dirty="0" smtClean="0">
                <a:latin typeface="楷体_GB2312" pitchFamily="49" charset="-122"/>
                <a:ea typeface="楷体_GB2312" pitchFamily="49" charset="-122"/>
              </a:rPr>
              <a:t>掌握处理数字图像和视频的</a:t>
            </a:r>
            <a:r>
              <a:rPr lang="zh-CN" altLang="en-US" sz="3400" b="1" dirty="0">
                <a:latin typeface="楷体_GB2312" pitchFamily="49" charset="-122"/>
                <a:ea typeface="楷体_GB2312" pitchFamily="49" charset="-122"/>
              </a:rPr>
              <a:t>基本方法</a:t>
            </a:r>
            <a:r>
              <a:rPr lang="zh-CN" altLang="en-US" sz="3400" b="1" dirty="0" smtClean="0">
                <a:latin typeface="楷体_GB2312" pitchFamily="49" charset="-122"/>
                <a:ea typeface="楷体_GB2312" pitchFamily="49" charset="-122"/>
              </a:rPr>
              <a:t>；</a:t>
            </a:r>
            <a:r>
              <a:rPr lang="zh-CN" altLang="en-US" sz="3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具备</a:t>
            </a:r>
            <a:r>
              <a:rPr lang="zh-CN" altLang="en-US" sz="3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编写基本</a:t>
            </a:r>
            <a:r>
              <a:rPr lang="zh-CN" altLang="en-US" sz="3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图像处理和计算机视觉程序</a:t>
            </a:r>
            <a:r>
              <a:rPr lang="zh-CN" altLang="en-US" sz="3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的能力</a:t>
            </a:r>
            <a:r>
              <a:rPr lang="zh-CN" altLang="en-US" sz="3400" b="1" dirty="0">
                <a:latin typeface="楷体_GB2312" pitchFamily="49" charset="-122"/>
                <a:ea typeface="楷体_GB2312" pitchFamily="49" charset="-122"/>
              </a:rPr>
              <a:t>；为今后能够从事</a:t>
            </a:r>
            <a:r>
              <a:rPr lang="zh-CN" altLang="en-US" sz="3400" b="1" dirty="0" smtClean="0">
                <a:latin typeface="楷体_GB2312" pitchFamily="49" charset="-122"/>
                <a:ea typeface="楷体_GB2312" pitchFamily="49" charset="-122"/>
              </a:rPr>
              <a:t>有关计算机视觉的</a:t>
            </a:r>
            <a:r>
              <a:rPr lang="zh-CN" altLang="en-US" sz="3400" b="1" dirty="0">
                <a:latin typeface="楷体_GB2312" pitchFamily="49" charset="-122"/>
                <a:ea typeface="楷体_GB2312" pitchFamily="49" charset="-122"/>
              </a:rPr>
              <a:t>研究和技术方法应用等工作掌握必备的基础知识和技能。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5BE0-00A5-4B2F-B760-819F0CFC50C9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a typeface="楷体_GB2312" pitchFamily="49" charset="-122"/>
              </a:rPr>
              <a:t>《</a:t>
            </a:r>
            <a:r>
              <a:rPr lang="zh-CN" altLang="en-US" b="1" dirty="0" smtClean="0">
                <a:ea typeface="楷体_GB2312" pitchFamily="49" charset="-122"/>
              </a:rPr>
              <a:t>计算机视觉</a:t>
            </a:r>
            <a:r>
              <a:rPr lang="en-US" altLang="zh-CN" b="1" dirty="0" smtClean="0">
                <a:ea typeface="楷体_GB2312" pitchFamily="49" charset="-122"/>
              </a:rPr>
              <a:t>》</a:t>
            </a:r>
            <a:r>
              <a:rPr lang="zh-CN" altLang="en-US" b="1" dirty="0">
                <a:ea typeface="楷体_GB2312" pitchFamily="49" charset="-122"/>
              </a:rPr>
              <a:t>课程的教学任务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600" dirty="0" err="1" smtClean="0">
                <a:solidFill>
                  <a:srgbClr val="0070C0"/>
                </a:solidFill>
              </a:rPr>
              <a:t>OpenCV</a:t>
            </a:r>
            <a:r>
              <a:rPr lang="zh-CN" altLang="en-US" sz="2600" dirty="0" smtClean="0"/>
              <a:t>是</a:t>
            </a:r>
            <a:r>
              <a:rPr lang="zh-CN" altLang="en-US" sz="2600" dirty="0" smtClean="0">
                <a:solidFill>
                  <a:srgbClr val="FF0000"/>
                </a:solidFill>
              </a:rPr>
              <a:t>计算机视觉</a:t>
            </a:r>
            <a:r>
              <a:rPr lang="zh-CN" altLang="en-US" sz="2600" dirty="0" smtClean="0"/>
              <a:t>领域</a:t>
            </a:r>
            <a:r>
              <a:rPr lang="zh-CN" altLang="en-US" sz="2600" dirty="0" smtClean="0">
                <a:solidFill>
                  <a:srgbClr val="0000FF"/>
                </a:solidFill>
              </a:rPr>
              <a:t>使用最广泛</a:t>
            </a:r>
            <a:r>
              <a:rPr lang="zh-CN" altLang="en-US" sz="2600" dirty="0" smtClean="0"/>
              <a:t>的</a:t>
            </a:r>
            <a:r>
              <a:rPr lang="zh-CN" altLang="en-US" sz="2600" dirty="0" smtClean="0">
                <a:solidFill>
                  <a:srgbClr val="FF0000"/>
                </a:solidFill>
              </a:rPr>
              <a:t>开源</a:t>
            </a:r>
            <a:r>
              <a:rPr lang="zh-CN" altLang="en-US" sz="2600" dirty="0" smtClean="0"/>
              <a:t>程序库</a:t>
            </a:r>
            <a:endParaRPr lang="en-US" altLang="zh-CN" sz="2600" dirty="0" smtClean="0"/>
          </a:p>
          <a:p>
            <a:r>
              <a:rPr lang="en-US" altLang="zh-CN" sz="2600" dirty="0" err="1" smtClean="0">
                <a:solidFill>
                  <a:srgbClr val="0070C0"/>
                </a:solidFill>
              </a:rPr>
              <a:t>OpenCV</a:t>
            </a:r>
            <a:r>
              <a:rPr lang="zh-CN" altLang="en-US" sz="2600" dirty="0" smtClean="0"/>
              <a:t>包含了</a:t>
            </a:r>
            <a:r>
              <a:rPr lang="en-US" altLang="zh-CN" sz="2600" dirty="0" smtClean="0">
                <a:solidFill>
                  <a:srgbClr val="0070C0"/>
                </a:solidFill>
              </a:rPr>
              <a:t>500</a:t>
            </a:r>
            <a:r>
              <a:rPr lang="zh-CN" altLang="en-US" sz="2600" dirty="0" smtClean="0"/>
              <a:t>多个用于</a:t>
            </a:r>
            <a:r>
              <a:rPr lang="zh-CN" altLang="en-US" sz="2600" dirty="0" smtClean="0">
                <a:solidFill>
                  <a:srgbClr val="0000FF"/>
                </a:solidFill>
              </a:rPr>
              <a:t>图像和视频处理</a:t>
            </a:r>
            <a:r>
              <a:rPr lang="zh-CN" altLang="en-US" sz="2600" dirty="0" smtClean="0"/>
              <a:t>的算法</a:t>
            </a:r>
            <a:endParaRPr lang="en-US" altLang="zh-CN" sz="2600" dirty="0" smtClean="0"/>
          </a:p>
          <a:p>
            <a:pPr>
              <a:lnSpc>
                <a:spcPct val="125000"/>
              </a:lnSpc>
            </a:pPr>
            <a:r>
              <a:rPr lang="en-US" altLang="zh-CN" sz="2600" dirty="0" err="1" smtClean="0">
                <a:solidFill>
                  <a:srgbClr val="0070C0"/>
                </a:solidFill>
              </a:rPr>
              <a:t>OpenCV</a:t>
            </a:r>
            <a:r>
              <a:rPr lang="zh-CN" altLang="en-US" sz="2600" dirty="0" smtClean="0"/>
              <a:t>建立于</a:t>
            </a:r>
            <a:r>
              <a:rPr lang="en-US" altLang="zh-CN" sz="2600" dirty="0" smtClean="0">
                <a:solidFill>
                  <a:srgbClr val="0070C0"/>
                </a:solidFill>
              </a:rPr>
              <a:t>1999</a:t>
            </a:r>
            <a:r>
              <a:rPr lang="zh-CN" altLang="en-US" sz="2600" dirty="0" smtClean="0"/>
              <a:t>年，最初由</a:t>
            </a:r>
            <a:r>
              <a:rPr lang="zh-CN" altLang="en-US" sz="2600" dirty="0" smtClean="0">
                <a:solidFill>
                  <a:srgbClr val="0000FF"/>
                </a:solidFill>
              </a:rPr>
              <a:t>英特尔</a:t>
            </a:r>
            <a:r>
              <a:rPr lang="zh-CN" altLang="en-US" sz="2600" dirty="0" smtClean="0"/>
              <a:t>公司开发；</a:t>
            </a:r>
            <a:r>
              <a:rPr lang="en-US" altLang="zh-CN" sz="2600" dirty="0" smtClean="0">
                <a:solidFill>
                  <a:srgbClr val="0070C0"/>
                </a:solidFill>
              </a:rPr>
              <a:t>2006</a:t>
            </a:r>
            <a:r>
              <a:rPr lang="zh-CN" altLang="en-US" sz="2600" dirty="0" smtClean="0"/>
              <a:t>年发布</a:t>
            </a:r>
            <a:r>
              <a:rPr lang="en-US" altLang="zh-CN" sz="2600" dirty="0" smtClean="0">
                <a:solidFill>
                  <a:srgbClr val="0070C0"/>
                </a:solidFill>
              </a:rPr>
              <a:t>1.0</a:t>
            </a:r>
            <a:r>
              <a:rPr lang="zh-CN" altLang="en-US" sz="2600" dirty="0" smtClean="0"/>
              <a:t>版；</a:t>
            </a:r>
            <a:r>
              <a:rPr lang="en-US" altLang="zh-CN" sz="2600" dirty="0" smtClean="0">
                <a:solidFill>
                  <a:srgbClr val="0070C0"/>
                </a:solidFill>
              </a:rPr>
              <a:t>2009</a:t>
            </a:r>
            <a:r>
              <a:rPr lang="zh-CN" altLang="en-US" sz="2600" dirty="0" smtClean="0"/>
              <a:t>年发布</a:t>
            </a:r>
            <a:r>
              <a:rPr lang="en-US" altLang="zh-CN" sz="2600" dirty="0" err="1" smtClean="0">
                <a:solidFill>
                  <a:srgbClr val="0070C0"/>
                </a:solidFill>
              </a:rPr>
              <a:t>OpenCV</a:t>
            </a:r>
            <a:r>
              <a:rPr lang="en-US" altLang="zh-CN" sz="2600" dirty="0" smtClean="0">
                <a:solidFill>
                  <a:srgbClr val="0070C0"/>
                </a:solidFill>
              </a:rPr>
              <a:t> 2</a:t>
            </a:r>
            <a:r>
              <a:rPr lang="zh-CN" altLang="en-US" sz="2600" dirty="0" smtClean="0"/>
              <a:t>，改用</a:t>
            </a:r>
            <a:r>
              <a:rPr lang="en-US" altLang="zh-CN" sz="2600" dirty="0" smtClean="0">
                <a:solidFill>
                  <a:srgbClr val="0070C0"/>
                </a:solidFill>
              </a:rPr>
              <a:t>C++</a:t>
            </a:r>
            <a:r>
              <a:rPr lang="zh-CN" altLang="en-US" sz="2600" dirty="0" smtClean="0"/>
              <a:t>接口；</a:t>
            </a:r>
            <a:r>
              <a:rPr lang="en-US" altLang="zh-CN" sz="2600" dirty="0" smtClean="0">
                <a:solidFill>
                  <a:srgbClr val="0070C0"/>
                </a:solidFill>
              </a:rPr>
              <a:t>2015</a:t>
            </a:r>
            <a:r>
              <a:rPr lang="zh-CN" altLang="en-US" sz="2600" dirty="0" smtClean="0"/>
              <a:t>年发布</a:t>
            </a:r>
            <a:r>
              <a:rPr lang="en-US" altLang="zh-CN" sz="2600" dirty="0" err="1" smtClean="0">
                <a:solidFill>
                  <a:srgbClr val="0070C0"/>
                </a:solidFill>
              </a:rPr>
              <a:t>OpenCV</a:t>
            </a:r>
            <a:r>
              <a:rPr lang="en-US" altLang="zh-CN" sz="2600" dirty="0" smtClean="0">
                <a:solidFill>
                  <a:srgbClr val="0070C0"/>
                </a:solidFill>
              </a:rPr>
              <a:t> 3</a:t>
            </a:r>
          </a:p>
          <a:p>
            <a:r>
              <a:rPr lang="en-US" altLang="zh-CN" sz="2600" dirty="0" err="1" smtClean="0">
                <a:solidFill>
                  <a:srgbClr val="0070C0"/>
                </a:solidFill>
              </a:rPr>
              <a:t>OpenCV</a:t>
            </a:r>
            <a:r>
              <a:rPr lang="zh-CN" altLang="en-US" sz="2600" dirty="0" smtClean="0"/>
              <a:t>支持</a:t>
            </a:r>
            <a:r>
              <a:rPr lang="en-US" altLang="zh-CN" sz="2600" dirty="0" smtClean="0">
                <a:solidFill>
                  <a:srgbClr val="0070C0"/>
                </a:solidFill>
              </a:rPr>
              <a:t>Windows</a:t>
            </a:r>
            <a:r>
              <a:rPr lang="zh-CN" altLang="en-US" sz="2600" dirty="0" smtClean="0"/>
              <a:t>、</a:t>
            </a:r>
            <a:r>
              <a:rPr lang="en-US" altLang="zh-CN" sz="2600" dirty="0" smtClean="0">
                <a:solidFill>
                  <a:srgbClr val="0070C0"/>
                </a:solidFill>
              </a:rPr>
              <a:t>Linux</a:t>
            </a:r>
            <a:r>
              <a:rPr lang="zh-CN" altLang="en-US" sz="2600" dirty="0" smtClean="0"/>
              <a:t>、</a:t>
            </a:r>
            <a:r>
              <a:rPr lang="en-US" altLang="zh-CN" sz="2600" dirty="0" smtClean="0">
                <a:solidFill>
                  <a:srgbClr val="0070C0"/>
                </a:solidFill>
              </a:rPr>
              <a:t>Mac</a:t>
            </a:r>
            <a:r>
              <a:rPr lang="zh-CN" altLang="en-US" sz="2600" dirty="0" smtClean="0"/>
              <a:t>、</a:t>
            </a:r>
            <a:r>
              <a:rPr lang="en-US" altLang="zh-CN" sz="2600" dirty="0" smtClean="0">
                <a:solidFill>
                  <a:srgbClr val="0070C0"/>
                </a:solidFill>
              </a:rPr>
              <a:t>iOS</a:t>
            </a:r>
            <a:r>
              <a:rPr lang="zh-CN" altLang="en-US" sz="2600" dirty="0" smtClean="0"/>
              <a:t>、</a:t>
            </a:r>
            <a:r>
              <a:rPr lang="en-US" altLang="zh-CN" sz="2600" dirty="0" smtClean="0">
                <a:solidFill>
                  <a:srgbClr val="0070C0"/>
                </a:solidFill>
              </a:rPr>
              <a:t>Android</a:t>
            </a:r>
            <a:r>
              <a:rPr lang="zh-CN" altLang="en-US" sz="2600" dirty="0" smtClean="0"/>
              <a:t>等多个平台</a:t>
            </a:r>
            <a:endParaRPr lang="en-US" altLang="zh-CN" sz="2600" dirty="0" smtClean="0"/>
          </a:p>
          <a:p>
            <a:r>
              <a:rPr lang="en-US" altLang="zh-CN" sz="2600" dirty="0" err="1" smtClean="0">
                <a:solidFill>
                  <a:srgbClr val="0070C0"/>
                </a:solidFill>
              </a:rPr>
              <a:t>OpenCV</a:t>
            </a:r>
            <a:r>
              <a:rPr lang="zh-CN" altLang="en-US" sz="2600" dirty="0" smtClean="0"/>
              <a:t>提供了</a:t>
            </a:r>
            <a:r>
              <a:rPr lang="en-US" altLang="zh-CN" sz="2600" dirty="0" smtClean="0">
                <a:solidFill>
                  <a:srgbClr val="0070C0"/>
                </a:solidFill>
              </a:rPr>
              <a:t>C</a:t>
            </a:r>
            <a:r>
              <a:rPr lang="zh-CN" altLang="en-US" sz="2600" dirty="0" smtClean="0"/>
              <a:t>、</a:t>
            </a:r>
            <a:r>
              <a:rPr lang="en-US" altLang="zh-CN" sz="2600" dirty="0" smtClean="0">
                <a:solidFill>
                  <a:srgbClr val="FF0000"/>
                </a:solidFill>
              </a:rPr>
              <a:t>C++</a:t>
            </a:r>
            <a:r>
              <a:rPr lang="zh-CN" altLang="en-US" sz="2600" dirty="0" smtClean="0"/>
              <a:t>、</a:t>
            </a:r>
            <a:r>
              <a:rPr lang="en-US" altLang="zh-CN" sz="2600" dirty="0" smtClean="0">
                <a:solidFill>
                  <a:srgbClr val="0070C0"/>
                </a:solidFill>
              </a:rPr>
              <a:t>Python</a:t>
            </a:r>
            <a:r>
              <a:rPr lang="zh-CN" altLang="en-US" sz="2600" dirty="0" smtClean="0"/>
              <a:t>、</a:t>
            </a:r>
            <a:r>
              <a:rPr lang="en-US" altLang="zh-CN" sz="2600" dirty="0" smtClean="0">
                <a:solidFill>
                  <a:srgbClr val="0070C0"/>
                </a:solidFill>
              </a:rPr>
              <a:t>Java</a:t>
            </a:r>
            <a:r>
              <a:rPr lang="zh-CN" altLang="en-US" sz="2600" dirty="0" smtClean="0"/>
              <a:t>等多种语言接口</a:t>
            </a:r>
            <a:endParaRPr lang="zh-CN" altLang="en-US" sz="26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5BE0-00A5-4B2F-B760-819F0CFC50C9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OpenCV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5958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400" b="1" dirty="0" smtClean="0">
                <a:latin typeface="Times New Roman" pitchFamily="18" charset="0"/>
                <a:ea typeface="楷体_GB2312" pitchFamily="49" charset="-122"/>
              </a:rPr>
              <a:t>32</a:t>
            </a:r>
            <a:r>
              <a:rPr lang="zh-CN" altLang="en-US" sz="3400" b="1" dirty="0" smtClean="0">
                <a:latin typeface="Times New Roman" pitchFamily="18" charset="0"/>
                <a:ea typeface="楷体_GB2312" pitchFamily="49" charset="-122"/>
              </a:rPr>
              <a:t>个理论学时</a:t>
            </a:r>
            <a:endParaRPr lang="zh-CN" altLang="en-US" sz="3400" b="1" dirty="0">
              <a:latin typeface="Times New Roman" pitchFamily="18" charset="0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1000" b="1" dirty="0">
              <a:latin typeface="Times New Roman" pitchFamily="18" charset="0"/>
              <a:ea typeface="楷体_GB2312" pitchFamily="49" charset="-122"/>
            </a:endParaRPr>
          </a:p>
          <a:p>
            <a:r>
              <a:rPr lang="en-US" altLang="zh-CN" sz="3400" b="1" dirty="0">
                <a:latin typeface="Times New Roman" pitchFamily="18" charset="0"/>
                <a:ea typeface="楷体_GB2312" pitchFamily="49" charset="-122"/>
              </a:rPr>
              <a:t>16</a:t>
            </a:r>
            <a:r>
              <a:rPr lang="zh-CN" altLang="en-US" sz="3400" b="1" dirty="0">
                <a:latin typeface="Times New Roman" pitchFamily="18" charset="0"/>
                <a:ea typeface="楷体_GB2312" pitchFamily="49" charset="-122"/>
              </a:rPr>
              <a:t>个上机</a:t>
            </a:r>
            <a:r>
              <a:rPr lang="zh-CN" altLang="en-US" sz="3400" b="1" dirty="0" smtClean="0">
                <a:latin typeface="Times New Roman" pitchFamily="18" charset="0"/>
                <a:ea typeface="楷体_GB2312" pitchFamily="49" charset="-122"/>
              </a:rPr>
              <a:t>学时</a:t>
            </a:r>
            <a:endParaRPr lang="en-US" altLang="zh-CN" sz="3400" b="1" dirty="0" smtClean="0">
              <a:latin typeface="Times New Roman" pitchFamily="18" charset="0"/>
              <a:ea typeface="楷体_GB2312" pitchFamily="49" charset="-122"/>
            </a:endParaRPr>
          </a:p>
          <a:p>
            <a:endParaRPr lang="en-US" altLang="zh-CN" sz="1000" b="1" dirty="0" smtClean="0">
              <a:latin typeface="Times New Roman" pitchFamily="18" charset="0"/>
              <a:ea typeface="楷体_GB2312" pitchFamily="49" charset="-122"/>
            </a:endParaRPr>
          </a:p>
          <a:p>
            <a:r>
              <a:rPr lang="zh-CN" altLang="en-US" sz="3400" b="1" dirty="0" smtClean="0">
                <a:latin typeface="Times New Roman" pitchFamily="18" charset="0"/>
                <a:ea typeface="楷体_GB2312" pitchFamily="49" charset="-122"/>
              </a:rPr>
              <a:t>采取讲练结合的方式，全部在机房上</a:t>
            </a:r>
            <a:endParaRPr lang="en-US" altLang="zh-CN" sz="3400" b="1" dirty="0" smtClean="0">
              <a:latin typeface="Times New Roman" pitchFamily="18" charset="0"/>
              <a:ea typeface="楷体_GB2312" pitchFamily="49" charset="-122"/>
            </a:endParaRPr>
          </a:p>
          <a:p>
            <a:endParaRPr lang="zh-CN" altLang="en-US" sz="1000" b="1" dirty="0">
              <a:latin typeface="Times New Roman" pitchFamily="18" charset="0"/>
              <a:ea typeface="楷体_GB2312" pitchFamily="49" charset="-122"/>
            </a:endParaRPr>
          </a:p>
          <a:p>
            <a:r>
              <a:rPr lang="zh-CN" altLang="en-US" sz="3400" b="1" dirty="0">
                <a:latin typeface="Times New Roman" pitchFamily="18" charset="0"/>
                <a:ea typeface="楷体_GB2312" pitchFamily="49" charset="-122"/>
              </a:rPr>
              <a:t>答疑时间</a:t>
            </a:r>
            <a:r>
              <a:rPr lang="zh-CN" altLang="en-US" sz="3400" b="1" dirty="0" smtClean="0">
                <a:latin typeface="Times New Roman" pitchFamily="18" charset="0"/>
                <a:ea typeface="楷体_GB2312" pitchFamily="49" charset="-122"/>
              </a:rPr>
              <a:t>：周二</a:t>
            </a:r>
            <a:r>
              <a:rPr lang="en-US" altLang="zh-CN" sz="3400" b="1" dirty="0" smtClean="0">
                <a:latin typeface="Times New Roman" pitchFamily="18" charset="0"/>
                <a:ea typeface="楷体_GB2312" pitchFamily="49" charset="-122"/>
              </a:rPr>
              <a:t>34</a:t>
            </a:r>
            <a:r>
              <a:rPr lang="zh-CN" altLang="en-US" sz="3400" b="1" dirty="0" smtClean="0">
                <a:latin typeface="Times New Roman" pitchFamily="18" charset="0"/>
                <a:ea typeface="楷体_GB2312" pitchFamily="49" charset="-122"/>
              </a:rPr>
              <a:t>节</a:t>
            </a:r>
            <a:r>
              <a:rPr lang="en-US" altLang="zh-CN" sz="3400" b="1" dirty="0" smtClean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zh-CN" altLang="en-US" sz="3400" b="1" dirty="0" smtClean="0">
                <a:latin typeface="Times New Roman" pitchFamily="18" charset="0"/>
                <a:ea typeface="楷体_GB2312" pitchFamily="49" charset="-122"/>
              </a:rPr>
              <a:t>厚德楼</a:t>
            </a:r>
            <a:r>
              <a:rPr lang="en-US" altLang="zh-CN" sz="3400" b="1" dirty="0" smtClean="0">
                <a:latin typeface="Times New Roman" pitchFamily="18" charset="0"/>
                <a:ea typeface="楷体_GB2312" pitchFamily="49" charset="-122"/>
              </a:rPr>
              <a:t>B501</a:t>
            </a:r>
            <a:endParaRPr lang="zh-CN" altLang="en-US" sz="3400" b="1" dirty="0">
              <a:latin typeface="Times New Roman" pitchFamily="18" charset="0"/>
              <a:ea typeface="楷体_GB2312" pitchFamily="49" charset="-122"/>
            </a:endParaRPr>
          </a:p>
          <a:p>
            <a:endParaRPr lang="en-US" altLang="zh-CN" sz="34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5BE0-00A5-4B2F-B760-819F0CFC50C9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39825"/>
          </a:xfrm>
        </p:spPr>
        <p:txBody>
          <a:bodyPr/>
          <a:lstStyle/>
          <a:p>
            <a:r>
              <a:rPr lang="zh-CN" altLang="en-US" b="1" dirty="0" smtClean="0">
                <a:ea typeface="楷体_GB2312" pitchFamily="49" charset="-122"/>
              </a:rPr>
              <a:t>教学安排</a:t>
            </a:r>
            <a:endParaRPr lang="zh-CN" altLang="en-US" b="1" dirty="0"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303139"/>
            <a:ext cx="8229600" cy="4934173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第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章 图像编程入门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			——7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学时</a:t>
            </a:r>
            <a:endParaRPr lang="zh-CN" altLang="en-US" sz="2800" b="1" dirty="0">
              <a:latin typeface="Times New Roman" pitchFamily="18" charset="0"/>
              <a:ea typeface="楷体_GB2312" pitchFamily="49" charset="-122"/>
            </a:endParaRPr>
          </a:p>
          <a:p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第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章 操作像素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 			——7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学时</a:t>
            </a:r>
            <a:endParaRPr lang="zh-CN" altLang="en-US" sz="2800" b="1" dirty="0">
              <a:latin typeface="Times New Roman" pitchFamily="18" charset="0"/>
              <a:ea typeface="楷体_GB2312" pitchFamily="49" charset="-122"/>
            </a:endParaRPr>
          </a:p>
          <a:p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第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章 用类处理彩色图像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		——4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学时</a:t>
            </a:r>
            <a:endParaRPr lang="zh-CN" altLang="en-US" sz="2800" b="1" dirty="0">
              <a:latin typeface="Times New Roman" pitchFamily="18" charset="0"/>
              <a:ea typeface="楷体_GB2312" pitchFamily="49" charset="-122"/>
            </a:endParaRPr>
          </a:p>
          <a:p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第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章 用直方图统计像素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		——10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学时</a:t>
            </a:r>
            <a:endParaRPr lang="zh-CN" altLang="en-US" sz="2800" b="1" dirty="0">
              <a:latin typeface="Times New Roman" pitchFamily="18" charset="0"/>
              <a:ea typeface="楷体_GB2312" pitchFamily="49" charset="-122"/>
            </a:endParaRPr>
          </a:p>
          <a:p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第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章 用形态学运算变换图像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	——4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学时</a:t>
            </a:r>
            <a:endParaRPr lang="zh-CN" altLang="en-US" sz="2800" b="1" dirty="0">
              <a:latin typeface="Times New Roman" pitchFamily="18" charset="0"/>
              <a:ea typeface="楷体_GB2312" pitchFamily="49" charset="-122"/>
            </a:endParaRPr>
          </a:p>
          <a:p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第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6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章 图像滤波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			——4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学时</a:t>
            </a:r>
            <a:endParaRPr lang="zh-CN" altLang="en-US" sz="2800" b="1" dirty="0">
              <a:latin typeface="Times New Roman" pitchFamily="18" charset="0"/>
              <a:ea typeface="楷体_GB2312" pitchFamily="49" charset="-122"/>
            </a:endParaRPr>
          </a:p>
          <a:p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第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7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章 提取直线、轮廓和区域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	——2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学时</a:t>
            </a:r>
            <a:endParaRPr lang="zh-CN" altLang="en-US" sz="2800" b="1" dirty="0">
              <a:latin typeface="Times New Roman" pitchFamily="18" charset="0"/>
              <a:ea typeface="楷体_GB2312" pitchFamily="49" charset="-122"/>
            </a:endParaRPr>
          </a:p>
          <a:p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第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11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章 处理视频序列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			——8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学时</a:t>
            </a:r>
            <a:endParaRPr lang="en-US" altLang="zh-CN" sz="2800" b="1" dirty="0" smtClean="0">
              <a:latin typeface="Times New Roman" pitchFamily="18" charset="0"/>
              <a:ea typeface="楷体_GB2312" pitchFamily="49" charset="-122"/>
            </a:endParaRPr>
          </a:p>
          <a:p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总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复习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					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——2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学时</a:t>
            </a:r>
            <a:endParaRPr lang="en-US" altLang="zh-CN" sz="2800" b="1" dirty="0">
              <a:latin typeface="Times New Roman" pitchFamily="18" charset="0"/>
              <a:ea typeface="楷体_GB2312" pitchFamily="49" charset="-122"/>
            </a:endParaRPr>
          </a:p>
          <a:p>
            <a:endParaRPr lang="en-US" altLang="zh-CN" sz="2800" b="1" dirty="0" smtClean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5BE0-00A5-4B2F-B760-819F0CFC50C9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a typeface="楷体_GB2312" pitchFamily="49" charset="-122"/>
              </a:rPr>
              <a:t>教学</a:t>
            </a:r>
            <a:r>
              <a:rPr lang="zh-CN" altLang="en-US" b="1" dirty="0">
                <a:ea typeface="楷体_GB2312" pitchFamily="49" charset="-122"/>
              </a:rPr>
              <a:t>计划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6547"/>
            <a:ext cx="8229600" cy="4530725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考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勤</a:t>
            </a:r>
            <a:endParaRPr lang="en-US" altLang="zh-CN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marL="109728" indent="0">
              <a:buNone/>
            </a:pP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    </a:t>
            </a:r>
            <a:r>
              <a:rPr lang="en-US" altLang="zh-CN" dirty="0" smtClean="0">
                <a:latin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</a:rPr>
              <a:t>次迟到 </a:t>
            </a:r>
            <a:r>
              <a:rPr lang="en-US" altLang="zh-CN" dirty="0" smtClean="0">
                <a:latin typeface="Times New Roman" pitchFamily="18" charset="0"/>
              </a:rPr>
              <a:t>= </a:t>
            </a:r>
            <a:r>
              <a:rPr lang="zh-CN" altLang="en-US" dirty="0" smtClean="0">
                <a:latin typeface="Times New Roman" pitchFamily="18" charset="0"/>
              </a:rPr>
              <a:t>一次旷课	</a:t>
            </a:r>
            <a:r>
              <a:rPr lang="en-US" altLang="zh-CN" dirty="0" smtClean="0">
                <a:latin typeface="Times New Roman" pitchFamily="18" charset="0"/>
              </a:rPr>
              <a:t>	</a:t>
            </a:r>
          </a:p>
          <a:p>
            <a:pPr lvl="1">
              <a:buNone/>
            </a:pPr>
            <a:r>
              <a:rPr lang="en-US" altLang="zh-CN" dirty="0" smtClean="0">
                <a:latin typeface="Times New Roman" pitchFamily="18" charset="0"/>
              </a:rPr>
              <a:t>	</a:t>
            </a:r>
            <a:r>
              <a:rPr lang="zh-CN" altLang="en-US" dirty="0" smtClean="0">
                <a:latin typeface="Times New Roman" pitchFamily="18" charset="0"/>
              </a:rPr>
              <a:t>早退 </a:t>
            </a:r>
            <a:r>
              <a:rPr lang="en-US" altLang="zh-CN" dirty="0" smtClean="0">
                <a:latin typeface="Times New Roman" pitchFamily="18" charset="0"/>
              </a:rPr>
              <a:t>= </a:t>
            </a:r>
            <a:r>
              <a:rPr lang="zh-CN" altLang="en-US" dirty="0" smtClean="0">
                <a:latin typeface="Times New Roman" pitchFamily="18" charset="0"/>
              </a:rPr>
              <a:t>旷课</a:t>
            </a:r>
          </a:p>
          <a:p>
            <a:pPr lvl="1">
              <a:buNone/>
            </a:pPr>
            <a:r>
              <a:rPr lang="zh-CN" altLang="en-US" dirty="0" smtClean="0">
                <a:latin typeface="Times New Roman" pitchFamily="18" charset="0"/>
              </a:rPr>
              <a:t>	旷课</a:t>
            </a:r>
            <a:r>
              <a:rPr lang="en-US" altLang="zh-CN" dirty="0" smtClean="0">
                <a:latin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</a:rPr>
              <a:t>次扣</a:t>
            </a:r>
            <a:r>
              <a:rPr lang="en-US" altLang="zh-CN" dirty="0" smtClean="0">
                <a:latin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</a:rPr>
              <a:t>分</a:t>
            </a:r>
            <a:endParaRPr lang="en-US" altLang="zh-CN" dirty="0" smtClean="0">
              <a:latin typeface="Times New Roman" pitchFamily="18" charset="0"/>
            </a:endParaRPr>
          </a:p>
          <a:p>
            <a:pPr lvl="1">
              <a:buNone/>
            </a:pP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  </a:t>
            </a:r>
            <a:r>
              <a:rPr lang="zh-CN" altLang="en-US" u="sng" dirty="0" smtClean="0">
                <a:solidFill>
                  <a:srgbClr val="FF0000"/>
                </a:solidFill>
                <a:latin typeface="Times New Roman" pitchFamily="18" charset="0"/>
              </a:rPr>
              <a:t>旷课</a:t>
            </a:r>
            <a:r>
              <a:rPr lang="zh-CN" altLang="en-US" u="sng" dirty="0">
                <a:solidFill>
                  <a:srgbClr val="FF0000"/>
                </a:solidFill>
                <a:latin typeface="Times New Roman" pitchFamily="18" charset="0"/>
              </a:rPr>
              <a:t>超</a:t>
            </a:r>
            <a:r>
              <a:rPr lang="zh-CN" altLang="en-US" u="sng" dirty="0" smtClean="0">
                <a:solidFill>
                  <a:srgbClr val="FF0000"/>
                </a:solidFill>
                <a:latin typeface="Times New Roman" pitchFamily="18" charset="0"/>
              </a:rPr>
              <a:t>过</a:t>
            </a:r>
            <a:r>
              <a:rPr lang="en-US" altLang="zh-CN" u="sng" dirty="0" smtClean="0">
                <a:solidFill>
                  <a:srgbClr val="FF0000"/>
                </a:solidFill>
                <a:latin typeface="Times New Roman" pitchFamily="18" charset="0"/>
              </a:rPr>
              <a:t>5</a:t>
            </a:r>
            <a:r>
              <a:rPr lang="zh-CN" altLang="en-US" u="sng" dirty="0" smtClean="0">
                <a:solidFill>
                  <a:srgbClr val="FF0000"/>
                </a:solidFill>
                <a:latin typeface="Times New Roman" pitchFamily="18" charset="0"/>
              </a:rPr>
              <a:t>次总成绩为</a:t>
            </a:r>
            <a:r>
              <a:rPr lang="en-US" altLang="zh-CN" u="sng" dirty="0" smtClean="0">
                <a:solidFill>
                  <a:srgbClr val="FF0000"/>
                </a:solidFill>
                <a:latin typeface="Times New Roman" pitchFamily="18" charset="0"/>
              </a:rPr>
              <a:t>0</a:t>
            </a:r>
            <a:endParaRPr lang="zh-CN" altLang="en-US" u="sng" dirty="0" smtClean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实验和作业成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绩</a:t>
            </a:r>
            <a:r>
              <a:rPr lang="zh-CN" altLang="en-US" dirty="0" smtClean="0">
                <a:latin typeface="+mn-ea"/>
              </a:rPr>
              <a:t>  </a:t>
            </a:r>
            <a:r>
              <a:rPr lang="en-US" altLang="zh-CN" dirty="0" smtClean="0">
                <a:latin typeface="+mn-ea"/>
              </a:rPr>
              <a:t>	</a:t>
            </a:r>
            <a:endParaRPr lang="en-US" altLang="zh-CN" dirty="0" smtClean="0">
              <a:latin typeface="+mn-ea"/>
            </a:endParaRPr>
          </a:p>
          <a:p>
            <a:pPr marL="109728" indent="0">
              <a:buNone/>
            </a:pPr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  </a:t>
            </a:r>
            <a:r>
              <a:rPr lang="zh-CN" altLang="en-US" sz="2400" dirty="0" smtClean="0">
                <a:latin typeface="+mn-ea"/>
              </a:rPr>
              <a:t>课</a:t>
            </a:r>
            <a:r>
              <a:rPr lang="zh-CN" altLang="en-US" sz="2400" dirty="0" smtClean="0">
                <a:latin typeface="+mn-ea"/>
              </a:rPr>
              <a:t>堂随机抽查打分，抽查平均分作为计算依据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课程设计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marL="109728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  </a:t>
            </a:r>
            <a:r>
              <a:rPr lang="zh-CN" altLang="en-US" sz="2400" dirty="0" smtClean="0">
                <a:latin typeface="+mn-ea"/>
              </a:rPr>
              <a:t>题目自拟</a:t>
            </a:r>
            <a:endParaRPr lang="zh-CN" altLang="en-US" sz="3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5BE0-00A5-4B2F-B760-819F0CFC50C9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楷体_GB2312" pitchFamily="49" charset="-122"/>
              </a:rPr>
              <a:t>成绩评定方法</a:t>
            </a:r>
            <a:r>
              <a:rPr lang="zh-CN" altLang="en-US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5580112" y="815875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分数占比待定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5BE0-00A5-4B2F-B760-819F0CFC50C9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a typeface="楷体_GB2312" pitchFamily="49" charset="-122"/>
              </a:rPr>
              <a:t>如何学本门课程？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09238" y="1484784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勤动手！</a:t>
            </a:r>
            <a:endParaRPr lang="zh-CN" alt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53493" y="2865710"/>
            <a:ext cx="50545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切忌眼高手低！</a:t>
            </a:r>
            <a:endParaRPr lang="zh-CN" alt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4437112"/>
            <a:ext cx="71358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有效利用</a:t>
            </a:r>
            <a:r>
              <a:rPr lang="en-US" altLang="zh-CN" sz="2800" b="1" dirty="0" err="1" smtClean="0"/>
              <a:t>OpenCV</a:t>
            </a:r>
            <a:r>
              <a:rPr lang="zh-CN" altLang="en-US" sz="2800" b="1" dirty="0" smtClean="0"/>
              <a:t>在线文档：</a:t>
            </a:r>
            <a:endParaRPr lang="en-US" altLang="zh-CN" sz="2800" b="1" dirty="0" smtClean="0"/>
          </a:p>
          <a:p>
            <a:r>
              <a:rPr lang="en-US" altLang="zh-CN" sz="2800" dirty="0" smtClean="0">
                <a:hlinkClick r:id="rId2"/>
              </a:rPr>
              <a:t>http</a:t>
            </a:r>
            <a:r>
              <a:rPr lang="en-US" altLang="zh-CN" sz="2800" dirty="0">
                <a:hlinkClick r:id="rId2"/>
              </a:rPr>
              <a:t>://</a:t>
            </a:r>
            <a:r>
              <a:rPr lang="en-US" altLang="zh-CN" sz="2800" dirty="0" smtClean="0">
                <a:hlinkClick r:id="rId2"/>
              </a:rPr>
              <a:t>docs.opencv.org/2.4.13/genindex.html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214812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电子科技大学中山学院</a:t>
            </a: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计算机学院</a:t>
            </a:r>
            <a:endParaRPr lang="zh-CN" altLang="en-US" b="1" dirty="0">
              <a:latin typeface="Times New Roman" pitchFamily="18" charset="0"/>
              <a:ea typeface="楷体_GB2312" pitchFamily="49" charset="-122"/>
            </a:endParaRPr>
          </a:p>
          <a:p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厚德</a:t>
            </a: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楼 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B501</a:t>
            </a:r>
            <a:endParaRPr lang="en-US" altLang="zh-CN" b="1" dirty="0">
              <a:latin typeface="Times New Roman" pitchFamily="18" charset="0"/>
              <a:ea typeface="楷体_GB2312" pitchFamily="49" charset="-122"/>
            </a:endParaRPr>
          </a:p>
          <a:p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董帅</a:t>
            </a: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，博士</a:t>
            </a:r>
            <a:endParaRPr lang="zh-CN" altLang="en-US" b="1" dirty="0">
              <a:latin typeface="Times New Roman" pitchFamily="18" charset="0"/>
              <a:ea typeface="楷体_GB2312" pitchFamily="49" charset="-122"/>
            </a:endParaRPr>
          </a:p>
          <a:p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Email: 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dongshuai@zsc.edu.cn</a:t>
            </a:r>
            <a:endParaRPr lang="en-US" altLang="zh-CN" b="1" dirty="0">
              <a:latin typeface="Times New Roman" pitchFamily="18" charset="0"/>
              <a:ea typeface="楷体_GB2312" pitchFamily="49" charset="-122"/>
            </a:endParaRPr>
          </a:p>
          <a:p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QQ</a:t>
            </a: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32439225</a:t>
            </a:r>
            <a:endParaRPr lang="en-US" altLang="zh-CN" b="1" dirty="0">
              <a:latin typeface="Times New Roman" pitchFamily="18" charset="0"/>
              <a:ea typeface="楷体_GB2312" pitchFamily="49" charset="-122"/>
            </a:endParaRPr>
          </a:p>
          <a:p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手机</a:t>
            </a: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18028363975</a:t>
            </a:r>
            <a:endParaRPr lang="en-US" altLang="zh-CN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5BE0-00A5-4B2F-B760-819F0CFC50C9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楷体_GB2312" pitchFamily="49" charset="-122"/>
              </a:rPr>
              <a:t>联系方式</a:t>
            </a:r>
          </a:p>
        </p:txBody>
      </p:sp>
      <p:pic>
        <p:nvPicPr>
          <p:cNvPr id="7" name="Picture 4" descr="dglxasset[3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852936"/>
            <a:ext cx="20002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2486139"/>
              </p:ext>
            </p:extLst>
          </p:nvPr>
        </p:nvGraphicFramePr>
        <p:xfrm>
          <a:off x="-396552" y="1348109"/>
          <a:ext cx="6203032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5BE0-00A5-4B2F-B760-819F0CFC50C9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学科定位</a:t>
            </a:r>
            <a:endParaRPr lang="zh-CN" alt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62958289"/>
              </p:ext>
            </p:extLst>
          </p:nvPr>
        </p:nvGraphicFramePr>
        <p:xfrm>
          <a:off x="5625001" y="1310045"/>
          <a:ext cx="3512992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1036819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510039"/>
              </p:ext>
            </p:extLst>
          </p:nvPr>
        </p:nvGraphicFramePr>
        <p:xfrm>
          <a:off x="457200" y="1268760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5BE0-00A5-4B2F-B760-819F0CFC50C9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学科定义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442888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人类</a:t>
            </a:r>
            <a:r>
              <a:rPr lang="zh-CN" altLang="en-US" dirty="0" smtClean="0"/>
              <a:t>有超过</a:t>
            </a:r>
            <a:r>
              <a:rPr lang="en-US" altLang="zh-CN" dirty="0" smtClean="0">
                <a:solidFill>
                  <a:srgbClr val="0070C0"/>
                </a:solidFill>
              </a:rPr>
              <a:t>80%</a:t>
            </a:r>
            <a:r>
              <a:rPr lang="zh-CN" altLang="en-US" dirty="0" smtClean="0"/>
              <a:t>的信息是通过</a:t>
            </a:r>
            <a:r>
              <a:rPr lang="zh-CN" altLang="en-US" dirty="0" smtClean="0">
                <a:solidFill>
                  <a:srgbClr val="0000FF"/>
                </a:solidFill>
              </a:rPr>
              <a:t>视觉</a:t>
            </a:r>
            <a:r>
              <a:rPr lang="zh-CN" altLang="en-US" dirty="0" smtClean="0"/>
              <a:t>获得的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00FF"/>
                </a:solidFill>
              </a:rPr>
              <a:t>计算机</a:t>
            </a:r>
            <a:r>
              <a:rPr lang="zh-CN" altLang="en-US" dirty="0" smtClean="0"/>
              <a:t>中也存储了大量的</a:t>
            </a:r>
            <a:r>
              <a:rPr lang="zh-CN" altLang="en-US" dirty="0" smtClean="0">
                <a:solidFill>
                  <a:srgbClr val="0000FF"/>
                </a:solidFill>
              </a:rPr>
              <a:t>图片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0000FF"/>
                </a:solidFill>
              </a:rPr>
              <a:t>视频</a:t>
            </a:r>
            <a:r>
              <a:rPr lang="zh-CN" altLang="en-US" dirty="0" smtClean="0"/>
              <a:t>，然而其并不像人一样能够很容易地</a:t>
            </a:r>
            <a:r>
              <a:rPr lang="zh-CN" altLang="en-US" dirty="0" smtClean="0">
                <a:solidFill>
                  <a:srgbClr val="0000FF"/>
                </a:solidFill>
              </a:rPr>
              <a:t>理解</a:t>
            </a:r>
            <a:r>
              <a:rPr lang="zh-CN" altLang="en-US" dirty="0" smtClean="0"/>
              <a:t>这些</a:t>
            </a:r>
            <a:r>
              <a:rPr lang="zh-CN" altLang="en-US" dirty="0" smtClean="0">
                <a:solidFill>
                  <a:srgbClr val="0000FF"/>
                </a:solidFill>
              </a:rPr>
              <a:t>图片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0000FF"/>
                </a:solidFill>
              </a:rPr>
              <a:t>视频</a:t>
            </a:r>
            <a:r>
              <a:rPr lang="zh-CN" altLang="en-US" dirty="0" smtClean="0"/>
              <a:t>，对于</a:t>
            </a:r>
            <a:r>
              <a:rPr lang="zh-CN" altLang="en-US" dirty="0" smtClean="0">
                <a:solidFill>
                  <a:srgbClr val="0000FF"/>
                </a:solidFill>
              </a:rPr>
              <a:t>计算机</a:t>
            </a:r>
            <a:r>
              <a:rPr lang="zh-CN" altLang="en-US" dirty="0" smtClean="0"/>
              <a:t>，它们只是</a:t>
            </a:r>
            <a:r>
              <a:rPr lang="zh-CN" altLang="en-US" dirty="0" smtClean="0">
                <a:solidFill>
                  <a:srgbClr val="0000FF"/>
                </a:solidFill>
              </a:rPr>
              <a:t>数字</a:t>
            </a:r>
            <a:r>
              <a:rPr lang="zh-CN" altLang="en-US" dirty="0" smtClean="0"/>
              <a:t>的集合而已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00FF"/>
                </a:solidFill>
              </a:rPr>
              <a:t>计算机视觉</a:t>
            </a:r>
            <a:r>
              <a:rPr lang="zh-CN" altLang="en-US" dirty="0" smtClean="0"/>
              <a:t>：利用计算机对图像或视频进行</a:t>
            </a:r>
            <a:r>
              <a:rPr lang="zh-CN" altLang="en-US" dirty="0" smtClean="0">
                <a:solidFill>
                  <a:srgbClr val="0000FF"/>
                </a:solidFill>
              </a:rPr>
              <a:t>处理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00FF"/>
                </a:solidFill>
              </a:rPr>
              <a:t>分析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0000FF"/>
                </a:solidFill>
              </a:rPr>
              <a:t>理解</a:t>
            </a:r>
            <a:r>
              <a:rPr lang="zh-CN" altLang="en-US" dirty="0" smtClean="0"/>
              <a:t>，相当于给计算机装上真正的眼睛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00FF"/>
                </a:solidFill>
              </a:rPr>
              <a:t>应用</a:t>
            </a:r>
            <a:r>
              <a:rPr lang="zh-CN" altLang="en-US" dirty="0" smtClean="0"/>
              <a:t>非常广泛：扫描二维码、指纹考勤、人脸识别、车牌识别、基于内容的图像搜索、根据拍摄的景物自动定位、用手势进行游戏控制、无人驾驶汽车等等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5BE0-00A5-4B2F-B760-819F0CFC50C9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计算机视觉：电脑和智能手机的眼睛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6081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Kinect</a:t>
            </a:r>
            <a:r>
              <a:rPr lang="zh-CN" altLang="en-US" dirty="0"/>
              <a:t>智能体感交互的游戏引擎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5BE0-00A5-4B2F-B760-819F0CFC50C9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应用：</a:t>
            </a:r>
            <a:r>
              <a:rPr lang="zh-CN" altLang="en-US" dirty="0"/>
              <a:t>用手</a:t>
            </a:r>
            <a:r>
              <a:rPr lang="zh-CN" altLang="en-US" dirty="0" smtClean="0"/>
              <a:t>势进</a:t>
            </a:r>
            <a:r>
              <a:rPr lang="zh-CN" altLang="en-US" dirty="0"/>
              <a:t>行游戏控制</a:t>
            </a:r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76872"/>
            <a:ext cx="5616624" cy="3248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9621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75619"/>
            <a:ext cx="6553200" cy="3937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5BE0-00A5-4B2F-B760-819F0CFC50C9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智能安防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5212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16632"/>
            <a:ext cx="3004121" cy="225465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5BE0-00A5-4B2F-B760-819F0CFC50C9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9712" y="173437"/>
            <a:ext cx="3610744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机器人目标检测</a:t>
            </a:r>
            <a:endParaRPr lang="zh-CN" alt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01" y="3573016"/>
            <a:ext cx="6826196" cy="2398615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683568" y="2488803"/>
            <a:ext cx="4392488" cy="1143000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</a:pPr>
            <a:r>
              <a:rPr lang="zh-CN" altLang="en-US" dirty="0" smtClean="0"/>
              <a:t>大型场景三维重构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1318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649" y="1052736"/>
            <a:ext cx="2757778" cy="490514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5BE0-00A5-4B2F-B760-819F0CFC50C9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美颜相机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132856"/>
            <a:ext cx="48768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1837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5BE0-00A5-4B2F-B760-819F0CFC50C9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实际项目：基于图像的人体参数测量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548" y="2516093"/>
            <a:ext cx="5688632" cy="3649211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>
            <a:off x="331278" y="1484784"/>
            <a:ext cx="2255453" cy="823640"/>
          </a:xfrm>
          <a:custGeom>
            <a:avLst/>
            <a:gdLst>
              <a:gd name="connsiteX0" fmla="*/ 0 w 2255453"/>
              <a:gd name="connsiteY0" fmla="*/ 0 h 823640"/>
              <a:gd name="connsiteX1" fmla="*/ 1843633 w 2255453"/>
              <a:gd name="connsiteY1" fmla="*/ 0 h 823640"/>
              <a:gd name="connsiteX2" fmla="*/ 2255453 w 2255453"/>
              <a:gd name="connsiteY2" fmla="*/ 411820 h 823640"/>
              <a:gd name="connsiteX3" fmla="*/ 1843633 w 2255453"/>
              <a:gd name="connsiteY3" fmla="*/ 823640 h 823640"/>
              <a:gd name="connsiteX4" fmla="*/ 0 w 2255453"/>
              <a:gd name="connsiteY4" fmla="*/ 823640 h 823640"/>
              <a:gd name="connsiteX5" fmla="*/ 411820 w 2255453"/>
              <a:gd name="connsiteY5" fmla="*/ 411820 h 823640"/>
              <a:gd name="connsiteX6" fmla="*/ 0 w 2255453"/>
              <a:gd name="connsiteY6" fmla="*/ 0 h 82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55453" h="823640">
                <a:moveTo>
                  <a:pt x="0" y="0"/>
                </a:moveTo>
                <a:lnTo>
                  <a:pt x="1843633" y="0"/>
                </a:lnTo>
                <a:lnTo>
                  <a:pt x="2255453" y="411820"/>
                </a:lnTo>
                <a:lnTo>
                  <a:pt x="1843633" y="823640"/>
                </a:lnTo>
                <a:lnTo>
                  <a:pt x="0" y="823640"/>
                </a:lnTo>
                <a:lnTo>
                  <a:pt x="411820" y="41182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1830" tIns="26670" rIns="438490" bIns="2667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/>
              <a:t>上传图像和身高数据</a:t>
            </a:r>
            <a:endParaRPr lang="zh-CN" altLang="en-US" sz="2000" kern="1200" dirty="0"/>
          </a:p>
        </p:txBody>
      </p:sp>
      <p:sp>
        <p:nvSpPr>
          <p:cNvPr id="7" name="任意多边形 6"/>
          <p:cNvSpPr/>
          <p:nvPr/>
        </p:nvSpPr>
        <p:spPr>
          <a:xfrm>
            <a:off x="2361186" y="1484784"/>
            <a:ext cx="2255453" cy="823640"/>
          </a:xfrm>
          <a:custGeom>
            <a:avLst/>
            <a:gdLst>
              <a:gd name="connsiteX0" fmla="*/ 0 w 2255453"/>
              <a:gd name="connsiteY0" fmla="*/ 0 h 823640"/>
              <a:gd name="connsiteX1" fmla="*/ 1843633 w 2255453"/>
              <a:gd name="connsiteY1" fmla="*/ 0 h 823640"/>
              <a:gd name="connsiteX2" fmla="*/ 2255453 w 2255453"/>
              <a:gd name="connsiteY2" fmla="*/ 411820 h 823640"/>
              <a:gd name="connsiteX3" fmla="*/ 1843633 w 2255453"/>
              <a:gd name="connsiteY3" fmla="*/ 823640 h 823640"/>
              <a:gd name="connsiteX4" fmla="*/ 0 w 2255453"/>
              <a:gd name="connsiteY4" fmla="*/ 823640 h 823640"/>
              <a:gd name="connsiteX5" fmla="*/ 411820 w 2255453"/>
              <a:gd name="connsiteY5" fmla="*/ 411820 h 823640"/>
              <a:gd name="connsiteX6" fmla="*/ 0 w 2255453"/>
              <a:gd name="connsiteY6" fmla="*/ 0 h 82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55453" h="823640">
                <a:moveTo>
                  <a:pt x="0" y="0"/>
                </a:moveTo>
                <a:lnTo>
                  <a:pt x="1843633" y="0"/>
                </a:lnTo>
                <a:lnTo>
                  <a:pt x="2255453" y="411820"/>
                </a:lnTo>
                <a:lnTo>
                  <a:pt x="1843633" y="823640"/>
                </a:lnTo>
                <a:lnTo>
                  <a:pt x="0" y="823640"/>
                </a:lnTo>
                <a:lnTo>
                  <a:pt x="411820" y="41182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1830" tIns="26670" rIns="438490" bIns="2667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/>
              <a:t>提取量体特征点</a:t>
            </a:r>
            <a:endParaRPr lang="zh-CN" altLang="en-US" sz="2000" kern="1200" dirty="0"/>
          </a:p>
        </p:txBody>
      </p:sp>
      <p:sp>
        <p:nvSpPr>
          <p:cNvPr id="8" name="任意多边形 7"/>
          <p:cNvSpPr/>
          <p:nvPr/>
        </p:nvSpPr>
        <p:spPr>
          <a:xfrm>
            <a:off x="4391095" y="1484784"/>
            <a:ext cx="2255453" cy="823640"/>
          </a:xfrm>
          <a:custGeom>
            <a:avLst/>
            <a:gdLst>
              <a:gd name="connsiteX0" fmla="*/ 0 w 2255453"/>
              <a:gd name="connsiteY0" fmla="*/ 0 h 823640"/>
              <a:gd name="connsiteX1" fmla="*/ 1843633 w 2255453"/>
              <a:gd name="connsiteY1" fmla="*/ 0 h 823640"/>
              <a:gd name="connsiteX2" fmla="*/ 2255453 w 2255453"/>
              <a:gd name="connsiteY2" fmla="*/ 411820 h 823640"/>
              <a:gd name="connsiteX3" fmla="*/ 1843633 w 2255453"/>
              <a:gd name="connsiteY3" fmla="*/ 823640 h 823640"/>
              <a:gd name="connsiteX4" fmla="*/ 0 w 2255453"/>
              <a:gd name="connsiteY4" fmla="*/ 823640 h 823640"/>
              <a:gd name="connsiteX5" fmla="*/ 411820 w 2255453"/>
              <a:gd name="connsiteY5" fmla="*/ 411820 h 823640"/>
              <a:gd name="connsiteX6" fmla="*/ 0 w 2255453"/>
              <a:gd name="connsiteY6" fmla="*/ 0 h 82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55453" h="823640">
                <a:moveTo>
                  <a:pt x="0" y="0"/>
                </a:moveTo>
                <a:lnTo>
                  <a:pt x="1843633" y="0"/>
                </a:lnTo>
                <a:lnTo>
                  <a:pt x="2255453" y="411820"/>
                </a:lnTo>
                <a:lnTo>
                  <a:pt x="1843633" y="823640"/>
                </a:lnTo>
                <a:lnTo>
                  <a:pt x="0" y="823640"/>
                </a:lnTo>
                <a:lnTo>
                  <a:pt x="411820" y="41182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1830" tIns="26670" rIns="438490" bIns="2667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/>
              <a:t>计算二维量体数据</a:t>
            </a:r>
            <a:endParaRPr lang="zh-CN" altLang="en-US" sz="2000" kern="1200" dirty="0"/>
          </a:p>
        </p:txBody>
      </p:sp>
      <p:sp>
        <p:nvSpPr>
          <p:cNvPr id="9" name="任意多边形 8"/>
          <p:cNvSpPr/>
          <p:nvPr/>
        </p:nvSpPr>
        <p:spPr>
          <a:xfrm>
            <a:off x="6421003" y="1484784"/>
            <a:ext cx="2255453" cy="823640"/>
          </a:xfrm>
          <a:custGeom>
            <a:avLst/>
            <a:gdLst>
              <a:gd name="connsiteX0" fmla="*/ 0 w 2255453"/>
              <a:gd name="connsiteY0" fmla="*/ 0 h 823640"/>
              <a:gd name="connsiteX1" fmla="*/ 1843633 w 2255453"/>
              <a:gd name="connsiteY1" fmla="*/ 0 h 823640"/>
              <a:gd name="connsiteX2" fmla="*/ 2255453 w 2255453"/>
              <a:gd name="connsiteY2" fmla="*/ 411820 h 823640"/>
              <a:gd name="connsiteX3" fmla="*/ 1843633 w 2255453"/>
              <a:gd name="connsiteY3" fmla="*/ 823640 h 823640"/>
              <a:gd name="connsiteX4" fmla="*/ 0 w 2255453"/>
              <a:gd name="connsiteY4" fmla="*/ 823640 h 823640"/>
              <a:gd name="connsiteX5" fmla="*/ 411820 w 2255453"/>
              <a:gd name="connsiteY5" fmla="*/ 411820 h 823640"/>
              <a:gd name="connsiteX6" fmla="*/ 0 w 2255453"/>
              <a:gd name="connsiteY6" fmla="*/ 0 h 82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55453" h="823640">
                <a:moveTo>
                  <a:pt x="0" y="0"/>
                </a:moveTo>
                <a:lnTo>
                  <a:pt x="1843633" y="0"/>
                </a:lnTo>
                <a:lnTo>
                  <a:pt x="2255453" y="411820"/>
                </a:lnTo>
                <a:lnTo>
                  <a:pt x="1843633" y="823640"/>
                </a:lnTo>
                <a:lnTo>
                  <a:pt x="0" y="823640"/>
                </a:lnTo>
                <a:lnTo>
                  <a:pt x="411820" y="41182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1830" tIns="26670" rIns="438490" bIns="2667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/>
              <a:t>计算围度数据</a:t>
            </a:r>
            <a:endParaRPr lang="zh-CN" altLang="en-US" sz="2000" kern="1200" dirty="0"/>
          </a:p>
        </p:txBody>
      </p:sp>
    </p:spTree>
    <p:extLst>
      <p:ext uri="{BB962C8B-B14F-4D97-AF65-F5344CB8AC3E}">
        <p14:creationId xmlns:p14="http://schemas.microsoft.com/office/powerpoint/2010/main" val="2307992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2027</TotalTime>
  <Words>1139</Words>
  <Application>Microsoft Office PowerPoint</Application>
  <PresentationFormat>On-screen Show (4:3)</PresentationFormat>
  <Paragraphs>107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黑体</vt:lpstr>
      <vt:lpstr>楷体_GB2312</vt:lpstr>
      <vt:lpstr>宋体</vt:lpstr>
      <vt:lpstr>Arial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聚合</vt:lpstr>
      <vt:lpstr>计算机视觉  课程概述</vt:lpstr>
      <vt:lpstr>学科定位</vt:lpstr>
      <vt:lpstr>学科定义</vt:lpstr>
      <vt:lpstr>计算机视觉：电脑和智能手机的眼睛</vt:lpstr>
      <vt:lpstr>应用：用手势进行游戏控制</vt:lpstr>
      <vt:lpstr>智能安防</vt:lpstr>
      <vt:lpstr>机器人目标检测</vt:lpstr>
      <vt:lpstr>美颜相机</vt:lpstr>
      <vt:lpstr>实际项目：基于图像的人体参数测量</vt:lpstr>
      <vt:lpstr>实际项目：户型图识别与矢量化</vt:lpstr>
      <vt:lpstr>实际项目：钻石等级自动分类</vt:lpstr>
      <vt:lpstr>《计算机视觉》课程的教学任务 </vt:lpstr>
      <vt:lpstr>OpenCV</vt:lpstr>
      <vt:lpstr>教学安排</vt:lpstr>
      <vt:lpstr>教学计划</vt:lpstr>
      <vt:lpstr>成绩评定方法 </vt:lpstr>
      <vt:lpstr>如何学本门课程？</vt:lpstr>
      <vt:lpstr>联系方式</vt:lpstr>
    </vt:vector>
  </TitlesOfParts>
  <Company>Lenovo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zou</dc:creator>
  <cp:lastModifiedBy>董 帅</cp:lastModifiedBy>
  <cp:revision>132</cp:revision>
  <dcterms:created xsi:type="dcterms:W3CDTF">2008-08-22T09:12:06Z</dcterms:created>
  <dcterms:modified xsi:type="dcterms:W3CDTF">2018-08-31T02:44:37Z</dcterms:modified>
</cp:coreProperties>
</file>