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2" r:id="rId3"/>
    <p:sldId id="307" r:id="rId4"/>
    <p:sldId id="308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276" r:id="rId25"/>
    <p:sldId id="277" r:id="rId26"/>
    <p:sldId id="301" r:id="rId27"/>
    <p:sldId id="302" r:id="rId28"/>
    <p:sldId id="309" r:id="rId29"/>
    <p:sldId id="303" r:id="rId30"/>
    <p:sldId id="304" r:id="rId31"/>
    <p:sldId id="305" r:id="rId32"/>
    <p:sldId id="306" r:id="rId33"/>
    <p:sldId id="278" r:id="rId34"/>
    <p:sldId id="310" r:id="rId35"/>
    <p:sldId id="311" r:id="rId36"/>
    <p:sldId id="312" r:id="rId37"/>
    <p:sldId id="313" r:id="rId38"/>
    <p:sldId id="314" r:id="rId39"/>
    <p:sldId id="321" r:id="rId40"/>
    <p:sldId id="315" r:id="rId41"/>
    <p:sldId id="317" r:id="rId42"/>
    <p:sldId id="316" r:id="rId43"/>
    <p:sldId id="318" r:id="rId44"/>
    <p:sldId id="320" r:id="rId45"/>
    <p:sldId id="31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HTTP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协议格式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利用网络抓包软件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WireShark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普通网页下载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网页下载流程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GZIP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网页格式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5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5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5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5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6EBF340D-6F01-4C90-B67D-A8148A5A1697}" type="presOf" srcId="{FCE9FD83-274E-4FE1-BF58-FAB216BAFAD7}" destId="{5BD8D945-0727-4AEE-910D-850B92E65FD4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0ABC4891-8CE6-45C0-8879-CBDF508445EB}" type="presOf" srcId="{F43E8791-1524-43F4-8050-4C34BAD7A645}" destId="{8CEA2735-006C-4E60-8FFD-4DF9D453E957}" srcOrd="0" destOrd="0" presId="urn:microsoft.com/office/officeart/2005/8/layout/vList3"/>
    <dgm:cxn modelId="{C0B86EEB-F032-445A-A6F0-B76A420F5110}" type="presOf" srcId="{396BC26E-CE43-4F6C-AE26-88B1A0FE2656}" destId="{B9B99F98-AC5B-4C9E-844E-115B0FBE0F50}" srcOrd="0" destOrd="0" presId="urn:microsoft.com/office/officeart/2005/8/layout/vList3"/>
    <dgm:cxn modelId="{6CA63CE5-6F60-45F6-A638-4BE89E09B48E}" type="presOf" srcId="{2044D2F6-8577-4759-9C67-BDC1CBA58ADA}" destId="{A54BC2F7-29C0-4C0E-897A-54ED01117932}" srcOrd="0" destOrd="0" presId="urn:microsoft.com/office/officeart/2005/8/layout/vList3"/>
    <dgm:cxn modelId="{A7362D03-FFFC-4A8C-9CA7-94E46E6008EF}" type="presOf" srcId="{C0DAA090-DC2F-4A5B-84CF-FE23997C0F8D}" destId="{DDE2EFAC-FD0A-43B9-9885-8F584F8B2687}" srcOrd="0" destOrd="0" presId="urn:microsoft.com/office/officeart/2005/8/layout/vList3"/>
    <dgm:cxn modelId="{79D98494-345E-484C-98AB-0C5CA53EC967}" type="presOf" srcId="{FA432F65-E144-44ED-93A4-98D0EAA8A2A1}" destId="{B464AFC8-32CC-4E9E-A53A-DF84CB52C4FF}" srcOrd="0" destOrd="0" presId="urn:microsoft.com/office/officeart/2005/8/layout/vList3"/>
    <dgm:cxn modelId="{5B4FA77F-3C51-40D9-B256-5D0FAABAF736}" type="presParOf" srcId="{DDE2EFAC-FD0A-43B9-9885-8F584F8B2687}" destId="{04035673-F57E-4B09-9D23-B9C1E0ED0AD0}" srcOrd="0" destOrd="0" presId="urn:microsoft.com/office/officeart/2005/8/layout/vList3"/>
    <dgm:cxn modelId="{4185D297-F398-458C-BDC1-85F35967DA9A}" type="presParOf" srcId="{04035673-F57E-4B09-9D23-B9C1E0ED0AD0}" destId="{2B887BC6-55C2-4279-8C72-93BBB484D70B}" srcOrd="0" destOrd="0" presId="urn:microsoft.com/office/officeart/2005/8/layout/vList3"/>
    <dgm:cxn modelId="{29A67EF0-4B4A-4253-A9C1-6CD165C914FF}" type="presParOf" srcId="{04035673-F57E-4B09-9D23-B9C1E0ED0AD0}" destId="{5BD8D945-0727-4AEE-910D-850B92E65FD4}" srcOrd="1" destOrd="0" presId="urn:microsoft.com/office/officeart/2005/8/layout/vList3"/>
    <dgm:cxn modelId="{FFDE5A96-450D-4313-A401-9EFA73F2624A}" type="presParOf" srcId="{DDE2EFAC-FD0A-43B9-9885-8F584F8B2687}" destId="{CBB756D1-7B5D-46C5-B557-6BFF75EAD8BF}" srcOrd="1" destOrd="0" presId="urn:microsoft.com/office/officeart/2005/8/layout/vList3"/>
    <dgm:cxn modelId="{C19100E7-17FD-46DE-B6C8-6FFE31C38431}" type="presParOf" srcId="{DDE2EFAC-FD0A-43B9-9885-8F584F8B2687}" destId="{0AF2AC48-D519-4CF4-8567-D7AC95B6DE28}" srcOrd="2" destOrd="0" presId="urn:microsoft.com/office/officeart/2005/8/layout/vList3"/>
    <dgm:cxn modelId="{58548FCC-D9FC-40D6-91FD-44BFFC1882B7}" type="presParOf" srcId="{0AF2AC48-D519-4CF4-8567-D7AC95B6DE28}" destId="{47029FA6-2407-4A00-9003-1A5A2E23D04D}" srcOrd="0" destOrd="0" presId="urn:microsoft.com/office/officeart/2005/8/layout/vList3"/>
    <dgm:cxn modelId="{000EBA7F-1FAD-4FD1-9955-9C858571C1E0}" type="presParOf" srcId="{0AF2AC48-D519-4CF4-8567-D7AC95B6DE28}" destId="{8CEA2735-006C-4E60-8FFD-4DF9D453E957}" srcOrd="1" destOrd="0" presId="urn:microsoft.com/office/officeart/2005/8/layout/vList3"/>
    <dgm:cxn modelId="{71413FA1-128C-43F5-8363-7C94B3EDC775}" type="presParOf" srcId="{DDE2EFAC-FD0A-43B9-9885-8F584F8B2687}" destId="{160D207A-F3AD-4841-B03D-44853F1E86A3}" srcOrd="3" destOrd="0" presId="urn:microsoft.com/office/officeart/2005/8/layout/vList3"/>
    <dgm:cxn modelId="{3677DA29-BEA8-4829-9E09-1478B79BB9BC}" type="presParOf" srcId="{DDE2EFAC-FD0A-43B9-9885-8F584F8B2687}" destId="{24FE39AC-2170-4025-A214-9628DD33DEE5}" srcOrd="4" destOrd="0" presId="urn:microsoft.com/office/officeart/2005/8/layout/vList3"/>
    <dgm:cxn modelId="{B767A5B5-AAC6-4724-9EE7-8E2246E218C4}" type="presParOf" srcId="{24FE39AC-2170-4025-A214-9628DD33DEE5}" destId="{C65D282E-C2A2-4930-9C6F-4EDA50BF7ED6}" srcOrd="0" destOrd="0" presId="urn:microsoft.com/office/officeart/2005/8/layout/vList3"/>
    <dgm:cxn modelId="{02DCE6B0-734C-472C-8D7E-64AF50A386FF}" type="presParOf" srcId="{24FE39AC-2170-4025-A214-9628DD33DEE5}" destId="{B9B99F98-AC5B-4C9E-844E-115B0FBE0F50}" srcOrd="1" destOrd="0" presId="urn:microsoft.com/office/officeart/2005/8/layout/vList3"/>
    <dgm:cxn modelId="{493D3A7E-910A-4DB7-A4E4-502882ADFAB0}" type="presParOf" srcId="{DDE2EFAC-FD0A-43B9-9885-8F584F8B2687}" destId="{3EE9443D-1E5B-42DB-8E9A-378D421F1C21}" srcOrd="5" destOrd="0" presId="urn:microsoft.com/office/officeart/2005/8/layout/vList3"/>
    <dgm:cxn modelId="{0D885810-04E7-4CC3-9BAA-E986DC0692EF}" type="presParOf" srcId="{DDE2EFAC-FD0A-43B9-9885-8F584F8B2687}" destId="{DE3B96C1-42CF-49FD-899A-77EA35012790}" srcOrd="6" destOrd="0" presId="urn:microsoft.com/office/officeart/2005/8/layout/vList3"/>
    <dgm:cxn modelId="{DB1AC00C-2644-40CB-B7DE-C763A75BF9B6}" type="presParOf" srcId="{DE3B96C1-42CF-49FD-899A-77EA35012790}" destId="{D5F6D037-344E-452E-9D6F-1A43C8232B9E}" srcOrd="0" destOrd="0" presId="urn:microsoft.com/office/officeart/2005/8/layout/vList3"/>
    <dgm:cxn modelId="{AAEF75E6-A053-4024-B17A-15A2470D2FD4}" type="presParOf" srcId="{DE3B96C1-42CF-49FD-899A-77EA35012790}" destId="{B464AFC8-32CC-4E9E-A53A-DF84CB52C4FF}" srcOrd="1" destOrd="0" presId="urn:microsoft.com/office/officeart/2005/8/layout/vList3"/>
    <dgm:cxn modelId="{CAA6459B-27BA-410D-86BD-E578A54605B2}" type="presParOf" srcId="{DDE2EFAC-FD0A-43B9-9885-8F584F8B2687}" destId="{9A379EB0-60E2-4396-A663-A03B1FD9412B}" srcOrd="7" destOrd="0" presId="urn:microsoft.com/office/officeart/2005/8/layout/vList3"/>
    <dgm:cxn modelId="{0A93D0FE-EB83-439A-87C8-4D1784ADD953}" type="presParOf" srcId="{DDE2EFAC-FD0A-43B9-9885-8F584F8B2687}" destId="{F2FCDE7B-3365-415A-9110-83E9A4FE368A}" srcOrd="8" destOrd="0" presId="urn:microsoft.com/office/officeart/2005/8/layout/vList3"/>
    <dgm:cxn modelId="{0A1D0536-635D-4620-BE28-F1C8355F190D}" type="presParOf" srcId="{F2FCDE7B-3365-415A-9110-83E9A4FE368A}" destId="{2258F164-1356-4743-B87D-111BEFAD763A}" srcOrd="0" destOrd="0" presId="urn:microsoft.com/office/officeart/2005/8/layout/vList3"/>
    <dgm:cxn modelId="{7AB5B42E-6A7F-4786-A9C9-8EE131B35729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303608" y="68592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HTTP</a:t>
          </a:r>
          <a:r>
            <a:rPr lang="zh-CN" altLang="en-US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协议格式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496492" y="68592"/>
        <a:ext cx="6700540" cy="771535"/>
      </dsp:txXfrm>
    </dsp:sp>
    <dsp:sp modelId="{2B887BC6-55C2-4279-8C72-93BBB484D70B}">
      <dsp:nvSpPr>
        <dsp:cNvPr id="0" name=""/>
        <dsp:cNvSpPr/>
      </dsp:nvSpPr>
      <dsp:spPr>
        <a:xfrm>
          <a:off x="0" y="68592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A2735-006C-4E60-8FFD-4DF9D453E957}">
      <dsp:nvSpPr>
        <dsp:cNvPr id="0" name=""/>
        <dsp:cNvSpPr/>
      </dsp:nvSpPr>
      <dsp:spPr>
        <a:xfrm rot="10800000">
          <a:off x="303608" y="1070437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网页下载流程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496492" y="1070437"/>
        <a:ext cx="6700540" cy="771535"/>
      </dsp:txXfrm>
    </dsp:sp>
    <dsp:sp modelId="{47029FA6-2407-4A00-9003-1A5A2E23D04D}">
      <dsp:nvSpPr>
        <dsp:cNvPr id="0" name=""/>
        <dsp:cNvSpPr/>
      </dsp:nvSpPr>
      <dsp:spPr>
        <a:xfrm>
          <a:off x="0" y="1070437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99F98-AC5B-4C9E-844E-115B0FBE0F50}">
      <dsp:nvSpPr>
        <dsp:cNvPr id="0" name=""/>
        <dsp:cNvSpPr/>
      </dsp:nvSpPr>
      <dsp:spPr>
        <a:xfrm rot="10800000">
          <a:off x="303608" y="2072282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利用网络抓包软件</a:t>
          </a:r>
          <a:r>
            <a:rPr lang="en-US" altLang="zh-CN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WireShark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496492" y="2072282"/>
        <a:ext cx="6700540" cy="771535"/>
      </dsp:txXfrm>
    </dsp:sp>
    <dsp:sp modelId="{C65D282E-C2A2-4930-9C6F-4EDA50BF7ED6}">
      <dsp:nvSpPr>
        <dsp:cNvPr id="0" name=""/>
        <dsp:cNvSpPr/>
      </dsp:nvSpPr>
      <dsp:spPr>
        <a:xfrm>
          <a:off x="0" y="2072282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4AFC8-32CC-4E9E-A53A-DF84CB52C4FF}">
      <dsp:nvSpPr>
        <dsp:cNvPr id="0" name=""/>
        <dsp:cNvSpPr/>
      </dsp:nvSpPr>
      <dsp:spPr>
        <a:xfrm rot="10800000">
          <a:off x="303608" y="3074126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普通网页下载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496492" y="3074126"/>
        <a:ext cx="6700540" cy="771535"/>
      </dsp:txXfrm>
    </dsp:sp>
    <dsp:sp modelId="{D5F6D037-344E-452E-9D6F-1A43C8232B9E}">
      <dsp:nvSpPr>
        <dsp:cNvPr id="0" name=""/>
        <dsp:cNvSpPr/>
      </dsp:nvSpPr>
      <dsp:spPr>
        <a:xfrm>
          <a:off x="0" y="3074126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C2F7-29C0-4C0E-897A-54ED01117932}">
      <dsp:nvSpPr>
        <dsp:cNvPr id="0" name=""/>
        <dsp:cNvSpPr/>
      </dsp:nvSpPr>
      <dsp:spPr>
        <a:xfrm rot="10800000">
          <a:off x="303608" y="4014545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GZIP</a:t>
          </a:r>
          <a:r>
            <a:rPr lang="zh-CN" altLang="en-US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网页格式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496492" y="4014545"/>
        <a:ext cx="6700540" cy="771535"/>
      </dsp:txXfrm>
    </dsp:sp>
    <dsp:sp modelId="{2258F164-1356-4743-B87D-111BEFAD763A}">
      <dsp:nvSpPr>
        <dsp:cNvPr id="0" name=""/>
        <dsp:cNvSpPr/>
      </dsp:nvSpPr>
      <dsp:spPr>
        <a:xfrm>
          <a:off x="0" y="4014545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340" y="1873878"/>
            <a:ext cx="7580107" cy="2389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协议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应用</a:t>
            </a:r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－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网页下载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22500" y="4571328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81763" y="194095"/>
            <a:ext cx="2441663" cy="685799"/>
          </a:xfrm>
        </p:spPr>
        <p:txBody>
          <a:bodyPr/>
          <a:lstStyle/>
          <a:p>
            <a:r>
              <a:rPr lang="zh-CN" altLang="en-US" smtClean="0"/>
              <a:t>下载网页</a:t>
            </a:r>
          </a:p>
        </p:txBody>
      </p:sp>
      <p:pic>
        <p:nvPicPr>
          <p:cNvPr id="3" name="Picture 4" descr="下载网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1" y="1143000"/>
            <a:ext cx="8572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7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42578" y="90578"/>
            <a:ext cx="2480184" cy="754811"/>
          </a:xfrm>
        </p:spPr>
        <p:txBody>
          <a:bodyPr/>
          <a:lstStyle/>
          <a:p>
            <a:r>
              <a:rPr lang="zh-CN" altLang="en-US" smtClean="0"/>
              <a:t>接收网页</a:t>
            </a:r>
          </a:p>
        </p:txBody>
      </p:sp>
      <p:pic>
        <p:nvPicPr>
          <p:cNvPr id="3" name="Picture 4" descr="接收网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0" y="1004978"/>
            <a:ext cx="8572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6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272900" cy="822385"/>
          </a:xfrm>
        </p:spPr>
        <p:txBody>
          <a:bodyPr/>
          <a:lstStyle/>
          <a:p>
            <a:r>
              <a:rPr lang="zh-CN" altLang="en-US" smtClean="0"/>
              <a:t>程序流程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539311" y="1332453"/>
            <a:ext cx="3773896" cy="3929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/>
              <a:t>连接服务器</a:t>
            </a:r>
          </a:p>
          <a:p>
            <a:r>
              <a:rPr lang="zh-CN" altLang="en-US" sz="3200" smtClean="0"/>
              <a:t>发送</a:t>
            </a:r>
            <a:r>
              <a:rPr lang="en-US" altLang="zh-CN" sz="3200" smtClean="0"/>
              <a:t>GET</a:t>
            </a:r>
            <a:r>
              <a:rPr lang="zh-CN" altLang="en-US" sz="3200" smtClean="0"/>
              <a:t>命令</a:t>
            </a:r>
          </a:p>
          <a:p>
            <a:r>
              <a:rPr lang="zh-CN" altLang="en-US" sz="3200" smtClean="0"/>
              <a:t>循环接收数据</a:t>
            </a:r>
          </a:p>
          <a:p>
            <a:r>
              <a:rPr lang="zh-CN" altLang="en-US" sz="3200" smtClean="0"/>
              <a:t>通知窗体</a:t>
            </a:r>
          </a:p>
          <a:p>
            <a:r>
              <a:rPr lang="zh-CN" altLang="en-US" sz="3200" smtClean="0"/>
              <a:t>显示文本</a:t>
            </a:r>
          </a:p>
        </p:txBody>
      </p:sp>
    </p:spTree>
    <p:extLst>
      <p:ext uri="{BB962C8B-B14F-4D97-AF65-F5344CB8AC3E}">
        <p14:creationId xmlns:p14="http://schemas.microsoft.com/office/powerpoint/2010/main" val="14182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66783" y="506084"/>
            <a:ext cx="2203888" cy="667109"/>
          </a:xfrm>
        </p:spPr>
        <p:txBody>
          <a:bodyPr/>
          <a:lstStyle/>
          <a:p>
            <a:r>
              <a:rPr lang="zh-CN" altLang="en-US" smtClean="0"/>
              <a:t>代码分析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547927" y="1406437"/>
            <a:ext cx="9747979" cy="5101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noProof="1" smtClean="0"/>
              <a:t>//</a:t>
            </a:r>
            <a:r>
              <a:rPr lang="zh-CN" altLang="en-US" sz="2400" noProof="1" smtClean="0"/>
              <a:t>连接服务器</a:t>
            </a:r>
          </a:p>
          <a:p>
            <a:r>
              <a:rPr lang="en-US" altLang="zh-CN" sz="2400" noProof="1" smtClean="0"/>
              <a:t>IPEndPoint remoteEP = new IPEndPoint(IPAddress.Parse("192.168.1.101"), Int32.Parse("80"));</a:t>
            </a:r>
          </a:p>
          <a:p>
            <a:r>
              <a:rPr lang="en-US" altLang="zh-CN" sz="2400" noProof="1" smtClean="0"/>
              <a:t>// Create a TCP/IP socket.</a:t>
            </a:r>
          </a:p>
          <a:p>
            <a:r>
              <a:rPr lang="en-US" altLang="zh-CN" sz="2400" noProof="1" smtClean="0"/>
              <a:t>Socket client_sock = new Socket(AddressFamily.InterNetwork,</a:t>
            </a:r>
          </a:p>
          <a:p>
            <a:r>
              <a:rPr lang="en-US" altLang="zh-CN" sz="2400" noProof="1" smtClean="0"/>
              <a:t>SocketType.Stream, ProtocolType.Tcp);</a:t>
            </a:r>
          </a:p>
          <a:p>
            <a:r>
              <a:rPr lang="en-US" altLang="zh-CN" sz="2400" noProof="1" smtClean="0"/>
              <a:t>client_sock.SetSocketOption(SocketOptionLevel.Socket, SocketOptionName.NoDelay, 1); </a:t>
            </a:r>
            <a:endParaRPr lang="en-US" altLang="zh-CN" sz="2400" smtClean="0"/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101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32277" y="333554"/>
            <a:ext cx="2548945" cy="770626"/>
          </a:xfrm>
        </p:spPr>
        <p:txBody>
          <a:bodyPr/>
          <a:lstStyle/>
          <a:p>
            <a:r>
              <a:rPr lang="zh-CN" altLang="en-US" smtClean="0"/>
              <a:t>构造协议包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435794" y="110418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noProof="1" smtClean="0"/>
              <a:t>byte[] b_cmd = Encoding.ASCII.GetBytes(</a:t>
            </a:r>
            <a:r>
              <a:rPr lang="en-US" altLang="zh-CN" smtClean="0"/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"GET / HTTP/1.1\r\n" + 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"Accept: */*\r\n" 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"Accept-Language: zh-cn\r\n"+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"Accept-Encoding: gzip, deflate\r\n" + 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//"If-Modified-Since: Sat, 20 Nov 2004 06:16:24 GMT\r\n"+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"User-Agent: Mozilla/4.0 (compatible; MSIE 6.0; Windows NT 5.1; SV1; GTB6.3; .NET CLR 2.0.50727; .NET CLR 3.0.04506.648; .NET CLR 3.5.21022; .NET CLR 3.0.4506.2152; .NET CLR 3.5.30729)\r\n"+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"Host: "+ipadd_dest.ToString()+"\r\n"+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"Connection: Keep-Alive\r\n" 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"\r\n");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078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66783" y="299049"/>
            <a:ext cx="2497187" cy="805132"/>
          </a:xfrm>
        </p:spPr>
        <p:txBody>
          <a:bodyPr/>
          <a:lstStyle/>
          <a:p>
            <a:r>
              <a:rPr lang="zh-CN" altLang="en-US" smtClean="0"/>
              <a:t>代码分析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228760" y="1263442"/>
            <a:ext cx="6568855" cy="125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noProof="1" smtClean="0"/>
              <a:t>client_sock.Blocking = true;</a:t>
            </a:r>
          </a:p>
          <a:p>
            <a:r>
              <a:rPr lang="en-US" altLang="zh-CN" sz="2800" noProof="1" smtClean="0"/>
              <a:t>client_sock.Connect(remoteEP);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8544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117624" cy="667109"/>
          </a:xfrm>
        </p:spPr>
        <p:txBody>
          <a:bodyPr/>
          <a:lstStyle/>
          <a:p>
            <a:r>
              <a:rPr lang="zh-CN" altLang="en-US" smtClean="0"/>
              <a:t>代码分析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677334" y="1366959"/>
            <a:ext cx="7224462" cy="1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byte[] b_cmd = Encoding.ASCII.GetBytes("GET \r\n\r\n");</a:t>
            </a:r>
          </a:p>
          <a:p>
            <a:r>
              <a:rPr lang="en-US" altLang="zh-CN" noProof="1" smtClean="0"/>
              <a:t>Array.Copy(b_cmd,SendDataBuffer,b_cmd.Length);</a:t>
            </a:r>
          </a:p>
          <a:p>
            <a:r>
              <a:rPr lang="en-US" altLang="zh-CN" noProof="1" smtClean="0"/>
              <a:t>client_sock.Send(SendDataBuffer, SocketFlags.None);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82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46346" y="230037"/>
            <a:ext cx="2497187" cy="770626"/>
          </a:xfrm>
        </p:spPr>
        <p:txBody>
          <a:bodyPr/>
          <a:lstStyle/>
          <a:p>
            <a:r>
              <a:rPr lang="zh-CN" altLang="en-US" smtClean="0"/>
              <a:t>循环接收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84118" y="1082615"/>
            <a:ext cx="8367712" cy="499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noProof="1" smtClean="0"/>
              <a:t>recv_str_len = 0;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int recv_package_len = 0;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recv_package_len = client_sock.Receive(ReadDataBuffer, 1024, SocketFlags.None);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while (recv_package_len != 0)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 recv_str_len += recv_package_len;                        ms_recv.Write(ReadDataBuffer, 0, recv_package_len);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recv_package_len = client_sock.Receive(ReadDataBuffer, 1024, SocketFlags.None);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}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710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4118953" cy="718868"/>
          </a:xfrm>
        </p:spPr>
        <p:txBody>
          <a:bodyPr/>
          <a:lstStyle/>
          <a:p>
            <a:r>
              <a:rPr lang="zh-CN" altLang="en-US" smtClean="0"/>
              <a:t>通知窗体显示文本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677334" y="1401465"/>
            <a:ext cx="8949745" cy="1410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SendMessage(main_wnd_handle, TRAN_FINISHED, 100, 100);</a:t>
            </a:r>
            <a:endParaRPr lang="en-US" altLang="zh-CN" smtClean="0"/>
          </a:p>
          <a:p>
            <a:r>
              <a:rPr lang="en-US" altLang="zh-CN" noProof="1" smtClean="0"/>
              <a:t>recv_str = Encoding.UTF8.GetString(ms_recv.GetBuffer(), 0, recv_str_len);</a:t>
            </a:r>
          </a:p>
          <a:p>
            <a:r>
              <a:rPr lang="en-US" altLang="zh-CN" noProof="1" smtClean="0"/>
              <a:t>textBox1.Text = recv_str;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02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325323" cy="684362"/>
          </a:xfrm>
        </p:spPr>
        <p:txBody>
          <a:bodyPr>
            <a:normAutofit/>
          </a:bodyPr>
          <a:lstStyle/>
          <a:p>
            <a:r>
              <a:rPr lang="zh-CN" altLang="en-US" smtClean="0"/>
              <a:t>字符字节处理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84368" y="1293962"/>
            <a:ext cx="4429504" cy="1031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Encoding.UTF8</a:t>
            </a:r>
            <a:endParaRPr lang="en-US" altLang="zh-CN" smtClean="0"/>
          </a:p>
          <a:p>
            <a:r>
              <a:rPr lang="en-US" altLang="zh-CN" smtClean="0"/>
              <a:t>使</a:t>
            </a:r>
            <a:r>
              <a:rPr lang="zh-CN" altLang="en-US" smtClean="0"/>
              <a:t>用指定编码返回字符串</a:t>
            </a:r>
          </a:p>
        </p:txBody>
      </p:sp>
    </p:spTree>
    <p:extLst>
      <p:ext uri="{BB962C8B-B14F-4D97-AF65-F5344CB8AC3E}">
        <p14:creationId xmlns:p14="http://schemas.microsoft.com/office/powerpoint/2010/main" val="26265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32381380"/>
              </p:ext>
            </p:extLst>
          </p:nvPr>
        </p:nvGraphicFramePr>
        <p:xfrm>
          <a:off x="630314" y="954593"/>
          <a:ext cx="7267690" cy="478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5633600" cy="716783"/>
          </a:xfrm>
        </p:spPr>
        <p:txBody>
          <a:bodyPr>
            <a:noAutofit/>
          </a:bodyPr>
          <a:lstStyle/>
          <a:p>
            <a:r>
              <a:rPr lang="en-US" altLang="zh-CN" smtClean="0"/>
              <a:t>HTTP</a:t>
            </a:r>
            <a:r>
              <a:rPr lang="zh-CN" altLang="en-US" smtClean="0"/>
              <a:t>协议</a:t>
            </a:r>
            <a:r>
              <a:rPr lang="en-US" altLang="zh-CN" smtClean="0"/>
              <a:t>-</a:t>
            </a:r>
            <a:r>
              <a:rPr lang="zh-CN" altLang="en-US" smtClean="0"/>
              <a:t>网页下载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0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445428" cy="891396"/>
          </a:xfrm>
        </p:spPr>
        <p:txBody>
          <a:bodyPr/>
          <a:lstStyle/>
          <a:p>
            <a:r>
              <a:rPr lang="zh-CN" altLang="en-US" smtClean="0"/>
              <a:t>返回结果</a:t>
            </a:r>
            <a:r>
              <a:rPr lang="en-US" altLang="zh-CN" smtClean="0"/>
              <a:t>A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746345" y="1500996"/>
            <a:ext cx="4895330" cy="2687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HTTP/1.1 304 Not Modified</a:t>
            </a:r>
          </a:p>
          <a:p>
            <a:r>
              <a:rPr lang="en-US" altLang="en-US" smtClean="0"/>
              <a:t>Date: Mon, 17 May 2010 15:42:25 GMT</a:t>
            </a:r>
          </a:p>
          <a:p>
            <a:r>
              <a:rPr lang="en-US" altLang="en-US" smtClean="0"/>
              <a:t>Server: Apache/2.2.4 (Win32)</a:t>
            </a:r>
          </a:p>
          <a:p>
            <a:r>
              <a:rPr lang="en-US" altLang="en-US" smtClean="0"/>
              <a:t>Connection: Keep-Alive</a:t>
            </a:r>
          </a:p>
          <a:p>
            <a:r>
              <a:rPr lang="en-US" altLang="en-US" smtClean="0"/>
              <a:t>Keep-Alive: timeout=5, max=100</a:t>
            </a:r>
          </a:p>
          <a:p>
            <a:r>
              <a:rPr lang="en-US" altLang="en-US" smtClean="0"/>
              <a:t>ETag: "d929-2c-9010be00"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954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35794" y="230038"/>
            <a:ext cx="2963013" cy="757359"/>
          </a:xfrm>
        </p:spPr>
        <p:txBody>
          <a:bodyPr/>
          <a:lstStyle/>
          <a:p>
            <a:r>
              <a:rPr lang="zh-CN" altLang="en-US" smtClean="0"/>
              <a:t>返回结果</a:t>
            </a:r>
            <a:r>
              <a:rPr lang="en-US" altLang="zh-CN" smtClean="0"/>
              <a:t>B</a:t>
            </a:r>
            <a:endParaRPr lang="zh-CN" altLang="en-US" smtClean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746345" y="1366959"/>
            <a:ext cx="65516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smtClean="0"/>
              <a:t>HTTP/1.1 200 OK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Date: Mon, 17 May 2010 15:44:19 GMT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Server: Apache/2.2.4 (Win32)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Last-Modified: Mon, 17 May 2010 15:44:11 GMT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ETag: "d929-28-189c8235"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Accept-Ranges: bytes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Content-Length: 40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Keep-Alive: timeout=5, max=100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Connection: Keep-Alive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Content-Type: text/html</a:t>
            </a:r>
          </a:p>
          <a:p>
            <a:pPr>
              <a:lnSpc>
                <a:spcPct val="80000"/>
              </a:lnSpc>
            </a:pPr>
            <a:endParaRPr lang="en-US" altLang="zh-CN" sz="2400" smtClean="0"/>
          </a:p>
          <a:p>
            <a:pPr>
              <a:lnSpc>
                <a:spcPct val="80000"/>
              </a:lnSpc>
            </a:pPr>
            <a:r>
              <a:rPr lang="en-US" altLang="zh-CN" sz="2400" smtClean="0"/>
              <a:t>&lt;html&gt;&lt;body&gt;&lt;h1&gt;hello&lt;/h1&gt;&lt;/body&gt;&lt;/html&gt;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550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32277" y="333554"/>
            <a:ext cx="4541647" cy="649857"/>
          </a:xfrm>
        </p:spPr>
        <p:txBody>
          <a:bodyPr/>
          <a:lstStyle/>
          <a:p>
            <a:r>
              <a:rPr lang="zh-CN" altLang="en-US" smtClean="0"/>
              <a:t>试分析此字段意义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504805" y="1175260"/>
            <a:ext cx="6819021" cy="479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"If-Modified-Since: Sat, 20 Nov 2004 06:16:24 GMT</a:t>
            </a:r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504805" y="2211181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ip.dst == 210.38.224.248</a:t>
            </a:r>
          </a:p>
        </p:txBody>
      </p:sp>
    </p:spTree>
    <p:extLst>
      <p:ext uri="{BB962C8B-B14F-4D97-AF65-F5344CB8AC3E}">
        <p14:creationId xmlns:p14="http://schemas.microsoft.com/office/powerpoint/2010/main" val="18640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851534" cy="856891"/>
          </a:xfrm>
        </p:spPr>
        <p:txBody>
          <a:bodyPr/>
          <a:lstStyle/>
          <a:p>
            <a:r>
              <a:rPr lang="zh-CN" altLang="en-US" smtClean="0"/>
              <a:t>试分析字段意义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470300" y="1573993"/>
            <a:ext cx="8406281" cy="1272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"If-Modified-Since: Sat, 20 Nov 2004 06:16:24 GMT</a:t>
            </a:r>
            <a:endParaRPr lang="en-US" altLang="zh-CN" smtClean="0"/>
          </a:p>
          <a:p>
            <a:r>
              <a:rPr lang="en-US" altLang="zh-CN" smtClean="0"/>
              <a:t>当</a:t>
            </a:r>
            <a:r>
              <a:rPr lang="zh-CN" altLang="en-US" smtClean="0"/>
              <a:t>网页内容修改后，服务才会发送新页返回，否则不发送新页。减少网络数据通信量，而浏览器将重新显示保存在本地的页面缓冲。</a:t>
            </a:r>
          </a:p>
        </p:txBody>
      </p:sp>
    </p:spTree>
    <p:extLst>
      <p:ext uri="{BB962C8B-B14F-4D97-AF65-F5344CB8AC3E}">
        <p14:creationId xmlns:p14="http://schemas.microsoft.com/office/powerpoint/2010/main" val="17823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利用网络抓包软件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98968" y="1624914"/>
            <a:ext cx="8153400" cy="2189163"/>
          </a:xfrm>
        </p:spPr>
        <p:txBody>
          <a:bodyPr/>
          <a:lstStyle/>
          <a:p>
            <a:r>
              <a:rPr lang="en-US" altLang="zh-CN" smtClean="0"/>
              <a:t>WinpCap</a:t>
            </a:r>
            <a:r>
              <a:rPr lang="zh-CN" altLang="en-US" smtClean="0"/>
              <a:t>在</a:t>
            </a:r>
            <a:r>
              <a:rPr lang="en-US" altLang="zh-CN" smtClean="0"/>
              <a:t>windows</a:t>
            </a:r>
            <a:r>
              <a:rPr lang="zh-CN" altLang="en-US" smtClean="0"/>
              <a:t>平台下的抓包库</a:t>
            </a:r>
          </a:p>
          <a:p>
            <a:r>
              <a:rPr lang="en-US" altLang="zh-CN" smtClean="0"/>
              <a:t>Wireshark</a:t>
            </a:r>
            <a:r>
              <a:rPr lang="zh-CN" altLang="en-US" smtClean="0"/>
              <a:t>一个利用</a:t>
            </a:r>
            <a:r>
              <a:rPr lang="en-US" altLang="zh-CN" smtClean="0"/>
              <a:t>WinPCap</a:t>
            </a:r>
            <a:r>
              <a:rPr lang="zh-CN" altLang="en-US" smtClean="0"/>
              <a:t>的抓包程序</a:t>
            </a:r>
          </a:p>
          <a:p>
            <a:r>
              <a:rPr lang="zh-CN" altLang="en-US" smtClean="0"/>
              <a:t>抓包过程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1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6" y="228600"/>
            <a:ext cx="8588375" cy="896938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WIRESHARK</a:t>
            </a:r>
            <a:r>
              <a:rPr lang="zh-CN" altLang="en-US"/>
              <a:t>抓包软件获取包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选择网卡</a:t>
            </a:r>
          </a:p>
          <a:p>
            <a:r>
              <a:rPr lang="zh-CN" altLang="en-US" smtClean="0"/>
              <a:t>选取自己需要的协议包</a:t>
            </a:r>
          </a:p>
          <a:p>
            <a:r>
              <a:rPr lang="en-US" altLang="zh-CN" smtClean="0"/>
              <a:t>Hypertext Transfer Protocol</a:t>
            </a:r>
          </a:p>
          <a:p>
            <a:r>
              <a:rPr lang="zh-CN" altLang="en-US" smtClean="0"/>
              <a:t>复制包内容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728787"/>
            <a:ext cx="7743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2" y="446577"/>
            <a:ext cx="5925377" cy="3124636"/>
          </a:xfrm>
        </p:spPr>
      </p:pic>
    </p:spTree>
    <p:extLst>
      <p:ext uri="{BB962C8B-B14F-4D97-AF65-F5344CB8AC3E}">
        <p14:creationId xmlns:p14="http://schemas.microsoft.com/office/powerpoint/2010/main" val="14888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1" y="899117"/>
            <a:ext cx="690658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6" y="228600"/>
            <a:ext cx="8588375" cy="896938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WIRESHARK</a:t>
            </a:r>
            <a:r>
              <a:rPr lang="zh-CN" altLang="en-US"/>
              <a:t>抓包软件获取包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63" y="1408153"/>
            <a:ext cx="7743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8" y="420718"/>
            <a:ext cx="705901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1" y="680803"/>
            <a:ext cx="6756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6" y="576077"/>
            <a:ext cx="575390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7" y="314304"/>
            <a:ext cx="5782482" cy="21434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1" y="2824658"/>
            <a:ext cx="583011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86" y="350792"/>
            <a:ext cx="583011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6" y="228600"/>
            <a:ext cx="8588375" cy="896938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WIRESHARK</a:t>
            </a:r>
            <a:r>
              <a:rPr lang="zh-CN" altLang="en-US"/>
              <a:t>抓包软件获取包</a:t>
            </a:r>
          </a:p>
        </p:txBody>
      </p:sp>
      <p:pic>
        <p:nvPicPr>
          <p:cNvPr id="54275" name="Picture 5" descr="s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700214"/>
            <a:ext cx="8713787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4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7" y="1600261"/>
            <a:ext cx="11267909" cy="2757983"/>
          </a:xfrm>
          <a:prstGeom prst="rect">
            <a:avLst/>
          </a:prstGeom>
        </p:spPr>
      </p:pic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3538" y="287976"/>
            <a:ext cx="8588375" cy="896938"/>
          </a:xfrm>
        </p:spPr>
        <p:txBody>
          <a:bodyPr/>
          <a:lstStyle/>
          <a:p>
            <a:r>
              <a:rPr lang="zh-CN" altLang="en-US" smtClean="0"/>
              <a:t>获取学校主页</a:t>
            </a:r>
            <a:r>
              <a:rPr lang="en-US" altLang="zh-CN" smtClean="0"/>
              <a:t>www.zsc.edu.cn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358" y="5073134"/>
            <a:ext cx="67572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/>
              <a:t>HTTP/1.1 400 Bad </a:t>
            </a:r>
            <a:r>
              <a:rPr lang="zh-CN" altLang="en-US" sz="4000" smtClean="0"/>
              <a:t>Request是什么意思？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099518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3538" y="287976"/>
            <a:ext cx="8588375" cy="896938"/>
          </a:xfrm>
        </p:spPr>
        <p:txBody>
          <a:bodyPr/>
          <a:lstStyle/>
          <a:p>
            <a:r>
              <a:rPr lang="zh-CN" altLang="en-US" smtClean="0"/>
              <a:t>获取学校主页</a:t>
            </a:r>
            <a:r>
              <a:rPr lang="en-US" altLang="zh-CN" smtClean="0"/>
              <a:t>www.zsc.edu.cn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357" y="4111232"/>
            <a:ext cx="6757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smtClean="0"/>
              <a:t>查看学校主页的</a:t>
            </a:r>
            <a:r>
              <a:rPr lang="en-US" altLang="zh-CN" sz="4000" smtClean="0"/>
              <a:t>IP</a:t>
            </a:r>
            <a:r>
              <a:rPr lang="zh-CN" altLang="en-US" sz="4000" smtClean="0"/>
              <a:t>地址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57" y="1357374"/>
            <a:ext cx="10007313" cy="24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32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1134628" cy="714374"/>
          </a:xfrm>
        </p:spPr>
        <p:txBody>
          <a:bodyPr/>
          <a:lstStyle/>
          <a:p>
            <a:r>
              <a:rPr lang="zh-CN" altLang="en-US" smtClean="0"/>
              <a:t>抓包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16" y="1002350"/>
            <a:ext cx="9614791" cy="55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6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3972831" cy="714374"/>
          </a:xfrm>
        </p:spPr>
        <p:txBody>
          <a:bodyPr/>
          <a:lstStyle/>
          <a:p>
            <a:r>
              <a:rPr lang="zh-CN" altLang="en-US" smtClean="0"/>
              <a:t>复制</a:t>
            </a:r>
            <a:r>
              <a:rPr lang="en-US" altLang="zh-CN" smtClean="0"/>
              <a:t>HTTP</a:t>
            </a:r>
            <a:r>
              <a:rPr lang="zh-CN" altLang="en-US" smtClean="0"/>
              <a:t>协议包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134217"/>
            <a:ext cx="5667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4554722" cy="714374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HTTP</a:t>
            </a:r>
            <a:r>
              <a:rPr lang="zh-CN" altLang="en-US" smtClean="0"/>
              <a:t>协议字串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7" y="1320264"/>
            <a:ext cx="8782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195408" y="169223"/>
            <a:ext cx="4554722" cy="714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HTTP</a:t>
            </a:r>
            <a:r>
              <a:rPr lang="zh-CN" altLang="en-US" smtClean="0"/>
              <a:t>协议返回的</a:t>
            </a:r>
            <a:r>
              <a:rPr lang="en-US" altLang="zh-CN" smtClean="0"/>
              <a:t>html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26235" y="1042550"/>
            <a:ext cx="3370378" cy="56569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协议头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6235" y="1767202"/>
            <a:ext cx="3370378" cy="56569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压缩的数据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04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64" y="830705"/>
            <a:ext cx="678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7" y="-34168"/>
            <a:ext cx="4554722" cy="714374"/>
          </a:xfrm>
        </p:spPr>
        <p:txBody>
          <a:bodyPr/>
          <a:lstStyle/>
          <a:p>
            <a:r>
              <a:rPr lang="zh-CN" altLang="en-US" smtClean="0"/>
              <a:t>访问</a:t>
            </a:r>
            <a:r>
              <a:rPr lang="en-US" altLang="zh-CN" smtClean="0"/>
              <a:t>www.cnki.net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97" y="680206"/>
            <a:ext cx="8479493" cy="61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4554722" cy="714374"/>
          </a:xfrm>
        </p:spPr>
        <p:txBody>
          <a:bodyPr/>
          <a:lstStyle/>
          <a:p>
            <a:r>
              <a:rPr lang="zh-CN" altLang="en-US" smtClean="0"/>
              <a:t>访问</a:t>
            </a:r>
            <a:r>
              <a:rPr lang="en-US" altLang="zh-CN" smtClean="0"/>
              <a:t>www.cnki.net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55" y="1120088"/>
            <a:ext cx="3914775" cy="3448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42" y="1120088"/>
            <a:ext cx="43053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4554722" cy="714374"/>
          </a:xfrm>
        </p:spPr>
        <p:txBody>
          <a:bodyPr/>
          <a:lstStyle/>
          <a:p>
            <a:r>
              <a:rPr lang="zh-CN" altLang="en-US" smtClean="0"/>
              <a:t>访问</a:t>
            </a:r>
            <a:r>
              <a:rPr lang="en-US" altLang="zh-CN" smtClean="0"/>
              <a:t>www.cnki.net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6" y="1034142"/>
            <a:ext cx="799259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4554722" cy="714374"/>
          </a:xfrm>
        </p:spPr>
        <p:txBody>
          <a:bodyPr/>
          <a:lstStyle/>
          <a:p>
            <a:r>
              <a:rPr lang="en-US" altLang="zh-CN" smtClean="0"/>
              <a:t>GZIP</a:t>
            </a:r>
            <a:r>
              <a:rPr lang="zh-CN" altLang="en-US" smtClean="0"/>
              <a:t>解压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8" y="1111035"/>
            <a:ext cx="10461410" cy="45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GZipStream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765" y="1450726"/>
            <a:ext cx="5891908" cy="1099969"/>
          </a:xfrm>
        </p:spPr>
        <p:txBody>
          <a:bodyPr>
            <a:noAutofit/>
          </a:bodyPr>
          <a:lstStyle/>
          <a:p>
            <a:r>
              <a:rPr lang="zh-CN" altLang="en-US" sz="2800" smtClean="0"/>
              <a:t>支持对数据的压缩与解压缩</a:t>
            </a:r>
            <a:endParaRPr lang="en-US" altLang="zh-CN" sz="2800" smtClean="0"/>
          </a:p>
          <a:p>
            <a:r>
              <a:rPr lang="zh-CN" altLang="en-US" sz="2800" smtClean="0"/>
              <a:t>算法隐藏</a:t>
            </a:r>
            <a:endParaRPr lang="zh-CN" altLang="en-US" sz="2800"/>
          </a:p>
        </p:txBody>
      </p:sp>
      <p:sp>
        <p:nvSpPr>
          <p:cNvPr id="4" name="圆角矩形 3"/>
          <p:cNvSpPr/>
          <p:nvPr/>
        </p:nvSpPr>
        <p:spPr>
          <a:xfrm>
            <a:off x="795537" y="3137804"/>
            <a:ext cx="3684693" cy="1061216"/>
          </a:xfrm>
          <a:prstGeom prst="roundRect">
            <a:avLst/>
          </a:prstGeom>
          <a:solidFill>
            <a:srgbClr val="D1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364875" y="3045221"/>
            <a:ext cx="3164135" cy="17604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解压后的数据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55625" y="3292456"/>
            <a:ext cx="3370378" cy="56569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压缩的数据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16200000">
            <a:off x="5122980" y="2606203"/>
            <a:ext cx="395416" cy="1273453"/>
          </a:xfrm>
          <a:prstGeom prst="downArrow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72981" y="2286937"/>
            <a:ext cx="3771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/>
              <a:t>GZipStream.Read</a:t>
            </a:r>
            <a:endParaRPr lang="zh-CN" altLang="en-US" sz="3600"/>
          </a:p>
        </p:txBody>
      </p:sp>
      <p:sp>
        <p:nvSpPr>
          <p:cNvPr id="10" name="圆角矩形 9"/>
          <p:cNvSpPr/>
          <p:nvPr/>
        </p:nvSpPr>
        <p:spPr>
          <a:xfrm>
            <a:off x="7107318" y="4917642"/>
            <a:ext cx="1679247" cy="342079"/>
          </a:xfrm>
          <a:prstGeom prst="roundRect">
            <a:avLst/>
          </a:prstGeom>
          <a:solidFill>
            <a:srgbClr val="37BCFF"/>
          </a:solidFill>
          <a:ln w="28575"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buf[]</a:t>
            </a:r>
            <a:endParaRPr lang="zh-CN" altLang="en-US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66700" y="4349231"/>
            <a:ext cx="1947147" cy="56841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ms_recv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45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2" y="883597"/>
            <a:ext cx="8420100" cy="5724525"/>
          </a:xfrm>
          <a:prstGeom prst="rect">
            <a:avLst/>
          </a:prstGeom>
        </p:spPr>
      </p:pic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4554722" cy="714374"/>
          </a:xfrm>
        </p:spPr>
        <p:txBody>
          <a:bodyPr/>
          <a:lstStyle/>
          <a:p>
            <a:r>
              <a:rPr lang="zh-CN" altLang="en-US" smtClean="0"/>
              <a:t>访问</a:t>
            </a:r>
            <a:r>
              <a:rPr lang="en-US" altLang="zh-CN" smtClean="0"/>
              <a:t>www.cnki.net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5990885" cy="796506"/>
          </a:xfrm>
        </p:spPr>
        <p:txBody>
          <a:bodyPr/>
          <a:lstStyle/>
          <a:p>
            <a:r>
              <a:rPr lang="zh-CN" altLang="en-US" smtClean="0"/>
              <a:t>利用</a:t>
            </a:r>
            <a:r>
              <a:rPr lang="en-US" altLang="zh-CN" smtClean="0"/>
              <a:t>HTTP</a:t>
            </a:r>
            <a:r>
              <a:rPr lang="zh-CN" altLang="en-US" smtClean="0"/>
              <a:t>协议实现网页下载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815357" y="1573993"/>
            <a:ext cx="46106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协议分析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向服务器发</a:t>
            </a:r>
            <a:r>
              <a:rPr lang="en-US" altLang="zh-CN" sz="2800" smtClean="0"/>
              <a:t>Get </a:t>
            </a:r>
            <a:r>
              <a:rPr lang="zh-CN" altLang="en-US" sz="2800" smtClean="0"/>
              <a:t>命令</a:t>
            </a:r>
          </a:p>
          <a:p>
            <a:pPr lvl="1"/>
            <a:r>
              <a:rPr lang="zh-CN" altLang="en-US" sz="2800" smtClean="0"/>
              <a:t>接收服务器响应</a:t>
            </a:r>
          </a:p>
          <a:p>
            <a:pPr lvl="1"/>
            <a:r>
              <a:rPr lang="zh-CN" altLang="en-US" sz="2800" smtClean="0"/>
              <a:t>数据抽取</a:t>
            </a:r>
          </a:p>
          <a:p>
            <a:r>
              <a:rPr lang="zh-CN" altLang="en-US" sz="2800" smtClean="0"/>
              <a:t>应用流程</a:t>
            </a:r>
          </a:p>
          <a:p>
            <a:r>
              <a:rPr lang="zh-CN" altLang="en-US" sz="2800" smtClean="0"/>
              <a:t>程序实例</a:t>
            </a:r>
          </a:p>
        </p:txBody>
      </p:sp>
    </p:spTree>
    <p:extLst>
      <p:ext uri="{BB962C8B-B14F-4D97-AF65-F5344CB8AC3E}">
        <p14:creationId xmlns:p14="http://schemas.microsoft.com/office/powerpoint/2010/main" val="4873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22391" y="195533"/>
            <a:ext cx="2229767" cy="589471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协议举例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1022391" y="1139257"/>
            <a:ext cx="8153400" cy="4997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noProof="1" smtClean="0"/>
              <a:t>"GET / HTTP/1.1\r\n" + 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"Host: www.baidu.com\r\n" 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"Accept: */*\r\n" 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"Accept-Language: zh-cn\r\n"+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"Accept-Encoding: gzip, deflate\r\n" + 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"If-Modified-Since: Sat, 20 Nov 2004 06:16:24 GMT\r\n"+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"User-Agent: Mozilla/4.0 (compatible; MSIE 6.0; Windows NT 5.1; SV1; GTB6.3; .NET CLR 2.0.50727; .NET CLR 3.0.04506.648; .NET CLR 3.5.21022; .NET CLR 3.0.4506.2152; .NET CLR 3.5.30729)\r\n"+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"Host: 192.168.1.102\r\n"+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"Connection: Keep-Alive\r\n" 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"\r\n"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469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49863" y="402566"/>
            <a:ext cx="2367791" cy="787879"/>
          </a:xfrm>
        </p:spPr>
        <p:txBody>
          <a:bodyPr/>
          <a:lstStyle/>
          <a:p>
            <a:r>
              <a:rPr lang="zh-CN" altLang="en-US" smtClean="0"/>
              <a:t>应用流程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49863" y="1643004"/>
            <a:ext cx="5076484" cy="351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/>
              <a:t>网络连接</a:t>
            </a:r>
          </a:p>
          <a:p>
            <a:r>
              <a:rPr lang="zh-CN" altLang="en-US" sz="3200" smtClean="0"/>
              <a:t>打包数据包发送</a:t>
            </a:r>
          </a:p>
          <a:p>
            <a:r>
              <a:rPr lang="zh-CN" altLang="en-US" sz="3200" smtClean="0"/>
              <a:t>接收服务器响应</a:t>
            </a:r>
          </a:p>
          <a:p>
            <a:r>
              <a:rPr lang="zh-CN" altLang="en-US" sz="3200" smtClean="0"/>
              <a:t>字节处理</a:t>
            </a:r>
          </a:p>
          <a:p>
            <a:r>
              <a:rPr lang="zh-CN" altLang="en-US" sz="3200" smtClean="0"/>
              <a:t>显示结果</a:t>
            </a:r>
          </a:p>
        </p:txBody>
      </p:sp>
    </p:spTree>
    <p:extLst>
      <p:ext uri="{BB962C8B-B14F-4D97-AF65-F5344CB8AC3E}">
        <p14:creationId xmlns:p14="http://schemas.microsoft.com/office/powerpoint/2010/main" val="4653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49863" y="402566"/>
            <a:ext cx="2367791" cy="787879"/>
          </a:xfrm>
        </p:spPr>
        <p:txBody>
          <a:bodyPr/>
          <a:lstStyle/>
          <a:p>
            <a:r>
              <a:rPr lang="zh-CN" altLang="en-US" smtClean="0"/>
              <a:t>应用流程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49863" y="1643004"/>
            <a:ext cx="5076484" cy="351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/>
              <a:t>网络连接</a:t>
            </a:r>
          </a:p>
          <a:p>
            <a:r>
              <a:rPr lang="zh-CN" altLang="en-US" sz="3200" smtClean="0"/>
              <a:t>打包数据包发送</a:t>
            </a:r>
          </a:p>
          <a:p>
            <a:r>
              <a:rPr lang="zh-CN" altLang="en-US" sz="3200" smtClean="0"/>
              <a:t>接收服务器响应</a:t>
            </a:r>
          </a:p>
          <a:p>
            <a:r>
              <a:rPr lang="zh-CN" altLang="en-US" sz="3200" smtClean="0"/>
              <a:t>字节处理</a:t>
            </a:r>
          </a:p>
          <a:p>
            <a:r>
              <a:rPr lang="zh-CN" altLang="en-US" sz="3200" smtClean="0"/>
              <a:t>显示结果</a:t>
            </a:r>
          </a:p>
        </p:txBody>
      </p:sp>
    </p:spTree>
    <p:extLst>
      <p:ext uri="{BB962C8B-B14F-4D97-AF65-F5344CB8AC3E}">
        <p14:creationId xmlns:p14="http://schemas.microsoft.com/office/powerpoint/2010/main" val="563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479934" cy="891396"/>
          </a:xfrm>
        </p:spPr>
        <p:txBody>
          <a:bodyPr/>
          <a:lstStyle/>
          <a:p>
            <a:r>
              <a:rPr lang="zh-CN" altLang="en-US" smtClean="0"/>
              <a:t>应用流程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677334" y="2160589"/>
            <a:ext cx="6655119" cy="2307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GET /form.html HTTP/1.1 (CRLF)</a:t>
            </a:r>
          </a:p>
          <a:p>
            <a:r>
              <a:rPr lang="zh-CN" altLang="en-US" sz="2800" smtClean="0"/>
              <a:t>使用</a:t>
            </a:r>
            <a:r>
              <a:rPr lang="en-US" altLang="zh-CN" sz="2800" smtClean="0"/>
              <a:t>telnet</a:t>
            </a:r>
            <a:r>
              <a:rPr lang="zh-CN" altLang="en-US" sz="2800" smtClean="0"/>
              <a:t>进行</a:t>
            </a:r>
            <a:r>
              <a:rPr lang="en-US" altLang="zh-CN" sz="2800" smtClean="0"/>
              <a:t>http</a:t>
            </a:r>
            <a:r>
              <a:rPr lang="zh-CN" altLang="en-US" sz="2800" smtClean="0"/>
              <a:t>测试</a:t>
            </a:r>
          </a:p>
          <a:p>
            <a:pPr lvl="1"/>
            <a:r>
              <a:rPr lang="en-US" altLang="zh-CN" sz="2800" smtClean="0"/>
              <a:t>telnet localhost 80</a:t>
            </a:r>
          </a:p>
        </p:txBody>
      </p:sp>
    </p:spTree>
    <p:extLst>
      <p:ext uri="{BB962C8B-B14F-4D97-AF65-F5344CB8AC3E}">
        <p14:creationId xmlns:p14="http://schemas.microsoft.com/office/powerpoint/2010/main" val="408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1945</TotalTime>
  <Words>795</Words>
  <Application>Microsoft Office PowerPoint</Application>
  <PresentationFormat>宽屏</PresentationFormat>
  <Paragraphs>153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HTTP协议应用 －网页下载</vt:lpstr>
      <vt:lpstr>HTTP协议-网页下载</vt:lpstr>
      <vt:lpstr>PowerPoint 演示文稿</vt:lpstr>
      <vt:lpstr>PowerPoint 演示文稿</vt:lpstr>
      <vt:lpstr>利用HTTP协议实现网页下载</vt:lpstr>
      <vt:lpstr>协议举例</vt:lpstr>
      <vt:lpstr>应用流程</vt:lpstr>
      <vt:lpstr>应用流程</vt:lpstr>
      <vt:lpstr>应用流程</vt:lpstr>
      <vt:lpstr>下载网页</vt:lpstr>
      <vt:lpstr>接收网页</vt:lpstr>
      <vt:lpstr>程序流程</vt:lpstr>
      <vt:lpstr>代码分析</vt:lpstr>
      <vt:lpstr>构造协议包</vt:lpstr>
      <vt:lpstr>代码分析</vt:lpstr>
      <vt:lpstr>代码分析</vt:lpstr>
      <vt:lpstr>循环接收</vt:lpstr>
      <vt:lpstr>通知窗体显示文本</vt:lpstr>
      <vt:lpstr>字符字节处理</vt:lpstr>
      <vt:lpstr>返回结果A</vt:lpstr>
      <vt:lpstr>返回结果B</vt:lpstr>
      <vt:lpstr>试分析此字段意义</vt:lpstr>
      <vt:lpstr>试分析字段意义</vt:lpstr>
      <vt:lpstr>利用网络抓包软件</vt:lpstr>
      <vt:lpstr>使用WIRESHARK抓包软件获取包</vt:lpstr>
      <vt:lpstr>PowerPoint 演示文稿</vt:lpstr>
      <vt:lpstr>PowerPoint 演示文稿</vt:lpstr>
      <vt:lpstr>使用WIRESHARK抓包软件获取包</vt:lpstr>
      <vt:lpstr>PowerPoint 演示文稿</vt:lpstr>
      <vt:lpstr>PowerPoint 演示文稿</vt:lpstr>
      <vt:lpstr>PowerPoint 演示文稿</vt:lpstr>
      <vt:lpstr>PowerPoint 演示文稿</vt:lpstr>
      <vt:lpstr>使用WIRESHARK抓包软件获取包</vt:lpstr>
      <vt:lpstr>获取学校主页www.zsc.edu.cn</vt:lpstr>
      <vt:lpstr>获取学校主页www.zsc.edu.cn</vt:lpstr>
      <vt:lpstr>抓包</vt:lpstr>
      <vt:lpstr>复制HTTP协议包</vt:lpstr>
      <vt:lpstr>使用HTTP协议字串</vt:lpstr>
      <vt:lpstr>PowerPoint 演示文稿</vt:lpstr>
      <vt:lpstr>访问www.cnki.net</vt:lpstr>
      <vt:lpstr>访问www.cnki.net</vt:lpstr>
      <vt:lpstr>访问www.cnki.net</vt:lpstr>
      <vt:lpstr>GZIP解压</vt:lpstr>
      <vt:lpstr>GZipStream对象</vt:lpstr>
      <vt:lpstr>访问www.cnki.net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302</cp:revision>
  <dcterms:created xsi:type="dcterms:W3CDTF">2014-12-05T07:09:50Z</dcterms:created>
  <dcterms:modified xsi:type="dcterms:W3CDTF">2017-11-04T07:31:21Z</dcterms:modified>
</cp:coreProperties>
</file>