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3" r:id="rId3"/>
    <p:sldId id="344" r:id="rId4"/>
    <p:sldId id="342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27" r:id="rId14"/>
    <p:sldId id="334" r:id="rId15"/>
    <p:sldId id="328" r:id="rId16"/>
    <p:sldId id="330" r:id="rId17"/>
    <p:sldId id="333" r:id="rId18"/>
    <p:sldId id="332" r:id="rId19"/>
    <p:sldId id="34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0FB"/>
    <a:srgbClr val="A7CBFB"/>
    <a:srgbClr val="589AFA"/>
    <a:srgbClr val="B0B7FE"/>
    <a:srgbClr val="BAE8E7"/>
    <a:srgbClr val="CADCEC"/>
    <a:srgbClr val="FFFFCC"/>
    <a:srgbClr val="A4E1E0"/>
    <a:srgbClr val="8299D4"/>
    <a:srgbClr val="C8D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0539" y="853055"/>
            <a:ext cx="8643666" cy="12366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sz="8000" smtClean="0">
                <a:solidFill>
                  <a:schemeClr val="accent1">
                    <a:lumMod val="75000"/>
                  </a:schemeClr>
                </a:solidFill>
              </a:rPr>
              <a:t>应用程序通信模式</a:t>
            </a:r>
            <a:endParaRPr lang="zh-CN" altLang="en-US" sz="8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82058" y="2449902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smtClean="0">
                <a:solidFill>
                  <a:schemeClr val="tx1"/>
                </a:solidFill>
              </a:rPr>
              <a:t>计算机学院</a:t>
            </a:r>
            <a:endParaRPr lang="en-US" altLang="zh-CN" sz="2800" smtClean="0">
              <a:solidFill>
                <a:schemeClr val="tx1"/>
              </a:solidFill>
            </a:endParaRPr>
          </a:p>
          <a:p>
            <a:r>
              <a:rPr lang="zh-CN" altLang="en-US" sz="2800" smtClean="0">
                <a:solidFill>
                  <a:schemeClr val="tx1"/>
                </a:solidFill>
              </a:rPr>
              <a:t>李赞</a:t>
            </a:r>
            <a:endParaRPr lang="en-US" altLang="zh-CN" sz="2800" smtClean="0">
              <a:solidFill>
                <a:schemeClr val="tx1"/>
              </a:solidFill>
            </a:endParaRPr>
          </a:p>
          <a:p>
            <a:r>
              <a:rPr lang="zh-CN" altLang="en-US" sz="2800" smtClean="0">
                <a:solidFill>
                  <a:schemeClr val="tx1"/>
                </a:solidFill>
              </a:rPr>
              <a:t>厚德</a:t>
            </a:r>
            <a:r>
              <a:rPr lang="en-US" altLang="zh-CN" sz="2800" err="1" smtClean="0">
                <a:solidFill>
                  <a:schemeClr val="tx1"/>
                </a:solidFill>
              </a:rPr>
              <a:t>B807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Rot="1" noChangeArrowheads="1"/>
          </p:cNvSpPr>
          <p:nvPr/>
        </p:nvSpPr>
        <p:spPr bwMode="auto">
          <a:xfrm>
            <a:off x="5046290" y="2757027"/>
            <a:ext cx="4119073" cy="94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smtClean="0">
                <a:latin typeface="+mn-ea"/>
                <a:ea typeface="+mn-ea"/>
              </a:rPr>
              <a:t>应用软件代码</a:t>
            </a:r>
            <a:endParaRPr lang="zh-CN" altLang="en-US" kern="0">
              <a:latin typeface="+mn-ea"/>
              <a:ea typeface="+mn-ea"/>
            </a:endParaRPr>
          </a:p>
        </p:txBody>
      </p:sp>
      <p:sp>
        <p:nvSpPr>
          <p:cNvPr id="21" name="右大括号 20"/>
          <p:cNvSpPr/>
          <p:nvPr/>
        </p:nvSpPr>
        <p:spPr>
          <a:xfrm>
            <a:off x="4678821" y="192161"/>
            <a:ext cx="367469" cy="6399599"/>
          </a:xfrm>
          <a:prstGeom prst="rightBrace">
            <a:avLst>
              <a:gd name="adj1" fmla="val 30914"/>
              <a:gd name="adj2" fmla="val 48943"/>
            </a:avLst>
          </a:prstGeom>
          <a:ln w="38100">
            <a:solidFill>
              <a:srgbClr val="0920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09884" cy="592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2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/>
        </p:nvSpPr>
        <p:spPr>
          <a:xfrm>
            <a:off x="6989763" y="74399"/>
            <a:ext cx="5174474" cy="6749095"/>
          </a:xfrm>
          <a:prstGeom prst="roundRect">
            <a:avLst>
              <a:gd name="adj" fmla="val 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209032" y="2680414"/>
            <a:ext cx="3043316" cy="2400613"/>
          </a:xfrm>
          <a:prstGeom prst="roundRect">
            <a:avLst>
              <a:gd name="adj" fmla="val 10227"/>
            </a:avLst>
          </a:prstGeom>
          <a:solidFill>
            <a:srgbClr val="A7CBFB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718689" y="2854612"/>
            <a:ext cx="1839413" cy="1908924"/>
          </a:xfrm>
          <a:prstGeom prst="roundRect">
            <a:avLst/>
          </a:prstGeom>
          <a:ln w="28575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808179" y="3282413"/>
            <a:ext cx="1639982" cy="401631"/>
          </a:xfrm>
          <a:prstGeom prst="roundRect">
            <a:avLst>
              <a:gd name="adj" fmla="val 11789"/>
            </a:avLst>
          </a:prstGeom>
          <a:ln w="38100">
            <a:solidFill>
              <a:srgbClr val="0920FB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三次</a:t>
            </a:r>
            <a:r>
              <a:rPr lang="zh-CN" altLang="en-US" smtClean="0"/>
              <a:t>握手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082930" y="2919019"/>
            <a:ext cx="393106" cy="19398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H="1" flipV="1">
            <a:off x="2948353" y="2814304"/>
            <a:ext cx="14532" cy="1977254"/>
          </a:xfrm>
          <a:prstGeom prst="line">
            <a:avLst/>
          </a:prstGeom>
          <a:ln w="571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287506" y="3441649"/>
            <a:ext cx="684027" cy="424560"/>
          </a:xfrm>
          <a:prstGeom prst="roundRect">
            <a:avLst/>
          </a:prstGeom>
          <a:ln w="28575">
            <a:solidFill>
              <a:srgbClr val="0920F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FF00"/>
                </a:solidFill>
              </a:rPr>
              <a:t>数据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808179" y="3844361"/>
            <a:ext cx="1639982" cy="432916"/>
          </a:xfrm>
          <a:prstGeom prst="roundRect">
            <a:avLst>
              <a:gd name="adj" fmla="val 11789"/>
            </a:avLst>
          </a:prstGeom>
          <a:ln w="38100">
            <a:solidFill>
              <a:srgbClr val="0920FB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四次挥手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335461" y="432862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TCP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701" y="238339"/>
            <a:ext cx="4794208" cy="3051372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701" y="3360171"/>
            <a:ext cx="4834342" cy="3350749"/>
          </a:xfrm>
          <a:prstGeom prst="rect">
            <a:avLst/>
          </a:prstGeom>
        </p:spPr>
      </p:pic>
      <p:sp>
        <p:nvSpPr>
          <p:cNvPr id="32" name="梯形 31"/>
          <p:cNvSpPr/>
          <p:nvPr/>
        </p:nvSpPr>
        <p:spPr>
          <a:xfrm rot="14112919">
            <a:off x="5551569" y="1126115"/>
            <a:ext cx="1815756" cy="2873353"/>
          </a:xfrm>
          <a:custGeom>
            <a:avLst/>
            <a:gdLst>
              <a:gd name="connsiteX0" fmla="*/ 0 w 982766"/>
              <a:gd name="connsiteY0" fmla="*/ 1091940 h 1091940"/>
              <a:gd name="connsiteX1" fmla="*/ 401833 w 982766"/>
              <a:gd name="connsiteY1" fmla="*/ 0 h 1091940"/>
              <a:gd name="connsiteX2" fmla="*/ 580933 w 982766"/>
              <a:gd name="connsiteY2" fmla="*/ 0 h 1091940"/>
              <a:gd name="connsiteX3" fmla="*/ 982766 w 982766"/>
              <a:gd name="connsiteY3" fmla="*/ 1091940 h 1091940"/>
              <a:gd name="connsiteX4" fmla="*/ 0 w 982766"/>
              <a:gd name="connsiteY4" fmla="*/ 1091940 h 1091940"/>
              <a:gd name="connsiteX0" fmla="*/ 0 w 1625874"/>
              <a:gd name="connsiteY0" fmla="*/ 1091940 h 2173373"/>
              <a:gd name="connsiteX1" fmla="*/ 401833 w 1625874"/>
              <a:gd name="connsiteY1" fmla="*/ 0 h 2173373"/>
              <a:gd name="connsiteX2" fmla="*/ 580933 w 1625874"/>
              <a:gd name="connsiteY2" fmla="*/ 0 h 2173373"/>
              <a:gd name="connsiteX3" fmla="*/ 1625874 w 1625874"/>
              <a:gd name="connsiteY3" fmla="*/ 2173373 h 2173373"/>
              <a:gd name="connsiteX4" fmla="*/ 0 w 1625874"/>
              <a:gd name="connsiteY4" fmla="*/ 1091940 h 2173373"/>
              <a:gd name="connsiteX0" fmla="*/ 0 w 2199217"/>
              <a:gd name="connsiteY0" fmla="*/ 1091940 h 2935811"/>
              <a:gd name="connsiteX1" fmla="*/ 401833 w 2199217"/>
              <a:gd name="connsiteY1" fmla="*/ 0 h 2935811"/>
              <a:gd name="connsiteX2" fmla="*/ 580933 w 2199217"/>
              <a:gd name="connsiteY2" fmla="*/ 0 h 2935811"/>
              <a:gd name="connsiteX3" fmla="*/ 2199217 w 2199217"/>
              <a:gd name="connsiteY3" fmla="*/ 2935811 h 2935811"/>
              <a:gd name="connsiteX4" fmla="*/ 0 w 2199217"/>
              <a:gd name="connsiteY4" fmla="*/ 1091940 h 2935811"/>
              <a:gd name="connsiteX0" fmla="*/ 0 w 2273191"/>
              <a:gd name="connsiteY0" fmla="*/ 1737703 h 2935811"/>
              <a:gd name="connsiteX1" fmla="*/ 475807 w 2273191"/>
              <a:gd name="connsiteY1" fmla="*/ 0 h 2935811"/>
              <a:gd name="connsiteX2" fmla="*/ 654907 w 2273191"/>
              <a:gd name="connsiteY2" fmla="*/ 0 h 2935811"/>
              <a:gd name="connsiteX3" fmla="*/ 2273191 w 2273191"/>
              <a:gd name="connsiteY3" fmla="*/ 2935811 h 2935811"/>
              <a:gd name="connsiteX4" fmla="*/ 0 w 2273191"/>
              <a:gd name="connsiteY4" fmla="*/ 1737703 h 2935811"/>
              <a:gd name="connsiteX0" fmla="*/ 0 w 2273191"/>
              <a:gd name="connsiteY0" fmla="*/ 1846681 h 3044789"/>
              <a:gd name="connsiteX1" fmla="*/ 475807 w 2273191"/>
              <a:gd name="connsiteY1" fmla="*/ 108978 h 3044789"/>
              <a:gd name="connsiteX2" fmla="*/ 782631 w 2273191"/>
              <a:gd name="connsiteY2" fmla="*/ 0 h 3044789"/>
              <a:gd name="connsiteX3" fmla="*/ 2273191 w 2273191"/>
              <a:gd name="connsiteY3" fmla="*/ 3044789 h 3044789"/>
              <a:gd name="connsiteX4" fmla="*/ 0 w 2273191"/>
              <a:gd name="connsiteY4" fmla="*/ 1846681 h 3044789"/>
              <a:gd name="connsiteX0" fmla="*/ 0 w 2273191"/>
              <a:gd name="connsiteY0" fmla="*/ 1887238 h 3085346"/>
              <a:gd name="connsiteX1" fmla="*/ 590083 w 2273191"/>
              <a:gd name="connsiteY1" fmla="*/ 0 h 3085346"/>
              <a:gd name="connsiteX2" fmla="*/ 782631 w 2273191"/>
              <a:gd name="connsiteY2" fmla="*/ 40557 h 3085346"/>
              <a:gd name="connsiteX3" fmla="*/ 2273191 w 2273191"/>
              <a:gd name="connsiteY3" fmla="*/ 3085346 h 3085346"/>
              <a:gd name="connsiteX4" fmla="*/ 0 w 2273191"/>
              <a:gd name="connsiteY4" fmla="*/ 1887238 h 3085346"/>
              <a:gd name="connsiteX0" fmla="*/ 0 w 2036067"/>
              <a:gd name="connsiteY0" fmla="*/ 1635744 h 3085346"/>
              <a:gd name="connsiteX1" fmla="*/ 352959 w 2036067"/>
              <a:gd name="connsiteY1" fmla="*/ 0 h 3085346"/>
              <a:gd name="connsiteX2" fmla="*/ 545507 w 2036067"/>
              <a:gd name="connsiteY2" fmla="*/ 40557 h 3085346"/>
              <a:gd name="connsiteX3" fmla="*/ 2036067 w 2036067"/>
              <a:gd name="connsiteY3" fmla="*/ 3085346 h 3085346"/>
              <a:gd name="connsiteX4" fmla="*/ 0 w 2036067"/>
              <a:gd name="connsiteY4" fmla="*/ 1635744 h 3085346"/>
              <a:gd name="connsiteX0" fmla="*/ 0 w 2036067"/>
              <a:gd name="connsiteY0" fmla="*/ 1635744 h 3085346"/>
              <a:gd name="connsiteX1" fmla="*/ 352959 w 2036067"/>
              <a:gd name="connsiteY1" fmla="*/ 0 h 3085346"/>
              <a:gd name="connsiteX2" fmla="*/ 901316 w 2036067"/>
              <a:gd name="connsiteY2" fmla="*/ 277304 h 3085346"/>
              <a:gd name="connsiteX3" fmla="*/ 2036067 w 2036067"/>
              <a:gd name="connsiteY3" fmla="*/ 3085346 h 3085346"/>
              <a:gd name="connsiteX4" fmla="*/ 0 w 2036067"/>
              <a:gd name="connsiteY4" fmla="*/ 1635744 h 3085346"/>
              <a:gd name="connsiteX0" fmla="*/ 0 w 2036067"/>
              <a:gd name="connsiteY0" fmla="*/ 1565724 h 3015326"/>
              <a:gd name="connsiteX1" fmla="*/ 543640 w 2036067"/>
              <a:gd name="connsiteY1" fmla="*/ 0 h 3015326"/>
              <a:gd name="connsiteX2" fmla="*/ 901316 w 2036067"/>
              <a:gd name="connsiteY2" fmla="*/ 207284 h 3015326"/>
              <a:gd name="connsiteX3" fmla="*/ 2036067 w 2036067"/>
              <a:gd name="connsiteY3" fmla="*/ 3015326 h 3015326"/>
              <a:gd name="connsiteX4" fmla="*/ 0 w 2036067"/>
              <a:gd name="connsiteY4" fmla="*/ 1565724 h 3015326"/>
              <a:gd name="connsiteX0" fmla="*/ 0 w 2036067"/>
              <a:gd name="connsiteY0" fmla="*/ 1565724 h 3015326"/>
              <a:gd name="connsiteX1" fmla="*/ 543640 w 2036067"/>
              <a:gd name="connsiteY1" fmla="*/ 0 h 3015326"/>
              <a:gd name="connsiteX2" fmla="*/ 872064 w 2036067"/>
              <a:gd name="connsiteY2" fmla="*/ 249397 h 3015326"/>
              <a:gd name="connsiteX3" fmla="*/ 2036067 w 2036067"/>
              <a:gd name="connsiteY3" fmla="*/ 3015326 h 3015326"/>
              <a:gd name="connsiteX4" fmla="*/ 0 w 2036067"/>
              <a:gd name="connsiteY4" fmla="*/ 1565724 h 3015326"/>
              <a:gd name="connsiteX0" fmla="*/ 0 w 1801719"/>
              <a:gd name="connsiteY0" fmla="*/ 1565724 h 2873353"/>
              <a:gd name="connsiteX1" fmla="*/ 543640 w 1801719"/>
              <a:gd name="connsiteY1" fmla="*/ 0 h 2873353"/>
              <a:gd name="connsiteX2" fmla="*/ 872064 w 1801719"/>
              <a:gd name="connsiteY2" fmla="*/ 249397 h 2873353"/>
              <a:gd name="connsiteX3" fmla="*/ 1801719 w 1801719"/>
              <a:gd name="connsiteY3" fmla="*/ 2873353 h 2873353"/>
              <a:gd name="connsiteX4" fmla="*/ 0 w 1801719"/>
              <a:gd name="connsiteY4" fmla="*/ 1565724 h 2873353"/>
              <a:gd name="connsiteX0" fmla="*/ 0 w 1815756"/>
              <a:gd name="connsiteY0" fmla="*/ 1555974 h 2873353"/>
              <a:gd name="connsiteX1" fmla="*/ 557677 w 1815756"/>
              <a:gd name="connsiteY1" fmla="*/ 0 h 2873353"/>
              <a:gd name="connsiteX2" fmla="*/ 886101 w 1815756"/>
              <a:gd name="connsiteY2" fmla="*/ 249397 h 2873353"/>
              <a:gd name="connsiteX3" fmla="*/ 1815756 w 1815756"/>
              <a:gd name="connsiteY3" fmla="*/ 2873353 h 2873353"/>
              <a:gd name="connsiteX4" fmla="*/ 0 w 1815756"/>
              <a:gd name="connsiteY4" fmla="*/ 1555974 h 287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5756" h="2873353">
                <a:moveTo>
                  <a:pt x="0" y="1555974"/>
                </a:moveTo>
                <a:lnTo>
                  <a:pt x="557677" y="0"/>
                </a:lnTo>
                <a:lnTo>
                  <a:pt x="886101" y="249397"/>
                </a:lnTo>
                <a:lnTo>
                  <a:pt x="1815756" y="2873353"/>
                </a:lnTo>
                <a:lnTo>
                  <a:pt x="0" y="1555974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梯形 31"/>
          <p:cNvSpPr/>
          <p:nvPr/>
        </p:nvSpPr>
        <p:spPr>
          <a:xfrm rot="14112919">
            <a:off x="5241278" y="4054076"/>
            <a:ext cx="3121739" cy="1591576"/>
          </a:xfrm>
          <a:custGeom>
            <a:avLst/>
            <a:gdLst>
              <a:gd name="connsiteX0" fmla="*/ 0 w 982766"/>
              <a:gd name="connsiteY0" fmla="*/ 1091940 h 1091940"/>
              <a:gd name="connsiteX1" fmla="*/ 401833 w 982766"/>
              <a:gd name="connsiteY1" fmla="*/ 0 h 1091940"/>
              <a:gd name="connsiteX2" fmla="*/ 580933 w 982766"/>
              <a:gd name="connsiteY2" fmla="*/ 0 h 1091940"/>
              <a:gd name="connsiteX3" fmla="*/ 982766 w 982766"/>
              <a:gd name="connsiteY3" fmla="*/ 1091940 h 1091940"/>
              <a:gd name="connsiteX4" fmla="*/ 0 w 982766"/>
              <a:gd name="connsiteY4" fmla="*/ 1091940 h 1091940"/>
              <a:gd name="connsiteX0" fmla="*/ 0 w 1625874"/>
              <a:gd name="connsiteY0" fmla="*/ 1091940 h 2173373"/>
              <a:gd name="connsiteX1" fmla="*/ 401833 w 1625874"/>
              <a:gd name="connsiteY1" fmla="*/ 0 h 2173373"/>
              <a:gd name="connsiteX2" fmla="*/ 580933 w 1625874"/>
              <a:gd name="connsiteY2" fmla="*/ 0 h 2173373"/>
              <a:gd name="connsiteX3" fmla="*/ 1625874 w 1625874"/>
              <a:gd name="connsiteY3" fmla="*/ 2173373 h 2173373"/>
              <a:gd name="connsiteX4" fmla="*/ 0 w 1625874"/>
              <a:gd name="connsiteY4" fmla="*/ 1091940 h 2173373"/>
              <a:gd name="connsiteX0" fmla="*/ 0 w 2199217"/>
              <a:gd name="connsiteY0" fmla="*/ 1091940 h 2935811"/>
              <a:gd name="connsiteX1" fmla="*/ 401833 w 2199217"/>
              <a:gd name="connsiteY1" fmla="*/ 0 h 2935811"/>
              <a:gd name="connsiteX2" fmla="*/ 580933 w 2199217"/>
              <a:gd name="connsiteY2" fmla="*/ 0 h 2935811"/>
              <a:gd name="connsiteX3" fmla="*/ 2199217 w 2199217"/>
              <a:gd name="connsiteY3" fmla="*/ 2935811 h 2935811"/>
              <a:gd name="connsiteX4" fmla="*/ 0 w 2199217"/>
              <a:gd name="connsiteY4" fmla="*/ 1091940 h 2935811"/>
              <a:gd name="connsiteX0" fmla="*/ 0 w 2273191"/>
              <a:gd name="connsiteY0" fmla="*/ 1737703 h 2935811"/>
              <a:gd name="connsiteX1" fmla="*/ 475807 w 2273191"/>
              <a:gd name="connsiteY1" fmla="*/ 0 h 2935811"/>
              <a:gd name="connsiteX2" fmla="*/ 654907 w 2273191"/>
              <a:gd name="connsiteY2" fmla="*/ 0 h 2935811"/>
              <a:gd name="connsiteX3" fmla="*/ 2273191 w 2273191"/>
              <a:gd name="connsiteY3" fmla="*/ 2935811 h 2935811"/>
              <a:gd name="connsiteX4" fmla="*/ 0 w 2273191"/>
              <a:gd name="connsiteY4" fmla="*/ 1737703 h 2935811"/>
              <a:gd name="connsiteX0" fmla="*/ 0 w 2273191"/>
              <a:gd name="connsiteY0" fmla="*/ 1846681 h 3044789"/>
              <a:gd name="connsiteX1" fmla="*/ 475807 w 2273191"/>
              <a:gd name="connsiteY1" fmla="*/ 108978 h 3044789"/>
              <a:gd name="connsiteX2" fmla="*/ 782631 w 2273191"/>
              <a:gd name="connsiteY2" fmla="*/ 0 h 3044789"/>
              <a:gd name="connsiteX3" fmla="*/ 2273191 w 2273191"/>
              <a:gd name="connsiteY3" fmla="*/ 3044789 h 3044789"/>
              <a:gd name="connsiteX4" fmla="*/ 0 w 2273191"/>
              <a:gd name="connsiteY4" fmla="*/ 1846681 h 3044789"/>
              <a:gd name="connsiteX0" fmla="*/ 0 w 2273191"/>
              <a:gd name="connsiteY0" fmla="*/ 1887238 h 3085346"/>
              <a:gd name="connsiteX1" fmla="*/ 590083 w 2273191"/>
              <a:gd name="connsiteY1" fmla="*/ 0 h 3085346"/>
              <a:gd name="connsiteX2" fmla="*/ 782631 w 2273191"/>
              <a:gd name="connsiteY2" fmla="*/ 40557 h 3085346"/>
              <a:gd name="connsiteX3" fmla="*/ 2273191 w 2273191"/>
              <a:gd name="connsiteY3" fmla="*/ 3085346 h 3085346"/>
              <a:gd name="connsiteX4" fmla="*/ 0 w 2273191"/>
              <a:gd name="connsiteY4" fmla="*/ 1887238 h 3085346"/>
              <a:gd name="connsiteX0" fmla="*/ 0 w 1494828"/>
              <a:gd name="connsiteY0" fmla="*/ 1887238 h 3127370"/>
              <a:gd name="connsiteX1" fmla="*/ 590083 w 1494828"/>
              <a:gd name="connsiteY1" fmla="*/ 0 h 3127370"/>
              <a:gd name="connsiteX2" fmla="*/ 782631 w 1494828"/>
              <a:gd name="connsiteY2" fmla="*/ 40557 h 3127370"/>
              <a:gd name="connsiteX3" fmla="*/ 1494828 w 1494828"/>
              <a:gd name="connsiteY3" fmla="*/ 3127370 h 3127370"/>
              <a:gd name="connsiteX4" fmla="*/ 0 w 1494828"/>
              <a:gd name="connsiteY4" fmla="*/ 1887238 h 3127370"/>
              <a:gd name="connsiteX0" fmla="*/ 0 w 2340012"/>
              <a:gd name="connsiteY0" fmla="*/ 1456233 h 3127370"/>
              <a:gd name="connsiteX1" fmla="*/ 1435267 w 2340012"/>
              <a:gd name="connsiteY1" fmla="*/ 0 h 3127370"/>
              <a:gd name="connsiteX2" fmla="*/ 1627815 w 2340012"/>
              <a:gd name="connsiteY2" fmla="*/ 40557 h 3127370"/>
              <a:gd name="connsiteX3" fmla="*/ 2340012 w 2340012"/>
              <a:gd name="connsiteY3" fmla="*/ 3127370 h 3127370"/>
              <a:gd name="connsiteX4" fmla="*/ 0 w 2340012"/>
              <a:gd name="connsiteY4" fmla="*/ 1456233 h 3127370"/>
              <a:gd name="connsiteX0" fmla="*/ 0 w 2887012"/>
              <a:gd name="connsiteY0" fmla="*/ 1456233 h 3127370"/>
              <a:gd name="connsiteX1" fmla="*/ 1435267 w 2887012"/>
              <a:gd name="connsiteY1" fmla="*/ 0 h 3127370"/>
              <a:gd name="connsiteX2" fmla="*/ 2887012 w 2887012"/>
              <a:gd name="connsiteY2" fmla="*/ 1508317 h 3127370"/>
              <a:gd name="connsiteX3" fmla="*/ 2340012 w 2887012"/>
              <a:gd name="connsiteY3" fmla="*/ 3127370 h 3127370"/>
              <a:gd name="connsiteX4" fmla="*/ 0 w 2887012"/>
              <a:gd name="connsiteY4" fmla="*/ 1456233 h 3127370"/>
              <a:gd name="connsiteX0" fmla="*/ 0 w 2887012"/>
              <a:gd name="connsiteY0" fmla="*/ 133932 h 1805069"/>
              <a:gd name="connsiteX1" fmla="*/ 2649830 w 2887012"/>
              <a:gd name="connsiteY1" fmla="*/ 0 h 1805069"/>
              <a:gd name="connsiteX2" fmla="*/ 2887012 w 2887012"/>
              <a:gd name="connsiteY2" fmla="*/ 186016 h 1805069"/>
              <a:gd name="connsiteX3" fmla="*/ 2340012 w 2887012"/>
              <a:gd name="connsiteY3" fmla="*/ 1805069 h 1805069"/>
              <a:gd name="connsiteX4" fmla="*/ 0 w 2887012"/>
              <a:gd name="connsiteY4" fmla="*/ 133932 h 1805069"/>
              <a:gd name="connsiteX0" fmla="*/ 0 w 2887012"/>
              <a:gd name="connsiteY0" fmla="*/ 217402 h 1888539"/>
              <a:gd name="connsiteX1" fmla="*/ 2499705 w 2887012"/>
              <a:gd name="connsiteY1" fmla="*/ 0 h 1888539"/>
              <a:gd name="connsiteX2" fmla="*/ 2887012 w 2887012"/>
              <a:gd name="connsiteY2" fmla="*/ 269486 h 1888539"/>
              <a:gd name="connsiteX3" fmla="*/ 2340012 w 2887012"/>
              <a:gd name="connsiteY3" fmla="*/ 1888539 h 1888539"/>
              <a:gd name="connsiteX4" fmla="*/ 0 w 2887012"/>
              <a:gd name="connsiteY4" fmla="*/ 217402 h 1888539"/>
              <a:gd name="connsiteX0" fmla="*/ 0 w 2861670"/>
              <a:gd name="connsiteY0" fmla="*/ 217402 h 1888539"/>
              <a:gd name="connsiteX1" fmla="*/ 2499705 w 2861670"/>
              <a:gd name="connsiteY1" fmla="*/ 0 h 1888539"/>
              <a:gd name="connsiteX2" fmla="*/ 2861670 w 2861670"/>
              <a:gd name="connsiteY2" fmla="*/ 231071 h 1888539"/>
              <a:gd name="connsiteX3" fmla="*/ 2340012 w 2861670"/>
              <a:gd name="connsiteY3" fmla="*/ 1888539 h 1888539"/>
              <a:gd name="connsiteX4" fmla="*/ 0 w 2861670"/>
              <a:gd name="connsiteY4" fmla="*/ 217402 h 1888539"/>
              <a:gd name="connsiteX0" fmla="*/ 0 w 2833007"/>
              <a:gd name="connsiteY0" fmla="*/ 217402 h 1888539"/>
              <a:gd name="connsiteX1" fmla="*/ 2499705 w 2833007"/>
              <a:gd name="connsiteY1" fmla="*/ 0 h 1888539"/>
              <a:gd name="connsiteX2" fmla="*/ 2833007 w 2833007"/>
              <a:gd name="connsiteY2" fmla="*/ 242377 h 1888539"/>
              <a:gd name="connsiteX3" fmla="*/ 2340012 w 2833007"/>
              <a:gd name="connsiteY3" fmla="*/ 1888539 h 1888539"/>
              <a:gd name="connsiteX4" fmla="*/ 0 w 2833007"/>
              <a:gd name="connsiteY4" fmla="*/ 217402 h 1888539"/>
              <a:gd name="connsiteX0" fmla="*/ 0 w 3283169"/>
              <a:gd name="connsiteY0" fmla="*/ 217402 h 1888539"/>
              <a:gd name="connsiteX1" fmla="*/ 2499705 w 3283169"/>
              <a:gd name="connsiteY1" fmla="*/ 0 h 1888539"/>
              <a:gd name="connsiteX2" fmla="*/ 3283169 w 3283169"/>
              <a:gd name="connsiteY2" fmla="*/ 627905 h 1888539"/>
              <a:gd name="connsiteX3" fmla="*/ 2340012 w 3283169"/>
              <a:gd name="connsiteY3" fmla="*/ 1888539 h 1888539"/>
              <a:gd name="connsiteX4" fmla="*/ 0 w 3283169"/>
              <a:gd name="connsiteY4" fmla="*/ 217402 h 1888539"/>
              <a:gd name="connsiteX0" fmla="*/ 0 w 3283169"/>
              <a:gd name="connsiteY0" fmla="*/ 0 h 1671137"/>
              <a:gd name="connsiteX1" fmla="*/ 2982229 w 3283169"/>
              <a:gd name="connsiteY1" fmla="*/ 211415 h 1671137"/>
              <a:gd name="connsiteX2" fmla="*/ 3283169 w 3283169"/>
              <a:gd name="connsiteY2" fmla="*/ 410503 h 1671137"/>
              <a:gd name="connsiteX3" fmla="*/ 2340012 w 3283169"/>
              <a:gd name="connsiteY3" fmla="*/ 1671137 h 1671137"/>
              <a:gd name="connsiteX4" fmla="*/ 0 w 3283169"/>
              <a:gd name="connsiteY4" fmla="*/ 0 h 1671137"/>
              <a:gd name="connsiteX0" fmla="*/ 0 w 3283169"/>
              <a:gd name="connsiteY0" fmla="*/ 0 h 1703710"/>
              <a:gd name="connsiteX1" fmla="*/ 2982229 w 3283169"/>
              <a:gd name="connsiteY1" fmla="*/ 211415 h 1703710"/>
              <a:gd name="connsiteX2" fmla="*/ 3283169 w 3283169"/>
              <a:gd name="connsiteY2" fmla="*/ 410503 h 1703710"/>
              <a:gd name="connsiteX3" fmla="*/ 2431845 w 3283169"/>
              <a:gd name="connsiteY3" fmla="*/ 1703710 h 1703710"/>
              <a:gd name="connsiteX4" fmla="*/ 0 w 3283169"/>
              <a:gd name="connsiteY4" fmla="*/ 0 h 1703710"/>
              <a:gd name="connsiteX0" fmla="*/ 0 w 3283169"/>
              <a:gd name="connsiteY0" fmla="*/ 0 h 1703709"/>
              <a:gd name="connsiteX1" fmla="*/ 2982229 w 3283169"/>
              <a:gd name="connsiteY1" fmla="*/ 211414 h 1703709"/>
              <a:gd name="connsiteX2" fmla="*/ 3283169 w 3283169"/>
              <a:gd name="connsiteY2" fmla="*/ 410502 h 1703709"/>
              <a:gd name="connsiteX3" fmla="*/ 2431845 w 3283169"/>
              <a:gd name="connsiteY3" fmla="*/ 1703709 h 1703709"/>
              <a:gd name="connsiteX4" fmla="*/ 0 w 3283169"/>
              <a:gd name="connsiteY4" fmla="*/ 0 h 1703709"/>
              <a:gd name="connsiteX0" fmla="*/ 0 w 3121739"/>
              <a:gd name="connsiteY0" fmla="*/ 0 h 1591576"/>
              <a:gd name="connsiteX1" fmla="*/ 2820799 w 3121739"/>
              <a:gd name="connsiteY1" fmla="*/ 99281 h 1591576"/>
              <a:gd name="connsiteX2" fmla="*/ 3121739 w 3121739"/>
              <a:gd name="connsiteY2" fmla="*/ 298369 h 1591576"/>
              <a:gd name="connsiteX3" fmla="*/ 2270415 w 3121739"/>
              <a:gd name="connsiteY3" fmla="*/ 1591576 h 1591576"/>
              <a:gd name="connsiteX4" fmla="*/ 0 w 3121739"/>
              <a:gd name="connsiteY4" fmla="*/ 0 h 159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1739" h="1591576">
                <a:moveTo>
                  <a:pt x="0" y="0"/>
                </a:moveTo>
                <a:lnTo>
                  <a:pt x="2820799" y="99281"/>
                </a:lnTo>
                <a:lnTo>
                  <a:pt x="3121739" y="298369"/>
                </a:lnTo>
                <a:lnTo>
                  <a:pt x="2270415" y="1591576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1224133" y="3225036"/>
            <a:ext cx="1657884" cy="459008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Connect</a:t>
            </a:r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1214186" y="3825731"/>
            <a:ext cx="1657884" cy="459008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ShutDown</a:t>
            </a:r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 flipH="1" flipV="1">
            <a:off x="3564669" y="2826355"/>
            <a:ext cx="14532" cy="1977254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任意多边形 41"/>
          <p:cNvSpPr/>
          <p:nvPr/>
        </p:nvSpPr>
        <p:spPr>
          <a:xfrm>
            <a:off x="1008405" y="3921817"/>
            <a:ext cx="5814667" cy="1960924"/>
          </a:xfrm>
          <a:custGeom>
            <a:avLst/>
            <a:gdLst>
              <a:gd name="connsiteX0" fmla="*/ 0 w 5866589"/>
              <a:gd name="connsiteY0" fmla="*/ 37364 h 1365357"/>
              <a:gd name="connsiteX1" fmla="*/ 3161943 w 5866589"/>
              <a:gd name="connsiteY1" fmla="*/ 20272 h 1365357"/>
              <a:gd name="connsiteX2" fmla="*/ 4332717 w 5866589"/>
              <a:gd name="connsiteY2" fmla="*/ 20272 h 1365357"/>
              <a:gd name="connsiteX3" fmla="*/ 4845465 w 5866589"/>
              <a:gd name="connsiteY3" fmla="*/ 285192 h 1365357"/>
              <a:gd name="connsiteX4" fmla="*/ 5776957 w 5866589"/>
              <a:gd name="connsiteY4" fmla="*/ 1267958 h 1365357"/>
              <a:gd name="connsiteX5" fmla="*/ 5776957 w 5866589"/>
              <a:gd name="connsiteY5" fmla="*/ 1276504 h 1365357"/>
              <a:gd name="connsiteX0" fmla="*/ 0 w 5832405"/>
              <a:gd name="connsiteY0" fmla="*/ 0 h 1943290"/>
              <a:gd name="connsiteX1" fmla="*/ 3127759 w 5832405"/>
              <a:gd name="connsiteY1" fmla="*/ 598205 h 1943290"/>
              <a:gd name="connsiteX2" fmla="*/ 4298533 w 5832405"/>
              <a:gd name="connsiteY2" fmla="*/ 598205 h 1943290"/>
              <a:gd name="connsiteX3" fmla="*/ 4811281 w 5832405"/>
              <a:gd name="connsiteY3" fmla="*/ 863125 h 1943290"/>
              <a:gd name="connsiteX4" fmla="*/ 5742773 w 5832405"/>
              <a:gd name="connsiteY4" fmla="*/ 1845891 h 1943290"/>
              <a:gd name="connsiteX5" fmla="*/ 5742773 w 5832405"/>
              <a:gd name="connsiteY5" fmla="*/ 1854437 h 1943290"/>
              <a:gd name="connsiteX0" fmla="*/ 0 w 5832405"/>
              <a:gd name="connsiteY0" fmla="*/ 20975 h 1964265"/>
              <a:gd name="connsiteX1" fmla="*/ 3102122 w 5832405"/>
              <a:gd name="connsiteY1" fmla="*/ 20974 h 1964265"/>
              <a:gd name="connsiteX2" fmla="*/ 4298533 w 5832405"/>
              <a:gd name="connsiteY2" fmla="*/ 619180 h 1964265"/>
              <a:gd name="connsiteX3" fmla="*/ 4811281 w 5832405"/>
              <a:gd name="connsiteY3" fmla="*/ 884100 h 1964265"/>
              <a:gd name="connsiteX4" fmla="*/ 5742773 w 5832405"/>
              <a:gd name="connsiteY4" fmla="*/ 1866866 h 1964265"/>
              <a:gd name="connsiteX5" fmla="*/ 5742773 w 5832405"/>
              <a:gd name="connsiteY5" fmla="*/ 1875412 h 1964265"/>
              <a:gd name="connsiteX0" fmla="*/ 0 w 5832405"/>
              <a:gd name="connsiteY0" fmla="*/ 20975 h 1964265"/>
              <a:gd name="connsiteX1" fmla="*/ 3102122 w 5832405"/>
              <a:gd name="connsiteY1" fmla="*/ 20974 h 1964265"/>
              <a:gd name="connsiteX2" fmla="*/ 4298533 w 5832405"/>
              <a:gd name="connsiteY2" fmla="*/ 619180 h 1964265"/>
              <a:gd name="connsiteX3" fmla="*/ 4811281 w 5832405"/>
              <a:gd name="connsiteY3" fmla="*/ 884100 h 1964265"/>
              <a:gd name="connsiteX4" fmla="*/ 5742773 w 5832405"/>
              <a:gd name="connsiteY4" fmla="*/ 1866866 h 1964265"/>
              <a:gd name="connsiteX5" fmla="*/ 5742773 w 5832405"/>
              <a:gd name="connsiteY5" fmla="*/ 1875412 h 1964265"/>
              <a:gd name="connsiteX0" fmla="*/ 0 w 5832405"/>
              <a:gd name="connsiteY0" fmla="*/ 47650 h 1990940"/>
              <a:gd name="connsiteX1" fmla="*/ 3102122 w 5832405"/>
              <a:gd name="connsiteY1" fmla="*/ 47649 h 1990940"/>
              <a:gd name="connsiteX2" fmla="*/ 4298533 w 5832405"/>
              <a:gd name="connsiteY2" fmla="*/ 645855 h 1990940"/>
              <a:gd name="connsiteX3" fmla="*/ 4811281 w 5832405"/>
              <a:gd name="connsiteY3" fmla="*/ 910775 h 1990940"/>
              <a:gd name="connsiteX4" fmla="*/ 5742773 w 5832405"/>
              <a:gd name="connsiteY4" fmla="*/ 1893541 h 1990940"/>
              <a:gd name="connsiteX5" fmla="*/ 5742773 w 5832405"/>
              <a:gd name="connsiteY5" fmla="*/ 1902087 h 1990940"/>
              <a:gd name="connsiteX0" fmla="*/ 0 w 5832405"/>
              <a:gd name="connsiteY0" fmla="*/ 41887 h 1985177"/>
              <a:gd name="connsiteX1" fmla="*/ 3102122 w 5832405"/>
              <a:gd name="connsiteY1" fmla="*/ 41886 h 1985177"/>
              <a:gd name="connsiteX2" fmla="*/ 4298533 w 5832405"/>
              <a:gd name="connsiteY2" fmla="*/ 640092 h 1985177"/>
              <a:gd name="connsiteX3" fmla="*/ 4811281 w 5832405"/>
              <a:gd name="connsiteY3" fmla="*/ 905012 h 1985177"/>
              <a:gd name="connsiteX4" fmla="*/ 5742773 w 5832405"/>
              <a:gd name="connsiteY4" fmla="*/ 1887778 h 1985177"/>
              <a:gd name="connsiteX5" fmla="*/ 5742773 w 5832405"/>
              <a:gd name="connsiteY5" fmla="*/ 1896324 h 1985177"/>
              <a:gd name="connsiteX0" fmla="*/ 0 w 5832405"/>
              <a:gd name="connsiteY0" fmla="*/ 9249 h 1952539"/>
              <a:gd name="connsiteX1" fmla="*/ 3102122 w 5832405"/>
              <a:gd name="connsiteY1" fmla="*/ 9248 h 1952539"/>
              <a:gd name="connsiteX2" fmla="*/ 4443812 w 5832405"/>
              <a:gd name="connsiteY2" fmla="*/ 163073 h 1952539"/>
              <a:gd name="connsiteX3" fmla="*/ 4811281 w 5832405"/>
              <a:gd name="connsiteY3" fmla="*/ 872374 h 1952539"/>
              <a:gd name="connsiteX4" fmla="*/ 5742773 w 5832405"/>
              <a:gd name="connsiteY4" fmla="*/ 1855140 h 1952539"/>
              <a:gd name="connsiteX5" fmla="*/ 5742773 w 5832405"/>
              <a:gd name="connsiteY5" fmla="*/ 1863686 h 1952539"/>
              <a:gd name="connsiteX0" fmla="*/ 0 w 5814667"/>
              <a:gd name="connsiteY0" fmla="*/ 9249 h 1960924"/>
              <a:gd name="connsiteX1" fmla="*/ 3102122 w 5814667"/>
              <a:gd name="connsiteY1" fmla="*/ 9248 h 1960924"/>
              <a:gd name="connsiteX2" fmla="*/ 4443812 w 5814667"/>
              <a:gd name="connsiteY2" fmla="*/ 163073 h 1960924"/>
              <a:gd name="connsiteX3" fmla="*/ 5067655 w 5814667"/>
              <a:gd name="connsiteY3" fmla="*/ 752733 h 1960924"/>
              <a:gd name="connsiteX4" fmla="*/ 5742773 w 5814667"/>
              <a:gd name="connsiteY4" fmla="*/ 1855140 h 1960924"/>
              <a:gd name="connsiteX5" fmla="*/ 5742773 w 5814667"/>
              <a:gd name="connsiteY5" fmla="*/ 1863686 h 196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4667" h="1960924">
                <a:moveTo>
                  <a:pt x="0" y="9249"/>
                </a:moveTo>
                <a:cubicBezTo>
                  <a:pt x="1110952" y="20644"/>
                  <a:pt x="2361487" y="-16389"/>
                  <a:pt x="3102122" y="9248"/>
                </a:cubicBezTo>
                <a:cubicBezTo>
                  <a:pt x="3842757" y="34885"/>
                  <a:pt x="4116223" y="39159"/>
                  <a:pt x="4443812" y="163073"/>
                </a:cubicBezTo>
                <a:cubicBezTo>
                  <a:pt x="4771401" y="286987"/>
                  <a:pt x="4851162" y="470722"/>
                  <a:pt x="5067655" y="752733"/>
                </a:cubicBezTo>
                <a:cubicBezTo>
                  <a:pt x="5284148" y="1034744"/>
                  <a:pt x="5630253" y="1669981"/>
                  <a:pt x="5742773" y="1855140"/>
                </a:cubicBezTo>
                <a:cubicBezTo>
                  <a:pt x="5855293" y="2040299"/>
                  <a:pt x="5820397" y="1942022"/>
                  <a:pt x="5742773" y="1863686"/>
                </a:cubicBezTo>
              </a:path>
            </a:pathLst>
          </a:custGeom>
          <a:noFill/>
          <a:ln w="76200">
            <a:solidFill>
              <a:srgbClr val="0920F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971533" y="1341689"/>
            <a:ext cx="5990602" cy="2024451"/>
          </a:xfrm>
          <a:custGeom>
            <a:avLst/>
            <a:gdLst>
              <a:gd name="connsiteX0" fmla="*/ 0 w 5725682"/>
              <a:gd name="connsiteY0" fmla="*/ 2050991 h 2073692"/>
              <a:gd name="connsiteX1" fmla="*/ 2879933 w 5725682"/>
              <a:gd name="connsiteY1" fmla="*/ 2025353 h 2073692"/>
              <a:gd name="connsiteX2" fmla="*/ 4076344 w 5725682"/>
              <a:gd name="connsiteY2" fmla="*/ 2042445 h 2073692"/>
              <a:gd name="connsiteX3" fmla="*/ 4862557 w 5725682"/>
              <a:gd name="connsiteY3" fmla="*/ 1546789 h 2073692"/>
              <a:gd name="connsiteX4" fmla="*/ 5725682 w 5725682"/>
              <a:gd name="connsiteY4" fmla="*/ 0 h 2073692"/>
              <a:gd name="connsiteX0" fmla="*/ 0 w 5725682"/>
              <a:gd name="connsiteY0" fmla="*/ 2050991 h 2088616"/>
              <a:gd name="connsiteX1" fmla="*/ 2956845 w 5725682"/>
              <a:gd name="connsiteY1" fmla="*/ 2068082 h 2088616"/>
              <a:gd name="connsiteX2" fmla="*/ 4076344 w 5725682"/>
              <a:gd name="connsiteY2" fmla="*/ 2042445 h 2088616"/>
              <a:gd name="connsiteX3" fmla="*/ 4862557 w 5725682"/>
              <a:gd name="connsiteY3" fmla="*/ 1546789 h 2088616"/>
              <a:gd name="connsiteX4" fmla="*/ 5725682 w 5725682"/>
              <a:gd name="connsiteY4" fmla="*/ 0 h 2088616"/>
              <a:gd name="connsiteX0" fmla="*/ 0 w 5725682"/>
              <a:gd name="connsiteY0" fmla="*/ 2050991 h 2107337"/>
              <a:gd name="connsiteX1" fmla="*/ 2956845 w 5725682"/>
              <a:gd name="connsiteY1" fmla="*/ 2068082 h 2107337"/>
              <a:gd name="connsiteX2" fmla="*/ 4247260 w 5725682"/>
              <a:gd name="connsiteY2" fmla="*/ 2068082 h 2107337"/>
              <a:gd name="connsiteX3" fmla="*/ 4862557 w 5725682"/>
              <a:gd name="connsiteY3" fmla="*/ 1546789 h 2107337"/>
              <a:gd name="connsiteX4" fmla="*/ 5725682 w 5725682"/>
              <a:gd name="connsiteY4" fmla="*/ 0 h 2107337"/>
              <a:gd name="connsiteX0" fmla="*/ 0 w 5725682"/>
              <a:gd name="connsiteY0" fmla="*/ 2050991 h 2117363"/>
              <a:gd name="connsiteX1" fmla="*/ 2956845 w 5725682"/>
              <a:gd name="connsiteY1" fmla="*/ 2093719 h 2117363"/>
              <a:gd name="connsiteX2" fmla="*/ 4247260 w 5725682"/>
              <a:gd name="connsiteY2" fmla="*/ 2068082 h 2117363"/>
              <a:gd name="connsiteX3" fmla="*/ 4862557 w 5725682"/>
              <a:gd name="connsiteY3" fmla="*/ 1546789 h 2117363"/>
              <a:gd name="connsiteX4" fmla="*/ 5725682 w 5725682"/>
              <a:gd name="connsiteY4" fmla="*/ 0 h 2117363"/>
              <a:gd name="connsiteX0" fmla="*/ 0 w 5725682"/>
              <a:gd name="connsiteY0" fmla="*/ 2050991 h 2117363"/>
              <a:gd name="connsiteX1" fmla="*/ 2956845 w 5725682"/>
              <a:gd name="connsiteY1" fmla="*/ 2093719 h 2117363"/>
              <a:gd name="connsiteX2" fmla="*/ 4247260 w 5725682"/>
              <a:gd name="connsiteY2" fmla="*/ 2068082 h 2117363"/>
              <a:gd name="connsiteX3" fmla="*/ 4948015 w 5725682"/>
              <a:gd name="connsiteY3" fmla="*/ 1546789 h 2117363"/>
              <a:gd name="connsiteX4" fmla="*/ 5725682 w 5725682"/>
              <a:gd name="connsiteY4" fmla="*/ 0 h 2117363"/>
              <a:gd name="connsiteX0" fmla="*/ 0 w 5990602"/>
              <a:gd name="connsiteY0" fmla="*/ 1956988 h 2023360"/>
              <a:gd name="connsiteX1" fmla="*/ 2956845 w 5990602"/>
              <a:gd name="connsiteY1" fmla="*/ 1999716 h 2023360"/>
              <a:gd name="connsiteX2" fmla="*/ 4247260 w 5990602"/>
              <a:gd name="connsiteY2" fmla="*/ 1974079 h 2023360"/>
              <a:gd name="connsiteX3" fmla="*/ 4948015 w 5990602"/>
              <a:gd name="connsiteY3" fmla="*/ 1452786 h 2023360"/>
              <a:gd name="connsiteX4" fmla="*/ 5990602 w 5990602"/>
              <a:gd name="connsiteY4" fmla="*/ 0 h 2023360"/>
              <a:gd name="connsiteX0" fmla="*/ 0 w 5990602"/>
              <a:gd name="connsiteY0" fmla="*/ 1956988 h 2007836"/>
              <a:gd name="connsiteX1" fmla="*/ 2956845 w 5990602"/>
              <a:gd name="connsiteY1" fmla="*/ 1999716 h 2007836"/>
              <a:gd name="connsiteX2" fmla="*/ 4426721 w 5990602"/>
              <a:gd name="connsiteY2" fmla="*/ 1948442 h 2007836"/>
              <a:gd name="connsiteX3" fmla="*/ 4948015 w 5990602"/>
              <a:gd name="connsiteY3" fmla="*/ 1452786 h 2007836"/>
              <a:gd name="connsiteX4" fmla="*/ 5990602 w 5990602"/>
              <a:gd name="connsiteY4" fmla="*/ 0 h 2007836"/>
              <a:gd name="connsiteX0" fmla="*/ 0 w 5990602"/>
              <a:gd name="connsiteY0" fmla="*/ 1956988 h 2004952"/>
              <a:gd name="connsiteX1" fmla="*/ 2956845 w 5990602"/>
              <a:gd name="connsiteY1" fmla="*/ 1999716 h 2004952"/>
              <a:gd name="connsiteX2" fmla="*/ 4426721 w 5990602"/>
              <a:gd name="connsiteY2" fmla="*/ 1948442 h 2004952"/>
              <a:gd name="connsiteX3" fmla="*/ 4948015 w 5990602"/>
              <a:gd name="connsiteY3" fmla="*/ 1452786 h 2004952"/>
              <a:gd name="connsiteX4" fmla="*/ 5990602 w 5990602"/>
              <a:gd name="connsiteY4" fmla="*/ 0 h 2004952"/>
              <a:gd name="connsiteX0" fmla="*/ 0 w 5990602"/>
              <a:gd name="connsiteY0" fmla="*/ 1956988 h 2004952"/>
              <a:gd name="connsiteX1" fmla="*/ 2956845 w 5990602"/>
              <a:gd name="connsiteY1" fmla="*/ 1999716 h 2004952"/>
              <a:gd name="connsiteX2" fmla="*/ 4597637 w 5990602"/>
              <a:gd name="connsiteY2" fmla="*/ 1948442 h 2004952"/>
              <a:gd name="connsiteX3" fmla="*/ 4948015 w 5990602"/>
              <a:gd name="connsiteY3" fmla="*/ 1452786 h 2004952"/>
              <a:gd name="connsiteX4" fmla="*/ 5990602 w 5990602"/>
              <a:gd name="connsiteY4" fmla="*/ 0 h 2004952"/>
              <a:gd name="connsiteX0" fmla="*/ 0 w 5990602"/>
              <a:gd name="connsiteY0" fmla="*/ 1956988 h 2017532"/>
              <a:gd name="connsiteX1" fmla="*/ 2956845 w 5990602"/>
              <a:gd name="connsiteY1" fmla="*/ 1999716 h 2017532"/>
              <a:gd name="connsiteX2" fmla="*/ 4597637 w 5990602"/>
              <a:gd name="connsiteY2" fmla="*/ 1948442 h 2017532"/>
              <a:gd name="connsiteX3" fmla="*/ 5212935 w 5990602"/>
              <a:gd name="connsiteY3" fmla="*/ 1298961 h 2017532"/>
              <a:gd name="connsiteX4" fmla="*/ 5990602 w 5990602"/>
              <a:gd name="connsiteY4" fmla="*/ 0 h 2017532"/>
              <a:gd name="connsiteX0" fmla="*/ 0 w 5990602"/>
              <a:gd name="connsiteY0" fmla="*/ 1956988 h 2024451"/>
              <a:gd name="connsiteX1" fmla="*/ 2956845 w 5990602"/>
              <a:gd name="connsiteY1" fmla="*/ 1999716 h 2024451"/>
              <a:gd name="connsiteX2" fmla="*/ 4597637 w 5990602"/>
              <a:gd name="connsiteY2" fmla="*/ 1948442 h 2024451"/>
              <a:gd name="connsiteX3" fmla="*/ 5212935 w 5990602"/>
              <a:gd name="connsiteY3" fmla="*/ 1298961 h 2024451"/>
              <a:gd name="connsiteX4" fmla="*/ 5990602 w 5990602"/>
              <a:gd name="connsiteY4" fmla="*/ 0 h 2024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0602" h="2024451">
                <a:moveTo>
                  <a:pt x="0" y="1956988"/>
                </a:moveTo>
                <a:lnTo>
                  <a:pt x="2956845" y="1999716"/>
                </a:lnTo>
                <a:cubicBezTo>
                  <a:pt x="3723118" y="1998292"/>
                  <a:pt x="4221622" y="2082326"/>
                  <a:pt x="4597637" y="1948442"/>
                </a:cubicBezTo>
                <a:cubicBezTo>
                  <a:pt x="4973652" y="1814558"/>
                  <a:pt x="4980774" y="1623701"/>
                  <a:pt x="5212935" y="1298961"/>
                </a:cubicBezTo>
                <a:cubicBezTo>
                  <a:pt x="5445096" y="974221"/>
                  <a:pt x="5696484" y="603191"/>
                  <a:pt x="5990602" y="0"/>
                </a:cubicBezTo>
              </a:path>
            </a:pathLst>
          </a:custGeom>
          <a:noFill/>
          <a:ln w="76200">
            <a:solidFill>
              <a:srgbClr val="C00000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2"/>
          <p:cNvSpPr txBox="1">
            <a:spLocks noRot="1" noChangeArrowheads="1"/>
          </p:cNvSpPr>
          <p:nvPr/>
        </p:nvSpPr>
        <p:spPr>
          <a:xfrm>
            <a:off x="644284" y="919354"/>
            <a:ext cx="5303589" cy="8446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mtClean="0"/>
              <a:t>应用程序接口与驱动程序接口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72594" y="43140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smtClean="0">
                <a:solidFill>
                  <a:srgbClr val="C00000"/>
                </a:solidFill>
              </a:rPr>
              <a:t>应用程序</a:t>
            </a:r>
            <a:endParaRPr lang="en-US" altLang="zh-CN" sz="4000" b="1" smtClean="0">
              <a:solidFill>
                <a:srgbClr val="C00000"/>
              </a:solidFill>
            </a:endParaRPr>
          </a:p>
        </p:txBody>
      </p:sp>
      <p:sp>
        <p:nvSpPr>
          <p:cNvPr id="47" name="圆角矩形标注 46"/>
          <p:cNvSpPr/>
          <p:nvPr/>
        </p:nvSpPr>
        <p:spPr>
          <a:xfrm>
            <a:off x="5465905" y="241848"/>
            <a:ext cx="1316051" cy="435829"/>
          </a:xfrm>
          <a:prstGeom prst="wedgeRoundRectCallout">
            <a:avLst>
              <a:gd name="adj1" fmla="val 67579"/>
              <a:gd name="adj2" fmla="val 37431"/>
              <a:gd name="adj3" fmla="val 16667"/>
            </a:avLst>
          </a:prstGeom>
          <a:ln w="381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驱动程序</a:t>
            </a:r>
            <a:endParaRPr lang="zh-CN" altLang="en-US" sz="2000"/>
          </a:p>
        </p:txBody>
      </p:sp>
      <p:sp>
        <p:nvSpPr>
          <p:cNvPr id="49" name="矩形 48"/>
          <p:cNvSpPr/>
          <p:nvPr/>
        </p:nvSpPr>
        <p:spPr>
          <a:xfrm>
            <a:off x="5870" y="5989576"/>
            <a:ext cx="66479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应用程序无须实现驱动程序流程</a:t>
            </a:r>
            <a:endParaRPr lang="zh-CN" altLang="en-US" sz="36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596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Rot="1" noChangeArrowheads="1"/>
          </p:cNvSpPr>
          <p:nvPr/>
        </p:nvSpPr>
        <p:spPr bwMode="auto">
          <a:xfrm>
            <a:off x="2002016" y="406160"/>
            <a:ext cx="5834477" cy="109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smtClean="0"/>
              <a:t>应用程序与</a:t>
            </a:r>
            <a:r>
              <a:rPr lang="en-US" altLang="zh-CN" kern="0" smtClean="0"/>
              <a:t>Socket</a:t>
            </a:r>
            <a:r>
              <a:rPr lang="zh-CN" altLang="en-US" kern="0" smtClean="0"/>
              <a:t>接口</a:t>
            </a:r>
            <a:endParaRPr lang="zh-CN" altLang="en-US" kern="0"/>
          </a:p>
        </p:txBody>
      </p:sp>
      <p:sp>
        <p:nvSpPr>
          <p:cNvPr id="4" name="圆角矩形 3"/>
          <p:cNvSpPr/>
          <p:nvPr/>
        </p:nvSpPr>
        <p:spPr>
          <a:xfrm>
            <a:off x="897308" y="1864569"/>
            <a:ext cx="7990318" cy="1219887"/>
          </a:xfrm>
          <a:prstGeom prst="roundRect">
            <a:avLst>
              <a:gd name="adj" fmla="val 813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08155" y="192004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数据发送端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97308" y="4327851"/>
            <a:ext cx="7990317" cy="1269505"/>
          </a:xfrm>
          <a:prstGeom prst="roundRect">
            <a:avLst>
              <a:gd name="adj" fmla="val 813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982087" y="2056430"/>
            <a:ext cx="2080543" cy="3450566"/>
          </a:xfrm>
          <a:prstGeom prst="roundRect">
            <a:avLst>
              <a:gd name="adj" fmla="val 12405"/>
            </a:avLst>
          </a:prstGeom>
          <a:solidFill>
            <a:srgbClr val="BAE8E7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878501" y="1954930"/>
            <a:ext cx="1906438" cy="3450566"/>
          </a:xfrm>
          <a:prstGeom prst="roundRect">
            <a:avLst/>
          </a:prstGeom>
          <a:solidFill>
            <a:srgbClr val="BAE8E7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右箭头标注 8"/>
          <p:cNvSpPr/>
          <p:nvPr/>
        </p:nvSpPr>
        <p:spPr>
          <a:xfrm>
            <a:off x="1130344" y="2404208"/>
            <a:ext cx="1857806" cy="48307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8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用户输入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左箭头标注 9"/>
          <p:cNvSpPr/>
          <p:nvPr/>
        </p:nvSpPr>
        <p:spPr>
          <a:xfrm>
            <a:off x="1014373" y="4551697"/>
            <a:ext cx="1966643" cy="405441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1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069640" y="3345553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22225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程序界面</a:t>
            </a:r>
            <a:endParaRPr lang="zh-CN" altLang="en-US" sz="3600" b="1" cap="none" spc="0" dirty="0">
              <a:ln w="22225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圆柱形 11"/>
          <p:cNvSpPr/>
          <p:nvPr/>
        </p:nvSpPr>
        <p:spPr>
          <a:xfrm>
            <a:off x="7463111" y="3066989"/>
            <a:ext cx="728255" cy="9163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242131" y="3850213"/>
            <a:ext cx="1282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Microsoft Sans Serif" panose="020B0604020202020204" pitchFamily="34" charset="0"/>
                <a:ea typeface="Arial Unicode MS" panose="020B0604020202020204" pitchFamily="34" charset="-122"/>
                <a:cs typeface="Microsoft Sans Serif" panose="020B0604020202020204" pitchFamily="34" charset="0"/>
              </a:rPr>
              <a:t>Socket</a:t>
            </a:r>
            <a:endParaRPr lang="zh-CN" altLang="en-US" sz="2800" dirty="0">
              <a:latin typeface="Microsoft Sans Serif" panose="020B0604020202020204" pitchFamily="34" charset="0"/>
              <a:ea typeface="Arial Unicode MS" panose="020B0604020202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4" name="下箭头标注 13"/>
          <p:cNvSpPr/>
          <p:nvPr/>
        </p:nvSpPr>
        <p:spPr>
          <a:xfrm>
            <a:off x="7127375" y="2477417"/>
            <a:ext cx="1397479" cy="549966"/>
          </a:xfrm>
          <a:prstGeom prst="downArrowCallou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SendTo</a:t>
            </a:r>
            <a:endParaRPr lang="zh-CN" altLang="en-US" dirty="0"/>
          </a:p>
        </p:txBody>
      </p:sp>
      <p:sp>
        <p:nvSpPr>
          <p:cNvPr id="15" name="左箭头标注 14"/>
          <p:cNvSpPr/>
          <p:nvPr/>
        </p:nvSpPr>
        <p:spPr>
          <a:xfrm>
            <a:off x="6967788" y="4576326"/>
            <a:ext cx="1716657" cy="42269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55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ReceiveFrom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7717628" y="4329872"/>
            <a:ext cx="216967" cy="1787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624305" y="510688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数据接收端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70755" y="3147026"/>
            <a:ext cx="492443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工作线程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燕尾形箭头 1"/>
          <p:cNvSpPr/>
          <p:nvPr/>
        </p:nvSpPr>
        <p:spPr>
          <a:xfrm>
            <a:off x="3112587" y="2364715"/>
            <a:ext cx="1077801" cy="598118"/>
          </a:xfrm>
          <a:prstGeom prst="notchedRightArrow">
            <a:avLst>
              <a:gd name="adj1" fmla="val 72861"/>
              <a:gd name="adj2" fmla="val 50000"/>
            </a:avLst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数据</a:t>
            </a:r>
            <a:endParaRPr lang="zh-CN" altLang="en-US"/>
          </a:p>
        </p:txBody>
      </p:sp>
      <p:sp>
        <p:nvSpPr>
          <p:cNvPr id="3" name="燕尾形 2"/>
          <p:cNvSpPr/>
          <p:nvPr/>
        </p:nvSpPr>
        <p:spPr>
          <a:xfrm>
            <a:off x="4011369" y="2364715"/>
            <a:ext cx="1577583" cy="598118"/>
          </a:xfrm>
          <a:prstGeom prst="chevron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chemeClr val="tx1"/>
                </a:solidFill>
              </a:rPr>
              <a:t>序列化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4" name="燕尾形箭头 23"/>
          <p:cNvSpPr/>
          <p:nvPr/>
        </p:nvSpPr>
        <p:spPr>
          <a:xfrm>
            <a:off x="5479937" y="2364715"/>
            <a:ext cx="1601090" cy="598118"/>
          </a:xfrm>
          <a:prstGeom prst="notchedRightArrow">
            <a:avLst>
              <a:gd name="adj1" fmla="val 72861"/>
              <a:gd name="adj2" fmla="val 50000"/>
            </a:avLst>
          </a:prstGeom>
          <a:ln>
            <a:solidFill>
              <a:srgbClr val="0920F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字节序列</a:t>
            </a:r>
            <a:endParaRPr lang="zh-CN" altLang="en-US"/>
          </a:p>
        </p:txBody>
      </p:sp>
      <p:sp>
        <p:nvSpPr>
          <p:cNvPr id="25" name="燕尾形箭头 24"/>
          <p:cNvSpPr/>
          <p:nvPr/>
        </p:nvSpPr>
        <p:spPr>
          <a:xfrm flipH="1">
            <a:off x="3152302" y="4480902"/>
            <a:ext cx="1081975" cy="598118"/>
          </a:xfrm>
          <a:prstGeom prst="notchedRightArrow">
            <a:avLst>
              <a:gd name="adj1" fmla="val 72861"/>
              <a:gd name="adj2" fmla="val 50000"/>
            </a:avLst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数据</a:t>
            </a:r>
            <a:endParaRPr lang="zh-CN" altLang="en-US"/>
          </a:p>
        </p:txBody>
      </p:sp>
      <p:sp>
        <p:nvSpPr>
          <p:cNvPr id="26" name="燕尾形 25"/>
          <p:cNvSpPr/>
          <p:nvPr/>
        </p:nvSpPr>
        <p:spPr>
          <a:xfrm flipH="1">
            <a:off x="4114817" y="4481379"/>
            <a:ext cx="1557801" cy="598118"/>
          </a:xfrm>
          <a:prstGeom prst="chevron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chemeClr val="tx1"/>
                </a:solidFill>
              </a:rPr>
              <a:t>序列化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7" name="燕尾形箭头 26"/>
          <p:cNvSpPr/>
          <p:nvPr/>
        </p:nvSpPr>
        <p:spPr>
          <a:xfrm flipH="1">
            <a:off x="5516327" y="4480902"/>
            <a:ext cx="1550940" cy="598118"/>
          </a:xfrm>
          <a:prstGeom prst="notchedRightArrow">
            <a:avLst>
              <a:gd name="adj1" fmla="val 72861"/>
              <a:gd name="adj2" fmla="val 50000"/>
            </a:avLst>
          </a:prstGeom>
          <a:ln>
            <a:solidFill>
              <a:srgbClr val="0920F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字节序列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48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4005761" cy="757727"/>
          </a:xfrm>
        </p:spPr>
        <p:txBody>
          <a:bodyPr/>
          <a:lstStyle/>
          <a:p>
            <a:r>
              <a:rPr lang="zh-CN" altLang="en-US" smtClean="0"/>
              <a:t>网络通信编程基础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970632" y="1587260"/>
            <a:ext cx="5145496" cy="2251494"/>
          </a:xfrm>
        </p:spPr>
        <p:txBody>
          <a:bodyPr>
            <a:noAutofit/>
          </a:bodyPr>
          <a:lstStyle/>
          <a:p>
            <a:r>
              <a:rPr lang="en-US" altLang="zh-CN" sz="2400" smtClean="0"/>
              <a:t>IP</a:t>
            </a:r>
            <a:r>
              <a:rPr lang="zh-CN" altLang="en-US" sz="2400" smtClean="0"/>
              <a:t>地址与网卡信息</a:t>
            </a:r>
            <a:endParaRPr lang="en-US" altLang="zh-CN" sz="2400" smtClean="0"/>
          </a:p>
          <a:p>
            <a:r>
              <a:rPr lang="zh-CN" altLang="en-US" sz="2400" smtClean="0"/>
              <a:t>通信程序模块组成</a:t>
            </a:r>
            <a:endParaRPr lang="en-US" altLang="zh-CN" sz="2400" smtClean="0"/>
          </a:p>
          <a:p>
            <a:r>
              <a:rPr lang="zh-CN" altLang="en-US" sz="2400" smtClean="0"/>
              <a:t>数据的解码（接收后）</a:t>
            </a:r>
            <a:endParaRPr lang="en-US" altLang="zh-CN" sz="2400" smtClean="0"/>
          </a:p>
          <a:p>
            <a:r>
              <a:rPr lang="zh-CN" altLang="en-US" sz="2400" smtClean="0"/>
              <a:t>用户操作，数据与界面整合</a:t>
            </a:r>
          </a:p>
        </p:txBody>
      </p:sp>
    </p:spTree>
    <p:extLst>
      <p:ext uri="{BB962C8B-B14F-4D97-AF65-F5344CB8AC3E}">
        <p14:creationId xmlns:p14="http://schemas.microsoft.com/office/powerpoint/2010/main" val="217106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220673" y="318052"/>
            <a:ext cx="7167953" cy="781878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网络工作原理、通信</a:t>
            </a:r>
            <a:r>
              <a:rPr lang="en-US" altLang="zh-CN" smtClean="0"/>
              <a:t>API</a:t>
            </a:r>
            <a:r>
              <a:rPr lang="zh-CN" altLang="en-US" smtClean="0"/>
              <a:t>、网络协议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089902" y="1574008"/>
            <a:ext cx="5145496" cy="2251494"/>
          </a:xfrm>
        </p:spPr>
        <p:txBody>
          <a:bodyPr>
            <a:noAutofit/>
          </a:bodyPr>
          <a:lstStyle/>
          <a:p>
            <a:r>
              <a:rPr lang="en-US" altLang="zh-CN" sz="2400" smtClean="0"/>
              <a:t>IP</a:t>
            </a:r>
            <a:r>
              <a:rPr lang="zh-CN" altLang="en-US" sz="2400" smtClean="0"/>
              <a:t>地址与网卡信息</a:t>
            </a:r>
            <a:endParaRPr lang="en-US" altLang="zh-CN" sz="2400" smtClean="0"/>
          </a:p>
          <a:p>
            <a:r>
              <a:rPr lang="zh-CN" altLang="en-US" sz="2400" smtClean="0"/>
              <a:t>通信程序模块组成</a:t>
            </a:r>
            <a:endParaRPr lang="en-US" altLang="zh-CN" sz="2400" smtClean="0"/>
          </a:p>
          <a:p>
            <a:r>
              <a:rPr lang="zh-CN" altLang="en-US" sz="2400" smtClean="0"/>
              <a:t>数据的解码（接收后）</a:t>
            </a:r>
            <a:endParaRPr lang="en-US" altLang="zh-CN" sz="2400" smtClean="0"/>
          </a:p>
          <a:p>
            <a:r>
              <a:rPr lang="zh-CN" altLang="en-US" sz="2400" smtClean="0"/>
              <a:t>用户操作，数据与界面整合</a:t>
            </a:r>
          </a:p>
        </p:txBody>
      </p:sp>
    </p:spTree>
    <p:extLst>
      <p:ext uri="{BB962C8B-B14F-4D97-AF65-F5344CB8AC3E}">
        <p14:creationId xmlns:p14="http://schemas.microsoft.com/office/powerpoint/2010/main" val="226060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IP</a:t>
            </a:r>
            <a:r>
              <a:rPr lang="zh-CN" altLang="en-US" smtClean="0"/>
              <a:t>地址与网卡信息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46346" y="1332453"/>
            <a:ext cx="5249012" cy="1988717"/>
          </a:xfrm>
        </p:spPr>
        <p:txBody>
          <a:bodyPr>
            <a:noAutofit/>
          </a:bodyPr>
          <a:lstStyle/>
          <a:p>
            <a:r>
              <a:rPr lang="zh-CN" altLang="en-US" sz="2400" smtClean="0"/>
              <a:t>执行通信功能的程序接口</a:t>
            </a:r>
            <a:endParaRPr lang="en-US" altLang="zh-CN" sz="2400" smtClean="0"/>
          </a:p>
          <a:p>
            <a:r>
              <a:rPr lang="zh-CN" altLang="en-US" sz="2400" smtClean="0"/>
              <a:t>数据的编码（发送前）</a:t>
            </a:r>
            <a:endParaRPr lang="en-US" altLang="zh-CN" sz="2400" smtClean="0"/>
          </a:p>
          <a:p>
            <a:r>
              <a:rPr lang="zh-CN" altLang="en-US" sz="2400" smtClean="0"/>
              <a:t>数据的解码（接收后）</a:t>
            </a:r>
            <a:endParaRPr lang="en-US" altLang="zh-CN" sz="2400" smtClean="0"/>
          </a:p>
          <a:p>
            <a:r>
              <a:rPr lang="zh-CN" altLang="en-US" sz="2400" smtClean="0"/>
              <a:t>用户操作，数据与界面整合</a:t>
            </a:r>
          </a:p>
        </p:txBody>
      </p:sp>
    </p:spTree>
    <p:extLst>
      <p:ext uri="{BB962C8B-B14F-4D97-AF65-F5344CB8AC3E}">
        <p14:creationId xmlns:p14="http://schemas.microsoft.com/office/powerpoint/2010/main" val="191709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609600"/>
            <a:ext cx="8596668" cy="851731"/>
          </a:xfrm>
        </p:spPr>
        <p:txBody>
          <a:bodyPr/>
          <a:lstStyle/>
          <a:p>
            <a:r>
              <a:rPr lang="zh-CN" altLang="en-US" smtClean="0"/>
              <a:t>通信程序模块组成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849863" y="1539487"/>
            <a:ext cx="5818356" cy="2885864"/>
          </a:xfrm>
        </p:spPr>
        <p:txBody>
          <a:bodyPr>
            <a:normAutofit/>
          </a:bodyPr>
          <a:lstStyle/>
          <a:p>
            <a:r>
              <a:rPr lang="zh-CN" altLang="en-US" sz="3200" smtClean="0"/>
              <a:t>执行通信功能的程序接口</a:t>
            </a:r>
            <a:endParaRPr lang="en-US" altLang="zh-CN" sz="3200" smtClean="0"/>
          </a:p>
          <a:p>
            <a:r>
              <a:rPr lang="zh-CN" altLang="en-US" sz="3200" smtClean="0"/>
              <a:t>数据的编码（发送前）</a:t>
            </a:r>
            <a:endParaRPr lang="en-US" altLang="zh-CN" sz="3200" smtClean="0"/>
          </a:p>
          <a:p>
            <a:r>
              <a:rPr lang="zh-CN" altLang="en-US" sz="3200" smtClean="0"/>
              <a:t>数据的解码（接收后）</a:t>
            </a:r>
            <a:endParaRPr lang="en-US" altLang="zh-CN" sz="3200" smtClean="0"/>
          </a:p>
          <a:p>
            <a:r>
              <a:rPr lang="zh-CN" altLang="en-US" sz="3200" smtClean="0"/>
              <a:t>用户操作，数据与界面整合</a:t>
            </a:r>
          </a:p>
        </p:txBody>
      </p:sp>
    </p:spTree>
    <p:extLst>
      <p:ext uri="{BB962C8B-B14F-4D97-AF65-F5344CB8AC3E}">
        <p14:creationId xmlns:p14="http://schemas.microsoft.com/office/powerpoint/2010/main" val="120121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08638" y="238539"/>
            <a:ext cx="5736719" cy="848139"/>
          </a:xfrm>
        </p:spPr>
        <p:txBody>
          <a:bodyPr>
            <a:normAutofit/>
          </a:bodyPr>
          <a:lstStyle/>
          <a:p>
            <a:r>
              <a:rPr lang="en-US" altLang="zh-CN" smtClean="0"/>
              <a:t>.NET</a:t>
            </a:r>
            <a:r>
              <a:rPr lang="zh-CN" altLang="en-US" smtClean="0"/>
              <a:t>平台常用网络通信类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46346" y="1332453"/>
            <a:ext cx="7859269" cy="3889027"/>
          </a:xfrm>
        </p:spPr>
        <p:txBody>
          <a:bodyPr>
            <a:noAutofit/>
          </a:bodyPr>
          <a:lstStyle/>
          <a:p>
            <a:r>
              <a:rPr lang="en-US" altLang="zh-CN" sz="240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System.net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命名空间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Dns IPEndPoint IPAddress </a:t>
            </a:r>
          </a:p>
          <a:p>
            <a:r>
              <a:rPr lang="en-US" altLang="zh-CN" sz="240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System.net.Sockets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命名空间</a:t>
            </a:r>
            <a:endParaRPr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 NetWorkStream TcpClient UdpClient</a:t>
            </a:r>
          </a:p>
          <a:p>
            <a:pPr lvl="1"/>
            <a:endParaRPr lang="zh-CN" altLang="en-US" sz="2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948817" y="3588490"/>
            <a:ext cx="2102031" cy="727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mtClean="0"/>
              <a:t>IP </a:t>
            </a:r>
            <a:r>
              <a:rPr lang="zh-CN" altLang="en-US" smtClean="0"/>
              <a:t>地址类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746346" y="4401084"/>
            <a:ext cx="7346521" cy="5390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IPAddress  Dns  IPHostEntry IPEndPoint</a:t>
            </a:r>
            <a:endParaRPr lang="zh-CN" altLang="en-US" sz="2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07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030" y="825382"/>
            <a:ext cx="64293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08638" y="238539"/>
            <a:ext cx="2102031" cy="727136"/>
          </a:xfrm>
        </p:spPr>
        <p:txBody>
          <a:bodyPr>
            <a:normAutofit/>
          </a:bodyPr>
          <a:lstStyle/>
          <a:p>
            <a:r>
              <a:rPr lang="en-US" altLang="zh-CN"/>
              <a:t>IP </a:t>
            </a:r>
            <a:r>
              <a:rPr lang="zh-CN" altLang="en-US" smtClean="0"/>
              <a:t>地址类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63438" y="965675"/>
            <a:ext cx="7346521" cy="539076"/>
          </a:xfrm>
        </p:spPr>
        <p:txBody>
          <a:bodyPr>
            <a:noAutofit/>
          </a:bodyPr>
          <a:lstStyle/>
          <a:p>
            <a:r>
              <a:rPr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IPAddress  Dns  IPHostEntry IPEndPoint</a:t>
            </a:r>
            <a:endParaRPr lang="zh-CN" altLang="en-US" sz="2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23" y="1692811"/>
            <a:ext cx="8255334" cy="401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1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894666" cy="697907"/>
          </a:xfrm>
        </p:spPr>
        <p:txBody>
          <a:bodyPr/>
          <a:lstStyle/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应用程序通信模式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07507"/>
            <a:ext cx="8596668" cy="4554908"/>
          </a:xfrm>
        </p:spPr>
        <p:txBody>
          <a:bodyPr/>
          <a:lstStyle/>
          <a:p>
            <a:r>
              <a:rPr lang="zh-CN" altLang="en-US" sz="3200"/>
              <a:t>网络</a:t>
            </a:r>
            <a:r>
              <a:rPr lang="zh-CN" altLang="en-US" sz="3200" smtClean="0"/>
              <a:t>通信协议</a:t>
            </a:r>
            <a:endParaRPr lang="en-US" altLang="zh-CN" sz="3200" smtClean="0"/>
          </a:p>
          <a:p>
            <a:r>
              <a:rPr lang="zh-CN" altLang="en-US" sz="3200" kern="0"/>
              <a:t>通信网络</a:t>
            </a:r>
            <a:r>
              <a:rPr lang="zh-CN" altLang="en-US" sz="3200" kern="0" smtClean="0"/>
              <a:t>硬件</a:t>
            </a:r>
            <a:endParaRPr lang="en-US" altLang="zh-CN" sz="3200" kern="0" smtClean="0"/>
          </a:p>
          <a:p>
            <a:r>
              <a:rPr lang="zh-CN" altLang="en-US" sz="3200" kern="0" smtClean="0"/>
              <a:t>通信网络软件</a:t>
            </a:r>
            <a:endParaRPr lang="en-US" altLang="zh-CN" sz="3200" kern="0" smtClean="0"/>
          </a:p>
          <a:p>
            <a:pPr lvl="1"/>
            <a:r>
              <a:rPr lang="zh-CN" altLang="en-US" sz="3000" kern="0" smtClean="0"/>
              <a:t>驱动程序</a:t>
            </a:r>
            <a:endParaRPr lang="en-US" altLang="zh-CN" sz="3000" kern="0" smtClean="0"/>
          </a:p>
          <a:p>
            <a:pPr lvl="1"/>
            <a:r>
              <a:rPr lang="zh-CN" altLang="en-US" sz="3000" kern="0" smtClean="0"/>
              <a:t>应用程序</a:t>
            </a:r>
            <a:endParaRPr lang="en-US" altLang="zh-CN" sz="3000" kern="0" smtClean="0"/>
          </a:p>
          <a:p>
            <a:r>
              <a:rPr lang="zh-CN" altLang="en-US" sz="3200" kern="0"/>
              <a:t>应用程序与</a:t>
            </a:r>
            <a:r>
              <a:rPr lang="en-US" altLang="zh-CN" sz="3200" kern="0"/>
              <a:t>Socket</a:t>
            </a:r>
            <a:r>
              <a:rPr lang="zh-CN" altLang="en-US" sz="3200" kern="0" smtClean="0"/>
              <a:t>接口</a:t>
            </a:r>
            <a:endParaRPr lang="en-US" altLang="zh-CN" sz="3200" kern="0" smtClean="0"/>
          </a:p>
          <a:p>
            <a:r>
              <a:rPr lang="en-US" altLang="zh-CN" sz="3200"/>
              <a:t>.NET</a:t>
            </a:r>
            <a:r>
              <a:rPr lang="zh-CN" altLang="en-US" sz="3200"/>
              <a:t>平台常用网络通信类</a:t>
            </a:r>
            <a:endParaRPr lang="zh-CN" altLang="en-US" sz="3200" kern="0"/>
          </a:p>
          <a:p>
            <a:endParaRPr lang="zh-CN" altLang="en-US" ker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76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228" y="-76111"/>
            <a:ext cx="7420598" cy="5565449"/>
          </a:xfrm>
          <a:prstGeom prst="rect">
            <a:avLst/>
          </a:prstGeom>
        </p:spPr>
      </p:pic>
      <p:sp>
        <p:nvSpPr>
          <p:cNvPr id="20" name="Rectangle 2"/>
          <p:cNvSpPr txBox="1">
            <a:spLocks noRot="1" noChangeArrowheads="1"/>
          </p:cNvSpPr>
          <p:nvPr/>
        </p:nvSpPr>
        <p:spPr bwMode="auto">
          <a:xfrm>
            <a:off x="241582" y="5597496"/>
            <a:ext cx="6415591" cy="1000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smtClean="0"/>
              <a:t>计算机通信网络</a:t>
            </a:r>
            <a:endParaRPr lang="zh-CN" altLang="en-US" kern="0"/>
          </a:p>
        </p:txBody>
      </p:sp>
    </p:spTree>
    <p:extLst>
      <p:ext uri="{BB962C8B-B14F-4D97-AF65-F5344CB8AC3E}">
        <p14:creationId xmlns:p14="http://schemas.microsoft.com/office/powerpoint/2010/main" val="141645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08638" y="238539"/>
            <a:ext cx="3178801" cy="727136"/>
          </a:xfrm>
        </p:spPr>
        <p:txBody>
          <a:bodyPr>
            <a:normAutofit/>
          </a:bodyPr>
          <a:lstStyle/>
          <a:p>
            <a:r>
              <a:rPr lang="zh-CN" altLang="en-US" smtClean="0"/>
              <a:t>网络通信协议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97622" y="1128045"/>
            <a:ext cx="6415029" cy="521293"/>
          </a:xfrm>
        </p:spPr>
        <p:txBody>
          <a:bodyPr>
            <a:noAutofit/>
          </a:bodyPr>
          <a:lstStyle/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网络协议规定了数据的封闭格式与工作流程</a:t>
            </a:r>
            <a:endParaRPr lang="zh-CN" altLang="en-US" sz="2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86" y="1951517"/>
            <a:ext cx="5654530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4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Rot="1" noChangeArrowheads="1"/>
          </p:cNvSpPr>
          <p:nvPr/>
        </p:nvSpPr>
        <p:spPr bwMode="auto">
          <a:xfrm>
            <a:off x="5396479" y="3564932"/>
            <a:ext cx="3937311" cy="964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smtClean="0"/>
              <a:t>通信网络硬件</a:t>
            </a:r>
            <a:endParaRPr lang="zh-CN" altLang="en-US" ker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85393" cy="30722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393" y="-1"/>
            <a:ext cx="4748397" cy="30722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2212"/>
            <a:ext cx="4324954" cy="3353268"/>
          </a:xfrm>
          <a:prstGeom prst="rect">
            <a:avLst/>
          </a:prstGeom>
        </p:spPr>
      </p:pic>
      <p:sp>
        <p:nvSpPr>
          <p:cNvPr id="6" name="Rectangle 3"/>
          <p:cNvSpPr txBox="1">
            <a:spLocks noRot="1" noChangeArrowheads="1"/>
          </p:cNvSpPr>
          <p:nvPr/>
        </p:nvSpPr>
        <p:spPr>
          <a:xfrm>
            <a:off x="4190302" y="4879649"/>
            <a:ext cx="5295531" cy="5212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网络硬件提供数据传输的物理介质</a:t>
            </a:r>
            <a:endParaRPr lang="zh-CN" altLang="en-US" sz="2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2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Rot="1" noChangeArrowheads="1"/>
          </p:cNvSpPr>
          <p:nvPr/>
        </p:nvSpPr>
        <p:spPr bwMode="auto">
          <a:xfrm>
            <a:off x="10026000" y="555477"/>
            <a:ext cx="1607157" cy="265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smtClean="0">
                <a:solidFill>
                  <a:srgbClr val="FFFF00"/>
                </a:solidFill>
              </a:rPr>
              <a:t>协议</a:t>
            </a:r>
            <a:endParaRPr lang="en-US" altLang="zh-CN" kern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zh-CN" altLang="en-US" kern="0" smtClean="0">
                <a:solidFill>
                  <a:srgbClr val="FFFF00"/>
                </a:solidFill>
              </a:rPr>
              <a:t>软件</a:t>
            </a:r>
            <a:endParaRPr lang="en-US" altLang="zh-CN" kern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zh-CN" altLang="en-US" kern="0" smtClean="0">
                <a:solidFill>
                  <a:srgbClr val="FFFF00"/>
                </a:solidFill>
              </a:rPr>
              <a:t>终端</a:t>
            </a:r>
            <a:endParaRPr lang="en-US" altLang="zh-CN" kern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zh-CN" altLang="en-US" kern="0" smtClean="0">
                <a:solidFill>
                  <a:srgbClr val="FFFF00"/>
                </a:solidFill>
              </a:rPr>
              <a:t>硬件</a:t>
            </a:r>
            <a:endParaRPr lang="zh-CN" altLang="en-US" kern="0">
              <a:solidFill>
                <a:srgbClr val="FFFF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85393" cy="30722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393" y="-1"/>
            <a:ext cx="4748397" cy="307221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393" y="3072212"/>
            <a:ext cx="4748397" cy="34268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" y="3072211"/>
            <a:ext cx="4576847" cy="343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5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Rot="1" noChangeArrowheads="1"/>
          </p:cNvSpPr>
          <p:nvPr/>
        </p:nvSpPr>
        <p:spPr bwMode="auto">
          <a:xfrm>
            <a:off x="3070240" y="2678707"/>
            <a:ext cx="3657083" cy="94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smtClean="0"/>
              <a:t>通信网络驱动</a:t>
            </a:r>
            <a:endParaRPr lang="zh-CN" altLang="en-US" kern="0"/>
          </a:p>
        </p:txBody>
      </p:sp>
      <p:sp>
        <p:nvSpPr>
          <p:cNvPr id="2" name="矩形 1"/>
          <p:cNvSpPr/>
          <p:nvPr/>
        </p:nvSpPr>
        <p:spPr>
          <a:xfrm>
            <a:off x="3196134" y="227668"/>
            <a:ext cx="469872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kern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应用软件编程</a:t>
            </a:r>
            <a:r>
              <a:rPr lang="zh-CN" altLang="en-US" sz="440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接口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068224" y="470020"/>
            <a:ext cx="700755" cy="2683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smtClean="0">
                <a:solidFill>
                  <a:srgbClr val="0920FB"/>
                </a:solidFill>
              </a:rPr>
              <a:t>通信软件</a:t>
            </a:r>
            <a:endParaRPr lang="zh-CN" altLang="en-US" sz="4000">
              <a:solidFill>
                <a:srgbClr val="0920FB"/>
              </a:solidFill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2264637" y="538385"/>
            <a:ext cx="649480" cy="2717563"/>
          </a:xfrm>
          <a:prstGeom prst="leftBrace">
            <a:avLst>
              <a:gd name="adj1" fmla="val 27721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9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838" y="4282942"/>
            <a:ext cx="2798554" cy="2575058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334956" y="4016125"/>
            <a:ext cx="1839413" cy="156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424446" y="4210410"/>
            <a:ext cx="1639982" cy="350579"/>
          </a:xfrm>
          <a:prstGeom prst="roundRect">
            <a:avLst>
              <a:gd name="adj" fmla="val 11789"/>
            </a:avLst>
          </a:prstGeom>
          <a:ln>
            <a:solidFill>
              <a:srgbClr val="0920FB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三次</a:t>
            </a:r>
            <a:r>
              <a:rPr lang="zh-CN" altLang="en-US" smtClean="0"/>
              <a:t>握手</a:t>
            </a:r>
            <a:endParaRPr lang="zh-CN" altLang="en-US"/>
          </a:p>
        </p:txBody>
      </p:sp>
      <p:sp>
        <p:nvSpPr>
          <p:cNvPr id="20" name="Rectangle 2"/>
          <p:cNvSpPr txBox="1">
            <a:spLocks noRot="1" noChangeArrowheads="1"/>
          </p:cNvSpPr>
          <p:nvPr/>
        </p:nvSpPr>
        <p:spPr bwMode="auto">
          <a:xfrm>
            <a:off x="6246976" y="3611605"/>
            <a:ext cx="4119073" cy="94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smtClean="0">
                <a:latin typeface="+mn-ea"/>
                <a:ea typeface="+mn-ea"/>
              </a:rPr>
              <a:t>硬件驱动工程师</a:t>
            </a:r>
            <a:endParaRPr lang="zh-CN" altLang="en-US" kern="0"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31584" y="1437890"/>
            <a:ext cx="41344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kern="0" smtClean="0">
                <a:solidFill>
                  <a:schemeClr val="tx2"/>
                </a:solidFill>
                <a:latin typeface="+mn-ea"/>
                <a:cs typeface="+mj-cs"/>
              </a:rPr>
              <a:t>应用软件工程师</a:t>
            </a:r>
            <a:endParaRPr lang="zh-CN" altLang="en-US" sz="4400" kern="0">
              <a:solidFill>
                <a:schemeClr val="tx2"/>
              </a:solidFill>
              <a:latin typeface="+mn-ea"/>
              <a:cs typeface="+mj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803157" y="2793029"/>
            <a:ext cx="1375879" cy="4245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548743" y="949125"/>
            <a:ext cx="1923518" cy="616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smtClean="0"/>
              <a:t>应用程序</a:t>
            </a:r>
            <a:endParaRPr lang="zh-CN" altLang="en-US" sz="3200"/>
          </a:p>
        </p:txBody>
      </p:sp>
      <p:sp>
        <p:nvSpPr>
          <p:cNvPr id="10" name="圆角矩形 9"/>
          <p:cNvSpPr/>
          <p:nvPr/>
        </p:nvSpPr>
        <p:spPr>
          <a:xfrm>
            <a:off x="2357924" y="4016125"/>
            <a:ext cx="1375879" cy="42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UDP</a:t>
            </a:r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478565" y="2671866"/>
            <a:ext cx="5400942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58630" y="3362651"/>
            <a:ext cx="5400942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下箭头 11"/>
          <p:cNvSpPr/>
          <p:nvPr/>
        </p:nvSpPr>
        <p:spPr>
          <a:xfrm>
            <a:off x="1143183" y="3497318"/>
            <a:ext cx="316194" cy="4101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2862842" y="3460865"/>
            <a:ext cx="316194" cy="4101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4734020" y="3460865"/>
            <a:ext cx="316194" cy="4101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332540" y="4016125"/>
            <a:ext cx="1375879" cy="424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RAW</a:t>
            </a:r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2305943" y="1669815"/>
            <a:ext cx="316194" cy="8982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742837" y="1806113"/>
            <a:ext cx="684027" cy="424560"/>
          </a:xfrm>
          <a:prstGeom prst="roundRect">
            <a:avLst/>
          </a:prstGeom>
          <a:ln w="28575">
            <a:solidFill>
              <a:srgbClr val="0920F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FF00"/>
                </a:solidFill>
              </a:rPr>
              <a:t>数据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4" name="右大括号 13"/>
          <p:cNvSpPr/>
          <p:nvPr/>
        </p:nvSpPr>
        <p:spPr>
          <a:xfrm>
            <a:off x="5879507" y="1054930"/>
            <a:ext cx="367469" cy="1616936"/>
          </a:xfrm>
          <a:prstGeom prst="rightBrace">
            <a:avLst>
              <a:gd name="adj1" fmla="val 30914"/>
              <a:gd name="adj2" fmla="val 48943"/>
            </a:avLst>
          </a:prstGeom>
          <a:ln w="38100">
            <a:solidFill>
              <a:srgbClr val="0920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920FB"/>
              </a:solidFill>
            </a:endParaRPr>
          </a:p>
        </p:txBody>
      </p:sp>
      <p:sp>
        <p:nvSpPr>
          <p:cNvPr id="21" name="右大括号 20"/>
          <p:cNvSpPr/>
          <p:nvPr/>
        </p:nvSpPr>
        <p:spPr>
          <a:xfrm>
            <a:off x="5879507" y="3362651"/>
            <a:ext cx="367469" cy="1616936"/>
          </a:xfrm>
          <a:prstGeom prst="rightBrace">
            <a:avLst>
              <a:gd name="adj1" fmla="val 30914"/>
              <a:gd name="adj2" fmla="val 48943"/>
            </a:avLst>
          </a:prstGeom>
          <a:ln w="38100">
            <a:solidFill>
              <a:srgbClr val="0920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424446" y="4789450"/>
            <a:ext cx="1639982" cy="329481"/>
          </a:xfrm>
          <a:prstGeom prst="roundRect">
            <a:avLst>
              <a:gd name="adj" fmla="val 11789"/>
            </a:avLst>
          </a:prstGeom>
          <a:ln>
            <a:solidFill>
              <a:srgbClr val="0920FB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四次挥手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51728" y="521273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TCP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3472261" y="1806113"/>
            <a:ext cx="684027" cy="424560"/>
          </a:xfrm>
          <a:prstGeom prst="roundRect">
            <a:avLst/>
          </a:prstGeom>
          <a:ln w="28575">
            <a:solidFill>
              <a:srgbClr val="0920FB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FF00"/>
                </a:solidFill>
              </a:rPr>
              <a:t>数据</a:t>
            </a:r>
            <a:endParaRPr lang="zh-CN" altLang="en-US">
              <a:solidFill>
                <a:srgbClr val="FFFF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347" y="33616"/>
            <a:ext cx="1085850" cy="152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141" y="90766"/>
            <a:ext cx="1724025" cy="14097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7156" y="4385699"/>
            <a:ext cx="5549206" cy="14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7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Rot="1" noChangeArrowheads="1"/>
          </p:cNvSpPr>
          <p:nvPr/>
        </p:nvSpPr>
        <p:spPr bwMode="auto">
          <a:xfrm>
            <a:off x="4862556" y="2731389"/>
            <a:ext cx="4119073" cy="94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smtClean="0">
                <a:latin typeface="+mn-ea"/>
                <a:ea typeface="+mn-ea"/>
              </a:rPr>
              <a:t>驱动程序代码</a:t>
            </a:r>
            <a:endParaRPr lang="zh-CN" altLang="en-US" kern="0">
              <a:latin typeface="+mn-ea"/>
              <a:ea typeface="+mn-ea"/>
            </a:endParaRPr>
          </a:p>
        </p:txBody>
      </p:sp>
      <p:sp>
        <p:nvSpPr>
          <p:cNvPr id="21" name="右大括号 20"/>
          <p:cNvSpPr/>
          <p:nvPr/>
        </p:nvSpPr>
        <p:spPr>
          <a:xfrm>
            <a:off x="4495087" y="166524"/>
            <a:ext cx="367469" cy="6399599"/>
          </a:xfrm>
          <a:prstGeom prst="rightBrace">
            <a:avLst>
              <a:gd name="adj1" fmla="val 30914"/>
              <a:gd name="adj2" fmla="val 48943"/>
            </a:avLst>
          </a:prstGeom>
          <a:ln w="38100">
            <a:solidFill>
              <a:srgbClr val="0920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78478" cy="656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3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1167</TotalTime>
  <Words>298</Words>
  <Application>Microsoft Office PowerPoint</Application>
  <PresentationFormat>宽屏</PresentationFormat>
  <Paragraphs>94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 Unicode MS</vt:lpstr>
      <vt:lpstr>方正姚体</vt:lpstr>
      <vt:lpstr>华文新魏</vt:lpstr>
      <vt:lpstr>微软雅黑</vt:lpstr>
      <vt:lpstr>Arial</vt:lpstr>
      <vt:lpstr>Microsoft Sans Serif</vt:lpstr>
      <vt:lpstr>Trebuchet MS</vt:lpstr>
      <vt:lpstr>Wingdings 3</vt:lpstr>
      <vt:lpstr>平面</vt:lpstr>
      <vt:lpstr>应用程序通信模式</vt:lpstr>
      <vt:lpstr>应用程序通信模式</vt:lpstr>
      <vt:lpstr>PowerPoint 演示文稿</vt:lpstr>
      <vt:lpstr>网络通信协议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网络通信编程基础</vt:lpstr>
      <vt:lpstr>网络工作原理、通信API、网络协议</vt:lpstr>
      <vt:lpstr>IP地址与网卡信息</vt:lpstr>
      <vt:lpstr>通信程序模块组成</vt:lpstr>
      <vt:lpstr>.NET平台常用网络通信类</vt:lpstr>
      <vt:lpstr>PowerPoint 演示文稿</vt:lpstr>
      <vt:lpstr>IP 地址类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李赞</cp:lastModifiedBy>
  <cp:revision>304</cp:revision>
  <dcterms:created xsi:type="dcterms:W3CDTF">2014-12-05T07:09:50Z</dcterms:created>
  <dcterms:modified xsi:type="dcterms:W3CDTF">2017-09-04T00:40:33Z</dcterms:modified>
</cp:coreProperties>
</file>