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9" r:id="rId3"/>
    <p:sldId id="275" r:id="rId4"/>
    <p:sldId id="287" r:id="rId5"/>
    <p:sldId id="298" r:id="rId6"/>
    <p:sldId id="308" r:id="rId7"/>
    <p:sldId id="309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289" r:id="rId16"/>
    <p:sldId id="304" r:id="rId17"/>
    <p:sldId id="307" r:id="rId18"/>
    <p:sldId id="312" r:id="rId19"/>
    <p:sldId id="310" r:id="rId20"/>
    <p:sldId id="311" r:id="rId21"/>
    <p:sldId id="290" r:id="rId22"/>
    <p:sldId id="292" r:id="rId23"/>
    <p:sldId id="294" r:id="rId24"/>
    <p:sldId id="300" r:id="rId25"/>
    <p:sldId id="293" r:id="rId26"/>
    <p:sldId id="302" r:id="rId27"/>
    <p:sldId id="301" r:id="rId28"/>
    <p:sldId id="306" r:id="rId29"/>
    <p:sldId id="305" r:id="rId30"/>
    <p:sldId id="31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AFA"/>
    <a:srgbClr val="0920FB"/>
    <a:srgbClr val="7C85F4"/>
    <a:srgbClr val="A7CBFB"/>
    <a:srgbClr val="B0B7FE"/>
    <a:srgbClr val="BAE8E7"/>
    <a:srgbClr val="CADCEC"/>
    <a:srgbClr val="FFFFCC"/>
    <a:srgbClr val="A4E1E0"/>
    <a:srgbClr val="82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界面与运行演示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dirty="0" smtClean="0"/>
            <a:t>发送端线程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dirty="0" smtClean="0"/>
            <a:t>接收端线程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dirty="0" smtClean="0"/>
            <a:t>通信包格式设计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zh-CN" altLang="en-US" b="1" i="0" dirty="0" smtClean="0"/>
            <a:t>数据的较验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A59F95D4-10C6-45C4-B33D-3D9B75A360EA}" type="presOf" srcId="{F43E8791-1524-43F4-8050-4C34BAD7A645}" destId="{8CEA2735-006C-4E60-8FFD-4DF9D453E957}" srcOrd="0" destOrd="0" presId="urn:microsoft.com/office/officeart/2005/8/layout/vList3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9DDB0BC2-66B8-4E1C-96D6-BA9E78AF9506}" type="presOf" srcId="{2044D2F6-8577-4759-9C67-BDC1CBA58ADA}" destId="{A54BC2F7-29C0-4C0E-897A-54ED01117932}" srcOrd="0" destOrd="0" presId="urn:microsoft.com/office/officeart/2005/8/layout/vList3"/>
    <dgm:cxn modelId="{7348F96D-A88F-42C0-97E9-F3DCC7CC2920}" type="presOf" srcId="{C0DAA090-DC2F-4A5B-84CF-FE23997C0F8D}" destId="{DDE2EFAC-FD0A-43B9-9885-8F584F8B2687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E2B17A73-CC6F-42F3-A937-02341DDD9C8B}" type="presOf" srcId="{FA432F65-E144-44ED-93A4-98D0EAA8A2A1}" destId="{B464AFC8-32CC-4E9E-A53A-DF84CB52C4FF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1806996C-0E1C-4B20-B341-F86F81FC8C42}" type="presOf" srcId="{FCE9FD83-274E-4FE1-BF58-FAB216BAFAD7}" destId="{5BD8D945-0727-4AEE-910D-850B92E65FD4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FE2ABEAD-0D42-474F-832B-F6F30F1FC683}" type="presOf" srcId="{396BC26E-CE43-4F6C-AE26-88B1A0FE2656}" destId="{B9B99F98-AC5B-4C9E-844E-115B0FBE0F50}" srcOrd="0" destOrd="0" presId="urn:microsoft.com/office/officeart/2005/8/layout/vList3"/>
    <dgm:cxn modelId="{C87FE13C-F4F4-44CE-8DDA-EFEDFB436AF7}" type="presParOf" srcId="{DDE2EFAC-FD0A-43B9-9885-8F584F8B2687}" destId="{04035673-F57E-4B09-9D23-B9C1E0ED0AD0}" srcOrd="0" destOrd="0" presId="urn:microsoft.com/office/officeart/2005/8/layout/vList3"/>
    <dgm:cxn modelId="{273E7FB7-C7FC-4E03-80D4-FC3A3D3DD1F4}" type="presParOf" srcId="{04035673-F57E-4B09-9D23-B9C1E0ED0AD0}" destId="{2B887BC6-55C2-4279-8C72-93BBB484D70B}" srcOrd="0" destOrd="0" presId="urn:microsoft.com/office/officeart/2005/8/layout/vList3"/>
    <dgm:cxn modelId="{DEB41D18-72C4-4020-A180-12643A75E4AC}" type="presParOf" srcId="{04035673-F57E-4B09-9D23-B9C1E0ED0AD0}" destId="{5BD8D945-0727-4AEE-910D-850B92E65FD4}" srcOrd="1" destOrd="0" presId="urn:microsoft.com/office/officeart/2005/8/layout/vList3"/>
    <dgm:cxn modelId="{89342A37-8992-42A7-B2AB-102EB8473852}" type="presParOf" srcId="{DDE2EFAC-FD0A-43B9-9885-8F584F8B2687}" destId="{CBB756D1-7B5D-46C5-B557-6BFF75EAD8BF}" srcOrd="1" destOrd="0" presId="urn:microsoft.com/office/officeart/2005/8/layout/vList3"/>
    <dgm:cxn modelId="{CEADD49C-9D2A-4B76-BD09-D2B929D8519C}" type="presParOf" srcId="{DDE2EFAC-FD0A-43B9-9885-8F584F8B2687}" destId="{0AF2AC48-D519-4CF4-8567-D7AC95B6DE28}" srcOrd="2" destOrd="0" presId="urn:microsoft.com/office/officeart/2005/8/layout/vList3"/>
    <dgm:cxn modelId="{841DCCD0-531D-4D66-8116-B38823B842C8}" type="presParOf" srcId="{0AF2AC48-D519-4CF4-8567-D7AC95B6DE28}" destId="{47029FA6-2407-4A00-9003-1A5A2E23D04D}" srcOrd="0" destOrd="0" presId="urn:microsoft.com/office/officeart/2005/8/layout/vList3"/>
    <dgm:cxn modelId="{7D0FD3EB-9D42-4163-8B5C-EDD8DE373F43}" type="presParOf" srcId="{0AF2AC48-D519-4CF4-8567-D7AC95B6DE28}" destId="{8CEA2735-006C-4E60-8FFD-4DF9D453E957}" srcOrd="1" destOrd="0" presId="urn:microsoft.com/office/officeart/2005/8/layout/vList3"/>
    <dgm:cxn modelId="{24E415CE-EBF1-44EB-90BF-BE6502230F7D}" type="presParOf" srcId="{DDE2EFAC-FD0A-43B9-9885-8F584F8B2687}" destId="{160D207A-F3AD-4841-B03D-44853F1E86A3}" srcOrd="3" destOrd="0" presId="urn:microsoft.com/office/officeart/2005/8/layout/vList3"/>
    <dgm:cxn modelId="{C7EED819-EB35-445B-96A2-41B5F1092350}" type="presParOf" srcId="{DDE2EFAC-FD0A-43B9-9885-8F584F8B2687}" destId="{24FE39AC-2170-4025-A214-9628DD33DEE5}" srcOrd="4" destOrd="0" presId="urn:microsoft.com/office/officeart/2005/8/layout/vList3"/>
    <dgm:cxn modelId="{B1F52818-E99D-486F-99F9-A4DC20780403}" type="presParOf" srcId="{24FE39AC-2170-4025-A214-9628DD33DEE5}" destId="{C65D282E-C2A2-4930-9C6F-4EDA50BF7ED6}" srcOrd="0" destOrd="0" presId="urn:microsoft.com/office/officeart/2005/8/layout/vList3"/>
    <dgm:cxn modelId="{EBBAAC9F-D00A-40E2-B803-1E5F35AC21F6}" type="presParOf" srcId="{24FE39AC-2170-4025-A214-9628DD33DEE5}" destId="{B9B99F98-AC5B-4C9E-844E-115B0FBE0F50}" srcOrd="1" destOrd="0" presId="urn:microsoft.com/office/officeart/2005/8/layout/vList3"/>
    <dgm:cxn modelId="{833F092B-41FA-4E6D-83D2-509791B9A7E0}" type="presParOf" srcId="{DDE2EFAC-FD0A-43B9-9885-8F584F8B2687}" destId="{3EE9443D-1E5B-42DB-8E9A-378D421F1C21}" srcOrd="5" destOrd="0" presId="urn:microsoft.com/office/officeart/2005/8/layout/vList3"/>
    <dgm:cxn modelId="{452A054E-0D12-4C6B-BF45-894CC1B0589B}" type="presParOf" srcId="{DDE2EFAC-FD0A-43B9-9885-8F584F8B2687}" destId="{DE3B96C1-42CF-49FD-899A-77EA35012790}" srcOrd="6" destOrd="0" presId="urn:microsoft.com/office/officeart/2005/8/layout/vList3"/>
    <dgm:cxn modelId="{F2A0C063-EBF3-4AD6-91A6-DB1195132CE1}" type="presParOf" srcId="{DE3B96C1-42CF-49FD-899A-77EA35012790}" destId="{D5F6D037-344E-452E-9D6F-1A43C8232B9E}" srcOrd="0" destOrd="0" presId="urn:microsoft.com/office/officeart/2005/8/layout/vList3"/>
    <dgm:cxn modelId="{15A32A24-E5C5-4F46-9317-7FA5EA197B8F}" type="presParOf" srcId="{DE3B96C1-42CF-49FD-899A-77EA35012790}" destId="{B464AFC8-32CC-4E9E-A53A-DF84CB52C4FF}" srcOrd="1" destOrd="0" presId="urn:microsoft.com/office/officeart/2005/8/layout/vList3"/>
    <dgm:cxn modelId="{CDC86FF9-1B90-4510-9135-AEC8FCABD68D}" type="presParOf" srcId="{DDE2EFAC-FD0A-43B9-9885-8F584F8B2687}" destId="{9A379EB0-60E2-4396-A663-A03B1FD9412B}" srcOrd="7" destOrd="0" presId="urn:microsoft.com/office/officeart/2005/8/layout/vList3"/>
    <dgm:cxn modelId="{53D53CCA-7142-4717-871E-2D960DB7B4E7}" type="presParOf" srcId="{DDE2EFAC-FD0A-43B9-9885-8F584F8B2687}" destId="{F2FCDE7B-3365-415A-9110-83E9A4FE368A}" srcOrd="8" destOrd="0" presId="urn:microsoft.com/office/officeart/2005/8/layout/vList3"/>
    <dgm:cxn modelId="{2312907D-37FB-4929-BFFD-DB5F74737FA0}" type="presParOf" srcId="{F2FCDE7B-3365-415A-9110-83E9A4FE368A}" destId="{2258F164-1356-4743-B87D-111BEFAD763A}" srcOrd="0" destOrd="0" presId="urn:microsoft.com/office/officeart/2005/8/layout/vList3"/>
    <dgm:cxn modelId="{4C5F2534-451C-4BF8-9E36-BF6A017AE532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文件块数计算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dirty="0" smtClean="0"/>
            <a:t>格式头（</a:t>
          </a:r>
          <a:r>
            <a:rPr lang="en-US" altLang="zh-CN" dirty="0" smtClean="0"/>
            <a:t>101</a:t>
          </a:r>
          <a:r>
            <a:rPr lang="zh-CN" altLang="en-US" dirty="0" smtClean="0"/>
            <a:t>）封装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dirty="0" smtClean="0"/>
            <a:t>块数封装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dirty="0" smtClean="0"/>
            <a:t>文件名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zh-CN" altLang="en-US" dirty="0" smtClean="0"/>
            <a:t>文件名封装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B9667ACE-2341-4FA7-B73B-0EB1C908D7B9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B9EB0A91-1C08-4A8C-93C8-A61042D45074}" type="presOf" srcId="{2044D2F6-8577-4759-9C67-BDC1CBA58ADA}" destId="{A54BC2F7-29C0-4C0E-897A-54ED01117932}" srcOrd="0" destOrd="0" presId="urn:microsoft.com/office/officeart/2005/8/layout/vList3"/>
    <dgm:cxn modelId="{1D4C867D-3B69-4AB1-A0B6-429A0293FE62}" type="presOf" srcId="{FCE9FD83-274E-4FE1-BF58-FAB216BAFAD7}" destId="{5BD8D945-0727-4AEE-910D-850B92E65FD4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19316331-6988-435D-B42B-B3EF2618024D}" type="presOf" srcId="{C0DAA090-DC2F-4A5B-84CF-FE23997C0F8D}" destId="{DDE2EFAC-FD0A-43B9-9885-8F584F8B268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60AB8582-0223-4B6F-97EE-BF34A15911F6}" type="presOf" srcId="{F43E8791-1524-43F4-8050-4C34BAD7A645}" destId="{8CEA2735-006C-4E60-8FFD-4DF9D453E957}" srcOrd="0" destOrd="0" presId="urn:microsoft.com/office/officeart/2005/8/layout/vList3"/>
    <dgm:cxn modelId="{402C7660-6926-45B5-BA6D-0E9D22BDA626}" type="presOf" srcId="{FA432F65-E144-44ED-93A4-98D0EAA8A2A1}" destId="{B464AFC8-32CC-4E9E-A53A-DF84CB52C4FF}" srcOrd="0" destOrd="0" presId="urn:microsoft.com/office/officeart/2005/8/layout/vList3"/>
    <dgm:cxn modelId="{BAD3CD84-3A2E-4D3F-A30F-0175B7FD8603}" type="presParOf" srcId="{DDE2EFAC-FD0A-43B9-9885-8F584F8B2687}" destId="{04035673-F57E-4B09-9D23-B9C1E0ED0AD0}" srcOrd="0" destOrd="0" presId="urn:microsoft.com/office/officeart/2005/8/layout/vList3"/>
    <dgm:cxn modelId="{0C249260-A6AA-4E3B-A60F-F5F4F1D6E98D}" type="presParOf" srcId="{04035673-F57E-4B09-9D23-B9C1E0ED0AD0}" destId="{2B887BC6-55C2-4279-8C72-93BBB484D70B}" srcOrd="0" destOrd="0" presId="urn:microsoft.com/office/officeart/2005/8/layout/vList3"/>
    <dgm:cxn modelId="{39A81C94-4CE7-4DD9-83E6-CB26B7A2FE17}" type="presParOf" srcId="{04035673-F57E-4B09-9D23-B9C1E0ED0AD0}" destId="{5BD8D945-0727-4AEE-910D-850B92E65FD4}" srcOrd="1" destOrd="0" presId="urn:microsoft.com/office/officeart/2005/8/layout/vList3"/>
    <dgm:cxn modelId="{BF1EAE4A-3698-4A0B-84EA-BC465BB33206}" type="presParOf" srcId="{DDE2EFAC-FD0A-43B9-9885-8F584F8B2687}" destId="{CBB756D1-7B5D-46C5-B557-6BFF75EAD8BF}" srcOrd="1" destOrd="0" presId="urn:microsoft.com/office/officeart/2005/8/layout/vList3"/>
    <dgm:cxn modelId="{61893F5B-4AD1-4660-B091-30E53062805D}" type="presParOf" srcId="{DDE2EFAC-FD0A-43B9-9885-8F584F8B2687}" destId="{0AF2AC48-D519-4CF4-8567-D7AC95B6DE28}" srcOrd="2" destOrd="0" presId="urn:microsoft.com/office/officeart/2005/8/layout/vList3"/>
    <dgm:cxn modelId="{E13EB2CF-B192-4553-8773-D05E6CCF16ED}" type="presParOf" srcId="{0AF2AC48-D519-4CF4-8567-D7AC95B6DE28}" destId="{47029FA6-2407-4A00-9003-1A5A2E23D04D}" srcOrd="0" destOrd="0" presId="urn:microsoft.com/office/officeart/2005/8/layout/vList3"/>
    <dgm:cxn modelId="{AA7FF123-FF3C-478B-8E05-3420357AB7AB}" type="presParOf" srcId="{0AF2AC48-D519-4CF4-8567-D7AC95B6DE28}" destId="{8CEA2735-006C-4E60-8FFD-4DF9D453E957}" srcOrd="1" destOrd="0" presId="urn:microsoft.com/office/officeart/2005/8/layout/vList3"/>
    <dgm:cxn modelId="{9DC7598E-1EAD-40F8-A3D4-18EEB24800AE}" type="presParOf" srcId="{DDE2EFAC-FD0A-43B9-9885-8F584F8B2687}" destId="{160D207A-F3AD-4841-B03D-44853F1E86A3}" srcOrd="3" destOrd="0" presId="urn:microsoft.com/office/officeart/2005/8/layout/vList3"/>
    <dgm:cxn modelId="{6FF9F366-936E-4891-BBE0-4930A68D400F}" type="presParOf" srcId="{DDE2EFAC-FD0A-43B9-9885-8F584F8B2687}" destId="{24FE39AC-2170-4025-A214-9628DD33DEE5}" srcOrd="4" destOrd="0" presId="urn:microsoft.com/office/officeart/2005/8/layout/vList3"/>
    <dgm:cxn modelId="{5E5BA059-3F7D-48C6-871B-01043E3A38A6}" type="presParOf" srcId="{24FE39AC-2170-4025-A214-9628DD33DEE5}" destId="{C65D282E-C2A2-4930-9C6F-4EDA50BF7ED6}" srcOrd="0" destOrd="0" presId="urn:microsoft.com/office/officeart/2005/8/layout/vList3"/>
    <dgm:cxn modelId="{FD145479-7949-4607-96DD-67F845B527CE}" type="presParOf" srcId="{24FE39AC-2170-4025-A214-9628DD33DEE5}" destId="{B9B99F98-AC5B-4C9E-844E-115B0FBE0F50}" srcOrd="1" destOrd="0" presId="urn:microsoft.com/office/officeart/2005/8/layout/vList3"/>
    <dgm:cxn modelId="{614A2382-B2CB-4EF0-8EC4-E0ABCCAA7E28}" type="presParOf" srcId="{DDE2EFAC-FD0A-43B9-9885-8F584F8B2687}" destId="{3EE9443D-1E5B-42DB-8E9A-378D421F1C21}" srcOrd="5" destOrd="0" presId="urn:microsoft.com/office/officeart/2005/8/layout/vList3"/>
    <dgm:cxn modelId="{7B74FC2E-678A-46F6-B267-FE7844144EAC}" type="presParOf" srcId="{DDE2EFAC-FD0A-43B9-9885-8F584F8B2687}" destId="{DE3B96C1-42CF-49FD-899A-77EA35012790}" srcOrd="6" destOrd="0" presId="urn:microsoft.com/office/officeart/2005/8/layout/vList3"/>
    <dgm:cxn modelId="{9DBFAD88-FD90-4B2C-BD71-105C8D8AADC6}" type="presParOf" srcId="{DE3B96C1-42CF-49FD-899A-77EA35012790}" destId="{D5F6D037-344E-452E-9D6F-1A43C8232B9E}" srcOrd="0" destOrd="0" presId="urn:microsoft.com/office/officeart/2005/8/layout/vList3"/>
    <dgm:cxn modelId="{331B932F-ABA4-4E7A-848B-29DFB220CE56}" type="presParOf" srcId="{DE3B96C1-42CF-49FD-899A-77EA35012790}" destId="{B464AFC8-32CC-4E9E-A53A-DF84CB52C4FF}" srcOrd="1" destOrd="0" presId="urn:microsoft.com/office/officeart/2005/8/layout/vList3"/>
    <dgm:cxn modelId="{57E209C6-1364-4657-9A33-F7C28A4F8CBA}" type="presParOf" srcId="{DDE2EFAC-FD0A-43B9-9885-8F584F8B2687}" destId="{9A379EB0-60E2-4396-A663-A03B1FD9412B}" srcOrd="7" destOrd="0" presId="urn:microsoft.com/office/officeart/2005/8/layout/vList3"/>
    <dgm:cxn modelId="{AD9BEB85-0C45-4E0A-9BC0-FC96BDB19026}" type="presParOf" srcId="{DDE2EFAC-FD0A-43B9-9885-8F584F8B2687}" destId="{F2FCDE7B-3365-415A-9110-83E9A4FE368A}" srcOrd="8" destOrd="0" presId="urn:microsoft.com/office/officeart/2005/8/layout/vList3"/>
    <dgm:cxn modelId="{7661A35A-22A1-4EC5-98C2-9693B7174390}" type="presParOf" srcId="{F2FCDE7B-3365-415A-9110-83E9A4FE368A}" destId="{2258F164-1356-4743-B87D-111BEFAD763A}" srcOrd="0" destOrd="0" presId="urn:microsoft.com/office/officeart/2005/8/layout/vList3"/>
    <dgm:cxn modelId="{920E7B1F-79A2-4247-8164-487E98F59C91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界面与运行演示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dirty="0" smtClean="0"/>
            <a:t>发送端线程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dirty="0" smtClean="0"/>
            <a:t>接收端线程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dirty="0" smtClean="0"/>
            <a:t>通信包格式设计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zh-CN" altLang="en-US" b="0" i="0" dirty="0" smtClean="0"/>
            <a:t>数据的较验</a:t>
          </a:r>
          <a:endParaRPr lang="zh-CN" altLang="en-US" b="0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1C3439D9-A993-44E9-8A5D-06488E8B2D28}" type="presOf" srcId="{F43E8791-1524-43F4-8050-4C34BAD7A645}" destId="{8CEA2735-006C-4E60-8FFD-4DF9D453E957}" srcOrd="0" destOrd="0" presId="urn:microsoft.com/office/officeart/2005/8/layout/vList3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41B4AD72-A597-4E25-BD75-2808D1417DEC}" type="presOf" srcId="{C0DAA090-DC2F-4A5B-84CF-FE23997C0F8D}" destId="{DDE2EFAC-FD0A-43B9-9885-8F584F8B2687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B2870432-DA81-45E0-A5CA-54B90D112BBD}" type="presOf" srcId="{FA432F65-E144-44ED-93A4-98D0EAA8A2A1}" destId="{B464AFC8-32CC-4E9E-A53A-DF84CB52C4FF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D17C03DB-6E99-4F6A-8EDC-90240AD6BE00}" type="presOf" srcId="{FCE9FD83-274E-4FE1-BF58-FAB216BAFAD7}" destId="{5BD8D945-0727-4AEE-910D-850B92E65FD4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8FE019A0-BE2B-4936-8777-87DB563E653F}" type="presOf" srcId="{396BC26E-CE43-4F6C-AE26-88B1A0FE2656}" destId="{B9B99F98-AC5B-4C9E-844E-115B0FBE0F50}" srcOrd="0" destOrd="0" presId="urn:microsoft.com/office/officeart/2005/8/layout/vList3"/>
    <dgm:cxn modelId="{078FF5E2-1A0D-4EDF-B74C-C25CA3CDD27B}" type="presOf" srcId="{2044D2F6-8577-4759-9C67-BDC1CBA58ADA}" destId="{A54BC2F7-29C0-4C0E-897A-54ED01117932}" srcOrd="0" destOrd="0" presId="urn:microsoft.com/office/officeart/2005/8/layout/vList3"/>
    <dgm:cxn modelId="{AC61A697-CE2F-499A-828B-8047A1FB2030}" type="presParOf" srcId="{DDE2EFAC-FD0A-43B9-9885-8F584F8B2687}" destId="{04035673-F57E-4B09-9D23-B9C1E0ED0AD0}" srcOrd="0" destOrd="0" presId="urn:microsoft.com/office/officeart/2005/8/layout/vList3"/>
    <dgm:cxn modelId="{01D2BDE7-5830-4A4E-8A6F-67E84D6FA4DA}" type="presParOf" srcId="{04035673-F57E-4B09-9D23-B9C1E0ED0AD0}" destId="{2B887BC6-55C2-4279-8C72-93BBB484D70B}" srcOrd="0" destOrd="0" presId="urn:microsoft.com/office/officeart/2005/8/layout/vList3"/>
    <dgm:cxn modelId="{8C435CAC-BD73-40BB-B993-783C64BBF4D9}" type="presParOf" srcId="{04035673-F57E-4B09-9D23-B9C1E0ED0AD0}" destId="{5BD8D945-0727-4AEE-910D-850B92E65FD4}" srcOrd="1" destOrd="0" presId="urn:microsoft.com/office/officeart/2005/8/layout/vList3"/>
    <dgm:cxn modelId="{2FEEE048-6CC1-46F3-9B8F-0C82294D02F2}" type="presParOf" srcId="{DDE2EFAC-FD0A-43B9-9885-8F584F8B2687}" destId="{CBB756D1-7B5D-46C5-B557-6BFF75EAD8BF}" srcOrd="1" destOrd="0" presId="urn:microsoft.com/office/officeart/2005/8/layout/vList3"/>
    <dgm:cxn modelId="{0ABD4FEE-B10C-459E-9C4E-E7A45D2FC73A}" type="presParOf" srcId="{DDE2EFAC-FD0A-43B9-9885-8F584F8B2687}" destId="{0AF2AC48-D519-4CF4-8567-D7AC95B6DE28}" srcOrd="2" destOrd="0" presId="urn:microsoft.com/office/officeart/2005/8/layout/vList3"/>
    <dgm:cxn modelId="{FFFC3319-82FE-42E2-BF1F-53CE66E8BB3B}" type="presParOf" srcId="{0AF2AC48-D519-4CF4-8567-D7AC95B6DE28}" destId="{47029FA6-2407-4A00-9003-1A5A2E23D04D}" srcOrd="0" destOrd="0" presId="urn:microsoft.com/office/officeart/2005/8/layout/vList3"/>
    <dgm:cxn modelId="{ED0D9494-4EE1-445E-BAAB-A3F4E1679A96}" type="presParOf" srcId="{0AF2AC48-D519-4CF4-8567-D7AC95B6DE28}" destId="{8CEA2735-006C-4E60-8FFD-4DF9D453E957}" srcOrd="1" destOrd="0" presId="urn:microsoft.com/office/officeart/2005/8/layout/vList3"/>
    <dgm:cxn modelId="{F4635CC1-1A17-4480-81B3-E1DA973B5B73}" type="presParOf" srcId="{DDE2EFAC-FD0A-43B9-9885-8F584F8B2687}" destId="{160D207A-F3AD-4841-B03D-44853F1E86A3}" srcOrd="3" destOrd="0" presId="urn:microsoft.com/office/officeart/2005/8/layout/vList3"/>
    <dgm:cxn modelId="{2C3133D4-3182-49CC-9283-A563E29205E3}" type="presParOf" srcId="{DDE2EFAC-FD0A-43B9-9885-8F584F8B2687}" destId="{24FE39AC-2170-4025-A214-9628DD33DEE5}" srcOrd="4" destOrd="0" presId="urn:microsoft.com/office/officeart/2005/8/layout/vList3"/>
    <dgm:cxn modelId="{1CD9CDF4-4875-4911-B7C9-FF96EDB3AF20}" type="presParOf" srcId="{24FE39AC-2170-4025-A214-9628DD33DEE5}" destId="{C65D282E-C2A2-4930-9C6F-4EDA50BF7ED6}" srcOrd="0" destOrd="0" presId="urn:microsoft.com/office/officeart/2005/8/layout/vList3"/>
    <dgm:cxn modelId="{AE5CE22A-A393-4FB2-BB9C-24F06B8490F3}" type="presParOf" srcId="{24FE39AC-2170-4025-A214-9628DD33DEE5}" destId="{B9B99F98-AC5B-4C9E-844E-115B0FBE0F50}" srcOrd="1" destOrd="0" presId="urn:microsoft.com/office/officeart/2005/8/layout/vList3"/>
    <dgm:cxn modelId="{E4E146CB-8E9E-409C-8C20-241E38845613}" type="presParOf" srcId="{DDE2EFAC-FD0A-43B9-9885-8F584F8B2687}" destId="{3EE9443D-1E5B-42DB-8E9A-378D421F1C21}" srcOrd="5" destOrd="0" presId="urn:microsoft.com/office/officeart/2005/8/layout/vList3"/>
    <dgm:cxn modelId="{7324DF50-5F7C-4E6C-B1A2-9E6E76A9A656}" type="presParOf" srcId="{DDE2EFAC-FD0A-43B9-9885-8F584F8B2687}" destId="{DE3B96C1-42CF-49FD-899A-77EA35012790}" srcOrd="6" destOrd="0" presId="urn:microsoft.com/office/officeart/2005/8/layout/vList3"/>
    <dgm:cxn modelId="{04AE8823-DAD5-4054-94EE-0639F3AD7081}" type="presParOf" srcId="{DE3B96C1-42CF-49FD-899A-77EA35012790}" destId="{D5F6D037-344E-452E-9D6F-1A43C8232B9E}" srcOrd="0" destOrd="0" presId="urn:microsoft.com/office/officeart/2005/8/layout/vList3"/>
    <dgm:cxn modelId="{0AF2EDBC-3D33-4D34-9616-C12C087F3576}" type="presParOf" srcId="{DE3B96C1-42CF-49FD-899A-77EA35012790}" destId="{B464AFC8-32CC-4E9E-A53A-DF84CB52C4FF}" srcOrd="1" destOrd="0" presId="urn:microsoft.com/office/officeart/2005/8/layout/vList3"/>
    <dgm:cxn modelId="{7947B7DF-2D86-4D96-8F47-E09A1DC97DCF}" type="presParOf" srcId="{DDE2EFAC-FD0A-43B9-9885-8F584F8B2687}" destId="{9A379EB0-60E2-4396-A663-A03B1FD9412B}" srcOrd="7" destOrd="0" presId="urn:microsoft.com/office/officeart/2005/8/layout/vList3"/>
    <dgm:cxn modelId="{60940CD9-800F-45EE-BEB5-4B0B06B12DF0}" type="presParOf" srcId="{DDE2EFAC-FD0A-43B9-9885-8F584F8B2687}" destId="{F2FCDE7B-3365-415A-9110-83E9A4FE368A}" srcOrd="8" destOrd="0" presId="urn:microsoft.com/office/officeart/2005/8/layout/vList3"/>
    <dgm:cxn modelId="{13621CE8-9C59-463F-A265-364AD4FB4E3D}" type="presParOf" srcId="{F2FCDE7B-3365-415A-9110-83E9A4FE368A}" destId="{2258F164-1356-4743-B87D-111BEFAD763A}" srcOrd="0" destOrd="0" presId="urn:microsoft.com/office/officeart/2005/8/layout/vList3"/>
    <dgm:cxn modelId="{77050520-C63C-4212-A1BB-B4C8AF8452D7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254633" y="68877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文件块数计算</a:t>
          </a:r>
          <a:endParaRPr lang="zh-CN" altLang="en-US" sz="3200" kern="1200" dirty="0"/>
        </a:p>
      </dsp:txBody>
      <dsp:txXfrm rot="10800000">
        <a:off x="450801" y="68877"/>
        <a:ext cx="5585289" cy="784672"/>
      </dsp:txXfrm>
    </dsp:sp>
    <dsp:sp modelId="{2B887BC6-55C2-4279-8C72-93BBB484D70B}">
      <dsp:nvSpPr>
        <dsp:cNvPr id="0" name=""/>
        <dsp:cNvSpPr/>
      </dsp:nvSpPr>
      <dsp:spPr>
        <a:xfrm>
          <a:off x="0" y="68877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A2735-006C-4E60-8FFD-4DF9D453E957}">
      <dsp:nvSpPr>
        <dsp:cNvPr id="0" name=""/>
        <dsp:cNvSpPr/>
      </dsp:nvSpPr>
      <dsp:spPr>
        <a:xfrm rot="10800000">
          <a:off x="254633" y="1087780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文件名</a:t>
          </a:r>
          <a:endParaRPr lang="zh-CN" altLang="en-US" sz="3200" kern="1200" dirty="0"/>
        </a:p>
      </dsp:txBody>
      <dsp:txXfrm rot="10800000">
        <a:off x="450801" y="1087780"/>
        <a:ext cx="5585289" cy="784672"/>
      </dsp:txXfrm>
    </dsp:sp>
    <dsp:sp modelId="{47029FA6-2407-4A00-9003-1A5A2E23D04D}">
      <dsp:nvSpPr>
        <dsp:cNvPr id="0" name=""/>
        <dsp:cNvSpPr/>
      </dsp:nvSpPr>
      <dsp:spPr>
        <a:xfrm>
          <a:off x="0" y="1087780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99F98-AC5B-4C9E-844E-115B0FBE0F50}">
      <dsp:nvSpPr>
        <dsp:cNvPr id="0" name=""/>
        <dsp:cNvSpPr/>
      </dsp:nvSpPr>
      <dsp:spPr>
        <a:xfrm rot="10800000">
          <a:off x="254633" y="2106682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格式头（</a:t>
          </a:r>
          <a:r>
            <a:rPr lang="en-US" altLang="zh-CN" sz="3200" kern="1200" dirty="0" smtClean="0"/>
            <a:t>101</a:t>
          </a:r>
          <a:r>
            <a:rPr lang="zh-CN" altLang="en-US" sz="3200" kern="1200" dirty="0" smtClean="0"/>
            <a:t>）封装</a:t>
          </a:r>
          <a:endParaRPr lang="zh-CN" altLang="en-US" sz="3200" kern="1200" dirty="0"/>
        </a:p>
      </dsp:txBody>
      <dsp:txXfrm rot="10800000">
        <a:off x="450801" y="2106682"/>
        <a:ext cx="5585289" cy="784672"/>
      </dsp:txXfrm>
    </dsp:sp>
    <dsp:sp modelId="{C65D282E-C2A2-4930-9C6F-4EDA50BF7ED6}">
      <dsp:nvSpPr>
        <dsp:cNvPr id="0" name=""/>
        <dsp:cNvSpPr/>
      </dsp:nvSpPr>
      <dsp:spPr>
        <a:xfrm>
          <a:off x="0" y="2106682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AFC8-32CC-4E9E-A53A-DF84CB52C4FF}">
      <dsp:nvSpPr>
        <dsp:cNvPr id="0" name=""/>
        <dsp:cNvSpPr/>
      </dsp:nvSpPr>
      <dsp:spPr>
        <a:xfrm rot="10800000">
          <a:off x="254633" y="3125585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块数封装</a:t>
          </a:r>
          <a:endParaRPr lang="zh-CN" altLang="en-US" sz="3200" kern="1200" dirty="0"/>
        </a:p>
      </dsp:txBody>
      <dsp:txXfrm rot="10800000">
        <a:off x="450801" y="3125585"/>
        <a:ext cx="5585289" cy="784672"/>
      </dsp:txXfrm>
    </dsp:sp>
    <dsp:sp modelId="{D5F6D037-344E-452E-9D6F-1A43C8232B9E}">
      <dsp:nvSpPr>
        <dsp:cNvPr id="0" name=""/>
        <dsp:cNvSpPr/>
      </dsp:nvSpPr>
      <dsp:spPr>
        <a:xfrm>
          <a:off x="0" y="3125585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C2F7-29C0-4C0E-897A-54ED01117932}">
      <dsp:nvSpPr>
        <dsp:cNvPr id="0" name=""/>
        <dsp:cNvSpPr/>
      </dsp:nvSpPr>
      <dsp:spPr>
        <a:xfrm rot="10800000">
          <a:off x="254633" y="4081132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文件名封装</a:t>
          </a:r>
          <a:endParaRPr lang="zh-CN" altLang="en-US" sz="3200" kern="1200" dirty="0"/>
        </a:p>
      </dsp:txBody>
      <dsp:txXfrm rot="10800000">
        <a:off x="450801" y="4081132"/>
        <a:ext cx="5585289" cy="784672"/>
      </dsp:txXfrm>
    </dsp:sp>
    <dsp:sp modelId="{2258F164-1356-4743-B87D-111BEFAD763A}">
      <dsp:nvSpPr>
        <dsp:cNvPr id="0" name=""/>
        <dsp:cNvSpPr/>
      </dsp:nvSpPr>
      <dsp:spPr>
        <a:xfrm>
          <a:off x="0" y="4081132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254633" y="68877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5730" rIns="234696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界面与运行演示</a:t>
          </a:r>
          <a:endParaRPr lang="zh-CN" altLang="en-US" sz="3300" kern="1200" dirty="0"/>
        </a:p>
      </dsp:txBody>
      <dsp:txXfrm rot="10800000">
        <a:off x="450801" y="68877"/>
        <a:ext cx="5585289" cy="784672"/>
      </dsp:txXfrm>
    </dsp:sp>
    <dsp:sp modelId="{2B887BC6-55C2-4279-8C72-93BBB484D70B}">
      <dsp:nvSpPr>
        <dsp:cNvPr id="0" name=""/>
        <dsp:cNvSpPr/>
      </dsp:nvSpPr>
      <dsp:spPr>
        <a:xfrm>
          <a:off x="0" y="68877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A2735-006C-4E60-8FFD-4DF9D453E957}">
      <dsp:nvSpPr>
        <dsp:cNvPr id="0" name=""/>
        <dsp:cNvSpPr/>
      </dsp:nvSpPr>
      <dsp:spPr>
        <a:xfrm rot="10800000">
          <a:off x="254633" y="1087780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5730" rIns="234696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通信包格式设计</a:t>
          </a:r>
          <a:endParaRPr lang="zh-CN" altLang="en-US" sz="3300" kern="1200" dirty="0"/>
        </a:p>
      </dsp:txBody>
      <dsp:txXfrm rot="10800000">
        <a:off x="450801" y="1087780"/>
        <a:ext cx="5585289" cy="784672"/>
      </dsp:txXfrm>
    </dsp:sp>
    <dsp:sp modelId="{47029FA6-2407-4A00-9003-1A5A2E23D04D}">
      <dsp:nvSpPr>
        <dsp:cNvPr id="0" name=""/>
        <dsp:cNvSpPr/>
      </dsp:nvSpPr>
      <dsp:spPr>
        <a:xfrm>
          <a:off x="0" y="1087780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99F98-AC5B-4C9E-844E-115B0FBE0F50}">
      <dsp:nvSpPr>
        <dsp:cNvPr id="0" name=""/>
        <dsp:cNvSpPr/>
      </dsp:nvSpPr>
      <dsp:spPr>
        <a:xfrm rot="10800000">
          <a:off x="254633" y="2106682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5730" rIns="234696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发送端线程</a:t>
          </a:r>
          <a:endParaRPr lang="zh-CN" altLang="en-US" sz="3300" kern="1200" dirty="0"/>
        </a:p>
      </dsp:txBody>
      <dsp:txXfrm rot="10800000">
        <a:off x="450801" y="2106682"/>
        <a:ext cx="5585289" cy="784672"/>
      </dsp:txXfrm>
    </dsp:sp>
    <dsp:sp modelId="{C65D282E-C2A2-4930-9C6F-4EDA50BF7ED6}">
      <dsp:nvSpPr>
        <dsp:cNvPr id="0" name=""/>
        <dsp:cNvSpPr/>
      </dsp:nvSpPr>
      <dsp:spPr>
        <a:xfrm>
          <a:off x="0" y="2106682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AFC8-32CC-4E9E-A53A-DF84CB52C4FF}">
      <dsp:nvSpPr>
        <dsp:cNvPr id="0" name=""/>
        <dsp:cNvSpPr/>
      </dsp:nvSpPr>
      <dsp:spPr>
        <a:xfrm rot="10800000">
          <a:off x="254633" y="3125585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5730" rIns="234696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接收端线程</a:t>
          </a:r>
          <a:endParaRPr lang="zh-CN" altLang="en-US" sz="3300" kern="1200" dirty="0"/>
        </a:p>
      </dsp:txBody>
      <dsp:txXfrm rot="10800000">
        <a:off x="450801" y="3125585"/>
        <a:ext cx="5585289" cy="784672"/>
      </dsp:txXfrm>
    </dsp:sp>
    <dsp:sp modelId="{D5F6D037-344E-452E-9D6F-1A43C8232B9E}">
      <dsp:nvSpPr>
        <dsp:cNvPr id="0" name=""/>
        <dsp:cNvSpPr/>
      </dsp:nvSpPr>
      <dsp:spPr>
        <a:xfrm>
          <a:off x="0" y="3125585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C2F7-29C0-4C0E-897A-54ED01117932}">
      <dsp:nvSpPr>
        <dsp:cNvPr id="0" name=""/>
        <dsp:cNvSpPr/>
      </dsp:nvSpPr>
      <dsp:spPr>
        <a:xfrm rot="10800000">
          <a:off x="254633" y="4081132"/>
          <a:ext cx="5781457" cy="7846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019" tIns="125730" rIns="234696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b="0" i="0" kern="1200" dirty="0" smtClean="0"/>
            <a:t>数据的较验</a:t>
          </a:r>
          <a:endParaRPr lang="zh-CN" altLang="en-US" sz="3300" b="0" kern="1200" dirty="0"/>
        </a:p>
      </dsp:txBody>
      <dsp:txXfrm rot="10800000">
        <a:off x="450801" y="4081132"/>
        <a:ext cx="5585289" cy="784672"/>
      </dsp:txXfrm>
    </dsp:sp>
    <dsp:sp modelId="{2258F164-1356-4743-B87D-111BEFAD763A}">
      <dsp:nvSpPr>
        <dsp:cNvPr id="0" name=""/>
        <dsp:cNvSpPr/>
      </dsp:nvSpPr>
      <dsp:spPr>
        <a:xfrm>
          <a:off x="0" y="4081132"/>
          <a:ext cx="784672" cy="7846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182D4-075B-4E62-9274-51578A14100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B5D4D-AF2A-4795-A3F9-61437FA20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8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03BF43-D24C-4C34-A513-23CC9451129F}" type="slidenum">
              <a:rPr lang="zh-CN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4398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F475F-67D3-446F-9506-26F9E3C97AC4}" type="slidenum">
              <a:rPr lang="zh-CN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237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9AD9F1-1565-433C-80CF-4C7C84C1DB73}" type="slidenum">
              <a:rPr lang="zh-CN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056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1DEA89-E5EE-448A-86A7-721DF85AE203}" type="slidenum">
              <a:rPr lang="zh-CN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3347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6B5DAD-8E54-474D-96DA-4F26285310D9}" type="slidenum">
              <a:rPr lang="zh-CN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085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301F23-EC67-4645-BB62-D8FA3E72F428}" type="slidenum">
              <a:rPr lang="zh-CN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184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9114" y="2075910"/>
            <a:ext cx="7796477" cy="12366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UDP  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文件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传输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1507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F087A0-4CFB-42F1-87C8-DFCFCB01D8EC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1074" y="324592"/>
            <a:ext cx="1816484" cy="83919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IP</a:t>
            </a:r>
            <a:r>
              <a:rPr lang="zh-CN" altLang="en-US" smtClean="0">
                <a:ea typeface="宋体" panose="02010600030101010101" pitchFamily="2" charset="-122"/>
              </a:rPr>
              <a:t>分片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21073" y="1163782"/>
            <a:ext cx="9832329" cy="4690753"/>
          </a:xfrm>
        </p:spPr>
        <p:txBody>
          <a:bodyPr>
            <a:noAutofit/>
          </a:bodyPr>
          <a:lstStyle/>
          <a:p>
            <a:pPr marL="533400" indent="-533400"/>
            <a:r>
              <a:rPr lang="zh-CN" altLang="en-US" sz="4000" smtClean="0">
                <a:ea typeface="宋体" panose="02010600030101010101" pitchFamily="2" charset="-122"/>
              </a:rPr>
              <a:t>最大传输单元</a:t>
            </a:r>
            <a:r>
              <a:rPr lang="en-US" altLang="zh-CN" sz="4000" smtClean="0">
                <a:ea typeface="宋体" panose="02010600030101010101" pitchFamily="2" charset="-122"/>
              </a:rPr>
              <a:t>-MTU</a:t>
            </a:r>
          </a:p>
          <a:p>
            <a:pPr marL="990600" lvl="1" indent="-533400"/>
            <a:r>
              <a:rPr lang="en-US" altLang="zh-CN" sz="3600" smtClean="0">
                <a:ea typeface="宋体" panose="02010600030101010101" pitchFamily="2" charset="-122"/>
              </a:rPr>
              <a:t>Maximum Transmision Unit.</a:t>
            </a:r>
            <a:r>
              <a:rPr lang="zh-CN" altLang="en-US" sz="3600" smtClean="0">
                <a:ea typeface="宋体" panose="02010600030101010101" pitchFamily="2" charset="-122"/>
              </a:rPr>
              <a:t>是指一种通信协议的某一层上面所能通过的最大数据报的大小，以字节为单位。</a:t>
            </a:r>
          </a:p>
          <a:p>
            <a:pPr marL="990600" lvl="1" indent="-533400"/>
            <a:r>
              <a:rPr lang="zh-CN" altLang="en-US" sz="3600" smtClean="0">
                <a:ea typeface="宋体" panose="02010600030101010101" pitchFamily="2" charset="-122"/>
              </a:rPr>
              <a:t>最大传输单元这个参数通常与通信接口有关（网络接口卡、串口等） </a:t>
            </a:r>
          </a:p>
        </p:txBody>
      </p:sp>
    </p:spTree>
    <p:extLst>
      <p:ext uri="{BB962C8B-B14F-4D97-AF65-F5344CB8AC3E}">
        <p14:creationId xmlns:p14="http://schemas.microsoft.com/office/powerpoint/2010/main" val="26146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5AC2C7-B18F-4CEF-B263-7CD57CDEB86D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5" y="314698"/>
            <a:ext cx="4609605" cy="68283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MTU(</a:t>
            </a:r>
            <a:r>
              <a:rPr lang="zh-CN" altLang="en-US" smtClean="0">
                <a:ea typeface="宋体" panose="02010600030101010101" pitchFamily="2" charset="-122"/>
              </a:rPr>
              <a:t>最大传输单元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18655" y="1375560"/>
            <a:ext cx="9442862" cy="4003962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sz="3600" smtClean="0">
                <a:ea typeface="宋体" panose="02010600030101010101" pitchFamily="2" charset="-122"/>
              </a:rPr>
              <a:t>这个</a:t>
            </a:r>
            <a:r>
              <a:rPr lang="en-US" altLang="zh-CN" sz="3600" smtClean="0">
                <a:ea typeface="宋体" panose="02010600030101010101" pitchFamily="2" charset="-122"/>
              </a:rPr>
              <a:t>1500</a:t>
            </a:r>
            <a:r>
              <a:rPr lang="zh-CN" altLang="en-US" sz="3600" smtClean="0">
                <a:ea typeface="宋体" panose="02010600030101010101" pitchFamily="2" charset="-122"/>
              </a:rPr>
              <a:t>字节就是网络层</a:t>
            </a:r>
            <a:r>
              <a:rPr lang="en-US" altLang="zh-CN" sz="3600" smtClean="0">
                <a:ea typeface="宋体" panose="02010600030101010101" pitchFamily="2" charset="-122"/>
              </a:rPr>
              <a:t>IP</a:t>
            </a:r>
            <a:r>
              <a:rPr lang="zh-CN" altLang="en-US" sz="3600" smtClean="0">
                <a:ea typeface="宋体" panose="02010600030101010101" pitchFamily="2" charset="-122"/>
              </a:rPr>
              <a:t>数据报的长度限制</a:t>
            </a:r>
            <a:endParaRPr lang="en-US" altLang="zh-CN" sz="360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CN" sz="3600" smtClean="0">
                <a:ea typeface="宋体" panose="02010600030101010101" pitchFamily="2" charset="-122"/>
              </a:rPr>
              <a:t>IP</a:t>
            </a:r>
            <a:r>
              <a:rPr lang="zh-CN" altLang="en-US" sz="3600" smtClean="0">
                <a:ea typeface="宋体" panose="02010600030101010101" pitchFamily="2" charset="-122"/>
              </a:rPr>
              <a:t>数据报的首部为</a:t>
            </a:r>
            <a:r>
              <a:rPr lang="en-US" altLang="zh-CN" sz="3600" smtClean="0">
                <a:ea typeface="宋体" panose="02010600030101010101" pitchFamily="2" charset="-122"/>
              </a:rPr>
              <a:t>20</a:t>
            </a:r>
            <a:r>
              <a:rPr lang="zh-CN" altLang="en-US" sz="3600" smtClean="0">
                <a:ea typeface="宋体" panose="02010600030101010101" pitchFamily="2" charset="-122"/>
              </a:rPr>
              <a:t>字节</a:t>
            </a:r>
            <a:r>
              <a:rPr lang="en-US" altLang="zh-CN" sz="3600" smtClean="0">
                <a:ea typeface="宋体" panose="02010600030101010101" pitchFamily="2" charset="-122"/>
              </a:rPr>
              <a:t>,</a:t>
            </a:r>
            <a:r>
              <a:rPr lang="zh-CN" altLang="en-US" sz="3600" smtClean="0">
                <a:ea typeface="宋体" panose="02010600030101010101" pitchFamily="2" charset="-122"/>
              </a:rPr>
              <a:t>所以</a:t>
            </a:r>
            <a:r>
              <a:rPr lang="en-US" altLang="zh-CN" sz="3600" smtClean="0">
                <a:ea typeface="宋体" panose="02010600030101010101" pitchFamily="2" charset="-122"/>
              </a:rPr>
              <a:t>IP</a:t>
            </a:r>
            <a:r>
              <a:rPr lang="zh-CN" altLang="en-US" sz="3600" smtClean="0">
                <a:ea typeface="宋体" panose="02010600030101010101" pitchFamily="2" charset="-122"/>
              </a:rPr>
              <a:t>数据报的数据区长度最大为</a:t>
            </a:r>
            <a:r>
              <a:rPr lang="en-US" altLang="zh-CN" sz="3600" smtClean="0">
                <a:ea typeface="宋体" panose="02010600030101010101" pitchFamily="2" charset="-122"/>
              </a:rPr>
              <a:t>1480</a:t>
            </a:r>
            <a:r>
              <a:rPr lang="zh-CN" altLang="en-US" sz="3600" smtClean="0">
                <a:ea typeface="宋体" panose="02010600030101010101" pitchFamily="2" charset="-122"/>
              </a:rPr>
              <a:t>字节</a:t>
            </a:r>
            <a:r>
              <a:rPr lang="en-US" altLang="zh-CN" sz="3600" smtClean="0">
                <a:ea typeface="宋体" panose="02010600030101010101" pitchFamily="2" charset="-122"/>
              </a:rPr>
              <a:t>.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3600" smtClean="0">
                <a:ea typeface="宋体" panose="02010600030101010101" pitchFamily="2" charset="-122"/>
              </a:rPr>
              <a:t>这个</a:t>
            </a:r>
            <a:r>
              <a:rPr lang="en-US" altLang="zh-CN" sz="3600" smtClean="0">
                <a:ea typeface="宋体" panose="02010600030101010101" pitchFamily="2" charset="-122"/>
              </a:rPr>
              <a:t>1480</a:t>
            </a:r>
            <a:r>
              <a:rPr lang="zh-CN" altLang="en-US" sz="3600" smtClean="0">
                <a:ea typeface="宋体" panose="02010600030101010101" pitchFamily="2" charset="-122"/>
              </a:rPr>
              <a:t>字节就是用来放</a:t>
            </a:r>
            <a:r>
              <a:rPr lang="en-US" altLang="zh-CN" sz="3600" smtClean="0">
                <a:ea typeface="宋体" panose="02010600030101010101" pitchFamily="2" charset="-122"/>
              </a:rPr>
              <a:t>TCP</a:t>
            </a:r>
            <a:r>
              <a:rPr lang="zh-CN" altLang="en-US" sz="3600" smtClean="0">
                <a:ea typeface="宋体" panose="02010600030101010101" pitchFamily="2" charset="-122"/>
              </a:rPr>
              <a:t>传来的</a:t>
            </a:r>
            <a:r>
              <a:rPr lang="en-US" altLang="zh-CN" sz="3600" smtClean="0">
                <a:ea typeface="宋体" panose="02010600030101010101" pitchFamily="2" charset="-122"/>
              </a:rPr>
              <a:t>TCP</a:t>
            </a:r>
            <a:r>
              <a:rPr lang="zh-CN" altLang="en-US" sz="3600" smtClean="0">
                <a:ea typeface="宋体" panose="02010600030101010101" pitchFamily="2" charset="-122"/>
              </a:rPr>
              <a:t>报文段或</a:t>
            </a:r>
            <a:r>
              <a:rPr lang="en-US" altLang="zh-CN" sz="3600" smtClean="0">
                <a:ea typeface="宋体" panose="02010600030101010101" pitchFamily="2" charset="-122"/>
              </a:rPr>
              <a:t>UDP</a:t>
            </a:r>
            <a:r>
              <a:rPr lang="zh-CN" altLang="en-US" sz="3600" smtClean="0">
                <a:ea typeface="宋体" panose="02010600030101010101" pitchFamily="2" charset="-122"/>
              </a:rPr>
              <a:t>传来的</a:t>
            </a:r>
            <a:r>
              <a:rPr lang="en-US" altLang="zh-CN" sz="3600" smtClean="0">
                <a:ea typeface="宋体" panose="02010600030101010101" pitchFamily="2" charset="-122"/>
              </a:rPr>
              <a:t>UDP</a:t>
            </a:r>
            <a:r>
              <a:rPr lang="zh-CN" altLang="en-US" sz="3600" smtClean="0">
                <a:ea typeface="宋体" panose="02010600030101010101" pitchFamily="2" charset="-122"/>
              </a:rPr>
              <a:t>数据报的</a:t>
            </a:r>
            <a:r>
              <a:rPr lang="en-US" altLang="zh-CN" sz="3600" smtClean="0">
                <a:ea typeface="宋体" panose="02010600030101010101" pitchFamily="2" charset="-122"/>
              </a:rPr>
              <a:t>.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6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33F503-CFB8-4A97-B452-88484587D883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80" y="183120"/>
            <a:ext cx="5367338" cy="11334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MTU(</a:t>
            </a:r>
            <a:r>
              <a:rPr lang="zh-CN" altLang="en-US" smtClean="0">
                <a:ea typeface="宋体" panose="02010600030101010101" pitchFamily="2" charset="-122"/>
              </a:rPr>
              <a:t>最大传输单元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1152" y="1159617"/>
            <a:ext cx="10238509" cy="4078288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sz="3600" smtClean="0">
                <a:ea typeface="宋体" panose="02010600030101010101" pitchFamily="2" charset="-122"/>
              </a:rPr>
              <a:t>又因为</a:t>
            </a:r>
            <a:r>
              <a:rPr lang="en-US" altLang="zh-CN" sz="3600" smtClean="0">
                <a:ea typeface="宋体" panose="02010600030101010101" pitchFamily="2" charset="-122"/>
              </a:rPr>
              <a:t>UDP</a:t>
            </a:r>
            <a:r>
              <a:rPr lang="zh-CN" altLang="en-US" sz="3600" smtClean="0">
                <a:ea typeface="宋体" panose="02010600030101010101" pitchFamily="2" charset="-122"/>
              </a:rPr>
              <a:t>数据报的首部</a:t>
            </a:r>
            <a:r>
              <a:rPr lang="en-US" altLang="zh-CN" sz="3600" smtClean="0">
                <a:ea typeface="宋体" panose="02010600030101010101" pitchFamily="2" charset="-122"/>
              </a:rPr>
              <a:t>8</a:t>
            </a:r>
            <a:r>
              <a:rPr lang="zh-CN" altLang="en-US" sz="3600" smtClean="0">
                <a:ea typeface="宋体" panose="02010600030101010101" pitchFamily="2" charset="-122"/>
              </a:rPr>
              <a:t>字节</a:t>
            </a:r>
            <a:r>
              <a:rPr lang="en-US" altLang="zh-CN" sz="3600" smtClean="0">
                <a:ea typeface="宋体" panose="02010600030101010101" pitchFamily="2" charset="-122"/>
              </a:rPr>
              <a:t>,</a:t>
            </a:r>
            <a:r>
              <a:rPr lang="zh-CN" altLang="en-US" sz="3600" smtClean="0">
                <a:ea typeface="宋体" panose="02010600030101010101" pitchFamily="2" charset="-122"/>
              </a:rPr>
              <a:t>所以</a:t>
            </a:r>
            <a:r>
              <a:rPr lang="en-US" altLang="zh-CN" sz="3600" smtClean="0">
                <a:ea typeface="宋体" panose="02010600030101010101" pitchFamily="2" charset="-122"/>
              </a:rPr>
              <a:t>UDP</a:t>
            </a:r>
            <a:r>
              <a:rPr lang="zh-CN" altLang="en-US" sz="3600" smtClean="0">
                <a:ea typeface="宋体" panose="02010600030101010101" pitchFamily="2" charset="-122"/>
              </a:rPr>
              <a:t>数据报的数据区最大长度为</a:t>
            </a:r>
            <a:r>
              <a:rPr lang="en-US" altLang="zh-CN" sz="3600" smtClean="0">
                <a:ea typeface="宋体" panose="02010600030101010101" pitchFamily="2" charset="-122"/>
              </a:rPr>
              <a:t>1472</a:t>
            </a:r>
            <a:r>
              <a:rPr lang="zh-CN" altLang="en-US" sz="3600" smtClean="0">
                <a:ea typeface="宋体" panose="02010600030101010101" pitchFamily="2" charset="-122"/>
              </a:rPr>
              <a:t>字节</a:t>
            </a:r>
            <a:r>
              <a:rPr lang="en-US" altLang="zh-CN" sz="3600" smtClean="0">
                <a:ea typeface="宋体" panose="02010600030101010101" pitchFamily="2" charset="-122"/>
              </a:rPr>
              <a:t>.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3600" smtClean="0">
                <a:ea typeface="宋体" panose="02010600030101010101" pitchFamily="2" charset="-122"/>
              </a:rPr>
              <a:t>这个</a:t>
            </a:r>
            <a:r>
              <a:rPr lang="en-US" altLang="zh-CN" sz="3600" smtClean="0">
                <a:ea typeface="宋体" panose="02010600030101010101" pitchFamily="2" charset="-122"/>
              </a:rPr>
              <a:t>1472</a:t>
            </a:r>
            <a:r>
              <a:rPr lang="zh-CN" altLang="en-US" sz="3600" smtClean="0">
                <a:ea typeface="宋体" panose="02010600030101010101" pitchFamily="2" charset="-122"/>
              </a:rPr>
              <a:t>字节就是我们可以使用的字节数。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3600" smtClean="0">
                <a:ea typeface="宋体" panose="02010600030101010101" pitchFamily="2" charset="-122"/>
              </a:rPr>
              <a:t>当我们发送的</a:t>
            </a:r>
            <a:r>
              <a:rPr lang="en-US" altLang="zh-CN" sz="3600" smtClean="0">
                <a:ea typeface="宋体" panose="02010600030101010101" pitchFamily="2" charset="-122"/>
              </a:rPr>
              <a:t>UDP</a:t>
            </a:r>
            <a:r>
              <a:rPr lang="zh-CN" altLang="en-US" sz="3600" smtClean="0">
                <a:ea typeface="宋体" panose="02010600030101010101" pitchFamily="2" charset="-122"/>
              </a:rPr>
              <a:t>数据大于</a:t>
            </a:r>
            <a:r>
              <a:rPr lang="en-US" altLang="zh-CN" sz="3600" smtClean="0">
                <a:ea typeface="宋体" panose="02010600030101010101" pitchFamily="2" charset="-122"/>
              </a:rPr>
              <a:t>1472</a:t>
            </a:r>
            <a:r>
              <a:rPr lang="zh-CN" altLang="en-US" sz="3600" smtClean="0">
                <a:ea typeface="宋体" panose="02010600030101010101" pitchFamily="2" charset="-122"/>
              </a:rPr>
              <a:t>的时候会怎样呢？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3600" smtClean="0">
                <a:ea typeface="宋体" panose="02010600030101010101" pitchFamily="2" charset="-122"/>
              </a:rPr>
              <a:t>这也就是说</a:t>
            </a:r>
            <a:r>
              <a:rPr lang="en-US" altLang="zh-CN" sz="3600" smtClean="0">
                <a:ea typeface="宋体" panose="02010600030101010101" pitchFamily="2" charset="-122"/>
              </a:rPr>
              <a:t>IP</a:t>
            </a:r>
            <a:r>
              <a:rPr lang="zh-CN" altLang="en-US" sz="3600" smtClean="0">
                <a:ea typeface="宋体" panose="02010600030101010101" pitchFamily="2" charset="-122"/>
              </a:rPr>
              <a:t>数据报大于</a:t>
            </a:r>
            <a:r>
              <a:rPr lang="en-US" altLang="zh-CN" sz="3600" smtClean="0">
                <a:ea typeface="宋体" panose="02010600030101010101" pitchFamily="2" charset="-122"/>
              </a:rPr>
              <a:t>1500</a:t>
            </a:r>
            <a:r>
              <a:rPr lang="zh-CN" altLang="en-US" sz="3600" smtClean="0">
                <a:ea typeface="宋体" panose="02010600030101010101" pitchFamily="2" charset="-122"/>
              </a:rPr>
              <a:t>字节</a:t>
            </a:r>
            <a:r>
              <a:rPr lang="en-US" altLang="zh-CN" sz="3600" smtClean="0">
                <a:ea typeface="宋体" panose="02010600030101010101" pitchFamily="2" charset="-122"/>
              </a:rPr>
              <a:t>,</a:t>
            </a:r>
            <a:r>
              <a:rPr lang="zh-CN" altLang="en-US" sz="3600" smtClean="0">
                <a:ea typeface="宋体" panose="02010600030101010101" pitchFamily="2" charset="-122"/>
              </a:rPr>
              <a:t>大于</a:t>
            </a:r>
            <a:r>
              <a:rPr lang="en-US" altLang="zh-CN" sz="3600" smtClean="0">
                <a:ea typeface="宋体" panose="02010600030101010101" pitchFamily="2" charset="-122"/>
              </a:rPr>
              <a:t>MTU.</a:t>
            </a:r>
            <a:r>
              <a:rPr lang="zh-CN" altLang="en-US" sz="3600" smtClean="0">
                <a:ea typeface="宋体" panose="02010600030101010101" pitchFamily="2" charset="-122"/>
              </a:rPr>
              <a:t>这个时候发送方</a:t>
            </a:r>
            <a:r>
              <a:rPr lang="en-US" altLang="zh-CN" sz="3600" smtClean="0">
                <a:ea typeface="宋体" panose="02010600030101010101" pitchFamily="2" charset="-122"/>
              </a:rPr>
              <a:t>IP</a:t>
            </a:r>
            <a:r>
              <a:rPr lang="zh-CN" altLang="en-US" sz="3600" smtClean="0">
                <a:ea typeface="宋体" panose="02010600030101010101" pitchFamily="2" charset="-122"/>
              </a:rPr>
              <a:t>层就需要分片</a:t>
            </a:r>
            <a:r>
              <a:rPr lang="en-US" altLang="zh-CN" sz="3600" smtClean="0">
                <a:ea typeface="宋体" panose="02010600030101010101" pitchFamily="2" charset="-122"/>
              </a:rPr>
              <a:t>(fragmentation).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9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90058A-92F6-4B35-ADF3-5708CA46A9D9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8371" name="矩形 4"/>
          <p:cNvSpPr>
            <a:spLocks noChangeArrowheads="1"/>
          </p:cNvSpPr>
          <p:nvPr/>
        </p:nvSpPr>
        <p:spPr bwMode="auto">
          <a:xfrm>
            <a:off x="277092" y="222044"/>
            <a:ext cx="90074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1.</a:t>
            </a:r>
            <a:r>
              <a:rPr lang="zh-CN" altLang="en-US" sz="2400" b="1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在链路层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，由以太网的物理特性决定了数据帧的长度为（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46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＋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18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）－（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1500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＋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18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），其中的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18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是数据帧的头和尾，也就是说</a:t>
            </a:r>
            <a:r>
              <a:rPr lang="zh-CN" altLang="en-US" sz="2400" b="1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数据帧的内容最大为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1500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（不包括帧头和帧尾），即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MTU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Maximum Transmission Unit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）为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1500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； 　</a:t>
            </a:r>
            <a:r>
              <a:rPr lang="zh-CN" altLang="en-US" sz="2400">
                <a:ea typeface="宋体" panose="02010600030101010101" pitchFamily="2" charset="-122"/>
              </a:rPr>
              <a:t/>
            </a:r>
            <a:br>
              <a:rPr lang="zh-CN" altLang="en-US" sz="2400"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2.</a:t>
            </a:r>
            <a:r>
              <a:rPr lang="zh-CN" altLang="en-US" sz="2400" b="1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在网络层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，因为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IP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包的首部要占用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20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字节，所以这的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MTU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1500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－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20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1480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；　</a:t>
            </a:r>
            <a:r>
              <a:rPr lang="zh-CN" altLang="en-US" sz="2400">
                <a:ea typeface="宋体" panose="02010600030101010101" pitchFamily="2" charset="-122"/>
              </a:rPr>
              <a:t/>
            </a:r>
            <a:br>
              <a:rPr lang="zh-CN" altLang="en-US" sz="2400"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3.</a:t>
            </a:r>
            <a:r>
              <a:rPr lang="zh-CN" altLang="en-US" sz="2400" b="1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在传输层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，对于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UDP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包的首部要占用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字节，所以这的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MTU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1480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－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1472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； 　　</a:t>
            </a:r>
            <a:r>
              <a:rPr lang="zh-CN" altLang="en-US" sz="2400">
                <a:ea typeface="宋体" panose="02010600030101010101" pitchFamily="2" charset="-122"/>
              </a:rPr>
              <a:t/>
            </a:r>
            <a:br>
              <a:rPr lang="zh-CN" altLang="en-US" sz="2400">
                <a:ea typeface="宋体" panose="0201060003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所以，在应用层，你的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Data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最大长度为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1472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。 （当我们的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UDP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包中的数据多于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MTU(1472)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时，发送方的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IP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层需要分片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fragmentation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进行传输，而在接收方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IP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层则需要进行数据报重组，由于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UDP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是不可靠的传输协议，如果分片丢失导致重组失败，将导致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UDP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数据包被丢弃）。 　　</a:t>
            </a:r>
            <a:r>
              <a:rPr lang="zh-CN" altLang="en-US" sz="2400">
                <a:ea typeface="宋体" panose="02010600030101010101" pitchFamily="2" charset="-122"/>
              </a:rPr>
              <a:t/>
            </a:r>
            <a:br>
              <a:rPr lang="zh-CN" altLang="en-US" sz="2400">
                <a:ea typeface="宋体" panose="0201060003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从上面的分析来看，在普通的局域网环境下，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UDP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的数据最大为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1472</a:t>
            </a:r>
            <a:r>
              <a:rPr lang="zh-CN" altLang="en-US" sz="2400">
                <a:solidFill>
                  <a:srgbClr val="000000"/>
                </a:solidFill>
                <a:latin typeface="楷体_GB2312"/>
                <a:ea typeface="宋体" panose="02010600030101010101" pitchFamily="2" charset="-122"/>
              </a:rPr>
              <a:t>字节最好（避免分片重组）。 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9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582B4-A5C0-4B21-8E77-9BF76B9DFDB5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5367338" cy="11334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MTU(</a:t>
            </a:r>
            <a:r>
              <a:rPr lang="zh-CN" altLang="en-US" smtClean="0">
                <a:ea typeface="宋体" panose="02010600030101010101" pitchFamily="2" charset="-122"/>
              </a:rPr>
              <a:t>最大传输单元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981200" y="1444625"/>
            <a:ext cx="8147050" cy="4078288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ATM</a:t>
            </a:r>
            <a:r>
              <a:rPr lang="zh-CN" altLang="en-US" smtClean="0">
                <a:ea typeface="宋体" panose="02010600030101010101" pitchFamily="2" charset="-122"/>
              </a:rPr>
              <a:t>使用短的、固定长度信元来实现高速交换</a:t>
            </a:r>
          </a:p>
        </p:txBody>
      </p:sp>
    </p:spTree>
    <p:extLst>
      <p:ext uri="{BB962C8B-B14F-4D97-AF65-F5344CB8AC3E}">
        <p14:creationId xmlns:p14="http://schemas.microsoft.com/office/powerpoint/2010/main" val="20763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1679893" y="241162"/>
            <a:ext cx="7400509" cy="3660849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596295" y="2050786"/>
            <a:ext cx="2347570" cy="555117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193304" y="1987470"/>
            <a:ext cx="2347570" cy="520034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354994" y="339098"/>
            <a:ext cx="2444680" cy="640256"/>
          </a:xfrm>
          <a:prstGeom prst="roundRect">
            <a:avLst>
              <a:gd name="adj" fmla="val 813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762373" y="2013783"/>
            <a:ext cx="2347570" cy="518950"/>
          </a:xfrm>
          <a:prstGeom prst="roundRect">
            <a:avLst>
              <a:gd name="adj" fmla="val 813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738994" y="4492727"/>
            <a:ext cx="6809109" cy="463605"/>
          </a:xfrm>
          <a:prstGeom prst="roundRect">
            <a:avLst>
              <a:gd name="adj" fmla="val 50000"/>
            </a:avLst>
          </a:prstGeom>
          <a:solidFill>
            <a:srgbClr val="A7CBFB"/>
          </a:solidFill>
          <a:ln>
            <a:solidFill>
              <a:srgbClr val="0920F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通信接口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82901" y="415515"/>
            <a:ext cx="3460116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964033" y="2090910"/>
            <a:ext cx="1079406" cy="353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3035574" y="5970131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文件传输协议设计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5380148" y="2055290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066413" y="339092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请求发送数据包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1831118" y="2104002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651227" y="423942"/>
            <a:ext cx="1077705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437343" y="423941"/>
            <a:ext cx="1157427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文件长度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89024" y="1037879"/>
            <a:ext cx="714916" cy="9649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18172" y="1071181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6585764" y="1643787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720948" y="2122369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63581" y="2063286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>
            <a:off x="2790239" y="2557866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411698" y="3392203"/>
            <a:ext cx="1899286" cy="3834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5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数据传送数据包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下箭头 96"/>
          <p:cNvSpPr/>
          <p:nvPr/>
        </p:nvSpPr>
        <p:spPr>
          <a:xfrm>
            <a:off x="5202676" y="2580664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6645461" y="2125619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7308078" y="2760785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583" y="303163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674704" y="12946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486979" y="30301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473476" y="15063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832963" y="16978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7593996" y="28606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 flipV="1">
            <a:off x="6390697" y="3526630"/>
            <a:ext cx="459884" cy="8995"/>
          </a:xfrm>
          <a:prstGeom prst="line">
            <a:avLst/>
          </a:prstGeom>
          <a:ln w="1079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箭头 153"/>
          <p:cNvSpPr/>
          <p:nvPr/>
        </p:nvSpPr>
        <p:spPr>
          <a:xfrm>
            <a:off x="7036945" y="860421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下箭头 154"/>
          <p:cNvSpPr/>
          <p:nvPr/>
        </p:nvSpPr>
        <p:spPr>
          <a:xfrm>
            <a:off x="8062765" y="1215876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角矩形 155"/>
          <p:cNvSpPr/>
          <p:nvPr/>
        </p:nvSpPr>
        <p:spPr>
          <a:xfrm>
            <a:off x="6933150" y="3380508"/>
            <a:ext cx="1899286" cy="3834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5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数据传送数据包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77762" y="1559466"/>
            <a:ext cx="366412" cy="1429862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720879" y="3902011"/>
            <a:ext cx="392878" cy="14298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右箭头 164"/>
          <p:cNvSpPr/>
          <p:nvPr/>
        </p:nvSpPr>
        <p:spPr>
          <a:xfrm>
            <a:off x="1259059" y="2177662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右箭头 165"/>
          <p:cNvSpPr/>
          <p:nvPr/>
        </p:nvSpPr>
        <p:spPr>
          <a:xfrm>
            <a:off x="1185177" y="4540325"/>
            <a:ext cx="351692" cy="2738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5152817" y="3947684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1546910" y="3453177"/>
            <a:ext cx="3545485" cy="1429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1546911" y="1892873"/>
            <a:ext cx="7666893" cy="1429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89056" y="338649"/>
            <a:ext cx="7666893" cy="1429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45747" y="55317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59" name="圆角矩形 58"/>
          <p:cNvSpPr/>
          <p:nvPr/>
        </p:nvSpPr>
        <p:spPr>
          <a:xfrm>
            <a:off x="3668355" y="55317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3284478" y="55317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61" name="圆角矩形 60"/>
          <p:cNvSpPr/>
          <p:nvPr/>
        </p:nvSpPr>
        <p:spPr>
          <a:xfrm>
            <a:off x="2909226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2529664" y="553174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63" name="圆角矩形 62"/>
          <p:cNvSpPr/>
          <p:nvPr/>
        </p:nvSpPr>
        <p:spPr>
          <a:xfrm>
            <a:off x="2145471" y="55317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4423169" y="553174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65" name="圆角矩形 64"/>
          <p:cNvSpPr/>
          <p:nvPr/>
        </p:nvSpPr>
        <p:spPr>
          <a:xfrm>
            <a:off x="4810618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66" name="圆角矩形 65"/>
          <p:cNvSpPr/>
          <p:nvPr/>
        </p:nvSpPr>
        <p:spPr>
          <a:xfrm>
            <a:off x="5190932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9</a:t>
            </a:r>
            <a:endParaRPr lang="zh-CN" altLang="en-US" sz="1200" dirty="0"/>
          </a:p>
        </p:txBody>
      </p:sp>
      <p:sp>
        <p:nvSpPr>
          <p:cNvPr id="67" name="圆角矩形 66"/>
          <p:cNvSpPr/>
          <p:nvPr/>
        </p:nvSpPr>
        <p:spPr>
          <a:xfrm>
            <a:off x="5572707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10</a:t>
            </a:r>
            <a:endParaRPr lang="zh-CN" altLang="en-US" sz="1200" dirty="0"/>
          </a:p>
        </p:txBody>
      </p:sp>
      <p:sp>
        <p:nvSpPr>
          <p:cNvPr id="68" name="圆角矩形 67"/>
          <p:cNvSpPr/>
          <p:nvPr/>
        </p:nvSpPr>
        <p:spPr>
          <a:xfrm>
            <a:off x="5951481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11</a:t>
            </a:r>
            <a:endParaRPr lang="zh-CN" altLang="en-US" sz="1200" dirty="0"/>
          </a:p>
        </p:txBody>
      </p:sp>
      <p:sp>
        <p:nvSpPr>
          <p:cNvPr id="69" name="圆角矩形 68"/>
          <p:cNvSpPr/>
          <p:nvPr/>
        </p:nvSpPr>
        <p:spPr>
          <a:xfrm>
            <a:off x="6330334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12</a:t>
            </a:r>
            <a:endParaRPr lang="zh-CN" altLang="en-US" sz="1200" dirty="0"/>
          </a:p>
        </p:txBody>
      </p:sp>
      <p:sp>
        <p:nvSpPr>
          <p:cNvPr id="70" name="圆角矩形 69"/>
          <p:cNvSpPr/>
          <p:nvPr/>
        </p:nvSpPr>
        <p:spPr>
          <a:xfrm>
            <a:off x="6709187" y="553174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13</a:t>
            </a:r>
            <a:endParaRPr lang="zh-CN" altLang="en-US" sz="1200" dirty="0"/>
          </a:p>
        </p:txBody>
      </p:sp>
      <p:sp>
        <p:nvSpPr>
          <p:cNvPr id="71" name="圆角矩形 70"/>
          <p:cNvSpPr/>
          <p:nvPr/>
        </p:nvSpPr>
        <p:spPr>
          <a:xfrm>
            <a:off x="8207355" y="54936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2" name="圆角矩形 71"/>
          <p:cNvSpPr/>
          <p:nvPr/>
        </p:nvSpPr>
        <p:spPr>
          <a:xfrm>
            <a:off x="8594605" y="54936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77" name="圆角矩形 76"/>
          <p:cNvSpPr/>
          <p:nvPr/>
        </p:nvSpPr>
        <p:spPr>
          <a:xfrm>
            <a:off x="1769175" y="55317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2" name="左大括号 91"/>
          <p:cNvSpPr/>
          <p:nvPr/>
        </p:nvSpPr>
        <p:spPr>
          <a:xfrm rot="16200000">
            <a:off x="2439550" y="357927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1856899" y="1271596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430221" y="5204818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文件传输协议设计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左大括号 56"/>
          <p:cNvSpPr/>
          <p:nvPr/>
        </p:nvSpPr>
        <p:spPr>
          <a:xfrm rot="16200000">
            <a:off x="3963420" y="353248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16200000">
            <a:off x="5492732" y="359490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3378322" y="1271596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总块数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876064" y="1272951"/>
            <a:ext cx="1380043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文件名长度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左大括号 101"/>
          <p:cNvSpPr/>
          <p:nvPr/>
        </p:nvSpPr>
        <p:spPr>
          <a:xfrm rot="16200000">
            <a:off x="7542097" y="-164582"/>
            <a:ext cx="182945" cy="254023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6695611" y="1288425"/>
            <a:ext cx="188235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文件名字节序列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062973" y="206210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06" name="圆角矩形 105"/>
          <p:cNvSpPr/>
          <p:nvPr/>
        </p:nvSpPr>
        <p:spPr>
          <a:xfrm>
            <a:off x="3685581" y="206210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07" name="圆角矩形 106"/>
          <p:cNvSpPr/>
          <p:nvPr/>
        </p:nvSpPr>
        <p:spPr>
          <a:xfrm>
            <a:off x="3301704" y="206210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08" name="圆角矩形 107"/>
          <p:cNvSpPr/>
          <p:nvPr/>
        </p:nvSpPr>
        <p:spPr>
          <a:xfrm>
            <a:off x="2926452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10" name="圆角矩形 109"/>
          <p:cNvSpPr/>
          <p:nvPr/>
        </p:nvSpPr>
        <p:spPr>
          <a:xfrm>
            <a:off x="2546890" y="206210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11" name="圆角矩形 110"/>
          <p:cNvSpPr/>
          <p:nvPr/>
        </p:nvSpPr>
        <p:spPr>
          <a:xfrm>
            <a:off x="2162697" y="2062100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4440395" y="206210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15" name="圆角矩形 114"/>
          <p:cNvSpPr/>
          <p:nvPr/>
        </p:nvSpPr>
        <p:spPr>
          <a:xfrm>
            <a:off x="4827844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16" name="圆角矩形 115"/>
          <p:cNvSpPr/>
          <p:nvPr/>
        </p:nvSpPr>
        <p:spPr>
          <a:xfrm>
            <a:off x="5208158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9</a:t>
            </a:r>
            <a:endParaRPr lang="zh-CN" altLang="en-US" sz="1200" dirty="0"/>
          </a:p>
        </p:txBody>
      </p:sp>
      <p:sp>
        <p:nvSpPr>
          <p:cNvPr id="117" name="圆角矩形 116"/>
          <p:cNvSpPr/>
          <p:nvPr/>
        </p:nvSpPr>
        <p:spPr>
          <a:xfrm>
            <a:off x="5589933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10</a:t>
            </a:r>
            <a:endParaRPr lang="zh-CN" altLang="en-US" sz="1200" dirty="0"/>
          </a:p>
        </p:txBody>
      </p:sp>
      <p:sp>
        <p:nvSpPr>
          <p:cNvPr id="118" name="圆角矩形 117"/>
          <p:cNvSpPr/>
          <p:nvPr/>
        </p:nvSpPr>
        <p:spPr>
          <a:xfrm>
            <a:off x="5968707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11</a:t>
            </a:r>
            <a:endParaRPr lang="zh-CN" altLang="en-US" sz="1200" dirty="0"/>
          </a:p>
        </p:txBody>
      </p:sp>
      <p:sp>
        <p:nvSpPr>
          <p:cNvPr id="119" name="圆角矩形 118"/>
          <p:cNvSpPr/>
          <p:nvPr/>
        </p:nvSpPr>
        <p:spPr>
          <a:xfrm>
            <a:off x="6347560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12</a:t>
            </a:r>
            <a:endParaRPr lang="zh-CN" altLang="en-US" sz="1200" dirty="0"/>
          </a:p>
        </p:txBody>
      </p:sp>
      <p:sp>
        <p:nvSpPr>
          <p:cNvPr id="120" name="圆角矩形 119"/>
          <p:cNvSpPr/>
          <p:nvPr/>
        </p:nvSpPr>
        <p:spPr>
          <a:xfrm>
            <a:off x="6726413" y="206210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13</a:t>
            </a:r>
            <a:endParaRPr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8224581" y="205829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2" name="圆角矩形 121"/>
          <p:cNvSpPr/>
          <p:nvPr/>
        </p:nvSpPr>
        <p:spPr>
          <a:xfrm>
            <a:off x="8611831" y="205829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1786401" y="2062100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24" name="左大括号 123"/>
          <p:cNvSpPr/>
          <p:nvPr/>
        </p:nvSpPr>
        <p:spPr>
          <a:xfrm rot="16200000">
            <a:off x="2456776" y="1866854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1874125" y="2780523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左大括号 125"/>
          <p:cNvSpPr/>
          <p:nvPr/>
        </p:nvSpPr>
        <p:spPr>
          <a:xfrm rot="16200000">
            <a:off x="3980646" y="1862175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左大括号 126"/>
          <p:cNvSpPr/>
          <p:nvPr/>
        </p:nvSpPr>
        <p:spPr>
          <a:xfrm rot="16200000">
            <a:off x="5509958" y="1868417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3395548" y="2780523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块编号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4913386" y="2781878"/>
            <a:ext cx="1380043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本包长度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左大括号 129"/>
          <p:cNvSpPr/>
          <p:nvPr/>
        </p:nvSpPr>
        <p:spPr>
          <a:xfrm rot="16200000">
            <a:off x="7559323" y="1344345"/>
            <a:ext cx="182945" cy="254023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6712837" y="2797352"/>
            <a:ext cx="188235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数据包字节序列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连接符 131"/>
          <p:cNvCxnSpPr>
            <a:stCxn id="120" idx="3"/>
            <a:endCxn id="121" idx="1"/>
          </p:cNvCxnSpPr>
          <p:nvPr/>
        </p:nvCxnSpPr>
        <p:spPr>
          <a:xfrm flipV="1">
            <a:off x="7105266" y="2235138"/>
            <a:ext cx="1119315" cy="3805"/>
          </a:xfrm>
          <a:prstGeom prst="line">
            <a:avLst/>
          </a:prstGeom>
          <a:ln w="1079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4062973" y="362963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34" name="圆角矩形 133"/>
          <p:cNvSpPr/>
          <p:nvPr/>
        </p:nvSpPr>
        <p:spPr>
          <a:xfrm>
            <a:off x="3685581" y="362963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35" name="圆角矩形 134"/>
          <p:cNvSpPr/>
          <p:nvPr/>
        </p:nvSpPr>
        <p:spPr>
          <a:xfrm>
            <a:off x="3301704" y="362963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36" name="圆角矩形 135"/>
          <p:cNvSpPr/>
          <p:nvPr/>
        </p:nvSpPr>
        <p:spPr>
          <a:xfrm>
            <a:off x="2926452" y="3629630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37" name="圆角矩形 136"/>
          <p:cNvSpPr/>
          <p:nvPr/>
        </p:nvSpPr>
        <p:spPr>
          <a:xfrm>
            <a:off x="2546890" y="362962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38" name="圆角矩形 137"/>
          <p:cNvSpPr/>
          <p:nvPr/>
        </p:nvSpPr>
        <p:spPr>
          <a:xfrm>
            <a:off x="2162697" y="3629628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39" name="圆角矩形 138"/>
          <p:cNvSpPr/>
          <p:nvPr/>
        </p:nvSpPr>
        <p:spPr>
          <a:xfrm>
            <a:off x="4440395" y="362962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48" name="圆角矩形 147"/>
          <p:cNvSpPr/>
          <p:nvPr/>
        </p:nvSpPr>
        <p:spPr>
          <a:xfrm>
            <a:off x="1786401" y="3629628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49" name="左大括号 148"/>
          <p:cNvSpPr/>
          <p:nvPr/>
        </p:nvSpPr>
        <p:spPr>
          <a:xfrm rot="16200000">
            <a:off x="2456776" y="3434382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圆角矩形 149"/>
          <p:cNvSpPr/>
          <p:nvPr/>
        </p:nvSpPr>
        <p:spPr>
          <a:xfrm>
            <a:off x="1874125" y="4348051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左大括号 150"/>
          <p:cNvSpPr/>
          <p:nvPr/>
        </p:nvSpPr>
        <p:spPr>
          <a:xfrm rot="16200000">
            <a:off x="3980646" y="3429703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圆角矩形 152"/>
          <p:cNvSpPr/>
          <p:nvPr/>
        </p:nvSpPr>
        <p:spPr>
          <a:xfrm>
            <a:off x="3395548" y="4348051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块编号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30221" y="319225"/>
            <a:ext cx="552659" cy="1429862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421368" y="1888440"/>
            <a:ext cx="552659" cy="1429862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431116" y="3453177"/>
            <a:ext cx="552659" cy="14298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接收回复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1104361" y="857707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箭头 161"/>
          <p:cNvSpPr/>
          <p:nvPr/>
        </p:nvSpPr>
        <p:spPr>
          <a:xfrm>
            <a:off x="1107030" y="2358969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右箭头 162"/>
          <p:cNvSpPr/>
          <p:nvPr/>
        </p:nvSpPr>
        <p:spPr>
          <a:xfrm>
            <a:off x="1104361" y="3987701"/>
            <a:ext cx="351692" cy="2738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70" idx="3"/>
            <a:endCxn id="71" idx="1"/>
          </p:cNvCxnSpPr>
          <p:nvPr/>
        </p:nvCxnSpPr>
        <p:spPr>
          <a:xfrm flipV="1">
            <a:off x="7088040" y="726211"/>
            <a:ext cx="1119315" cy="3805"/>
          </a:xfrm>
          <a:prstGeom prst="line">
            <a:avLst/>
          </a:prstGeom>
          <a:ln w="1079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193470" y="301916"/>
            <a:ext cx="2209429" cy="5213981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13994" y="271518"/>
            <a:ext cx="2278206" cy="5213980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0714" y="3402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文件接收端线程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0303" y="271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981439" y="4699256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615362" y="4969411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508663" y="706019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639676" y="498209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407791" y="370510"/>
            <a:ext cx="4069861" cy="671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的文件传输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5042636" y="470152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1376320" y="1071187"/>
            <a:ext cx="4667351" cy="46073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1496852" y="1156957"/>
            <a:ext cx="709052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272612" y="1156957"/>
            <a:ext cx="70905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038644" y="1141908"/>
            <a:ext cx="1213225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字节串长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08847" y="1133669"/>
            <a:ext cx="1599479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文件名字节串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233068" y="1597801"/>
            <a:ext cx="1833526" cy="46073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356506" y="1683571"/>
            <a:ext cx="709052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129359" y="1683571"/>
            <a:ext cx="70905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右箭头 29"/>
          <p:cNvSpPr/>
          <p:nvPr/>
        </p:nvSpPr>
        <p:spPr>
          <a:xfrm flipH="1">
            <a:off x="3502465" y="1593653"/>
            <a:ext cx="425757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412818" y="2302618"/>
            <a:ext cx="4653776" cy="46073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533349" y="2388388"/>
            <a:ext cx="709052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309109" y="2388388"/>
            <a:ext cx="70905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075141" y="2373339"/>
            <a:ext cx="1213225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345344" y="2365100"/>
            <a:ext cx="1599479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文件数据字节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412818" y="3626523"/>
            <a:ext cx="4653776" cy="46073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533349" y="3712293"/>
            <a:ext cx="709052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309109" y="3712293"/>
            <a:ext cx="70905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075141" y="3697244"/>
            <a:ext cx="1213225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字节串长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345344" y="3689005"/>
            <a:ext cx="1599479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文件数据字节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210146" y="2837688"/>
            <a:ext cx="1833526" cy="46073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333584" y="2923458"/>
            <a:ext cx="709052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106437" y="2923458"/>
            <a:ext cx="70905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右箭头 45"/>
          <p:cNvSpPr/>
          <p:nvPr/>
        </p:nvSpPr>
        <p:spPr>
          <a:xfrm flipH="1">
            <a:off x="3472646" y="2891491"/>
            <a:ext cx="425757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3553659" y="2047480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3518490" y="3338270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226171" y="4147642"/>
            <a:ext cx="1833526" cy="46073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4349609" y="4233412"/>
            <a:ext cx="709052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122462" y="4233412"/>
            <a:ext cx="70905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flipH="1">
            <a:off x="3488671" y="4201445"/>
            <a:ext cx="425757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13629" y="301916"/>
            <a:ext cx="1955928" cy="6400800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65484" y="301917"/>
            <a:ext cx="1762252" cy="6400798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1716" y="1374358"/>
            <a:ext cx="4963893" cy="1937810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33981" y="1443115"/>
            <a:ext cx="4103628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54174" y="3509122"/>
            <a:ext cx="4951403" cy="1966579"/>
          </a:xfrm>
          <a:prstGeom prst="roundRect">
            <a:avLst>
              <a:gd name="adj" fmla="val 8635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27243" y="3318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文件接收端线程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5570" y="688486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50807" y="3305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07978" y="673966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418087" y="1516315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001810" y="5442234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573182" y="5769955"/>
            <a:ext cx="1166865" cy="259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036905" y="6067608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576607" y="1094952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4618977" y="3243026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941428" y="325795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670828" y="633776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318144" y="1526477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402378" y="2048011"/>
            <a:ext cx="327195" cy="315553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26168" y="1831922"/>
            <a:ext cx="461665" cy="1099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发送准备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329441" y="3988851"/>
            <a:ext cx="4120378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3308808" y="4054051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1397943" y="4077637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343018" y="4916574"/>
            <a:ext cx="4111624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flipH="1">
            <a:off x="3309429" y="4969637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050322" y="5022539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41685" y="404986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129376" y="5756054"/>
            <a:ext cx="1166865" cy="259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192516" y="6319690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286349" y="3584322"/>
            <a:ext cx="1827787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读文件到缓冲区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952047" y="4548674"/>
            <a:ext cx="1600511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数据写入文件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331399" y="1014121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文件名与长度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1346731" y="2916131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924280" y="2907510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924835" y="2541593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解析文件名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023102" y="1246272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文件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传输流程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4576606" y="5423541"/>
            <a:ext cx="291173" cy="29965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4595476" y="603911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333981" y="2001801"/>
            <a:ext cx="4111624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flipH="1">
            <a:off x="3300392" y="2054864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041285" y="2107766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流程图: 终止 51"/>
          <p:cNvSpPr/>
          <p:nvPr/>
        </p:nvSpPr>
        <p:spPr>
          <a:xfrm>
            <a:off x="4949099" y="5708812"/>
            <a:ext cx="914400" cy="301752"/>
          </a:xfrm>
          <a:prstGeom prst="flowChartTerminator">
            <a:avLst/>
          </a:prstGeom>
          <a:solidFill>
            <a:srgbClr val="0920F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53" name="下箭头 52"/>
          <p:cNvSpPr/>
          <p:nvPr/>
        </p:nvSpPr>
        <p:spPr>
          <a:xfrm>
            <a:off x="4233545" y="4196894"/>
            <a:ext cx="238167" cy="32294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286588" y="3718684"/>
            <a:ext cx="1918324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读取下个文件块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25332" y="3967297"/>
            <a:ext cx="1404650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重发次递增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59323" y="4668529"/>
            <a:ext cx="4345590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发送数据缓冲区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2644976" y="3685700"/>
            <a:ext cx="238167" cy="73715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362686" y="5708391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发送文件线程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248463" y="914501"/>
            <a:ext cx="576649" cy="4448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2058517" y="3115927"/>
            <a:ext cx="1393396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菱形 72"/>
          <p:cNvSpPr/>
          <p:nvPr/>
        </p:nvSpPr>
        <p:spPr>
          <a:xfrm>
            <a:off x="3690217" y="3113681"/>
            <a:ext cx="137033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494573" y="2698580"/>
            <a:ext cx="3710339" cy="3610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iRpyPkgNum==(iReadFilePkgNum</a:t>
            </a:r>
            <a:r>
              <a:rPr lang="en-US" altLang="zh-CN" smtClean="0"/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54994" y="807076"/>
            <a:ext cx="4909886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WaitHandle.WaitAny(meAry,1000)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下箭头 88"/>
          <p:cNvSpPr/>
          <p:nvPr/>
        </p:nvSpPr>
        <p:spPr>
          <a:xfrm>
            <a:off x="1236457" y="1867877"/>
            <a:ext cx="238167" cy="197329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下箭头 89"/>
          <p:cNvSpPr/>
          <p:nvPr/>
        </p:nvSpPr>
        <p:spPr>
          <a:xfrm>
            <a:off x="1236456" y="4434140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右箭头 90"/>
          <p:cNvSpPr/>
          <p:nvPr/>
        </p:nvSpPr>
        <p:spPr>
          <a:xfrm rot="5400000" flipH="1" flipV="1">
            <a:off x="-1006083" y="2717253"/>
            <a:ext cx="2785132" cy="4150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菱形 91"/>
          <p:cNvSpPr/>
          <p:nvPr/>
        </p:nvSpPr>
        <p:spPr>
          <a:xfrm>
            <a:off x="2342199" y="1356271"/>
            <a:ext cx="830060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菱形 92"/>
          <p:cNvSpPr/>
          <p:nvPr/>
        </p:nvSpPr>
        <p:spPr>
          <a:xfrm>
            <a:off x="709988" y="1342958"/>
            <a:ext cx="1305397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</a:p>
        </p:txBody>
      </p:sp>
      <p:sp>
        <p:nvSpPr>
          <p:cNvPr id="94" name="菱形 93"/>
          <p:cNvSpPr/>
          <p:nvPr/>
        </p:nvSpPr>
        <p:spPr>
          <a:xfrm>
            <a:off x="4977322" y="1399672"/>
            <a:ext cx="81882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723089" y="1953160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2206364" y="1940441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下箭头 97"/>
          <p:cNvSpPr/>
          <p:nvPr/>
        </p:nvSpPr>
        <p:spPr>
          <a:xfrm>
            <a:off x="2637781" y="2433802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下箭头 98"/>
          <p:cNvSpPr/>
          <p:nvPr/>
        </p:nvSpPr>
        <p:spPr>
          <a:xfrm>
            <a:off x="5287216" y="2433423"/>
            <a:ext cx="238167" cy="319837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05165" y="1524267"/>
            <a:ext cx="6081823" cy="1052623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94261" y="1728058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SMTP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50180" y="1728058"/>
            <a:ext cx="6060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41301" y="1728057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49337" y="1728057"/>
            <a:ext cx="972889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TELNET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17937" y="1728057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TFTP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47295" y="1728057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RPC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976653" y="2050578"/>
            <a:ext cx="382772" cy="354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1489" y="2041717"/>
            <a:ext cx="382772" cy="354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405165" y="2803718"/>
            <a:ext cx="6081823" cy="66630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99215" y="2922442"/>
            <a:ext cx="1935118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21262" y="2924214"/>
            <a:ext cx="2238163" cy="421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439725" y="3696854"/>
            <a:ext cx="6047263" cy="776176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9216" y="3753552"/>
            <a:ext cx="805410" cy="2729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ICMP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624715" y="3979937"/>
            <a:ext cx="2171695" cy="3234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46670" y="4141638"/>
            <a:ext cx="1002132" cy="246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ARP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64117" y="3747352"/>
            <a:ext cx="784153" cy="2791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IGMP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439725" y="4687441"/>
            <a:ext cx="6081823" cy="728341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99215" y="4829203"/>
            <a:ext cx="1493864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24073" y="4829201"/>
            <a:ext cx="1493864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854938" y="4829201"/>
            <a:ext cx="1493864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WAN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60354" y="18321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60354" y="29476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0354" y="38651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9121" y="48292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4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流程图: 终止 51"/>
          <p:cNvSpPr/>
          <p:nvPr/>
        </p:nvSpPr>
        <p:spPr>
          <a:xfrm>
            <a:off x="6352202" y="5368274"/>
            <a:ext cx="914400" cy="301752"/>
          </a:xfrm>
          <a:prstGeom prst="flowChartTerminator">
            <a:avLst/>
          </a:prstGeom>
          <a:solidFill>
            <a:srgbClr val="0920F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53" name="下箭头 52"/>
          <p:cNvSpPr/>
          <p:nvPr/>
        </p:nvSpPr>
        <p:spPr>
          <a:xfrm>
            <a:off x="5345436" y="3866511"/>
            <a:ext cx="238167" cy="32294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299842" y="3397407"/>
            <a:ext cx="2329356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当前数据包写入文件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868249" y="4602412"/>
            <a:ext cx="4345590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发送回复包数据缓冲区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3658231" y="3364423"/>
            <a:ext cx="238167" cy="73715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右箭头 1"/>
          <p:cNvSpPr/>
          <p:nvPr/>
        </p:nvSpPr>
        <p:spPr>
          <a:xfrm>
            <a:off x="1261718" y="593224"/>
            <a:ext cx="576649" cy="4448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3071772" y="2794650"/>
            <a:ext cx="1393396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菱形 72"/>
          <p:cNvSpPr/>
          <p:nvPr/>
        </p:nvSpPr>
        <p:spPr>
          <a:xfrm>
            <a:off x="4703472" y="2792404"/>
            <a:ext cx="137033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507828" y="2377303"/>
            <a:ext cx="3876497" cy="3610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iRecvPkgNum == (iWritePkgNum + 1)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868249" y="485799"/>
            <a:ext cx="5075476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WaitHandle.WaitAny(meAry,1000)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下箭头 88"/>
          <p:cNvSpPr/>
          <p:nvPr/>
        </p:nvSpPr>
        <p:spPr>
          <a:xfrm>
            <a:off x="2249712" y="1546600"/>
            <a:ext cx="238167" cy="29759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右箭头 90"/>
          <p:cNvSpPr/>
          <p:nvPr/>
        </p:nvSpPr>
        <p:spPr>
          <a:xfrm rot="5400000" flipH="1" flipV="1">
            <a:off x="-445539" y="2848687"/>
            <a:ext cx="3690554" cy="4150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菱形 91"/>
          <p:cNvSpPr/>
          <p:nvPr/>
        </p:nvSpPr>
        <p:spPr>
          <a:xfrm>
            <a:off x="3355454" y="1034994"/>
            <a:ext cx="830060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菱形 92"/>
          <p:cNvSpPr/>
          <p:nvPr/>
        </p:nvSpPr>
        <p:spPr>
          <a:xfrm>
            <a:off x="1723243" y="1021681"/>
            <a:ext cx="1305397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</a:p>
        </p:txBody>
      </p:sp>
      <p:sp>
        <p:nvSpPr>
          <p:cNvPr id="94" name="菱形 93"/>
          <p:cNvSpPr/>
          <p:nvPr/>
        </p:nvSpPr>
        <p:spPr>
          <a:xfrm>
            <a:off x="5990577" y="1078871"/>
            <a:ext cx="81882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736344" y="1631883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2828521" y="1624718"/>
            <a:ext cx="1897586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下箭头 97"/>
          <p:cNvSpPr/>
          <p:nvPr/>
        </p:nvSpPr>
        <p:spPr>
          <a:xfrm>
            <a:off x="3651036" y="2112525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下箭头 98"/>
          <p:cNvSpPr/>
          <p:nvPr/>
        </p:nvSpPr>
        <p:spPr>
          <a:xfrm>
            <a:off x="6668685" y="2108702"/>
            <a:ext cx="238167" cy="319837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705326" y="5346265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接收文件线程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4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8" y="17252"/>
            <a:ext cx="2557572" cy="779253"/>
          </a:xfrm>
        </p:spPr>
        <p:txBody>
          <a:bodyPr/>
          <a:lstStyle/>
          <a:p>
            <a:pPr lvl="0"/>
            <a:r>
              <a:rPr lang="zh-CN" altLang="en-US" dirty="0"/>
              <a:t>发送端线程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528" y="818531"/>
            <a:ext cx="5605547" cy="54870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循环向目标机器发送</a:t>
            </a:r>
            <a:r>
              <a:rPr lang="en-US" altLang="zh-CN" sz="2800" dirty="0" smtClean="0"/>
              <a:t>UDP</a:t>
            </a:r>
            <a:r>
              <a:rPr lang="zh-CN" altLang="en-US" sz="2800" dirty="0" smtClean="0"/>
              <a:t>数据包。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024213" y="2600334"/>
            <a:ext cx="2574660" cy="10786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91089" y="2735324"/>
            <a:ext cx="1800201" cy="93017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接收用户选择的文件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6140" y="151569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发送文件工作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2125" y="19773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窗体界面线程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653695" y="3051593"/>
            <a:ext cx="1008112" cy="23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0464" y="288417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循环向目标机器发送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9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8" y="17252"/>
            <a:ext cx="3588590" cy="64960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发送协议包内容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0734740"/>
              </p:ext>
            </p:extLst>
          </p:nvPr>
        </p:nvGraphicFramePr>
        <p:xfrm>
          <a:off x="469351" y="744497"/>
          <a:ext cx="6095351" cy="486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9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46" y="138466"/>
            <a:ext cx="3588590" cy="64960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mtClean="0"/>
              <a:t>UDP</a:t>
            </a:r>
            <a:r>
              <a:rPr lang="zh-CN" altLang="en-US" smtClean="0"/>
              <a:t>程序功能结构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88499203"/>
              </p:ext>
            </p:extLst>
          </p:nvPr>
        </p:nvGraphicFramePr>
        <p:xfrm>
          <a:off x="879595" y="915063"/>
          <a:ext cx="6095351" cy="486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7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7" y="195532"/>
            <a:ext cx="2238394" cy="736121"/>
          </a:xfrm>
        </p:spPr>
        <p:txBody>
          <a:bodyPr/>
          <a:lstStyle/>
          <a:p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78" y="105640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数据包的封装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发送端工作线程结构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重发机制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数据接收回调函数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6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/>
        </p:nvSpPr>
        <p:spPr>
          <a:xfrm>
            <a:off x="149192" y="3779510"/>
            <a:ext cx="1825857" cy="926419"/>
          </a:xfrm>
          <a:prstGeom prst="roundRect">
            <a:avLst>
              <a:gd name="adj" fmla="val 1194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菱形 55"/>
          <p:cNvSpPr/>
          <p:nvPr/>
        </p:nvSpPr>
        <p:spPr>
          <a:xfrm>
            <a:off x="7767039" y="2298674"/>
            <a:ext cx="828559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菱形 53"/>
          <p:cNvSpPr/>
          <p:nvPr/>
        </p:nvSpPr>
        <p:spPr>
          <a:xfrm>
            <a:off x="6495285" y="2287465"/>
            <a:ext cx="830060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68688" y="759979"/>
            <a:ext cx="1825857" cy="2869320"/>
          </a:xfrm>
          <a:prstGeom prst="roundRect">
            <a:avLst>
              <a:gd name="adj" fmla="val 1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81078" y="6238731"/>
            <a:ext cx="2895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5757" y="1141853"/>
            <a:ext cx="1247735" cy="387000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0872" y="345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5757" y="766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flipH="1">
            <a:off x="2059610" y="2171220"/>
            <a:ext cx="1294875" cy="28697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3803471" y="2275122"/>
            <a:ext cx="1305397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</a:p>
        </p:txBody>
      </p:sp>
      <p:sp>
        <p:nvSpPr>
          <p:cNvPr id="14" name="菱形 13"/>
          <p:cNvSpPr/>
          <p:nvPr/>
        </p:nvSpPr>
        <p:spPr>
          <a:xfrm>
            <a:off x="5256876" y="2290306"/>
            <a:ext cx="81882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8704543" y="4785382"/>
            <a:ext cx="914400" cy="352123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9" name="下箭头 18"/>
          <p:cNvSpPr/>
          <p:nvPr/>
        </p:nvSpPr>
        <p:spPr>
          <a:xfrm>
            <a:off x="8917433" y="1583710"/>
            <a:ext cx="281584" cy="306101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866774" y="1702606"/>
            <a:ext cx="4567438" cy="3610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同步事件组状态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WaitHandle.WaitAny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下箭头 19"/>
          <p:cNvSpPr/>
          <p:nvPr/>
        </p:nvSpPr>
        <p:spPr>
          <a:xfrm>
            <a:off x="5618364" y="3287055"/>
            <a:ext cx="237534" cy="41741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888947" y="4746571"/>
            <a:ext cx="4718197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828729" y="4265366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5726812" y="123705"/>
            <a:ext cx="1180803" cy="372244"/>
          </a:xfrm>
          <a:prstGeom prst="flowChartPreparation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866773" y="906787"/>
            <a:ext cx="5310069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检测线程是否结束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V="1">
            <a:off x="2378569" y="2340277"/>
            <a:ext cx="2628460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309816" y="2776958"/>
            <a:ext cx="286759" cy="10172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flipH="1">
            <a:off x="3463566" y="4321935"/>
            <a:ext cx="402452" cy="686971"/>
          </a:xfrm>
          <a:prstGeom prst="bentUpArrow">
            <a:avLst>
              <a:gd name="adj1" fmla="val 24854"/>
              <a:gd name="adj2" fmla="val 26098"/>
              <a:gd name="adj3" fmla="val 4122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6207637" y="1374023"/>
            <a:ext cx="279021" cy="34550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6196220" y="547204"/>
            <a:ext cx="253633" cy="29840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33958" y="1851731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98334" y="1593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更新文本信息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50707" y="25270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新进度信息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76159" y="2827522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终止 44"/>
          <p:cNvSpPr/>
          <p:nvPr/>
        </p:nvSpPr>
        <p:spPr>
          <a:xfrm>
            <a:off x="733089" y="3176477"/>
            <a:ext cx="914400" cy="301752"/>
          </a:xfrm>
          <a:prstGeom prst="flowChartTerminator">
            <a:avLst/>
          </a:prstGeom>
          <a:solidFill>
            <a:srgbClr val="0920F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46" name="下箭头 45"/>
          <p:cNvSpPr/>
          <p:nvPr/>
        </p:nvSpPr>
        <p:spPr>
          <a:xfrm>
            <a:off x="1087676" y="2945357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590777" y="5763813"/>
            <a:ext cx="3974470" cy="6496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rgbClr val="0920FB"/>
                </a:solidFill>
              </a:rPr>
              <a:t>发送文件</a:t>
            </a:r>
            <a:r>
              <a:rPr lang="zh-CN" altLang="en-US" smtClean="0">
                <a:solidFill>
                  <a:srgbClr val="0920FB"/>
                </a:solidFill>
              </a:rPr>
              <a:t>工作线程结构</a:t>
            </a:r>
            <a:endParaRPr lang="zh-CN" altLang="en-US" dirty="0">
              <a:solidFill>
                <a:srgbClr val="0920FB"/>
              </a:solidFill>
            </a:endParaRPr>
          </a:p>
        </p:txBody>
      </p:sp>
      <p:sp>
        <p:nvSpPr>
          <p:cNvPr id="41" name="直角上箭头 40"/>
          <p:cNvSpPr/>
          <p:nvPr/>
        </p:nvSpPr>
        <p:spPr>
          <a:xfrm flipH="1">
            <a:off x="216776" y="2039684"/>
            <a:ext cx="359765" cy="693556"/>
          </a:xfrm>
          <a:prstGeom prst="bentUpArrow">
            <a:avLst>
              <a:gd name="adj1" fmla="val 27479"/>
              <a:gd name="adj2" fmla="val 29994"/>
              <a:gd name="adj3" fmla="val 36029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上箭头 46"/>
          <p:cNvSpPr/>
          <p:nvPr/>
        </p:nvSpPr>
        <p:spPr>
          <a:xfrm rot="16200000" flipV="1">
            <a:off x="176815" y="1276357"/>
            <a:ext cx="515397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639043" y="1815923"/>
            <a:ext cx="125849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33998" y="2486726"/>
            <a:ext cx="125849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flipH="1">
            <a:off x="2022342" y="3213447"/>
            <a:ext cx="1338251" cy="21349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058647" y="2804267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335035" y="2806693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619015" y="2792885"/>
            <a:ext cx="1188809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859751" y="3827603"/>
            <a:ext cx="1207381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超时处理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4353692" y="4285561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5109833" y="3821799"/>
            <a:ext cx="1207381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下箭头 60"/>
          <p:cNvSpPr/>
          <p:nvPr/>
        </p:nvSpPr>
        <p:spPr>
          <a:xfrm>
            <a:off x="5635576" y="4290113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379413" y="3828481"/>
            <a:ext cx="1207381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6817505" y="3306748"/>
            <a:ext cx="260047" cy="42540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下箭头 63"/>
          <p:cNvSpPr/>
          <p:nvPr/>
        </p:nvSpPr>
        <p:spPr>
          <a:xfrm>
            <a:off x="8091075" y="4253058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7654166" y="3825908"/>
            <a:ext cx="1153658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发请求包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下箭头 65"/>
          <p:cNvSpPr/>
          <p:nvPr/>
        </p:nvSpPr>
        <p:spPr>
          <a:xfrm>
            <a:off x="8131608" y="3287055"/>
            <a:ext cx="228549" cy="43278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250243" y="3908071"/>
            <a:ext cx="162375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>
            <a:off x="1132460" y="1574626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下箭头 67"/>
          <p:cNvSpPr/>
          <p:nvPr/>
        </p:nvSpPr>
        <p:spPr>
          <a:xfrm>
            <a:off x="1132460" y="2235246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2144177" y="4111214"/>
            <a:ext cx="1263762" cy="258055"/>
          </a:xfrm>
          <a:prstGeom prst="rightArrow">
            <a:avLst/>
          </a:prstGeom>
          <a:solidFill>
            <a:srgbClr val="589AFA"/>
          </a:solidFill>
          <a:ln w="1905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913674" y="3815370"/>
            <a:ext cx="179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mePkgCome.Set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271299" y="35593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触发事件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66940" y="4336597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管理线程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2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菱形 53"/>
          <p:cNvSpPr/>
          <p:nvPr/>
        </p:nvSpPr>
        <p:spPr>
          <a:xfrm>
            <a:off x="6575012" y="2375100"/>
            <a:ext cx="778586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81078" y="6238731"/>
            <a:ext cx="2895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39487" y="663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</a:p>
        </p:txBody>
      </p:sp>
      <p:sp>
        <p:nvSpPr>
          <p:cNvPr id="4" name="右箭头 3"/>
          <p:cNvSpPr/>
          <p:nvPr/>
        </p:nvSpPr>
        <p:spPr>
          <a:xfrm flipH="1">
            <a:off x="2335643" y="2031494"/>
            <a:ext cx="1294875" cy="28697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614929" y="2357848"/>
            <a:ext cx="81882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8273097" y="4822510"/>
            <a:ext cx="914400" cy="352123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9" name="下箭头 18"/>
          <p:cNvSpPr/>
          <p:nvPr/>
        </p:nvSpPr>
        <p:spPr>
          <a:xfrm>
            <a:off x="8640438" y="1677653"/>
            <a:ext cx="281584" cy="312558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164995" y="1986648"/>
            <a:ext cx="4426916" cy="3610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同步事件组状态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WaitHandle.WaitAny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下箭头 19"/>
          <p:cNvSpPr/>
          <p:nvPr/>
        </p:nvSpPr>
        <p:spPr>
          <a:xfrm>
            <a:off x="4909778" y="3301997"/>
            <a:ext cx="237534" cy="41741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375234" y="4773868"/>
            <a:ext cx="3319530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845504" y="4255115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5847483" y="184266"/>
            <a:ext cx="1180803" cy="372244"/>
          </a:xfrm>
          <a:prstGeom prst="flowChartPreparation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164994" y="1139073"/>
            <a:ext cx="4694334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检测线程是否结束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V="1">
            <a:off x="2604095" y="2399423"/>
            <a:ext cx="2729500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flipH="1">
            <a:off x="3739612" y="4330561"/>
            <a:ext cx="402452" cy="686971"/>
          </a:xfrm>
          <a:prstGeom prst="bentUpArrow">
            <a:avLst>
              <a:gd name="adj1" fmla="val 24854"/>
              <a:gd name="adj2" fmla="val 26098"/>
              <a:gd name="adj3" fmla="val 4122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6472266" y="1568934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6313525" y="655156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209991" y="1712005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4367" y="14538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更新文本信息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26740" y="23873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新进度信息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52192" y="2687796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740194" y="6048554"/>
            <a:ext cx="4142362" cy="4375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接收文件工作线程线结构</a:t>
            </a:r>
            <a:endParaRPr lang="zh-CN" altLang="en-US" dirty="0"/>
          </a:p>
        </p:txBody>
      </p:sp>
      <p:sp>
        <p:nvSpPr>
          <p:cNvPr id="51" name="右箭头 50"/>
          <p:cNvSpPr/>
          <p:nvPr/>
        </p:nvSpPr>
        <p:spPr>
          <a:xfrm flipH="1">
            <a:off x="2298374" y="3073721"/>
            <a:ext cx="1338251" cy="28358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4473543" y="2846116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381658" y="2876938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472406" y="3761687"/>
            <a:ext cx="1207381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下箭头 60"/>
          <p:cNvSpPr/>
          <p:nvPr/>
        </p:nvSpPr>
        <p:spPr>
          <a:xfrm>
            <a:off x="4909778" y="4247255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927365" y="3757212"/>
            <a:ext cx="2354596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写入文件、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6834281" y="3314839"/>
            <a:ext cx="260047" cy="42540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63376" y="3902287"/>
            <a:ext cx="1825857" cy="926419"/>
          </a:xfrm>
          <a:prstGeom prst="roundRect">
            <a:avLst>
              <a:gd name="adj" fmla="val 1194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64427" y="4030848"/>
            <a:ext cx="162375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2358361" y="4233991"/>
            <a:ext cx="1263762" cy="258055"/>
          </a:xfrm>
          <a:prstGeom prst="rightArrow">
            <a:avLst/>
          </a:prstGeom>
          <a:solidFill>
            <a:srgbClr val="589AFA"/>
          </a:solidFill>
          <a:ln w="1905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127858" y="3938147"/>
            <a:ext cx="179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mePkgCome.Set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485483" y="3682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触发事件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1124" y="4459374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管理线程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39252" y="897443"/>
            <a:ext cx="1825857" cy="2869320"/>
          </a:xfrm>
          <a:prstGeom prst="roundRect">
            <a:avLst>
              <a:gd name="adj" fmla="val 1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816321" y="1279317"/>
            <a:ext cx="1247735" cy="387000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16321" y="903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流程图: 终止 58"/>
          <p:cNvSpPr/>
          <p:nvPr/>
        </p:nvSpPr>
        <p:spPr>
          <a:xfrm>
            <a:off x="903653" y="3313941"/>
            <a:ext cx="914400" cy="301752"/>
          </a:xfrm>
          <a:prstGeom prst="flowChartTerminator">
            <a:avLst/>
          </a:prstGeom>
          <a:solidFill>
            <a:srgbClr val="0920F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64" name="下箭头 63"/>
          <p:cNvSpPr/>
          <p:nvPr/>
        </p:nvSpPr>
        <p:spPr>
          <a:xfrm>
            <a:off x="1258240" y="3082821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直角上箭头 64"/>
          <p:cNvSpPr/>
          <p:nvPr/>
        </p:nvSpPr>
        <p:spPr>
          <a:xfrm flipH="1">
            <a:off x="387340" y="2177148"/>
            <a:ext cx="359765" cy="693556"/>
          </a:xfrm>
          <a:prstGeom prst="bentUpArrow">
            <a:avLst>
              <a:gd name="adj1" fmla="val 27479"/>
              <a:gd name="adj2" fmla="val 29994"/>
              <a:gd name="adj3" fmla="val 36029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直角上箭头 65"/>
          <p:cNvSpPr/>
          <p:nvPr/>
        </p:nvSpPr>
        <p:spPr>
          <a:xfrm rot="16200000" flipV="1">
            <a:off x="347379" y="1413821"/>
            <a:ext cx="515397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809607" y="1953387"/>
            <a:ext cx="125849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04562" y="2624190"/>
            <a:ext cx="125849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下箭头 68"/>
          <p:cNvSpPr/>
          <p:nvPr/>
        </p:nvSpPr>
        <p:spPr>
          <a:xfrm>
            <a:off x="1303024" y="1712090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1303024" y="2372710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6" y="195532"/>
            <a:ext cx="4939569" cy="736121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UDP</a:t>
            </a:r>
            <a:r>
              <a:rPr lang="zh-CN" altLang="en-US" smtClean="0"/>
              <a:t>接收回调函数</a:t>
            </a:r>
            <a:r>
              <a:rPr lang="en-US" altLang="zh-CN" smtClean="0"/>
              <a:t>-</a:t>
            </a:r>
            <a:r>
              <a:rPr lang="zh-CN" altLang="en-US" smtClean="0"/>
              <a:t>发送端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3242" y="824331"/>
            <a:ext cx="117321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public </a:t>
            </a:r>
            <a:r>
              <a:rPr lang="en-US" altLang="zh-CN" sz="2400"/>
              <a:t>static void UdpReceiveCallBack(IAsyncResult ar)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try</a:t>
            </a:r>
          </a:p>
          <a:p>
            <a:r>
              <a:rPr lang="en-US" altLang="zh-CN" sz="2400"/>
              <a:t>	{</a:t>
            </a:r>
          </a:p>
          <a:p>
            <a:r>
              <a:rPr lang="en-US" altLang="zh-CN" sz="2400"/>
              <a:t>		EndPoint tmpRemoteEp = (EndPoint)remoteIPEp;</a:t>
            </a:r>
          </a:p>
          <a:p>
            <a:r>
              <a:rPr lang="en-US" altLang="zh-CN" sz="2400"/>
              <a:t>		iUdpRecvPkgLen = skUdpRecv.EndReceiveFrom(ar, ref tmpRemoteEp); </a:t>
            </a:r>
          </a:p>
          <a:p>
            <a:r>
              <a:rPr lang="en-US" altLang="zh-CN" sz="2400"/>
              <a:t>		mePkgCome.Set();</a:t>
            </a:r>
          </a:p>
          <a:p>
            <a:r>
              <a:rPr lang="en-US" altLang="zh-CN" sz="2400"/>
              <a:t>		skUdpRecv.BeginReceiveFrom(udpRecvDataBuf, 0, 1024,</a:t>
            </a:r>
          </a:p>
          <a:p>
            <a:r>
              <a:rPr lang="en-US" altLang="zh-CN" sz="2400"/>
              <a:t>		SocketFlags.None, ref remoteEp, UdpReceiveCallBack, new object());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	catch (SocketException se)</a:t>
            </a:r>
          </a:p>
          <a:p>
            <a:r>
              <a:rPr lang="en-US" altLang="zh-CN" sz="2400"/>
              <a:t>	{</a:t>
            </a:r>
          </a:p>
          <a:p>
            <a:r>
              <a:rPr lang="en-US" altLang="zh-CN" sz="2400"/>
              <a:t>		MessageBox.Show(se.Message);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6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64190" y="2708693"/>
            <a:ext cx="4831501" cy="82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6" y="195532"/>
            <a:ext cx="5205292" cy="736121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UDP</a:t>
            </a:r>
            <a:r>
              <a:rPr lang="zh-CN" altLang="en-US" smtClean="0"/>
              <a:t>接收回调函数</a:t>
            </a:r>
            <a:r>
              <a:rPr lang="en-US" altLang="zh-CN" smtClean="0"/>
              <a:t>-</a:t>
            </a:r>
            <a:r>
              <a:rPr lang="zh-CN" altLang="en-US" smtClean="0"/>
              <a:t>接收端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168056" y="998523"/>
            <a:ext cx="92595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public static void UdpReceiveCallBack(IAsyncResult ar)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try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EndPoint tmpRemoteEp = (EndPoint)remoteIPEp;</a:t>
            </a:r>
          </a:p>
          <a:p>
            <a:r>
              <a:rPr lang="en-US" altLang="zh-CN" smtClean="0"/>
              <a:t>		iUdpRecvPkgLen </a:t>
            </a:r>
            <a:r>
              <a:rPr lang="en-US" altLang="zh-CN"/>
              <a:t>= skUdpRecv.EndReceiveFrom(ar, ref tmpRemoteEp);</a:t>
            </a:r>
          </a:p>
          <a:p>
            <a:r>
              <a:rPr lang="en-US" altLang="zh-CN"/>
              <a:t>		//</a:t>
            </a:r>
            <a:r>
              <a:rPr lang="zh-CN" altLang="en-US"/>
              <a:t>获取远端</a:t>
            </a:r>
            <a:r>
              <a:rPr lang="en-US" altLang="zh-CN"/>
              <a:t>IP</a:t>
            </a:r>
            <a:r>
              <a:rPr lang="zh-CN" altLang="en-US"/>
              <a:t>地址，并设置端口值，准备</a:t>
            </a:r>
            <a:r>
              <a:rPr lang="zh-CN" altLang="en-US" smtClean="0"/>
              <a:t>回复</a:t>
            </a:r>
            <a:r>
              <a:rPr lang="en-US" altLang="zh-CN"/>
              <a:t>		</a:t>
            </a:r>
            <a:endParaRPr lang="en-US" altLang="zh-CN" smtClean="0"/>
          </a:p>
          <a:p>
            <a:r>
              <a:rPr lang="en-US" altLang="zh-CN" smtClean="0"/>
              <a:t>		remoteIPEp </a:t>
            </a:r>
            <a:r>
              <a:rPr lang="en-US" altLang="zh-CN"/>
              <a:t>= (IPEndPoint)tmpRemoteEp;</a:t>
            </a:r>
          </a:p>
          <a:p>
            <a:r>
              <a:rPr lang="en-US" altLang="zh-CN"/>
              <a:t>		remoteIPEp.Port=UDPSEND_PORT;</a:t>
            </a:r>
          </a:p>
          <a:p>
            <a:r>
              <a:rPr lang="en-US" altLang="zh-CN"/>
              <a:t>		mePkgCome.Set();</a:t>
            </a:r>
          </a:p>
          <a:p>
            <a:r>
              <a:rPr lang="en-US" altLang="zh-CN"/>
              <a:t>		skUdpRecv.BeginReceiveFrom(udpRecvDataBuf, 0, 1024,</a:t>
            </a:r>
          </a:p>
          <a:p>
            <a:r>
              <a:rPr lang="en-US" altLang="zh-CN"/>
              <a:t>		SocketFlags.None, ref remoteEp, UdpReceiveCallBack, new object());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	catch (SocketException se)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MessageBox.Show(se.Message);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7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7" y="195532"/>
            <a:ext cx="2238394" cy="736121"/>
          </a:xfrm>
        </p:spPr>
        <p:txBody>
          <a:bodyPr/>
          <a:lstStyle/>
          <a:p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78" y="105640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数据包的封装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工作线程结构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数据接收回调函数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4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76692022"/>
              </p:ext>
            </p:extLst>
          </p:nvPr>
        </p:nvGraphicFramePr>
        <p:xfrm>
          <a:off x="590121" y="662907"/>
          <a:ext cx="6095351" cy="553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226831" cy="71678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文件传输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9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6" y="195532"/>
            <a:ext cx="3366785" cy="736121"/>
          </a:xfrm>
        </p:spPr>
        <p:txBody>
          <a:bodyPr>
            <a:normAutofit/>
          </a:bodyPr>
          <a:lstStyle/>
          <a:p>
            <a:r>
              <a:rPr lang="zh-CN" altLang="en-US" smtClean="0"/>
              <a:t>网络通讯小结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78" y="105640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线程控制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7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475" y="315685"/>
            <a:ext cx="3245837" cy="745671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/>
              <a:t>界面与运行演示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0835" y="1061356"/>
            <a:ext cx="2581271" cy="54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发送端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77" y="1897489"/>
            <a:ext cx="4922947" cy="11964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77" y="3672741"/>
            <a:ext cx="5143946" cy="107451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10835" y="3112576"/>
            <a:ext cx="2581271" cy="54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接收端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90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"/>
          <p:cNvSpPr>
            <a:spLocks noGrp="1"/>
          </p:cNvSpPr>
          <p:nvPr>
            <p:ph type="title"/>
          </p:nvPr>
        </p:nvSpPr>
        <p:spPr>
          <a:xfrm>
            <a:off x="1095429" y="5001870"/>
            <a:ext cx="5046597" cy="71678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文件传输线程关系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72567" y="890348"/>
            <a:ext cx="7990318" cy="1219887"/>
          </a:xfrm>
          <a:prstGeom prst="roundRect">
            <a:avLst>
              <a:gd name="adj" fmla="val 81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83414" y="945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数据发送端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2567" y="3353630"/>
            <a:ext cx="7990317" cy="1269505"/>
          </a:xfrm>
          <a:prstGeom prst="roundRect">
            <a:avLst>
              <a:gd name="adj" fmla="val 81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7346" y="1082209"/>
            <a:ext cx="2080543" cy="3450566"/>
          </a:xfrm>
          <a:prstGeom prst="roundRect">
            <a:avLst>
              <a:gd name="adj" fmla="val 12405"/>
            </a:avLst>
          </a:prstGeom>
          <a:solidFill>
            <a:srgbClr val="BAE8E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53760" y="980709"/>
            <a:ext cx="1906438" cy="3450566"/>
          </a:xfrm>
          <a:prstGeom prst="roundRect">
            <a:avLst/>
          </a:prstGeom>
          <a:solidFill>
            <a:srgbClr val="BAE8E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右箭头标注 24"/>
          <p:cNvSpPr/>
          <p:nvPr/>
        </p:nvSpPr>
        <p:spPr>
          <a:xfrm>
            <a:off x="805603" y="1429987"/>
            <a:ext cx="1857806" cy="48307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8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左箭头标注 25"/>
          <p:cNvSpPr/>
          <p:nvPr/>
        </p:nvSpPr>
        <p:spPr>
          <a:xfrm>
            <a:off x="689632" y="3577476"/>
            <a:ext cx="1966643" cy="4054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4899" y="237133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程序界面</a:t>
            </a:r>
            <a:endParaRPr lang="zh-CN" altLang="en-US" sz="3600" b="1" cap="none" spc="0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7138370" y="2092768"/>
            <a:ext cx="728255" cy="916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917390" y="2875992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Microsoft Sans Serif" panose="020B0604020202020204" pitchFamily="34" charset="0"/>
                <a:ea typeface="Arial Unicode MS" panose="020B0604020202020204" pitchFamily="34" charset="-122"/>
                <a:cs typeface="Microsoft Sans Serif" panose="020B0604020202020204" pitchFamily="34" charset="0"/>
              </a:rPr>
              <a:t>Socket</a:t>
            </a:r>
            <a:endParaRPr lang="zh-CN" altLang="en-US" sz="2800" dirty="0">
              <a:latin typeface="Microsoft Sans Serif" panose="020B0604020202020204" pitchFamily="34" charset="0"/>
              <a:ea typeface="Arial Unicode MS" panose="020B0604020202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0" name="下箭头标注 29"/>
          <p:cNvSpPr/>
          <p:nvPr/>
        </p:nvSpPr>
        <p:spPr>
          <a:xfrm>
            <a:off x="6802634" y="1503196"/>
            <a:ext cx="1397479" cy="549966"/>
          </a:xfrm>
          <a:prstGeom prst="downArrowCallou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SendTo</a:t>
            </a:r>
            <a:endParaRPr lang="zh-CN" altLang="en-US" dirty="0"/>
          </a:p>
        </p:txBody>
      </p:sp>
      <p:sp>
        <p:nvSpPr>
          <p:cNvPr id="31" name="左箭头标注 30"/>
          <p:cNvSpPr/>
          <p:nvPr/>
        </p:nvSpPr>
        <p:spPr>
          <a:xfrm>
            <a:off x="6643047" y="3602105"/>
            <a:ext cx="1716657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ReceiveFrom</a:t>
            </a:r>
            <a:endParaRPr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7392887" y="3355651"/>
            <a:ext cx="216967" cy="178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99564" y="413266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46014" y="2172805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燕尾形箭头 34"/>
          <p:cNvSpPr/>
          <p:nvPr/>
        </p:nvSpPr>
        <p:spPr>
          <a:xfrm>
            <a:off x="2787846" y="1390494"/>
            <a:ext cx="1077801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36" name="燕尾形 35"/>
          <p:cNvSpPr/>
          <p:nvPr/>
        </p:nvSpPr>
        <p:spPr>
          <a:xfrm>
            <a:off x="3686628" y="1390494"/>
            <a:ext cx="1577583" cy="598118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序列化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7" name="燕尾形箭头 36"/>
          <p:cNvSpPr/>
          <p:nvPr/>
        </p:nvSpPr>
        <p:spPr>
          <a:xfrm>
            <a:off x="5155196" y="1390494"/>
            <a:ext cx="1601090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字节序列</a:t>
            </a:r>
            <a:endParaRPr lang="zh-CN" altLang="en-US"/>
          </a:p>
        </p:txBody>
      </p:sp>
      <p:sp>
        <p:nvSpPr>
          <p:cNvPr id="38" name="燕尾形箭头 37"/>
          <p:cNvSpPr/>
          <p:nvPr/>
        </p:nvSpPr>
        <p:spPr>
          <a:xfrm flipH="1">
            <a:off x="2827561" y="3506681"/>
            <a:ext cx="1081975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39" name="燕尾形 38"/>
          <p:cNvSpPr/>
          <p:nvPr/>
        </p:nvSpPr>
        <p:spPr>
          <a:xfrm flipH="1">
            <a:off x="3790076" y="3507158"/>
            <a:ext cx="1557801" cy="598118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序列化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0" name="燕尾形箭头 39"/>
          <p:cNvSpPr/>
          <p:nvPr/>
        </p:nvSpPr>
        <p:spPr>
          <a:xfrm flipH="1">
            <a:off x="5191586" y="3506681"/>
            <a:ext cx="1550940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字节序列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"/>
          <p:cNvSpPr>
            <a:spLocks noGrp="1"/>
          </p:cNvSpPr>
          <p:nvPr>
            <p:ph type="title"/>
          </p:nvPr>
        </p:nvSpPr>
        <p:spPr>
          <a:xfrm>
            <a:off x="1095429" y="5001870"/>
            <a:ext cx="5046597" cy="71678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文件传输线程关系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068559"/>
              </p:ext>
            </p:extLst>
          </p:nvPr>
        </p:nvGraphicFramePr>
        <p:xfrm>
          <a:off x="724930" y="576649"/>
          <a:ext cx="4506097" cy="3945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BMP 图像" r:id="rId3" imgW="3610479" imgH="3161905" progId="Paint.Picture">
                  <p:embed/>
                </p:oleObj>
              </mc:Choice>
              <mc:Fallback>
                <p:oleObj name="BMP 图像" r:id="rId3" imgW="3610479" imgH="31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930" y="576649"/>
                        <a:ext cx="4506097" cy="3945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2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17848" y="497346"/>
            <a:ext cx="1411604" cy="289848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48315" y="497348"/>
            <a:ext cx="1734767" cy="2898483"/>
          </a:xfrm>
          <a:prstGeom prst="roundRect">
            <a:avLst>
              <a:gd name="adj" fmla="val 5291"/>
            </a:avLst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3948" y="2257063"/>
            <a:ext cx="3531210" cy="463539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35206" y="527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87877" y="883917"/>
            <a:ext cx="1276708" cy="286276"/>
          </a:xfrm>
          <a:prstGeom prst="ellipse">
            <a:avLst/>
          </a:prstGeom>
          <a:solidFill>
            <a:srgbClr val="589AF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3948" y="5124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5773" y="896642"/>
            <a:ext cx="1276708" cy="286276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334409" y="1229718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350200" y="2765354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249665" y="2778482"/>
            <a:ext cx="346222" cy="2556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10056" y="3077098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2210098" y="2328463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951078" y="1556431"/>
            <a:ext cx="1113858" cy="29994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bind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51317" y="2341188"/>
            <a:ext cx="111385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sendto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151136" y="527236"/>
            <a:ext cx="3026007" cy="668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通信流程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722744" y="2332622"/>
            <a:ext cx="151298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receivefrom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979645" y="3061278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222140" y="1242290"/>
            <a:ext cx="346222" cy="9303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3343034" y="195421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68576" y="300841"/>
            <a:ext cx="2077741" cy="82775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IP</a:t>
            </a:r>
            <a:r>
              <a:rPr lang="zh-CN" altLang="en-US" smtClean="0">
                <a:ea typeface="宋体" panose="02010600030101010101" pitchFamily="2" charset="-122"/>
              </a:rPr>
              <a:t>分片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73271" y="1434936"/>
            <a:ext cx="10280775" cy="4431474"/>
          </a:xfrm>
        </p:spPr>
        <p:txBody>
          <a:bodyPr/>
          <a:lstStyle/>
          <a:p>
            <a:pPr marL="533400" indent="-533400"/>
            <a:r>
              <a:rPr lang="zh-CN" altLang="en-US" sz="4000" smtClean="0">
                <a:ea typeface="宋体" panose="02010600030101010101" pitchFamily="2" charset="-122"/>
              </a:rPr>
              <a:t>什么是</a:t>
            </a:r>
            <a:r>
              <a:rPr lang="en-US" altLang="zh-CN" sz="4000" smtClean="0">
                <a:ea typeface="宋体" panose="02010600030101010101" pitchFamily="2" charset="-122"/>
              </a:rPr>
              <a:t>IP</a:t>
            </a:r>
            <a:r>
              <a:rPr lang="zh-CN" altLang="en-US" sz="4000" smtClean="0">
                <a:ea typeface="宋体" panose="02010600030101010101" pitchFamily="2" charset="-122"/>
              </a:rPr>
              <a:t>分片</a:t>
            </a:r>
          </a:p>
          <a:p>
            <a:pPr marL="990600" lvl="1" indent="-533400"/>
            <a:r>
              <a:rPr lang="en-US" altLang="zh-CN" sz="3600" smtClean="0">
                <a:ea typeface="宋体" panose="02010600030101010101" pitchFamily="2" charset="-122"/>
              </a:rPr>
              <a:t>IP</a:t>
            </a:r>
            <a:r>
              <a:rPr lang="zh-CN" altLang="en-US" sz="3600" smtClean="0">
                <a:ea typeface="宋体" panose="02010600030101010101" pitchFamily="2" charset="-122"/>
              </a:rPr>
              <a:t>分片是网络上传输</a:t>
            </a:r>
            <a:r>
              <a:rPr lang="en-US" altLang="zh-CN" sz="3600" smtClean="0">
                <a:ea typeface="宋体" panose="02010600030101010101" pitchFamily="2" charset="-122"/>
              </a:rPr>
              <a:t>IP</a:t>
            </a:r>
            <a:r>
              <a:rPr lang="zh-CN" altLang="en-US" sz="3600" smtClean="0">
                <a:ea typeface="宋体" panose="02010600030101010101" pitchFamily="2" charset="-122"/>
              </a:rPr>
              <a:t>报文的一种技术手段。</a:t>
            </a:r>
            <a:r>
              <a:rPr lang="en-US" altLang="zh-CN" sz="3600" smtClean="0">
                <a:ea typeface="宋体" panose="02010600030101010101" pitchFamily="2" charset="-122"/>
              </a:rPr>
              <a:t>IP</a:t>
            </a:r>
            <a:r>
              <a:rPr lang="zh-CN" altLang="en-US" sz="3600" smtClean="0">
                <a:ea typeface="宋体" panose="02010600030101010101" pitchFamily="2" charset="-122"/>
              </a:rPr>
              <a:t>协议在传输数据包时，将数据报文分为若干分片进行传输，并在目标系统中进行重组。这一过程称为分片（ </a:t>
            </a:r>
            <a:r>
              <a:rPr lang="en-US" altLang="zh-CN" sz="3600" smtClean="0">
                <a:ea typeface="宋体" panose="02010600030101010101" pitchFamily="2" charset="-122"/>
              </a:rPr>
              <a:t>fragmentation</a:t>
            </a:r>
            <a:r>
              <a:rPr lang="zh-CN" altLang="en-US" sz="3600" smtClean="0">
                <a:ea typeface="宋体" panose="02010600030101010101" pitchFamily="2" charset="-122"/>
              </a:rPr>
              <a:t>） </a:t>
            </a:r>
          </a:p>
          <a:p>
            <a:pPr marL="990600" lvl="1" indent="-533400"/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1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0E8B3D-F273-44A1-AED0-D00A22E226FE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1828360" cy="82775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IP</a:t>
            </a:r>
            <a:r>
              <a:rPr lang="zh-CN" altLang="en-US" smtClean="0">
                <a:ea typeface="宋体" panose="02010600030101010101" pitchFamily="2" charset="-122"/>
              </a:rPr>
              <a:t>分片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73272" y="1437353"/>
            <a:ext cx="9841388" cy="4604009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sz="3600" smtClean="0">
                <a:ea typeface="宋体" panose="02010600030101010101" pitchFamily="2" charset="-122"/>
              </a:rPr>
              <a:t>为什么需要</a:t>
            </a:r>
            <a:r>
              <a:rPr lang="en-US" altLang="zh-CN" sz="3600" smtClean="0">
                <a:ea typeface="宋体" panose="02010600030101010101" pitchFamily="2" charset="-122"/>
              </a:rPr>
              <a:t>IP</a:t>
            </a:r>
            <a:r>
              <a:rPr lang="zh-CN" altLang="en-US" sz="3600" smtClean="0">
                <a:ea typeface="宋体" panose="02010600030101010101" pitchFamily="2" charset="-122"/>
              </a:rPr>
              <a:t>分片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sz="3200" smtClean="0">
                <a:ea typeface="宋体" panose="02010600030101010101" pitchFamily="2" charset="-122"/>
              </a:rPr>
              <a:t>通常要传输的</a:t>
            </a:r>
            <a:r>
              <a:rPr lang="en-US" altLang="zh-CN" sz="3200" smtClean="0">
                <a:ea typeface="宋体" panose="02010600030101010101" pitchFamily="2" charset="-122"/>
              </a:rPr>
              <a:t>IP</a:t>
            </a:r>
            <a:r>
              <a:rPr lang="zh-CN" altLang="en-US" sz="3200" smtClean="0">
                <a:ea typeface="宋体" panose="02010600030101010101" pitchFamily="2" charset="-122"/>
              </a:rPr>
              <a:t>报文的大小超过最大传输单位</a:t>
            </a:r>
            <a:r>
              <a:rPr lang="en-US" altLang="zh-CN" sz="3200" smtClean="0">
                <a:ea typeface="宋体" panose="02010600030101010101" pitchFamily="2" charset="-122"/>
              </a:rPr>
              <a:t>MTU(Maximum Transmission Unit)</a:t>
            </a:r>
            <a:r>
              <a:rPr lang="zh-CN" altLang="en-US" sz="3200" smtClean="0">
                <a:ea typeface="宋体" panose="02010600030101010101" pitchFamily="2" charset="-122"/>
              </a:rPr>
              <a:t>时就会产生</a:t>
            </a:r>
            <a:r>
              <a:rPr lang="en-US" altLang="zh-CN" sz="3200" smtClean="0">
                <a:ea typeface="宋体" panose="02010600030101010101" pitchFamily="2" charset="-122"/>
              </a:rPr>
              <a:t>IP</a:t>
            </a:r>
            <a:r>
              <a:rPr lang="zh-CN" altLang="en-US" sz="3200" smtClean="0">
                <a:ea typeface="宋体" panose="02010600030101010101" pitchFamily="2" charset="-122"/>
              </a:rPr>
              <a:t>分片情况。</a:t>
            </a:r>
            <a:r>
              <a:rPr lang="en-US" altLang="zh-CN" sz="3200" smtClean="0">
                <a:ea typeface="宋体" panose="02010600030101010101" pitchFamily="2" charset="-122"/>
              </a:rPr>
              <a:t>IP</a:t>
            </a:r>
            <a:r>
              <a:rPr lang="zh-CN" altLang="en-US" sz="3200" smtClean="0">
                <a:ea typeface="宋体" panose="02010600030101010101" pitchFamily="2" charset="-122"/>
              </a:rPr>
              <a:t>分片通常发生在网络环境中。比如说，在以太网（</a:t>
            </a:r>
            <a:r>
              <a:rPr lang="en-US" altLang="zh-CN" sz="3200" smtClean="0">
                <a:ea typeface="宋体" panose="02010600030101010101" pitchFamily="2" charset="-122"/>
              </a:rPr>
              <a:t>Ethernet</a:t>
            </a:r>
            <a:r>
              <a:rPr lang="zh-CN" altLang="en-US" sz="3200" smtClean="0">
                <a:ea typeface="宋体" panose="02010600030101010101" pitchFamily="2" charset="-122"/>
              </a:rPr>
              <a:t>）环境中可传输最大</a:t>
            </a:r>
            <a:r>
              <a:rPr lang="en-US" altLang="zh-CN" sz="3200" smtClean="0">
                <a:ea typeface="宋体" panose="02010600030101010101" pitchFamily="2" charset="-122"/>
              </a:rPr>
              <a:t>IP</a:t>
            </a:r>
            <a:r>
              <a:rPr lang="zh-CN" altLang="en-US" sz="3200" smtClean="0">
                <a:ea typeface="宋体" panose="02010600030101010101" pitchFamily="2" charset="-122"/>
              </a:rPr>
              <a:t>报文大小（</a:t>
            </a:r>
            <a:r>
              <a:rPr lang="en-US" altLang="zh-CN" sz="3200" smtClean="0">
                <a:ea typeface="宋体" panose="02010600030101010101" pitchFamily="2" charset="-122"/>
              </a:rPr>
              <a:t>MTU</a:t>
            </a:r>
            <a:r>
              <a:rPr lang="zh-CN" altLang="en-US" sz="3200" smtClean="0">
                <a:ea typeface="宋体" panose="02010600030101010101" pitchFamily="2" charset="-122"/>
              </a:rPr>
              <a:t>）为</a:t>
            </a:r>
            <a:r>
              <a:rPr lang="en-US" altLang="zh-CN" sz="3200" smtClean="0">
                <a:ea typeface="宋体" panose="02010600030101010101" pitchFamily="2" charset="-122"/>
              </a:rPr>
              <a:t>1500</a:t>
            </a:r>
            <a:r>
              <a:rPr lang="zh-CN" altLang="en-US" sz="3200" smtClean="0">
                <a:ea typeface="宋体" panose="02010600030101010101" pitchFamily="2" charset="-122"/>
              </a:rPr>
              <a:t>字节。而传输的报文大小要比</a:t>
            </a:r>
            <a:r>
              <a:rPr lang="en-US" altLang="zh-CN" sz="3200" smtClean="0">
                <a:ea typeface="宋体" panose="02010600030101010101" pitchFamily="2" charset="-122"/>
              </a:rPr>
              <a:t>1500</a:t>
            </a:r>
            <a:r>
              <a:rPr lang="zh-CN" altLang="en-US" sz="3200" smtClean="0">
                <a:ea typeface="宋体" panose="02010600030101010101" pitchFamily="2" charset="-122"/>
              </a:rPr>
              <a:t>字节大，这个时候就需要利用到分片技术，经分片后才能传输此报文 </a:t>
            </a:r>
          </a:p>
        </p:txBody>
      </p:sp>
    </p:spTree>
    <p:extLst>
      <p:ext uri="{BB962C8B-B14F-4D97-AF65-F5344CB8AC3E}">
        <p14:creationId xmlns:p14="http://schemas.microsoft.com/office/powerpoint/2010/main" val="13480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2072</TotalTime>
  <Words>1116</Words>
  <Application>Microsoft Office PowerPoint</Application>
  <PresentationFormat>宽屏</PresentationFormat>
  <Paragraphs>374</Paragraphs>
  <Slides>30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 Unicode MS</vt:lpstr>
      <vt:lpstr>方正姚体</vt:lpstr>
      <vt:lpstr>华文新魏</vt:lpstr>
      <vt:lpstr>宋体</vt:lpstr>
      <vt:lpstr>微软雅黑</vt:lpstr>
      <vt:lpstr>Arial</vt:lpstr>
      <vt:lpstr>Arial Black</vt:lpstr>
      <vt:lpstr>Calibri</vt:lpstr>
      <vt:lpstr>Microsoft Sans Serif</vt:lpstr>
      <vt:lpstr>Tahoma</vt:lpstr>
      <vt:lpstr>Times New Roman</vt:lpstr>
      <vt:lpstr>Trebuchet MS</vt:lpstr>
      <vt:lpstr>Wingdings 3</vt:lpstr>
      <vt:lpstr>楷体_GB2312</vt:lpstr>
      <vt:lpstr>平面</vt:lpstr>
      <vt:lpstr>BMP 图像</vt:lpstr>
      <vt:lpstr>UDP  文件传输</vt:lpstr>
      <vt:lpstr>PowerPoint 演示文稿</vt:lpstr>
      <vt:lpstr>UDP文件传输</vt:lpstr>
      <vt:lpstr>界面与运行演示</vt:lpstr>
      <vt:lpstr>UDP文件传输线程关系</vt:lpstr>
      <vt:lpstr>UDP文件传输线程关系</vt:lpstr>
      <vt:lpstr>PowerPoint 演示文稿</vt:lpstr>
      <vt:lpstr>IP分片</vt:lpstr>
      <vt:lpstr>IP分片</vt:lpstr>
      <vt:lpstr>IP分片</vt:lpstr>
      <vt:lpstr>MTU(最大传输单元)</vt:lpstr>
      <vt:lpstr>MTU(最大传输单元)</vt:lpstr>
      <vt:lpstr>PowerPoint 演示文稿</vt:lpstr>
      <vt:lpstr>MTU(最大传输单元)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发送端线程</vt:lpstr>
      <vt:lpstr>发送协议包内容</vt:lpstr>
      <vt:lpstr>UDP程序功能结构</vt:lpstr>
      <vt:lpstr>程序实现</vt:lpstr>
      <vt:lpstr>PowerPoint 演示文稿</vt:lpstr>
      <vt:lpstr>PowerPoint 演示文稿</vt:lpstr>
      <vt:lpstr>UDP接收回调函数-发送端</vt:lpstr>
      <vt:lpstr>UDP接收回调函数-接收端</vt:lpstr>
      <vt:lpstr>程序实现</vt:lpstr>
      <vt:lpstr>网络通讯小结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300</cp:revision>
  <dcterms:created xsi:type="dcterms:W3CDTF">2014-12-05T07:09:50Z</dcterms:created>
  <dcterms:modified xsi:type="dcterms:W3CDTF">2017-09-11T02:42:36Z</dcterms:modified>
</cp:coreProperties>
</file>