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04" r:id="rId4"/>
    <p:sldId id="305" r:id="rId5"/>
    <p:sldId id="334" r:id="rId6"/>
    <p:sldId id="335" r:id="rId7"/>
    <p:sldId id="306" r:id="rId8"/>
    <p:sldId id="307" r:id="rId9"/>
    <p:sldId id="333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36" r:id="rId19"/>
    <p:sldId id="338" r:id="rId20"/>
    <p:sldId id="339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文件选择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zh-CN" altLang="en-US" dirty="0" smtClean="0"/>
            <a:t>数据传输与过程控制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zh-CN" altLang="en-US" dirty="0" smtClean="0"/>
            <a:t>进度显示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zh-CN" altLang="en-US" dirty="0" smtClean="0"/>
            <a:t>网络连接建立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zh-CN" altLang="en-US" dirty="0" smtClean="0"/>
            <a:t>断开网络连接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C890998-1353-499F-B3BB-EFFE9C5E8F85}" type="datetimeFigureOut">
              <a:rPr lang="zh-CN" altLang="en-US"/>
              <a:pPr/>
              <a:t>2017/11/2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4E79033-4A2D-4B1E-B200-CF44023BE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4190" y="877659"/>
            <a:ext cx="6177120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文件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传输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Accept</a:t>
            </a:r>
            <a:r>
              <a:rPr lang="zh-CN" altLang="en-US"/>
              <a:t>方法的异步调用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18718"/>
            <a:ext cx="5050606" cy="229926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AcceptCallBack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3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54347"/>
            <a:ext cx="9808578" cy="46870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客户端通信流程</a:t>
            </a: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socket,connect,send,receive,shutdown,close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服务端通信流程</a:t>
            </a:r>
          </a:p>
          <a:p>
            <a:pPr lvl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socket,bind,listen,accept,</a:t>
            </a:r>
            <a:b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send,receive,shutdown,close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对象与多线程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的断开连接</a:t>
            </a:r>
          </a:p>
        </p:txBody>
      </p:sp>
    </p:spTree>
    <p:extLst>
      <p:ext uri="{BB962C8B-B14F-4D97-AF65-F5344CB8AC3E}">
        <p14:creationId xmlns:p14="http://schemas.microsoft.com/office/powerpoint/2010/main" val="10406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2" y="1409551"/>
            <a:ext cx="914400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4945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流操作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625" y="1413864"/>
            <a:ext cx="5476875" cy="24193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3449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199" y="1577497"/>
            <a:ext cx="7412038" cy="1579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可以读取任意类型文件，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StreamReader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只能读文本文件</a:t>
            </a:r>
          </a:p>
        </p:txBody>
      </p:sp>
    </p:spTree>
    <p:extLst>
      <p:ext uri="{BB962C8B-B14F-4D97-AF65-F5344CB8AC3E}">
        <p14:creationId xmlns:p14="http://schemas.microsoft.com/office/powerpoint/2010/main" val="224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751" y="1458103"/>
            <a:ext cx="7481888" cy="37544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tran_file_in.OpenRead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读取字节到缓冲区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file_read_count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循环控制条件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fs_file.Position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fs_file.Length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2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16" y="1581509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不支持对网络数据流的随机访问，使用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必须使用已经连接成功的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81510"/>
            <a:ext cx="7920037" cy="295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方法接收和发送网络数据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但网络的实际发送并不与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对数据传输需要进行控制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采用总长度来控制传输过程的完成。</a:t>
            </a:r>
          </a:p>
        </p:txBody>
      </p:sp>
    </p:spTree>
    <p:extLst>
      <p:ext uri="{BB962C8B-B14F-4D97-AF65-F5344CB8AC3E}">
        <p14:creationId xmlns:p14="http://schemas.microsoft.com/office/powerpoint/2010/main" val="119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包粘连现象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8154"/>
            <a:ext cx="7411589" cy="1359878"/>
          </a:xfrm>
        </p:spPr>
        <p:txBody>
          <a:bodyPr>
            <a:noAutofit/>
          </a:bodyPr>
          <a:lstStyle/>
          <a:p>
            <a:r>
              <a:rPr lang="zh-CN" altLang="en-US" sz="3600" smtClean="0"/>
              <a:t>发送端的多个</a:t>
            </a:r>
            <a:r>
              <a:rPr lang="en-US" altLang="zh-CN" sz="3600" smtClean="0"/>
              <a:t>TCP</a:t>
            </a:r>
            <a:r>
              <a:rPr lang="zh-CN" altLang="en-US" sz="3600" smtClean="0"/>
              <a:t>报文，经过算法拼合为一个报文，再发送过去。</a:t>
            </a:r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677334" y="2548228"/>
            <a:ext cx="85966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Nagle</a:t>
            </a:r>
            <a:r>
              <a:rPr lang="zh-CN" altLang="en-US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算法产生的背景是，当时为了解决发送多个非常小的数据包时（比如</a:t>
            </a:r>
            <a:r>
              <a:rPr lang="en-US" altLang="zh-CN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字节），由于包头的存在而造成巨大的网络开销，也就是糊涂窗口综合征（</a:t>
            </a:r>
            <a:r>
              <a:rPr lang="en-US" altLang="zh-CN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silly window syndrome</a:t>
            </a:r>
            <a:r>
              <a:rPr lang="zh-CN" altLang="en-US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）。简单的讲，</a:t>
            </a:r>
            <a:r>
              <a:rPr lang="en-US" altLang="zh-CN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Nagle</a:t>
            </a:r>
            <a:r>
              <a:rPr lang="zh-CN" altLang="en-US" sz="28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就是当有数据要发送时，先不立即发送，而是稍微等一小会，看看在这一小段时间内，还有没有其他需要发送到消息。当等过这一小会以后，再把要发送的数据一次性都发出去。这样就可以有效的减少包头的发送次数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0144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</a:t>
            </a:r>
            <a:r>
              <a:rPr lang="zh-CN" altLang="en-US" smtClean="0"/>
              <a:t>包粘连现象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7334" y="2707922"/>
            <a:ext cx="8032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在接收端读缓冲区的速度很慢的情况下，还是会产生报文粘连的现象。接收端收到一个</a:t>
            </a:r>
            <a:r>
              <a:rPr lang="en-US" altLang="zh-CN" sz="24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4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报文后，报文放在缓冲区里，如果这个报文没有及时被读取，这时又有新的报文发送过来，然后才读取缓冲区的内容时，就会一次读取</a:t>
            </a:r>
            <a:r>
              <a:rPr lang="en-US" altLang="zh-CN" sz="24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个报文的内容，产生报文粘连的现象。</a:t>
            </a:r>
            <a:endParaRPr lang="zh-CN" altLang="en-US" sz="240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506200"/>
            <a:ext cx="6567528" cy="639124"/>
          </a:xfrm>
        </p:spPr>
        <p:txBody>
          <a:bodyPr>
            <a:noAutofit/>
          </a:bodyPr>
          <a:lstStyle/>
          <a:p>
            <a:r>
              <a:rPr lang="zh-CN" altLang="en-US" sz="2800"/>
              <a:t>接收端从缓冲区里读消息的速度太慢</a:t>
            </a:r>
          </a:p>
        </p:txBody>
      </p:sp>
    </p:spTree>
    <p:extLst>
      <p:ext uri="{BB962C8B-B14F-4D97-AF65-F5344CB8AC3E}">
        <p14:creationId xmlns:p14="http://schemas.microsoft.com/office/powerpoint/2010/main" val="22386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56200699"/>
              </p:ext>
            </p:extLst>
          </p:nvPr>
        </p:nvGraphicFramePr>
        <p:xfrm>
          <a:off x="590121" y="662907"/>
          <a:ext cx="6095351" cy="553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zh-CN" altLang="en-US" dirty="0"/>
              <a:t>文件传输程序－任务列表</a:t>
            </a:r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087" y="328301"/>
            <a:ext cx="5277989" cy="896600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报文粘连的解决方法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71826" y="1224901"/>
            <a:ext cx="86190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算法。在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scoket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TCP_NODELAY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表示是否使用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算法。据说在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中存在既是关闭了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Nagle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算法仍然在使用的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。不知到现在是什么情况。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接收端尽可能快速的从缓冲区读数据。可以改进算法，或者提高任务的优先级。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还有一个肯定有用但是比较麻烦的方法。可以在发送的数据中，添加一个表示数据的开头和结尾的字符，在收到消息后，通过这些字符来处理报文粘连。</a:t>
            </a:r>
          </a:p>
        </p:txBody>
      </p:sp>
    </p:spTree>
    <p:extLst>
      <p:ext uri="{BB962C8B-B14F-4D97-AF65-F5344CB8AC3E}">
        <p14:creationId xmlns:p14="http://schemas.microsoft.com/office/powerpoint/2010/main" val="8799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94" y="178580"/>
            <a:ext cx="6119812" cy="936625"/>
          </a:xfrm>
        </p:spPr>
        <p:txBody>
          <a:bodyPr/>
          <a:lstStyle/>
          <a:p>
            <a:r>
              <a:rPr lang="zh-CN" altLang="en-US"/>
              <a:t>数据类型与字节数组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766" y="1374475"/>
            <a:ext cx="7488237" cy="3987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类型转换类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长整型转换为字节数组</a:t>
            </a:r>
          </a:p>
          <a:p>
            <a:r>
              <a:rPr lang="en-US" altLang="zh-CN" sz="2800" dirty="0"/>
              <a:t>byte[] </a:t>
            </a:r>
            <a:r>
              <a:rPr lang="en-US" altLang="zh-CN" sz="2800" dirty="0" err="1"/>
              <a:t>b_file_len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BitConverter.GetBytes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tran_file_in.Length</a:t>
            </a:r>
            <a:r>
              <a:rPr lang="en-US" altLang="zh-CN" sz="2800" dirty="0"/>
              <a:t>);</a:t>
            </a:r>
          </a:p>
          <a:p>
            <a:r>
              <a:rPr lang="zh-CN" altLang="en-US" sz="2800" dirty="0"/>
              <a:t>将字节拷贝到缓冲区 </a:t>
            </a:r>
          </a:p>
          <a:p>
            <a:r>
              <a:rPr lang="en-US" altLang="zh-CN" sz="2400" dirty="0" err="1"/>
              <a:t>Array.Copy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b_file_len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SendDataBuffer</a:t>
            </a:r>
            <a:r>
              <a:rPr lang="en-US" altLang="zh-CN" sz="2400" dirty="0"/>
              <a:t>, 0, 8);</a:t>
            </a:r>
          </a:p>
        </p:txBody>
      </p:sp>
    </p:spTree>
    <p:extLst>
      <p:ext uri="{BB962C8B-B14F-4D97-AF65-F5344CB8AC3E}">
        <p14:creationId xmlns:p14="http://schemas.microsoft.com/office/powerpoint/2010/main" val="9491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数据类型与字节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1607629"/>
            <a:ext cx="9377992" cy="309562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网络数据读取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client_NetStream.Read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字节还原为数据类型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长整形与字节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577" y="1504113"/>
            <a:ext cx="9792059" cy="30956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byte[]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b_file_len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BitConverter.GetBytes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tran_file_in.Length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字符串与字节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691" y="1624882"/>
            <a:ext cx="8496300" cy="3095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文件名字符串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字符长度与字节数组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byte[] </a:t>
            </a:r>
            <a:r>
              <a:rPr lang="en-US" altLang="en-US" sz="2800" dirty="0" err="1"/>
              <a:t>b_file_name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Encoding.ASCII.GetBytes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tran_file_in.Name</a:t>
            </a:r>
            <a:r>
              <a:rPr lang="en-US" altLang="en-US" sz="28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tran_file_name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Encoding.ASCII.GetString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8 + 4, </a:t>
            </a:r>
            <a:r>
              <a:rPr lang="en-US" altLang="zh-CN" sz="2800" dirty="0" err="1"/>
              <a:t>file_name_len</a:t>
            </a:r>
            <a:r>
              <a:rPr lang="en-US" altLang="zh-CN" sz="2800" dirty="0"/>
              <a:t>);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35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传输进度更新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98762"/>
            <a:ext cx="7772400" cy="210197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ProgressBar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工作线程向窗体发送自定义消息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main_wnd_handle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TRAN_UPDATE_PROGRESS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3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传输过程控制</a:t>
            </a: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5106" y="1014594"/>
            <a:ext cx="6918325" cy="2663825"/>
          </a:xfrm>
        </p:spPr>
        <p:txBody>
          <a:bodyPr/>
          <a:lstStyle/>
          <a:p>
            <a:r>
              <a:rPr lang="zh-CN" altLang="en-US" sz="2800" dirty="0"/>
              <a:t>数据何时传输终止？</a:t>
            </a:r>
          </a:p>
          <a:p>
            <a:r>
              <a:rPr lang="zh-CN" altLang="en-US" sz="2800" dirty="0"/>
              <a:t>对方如何获取文件名</a:t>
            </a:r>
          </a:p>
          <a:p>
            <a:r>
              <a:rPr lang="zh-CN" altLang="en-US" sz="2800" dirty="0"/>
              <a:t>在发送实际数据前发送总数据长度值</a:t>
            </a:r>
            <a:r>
              <a:rPr lang="en-US" altLang="zh-CN" sz="2800" dirty="0"/>
              <a:t>,</a:t>
            </a:r>
            <a:r>
              <a:rPr lang="zh-CN" altLang="en-US" sz="2800" dirty="0"/>
              <a:t>用长度值来控制通信的终止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自定义控制数据包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9959879"/>
              </p:ext>
            </p:extLst>
          </p:nvPr>
        </p:nvGraphicFramePr>
        <p:xfrm>
          <a:off x="1054221" y="4030394"/>
          <a:ext cx="8424863" cy="720725"/>
        </p:xfrm>
        <a:graphic>
          <a:graphicData uri="http://schemas.openxmlformats.org/drawingml/2006/table">
            <a:tbl>
              <a:tblPr/>
              <a:tblGrid>
                <a:gridCol w="2663825"/>
                <a:gridCol w="2879725"/>
                <a:gridCol w="2881313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字节数据长度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字节文件名长度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文件名字节序列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客户端线程流程</a:t>
            </a: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677" y="1460740"/>
            <a:ext cx="7772400" cy="4114800"/>
          </a:xfrm>
        </p:spPr>
        <p:txBody>
          <a:bodyPr/>
          <a:lstStyle/>
          <a:p>
            <a:r>
              <a:rPr lang="zh-CN" altLang="en-US" sz="2400" dirty="0"/>
              <a:t>设置进度条</a:t>
            </a:r>
          </a:p>
          <a:p>
            <a:r>
              <a:rPr lang="zh-CN" altLang="en-US" sz="2400" dirty="0"/>
              <a:t>连接远程服务器</a:t>
            </a:r>
          </a:p>
          <a:p>
            <a:r>
              <a:rPr lang="zh-CN" altLang="en-US" sz="2400" dirty="0"/>
              <a:t>发送文件名，文件大小</a:t>
            </a:r>
          </a:p>
          <a:p>
            <a:r>
              <a:rPr lang="zh-CN" altLang="en-US" sz="2400" dirty="0"/>
              <a:t>循环发送数据，并更新数据进度</a:t>
            </a:r>
          </a:p>
          <a:p>
            <a:r>
              <a:rPr lang="zh-CN" altLang="en-US" sz="2400" dirty="0"/>
              <a:t>发送完毕设置进度条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客户端线程循环发送数据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0384" y="1342397"/>
            <a:ext cx="8137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client_NetStream.Read</a:t>
            </a:r>
            <a:r>
              <a:rPr lang="en-US" altLang="zh-CN" sz="2800" dirty="0"/>
              <a:t>(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1024);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fs_newfile.Write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+=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while (</a:t>
            </a:r>
            <a:r>
              <a:rPr lang="en-US" altLang="zh-CN" sz="2800" dirty="0" err="1"/>
              <a:t>client_NetStream.DataAvailable</a:t>
            </a:r>
            <a:r>
              <a:rPr lang="en-US" altLang="zh-CN" sz="2800" dirty="0"/>
              <a:t> &amp;&amp;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file_len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116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服务端窗体线程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服务端工作线程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数据传输线程</a:t>
            </a:r>
          </a:p>
        </p:txBody>
      </p:sp>
    </p:spTree>
    <p:extLst>
      <p:ext uri="{BB962C8B-B14F-4D97-AF65-F5344CB8AC3E}">
        <p14:creationId xmlns:p14="http://schemas.microsoft.com/office/powerpoint/2010/main" val="2067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089" y="258405"/>
            <a:ext cx="5616575" cy="1055687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传输主要技术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577" y="1070724"/>
            <a:ext cx="7272337" cy="48244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通信流程</a:t>
            </a:r>
          </a:p>
          <a:p>
            <a:r>
              <a:rPr lang="zh-CN" altLang="en-US" sz="2800" dirty="0"/>
              <a:t>网络相关数据操作</a:t>
            </a:r>
          </a:p>
          <a:p>
            <a:pPr lvl="1"/>
            <a:r>
              <a:rPr lang="zh-CN" altLang="en-US" sz="2400" dirty="0"/>
              <a:t>文件流，内存流，网络流</a:t>
            </a:r>
          </a:p>
          <a:p>
            <a:pPr lvl="1"/>
            <a:r>
              <a:rPr lang="zh-CN" altLang="en-US" sz="2400" dirty="0"/>
              <a:t>数据类型与字节数组</a:t>
            </a:r>
          </a:p>
          <a:p>
            <a:pPr lvl="1"/>
            <a:r>
              <a:rPr lang="zh-CN" altLang="en-US" sz="2400" dirty="0"/>
              <a:t>数据控制</a:t>
            </a:r>
          </a:p>
          <a:p>
            <a:r>
              <a:rPr lang="zh-CN" altLang="en-US" sz="2800" dirty="0"/>
              <a:t>文件传程序流程</a:t>
            </a:r>
          </a:p>
          <a:p>
            <a:pPr lvl="1"/>
            <a:r>
              <a:rPr lang="zh-CN" altLang="en-US" sz="2400" dirty="0"/>
              <a:t>程序简介</a:t>
            </a:r>
          </a:p>
          <a:p>
            <a:pPr lvl="1"/>
            <a:r>
              <a:rPr lang="zh-CN" altLang="en-US" sz="2400" dirty="0"/>
              <a:t>客户端程序</a:t>
            </a:r>
          </a:p>
          <a:p>
            <a:pPr lvl="1"/>
            <a:r>
              <a:rPr lang="zh-CN" altLang="en-US" sz="2400" dirty="0"/>
              <a:t>服务器端程序</a:t>
            </a:r>
          </a:p>
          <a:p>
            <a:r>
              <a:rPr lang="zh-CN" altLang="en-US" sz="2800" dirty="0"/>
              <a:t>网络异常处理</a:t>
            </a:r>
          </a:p>
        </p:txBody>
      </p:sp>
    </p:spTree>
    <p:extLst>
      <p:ext uri="{BB962C8B-B14F-4D97-AF65-F5344CB8AC3E}">
        <p14:creationId xmlns:p14="http://schemas.microsoft.com/office/powerpoint/2010/main" val="3823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</a:t>
            </a:r>
            <a:r>
              <a:rPr lang="en-US" altLang="zh-CN"/>
              <a:t>listen</a:t>
            </a:r>
            <a:r>
              <a:rPr lang="zh-CN" altLang="en-US"/>
              <a:t>线程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84" y="1431117"/>
            <a:ext cx="6702425" cy="44354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获取主机信息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绑定端口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begin_accept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开始异步接收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向每个客户端发送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停止监听</a:t>
            </a:r>
          </a:p>
        </p:txBody>
      </p:sp>
    </p:spTree>
    <p:extLst>
      <p:ext uri="{BB962C8B-B14F-4D97-AF65-F5344CB8AC3E}">
        <p14:creationId xmlns:p14="http://schemas.microsoft.com/office/powerpoint/2010/main" val="1879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网络异常处理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468" y="1270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异常捕捉机制</a:t>
            </a:r>
          </a:p>
          <a:p>
            <a:r>
              <a:rPr lang="zh-CN" altLang="en-US" sz="2800" dirty="0"/>
              <a:t>异常代码的获取</a:t>
            </a:r>
          </a:p>
          <a:p>
            <a:pPr lvl="1"/>
            <a:r>
              <a:rPr lang="en-US" altLang="zh-CN" sz="2400" dirty="0"/>
              <a:t>catch (</a:t>
            </a:r>
            <a:r>
              <a:rPr lang="en-US" altLang="zh-CN" sz="2400" dirty="0" err="1"/>
              <a:t>SocketException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Se1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SocketException.ErrorCode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r>
              <a:rPr lang="zh-CN" altLang="en-US" sz="2800" dirty="0"/>
              <a:t>异常代码值定义</a:t>
            </a:r>
          </a:p>
          <a:p>
            <a:pPr lvl="1"/>
            <a:r>
              <a:rPr lang="en-US" altLang="zh-CN" sz="2400" dirty="0"/>
              <a:t>Windows Sockets Error Codes</a:t>
            </a:r>
            <a:endParaRPr lang="zh-CN" altLang="en-US" sz="2400" dirty="0"/>
          </a:p>
          <a:p>
            <a:pPr lvl="1"/>
            <a:r>
              <a:rPr lang="zh-CN" altLang="en-US" sz="2400" dirty="0"/>
              <a:t>定义在</a:t>
            </a:r>
            <a:r>
              <a:rPr lang="en-US" altLang="zh-CN" sz="2400" dirty="0" err="1"/>
              <a:t>winsock2.h</a:t>
            </a:r>
            <a:r>
              <a:rPr lang="zh-CN" altLang="en-US" sz="2400" dirty="0"/>
              <a:t>文件中</a:t>
            </a:r>
          </a:p>
          <a:p>
            <a:pPr lvl="1"/>
            <a:r>
              <a:rPr lang="en-US" altLang="zh-CN" sz="2400" dirty="0" err="1"/>
              <a:t>WSAECONNREFUSED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10061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7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winsock.h</a:t>
            </a:r>
            <a:r>
              <a:rPr lang="zh-CN" altLang="en-US"/>
              <a:t>中查找错误码定义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75" y="1428659"/>
            <a:ext cx="9510472" cy="19960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10061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10000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WSAECONNREFUSED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WSABASEERR+61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文件传输项目中问题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3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绑定不成功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连接异常：主机积极拒绝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传输成功，但无进度显示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传输完成，但找不到接收的文件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不支持中文文件名</a:t>
            </a:r>
          </a:p>
        </p:txBody>
      </p:sp>
    </p:spTree>
    <p:extLst>
      <p:ext uri="{BB962C8B-B14F-4D97-AF65-F5344CB8AC3E}">
        <p14:creationId xmlns:p14="http://schemas.microsoft.com/office/powerpoint/2010/main" val="1351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MFC</a:t>
            </a:r>
            <a:r>
              <a:rPr lang="zh-CN" altLang="en-US"/>
              <a:t>与</a:t>
            </a:r>
            <a:r>
              <a:rPr lang="en-US" altLang="zh-CN"/>
              <a:t>Socket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supports Windows Sockets 1 but does not support Windows Sockets 2.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支持阻塞式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操作，不支持异步操作 </a:t>
            </a:r>
          </a:p>
        </p:txBody>
      </p:sp>
    </p:spTree>
    <p:extLst>
      <p:ext uri="{BB962C8B-B14F-4D97-AF65-F5344CB8AC3E}">
        <p14:creationId xmlns:p14="http://schemas.microsoft.com/office/powerpoint/2010/main" val="11687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134877" cy="710242"/>
          </a:xfrm>
        </p:spPr>
        <p:txBody>
          <a:bodyPr/>
          <a:lstStyle/>
          <a:p>
            <a:r>
              <a:rPr lang="zh-CN" altLang="en-US" dirty="0" smtClean="0"/>
              <a:t>程序演示</a:t>
            </a:r>
            <a:endParaRPr lang="en-US" altLang="zh-CN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620714"/>
            <a:ext cx="5616575" cy="1055687"/>
          </a:xfrm>
        </p:spPr>
        <p:txBody>
          <a:bodyPr/>
          <a:lstStyle/>
          <a:p>
            <a:r>
              <a:rPr lang="zh-CN" altLang="en-US"/>
              <a:t>文件传输主要问题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85" y="1450286"/>
            <a:ext cx="7272337" cy="360045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连接建立</a:t>
            </a:r>
          </a:p>
          <a:p>
            <a:pPr lvl="1"/>
            <a:r>
              <a:rPr lang="zh-CN" altLang="en-US" dirty="0"/>
              <a:t>单个</a:t>
            </a:r>
            <a:r>
              <a:rPr lang="en-US" altLang="zh-CN" dirty="0"/>
              <a:t>Socket</a:t>
            </a:r>
            <a:r>
              <a:rPr lang="zh-CN" altLang="en-US" dirty="0"/>
              <a:t>与单个线程对应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Socket</a:t>
            </a:r>
            <a:r>
              <a:rPr lang="zh-CN" altLang="en-US" dirty="0"/>
              <a:t>与线程池，</a:t>
            </a:r>
            <a:r>
              <a:rPr lang="en-US" altLang="zh-CN" dirty="0" err="1"/>
              <a:t>IOCP</a:t>
            </a:r>
            <a:r>
              <a:rPr lang="zh-CN" altLang="en-US" dirty="0"/>
              <a:t>方式</a:t>
            </a:r>
          </a:p>
          <a:p>
            <a:r>
              <a:rPr lang="zh-CN" altLang="en-US" dirty="0"/>
              <a:t>文件流与网络流生成</a:t>
            </a:r>
          </a:p>
          <a:p>
            <a:r>
              <a:rPr lang="zh-CN" altLang="en-US" dirty="0"/>
              <a:t>传输过程控制与进度更新</a:t>
            </a:r>
          </a:p>
        </p:txBody>
      </p:sp>
    </p:spTree>
    <p:extLst>
      <p:ext uri="{BB962C8B-B14F-4D97-AF65-F5344CB8AC3E}">
        <p14:creationId xmlns:p14="http://schemas.microsoft.com/office/powerpoint/2010/main" val="3480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6989763" y="74399"/>
            <a:ext cx="5174474" cy="674909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9032" y="2680414"/>
            <a:ext cx="3043316" cy="2400613"/>
          </a:xfrm>
          <a:prstGeom prst="roundRect">
            <a:avLst>
              <a:gd name="adj" fmla="val 10227"/>
            </a:avLst>
          </a:prstGeom>
          <a:solidFill>
            <a:srgbClr val="A7CBF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18689" y="2854612"/>
            <a:ext cx="1839413" cy="1908924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08179" y="3282413"/>
            <a:ext cx="1639982" cy="401631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82930" y="2919019"/>
            <a:ext cx="393106" cy="1939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2948353" y="2814304"/>
            <a:ext cx="14532" cy="1977254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7506" y="3441649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08179" y="3844361"/>
            <a:ext cx="1639982" cy="432916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5461" y="43286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TCP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1" y="238339"/>
            <a:ext cx="4794208" cy="30513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01" y="3360171"/>
            <a:ext cx="4834342" cy="3350749"/>
          </a:xfrm>
          <a:prstGeom prst="rect">
            <a:avLst/>
          </a:prstGeom>
        </p:spPr>
      </p:pic>
      <p:sp>
        <p:nvSpPr>
          <p:cNvPr id="32" name="梯形 31"/>
          <p:cNvSpPr/>
          <p:nvPr/>
        </p:nvSpPr>
        <p:spPr>
          <a:xfrm rot="14112919">
            <a:off x="5551569" y="1126115"/>
            <a:ext cx="1815756" cy="2873353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545507 w 2036067"/>
              <a:gd name="connsiteY2" fmla="*/ 40557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901316 w 2036067"/>
              <a:gd name="connsiteY2" fmla="*/ 277304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901316 w 2036067"/>
              <a:gd name="connsiteY2" fmla="*/ 207284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872064 w 2036067"/>
              <a:gd name="connsiteY2" fmla="*/ 249397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1801719"/>
              <a:gd name="connsiteY0" fmla="*/ 1565724 h 2873353"/>
              <a:gd name="connsiteX1" fmla="*/ 543640 w 1801719"/>
              <a:gd name="connsiteY1" fmla="*/ 0 h 2873353"/>
              <a:gd name="connsiteX2" fmla="*/ 872064 w 1801719"/>
              <a:gd name="connsiteY2" fmla="*/ 249397 h 2873353"/>
              <a:gd name="connsiteX3" fmla="*/ 1801719 w 1801719"/>
              <a:gd name="connsiteY3" fmla="*/ 2873353 h 2873353"/>
              <a:gd name="connsiteX4" fmla="*/ 0 w 1801719"/>
              <a:gd name="connsiteY4" fmla="*/ 1565724 h 2873353"/>
              <a:gd name="connsiteX0" fmla="*/ 0 w 1815756"/>
              <a:gd name="connsiteY0" fmla="*/ 1555974 h 2873353"/>
              <a:gd name="connsiteX1" fmla="*/ 557677 w 1815756"/>
              <a:gd name="connsiteY1" fmla="*/ 0 h 2873353"/>
              <a:gd name="connsiteX2" fmla="*/ 886101 w 1815756"/>
              <a:gd name="connsiteY2" fmla="*/ 249397 h 2873353"/>
              <a:gd name="connsiteX3" fmla="*/ 1815756 w 1815756"/>
              <a:gd name="connsiteY3" fmla="*/ 2873353 h 2873353"/>
              <a:gd name="connsiteX4" fmla="*/ 0 w 1815756"/>
              <a:gd name="connsiteY4" fmla="*/ 1555974 h 287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56" h="2873353">
                <a:moveTo>
                  <a:pt x="0" y="1555974"/>
                </a:moveTo>
                <a:lnTo>
                  <a:pt x="557677" y="0"/>
                </a:lnTo>
                <a:lnTo>
                  <a:pt x="886101" y="249397"/>
                </a:lnTo>
                <a:lnTo>
                  <a:pt x="1815756" y="2873353"/>
                </a:lnTo>
                <a:lnTo>
                  <a:pt x="0" y="155597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1"/>
          <p:cNvSpPr/>
          <p:nvPr/>
        </p:nvSpPr>
        <p:spPr>
          <a:xfrm rot="14112919">
            <a:off x="5241278" y="4054076"/>
            <a:ext cx="3121739" cy="1591576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1494828"/>
              <a:gd name="connsiteY0" fmla="*/ 1887238 h 3127370"/>
              <a:gd name="connsiteX1" fmla="*/ 590083 w 1494828"/>
              <a:gd name="connsiteY1" fmla="*/ 0 h 3127370"/>
              <a:gd name="connsiteX2" fmla="*/ 782631 w 1494828"/>
              <a:gd name="connsiteY2" fmla="*/ 40557 h 3127370"/>
              <a:gd name="connsiteX3" fmla="*/ 1494828 w 1494828"/>
              <a:gd name="connsiteY3" fmla="*/ 3127370 h 3127370"/>
              <a:gd name="connsiteX4" fmla="*/ 0 w 1494828"/>
              <a:gd name="connsiteY4" fmla="*/ 1887238 h 3127370"/>
              <a:gd name="connsiteX0" fmla="*/ 0 w 2340012"/>
              <a:gd name="connsiteY0" fmla="*/ 1456233 h 3127370"/>
              <a:gd name="connsiteX1" fmla="*/ 1435267 w 2340012"/>
              <a:gd name="connsiteY1" fmla="*/ 0 h 3127370"/>
              <a:gd name="connsiteX2" fmla="*/ 1627815 w 2340012"/>
              <a:gd name="connsiteY2" fmla="*/ 40557 h 3127370"/>
              <a:gd name="connsiteX3" fmla="*/ 2340012 w 2340012"/>
              <a:gd name="connsiteY3" fmla="*/ 3127370 h 3127370"/>
              <a:gd name="connsiteX4" fmla="*/ 0 w 2340012"/>
              <a:gd name="connsiteY4" fmla="*/ 1456233 h 3127370"/>
              <a:gd name="connsiteX0" fmla="*/ 0 w 2887012"/>
              <a:gd name="connsiteY0" fmla="*/ 1456233 h 3127370"/>
              <a:gd name="connsiteX1" fmla="*/ 1435267 w 2887012"/>
              <a:gd name="connsiteY1" fmla="*/ 0 h 3127370"/>
              <a:gd name="connsiteX2" fmla="*/ 2887012 w 2887012"/>
              <a:gd name="connsiteY2" fmla="*/ 1508317 h 3127370"/>
              <a:gd name="connsiteX3" fmla="*/ 2340012 w 2887012"/>
              <a:gd name="connsiteY3" fmla="*/ 3127370 h 3127370"/>
              <a:gd name="connsiteX4" fmla="*/ 0 w 2887012"/>
              <a:gd name="connsiteY4" fmla="*/ 1456233 h 3127370"/>
              <a:gd name="connsiteX0" fmla="*/ 0 w 2887012"/>
              <a:gd name="connsiteY0" fmla="*/ 133932 h 1805069"/>
              <a:gd name="connsiteX1" fmla="*/ 2649830 w 2887012"/>
              <a:gd name="connsiteY1" fmla="*/ 0 h 1805069"/>
              <a:gd name="connsiteX2" fmla="*/ 2887012 w 2887012"/>
              <a:gd name="connsiteY2" fmla="*/ 186016 h 1805069"/>
              <a:gd name="connsiteX3" fmla="*/ 2340012 w 2887012"/>
              <a:gd name="connsiteY3" fmla="*/ 1805069 h 1805069"/>
              <a:gd name="connsiteX4" fmla="*/ 0 w 2887012"/>
              <a:gd name="connsiteY4" fmla="*/ 133932 h 1805069"/>
              <a:gd name="connsiteX0" fmla="*/ 0 w 2887012"/>
              <a:gd name="connsiteY0" fmla="*/ 217402 h 1888539"/>
              <a:gd name="connsiteX1" fmla="*/ 2499705 w 2887012"/>
              <a:gd name="connsiteY1" fmla="*/ 0 h 1888539"/>
              <a:gd name="connsiteX2" fmla="*/ 2887012 w 2887012"/>
              <a:gd name="connsiteY2" fmla="*/ 269486 h 1888539"/>
              <a:gd name="connsiteX3" fmla="*/ 2340012 w 2887012"/>
              <a:gd name="connsiteY3" fmla="*/ 1888539 h 1888539"/>
              <a:gd name="connsiteX4" fmla="*/ 0 w 2887012"/>
              <a:gd name="connsiteY4" fmla="*/ 217402 h 1888539"/>
              <a:gd name="connsiteX0" fmla="*/ 0 w 2861670"/>
              <a:gd name="connsiteY0" fmla="*/ 217402 h 1888539"/>
              <a:gd name="connsiteX1" fmla="*/ 2499705 w 2861670"/>
              <a:gd name="connsiteY1" fmla="*/ 0 h 1888539"/>
              <a:gd name="connsiteX2" fmla="*/ 2861670 w 2861670"/>
              <a:gd name="connsiteY2" fmla="*/ 231071 h 1888539"/>
              <a:gd name="connsiteX3" fmla="*/ 2340012 w 2861670"/>
              <a:gd name="connsiteY3" fmla="*/ 1888539 h 1888539"/>
              <a:gd name="connsiteX4" fmla="*/ 0 w 2861670"/>
              <a:gd name="connsiteY4" fmla="*/ 217402 h 1888539"/>
              <a:gd name="connsiteX0" fmla="*/ 0 w 2833007"/>
              <a:gd name="connsiteY0" fmla="*/ 217402 h 1888539"/>
              <a:gd name="connsiteX1" fmla="*/ 2499705 w 2833007"/>
              <a:gd name="connsiteY1" fmla="*/ 0 h 1888539"/>
              <a:gd name="connsiteX2" fmla="*/ 2833007 w 2833007"/>
              <a:gd name="connsiteY2" fmla="*/ 242377 h 1888539"/>
              <a:gd name="connsiteX3" fmla="*/ 2340012 w 2833007"/>
              <a:gd name="connsiteY3" fmla="*/ 1888539 h 1888539"/>
              <a:gd name="connsiteX4" fmla="*/ 0 w 2833007"/>
              <a:gd name="connsiteY4" fmla="*/ 217402 h 1888539"/>
              <a:gd name="connsiteX0" fmla="*/ 0 w 3283169"/>
              <a:gd name="connsiteY0" fmla="*/ 217402 h 1888539"/>
              <a:gd name="connsiteX1" fmla="*/ 2499705 w 3283169"/>
              <a:gd name="connsiteY1" fmla="*/ 0 h 1888539"/>
              <a:gd name="connsiteX2" fmla="*/ 3283169 w 3283169"/>
              <a:gd name="connsiteY2" fmla="*/ 627905 h 1888539"/>
              <a:gd name="connsiteX3" fmla="*/ 2340012 w 3283169"/>
              <a:gd name="connsiteY3" fmla="*/ 1888539 h 1888539"/>
              <a:gd name="connsiteX4" fmla="*/ 0 w 3283169"/>
              <a:gd name="connsiteY4" fmla="*/ 217402 h 1888539"/>
              <a:gd name="connsiteX0" fmla="*/ 0 w 3283169"/>
              <a:gd name="connsiteY0" fmla="*/ 0 h 1671137"/>
              <a:gd name="connsiteX1" fmla="*/ 2982229 w 3283169"/>
              <a:gd name="connsiteY1" fmla="*/ 211415 h 1671137"/>
              <a:gd name="connsiteX2" fmla="*/ 3283169 w 3283169"/>
              <a:gd name="connsiteY2" fmla="*/ 410503 h 1671137"/>
              <a:gd name="connsiteX3" fmla="*/ 2340012 w 3283169"/>
              <a:gd name="connsiteY3" fmla="*/ 1671137 h 1671137"/>
              <a:gd name="connsiteX4" fmla="*/ 0 w 3283169"/>
              <a:gd name="connsiteY4" fmla="*/ 0 h 1671137"/>
              <a:gd name="connsiteX0" fmla="*/ 0 w 3283169"/>
              <a:gd name="connsiteY0" fmla="*/ 0 h 1703710"/>
              <a:gd name="connsiteX1" fmla="*/ 2982229 w 3283169"/>
              <a:gd name="connsiteY1" fmla="*/ 211415 h 1703710"/>
              <a:gd name="connsiteX2" fmla="*/ 3283169 w 3283169"/>
              <a:gd name="connsiteY2" fmla="*/ 410503 h 1703710"/>
              <a:gd name="connsiteX3" fmla="*/ 2431845 w 3283169"/>
              <a:gd name="connsiteY3" fmla="*/ 1703710 h 1703710"/>
              <a:gd name="connsiteX4" fmla="*/ 0 w 3283169"/>
              <a:gd name="connsiteY4" fmla="*/ 0 h 1703710"/>
              <a:gd name="connsiteX0" fmla="*/ 0 w 3283169"/>
              <a:gd name="connsiteY0" fmla="*/ 0 h 1703709"/>
              <a:gd name="connsiteX1" fmla="*/ 2982229 w 3283169"/>
              <a:gd name="connsiteY1" fmla="*/ 211414 h 1703709"/>
              <a:gd name="connsiteX2" fmla="*/ 3283169 w 3283169"/>
              <a:gd name="connsiteY2" fmla="*/ 410502 h 1703709"/>
              <a:gd name="connsiteX3" fmla="*/ 2431845 w 3283169"/>
              <a:gd name="connsiteY3" fmla="*/ 1703709 h 1703709"/>
              <a:gd name="connsiteX4" fmla="*/ 0 w 3283169"/>
              <a:gd name="connsiteY4" fmla="*/ 0 h 1703709"/>
              <a:gd name="connsiteX0" fmla="*/ 0 w 3121739"/>
              <a:gd name="connsiteY0" fmla="*/ 0 h 1591576"/>
              <a:gd name="connsiteX1" fmla="*/ 2820799 w 3121739"/>
              <a:gd name="connsiteY1" fmla="*/ 99281 h 1591576"/>
              <a:gd name="connsiteX2" fmla="*/ 3121739 w 3121739"/>
              <a:gd name="connsiteY2" fmla="*/ 298369 h 1591576"/>
              <a:gd name="connsiteX3" fmla="*/ 2270415 w 3121739"/>
              <a:gd name="connsiteY3" fmla="*/ 1591576 h 1591576"/>
              <a:gd name="connsiteX4" fmla="*/ 0 w 3121739"/>
              <a:gd name="connsiteY4" fmla="*/ 0 h 15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739" h="1591576">
                <a:moveTo>
                  <a:pt x="0" y="0"/>
                </a:moveTo>
                <a:lnTo>
                  <a:pt x="2820799" y="99281"/>
                </a:lnTo>
                <a:lnTo>
                  <a:pt x="3121739" y="298369"/>
                </a:lnTo>
                <a:lnTo>
                  <a:pt x="2270415" y="1591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24133" y="3225036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214186" y="3825731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3564669" y="2826355"/>
            <a:ext cx="14532" cy="197725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008405" y="3921817"/>
            <a:ext cx="5814667" cy="1960924"/>
          </a:xfrm>
          <a:custGeom>
            <a:avLst/>
            <a:gdLst>
              <a:gd name="connsiteX0" fmla="*/ 0 w 5866589"/>
              <a:gd name="connsiteY0" fmla="*/ 37364 h 1365357"/>
              <a:gd name="connsiteX1" fmla="*/ 3161943 w 5866589"/>
              <a:gd name="connsiteY1" fmla="*/ 20272 h 1365357"/>
              <a:gd name="connsiteX2" fmla="*/ 4332717 w 5866589"/>
              <a:gd name="connsiteY2" fmla="*/ 20272 h 1365357"/>
              <a:gd name="connsiteX3" fmla="*/ 4845465 w 5866589"/>
              <a:gd name="connsiteY3" fmla="*/ 285192 h 1365357"/>
              <a:gd name="connsiteX4" fmla="*/ 5776957 w 5866589"/>
              <a:gd name="connsiteY4" fmla="*/ 1267958 h 1365357"/>
              <a:gd name="connsiteX5" fmla="*/ 5776957 w 5866589"/>
              <a:gd name="connsiteY5" fmla="*/ 1276504 h 1365357"/>
              <a:gd name="connsiteX0" fmla="*/ 0 w 5832405"/>
              <a:gd name="connsiteY0" fmla="*/ 0 h 1943290"/>
              <a:gd name="connsiteX1" fmla="*/ 3127759 w 5832405"/>
              <a:gd name="connsiteY1" fmla="*/ 598205 h 1943290"/>
              <a:gd name="connsiteX2" fmla="*/ 4298533 w 5832405"/>
              <a:gd name="connsiteY2" fmla="*/ 598205 h 1943290"/>
              <a:gd name="connsiteX3" fmla="*/ 4811281 w 5832405"/>
              <a:gd name="connsiteY3" fmla="*/ 863125 h 1943290"/>
              <a:gd name="connsiteX4" fmla="*/ 5742773 w 5832405"/>
              <a:gd name="connsiteY4" fmla="*/ 1845891 h 1943290"/>
              <a:gd name="connsiteX5" fmla="*/ 5742773 w 5832405"/>
              <a:gd name="connsiteY5" fmla="*/ 1854437 h 1943290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47650 h 1990940"/>
              <a:gd name="connsiteX1" fmla="*/ 3102122 w 5832405"/>
              <a:gd name="connsiteY1" fmla="*/ 47649 h 1990940"/>
              <a:gd name="connsiteX2" fmla="*/ 4298533 w 5832405"/>
              <a:gd name="connsiteY2" fmla="*/ 645855 h 1990940"/>
              <a:gd name="connsiteX3" fmla="*/ 4811281 w 5832405"/>
              <a:gd name="connsiteY3" fmla="*/ 910775 h 1990940"/>
              <a:gd name="connsiteX4" fmla="*/ 5742773 w 5832405"/>
              <a:gd name="connsiteY4" fmla="*/ 1893541 h 1990940"/>
              <a:gd name="connsiteX5" fmla="*/ 5742773 w 5832405"/>
              <a:gd name="connsiteY5" fmla="*/ 1902087 h 1990940"/>
              <a:gd name="connsiteX0" fmla="*/ 0 w 5832405"/>
              <a:gd name="connsiteY0" fmla="*/ 41887 h 1985177"/>
              <a:gd name="connsiteX1" fmla="*/ 3102122 w 5832405"/>
              <a:gd name="connsiteY1" fmla="*/ 41886 h 1985177"/>
              <a:gd name="connsiteX2" fmla="*/ 4298533 w 5832405"/>
              <a:gd name="connsiteY2" fmla="*/ 640092 h 1985177"/>
              <a:gd name="connsiteX3" fmla="*/ 4811281 w 5832405"/>
              <a:gd name="connsiteY3" fmla="*/ 905012 h 1985177"/>
              <a:gd name="connsiteX4" fmla="*/ 5742773 w 5832405"/>
              <a:gd name="connsiteY4" fmla="*/ 1887778 h 1985177"/>
              <a:gd name="connsiteX5" fmla="*/ 5742773 w 5832405"/>
              <a:gd name="connsiteY5" fmla="*/ 1896324 h 1985177"/>
              <a:gd name="connsiteX0" fmla="*/ 0 w 5832405"/>
              <a:gd name="connsiteY0" fmla="*/ 9249 h 1952539"/>
              <a:gd name="connsiteX1" fmla="*/ 3102122 w 5832405"/>
              <a:gd name="connsiteY1" fmla="*/ 9248 h 1952539"/>
              <a:gd name="connsiteX2" fmla="*/ 4443812 w 5832405"/>
              <a:gd name="connsiteY2" fmla="*/ 163073 h 1952539"/>
              <a:gd name="connsiteX3" fmla="*/ 4811281 w 5832405"/>
              <a:gd name="connsiteY3" fmla="*/ 872374 h 1952539"/>
              <a:gd name="connsiteX4" fmla="*/ 5742773 w 5832405"/>
              <a:gd name="connsiteY4" fmla="*/ 1855140 h 1952539"/>
              <a:gd name="connsiteX5" fmla="*/ 5742773 w 5832405"/>
              <a:gd name="connsiteY5" fmla="*/ 1863686 h 1952539"/>
              <a:gd name="connsiteX0" fmla="*/ 0 w 5814667"/>
              <a:gd name="connsiteY0" fmla="*/ 9249 h 1960924"/>
              <a:gd name="connsiteX1" fmla="*/ 3102122 w 5814667"/>
              <a:gd name="connsiteY1" fmla="*/ 9248 h 1960924"/>
              <a:gd name="connsiteX2" fmla="*/ 4443812 w 5814667"/>
              <a:gd name="connsiteY2" fmla="*/ 163073 h 1960924"/>
              <a:gd name="connsiteX3" fmla="*/ 5067655 w 5814667"/>
              <a:gd name="connsiteY3" fmla="*/ 752733 h 1960924"/>
              <a:gd name="connsiteX4" fmla="*/ 5742773 w 5814667"/>
              <a:gd name="connsiteY4" fmla="*/ 1855140 h 1960924"/>
              <a:gd name="connsiteX5" fmla="*/ 5742773 w 5814667"/>
              <a:gd name="connsiteY5" fmla="*/ 1863686 h 19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667" h="1960924">
                <a:moveTo>
                  <a:pt x="0" y="9249"/>
                </a:moveTo>
                <a:cubicBezTo>
                  <a:pt x="1110952" y="20644"/>
                  <a:pt x="2361487" y="-16389"/>
                  <a:pt x="3102122" y="9248"/>
                </a:cubicBezTo>
                <a:cubicBezTo>
                  <a:pt x="3842757" y="34885"/>
                  <a:pt x="4116223" y="39159"/>
                  <a:pt x="4443812" y="163073"/>
                </a:cubicBezTo>
                <a:cubicBezTo>
                  <a:pt x="4771401" y="286987"/>
                  <a:pt x="4851162" y="470722"/>
                  <a:pt x="5067655" y="752733"/>
                </a:cubicBezTo>
                <a:cubicBezTo>
                  <a:pt x="5284148" y="1034744"/>
                  <a:pt x="5630253" y="1669981"/>
                  <a:pt x="5742773" y="1855140"/>
                </a:cubicBezTo>
                <a:cubicBezTo>
                  <a:pt x="5855293" y="2040299"/>
                  <a:pt x="5820397" y="1942022"/>
                  <a:pt x="5742773" y="1863686"/>
                </a:cubicBezTo>
              </a:path>
            </a:pathLst>
          </a:custGeom>
          <a:noFill/>
          <a:ln w="76200">
            <a:solidFill>
              <a:srgbClr val="0920F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71533" y="1341689"/>
            <a:ext cx="5990602" cy="2024451"/>
          </a:xfrm>
          <a:custGeom>
            <a:avLst/>
            <a:gdLst>
              <a:gd name="connsiteX0" fmla="*/ 0 w 5725682"/>
              <a:gd name="connsiteY0" fmla="*/ 2050991 h 2073692"/>
              <a:gd name="connsiteX1" fmla="*/ 2879933 w 5725682"/>
              <a:gd name="connsiteY1" fmla="*/ 2025353 h 2073692"/>
              <a:gd name="connsiteX2" fmla="*/ 4076344 w 5725682"/>
              <a:gd name="connsiteY2" fmla="*/ 2042445 h 2073692"/>
              <a:gd name="connsiteX3" fmla="*/ 4862557 w 5725682"/>
              <a:gd name="connsiteY3" fmla="*/ 1546789 h 2073692"/>
              <a:gd name="connsiteX4" fmla="*/ 5725682 w 5725682"/>
              <a:gd name="connsiteY4" fmla="*/ 0 h 2073692"/>
              <a:gd name="connsiteX0" fmla="*/ 0 w 5725682"/>
              <a:gd name="connsiteY0" fmla="*/ 2050991 h 2088616"/>
              <a:gd name="connsiteX1" fmla="*/ 2956845 w 5725682"/>
              <a:gd name="connsiteY1" fmla="*/ 2068082 h 2088616"/>
              <a:gd name="connsiteX2" fmla="*/ 4076344 w 5725682"/>
              <a:gd name="connsiteY2" fmla="*/ 2042445 h 2088616"/>
              <a:gd name="connsiteX3" fmla="*/ 4862557 w 5725682"/>
              <a:gd name="connsiteY3" fmla="*/ 1546789 h 2088616"/>
              <a:gd name="connsiteX4" fmla="*/ 5725682 w 5725682"/>
              <a:gd name="connsiteY4" fmla="*/ 0 h 2088616"/>
              <a:gd name="connsiteX0" fmla="*/ 0 w 5725682"/>
              <a:gd name="connsiteY0" fmla="*/ 2050991 h 2107337"/>
              <a:gd name="connsiteX1" fmla="*/ 2956845 w 5725682"/>
              <a:gd name="connsiteY1" fmla="*/ 2068082 h 2107337"/>
              <a:gd name="connsiteX2" fmla="*/ 4247260 w 5725682"/>
              <a:gd name="connsiteY2" fmla="*/ 2068082 h 2107337"/>
              <a:gd name="connsiteX3" fmla="*/ 4862557 w 5725682"/>
              <a:gd name="connsiteY3" fmla="*/ 1546789 h 2107337"/>
              <a:gd name="connsiteX4" fmla="*/ 5725682 w 5725682"/>
              <a:gd name="connsiteY4" fmla="*/ 0 h 2107337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862557 w 5725682"/>
              <a:gd name="connsiteY3" fmla="*/ 1546789 h 2117363"/>
              <a:gd name="connsiteX4" fmla="*/ 5725682 w 5725682"/>
              <a:gd name="connsiteY4" fmla="*/ 0 h 2117363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948015 w 5725682"/>
              <a:gd name="connsiteY3" fmla="*/ 1546789 h 2117363"/>
              <a:gd name="connsiteX4" fmla="*/ 5725682 w 5725682"/>
              <a:gd name="connsiteY4" fmla="*/ 0 h 2117363"/>
              <a:gd name="connsiteX0" fmla="*/ 0 w 5990602"/>
              <a:gd name="connsiteY0" fmla="*/ 1956988 h 2023360"/>
              <a:gd name="connsiteX1" fmla="*/ 2956845 w 5990602"/>
              <a:gd name="connsiteY1" fmla="*/ 1999716 h 2023360"/>
              <a:gd name="connsiteX2" fmla="*/ 4247260 w 5990602"/>
              <a:gd name="connsiteY2" fmla="*/ 1974079 h 2023360"/>
              <a:gd name="connsiteX3" fmla="*/ 4948015 w 5990602"/>
              <a:gd name="connsiteY3" fmla="*/ 1452786 h 2023360"/>
              <a:gd name="connsiteX4" fmla="*/ 5990602 w 5990602"/>
              <a:gd name="connsiteY4" fmla="*/ 0 h 2023360"/>
              <a:gd name="connsiteX0" fmla="*/ 0 w 5990602"/>
              <a:gd name="connsiteY0" fmla="*/ 1956988 h 2007836"/>
              <a:gd name="connsiteX1" fmla="*/ 2956845 w 5990602"/>
              <a:gd name="connsiteY1" fmla="*/ 1999716 h 2007836"/>
              <a:gd name="connsiteX2" fmla="*/ 4426721 w 5990602"/>
              <a:gd name="connsiteY2" fmla="*/ 1948442 h 2007836"/>
              <a:gd name="connsiteX3" fmla="*/ 4948015 w 5990602"/>
              <a:gd name="connsiteY3" fmla="*/ 1452786 h 2007836"/>
              <a:gd name="connsiteX4" fmla="*/ 5990602 w 5990602"/>
              <a:gd name="connsiteY4" fmla="*/ 0 h 2007836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426721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597637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17532"/>
              <a:gd name="connsiteX1" fmla="*/ 2956845 w 5990602"/>
              <a:gd name="connsiteY1" fmla="*/ 1999716 h 2017532"/>
              <a:gd name="connsiteX2" fmla="*/ 4597637 w 5990602"/>
              <a:gd name="connsiteY2" fmla="*/ 1948442 h 2017532"/>
              <a:gd name="connsiteX3" fmla="*/ 5212935 w 5990602"/>
              <a:gd name="connsiteY3" fmla="*/ 1298961 h 2017532"/>
              <a:gd name="connsiteX4" fmla="*/ 5990602 w 5990602"/>
              <a:gd name="connsiteY4" fmla="*/ 0 h 2017532"/>
              <a:gd name="connsiteX0" fmla="*/ 0 w 5990602"/>
              <a:gd name="connsiteY0" fmla="*/ 1956988 h 2024451"/>
              <a:gd name="connsiteX1" fmla="*/ 2956845 w 5990602"/>
              <a:gd name="connsiteY1" fmla="*/ 1999716 h 2024451"/>
              <a:gd name="connsiteX2" fmla="*/ 4597637 w 5990602"/>
              <a:gd name="connsiteY2" fmla="*/ 1948442 h 2024451"/>
              <a:gd name="connsiteX3" fmla="*/ 5212935 w 5990602"/>
              <a:gd name="connsiteY3" fmla="*/ 1298961 h 2024451"/>
              <a:gd name="connsiteX4" fmla="*/ 5990602 w 5990602"/>
              <a:gd name="connsiteY4" fmla="*/ 0 h 202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602" h="2024451">
                <a:moveTo>
                  <a:pt x="0" y="1956988"/>
                </a:moveTo>
                <a:lnTo>
                  <a:pt x="2956845" y="1999716"/>
                </a:lnTo>
                <a:cubicBezTo>
                  <a:pt x="3723118" y="1998292"/>
                  <a:pt x="4221622" y="2082326"/>
                  <a:pt x="4597637" y="1948442"/>
                </a:cubicBezTo>
                <a:cubicBezTo>
                  <a:pt x="4973652" y="1814558"/>
                  <a:pt x="4980774" y="1623701"/>
                  <a:pt x="5212935" y="1298961"/>
                </a:cubicBezTo>
                <a:cubicBezTo>
                  <a:pt x="5445096" y="974221"/>
                  <a:pt x="5696484" y="603191"/>
                  <a:pt x="5990602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2"/>
          <p:cNvSpPr txBox="1">
            <a:spLocks noRot="1" noChangeArrowheads="1"/>
          </p:cNvSpPr>
          <p:nvPr/>
        </p:nvSpPr>
        <p:spPr>
          <a:xfrm>
            <a:off x="644284" y="919354"/>
            <a:ext cx="5303589" cy="8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应用程序接口与驱动程序接口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2594" y="4314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应用程序</a:t>
            </a:r>
            <a:endParaRPr lang="en-US" altLang="zh-CN" sz="4000" b="1" smtClean="0">
              <a:solidFill>
                <a:srgbClr val="C0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465905" y="241848"/>
            <a:ext cx="1316051" cy="435829"/>
          </a:xfrm>
          <a:prstGeom prst="wedgeRoundRectCallout">
            <a:avLst>
              <a:gd name="adj1" fmla="val 67579"/>
              <a:gd name="adj2" fmla="val 37431"/>
              <a:gd name="adj3" fmla="val 16667"/>
            </a:avLst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驱动程序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5870" y="5989576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应用程序无须实现驱动程序流程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pic>
        <p:nvPicPr>
          <p:cNvPr id="153605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675977" y="1015819"/>
            <a:ext cx="1677790" cy="351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780" y="5476805"/>
            <a:ext cx="4740207" cy="640016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连接发起与服务端响应连接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4130" y="1511390"/>
            <a:ext cx="1422511" cy="421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62" y="54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153" y="111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09122" y="2571975"/>
            <a:ext cx="2135619" cy="1587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58477" y="2494868"/>
            <a:ext cx="2521340" cy="380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232145" y="1891915"/>
            <a:ext cx="1299449" cy="60295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256794" y="4075122"/>
            <a:ext cx="1163375" cy="3483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结束监听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7358241" y="5061638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749930" y="2548885"/>
            <a:ext cx="222796" cy="147476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196289" y="1511391"/>
            <a:ext cx="3076352" cy="3428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6249172" y="1958574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31095" y="4439856"/>
            <a:ext cx="1648385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234825" y="2913917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7707995" y="4493874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9315327" y="4928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903414" y="136379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创建监听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3992062" y="2374349"/>
            <a:ext cx="1985969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4753465" y="4016586"/>
            <a:ext cx="500060" cy="693556"/>
          </a:xfrm>
          <a:prstGeom prst="bentUpArrow">
            <a:avLst>
              <a:gd name="adj1" fmla="val 19038"/>
              <a:gd name="adj2" fmla="val 25199"/>
              <a:gd name="adj3" fmla="val 26438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767541" y="179461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9767541" y="909738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32694" y="1968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flipH="1">
            <a:off x="2688669" y="3421526"/>
            <a:ext cx="1296230" cy="19304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34083" y="31064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743846" y="2434792"/>
            <a:ext cx="1620434" cy="41274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 dirty="0"/>
          </a:p>
        </p:txBody>
      </p:sp>
      <p:sp>
        <p:nvSpPr>
          <p:cNvPr id="42" name="右箭头标注 41"/>
          <p:cNvSpPr/>
          <p:nvPr/>
        </p:nvSpPr>
        <p:spPr>
          <a:xfrm>
            <a:off x="725665" y="3344758"/>
            <a:ext cx="1620434" cy="3165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1393320" y="1985840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393320" y="2907005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1068184" y="4147529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393320" y="3709651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903414" y="223696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9767541" y="266778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939252" y="3137084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803379" y="356790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531095" y="3440384"/>
            <a:ext cx="1586092" cy="3812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234825" y="3859839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1821</TotalTime>
  <Words>1008</Words>
  <Application>Microsoft Office PowerPoint</Application>
  <PresentationFormat>宽屏</PresentationFormat>
  <Paragraphs>212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microsoft yahei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TCP文件传输</vt:lpstr>
      <vt:lpstr>文件传输程序－任务列表</vt:lpstr>
      <vt:lpstr>文件传输主要技术</vt:lpstr>
      <vt:lpstr>文件传输主要问题</vt:lpstr>
      <vt:lpstr>PowerPoint 演示文稿</vt:lpstr>
      <vt:lpstr>PowerPoint 演示文稿</vt:lpstr>
      <vt:lpstr>TCP通信流程</vt:lpstr>
      <vt:lpstr>PowerPoint 演示文稿</vt:lpstr>
      <vt:lpstr>连接发起与服务端响应连接</vt:lpstr>
      <vt:lpstr>Accept方法的异步调用</vt:lpstr>
      <vt:lpstr>TCP通信流程</vt:lpstr>
      <vt:lpstr>Socket连接断开</vt:lpstr>
      <vt:lpstr>流操作</vt:lpstr>
      <vt:lpstr>文件字节操作</vt:lpstr>
      <vt:lpstr>文件字节操作</vt:lpstr>
      <vt:lpstr>网络流</vt:lpstr>
      <vt:lpstr>网络流</vt:lpstr>
      <vt:lpstr>TCP包粘连现象</vt:lpstr>
      <vt:lpstr>TCP包粘连现象</vt:lpstr>
      <vt:lpstr>TCP报文粘连的解决方法</vt:lpstr>
      <vt:lpstr>数据类型与字节数组</vt:lpstr>
      <vt:lpstr>数据类型与字节</vt:lpstr>
      <vt:lpstr>长整形与字节</vt:lpstr>
      <vt:lpstr>字符串与字节</vt:lpstr>
      <vt:lpstr>传输进度更新</vt:lpstr>
      <vt:lpstr>传输过程控制</vt:lpstr>
      <vt:lpstr>客户端线程流程</vt:lpstr>
      <vt:lpstr>客户端线程循环发送数据</vt:lpstr>
      <vt:lpstr>服务器端程序</vt:lpstr>
      <vt:lpstr>服务端listen线程</vt:lpstr>
      <vt:lpstr>网络异常处理</vt:lpstr>
      <vt:lpstr>在winsock.h中查找错误码定义</vt:lpstr>
      <vt:lpstr>文件传输项目中问题</vt:lpstr>
      <vt:lpstr>MFC与Socket</vt:lpstr>
      <vt:lpstr>程序演示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243</cp:revision>
  <dcterms:created xsi:type="dcterms:W3CDTF">2014-12-05T07:09:50Z</dcterms:created>
  <dcterms:modified xsi:type="dcterms:W3CDTF">2017-11-02T02:39:22Z</dcterms:modified>
</cp:coreProperties>
</file>