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57" r:id="rId4"/>
    <p:sldId id="356" r:id="rId5"/>
    <p:sldId id="332" r:id="rId6"/>
    <p:sldId id="333" r:id="rId7"/>
    <p:sldId id="334" r:id="rId8"/>
    <p:sldId id="336" r:id="rId9"/>
    <p:sldId id="337" r:id="rId10"/>
    <p:sldId id="338" r:id="rId11"/>
    <p:sldId id="339" r:id="rId12"/>
    <p:sldId id="340" r:id="rId13"/>
    <p:sldId id="360" r:id="rId14"/>
    <p:sldId id="341" r:id="rId15"/>
    <p:sldId id="342" r:id="rId16"/>
    <p:sldId id="343" r:id="rId17"/>
    <p:sldId id="359" r:id="rId18"/>
    <p:sldId id="358" r:id="rId19"/>
    <p:sldId id="344" r:id="rId20"/>
    <p:sldId id="345" r:id="rId21"/>
    <p:sldId id="346" r:id="rId22"/>
    <p:sldId id="355" r:id="rId23"/>
    <p:sldId id="348" r:id="rId24"/>
    <p:sldId id="349" r:id="rId25"/>
    <p:sldId id="350" r:id="rId26"/>
    <p:sldId id="351" r:id="rId27"/>
    <p:sldId id="352" r:id="rId28"/>
    <p:sldId id="354" r:id="rId29"/>
    <p:sldId id="35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0FB"/>
    <a:srgbClr val="37BCFF"/>
    <a:srgbClr val="5A69FC"/>
    <a:srgbClr val="0091DA"/>
    <a:srgbClr val="F3FAE6"/>
    <a:srgbClr val="A4E1E0"/>
    <a:srgbClr val="00689B"/>
    <a:srgbClr val="EA0505"/>
    <a:srgbClr val="BAE8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AA090-DC2F-4A5B-84CF-FE23997C0F8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CE9FD83-274E-4FE1-BF58-FAB216BAFAD7}">
      <dgm:prSet phldrT="[文本]"/>
      <dgm:spPr/>
      <dgm:t>
        <a:bodyPr/>
        <a:lstStyle/>
        <a:p>
          <a:pPr algn="l"/>
          <a:r>
            <a:rPr lang="en-US" altLang="zh-CN" smtClean="0"/>
            <a:t>TCP</a:t>
          </a:r>
          <a:r>
            <a:rPr lang="zh-CN" altLang="en-US" smtClean="0"/>
            <a:t>多连接中</a:t>
          </a:r>
          <a:r>
            <a:rPr lang="en-US" altLang="zh-CN" smtClean="0"/>
            <a:t>Socket</a:t>
          </a:r>
          <a:r>
            <a:rPr lang="zh-CN" altLang="en-US" smtClean="0"/>
            <a:t>对象关系</a:t>
          </a:r>
          <a:endParaRPr lang="zh-CN" altLang="en-US" dirty="0"/>
        </a:p>
      </dgm:t>
    </dgm:pt>
    <dgm:pt modelId="{F9449AD9-D99C-4A49-90FE-2D501A18088C}" type="par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D1687F4D-3C19-402B-BE60-771AAEC1BCD5}" type="sibTrans" cxnId="{C7D2E521-9955-4C75-B1C7-758B73CC14A5}">
      <dgm:prSet/>
      <dgm:spPr/>
      <dgm:t>
        <a:bodyPr/>
        <a:lstStyle/>
        <a:p>
          <a:endParaRPr lang="zh-CN" altLang="en-US"/>
        </a:p>
      </dgm:t>
    </dgm:pt>
    <dgm:pt modelId="{396BC26E-CE43-4F6C-AE26-88B1A0FE2656}">
      <dgm:prSet phldrT="[文本]"/>
      <dgm:spPr/>
      <dgm:t>
        <a:bodyPr/>
        <a:lstStyle/>
        <a:p>
          <a:pPr algn="l"/>
          <a:r>
            <a:rPr lang="en-CA" altLang="zh-CN" smtClean="0"/>
            <a:t>Socket</a:t>
          </a:r>
          <a:r>
            <a:rPr lang="zh-CN" altLang="en-CA" smtClean="0"/>
            <a:t>对象的主要方法与属性</a:t>
          </a:r>
          <a:endParaRPr lang="zh-CN" altLang="en-US" dirty="0"/>
        </a:p>
      </dgm:t>
    </dgm:pt>
    <dgm:pt modelId="{4D3926F8-1A07-4EC6-8E25-08A5DECFE812}" type="par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8049CE09-BFC4-4E47-B0B0-ADA4A40E3698}" type="sibTrans" cxnId="{3BDFEA09-AFD7-42DF-9D5C-2E50AFECB0F4}">
      <dgm:prSet/>
      <dgm:spPr/>
      <dgm:t>
        <a:bodyPr/>
        <a:lstStyle/>
        <a:p>
          <a:endParaRPr lang="zh-CN" altLang="en-US"/>
        </a:p>
      </dgm:t>
    </dgm:pt>
    <dgm:pt modelId="{FA432F65-E144-44ED-93A4-98D0EAA8A2A1}">
      <dgm:prSet phldrT="[文本]"/>
      <dgm:spPr/>
      <dgm:t>
        <a:bodyPr/>
        <a:lstStyle/>
        <a:p>
          <a:pPr algn="l"/>
          <a:r>
            <a:rPr lang="en-US" altLang="zh-CN" smtClean="0"/>
            <a:t>Socket</a:t>
          </a:r>
          <a:r>
            <a:rPr lang="zh-CN" altLang="en-US" smtClean="0"/>
            <a:t>方法中的</a:t>
          </a:r>
          <a:r>
            <a:rPr lang="en-US" altLang="zh-CN" smtClean="0"/>
            <a:t>StateObject</a:t>
          </a:r>
          <a:r>
            <a:rPr lang="zh-CN" altLang="en-US" smtClean="0"/>
            <a:t>对象</a:t>
          </a:r>
          <a:endParaRPr lang="zh-CN" altLang="en-US" dirty="0"/>
        </a:p>
      </dgm:t>
    </dgm:pt>
    <dgm:pt modelId="{0C7E8E76-AA5F-4BF2-A09D-18C2F2231F04}" type="par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3E24DAE-1E4D-4307-BB61-056B29388F22}" type="sibTrans" cxnId="{B2CA225E-F98D-46BB-90F0-9E40A85DE1DA}">
      <dgm:prSet/>
      <dgm:spPr/>
      <dgm:t>
        <a:bodyPr/>
        <a:lstStyle/>
        <a:p>
          <a:endParaRPr lang="zh-CN" altLang="en-US"/>
        </a:p>
      </dgm:t>
    </dgm:pt>
    <dgm:pt modelId="{F43E8791-1524-43F4-8050-4C34BAD7A645}">
      <dgm:prSet phldrT="[文本]"/>
      <dgm:spPr/>
      <dgm:t>
        <a:bodyPr/>
        <a:lstStyle/>
        <a:p>
          <a:pPr algn="l"/>
          <a:r>
            <a:rPr lang="en-CA" altLang="zh-CN" smtClean="0"/>
            <a:t>TCP</a:t>
          </a:r>
          <a:r>
            <a:rPr lang="zh-CN" altLang="en-US" smtClean="0"/>
            <a:t>服务端多</a:t>
          </a:r>
          <a:r>
            <a:rPr lang="zh-CN" altLang="en-CA" smtClean="0"/>
            <a:t>连接管理模式</a:t>
          </a:r>
          <a:endParaRPr lang="zh-CN" altLang="en-US" dirty="0"/>
        </a:p>
      </dgm:t>
    </dgm:pt>
    <dgm:pt modelId="{2700094A-CC28-4FE4-A205-CF1DB9FF030C}" type="sib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84AA1CE3-FB19-4BAF-A2A7-9A36D3D3F0B7}" type="parTrans" cxnId="{852F2836-8433-4D4B-B313-924F1105F1F8}">
      <dgm:prSet/>
      <dgm:spPr/>
      <dgm:t>
        <a:bodyPr/>
        <a:lstStyle/>
        <a:p>
          <a:endParaRPr lang="zh-CN" altLang="en-US"/>
        </a:p>
      </dgm:t>
    </dgm:pt>
    <dgm:pt modelId="{2044D2F6-8577-4759-9C67-BDC1CBA58ADA}">
      <dgm:prSet phldrT="[文本]"/>
      <dgm:spPr/>
      <dgm:t>
        <a:bodyPr/>
        <a:lstStyle/>
        <a:p>
          <a:pPr algn="l"/>
          <a:r>
            <a:rPr lang="en-US" altLang="zh-CN" smtClean="0"/>
            <a:t>TCP</a:t>
          </a:r>
          <a:r>
            <a:rPr lang="zh-CN" altLang="en-US" smtClean="0"/>
            <a:t>连接断开</a:t>
          </a:r>
          <a:endParaRPr lang="zh-CN" altLang="en-US" dirty="0"/>
        </a:p>
      </dgm:t>
    </dgm:pt>
    <dgm:pt modelId="{4F796912-D6A5-4C48-AF1A-C78283BF761A}" type="par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17520593-F153-4B4A-B7BF-FBF38031E2C2}" type="sibTrans" cxnId="{DBA349E8-6B14-41AA-8423-48C5CB07A8DA}">
      <dgm:prSet/>
      <dgm:spPr/>
      <dgm:t>
        <a:bodyPr/>
        <a:lstStyle/>
        <a:p>
          <a:endParaRPr lang="zh-CN" altLang="en-US"/>
        </a:p>
      </dgm:t>
    </dgm:pt>
    <dgm:pt modelId="{DDE2EFAC-FD0A-43B9-9885-8F584F8B2687}" type="pres">
      <dgm:prSet presAssocID="{C0DAA090-DC2F-4A5B-84CF-FE23997C0F8D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035673-F57E-4B09-9D23-B9C1E0ED0AD0}" type="pres">
      <dgm:prSet presAssocID="{FCE9FD83-274E-4FE1-BF58-FAB216BAFAD7}" presName="composite" presStyleCnt="0"/>
      <dgm:spPr/>
    </dgm:pt>
    <dgm:pt modelId="{2B887BC6-55C2-4279-8C72-93BBB484D70B}" type="pres">
      <dgm:prSet presAssocID="{FCE9FD83-274E-4FE1-BF58-FAB216BAFAD7}" presName="imgShp" presStyleLbl="fgImgPlace1" presStyleIdx="0" presStyleCnt="5" custLinFactX="-100000" custLinFactNeighborX="-112338" custLinFactNeighborY="8426"/>
      <dgm:spPr/>
    </dgm:pt>
    <dgm:pt modelId="{5BD8D945-0727-4AEE-910D-850B92E65FD4}" type="pres">
      <dgm:prSet presAssocID="{FCE9FD83-274E-4FE1-BF58-FAB216BAFAD7}" presName="txShp" presStyleLbl="node1" presStyleIdx="0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B756D1-7B5D-46C5-B557-6BFF75EAD8BF}" type="pres">
      <dgm:prSet presAssocID="{D1687F4D-3C19-402B-BE60-771AAEC1BCD5}" presName="spacing" presStyleCnt="0"/>
      <dgm:spPr/>
    </dgm:pt>
    <dgm:pt modelId="{0AF2AC48-D519-4CF4-8567-D7AC95B6DE28}" type="pres">
      <dgm:prSet presAssocID="{F43E8791-1524-43F4-8050-4C34BAD7A645}" presName="composite" presStyleCnt="0"/>
      <dgm:spPr/>
    </dgm:pt>
    <dgm:pt modelId="{47029FA6-2407-4A00-9003-1A5A2E23D04D}" type="pres">
      <dgm:prSet presAssocID="{F43E8791-1524-43F4-8050-4C34BAD7A645}" presName="imgShp" presStyleLbl="fgImgPlace1" presStyleIdx="1" presStyleCnt="5" custLinFactX="-100000" custLinFactNeighborX="-112338" custLinFactNeighborY="8426"/>
      <dgm:spPr/>
    </dgm:pt>
    <dgm:pt modelId="{8CEA2735-006C-4E60-8FFD-4DF9D453E957}" type="pres">
      <dgm:prSet presAssocID="{F43E8791-1524-43F4-8050-4C34BAD7A645}" presName="txShp" presStyleLbl="node1" presStyleIdx="1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07A-F3AD-4841-B03D-44853F1E86A3}" type="pres">
      <dgm:prSet presAssocID="{2700094A-CC28-4FE4-A205-CF1DB9FF030C}" presName="spacing" presStyleCnt="0"/>
      <dgm:spPr/>
    </dgm:pt>
    <dgm:pt modelId="{24FE39AC-2170-4025-A214-9628DD33DEE5}" type="pres">
      <dgm:prSet presAssocID="{396BC26E-CE43-4F6C-AE26-88B1A0FE2656}" presName="composite" presStyleCnt="0"/>
      <dgm:spPr/>
    </dgm:pt>
    <dgm:pt modelId="{C65D282E-C2A2-4930-9C6F-4EDA50BF7ED6}" type="pres">
      <dgm:prSet presAssocID="{396BC26E-CE43-4F6C-AE26-88B1A0FE2656}" presName="imgShp" presStyleLbl="fgImgPlace1" presStyleIdx="2" presStyleCnt="5" custLinFactX="-100000" custLinFactNeighborX="-112338" custLinFactNeighborY="8426"/>
      <dgm:spPr/>
    </dgm:pt>
    <dgm:pt modelId="{B9B99F98-AC5B-4C9E-844E-115B0FBE0F50}" type="pres">
      <dgm:prSet presAssocID="{396BC26E-CE43-4F6C-AE26-88B1A0FE2656}" presName="txShp" presStyleLbl="node1" presStyleIdx="2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E9443D-1E5B-42DB-8E9A-378D421F1C21}" type="pres">
      <dgm:prSet presAssocID="{8049CE09-BFC4-4E47-B0B0-ADA4A40E3698}" presName="spacing" presStyleCnt="0"/>
      <dgm:spPr/>
    </dgm:pt>
    <dgm:pt modelId="{DE3B96C1-42CF-49FD-899A-77EA35012790}" type="pres">
      <dgm:prSet presAssocID="{FA432F65-E144-44ED-93A4-98D0EAA8A2A1}" presName="composite" presStyleCnt="0"/>
      <dgm:spPr/>
    </dgm:pt>
    <dgm:pt modelId="{D5F6D037-344E-452E-9D6F-1A43C8232B9E}" type="pres">
      <dgm:prSet presAssocID="{FA432F65-E144-44ED-93A4-98D0EAA8A2A1}" presName="imgShp" presStyleLbl="fgImgPlace1" presStyleIdx="3" presStyleCnt="5" custLinFactX="-100000" custLinFactNeighborX="-112338" custLinFactNeighborY="8426"/>
      <dgm:spPr/>
    </dgm:pt>
    <dgm:pt modelId="{B464AFC8-32CC-4E9E-A53A-DF84CB52C4FF}" type="pres">
      <dgm:prSet presAssocID="{FA432F65-E144-44ED-93A4-98D0EAA8A2A1}" presName="txShp" presStyleLbl="node1" presStyleIdx="3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379EB0-60E2-4396-A663-A03B1FD9412B}" type="pres">
      <dgm:prSet presAssocID="{F3E24DAE-1E4D-4307-BB61-056B29388F22}" presName="spacing" presStyleCnt="0"/>
      <dgm:spPr/>
    </dgm:pt>
    <dgm:pt modelId="{F2FCDE7B-3365-415A-9110-83E9A4FE368A}" type="pres">
      <dgm:prSet presAssocID="{2044D2F6-8577-4759-9C67-BDC1CBA58ADA}" presName="composite" presStyleCnt="0"/>
      <dgm:spPr/>
    </dgm:pt>
    <dgm:pt modelId="{2258F164-1356-4743-B87D-111BEFAD763A}" type="pres">
      <dgm:prSet presAssocID="{2044D2F6-8577-4759-9C67-BDC1CBA58ADA}" presName="imgShp" presStyleLbl="fgImgPlace1" presStyleIdx="4" presStyleCnt="5" custLinFactX="-100000" custLinFactNeighborX="-112338" custLinFactNeighborY="8426"/>
      <dgm:spPr/>
    </dgm:pt>
    <dgm:pt modelId="{A54BC2F7-29C0-4C0E-897A-54ED01117932}" type="pres">
      <dgm:prSet presAssocID="{2044D2F6-8577-4759-9C67-BDC1CBA58ADA}" presName="txShp" presStyleLbl="node1" presStyleIdx="4" presStyleCnt="5" custScaleX="142632" custLinFactNeighborX="2410" custLinFactNeighborY="842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85F921-E488-4DC9-BCDB-C51DF1D3EE7A}" type="presOf" srcId="{2044D2F6-8577-4759-9C67-BDC1CBA58ADA}" destId="{A54BC2F7-29C0-4C0E-897A-54ED01117932}" srcOrd="0" destOrd="0" presId="urn:microsoft.com/office/officeart/2005/8/layout/vList3"/>
    <dgm:cxn modelId="{6EE4660D-7DFF-40AA-BD59-7026A46AA16F}" type="presOf" srcId="{396BC26E-CE43-4F6C-AE26-88B1A0FE2656}" destId="{B9B99F98-AC5B-4C9E-844E-115B0FBE0F50}" srcOrd="0" destOrd="0" presId="urn:microsoft.com/office/officeart/2005/8/layout/vList3"/>
    <dgm:cxn modelId="{B2CA225E-F98D-46BB-90F0-9E40A85DE1DA}" srcId="{C0DAA090-DC2F-4A5B-84CF-FE23997C0F8D}" destId="{FA432F65-E144-44ED-93A4-98D0EAA8A2A1}" srcOrd="3" destOrd="0" parTransId="{0C7E8E76-AA5F-4BF2-A09D-18C2F2231F04}" sibTransId="{F3E24DAE-1E4D-4307-BB61-056B29388F22}"/>
    <dgm:cxn modelId="{C7D2E521-9955-4C75-B1C7-758B73CC14A5}" srcId="{C0DAA090-DC2F-4A5B-84CF-FE23997C0F8D}" destId="{FCE9FD83-274E-4FE1-BF58-FAB216BAFAD7}" srcOrd="0" destOrd="0" parTransId="{F9449AD9-D99C-4A49-90FE-2D501A18088C}" sibTransId="{D1687F4D-3C19-402B-BE60-771AAEC1BCD5}"/>
    <dgm:cxn modelId="{E50F99B8-F4E2-4782-AE14-E916E7ED0293}" type="presOf" srcId="{FA432F65-E144-44ED-93A4-98D0EAA8A2A1}" destId="{B464AFC8-32CC-4E9E-A53A-DF84CB52C4FF}" srcOrd="0" destOrd="0" presId="urn:microsoft.com/office/officeart/2005/8/layout/vList3"/>
    <dgm:cxn modelId="{97B413C5-91A5-43AE-9DC7-94EC63990C86}" type="presOf" srcId="{FCE9FD83-274E-4FE1-BF58-FAB216BAFAD7}" destId="{5BD8D945-0727-4AEE-910D-850B92E65FD4}" srcOrd="0" destOrd="0" presId="urn:microsoft.com/office/officeart/2005/8/layout/vList3"/>
    <dgm:cxn modelId="{852F2836-8433-4D4B-B313-924F1105F1F8}" srcId="{C0DAA090-DC2F-4A5B-84CF-FE23997C0F8D}" destId="{F43E8791-1524-43F4-8050-4C34BAD7A645}" srcOrd="1" destOrd="0" parTransId="{84AA1CE3-FB19-4BAF-A2A7-9A36D3D3F0B7}" sibTransId="{2700094A-CC28-4FE4-A205-CF1DB9FF030C}"/>
    <dgm:cxn modelId="{3BDFEA09-AFD7-42DF-9D5C-2E50AFECB0F4}" srcId="{C0DAA090-DC2F-4A5B-84CF-FE23997C0F8D}" destId="{396BC26E-CE43-4F6C-AE26-88B1A0FE2656}" srcOrd="2" destOrd="0" parTransId="{4D3926F8-1A07-4EC6-8E25-08A5DECFE812}" sibTransId="{8049CE09-BFC4-4E47-B0B0-ADA4A40E3698}"/>
    <dgm:cxn modelId="{4DB1C66A-DD89-486E-BCCD-D2C52454B090}" type="presOf" srcId="{F43E8791-1524-43F4-8050-4C34BAD7A645}" destId="{8CEA2735-006C-4E60-8FFD-4DF9D453E957}" srcOrd="0" destOrd="0" presId="urn:microsoft.com/office/officeart/2005/8/layout/vList3"/>
    <dgm:cxn modelId="{DBA349E8-6B14-41AA-8423-48C5CB07A8DA}" srcId="{C0DAA090-DC2F-4A5B-84CF-FE23997C0F8D}" destId="{2044D2F6-8577-4759-9C67-BDC1CBA58ADA}" srcOrd="4" destOrd="0" parTransId="{4F796912-D6A5-4C48-AF1A-C78283BF761A}" sibTransId="{17520593-F153-4B4A-B7BF-FBF38031E2C2}"/>
    <dgm:cxn modelId="{EB012EF1-40C4-46B3-9AE5-85F1F3237678}" type="presOf" srcId="{C0DAA090-DC2F-4A5B-84CF-FE23997C0F8D}" destId="{DDE2EFAC-FD0A-43B9-9885-8F584F8B2687}" srcOrd="0" destOrd="0" presId="urn:microsoft.com/office/officeart/2005/8/layout/vList3"/>
    <dgm:cxn modelId="{385C75BA-4B1B-4093-A5E3-C817616AAA87}" type="presParOf" srcId="{DDE2EFAC-FD0A-43B9-9885-8F584F8B2687}" destId="{04035673-F57E-4B09-9D23-B9C1E0ED0AD0}" srcOrd="0" destOrd="0" presId="urn:microsoft.com/office/officeart/2005/8/layout/vList3"/>
    <dgm:cxn modelId="{96D1DDFD-93D4-4C3A-AB6C-27E56A7BFBBF}" type="presParOf" srcId="{04035673-F57E-4B09-9D23-B9C1E0ED0AD0}" destId="{2B887BC6-55C2-4279-8C72-93BBB484D70B}" srcOrd="0" destOrd="0" presId="urn:microsoft.com/office/officeart/2005/8/layout/vList3"/>
    <dgm:cxn modelId="{2CE5EB41-DB22-41BE-BD62-BB22BAC6614B}" type="presParOf" srcId="{04035673-F57E-4B09-9D23-B9C1E0ED0AD0}" destId="{5BD8D945-0727-4AEE-910D-850B92E65FD4}" srcOrd="1" destOrd="0" presId="urn:microsoft.com/office/officeart/2005/8/layout/vList3"/>
    <dgm:cxn modelId="{558EC304-073D-47E0-B67D-98DBA8B387C8}" type="presParOf" srcId="{DDE2EFAC-FD0A-43B9-9885-8F584F8B2687}" destId="{CBB756D1-7B5D-46C5-B557-6BFF75EAD8BF}" srcOrd="1" destOrd="0" presId="urn:microsoft.com/office/officeart/2005/8/layout/vList3"/>
    <dgm:cxn modelId="{990518A4-4271-4326-8B93-1EEB744D30FB}" type="presParOf" srcId="{DDE2EFAC-FD0A-43B9-9885-8F584F8B2687}" destId="{0AF2AC48-D519-4CF4-8567-D7AC95B6DE28}" srcOrd="2" destOrd="0" presId="urn:microsoft.com/office/officeart/2005/8/layout/vList3"/>
    <dgm:cxn modelId="{3F967DDE-778A-4015-BB40-A59CBE029B19}" type="presParOf" srcId="{0AF2AC48-D519-4CF4-8567-D7AC95B6DE28}" destId="{47029FA6-2407-4A00-9003-1A5A2E23D04D}" srcOrd="0" destOrd="0" presId="urn:microsoft.com/office/officeart/2005/8/layout/vList3"/>
    <dgm:cxn modelId="{6DCAD347-989F-4F1A-BB9A-4E2722BED9B1}" type="presParOf" srcId="{0AF2AC48-D519-4CF4-8567-D7AC95B6DE28}" destId="{8CEA2735-006C-4E60-8FFD-4DF9D453E957}" srcOrd="1" destOrd="0" presId="urn:microsoft.com/office/officeart/2005/8/layout/vList3"/>
    <dgm:cxn modelId="{8FAD3676-934A-49BE-ABAA-76ADEA90FAC9}" type="presParOf" srcId="{DDE2EFAC-FD0A-43B9-9885-8F584F8B2687}" destId="{160D207A-F3AD-4841-B03D-44853F1E86A3}" srcOrd="3" destOrd="0" presId="urn:microsoft.com/office/officeart/2005/8/layout/vList3"/>
    <dgm:cxn modelId="{80227281-6B5D-41FD-BB6D-622FE447079A}" type="presParOf" srcId="{DDE2EFAC-FD0A-43B9-9885-8F584F8B2687}" destId="{24FE39AC-2170-4025-A214-9628DD33DEE5}" srcOrd="4" destOrd="0" presId="urn:microsoft.com/office/officeart/2005/8/layout/vList3"/>
    <dgm:cxn modelId="{65FF2541-2917-430E-91FE-A3CEDAF85B02}" type="presParOf" srcId="{24FE39AC-2170-4025-A214-9628DD33DEE5}" destId="{C65D282E-C2A2-4930-9C6F-4EDA50BF7ED6}" srcOrd="0" destOrd="0" presId="urn:microsoft.com/office/officeart/2005/8/layout/vList3"/>
    <dgm:cxn modelId="{FE69F462-8246-40AC-9AE5-A8117C1A2575}" type="presParOf" srcId="{24FE39AC-2170-4025-A214-9628DD33DEE5}" destId="{B9B99F98-AC5B-4C9E-844E-115B0FBE0F50}" srcOrd="1" destOrd="0" presId="urn:microsoft.com/office/officeart/2005/8/layout/vList3"/>
    <dgm:cxn modelId="{8E3A73A2-BF01-426F-9211-AED86F09D9D5}" type="presParOf" srcId="{DDE2EFAC-FD0A-43B9-9885-8F584F8B2687}" destId="{3EE9443D-1E5B-42DB-8E9A-378D421F1C21}" srcOrd="5" destOrd="0" presId="urn:microsoft.com/office/officeart/2005/8/layout/vList3"/>
    <dgm:cxn modelId="{93AEB008-FC49-45E1-96A0-DF6613CBDB50}" type="presParOf" srcId="{DDE2EFAC-FD0A-43B9-9885-8F584F8B2687}" destId="{DE3B96C1-42CF-49FD-899A-77EA35012790}" srcOrd="6" destOrd="0" presId="urn:microsoft.com/office/officeart/2005/8/layout/vList3"/>
    <dgm:cxn modelId="{0ED0EC8D-D9DA-46CD-AE17-4D566C1128A6}" type="presParOf" srcId="{DE3B96C1-42CF-49FD-899A-77EA35012790}" destId="{D5F6D037-344E-452E-9D6F-1A43C8232B9E}" srcOrd="0" destOrd="0" presId="urn:microsoft.com/office/officeart/2005/8/layout/vList3"/>
    <dgm:cxn modelId="{5BA03E6A-1770-4329-9A92-4DBB59EA054E}" type="presParOf" srcId="{DE3B96C1-42CF-49FD-899A-77EA35012790}" destId="{B464AFC8-32CC-4E9E-A53A-DF84CB52C4FF}" srcOrd="1" destOrd="0" presId="urn:microsoft.com/office/officeart/2005/8/layout/vList3"/>
    <dgm:cxn modelId="{277B502C-ED13-411B-AFC2-76743704B223}" type="presParOf" srcId="{DDE2EFAC-FD0A-43B9-9885-8F584F8B2687}" destId="{9A379EB0-60E2-4396-A663-A03B1FD9412B}" srcOrd="7" destOrd="0" presId="urn:microsoft.com/office/officeart/2005/8/layout/vList3"/>
    <dgm:cxn modelId="{56A7B7EC-27A4-4092-B7F4-9EA20E5C3965}" type="presParOf" srcId="{DDE2EFAC-FD0A-43B9-9885-8F584F8B2687}" destId="{F2FCDE7B-3365-415A-9110-83E9A4FE368A}" srcOrd="8" destOrd="0" presId="urn:microsoft.com/office/officeart/2005/8/layout/vList3"/>
    <dgm:cxn modelId="{017B2AE9-9832-42C0-AF22-E089220DE865}" type="presParOf" srcId="{F2FCDE7B-3365-415A-9110-83E9A4FE368A}" destId="{2258F164-1356-4743-B87D-111BEFAD763A}" srcOrd="0" destOrd="0" presId="urn:microsoft.com/office/officeart/2005/8/layout/vList3"/>
    <dgm:cxn modelId="{46DB93BF-C534-4BF0-9C53-5666C1FA1E6E}" type="presParOf" srcId="{F2FCDE7B-3365-415A-9110-83E9A4FE368A}" destId="{A54BC2F7-29C0-4C0E-897A-54ED0111793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8D945-0727-4AEE-910D-850B92E65FD4}">
      <dsp:nvSpPr>
        <dsp:cNvPr id="0" name=""/>
        <dsp:cNvSpPr/>
      </dsp:nvSpPr>
      <dsp:spPr>
        <a:xfrm rot="10800000">
          <a:off x="303608" y="6859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14300" rIns="21336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smtClean="0"/>
            <a:t>TCP</a:t>
          </a:r>
          <a:r>
            <a:rPr lang="zh-CN" altLang="en-US" sz="3000" kern="1200" smtClean="0"/>
            <a:t>多连接中</a:t>
          </a:r>
          <a:r>
            <a:rPr lang="en-US" altLang="zh-CN" sz="3000" kern="1200" smtClean="0"/>
            <a:t>Socket</a:t>
          </a:r>
          <a:r>
            <a:rPr lang="zh-CN" altLang="en-US" sz="3000" kern="1200" smtClean="0"/>
            <a:t>对象关系</a:t>
          </a:r>
          <a:endParaRPr lang="zh-CN" altLang="en-US" sz="3000" kern="1200" dirty="0"/>
        </a:p>
      </dsp:txBody>
      <dsp:txXfrm rot="10800000">
        <a:off x="496492" y="68592"/>
        <a:ext cx="6700540" cy="771535"/>
      </dsp:txXfrm>
    </dsp:sp>
    <dsp:sp modelId="{2B887BC6-55C2-4279-8C72-93BBB484D70B}">
      <dsp:nvSpPr>
        <dsp:cNvPr id="0" name=""/>
        <dsp:cNvSpPr/>
      </dsp:nvSpPr>
      <dsp:spPr>
        <a:xfrm>
          <a:off x="0" y="6859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A2735-006C-4E60-8FFD-4DF9D453E957}">
      <dsp:nvSpPr>
        <dsp:cNvPr id="0" name=""/>
        <dsp:cNvSpPr/>
      </dsp:nvSpPr>
      <dsp:spPr>
        <a:xfrm rot="10800000">
          <a:off x="303608" y="1070437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10490" rIns="206248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2900" kern="1200" smtClean="0"/>
            <a:t>TCP</a:t>
          </a:r>
          <a:r>
            <a:rPr lang="zh-CN" altLang="en-US" sz="2900" kern="1200" smtClean="0"/>
            <a:t>服务端多</a:t>
          </a:r>
          <a:r>
            <a:rPr lang="zh-CN" altLang="en-CA" sz="2900" kern="1200" smtClean="0"/>
            <a:t>连接管理模式</a:t>
          </a:r>
          <a:endParaRPr lang="zh-CN" altLang="en-US" sz="2900" kern="1200" dirty="0"/>
        </a:p>
      </dsp:txBody>
      <dsp:txXfrm rot="10800000">
        <a:off x="496492" y="1070437"/>
        <a:ext cx="6700540" cy="771535"/>
      </dsp:txXfrm>
    </dsp:sp>
    <dsp:sp modelId="{47029FA6-2407-4A00-9003-1A5A2E23D04D}">
      <dsp:nvSpPr>
        <dsp:cNvPr id="0" name=""/>
        <dsp:cNvSpPr/>
      </dsp:nvSpPr>
      <dsp:spPr>
        <a:xfrm>
          <a:off x="0" y="1070437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99F98-AC5B-4C9E-844E-115B0FBE0F50}">
      <dsp:nvSpPr>
        <dsp:cNvPr id="0" name=""/>
        <dsp:cNvSpPr/>
      </dsp:nvSpPr>
      <dsp:spPr>
        <a:xfrm rot="10800000">
          <a:off x="303608" y="2072282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altLang="zh-CN" sz="2800" kern="1200" smtClean="0"/>
            <a:t>Socket</a:t>
          </a:r>
          <a:r>
            <a:rPr lang="zh-CN" altLang="en-CA" sz="2800" kern="1200" smtClean="0"/>
            <a:t>对象的主要方法与属性</a:t>
          </a:r>
          <a:endParaRPr lang="zh-CN" altLang="en-US" sz="2800" kern="1200" dirty="0"/>
        </a:p>
      </dsp:txBody>
      <dsp:txXfrm rot="10800000">
        <a:off x="496492" y="2072282"/>
        <a:ext cx="6700540" cy="771535"/>
      </dsp:txXfrm>
    </dsp:sp>
    <dsp:sp modelId="{C65D282E-C2A2-4930-9C6F-4EDA50BF7ED6}">
      <dsp:nvSpPr>
        <dsp:cNvPr id="0" name=""/>
        <dsp:cNvSpPr/>
      </dsp:nvSpPr>
      <dsp:spPr>
        <a:xfrm>
          <a:off x="0" y="2072282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4AFC8-32CC-4E9E-A53A-DF84CB52C4FF}">
      <dsp:nvSpPr>
        <dsp:cNvPr id="0" name=""/>
        <dsp:cNvSpPr/>
      </dsp:nvSpPr>
      <dsp:spPr>
        <a:xfrm rot="10800000">
          <a:off x="303608" y="3074126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Socket</a:t>
          </a:r>
          <a:r>
            <a:rPr lang="zh-CN" altLang="en-US" sz="2800" kern="1200" smtClean="0"/>
            <a:t>方法中的</a:t>
          </a:r>
          <a:r>
            <a:rPr lang="en-US" altLang="zh-CN" sz="2800" kern="1200" smtClean="0"/>
            <a:t>StateObject</a:t>
          </a:r>
          <a:r>
            <a:rPr lang="zh-CN" altLang="en-US" sz="2800" kern="1200" smtClean="0"/>
            <a:t>对象</a:t>
          </a:r>
          <a:endParaRPr lang="zh-CN" altLang="en-US" sz="2800" kern="1200" dirty="0"/>
        </a:p>
      </dsp:txBody>
      <dsp:txXfrm rot="10800000">
        <a:off x="496492" y="3074126"/>
        <a:ext cx="6700540" cy="771535"/>
      </dsp:txXfrm>
    </dsp:sp>
    <dsp:sp modelId="{D5F6D037-344E-452E-9D6F-1A43C8232B9E}">
      <dsp:nvSpPr>
        <dsp:cNvPr id="0" name=""/>
        <dsp:cNvSpPr/>
      </dsp:nvSpPr>
      <dsp:spPr>
        <a:xfrm>
          <a:off x="0" y="3074126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BC2F7-29C0-4C0E-897A-54ED01117932}">
      <dsp:nvSpPr>
        <dsp:cNvPr id="0" name=""/>
        <dsp:cNvSpPr/>
      </dsp:nvSpPr>
      <dsp:spPr>
        <a:xfrm rot="10800000">
          <a:off x="303608" y="4014545"/>
          <a:ext cx="6893424" cy="771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226" tIns="106680" rIns="199136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/>
            <a:t>TCP</a:t>
          </a:r>
          <a:r>
            <a:rPr lang="zh-CN" altLang="en-US" sz="2800" kern="1200" smtClean="0"/>
            <a:t>连接断开</a:t>
          </a:r>
          <a:endParaRPr lang="zh-CN" altLang="en-US" sz="2800" kern="1200" dirty="0"/>
        </a:p>
      </dsp:txBody>
      <dsp:txXfrm rot="10800000">
        <a:off x="496492" y="4014545"/>
        <a:ext cx="6700540" cy="771535"/>
      </dsp:txXfrm>
    </dsp:sp>
    <dsp:sp modelId="{2258F164-1356-4743-B87D-111BEFAD763A}">
      <dsp:nvSpPr>
        <dsp:cNvPr id="0" name=""/>
        <dsp:cNvSpPr/>
      </dsp:nvSpPr>
      <dsp:spPr>
        <a:xfrm>
          <a:off x="0" y="4014545"/>
          <a:ext cx="771535" cy="771535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98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25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18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207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915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5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80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8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0" y="6484588"/>
            <a:ext cx="784928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8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19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63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8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9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41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8C6D-CA89-457F-88D7-56281A3E4E44}" type="datetimeFigureOut">
              <a:rPr lang="zh-CN" altLang="en-US" smtClean="0"/>
              <a:t>2017/9/19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1AF05B-36DC-4AAC-BE10-EF1067113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6707" y="549854"/>
            <a:ext cx="7272676" cy="26591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zh-CN" sz="8000" smtClean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zh-CN" altLang="en-US" sz="8000" smtClean="0">
                <a:solidFill>
                  <a:schemeClr val="accent1">
                    <a:lumMod val="75000"/>
                  </a:schemeClr>
                </a:solidFill>
              </a:rPr>
              <a:t>多连接建立与稳妥断开</a:t>
            </a:r>
            <a:endParaRPr lang="zh-CN" altLang="en-US" sz="8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51893" y="3312543"/>
            <a:ext cx="3287271" cy="1716657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计算机学院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李赞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</a:rPr>
              <a:t>厚德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B807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4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通信流程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19" y="145672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客户端通信流程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socket,connect,send,receive,close</a:t>
            </a:r>
          </a:p>
          <a:p>
            <a:pPr lvl="1" eaLnBrk="1" hangingPunct="1"/>
            <a:r>
              <a:rPr lang="zh-CN" altLang="en-US" sz="2800" smtClean="0"/>
              <a:t>单线程</a:t>
            </a:r>
          </a:p>
          <a:p>
            <a:pPr eaLnBrk="1" hangingPunct="1"/>
            <a:r>
              <a:rPr lang="zh-CN" altLang="en-US" sz="2800" smtClean="0"/>
              <a:t>服务端通信流程</a:t>
            </a:r>
          </a:p>
          <a:p>
            <a:pPr lvl="1" eaLnBrk="1" hangingPunct="1"/>
            <a:r>
              <a:rPr lang="zh-CN" altLang="en-US" sz="2800" smtClean="0"/>
              <a:t>创建</a:t>
            </a:r>
            <a:r>
              <a:rPr lang="en-US" altLang="zh-CN" sz="2800" smtClean="0"/>
              <a:t>socket,listen,accept,send,receive,close</a:t>
            </a:r>
          </a:p>
          <a:p>
            <a:pPr lvl="1" eaLnBrk="1" hangingPunct="1"/>
            <a:r>
              <a:rPr lang="zh-CN" altLang="en-US" sz="2800" smtClean="0"/>
              <a:t>新建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对象与多线程</a:t>
            </a:r>
          </a:p>
        </p:txBody>
      </p:sp>
    </p:spTree>
    <p:extLst>
      <p:ext uri="{BB962C8B-B14F-4D97-AF65-F5344CB8AC3E}">
        <p14:creationId xmlns:p14="http://schemas.microsoft.com/office/powerpoint/2010/main" val="48260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43" y="1581509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系统将分派一个</a:t>
            </a:r>
            <a:r>
              <a:rPr lang="en-CA" altLang="zh-CN" sz="2800" smtClean="0"/>
              <a:t>handle</a:t>
            </a:r>
            <a:r>
              <a:rPr lang="zh-CN" altLang="en-CA" sz="2800" smtClean="0"/>
              <a:t>，并分配相应资源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用于指示是否处于连接状态，为只读属性，不能以设置为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的形式实现断开连接目的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864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259" y="1477993"/>
            <a:ext cx="8280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用于实现连接的断开，需双方协调一致，无异步调用形式</a:t>
            </a:r>
            <a:endParaRPr lang="en-CA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CA" sz="2800" smtClean="0"/>
              <a:t>接收数据，支持同步与异步形式</a:t>
            </a:r>
          </a:p>
          <a:p>
            <a:pPr eaLnBrk="1" hangingPunct="1">
              <a:lnSpc>
                <a:spcPct val="90000"/>
              </a:lnSpc>
            </a:pPr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9818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9" y="1263753"/>
            <a:ext cx="9620250" cy="42005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849" y="415636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服务端直接终止程序，客户端产生了异常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271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14" y="247290"/>
            <a:ext cx="3428840" cy="744747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Shutdown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6014" y="1197933"/>
            <a:ext cx="8863480" cy="3934784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在有连接</a:t>
            </a:r>
            <a:r>
              <a:rPr lang="en-US" altLang="zh-CN" sz="2800" smtClean="0"/>
              <a:t>TCP</a:t>
            </a:r>
            <a:r>
              <a:rPr lang="zh-CN" altLang="en-US" sz="2800" smtClean="0"/>
              <a:t>通信流程中，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方法指定当前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对象是否对收发数据操作其一或两者禁用。 </a:t>
            </a:r>
          </a:p>
          <a:p>
            <a:pPr eaLnBrk="1" hangingPunct="1"/>
            <a:r>
              <a:rPr lang="zh-CN" altLang="en-US" sz="2800" smtClean="0"/>
              <a:t>无连接的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对象中应避免使用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方法。</a:t>
            </a:r>
          </a:p>
          <a:p>
            <a:pPr eaLnBrk="1" hangingPunct="1"/>
            <a:r>
              <a:rPr lang="en-US" altLang="zh-CN" sz="2800" smtClean="0"/>
              <a:t>ShutDown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对象不为空，某些情况下可重复使用。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6347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Socket</a:t>
            </a:r>
            <a:r>
              <a:rPr lang="zh-CN" altLang="en-CA" smtClean="0"/>
              <a:t>对象的主要方法与属性</a:t>
            </a:r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84" y="1506059"/>
            <a:ext cx="8280400" cy="4608512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2800" smtClean="0"/>
              <a:t>Socket</a:t>
            </a:r>
            <a:r>
              <a:rPr lang="zh-CN" altLang="en-CA" sz="2800" smtClean="0"/>
              <a:t>对象的创建</a:t>
            </a:r>
          </a:p>
          <a:p>
            <a:pPr eaLnBrk="1" hangingPunct="1"/>
            <a:r>
              <a:rPr lang="en-CA" altLang="zh-CN" sz="2800" smtClean="0"/>
              <a:t>Connected</a:t>
            </a:r>
            <a:r>
              <a:rPr lang="zh-CN" altLang="en-CA" sz="2800" smtClean="0"/>
              <a:t>属性</a:t>
            </a:r>
          </a:p>
          <a:p>
            <a:pPr eaLnBrk="1" hangingPunct="1"/>
            <a:r>
              <a:rPr lang="en-CA" altLang="zh-CN" sz="2800" smtClean="0"/>
              <a:t>ShutDown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Receive</a:t>
            </a:r>
            <a:r>
              <a:rPr lang="zh-CN" altLang="en-CA" sz="2800" smtClean="0"/>
              <a:t>方法</a:t>
            </a:r>
          </a:p>
          <a:p>
            <a:pPr eaLnBrk="1" hangingPunct="1"/>
            <a:r>
              <a:rPr lang="en-CA" altLang="zh-CN" sz="2800" smtClean="0"/>
              <a:t>Close</a:t>
            </a:r>
            <a:r>
              <a:rPr lang="zh-CN" altLang="en-CA" sz="2800" smtClean="0"/>
              <a:t>方法</a:t>
            </a:r>
          </a:p>
          <a:p>
            <a:pPr lvl="1" eaLnBrk="1" hangingPunct="1"/>
            <a:r>
              <a:rPr lang="zh-CN" altLang="en-US" sz="2800" smtClean="0"/>
              <a:t>此方法将释放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的资源，因此成员均不可用，但其句柄值不为空，不可用非空来判断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状态。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2326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title"/>
          </p:nvPr>
        </p:nvSpPr>
        <p:spPr>
          <a:xfrm>
            <a:off x="677334" y="609600"/>
            <a:ext cx="4440931" cy="720436"/>
          </a:xfrm>
        </p:spPr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</p:spTree>
    <p:extLst>
      <p:ext uri="{BB962C8B-B14F-4D97-AF65-F5344CB8AC3E}">
        <p14:creationId xmlns:p14="http://schemas.microsoft.com/office/powerpoint/2010/main" val="556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47120" y="1107134"/>
            <a:ext cx="1843424" cy="4464495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26403" y="1222066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44780" y="4673475"/>
            <a:ext cx="1458331" cy="34346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792328" y="1532303"/>
            <a:ext cx="1762419" cy="3373853"/>
          </a:xfrm>
          <a:prstGeom prst="roundRect">
            <a:avLst>
              <a:gd name="adj" fmla="val 6970"/>
            </a:avLst>
          </a:prstGeom>
          <a:ln w="12700">
            <a:solidFill>
              <a:srgbClr val="0920FB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75558" y="2164525"/>
            <a:ext cx="1610179" cy="5406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851009" y="2873845"/>
            <a:ext cx="1634728" cy="5292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</a:rPr>
              <a:t>继续发送数据</a:t>
            </a:r>
            <a:endParaRPr lang="en-US" altLang="zh-CN" smtClean="0">
              <a:solidFill>
                <a:srgbClr val="0920FB"/>
              </a:solidFill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</a:rPr>
              <a:t>Send</a:t>
            </a:r>
            <a:endParaRPr lang="zh-CN" altLang="en-US">
              <a:solidFill>
                <a:srgbClr val="0920FB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952420" y="1610028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724683" y="1540333"/>
            <a:ext cx="1648111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5" name="Rectangle 6"/>
          <p:cNvSpPr txBox="1">
            <a:spLocks noChangeArrowheads="1"/>
          </p:cNvSpPr>
          <p:nvPr/>
        </p:nvSpPr>
        <p:spPr>
          <a:xfrm>
            <a:off x="202872" y="137388"/>
            <a:ext cx="4429504" cy="701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4" name="圆角右箭头 3"/>
          <p:cNvSpPr/>
          <p:nvPr/>
        </p:nvSpPr>
        <p:spPr>
          <a:xfrm rot="5400000">
            <a:off x="2637052" y="1592778"/>
            <a:ext cx="310551" cy="808778"/>
          </a:xfrm>
          <a:prstGeom prst="bentArrow">
            <a:avLst>
              <a:gd name="adj1" fmla="val 42482"/>
              <a:gd name="adj2" fmla="val 47081"/>
              <a:gd name="adj3" fmla="val 38677"/>
              <a:gd name="adj4" fmla="val 43750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 flipV="1">
            <a:off x="2328281" y="3488220"/>
            <a:ext cx="273507" cy="838596"/>
          </a:xfrm>
          <a:prstGeom prst="bentArrow">
            <a:avLst>
              <a:gd name="adj1" fmla="val 48038"/>
              <a:gd name="adj2" fmla="val 49859"/>
              <a:gd name="adj3" fmla="val 38677"/>
              <a:gd name="adj4" fmla="val 32639"/>
            </a:avLst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875558" y="3553859"/>
            <a:ext cx="1610179" cy="620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ShutDown</a:t>
            </a:r>
          </a:p>
          <a:p>
            <a:pPr algn="ctr"/>
            <a:r>
              <a:rPr lang="en-US" altLang="zh-CN" smtClean="0"/>
              <a:t>SD_SEND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739310" y="4044270"/>
            <a:ext cx="1650893" cy="53067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recv</a:t>
            </a:r>
          </a:p>
          <a:p>
            <a:pPr algn="ctr"/>
            <a:r>
              <a:rPr lang="en-US" altLang="zh-CN" smtClean="0"/>
              <a:t>FD_CLOSE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39310" y="2862207"/>
            <a:ext cx="1670991" cy="55520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继续接收数据</a:t>
            </a:r>
            <a:endParaRPr lang="en-US" altLang="zh-CN" smtClean="0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mtClean="0">
                <a:solidFill>
                  <a:srgbClr val="0920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endParaRPr lang="zh-CN" altLang="en-US">
              <a:solidFill>
                <a:srgbClr val="0920F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2287442" y="2982890"/>
            <a:ext cx="572177" cy="293207"/>
          </a:xfrm>
          <a:prstGeom prst="lef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2875558" y="4395416"/>
            <a:ext cx="1610179" cy="37977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closesocket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45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20" y="3667788"/>
            <a:ext cx="9144000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77334" y="1467539"/>
            <a:ext cx="82089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在</a:t>
            </a:r>
            <a:r>
              <a:rPr lang="en-US" altLang="zh-CN" sz="2400">
                <a:latin typeface="Arial" panose="020B0604020202020204" pitchFamily="34" charset="0"/>
              </a:rPr>
              <a:t>TCP</a:t>
            </a:r>
            <a:r>
              <a:rPr lang="zh-CN" altLang="en-US" sz="2400">
                <a:latin typeface="Arial" panose="020B0604020202020204" pitchFamily="34" charset="0"/>
              </a:rPr>
              <a:t>中的配对的</a:t>
            </a:r>
            <a:r>
              <a:rPr lang="en-US" altLang="zh-CN" sz="2400">
                <a:latin typeface="Arial" panose="020B0604020202020204" pitchFamily="34" charset="0"/>
              </a:rPr>
              <a:t>Socket</a:t>
            </a:r>
            <a:r>
              <a:rPr lang="zh-CN" altLang="en-US" sz="2400">
                <a:latin typeface="Arial" panose="020B0604020202020204" pitchFamily="34" charset="0"/>
              </a:rPr>
              <a:t>对象中断开连接可由任一方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（</a:t>
            </a:r>
            <a:r>
              <a:rPr lang="en-CA" altLang="zh-CN" sz="2400">
                <a:latin typeface="Arial" panose="020B0604020202020204" pitchFamily="34" charset="0"/>
              </a:rPr>
              <a:t>C or S</a:t>
            </a:r>
            <a:r>
              <a:rPr lang="zh-CN" altLang="en-US" sz="2400">
                <a:latin typeface="Arial" panose="020B0604020202020204" pitchFamily="34" charset="0"/>
              </a:rPr>
              <a:t>）先执行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操作。</a:t>
            </a:r>
            <a:endParaRPr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对方仍可继续发余下数据，然后也执行</a:t>
            </a:r>
            <a:r>
              <a:rPr lang="en-US" altLang="zh-CN" sz="2400">
                <a:latin typeface="Arial" panose="020B0604020202020204" pitchFamily="34" charset="0"/>
              </a:rPr>
              <a:t>ShutDown(</a:t>
            </a:r>
            <a:r>
              <a:rPr lang="zh-CN" altLang="en-US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)</a:t>
            </a:r>
            <a:r>
              <a:rPr lang="zh-CN" altLang="en-US" sz="2400">
                <a:latin typeface="Arial" panose="020B0604020202020204" pitchFamily="34" charset="0"/>
              </a:rPr>
              <a:t>操作，并执行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发起方接收完数据，再执行</a:t>
            </a:r>
            <a:r>
              <a:rPr lang="en-US" altLang="zh-CN" sz="2400">
                <a:latin typeface="Arial" panose="020B0604020202020204" pitchFamily="34" charset="0"/>
              </a:rPr>
              <a:t>Close</a:t>
            </a:r>
            <a:r>
              <a:rPr lang="zh-CN" altLang="en-US" sz="2400">
                <a:latin typeface="Arial" panose="020B0604020202020204" pitchFamily="34" charset="0"/>
              </a:rPr>
              <a:t>方法。</a:t>
            </a:r>
            <a:r>
              <a:rPr lang="en-US" altLang="zh-CN" sz="18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34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679" y="1776173"/>
            <a:ext cx="8212495" cy="282170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当客户端执行</a:t>
            </a:r>
            <a:r>
              <a:rPr lang="en-US" altLang="zh-CN" sz="2800" smtClean="0"/>
              <a:t>ShutDown</a:t>
            </a:r>
            <a:r>
              <a:rPr lang="zh-CN" altLang="en-US" sz="2800" smtClean="0"/>
              <a:t>方法时，没有数据传输到服务端，但有</a:t>
            </a:r>
            <a:r>
              <a:rPr lang="zh-CN" altLang="en-CA" sz="2800" smtClean="0"/>
              <a:t>网络包传送到服务端，网络包中有标志位，对应消息</a:t>
            </a:r>
            <a:r>
              <a:rPr lang="en-US" altLang="zh-CN" sz="2800" smtClean="0"/>
              <a:t>FD_CLOSE</a:t>
            </a:r>
            <a:r>
              <a:rPr lang="zh-CN" altLang="en-US" sz="2800" smtClean="0"/>
              <a:t>，</a:t>
            </a:r>
            <a:r>
              <a:rPr lang="en-US" altLang="zh-CN" sz="2800" smtClean="0"/>
              <a:t>FD_READ </a:t>
            </a:r>
            <a:r>
              <a:rPr lang="zh-CN" altLang="en-US" sz="2800" smtClean="0"/>
              <a:t>。如果采用回调方法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，则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回调函数将被调用，并且</a:t>
            </a:r>
            <a:r>
              <a:rPr lang="en-CA" altLang="zh-CN" sz="2800" smtClean="0"/>
              <a:t>EndReceive</a:t>
            </a:r>
            <a:r>
              <a:rPr lang="zh-CN" altLang="en-CA" sz="2800" smtClean="0"/>
              <a:t>方法返回值是</a:t>
            </a:r>
            <a:r>
              <a:rPr lang="en-CA" altLang="zh-CN" sz="2800" smtClean="0"/>
              <a:t>0</a:t>
            </a:r>
            <a:r>
              <a:rPr lang="zh-CN" altLang="en-CA" sz="2800" smtClean="0"/>
              <a:t>，表示没有数据到达。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1534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124965760"/>
              </p:ext>
            </p:extLst>
          </p:nvPr>
        </p:nvGraphicFramePr>
        <p:xfrm>
          <a:off x="630314" y="954593"/>
          <a:ext cx="7267690" cy="47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5109" y="127279"/>
            <a:ext cx="5633600" cy="716783"/>
          </a:xfrm>
        </p:spPr>
        <p:txBody>
          <a:bodyPr>
            <a:noAutofit/>
          </a:bodyPr>
          <a:lstStyle/>
          <a:p>
            <a:r>
              <a:rPr lang="en-US" altLang="zh-CN" smtClean="0"/>
              <a:t>TCP</a:t>
            </a:r>
            <a:r>
              <a:rPr lang="zh-CN" altLang="en-US" smtClean="0"/>
              <a:t>多连接建立与稳妥断开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789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Socket</a:t>
            </a:r>
            <a:r>
              <a:rPr lang="zh-CN" altLang="en-US" smtClean="0"/>
              <a:t>连接稳妥断开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932" y="1603645"/>
            <a:ext cx="7677658" cy="22523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当客户端或服务端即有发出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方法，也收到对方的</a:t>
            </a:r>
            <a:r>
              <a:rPr lang="en-CA" altLang="zh-CN" sz="2800" smtClean="0"/>
              <a:t>ShutDown</a:t>
            </a:r>
            <a:r>
              <a:rPr lang="zh-CN" altLang="en-CA" sz="2800" smtClean="0"/>
              <a:t>请求时，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对象的</a:t>
            </a:r>
            <a:r>
              <a:rPr lang="en-CA" altLang="zh-CN" sz="2800" smtClean="0"/>
              <a:t>Connected</a:t>
            </a:r>
            <a:r>
              <a:rPr lang="zh-CN" altLang="en-CA" sz="2800" smtClean="0"/>
              <a:t>属性将被设为</a:t>
            </a:r>
            <a:r>
              <a:rPr lang="en-CA" altLang="zh-CN" sz="2800" smtClean="0"/>
              <a:t>false</a:t>
            </a:r>
            <a:r>
              <a:rPr lang="zh-CN" altLang="en-CA" sz="2800" smtClean="0"/>
              <a:t>，其资源没有释放。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01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Close</a:t>
            </a:r>
            <a:r>
              <a:rPr lang="zh-CN" altLang="en-US" smtClean="0">
                <a:solidFill>
                  <a:schemeClr val="tx1"/>
                </a:solidFill>
              </a:rPr>
              <a:t>操作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138" y="1633268"/>
            <a:ext cx="8054975" cy="158273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CN" sz="2800" smtClean="0"/>
              <a:t>Close</a:t>
            </a:r>
            <a:r>
              <a:rPr lang="zh-CN" altLang="en-US" sz="2800" smtClean="0"/>
              <a:t>方法会释放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对象关联的托管与非托管资源，</a:t>
            </a:r>
            <a:r>
              <a:rPr lang="en-US" altLang="zh-CN" sz="2800" smtClean="0"/>
              <a:t>Close</a:t>
            </a:r>
            <a:r>
              <a:rPr lang="zh-CN" altLang="en-US" sz="2800" smtClean="0"/>
              <a:t>方法后</a:t>
            </a:r>
            <a:r>
              <a:rPr lang="en-US" altLang="zh-CN" sz="2800" smtClean="0"/>
              <a:t>Socket</a:t>
            </a:r>
            <a:r>
              <a:rPr lang="zh-CN" altLang="en-US" sz="2800" smtClean="0"/>
              <a:t>对象资源为空，句柄不为空。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8261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3270950" y="951833"/>
            <a:ext cx="1665495" cy="5418821"/>
          </a:xfrm>
          <a:prstGeom prst="roundRect">
            <a:avLst>
              <a:gd name="adj" fmla="val 5291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715213" y="520879"/>
            <a:ext cx="1348125" cy="5849775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5082388" y="119257"/>
            <a:ext cx="1665495" cy="5949222"/>
          </a:xfrm>
          <a:prstGeom prst="roundRect">
            <a:avLst>
              <a:gd name="adj" fmla="val 5291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296806" y="4750402"/>
            <a:ext cx="3704257" cy="1178125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圆角矩形 67"/>
          <p:cNvSpPr/>
          <p:nvPr/>
        </p:nvSpPr>
        <p:spPr>
          <a:xfrm>
            <a:off x="1289417" y="1504182"/>
            <a:ext cx="5321037" cy="193255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1296807" y="3562685"/>
            <a:ext cx="3731907" cy="1119881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圆角矩形 60"/>
          <p:cNvSpPr/>
          <p:nvPr/>
        </p:nvSpPr>
        <p:spPr>
          <a:xfrm>
            <a:off x="6798823" y="2195936"/>
            <a:ext cx="1205802" cy="109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其它连接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715" y="15154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服务端监听线程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290017" y="500784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783851" y="841663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31553" y="1092835"/>
            <a:ext cx="785007" cy="2405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Bind</a:t>
            </a: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5783851" y="1378514"/>
            <a:ext cx="291173" cy="251172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497049" y="1629687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56812" y="5307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36716" y="951833"/>
            <a:ext cx="1276708" cy="286276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>
            <a:off x="2220502" y="1263739"/>
            <a:ext cx="299878" cy="6519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1837573" y="1915671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Connect</a:t>
            </a:r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2223329" y="3449005"/>
            <a:ext cx="327195" cy="29705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910736" y="3746058"/>
            <a:ext cx="991666" cy="2187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2233377" y="4061881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1856143" y="4363294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08126" y="10211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服务端传输线程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516861" y="3102125"/>
            <a:ext cx="1276708" cy="286276"/>
          </a:xfrm>
          <a:prstGeom prst="ellipse">
            <a:avLst/>
          </a:prstGeom>
          <a:ln w="254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979653" y="3456951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546484" y="3708123"/>
            <a:ext cx="1130878" cy="2950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Receive</a:t>
            </a:r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79653" y="4044042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3672755" y="4325359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Send</a:t>
            </a:r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3980177" y="4616233"/>
            <a:ext cx="291173" cy="28598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516861" y="4932361"/>
            <a:ext cx="1259579" cy="26832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3967585" y="5237519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580303" y="607149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>
            <a:off x="3063338" y="1923753"/>
            <a:ext cx="2720513" cy="249171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下箭头 42"/>
          <p:cNvSpPr/>
          <p:nvPr/>
        </p:nvSpPr>
        <p:spPr>
          <a:xfrm>
            <a:off x="5783851" y="1930605"/>
            <a:ext cx="291173" cy="313618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/>
        </p:nvSpPr>
        <p:spPr>
          <a:xfrm>
            <a:off x="5531553" y="522517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591920" y="2504550"/>
            <a:ext cx="1130878" cy="295037"/>
          </a:xfrm>
          <a:prstGeom prst="roundRect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Accept</a:t>
            </a:r>
            <a:endParaRPr lang="zh-CN" altLang="en-US"/>
          </a:p>
        </p:txBody>
      </p:sp>
      <p:sp>
        <p:nvSpPr>
          <p:cNvPr id="48" name="下箭头 47"/>
          <p:cNvSpPr/>
          <p:nvPr/>
        </p:nvSpPr>
        <p:spPr>
          <a:xfrm>
            <a:off x="3998175" y="2848767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下箭头 48"/>
          <p:cNvSpPr/>
          <p:nvPr/>
        </p:nvSpPr>
        <p:spPr>
          <a:xfrm>
            <a:off x="2198917" y="4651064"/>
            <a:ext cx="327195" cy="29506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1826036" y="4946125"/>
            <a:ext cx="1229412" cy="2920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ShutDown</a:t>
            </a:r>
            <a:endParaRPr lang="zh-CN" altLang="en-US"/>
          </a:p>
        </p:txBody>
      </p:sp>
      <p:sp>
        <p:nvSpPr>
          <p:cNvPr id="51" name="下箭头 50"/>
          <p:cNvSpPr/>
          <p:nvPr/>
        </p:nvSpPr>
        <p:spPr>
          <a:xfrm>
            <a:off x="2230399" y="5270839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849382" y="6067803"/>
            <a:ext cx="1075088" cy="2555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Close</a:t>
            </a:r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>
            <a:off x="2942474" y="3677979"/>
            <a:ext cx="406492" cy="323614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 flipH="1">
            <a:off x="2948159" y="4288454"/>
            <a:ext cx="410855" cy="363281"/>
          </a:xfrm>
          <a:prstGeom prst="rightArrow">
            <a:avLst/>
          </a:prstGeom>
          <a:solidFill>
            <a:srgbClr val="FFFF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终止 55"/>
          <p:cNvSpPr/>
          <p:nvPr/>
        </p:nvSpPr>
        <p:spPr>
          <a:xfrm>
            <a:off x="1790159" y="303674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2207403" y="2274931"/>
            <a:ext cx="327195" cy="73167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右箭头 57"/>
          <p:cNvSpPr/>
          <p:nvPr/>
        </p:nvSpPr>
        <p:spPr>
          <a:xfrm rot="16200000" flipH="1">
            <a:off x="2771267" y="2210996"/>
            <a:ext cx="418095" cy="1121103"/>
          </a:xfrm>
          <a:prstGeom prst="bentArrow">
            <a:avLst>
              <a:gd name="adj1" fmla="val 38251"/>
              <a:gd name="adj2" fmla="val 50000"/>
              <a:gd name="adj3" fmla="val 25000"/>
              <a:gd name="adj4" fmla="val 57000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右箭头 2"/>
          <p:cNvSpPr/>
          <p:nvPr/>
        </p:nvSpPr>
        <p:spPr>
          <a:xfrm rot="16200000" flipH="1">
            <a:off x="4913185" y="1668127"/>
            <a:ext cx="389603" cy="135172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右箭头 58"/>
          <p:cNvSpPr/>
          <p:nvPr/>
        </p:nvSpPr>
        <p:spPr>
          <a:xfrm flipH="1">
            <a:off x="6037748" y="2364151"/>
            <a:ext cx="835165" cy="318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圆角右箭头 59"/>
          <p:cNvSpPr/>
          <p:nvPr/>
        </p:nvSpPr>
        <p:spPr>
          <a:xfrm rot="16200000" flipH="1" flipV="1">
            <a:off x="6382985" y="2429343"/>
            <a:ext cx="389603" cy="1120269"/>
          </a:xfrm>
          <a:prstGeom prst="bentArrow">
            <a:avLst>
              <a:gd name="adj1" fmla="val 38251"/>
              <a:gd name="adj2" fmla="val 44842"/>
              <a:gd name="adj3" fmla="val 25000"/>
              <a:gd name="adj4" fmla="val 46684"/>
            </a:avLst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流程图: 终止 61"/>
          <p:cNvSpPr/>
          <p:nvPr/>
        </p:nvSpPr>
        <p:spPr>
          <a:xfrm>
            <a:off x="1781922" y="5501714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2242125" y="5815120"/>
            <a:ext cx="291173" cy="25117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3501740" y="5492219"/>
            <a:ext cx="1275681" cy="295061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断开成功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下箭头 64"/>
          <p:cNvSpPr/>
          <p:nvPr/>
        </p:nvSpPr>
        <p:spPr>
          <a:xfrm>
            <a:off x="3957192" y="5806838"/>
            <a:ext cx="291173" cy="25117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1296807" y="360922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数据传输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285989" y="1924888"/>
            <a:ext cx="461665" cy="10941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建立连接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289418" y="488859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断开连接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51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单线程管理多连接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973" y="1583936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smtClean="0"/>
              <a:t>如果每个创建的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对象都创建一个线程来管理，系统开销比较大。可用数组的方法管理多个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对象。 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对象往往还需要有相应数据缓冲区，程序内部编程标识，因此设计</a:t>
            </a:r>
            <a:r>
              <a:rPr lang="en-CA" altLang="zh-CN" sz="3200" smtClean="0"/>
              <a:t>StateObject</a:t>
            </a:r>
            <a:r>
              <a:rPr lang="zh-CN" altLang="en-CA" sz="3200" smtClean="0"/>
              <a:t>类封装</a:t>
            </a:r>
            <a:r>
              <a:rPr lang="en-CA" altLang="zh-CN" sz="3200" smtClean="0"/>
              <a:t>Socket</a:t>
            </a:r>
            <a:r>
              <a:rPr lang="zh-CN" altLang="en-CA" sz="3200" smtClean="0"/>
              <a:t>对象相关资源。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val="10677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Socket</a:t>
            </a:r>
            <a:r>
              <a:rPr lang="zh-CN" altLang="en-US" smtClean="0"/>
              <a:t>方法中</a:t>
            </a:r>
            <a:r>
              <a:rPr lang="en-US" altLang="zh-CN" smtClean="0"/>
              <a:t>StateObject</a:t>
            </a:r>
            <a:r>
              <a:rPr lang="zh-CN" altLang="en-US" smtClean="0"/>
              <a:t>对象</a:t>
            </a:r>
            <a:endParaRPr lang="zh-CN" altLang="en-US" b="1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7828311" cy="1867947"/>
          </a:xfrm>
        </p:spPr>
        <p:txBody>
          <a:bodyPr>
            <a:normAutofit/>
          </a:bodyPr>
          <a:lstStyle/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类封装</a:t>
            </a:r>
            <a:r>
              <a:rPr lang="en-CA" altLang="zh-CN" sz="2800" smtClean="0"/>
              <a:t>Socket</a:t>
            </a:r>
            <a:r>
              <a:rPr lang="zh-CN" altLang="en-CA" sz="2800" smtClean="0"/>
              <a:t>对象相关资源</a:t>
            </a:r>
            <a:endParaRPr lang="en-US" altLang="zh-CN" sz="2800" smtClean="0"/>
          </a:p>
          <a:p>
            <a:r>
              <a:rPr lang="en-CA" altLang="zh-CN" sz="2800" smtClean="0"/>
              <a:t>StateObject</a:t>
            </a:r>
            <a:r>
              <a:rPr lang="zh-CN" altLang="en-CA" sz="2800" smtClean="0"/>
              <a:t>类</a:t>
            </a:r>
            <a:r>
              <a:rPr lang="zh-CN" altLang="en-US" sz="2800" smtClean="0"/>
              <a:t>是用户自定义类</a:t>
            </a:r>
            <a:endParaRPr lang="en-US" altLang="zh-CN" sz="2800" smtClean="0"/>
          </a:p>
          <a:p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79646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中多连接管理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677334" y="1381276"/>
            <a:ext cx="7656512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en-US" altLang="zh-CN" sz="2800">
                <a:latin typeface="Arial" panose="020B0604020202020204" pitchFamily="34" charset="0"/>
              </a:rPr>
              <a:t>public class StateObject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clientNum;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int datalen;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</a:t>
            </a:r>
            <a:r>
              <a:rPr lang="en-US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对象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Socket workSocket = null;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const int BufferSize = 1024;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//</a:t>
            </a:r>
            <a:r>
              <a:rPr lang="zh-CN" altLang="en-US" sz="2800">
                <a:latin typeface="Arial" panose="020B0604020202020204" pitchFamily="34" charset="0"/>
              </a:rPr>
              <a:t>与客户端通信的缓冲区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Arial" panose="020B0604020202020204" pitchFamily="34" charset="0"/>
              </a:rPr>
              <a:t>    </a:t>
            </a:r>
            <a:r>
              <a:rPr lang="en-US" altLang="zh-CN" sz="2800">
                <a:latin typeface="Arial" panose="020B0604020202020204" pitchFamily="34" charset="0"/>
              </a:rPr>
              <a:t>public byte[] buffer = new byte[BufferSize];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  public StringBuilder sb = new StringBuilder();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  }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StateObject</a:t>
            </a:r>
            <a:r>
              <a:rPr lang="zh-CN" altLang="en-CA" smtClean="0"/>
              <a:t>在回调函数中使用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1401" y="1477993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由</a:t>
            </a:r>
            <a:r>
              <a:rPr lang="en-CA" altLang="zh-CN" sz="2800" smtClean="0"/>
              <a:t>BeginReceive</a:t>
            </a:r>
            <a:r>
              <a:rPr lang="zh-CN" altLang="en-CA" sz="2800" smtClean="0"/>
              <a:t>开始</a:t>
            </a:r>
          </a:p>
          <a:p>
            <a:pPr lvl="1" eaLnBrk="1" hangingPunct="1"/>
            <a:r>
              <a:rPr lang="zh-CN" altLang="en-CA" sz="2800" smtClean="0"/>
              <a:t>将需要的数据赋值，准备内存空间</a:t>
            </a:r>
          </a:p>
          <a:p>
            <a:pPr eaLnBrk="1" hangingPunct="1"/>
            <a:r>
              <a:rPr lang="zh-CN" altLang="en-CA" sz="2800" smtClean="0"/>
              <a:t>传递到</a:t>
            </a:r>
            <a:r>
              <a:rPr lang="en-CA" altLang="zh-CN" sz="2800" smtClean="0"/>
              <a:t>ReceiveCallBack</a:t>
            </a:r>
            <a:r>
              <a:rPr lang="zh-CN" altLang="en-CA" sz="2800" smtClean="0"/>
              <a:t>函数</a:t>
            </a:r>
          </a:p>
          <a:p>
            <a:pPr lvl="1" eaLnBrk="1" hangingPunct="1"/>
            <a:r>
              <a:rPr lang="zh-CN" altLang="en-US" sz="2800" smtClean="0"/>
              <a:t>函数参数为</a:t>
            </a:r>
            <a:r>
              <a:rPr lang="en-US" altLang="zh-CN" sz="2800" smtClean="0"/>
              <a:t>IAsyncResult ar</a:t>
            </a:r>
            <a:r>
              <a:rPr lang="zh-CN" altLang="en-US" sz="2800" smtClean="0"/>
              <a:t>，而</a:t>
            </a:r>
            <a:r>
              <a:rPr lang="en-US" altLang="zh-CN" sz="2800" smtClean="0"/>
              <a:t>ar.AsyncState</a:t>
            </a:r>
            <a:r>
              <a:rPr lang="zh-CN" altLang="en-US" sz="2800" smtClean="0"/>
              <a:t>才是被传递的</a:t>
            </a:r>
            <a:r>
              <a:rPr lang="en-CA" altLang="zh-CN" sz="2800" smtClean="0"/>
              <a:t>StateObject</a:t>
            </a:r>
            <a:r>
              <a:rPr lang="zh-CN" altLang="en-CA" sz="2800" smtClean="0"/>
              <a:t>对象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29168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BeginReceive</a:t>
            </a:r>
            <a:r>
              <a:rPr lang="zh-CN" altLang="en-CA" smtClean="0"/>
              <a:t>函数参数</a:t>
            </a:r>
            <a:endParaRPr lang="zh-CN" altLang="en-US" smtClean="0"/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69921" y="1614758"/>
            <a:ext cx="8085137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public IAsyncResult BeginReceive(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byte[] buffer,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数据缓冲区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offset,      </a:t>
            </a:r>
            <a:r>
              <a:rPr lang="en-CA" altLang="zh-CN" sz="2800">
                <a:latin typeface="Arial" panose="020B0604020202020204" pitchFamily="34" charset="0"/>
              </a:rPr>
              <a:t>//</a:t>
            </a:r>
            <a:r>
              <a:rPr lang="zh-CN" altLang="en-CA" sz="2800">
                <a:latin typeface="Arial" panose="020B0604020202020204" pitchFamily="34" charset="0"/>
              </a:rPr>
              <a:t>偏移量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int size,        //</a:t>
            </a:r>
            <a:r>
              <a:rPr lang="zh-CN" altLang="en-US" sz="2800">
                <a:latin typeface="Arial" panose="020B0604020202020204" pitchFamily="34" charset="0"/>
              </a:rPr>
              <a:t>长度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SocketFlags socketFlags,//</a:t>
            </a:r>
            <a:r>
              <a:rPr lang="en-CA" altLang="zh-CN" sz="2800">
                <a:latin typeface="Arial" panose="020B0604020202020204" pitchFamily="34" charset="0"/>
              </a:rPr>
              <a:t>Socket</a:t>
            </a:r>
            <a:r>
              <a:rPr lang="zh-CN" altLang="en-US" sz="2800">
                <a:latin typeface="Arial" panose="020B0604020202020204" pitchFamily="34" charset="0"/>
              </a:rPr>
              <a:t>标志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AsyncCallback callback,//</a:t>
            </a:r>
            <a:r>
              <a:rPr lang="zh-CN" altLang="en-US" sz="2800">
                <a:latin typeface="Arial" panose="020B0604020202020204" pitchFamily="34" charset="0"/>
              </a:rPr>
              <a:t>回调函数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	Object state      //</a:t>
            </a:r>
            <a:r>
              <a:rPr lang="zh-CN" altLang="en-US" sz="2800">
                <a:latin typeface="Arial" panose="020B0604020202020204" pitchFamily="34" charset="0"/>
              </a:rPr>
              <a:t>状态参数</a:t>
            </a:r>
            <a:r>
              <a:rPr lang="en-US" altLang="zh-CN" sz="2800">
                <a:latin typeface="Arial" panose="020B0604020202020204" pitchFamily="34" charset="0"/>
              </a:rPr>
              <a:t>-</a:t>
            </a:r>
            <a:r>
              <a:rPr lang="en-CA" altLang="zh-CN" sz="2800">
                <a:latin typeface="Arial" panose="020B0604020202020204" pitchFamily="34" charset="0"/>
              </a:rPr>
              <a:t>&gt; </a:t>
            </a:r>
            <a:r>
              <a:rPr lang="en-US" altLang="zh-CN" sz="2800">
                <a:latin typeface="Arial" panose="020B0604020202020204" pitchFamily="34" charset="0"/>
              </a:rPr>
              <a:t>ar.AsyncState</a:t>
            </a:r>
            <a:endParaRPr lang="zh-CN" altLang="en-US" sz="2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B0604020202020204" pitchFamily="34" charset="0"/>
              </a:rPr>
              <a:t>)</a:t>
            </a:r>
            <a:endParaRPr lang="zh-CN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4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/>
        </p:nvSpPr>
        <p:spPr>
          <a:xfrm>
            <a:off x="411960" y="987014"/>
            <a:ext cx="4305028" cy="1895878"/>
          </a:xfrm>
          <a:prstGeom prst="round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9000">
                <a:schemeClr val="accent1">
                  <a:lumMod val="20000"/>
                  <a:lumOff val="80000"/>
                  <a:alpha val="1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圆角矩形 83"/>
          <p:cNvSpPr/>
          <p:nvPr/>
        </p:nvSpPr>
        <p:spPr>
          <a:xfrm>
            <a:off x="752463" y="2233662"/>
            <a:ext cx="3731907" cy="47278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5830274" y="1297628"/>
            <a:ext cx="557660" cy="1785636"/>
          </a:xfrm>
          <a:prstGeom prst="rightBrace">
            <a:avLst>
              <a:gd name="adj1" fmla="val 56718"/>
              <a:gd name="adj2" fmla="val 50000"/>
            </a:avLst>
          </a:prstGeom>
          <a:solidFill>
            <a:srgbClr val="92D050"/>
          </a:solidFill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636302" y="4105435"/>
            <a:ext cx="4077324" cy="723268"/>
          </a:xfrm>
          <a:prstGeom prst="roundRect">
            <a:avLst>
              <a:gd name="adj" fmla="val 5291"/>
            </a:avLst>
          </a:prstGeom>
          <a:solidFill>
            <a:srgbClr val="37BCFF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ReceiveCallBack</a:t>
            </a:r>
            <a:endParaRPr lang="zh-CN" altLang="en-US" sz="28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51353" y="1101982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525411" y="1783288"/>
            <a:ext cx="2792534" cy="824853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smtClean="0"/>
              <a:t>BeginReceive</a:t>
            </a:r>
            <a:endParaRPr lang="zh-CN" altLang="en-US" sz="2800"/>
          </a:p>
        </p:txBody>
      </p:sp>
      <p:sp>
        <p:nvSpPr>
          <p:cNvPr id="32" name="圆角矩形 31"/>
          <p:cNvSpPr/>
          <p:nvPr/>
        </p:nvSpPr>
        <p:spPr>
          <a:xfrm>
            <a:off x="3546939" y="108397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1234729">
            <a:off x="4571240" y="1300976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终止 63"/>
          <p:cNvSpPr/>
          <p:nvPr/>
        </p:nvSpPr>
        <p:spPr>
          <a:xfrm>
            <a:off x="828112" y="108716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1751866" y="1440669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769733" y="1786200"/>
            <a:ext cx="1276708" cy="286276"/>
          </a:xfrm>
          <a:prstGeom prst="ellipse">
            <a:avLst/>
          </a:prstGeom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769733" y="2319296"/>
            <a:ext cx="1276708" cy="286276"/>
          </a:xfrm>
          <a:prstGeom prst="ellips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Socket</a:t>
            </a:r>
            <a:endParaRPr lang="zh-CN" altLang="en-US"/>
          </a:p>
        </p:txBody>
      </p:sp>
      <p:sp>
        <p:nvSpPr>
          <p:cNvPr id="75" name="流程图: 终止 74"/>
          <p:cNvSpPr/>
          <p:nvPr/>
        </p:nvSpPr>
        <p:spPr>
          <a:xfrm>
            <a:off x="806553" y="1420906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流程图: 终止 75"/>
          <p:cNvSpPr/>
          <p:nvPr/>
        </p:nvSpPr>
        <p:spPr>
          <a:xfrm>
            <a:off x="806552" y="1754710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流程图: 终止 76"/>
          <p:cNvSpPr/>
          <p:nvPr/>
        </p:nvSpPr>
        <p:spPr>
          <a:xfrm>
            <a:off x="844127" y="2328394"/>
            <a:ext cx="637841" cy="277178"/>
          </a:xfrm>
          <a:prstGeom prst="flowChartTermina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546939" y="1430860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79" name="圆角矩形 78"/>
          <p:cNvSpPr/>
          <p:nvPr/>
        </p:nvSpPr>
        <p:spPr>
          <a:xfrm>
            <a:off x="3546939" y="1761801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0" name="圆角矩形 79"/>
          <p:cNvSpPr/>
          <p:nvPr/>
        </p:nvSpPr>
        <p:spPr>
          <a:xfrm>
            <a:off x="3516973" y="2349802"/>
            <a:ext cx="879900" cy="2557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Buffer</a:t>
            </a:r>
            <a:endParaRPr lang="zh-CN" altLang="en-US"/>
          </a:p>
        </p:txBody>
      </p:sp>
      <p:sp>
        <p:nvSpPr>
          <p:cNvPr id="81" name="右箭头 80"/>
          <p:cNvSpPr/>
          <p:nvPr/>
        </p:nvSpPr>
        <p:spPr>
          <a:xfrm rot="1234729">
            <a:off x="4548142" y="1633848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右箭头 81"/>
          <p:cNvSpPr/>
          <p:nvPr/>
        </p:nvSpPr>
        <p:spPr>
          <a:xfrm rot="1234729">
            <a:off x="4544168" y="2022993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右箭头 82"/>
          <p:cNvSpPr/>
          <p:nvPr/>
        </p:nvSpPr>
        <p:spPr>
          <a:xfrm rot="1234729">
            <a:off x="4544168" y="2354431"/>
            <a:ext cx="1467944" cy="279386"/>
          </a:xfrm>
          <a:prstGeom prst="rightArrow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标注 6"/>
          <p:cNvSpPr/>
          <p:nvPr/>
        </p:nvSpPr>
        <p:spPr>
          <a:xfrm>
            <a:off x="752463" y="3083264"/>
            <a:ext cx="4119340" cy="2867831"/>
          </a:xfrm>
          <a:prstGeom prst="wedgeRoundRectCallout">
            <a:avLst>
              <a:gd name="adj1" fmla="val -14034"/>
              <a:gd name="adj2" fmla="val -670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smtClean="0"/>
              <a:t>StateObject</a:t>
            </a:r>
          </a:p>
          <a:p>
            <a:r>
              <a:rPr lang="en-US" altLang="zh-CN" sz="2800" smtClean="0"/>
              <a:t>{</a:t>
            </a:r>
          </a:p>
          <a:p>
            <a:endParaRPr lang="en-US" altLang="zh-CN" sz="2800" smtClean="0"/>
          </a:p>
          <a:p>
            <a:r>
              <a:rPr lang="en-US" altLang="zh-CN" sz="2800" smtClean="0"/>
              <a:t>}</a:t>
            </a:r>
            <a:endParaRPr lang="zh-CN" altLang="en-US" sz="2800"/>
          </a:p>
        </p:txBody>
      </p:sp>
      <p:sp>
        <p:nvSpPr>
          <p:cNvPr id="85" name="下箭头 84"/>
          <p:cNvSpPr/>
          <p:nvPr/>
        </p:nvSpPr>
        <p:spPr>
          <a:xfrm>
            <a:off x="7623698" y="2706441"/>
            <a:ext cx="426020" cy="126595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中多连接的稳妥断开管理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928" y="151492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客户端程序 </a:t>
            </a:r>
            <a:r>
              <a:rPr lang="en-US" altLang="zh-CN" sz="2800" smtClean="0"/>
              <a:t>TcpManC</a:t>
            </a:r>
          </a:p>
          <a:p>
            <a:pPr eaLnBrk="1" hangingPunct="1"/>
            <a:r>
              <a:rPr lang="zh-CN" altLang="en-US" sz="2800" smtClean="0"/>
              <a:t>服务端程序 </a:t>
            </a:r>
            <a:r>
              <a:rPr lang="en-US" altLang="zh-CN" sz="2800" smtClean="0"/>
              <a:t>TcpManS</a:t>
            </a:r>
            <a:endParaRPr lang="zh-CN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4227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连接建立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8141" y="1384212"/>
            <a:ext cx="6147933" cy="1781681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smtClean="0"/>
              <a:t>服务端首先执行</a:t>
            </a:r>
            <a:r>
              <a:rPr lang="en-US" altLang="zh-CN" sz="2400" smtClean="0"/>
              <a:t>listen</a:t>
            </a:r>
          </a:p>
          <a:p>
            <a:pPr eaLnBrk="1" hangingPunct="1"/>
            <a:r>
              <a:rPr lang="zh-CN" altLang="en-US" sz="2400" smtClean="0"/>
              <a:t>客户端主动连接</a:t>
            </a:r>
          </a:p>
          <a:p>
            <a:pPr eaLnBrk="1" hangingPunct="1"/>
            <a:r>
              <a:rPr lang="zh-CN" altLang="en-US" sz="2400" smtClean="0"/>
              <a:t>服务端发生</a:t>
            </a:r>
            <a:r>
              <a:rPr lang="en-US" altLang="zh-CN" sz="2400" smtClean="0"/>
              <a:t>Accept</a:t>
            </a:r>
            <a:r>
              <a:rPr lang="zh-CN" altLang="en-US" sz="2400" smtClean="0"/>
              <a:t>事件，连接成功</a:t>
            </a:r>
          </a:p>
        </p:txBody>
      </p:sp>
    </p:spTree>
    <p:extLst>
      <p:ext uri="{BB962C8B-B14F-4D97-AF65-F5344CB8AC3E}">
        <p14:creationId xmlns:p14="http://schemas.microsoft.com/office/powerpoint/2010/main" val="243912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4714951" y="3915877"/>
            <a:ext cx="3323034" cy="1359144"/>
          </a:xfrm>
          <a:prstGeom prst="roundRect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099814" y="852957"/>
            <a:ext cx="3293623" cy="4422064"/>
          </a:xfrm>
          <a:prstGeom prst="roundRect">
            <a:avLst>
              <a:gd name="adj" fmla="val 8325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49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圆角矩形 47"/>
          <p:cNvSpPr/>
          <p:nvPr/>
        </p:nvSpPr>
        <p:spPr>
          <a:xfrm>
            <a:off x="4798183" y="4365793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1174502" y="4365794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697258" y="1506642"/>
            <a:ext cx="3321327" cy="2271538"/>
          </a:xfrm>
          <a:prstGeom prst="roundRect">
            <a:avLst>
              <a:gd name="adj" fmla="val 6376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05243" y="925595"/>
            <a:ext cx="1276708" cy="28627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Server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591899" y="160376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ClientA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609592" y="4009121"/>
            <a:ext cx="1431906" cy="2950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ClientB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219324" y="1266578"/>
            <a:ext cx="3007372" cy="52929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C00000"/>
                </a:solidFill>
              </a:rPr>
              <a:t>local:192.168.1.100:8133</a:t>
            </a:r>
            <a:br>
              <a:rPr lang="en-US" altLang="zh-CN" smtClean="0">
                <a:solidFill>
                  <a:srgbClr val="C00000"/>
                </a:solidFill>
              </a:rPr>
            </a:br>
            <a:r>
              <a:rPr lang="en-US" altLang="zh-CN" smtClean="0"/>
              <a:t>listen</a:t>
            </a:r>
            <a:endParaRPr lang="zh-CN" altLang="en-US"/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3"/>
            <a:ext cx="5483468" cy="64474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多连接中</a:t>
            </a:r>
            <a:r>
              <a:rPr lang="en-US" altLang="zh-CN" smtClean="0"/>
              <a:t>Socket</a:t>
            </a:r>
            <a:r>
              <a:rPr lang="zh-CN" altLang="en-US" smtClean="0"/>
              <a:t>对象关系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226033" y="4474336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237017" y="4815594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49091" y="4818814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local:192.168.1.28:3478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849008" y="4478145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9236" y="4529260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4244389" y="456080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燕尾形 38"/>
          <p:cNvSpPr/>
          <p:nvPr/>
        </p:nvSpPr>
        <p:spPr>
          <a:xfrm>
            <a:off x="4415397" y="4559616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燕尾形 39"/>
          <p:cNvSpPr/>
          <p:nvPr/>
        </p:nvSpPr>
        <p:spPr>
          <a:xfrm>
            <a:off x="4586405" y="455880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燕尾形 40"/>
          <p:cNvSpPr/>
          <p:nvPr/>
        </p:nvSpPr>
        <p:spPr>
          <a:xfrm>
            <a:off x="4745095" y="455800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80306" y="4862997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燕尾形 34"/>
          <p:cNvSpPr/>
          <p:nvPr/>
        </p:nvSpPr>
        <p:spPr>
          <a:xfrm flipH="1">
            <a:off x="4185234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燕尾形 35"/>
          <p:cNvSpPr/>
          <p:nvPr/>
        </p:nvSpPr>
        <p:spPr>
          <a:xfrm flipH="1">
            <a:off x="43367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燕尾形 36"/>
          <p:cNvSpPr/>
          <p:nvPr/>
        </p:nvSpPr>
        <p:spPr>
          <a:xfrm flipH="1">
            <a:off x="4495546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燕尾形 37"/>
          <p:cNvSpPr/>
          <p:nvPr/>
        </p:nvSpPr>
        <p:spPr>
          <a:xfrm flipH="1">
            <a:off x="4656813" y="4896306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235209" y="451932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226838" y="4701866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4228514" y="485426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240232" y="5036810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/>
        </p:nvSpPr>
        <p:spPr>
          <a:xfrm>
            <a:off x="4784906" y="1955035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161225" y="1955036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212756" y="2063578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52" name="圆角矩形 51"/>
          <p:cNvSpPr/>
          <p:nvPr/>
        </p:nvSpPr>
        <p:spPr>
          <a:xfrm>
            <a:off x="1223740" y="2404836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835814" y="2408056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local:192.168.1.25:3479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835731" y="2067387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05959" y="2118502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燕尾形 55"/>
          <p:cNvSpPr/>
          <p:nvPr/>
        </p:nvSpPr>
        <p:spPr>
          <a:xfrm>
            <a:off x="4231112" y="215004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燕尾形 56"/>
          <p:cNvSpPr/>
          <p:nvPr/>
        </p:nvSpPr>
        <p:spPr>
          <a:xfrm>
            <a:off x="4402120" y="214885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燕尾形 57"/>
          <p:cNvSpPr/>
          <p:nvPr/>
        </p:nvSpPr>
        <p:spPr>
          <a:xfrm>
            <a:off x="4573128" y="2148050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燕尾形 58"/>
          <p:cNvSpPr/>
          <p:nvPr/>
        </p:nvSpPr>
        <p:spPr>
          <a:xfrm>
            <a:off x="4731818" y="2147242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67029" y="2452239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燕尾形 60"/>
          <p:cNvSpPr/>
          <p:nvPr/>
        </p:nvSpPr>
        <p:spPr>
          <a:xfrm flipH="1">
            <a:off x="4171957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燕尾形 61"/>
          <p:cNvSpPr/>
          <p:nvPr/>
        </p:nvSpPr>
        <p:spPr>
          <a:xfrm flipH="1">
            <a:off x="43234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燕尾形 62"/>
          <p:cNvSpPr/>
          <p:nvPr/>
        </p:nvSpPr>
        <p:spPr>
          <a:xfrm flipH="1">
            <a:off x="4482269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燕尾形 63"/>
          <p:cNvSpPr/>
          <p:nvPr/>
        </p:nvSpPr>
        <p:spPr>
          <a:xfrm flipH="1">
            <a:off x="4643536" y="2485548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221932" y="2108564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4213561" y="229110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215237" y="244350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4226955" y="2626052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角矩形 68"/>
          <p:cNvSpPr/>
          <p:nvPr/>
        </p:nvSpPr>
        <p:spPr>
          <a:xfrm>
            <a:off x="4775187" y="2869974"/>
            <a:ext cx="3177205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1151506" y="2869975"/>
            <a:ext cx="3138191" cy="805911"/>
          </a:xfrm>
          <a:prstGeom prst="roundRect">
            <a:avLst>
              <a:gd name="adj" fmla="val 11822"/>
            </a:avLst>
          </a:prstGeom>
          <a:gradFill>
            <a:gsLst>
              <a:gs pos="0">
                <a:srgbClr val="37BCFF"/>
              </a:gs>
              <a:gs pos="88000">
                <a:srgbClr val="5A69FC"/>
              </a:gs>
            </a:gsLst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1203037" y="2978517"/>
            <a:ext cx="3007372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local:192.168.1.100:8133</a:t>
            </a:r>
            <a:endParaRPr lang="zh-CN" altLang="en-US"/>
          </a:p>
        </p:txBody>
      </p:sp>
      <p:sp>
        <p:nvSpPr>
          <p:cNvPr id="72" name="圆角矩形 71"/>
          <p:cNvSpPr/>
          <p:nvPr/>
        </p:nvSpPr>
        <p:spPr>
          <a:xfrm>
            <a:off x="1214021" y="3319775"/>
            <a:ext cx="2996388" cy="264650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remote:192.168.1.25:3478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26095" y="3322995"/>
            <a:ext cx="3090603" cy="271478"/>
          </a:xfrm>
          <a:prstGeom prst="roundRect">
            <a:avLst/>
          </a:prstGeom>
          <a:solidFill>
            <a:srgbClr val="37BCFF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chemeClr val="tx2">
                    <a:lumMod val="75000"/>
                  </a:schemeClr>
                </a:solidFill>
              </a:rPr>
              <a:t>local:192.168.1.25:3478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26012" y="2982326"/>
            <a:ext cx="3090603" cy="26264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solidFill>
                  <a:srgbClr val="FFFF00"/>
                </a:solidFill>
              </a:rPr>
              <a:t>remote:192.168.1.100:8133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196240" y="3033441"/>
            <a:ext cx="724619" cy="1591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燕尾形 75"/>
          <p:cNvSpPr/>
          <p:nvPr/>
        </p:nvSpPr>
        <p:spPr>
          <a:xfrm>
            <a:off x="4221393" y="3064988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燕尾形 76"/>
          <p:cNvSpPr/>
          <p:nvPr/>
        </p:nvSpPr>
        <p:spPr>
          <a:xfrm>
            <a:off x="4392401" y="3063797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燕尾形 77"/>
          <p:cNvSpPr/>
          <p:nvPr/>
        </p:nvSpPr>
        <p:spPr>
          <a:xfrm>
            <a:off x="4563409" y="3062989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9" name="燕尾形 78"/>
          <p:cNvSpPr/>
          <p:nvPr/>
        </p:nvSpPr>
        <p:spPr>
          <a:xfrm>
            <a:off x="4722099" y="3062181"/>
            <a:ext cx="158690" cy="103754"/>
          </a:xfrm>
          <a:prstGeom prst="chevron">
            <a:avLst/>
          </a:prstGeom>
          <a:solidFill>
            <a:srgbClr val="0091DA"/>
          </a:solidFill>
          <a:ln>
            <a:solidFill>
              <a:srgbClr val="0920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157310" y="3367178"/>
            <a:ext cx="724619" cy="159127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燕尾形 80"/>
          <p:cNvSpPr/>
          <p:nvPr/>
        </p:nvSpPr>
        <p:spPr>
          <a:xfrm flipH="1">
            <a:off x="4162238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燕尾形 81"/>
          <p:cNvSpPr/>
          <p:nvPr/>
        </p:nvSpPr>
        <p:spPr>
          <a:xfrm flipH="1">
            <a:off x="43137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3" name="燕尾形 82"/>
          <p:cNvSpPr/>
          <p:nvPr/>
        </p:nvSpPr>
        <p:spPr>
          <a:xfrm flipH="1">
            <a:off x="4472550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燕尾形 83"/>
          <p:cNvSpPr/>
          <p:nvPr/>
        </p:nvSpPr>
        <p:spPr>
          <a:xfrm flipH="1">
            <a:off x="4633817" y="3400487"/>
            <a:ext cx="150455" cy="103252"/>
          </a:xfrm>
          <a:prstGeom prst="chevron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4212213" y="3023503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4203842" y="3206047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4205518" y="3358448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4217236" y="3551039"/>
            <a:ext cx="608166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右箭头 12"/>
          <p:cNvSpPr/>
          <p:nvPr/>
        </p:nvSpPr>
        <p:spPr>
          <a:xfrm>
            <a:off x="661424" y="208460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右箭头 88"/>
          <p:cNvSpPr/>
          <p:nvPr/>
        </p:nvSpPr>
        <p:spPr>
          <a:xfrm>
            <a:off x="714401" y="3010860"/>
            <a:ext cx="272465" cy="22025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右箭头 89"/>
          <p:cNvSpPr/>
          <p:nvPr/>
        </p:nvSpPr>
        <p:spPr>
          <a:xfrm>
            <a:off x="723481" y="4501660"/>
            <a:ext cx="273433" cy="22005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90728" y="1382870"/>
            <a:ext cx="129118" cy="32889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 flipH="1">
            <a:off x="8072742" y="244690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右箭头 92"/>
          <p:cNvSpPr/>
          <p:nvPr/>
        </p:nvSpPr>
        <p:spPr>
          <a:xfrm flipH="1">
            <a:off x="8075028" y="3382549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8383376" y="2502200"/>
            <a:ext cx="127578" cy="1038791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右箭头 94"/>
          <p:cNvSpPr/>
          <p:nvPr/>
        </p:nvSpPr>
        <p:spPr>
          <a:xfrm flipH="1">
            <a:off x="8694010" y="3365958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右箭头 95"/>
          <p:cNvSpPr/>
          <p:nvPr/>
        </p:nvSpPr>
        <p:spPr>
          <a:xfrm flipH="1">
            <a:off x="8696296" y="4934643"/>
            <a:ext cx="310634" cy="201876"/>
          </a:xfrm>
          <a:prstGeom prst="rightArrow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9004644" y="3421249"/>
            <a:ext cx="127578" cy="1658995"/>
          </a:xfrm>
          <a:prstGeom prst="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653253" y="2150133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55325" y="3098825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55007" y="4586652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311332" y="252369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340940" y="3461507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8925442" y="3439918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8925442" y="5008439"/>
            <a:ext cx="136249" cy="56176"/>
          </a:xfrm>
          <a:prstGeom prst="rect">
            <a:avLst/>
          </a:prstGeom>
          <a:solidFill>
            <a:srgbClr val="37BCFF"/>
          </a:solidFill>
          <a:ln>
            <a:solidFill>
              <a:srgbClr val="37BC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圆角矩形 104"/>
          <p:cNvSpPr/>
          <p:nvPr/>
        </p:nvSpPr>
        <p:spPr>
          <a:xfrm>
            <a:off x="1203037" y="5398690"/>
            <a:ext cx="2346888" cy="34207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服务端本地端口相同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右箭头 105"/>
          <p:cNvSpPr/>
          <p:nvPr/>
        </p:nvSpPr>
        <p:spPr>
          <a:xfrm>
            <a:off x="713466" y="1332630"/>
            <a:ext cx="302408" cy="19191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73327" y="1408024"/>
            <a:ext cx="136249" cy="56176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圆角矩形 107"/>
          <p:cNvSpPr/>
          <p:nvPr/>
        </p:nvSpPr>
        <p:spPr>
          <a:xfrm>
            <a:off x="4801444" y="5398690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相同客户端本地端口不可相同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4793991" y="6011536"/>
            <a:ext cx="3195845" cy="34207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不同客户端本地端口可以相同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圆角矩形 109"/>
          <p:cNvSpPr/>
          <p:nvPr/>
        </p:nvSpPr>
        <p:spPr>
          <a:xfrm>
            <a:off x="1203037" y="5986459"/>
            <a:ext cx="3381407" cy="565699"/>
          </a:xfrm>
          <a:prstGeom prst="roundRect">
            <a:avLst/>
          </a:prstGeom>
          <a:solidFill>
            <a:srgbClr val="37BCFF"/>
          </a:solidFill>
          <a:ln>
            <a:solidFill>
              <a:srgbClr val="0920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通信配对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与客端的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</a:t>
            </a:r>
            <a:r>
              <a:rPr lang="zh-CN" altLang="en-US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值对应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9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96" y="97632"/>
            <a:ext cx="5644241" cy="835191"/>
          </a:xfrm>
        </p:spPr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多连接建立与稳妥断开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0259" y="1093596"/>
            <a:ext cx="7272337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zh-CN" sz="3600" smtClean="0"/>
              <a:t>TCP</a:t>
            </a:r>
            <a:r>
              <a:rPr lang="zh-CN" altLang="en-CA" sz="3600" smtClean="0"/>
              <a:t>连接管理模式</a:t>
            </a:r>
          </a:p>
          <a:p>
            <a:pPr eaLnBrk="1" hangingPunct="1"/>
            <a:r>
              <a:rPr lang="en-CA" altLang="zh-CN" sz="3600" smtClean="0"/>
              <a:t>TCP</a:t>
            </a:r>
            <a:r>
              <a:rPr lang="zh-CN" altLang="en-CA" sz="3600" smtClean="0"/>
              <a:t>多连接建立</a:t>
            </a:r>
          </a:p>
          <a:p>
            <a:pPr eaLnBrk="1" hangingPunct="1"/>
            <a:r>
              <a:rPr lang="en-CA" altLang="zh-CN" sz="3600" smtClean="0"/>
              <a:t>Socket</a:t>
            </a:r>
            <a:r>
              <a:rPr lang="zh-CN" altLang="en-CA" sz="3600" smtClean="0"/>
              <a:t>对象的主要方法与属性</a:t>
            </a:r>
            <a:endParaRPr lang="en-US" altLang="zh-CN" sz="3600" smtClean="0"/>
          </a:p>
          <a:p>
            <a:pPr eaLnBrk="1" hangingPunct="1"/>
            <a:r>
              <a:rPr lang="en-US" altLang="zh-CN" sz="3600" smtClean="0"/>
              <a:t>Socket</a:t>
            </a:r>
            <a:r>
              <a:rPr lang="zh-CN" altLang="en-US" sz="3600" smtClean="0"/>
              <a:t>方法中的</a:t>
            </a:r>
            <a:r>
              <a:rPr lang="en-US" altLang="zh-CN" sz="3600" smtClean="0"/>
              <a:t>StateObject</a:t>
            </a:r>
            <a:r>
              <a:rPr lang="zh-CN" altLang="en-US" sz="3600" smtClean="0"/>
              <a:t>对象</a:t>
            </a:r>
            <a:endParaRPr lang="zh-CN" altLang="en-CA" sz="3600" smtClean="0"/>
          </a:p>
          <a:p>
            <a:pPr eaLnBrk="1" hangingPunct="1"/>
            <a:r>
              <a:rPr lang="en-US" altLang="zh-CN" sz="3600" smtClean="0"/>
              <a:t>TCP</a:t>
            </a:r>
            <a:r>
              <a:rPr lang="zh-CN" altLang="en-US" sz="3600" smtClean="0"/>
              <a:t>连接断开</a:t>
            </a:r>
          </a:p>
        </p:txBody>
      </p:sp>
    </p:spTree>
    <p:extLst>
      <p:ext uri="{BB962C8B-B14F-4D97-AF65-F5344CB8AC3E}">
        <p14:creationId xmlns:p14="http://schemas.microsoft.com/office/powerpoint/2010/main" val="24832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zh-CN" smtClean="0"/>
              <a:t>TCP</a:t>
            </a:r>
            <a:r>
              <a:rPr lang="zh-CN" altLang="en-CA" smtClean="0"/>
              <a:t>连接管理模式</a:t>
            </a:r>
            <a:endParaRPr lang="zh-CN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7114" y="1443486"/>
            <a:ext cx="7772400" cy="45354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smtClean="0"/>
              <a:t>单线程单连接</a:t>
            </a:r>
          </a:p>
          <a:p>
            <a:pPr lvl="1" eaLnBrk="1" hangingPunct="1"/>
            <a:r>
              <a:rPr lang="zh-CN" altLang="en-US" sz="2800" smtClean="0"/>
              <a:t>仅有一个连接，适用性差</a:t>
            </a:r>
          </a:p>
          <a:p>
            <a:pPr eaLnBrk="1" hangingPunct="1"/>
            <a:r>
              <a:rPr lang="zh-CN" altLang="en-US" sz="2800" smtClean="0"/>
              <a:t>多线程管理多连接</a:t>
            </a:r>
          </a:p>
          <a:p>
            <a:pPr lvl="1" eaLnBrk="1" hangingPunct="1"/>
            <a:r>
              <a:rPr lang="zh-CN" altLang="en-US" sz="2800" smtClean="0"/>
              <a:t>远程桌面，资源开销大</a:t>
            </a:r>
          </a:p>
          <a:p>
            <a:pPr eaLnBrk="1" hangingPunct="1"/>
            <a:r>
              <a:rPr lang="zh-CN" altLang="en-US" sz="2800" smtClean="0"/>
              <a:t>单线程管理多连接</a:t>
            </a:r>
          </a:p>
          <a:p>
            <a:pPr lvl="1" eaLnBrk="1" hangingPunct="1"/>
            <a:r>
              <a:rPr lang="zh-CN" altLang="en-US" sz="2800" smtClean="0"/>
              <a:t>较灵活</a:t>
            </a:r>
          </a:p>
          <a:p>
            <a:pPr eaLnBrk="1" hangingPunct="1"/>
            <a:r>
              <a:rPr lang="en-US" altLang="zh-CN" sz="2800" smtClean="0"/>
              <a:t>IOCP</a:t>
            </a:r>
          </a:p>
          <a:p>
            <a:pPr lvl="1" eaLnBrk="1" hangingPunct="1"/>
            <a:r>
              <a:rPr lang="zh-CN" altLang="en-US" sz="2800" smtClean="0"/>
              <a:t>线程池与回调事件管理多连接，性能最优</a:t>
            </a:r>
          </a:p>
        </p:txBody>
      </p:sp>
    </p:spTree>
    <p:extLst>
      <p:ext uri="{BB962C8B-B14F-4D97-AF65-F5344CB8AC3E}">
        <p14:creationId xmlns:p14="http://schemas.microsoft.com/office/powerpoint/2010/main" val="10276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26" y="620713"/>
            <a:ext cx="3457575" cy="792162"/>
          </a:xfrm>
        </p:spPr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通信流程</a:t>
            </a:r>
          </a:p>
        </p:txBody>
      </p:sp>
      <p:pic>
        <p:nvPicPr>
          <p:cNvPr id="6147" name="Picture 5" descr="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5230813" cy="690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2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TCP</a:t>
            </a:r>
            <a:r>
              <a:rPr lang="zh-CN" altLang="en-US" smtClean="0"/>
              <a:t>连接建立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504557" y="1633267"/>
            <a:ext cx="82694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服务端对每个成功的连接创建一个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对象，系统将为其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分派一个</a:t>
            </a:r>
            <a:r>
              <a:rPr lang="en-CA" altLang="zh-CN" sz="2400">
                <a:latin typeface="Arial" panose="020B0604020202020204" pitchFamily="34" charset="0"/>
              </a:rPr>
              <a:t>handle</a:t>
            </a:r>
            <a:r>
              <a:rPr lang="zh-CN" altLang="en-CA" sz="2400">
                <a:latin typeface="Arial" panose="020B0604020202020204" pitchFamily="34" charset="0"/>
              </a:rPr>
              <a:t>，并分配相应资源，每个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LocalEndPoint</a:t>
            </a:r>
            <a:r>
              <a:rPr lang="zh-CN" altLang="en-CA" sz="2400">
                <a:latin typeface="Arial" panose="020B0604020202020204" pitchFamily="34" charset="0"/>
              </a:rPr>
              <a:t>与处于</a:t>
            </a:r>
            <a:r>
              <a:rPr lang="en-CA" altLang="zh-CN" sz="2400">
                <a:latin typeface="Arial" panose="020B0604020202020204" pitchFamily="34" charset="0"/>
              </a:rPr>
              <a:t>Listen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对象值一样具有相同的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，而</a:t>
            </a:r>
            <a:r>
              <a:rPr lang="en-CA" altLang="zh-CN" sz="2400">
                <a:latin typeface="Arial" panose="020B0604020202020204" pitchFamily="34" charset="0"/>
              </a:rPr>
              <a:t>RemoteEndPoint</a:t>
            </a:r>
            <a:r>
              <a:rPr lang="zh-CN" altLang="en-CA" sz="2400">
                <a:latin typeface="Arial" panose="020B0604020202020204" pitchFamily="34" charset="0"/>
              </a:rPr>
              <a:t>属性则与客户端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的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值对应。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CA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多个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对象按链表的方式链接，服务端收到的</a:t>
            </a:r>
            <a:r>
              <a:rPr lang="en-CA" altLang="zh-CN" sz="2400">
                <a:latin typeface="Arial" panose="020B0604020202020204" pitchFamily="34" charset="0"/>
              </a:rPr>
              <a:t>TCP</a:t>
            </a:r>
            <a:r>
              <a:rPr lang="zh-CN" altLang="en-CA" sz="2400">
                <a:latin typeface="Arial" panose="020B0604020202020204" pitchFamily="34" charset="0"/>
              </a:rPr>
              <a:t>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CA" sz="2400">
                <a:latin typeface="Arial" panose="020B0604020202020204" pitchFamily="34" charset="0"/>
              </a:rPr>
              <a:t>据包将根据</a:t>
            </a:r>
            <a:r>
              <a:rPr lang="en-CA" altLang="zh-CN" sz="2400">
                <a:latin typeface="Arial" panose="020B0604020202020204" pitchFamily="34" charset="0"/>
              </a:rPr>
              <a:t>IP</a:t>
            </a:r>
            <a:r>
              <a:rPr lang="zh-CN" altLang="en-CA" sz="2400">
                <a:latin typeface="Arial" panose="020B0604020202020204" pitchFamily="34" charset="0"/>
              </a:rPr>
              <a:t>与</a:t>
            </a:r>
            <a:r>
              <a:rPr lang="en-CA" altLang="zh-CN" sz="2400">
                <a:latin typeface="Arial" panose="020B0604020202020204" pitchFamily="34" charset="0"/>
              </a:rPr>
              <a:t>PORT</a:t>
            </a:r>
            <a:r>
              <a:rPr lang="zh-CN" altLang="en-CA" sz="2400">
                <a:latin typeface="Arial" panose="020B0604020202020204" pitchFamily="34" charset="0"/>
              </a:rPr>
              <a:t>值派送给匹配的</a:t>
            </a:r>
            <a:r>
              <a:rPr lang="en-CA" altLang="zh-CN" sz="2400">
                <a:latin typeface="Arial" panose="020B0604020202020204" pitchFamily="34" charset="0"/>
              </a:rPr>
              <a:t>Socket</a:t>
            </a:r>
            <a:r>
              <a:rPr lang="zh-CN" altLang="en-CA" sz="2400">
                <a:latin typeface="Arial" panose="020B0604020202020204" pitchFamily="34" charset="0"/>
              </a:rPr>
              <a:t>对象。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Accept</a:t>
            </a:r>
            <a:r>
              <a:rPr lang="zh-CN" altLang="en-US" smtClean="0"/>
              <a:t>方法的异步调用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2160589"/>
            <a:ext cx="5033353" cy="204047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smtClean="0"/>
              <a:t>BeginAccept</a:t>
            </a:r>
          </a:p>
          <a:p>
            <a:pPr eaLnBrk="1" hangingPunct="1"/>
            <a:r>
              <a:rPr lang="en-US" altLang="zh-CN" sz="2800" smtClean="0"/>
              <a:t>AcceptCallBack</a:t>
            </a:r>
            <a:r>
              <a:rPr lang="zh-CN" altLang="en-US" sz="2800" smtClean="0"/>
              <a:t>回调函数</a:t>
            </a:r>
          </a:p>
          <a:p>
            <a:pPr eaLnBrk="1" hangingPunct="1"/>
            <a:r>
              <a:rPr lang="en-US" altLang="zh-CN" sz="2800" smtClean="0"/>
              <a:t>EndAccept</a:t>
            </a:r>
          </a:p>
        </p:txBody>
      </p:sp>
    </p:spTree>
    <p:extLst>
      <p:ext uri="{BB962C8B-B14F-4D97-AF65-F5344CB8AC3E}">
        <p14:creationId xmlns:p14="http://schemas.microsoft.com/office/powerpoint/2010/main" val="15059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2022</TotalTime>
  <Words>1086</Words>
  <Application>Microsoft Office PowerPoint</Application>
  <PresentationFormat>宽屏</PresentationFormat>
  <Paragraphs>211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方正姚体</vt:lpstr>
      <vt:lpstr>华文新魏</vt:lpstr>
      <vt:lpstr>宋体</vt:lpstr>
      <vt:lpstr>微软雅黑</vt:lpstr>
      <vt:lpstr>Arial</vt:lpstr>
      <vt:lpstr>Trebuchet MS</vt:lpstr>
      <vt:lpstr>Wingdings 3</vt:lpstr>
      <vt:lpstr>平面</vt:lpstr>
      <vt:lpstr>TCP多连接建立与稳妥断开</vt:lpstr>
      <vt:lpstr>TCP多连接建立与稳妥断开</vt:lpstr>
      <vt:lpstr>TCP连接建立</vt:lpstr>
      <vt:lpstr>TCP多连接中Socket对象关系</vt:lpstr>
      <vt:lpstr>TCP多连接建立与稳妥断开</vt:lpstr>
      <vt:lpstr>TCP连接管理模式</vt:lpstr>
      <vt:lpstr>TCP通信流程</vt:lpstr>
      <vt:lpstr>TCP连接建立</vt:lpstr>
      <vt:lpstr>Accept方法的异步调用</vt:lpstr>
      <vt:lpstr>TCP通信流程</vt:lpstr>
      <vt:lpstr>Socket对象的主要方法与属性</vt:lpstr>
      <vt:lpstr>Socket对象的主要方法与属性</vt:lpstr>
      <vt:lpstr>PowerPoint 演示文稿</vt:lpstr>
      <vt:lpstr>Shutdown操作</vt:lpstr>
      <vt:lpstr>Socket对象的主要方法与属性</vt:lpstr>
      <vt:lpstr>Socket连接稳妥断开</vt:lpstr>
      <vt:lpstr>PowerPoint 演示文稿</vt:lpstr>
      <vt:lpstr>PowerPoint 演示文稿</vt:lpstr>
      <vt:lpstr>Socket连接稳妥断开</vt:lpstr>
      <vt:lpstr>Socket连接稳妥断开</vt:lpstr>
      <vt:lpstr>Close操作</vt:lpstr>
      <vt:lpstr>PowerPoint 演示文稿</vt:lpstr>
      <vt:lpstr>单线程管理多连接</vt:lpstr>
      <vt:lpstr>Socket方法中StateObject对象</vt:lpstr>
      <vt:lpstr>TCP中多连接管理</vt:lpstr>
      <vt:lpstr>StateObject在回调函数中使用</vt:lpstr>
      <vt:lpstr>BeginReceive函数参数</vt:lpstr>
      <vt:lpstr>PowerPoint 演示文稿</vt:lpstr>
      <vt:lpstr>TCP中多连接的稳妥断开管理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zan li</dc:creator>
  <cp:lastModifiedBy>李赞</cp:lastModifiedBy>
  <cp:revision>306</cp:revision>
  <dcterms:created xsi:type="dcterms:W3CDTF">2014-12-05T07:09:50Z</dcterms:created>
  <dcterms:modified xsi:type="dcterms:W3CDTF">2017-09-19T01:41:14Z</dcterms:modified>
</cp:coreProperties>
</file>