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1" r:id="rId3"/>
    <p:sldId id="357" r:id="rId4"/>
    <p:sldId id="356" r:id="rId5"/>
    <p:sldId id="332" r:id="rId6"/>
    <p:sldId id="361" r:id="rId7"/>
    <p:sldId id="333" r:id="rId8"/>
    <p:sldId id="362" r:id="rId9"/>
    <p:sldId id="363" r:id="rId10"/>
    <p:sldId id="369" r:id="rId11"/>
    <p:sldId id="336" r:id="rId12"/>
    <p:sldId id="337" r:id="rId13"/>
    <p:sldId id="338" r:id="rId14"/>
    <p:sldId id="339" r:id="rId15"/>
    <p:sldId id="340" r:id="rId16"/>
    <p:sldId id="370" r:id="rId17"/>
    <p:sldId id="364" r:id="rId18"/>
    <p:sldId id="365" r:id="rId19"/>
    <p:sldId id="366" r:id="rId20"/>
    <p:sldId id="367" r:id="rId21"/>
    <p:sldId id="368" r:id="rId22"/>
    <p:sldId id="341" r:id="rId23"/>
    <p:sldId id="342" r:id="rId24"/>
    <p:sldId id="343" r:id="rId25"/>
    <p:sldId id="359" r:id="rId26"/>
    <p:sldId id="358" r:id="rId27"/>
    <p:sldId id="344" r:id="rId28"/>
    <p:sldId id="345" r:id="rId29"/>
    <p:sldId id="346" r:id="rId30"/>
    <p:sldId id="353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0FB"/>
    <a:srgbClr val="37BCFF"/>
    <a:srgbClr val="5A69FC"/>
    <a:srgbClr val="0091DA"/>
    <a:srgbClr val="F3FAE6"/>
    <a:srgbClr val="A4E1E0"/>
    <a:srgbClr val="00689B"/>
    <a:srgbClr val="EA0505"/>
    <a:srgbClr val="BAE8E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E9FD83-274E-4FE1-BF58-FAB216BAFAD7}">
      <dgm:prSet phldrT="[文本]"/>
      <dgm:spPr/>
      <dgm:t>
        <a:bodyPr/>
        <a:lstStyle/>
        <a:p>
          <a:pPr algn="l"/>
          <a:r>
            <a:rPr lang="zh-CN" altLang="en-US" smtClean="0"/>
            <a:t>多人聊天室功能介绍</a:t>
          </a:r>
          <a:endParaRPr lang="zh-CN" altLang="en-US" dirty="0"/>
        </a:p>
      </dgm:t>
    </dgm:pt>
    <dgm:pt modelId="{F9449AD9-D99C-4A49-90FE-2D501A18088C}" type="par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D1687F4D-3C19-402B-BE60-771AAEC1BCD5}" type="sib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396BC26E-CE43-4F6C-AE26-88B1A0FE2656}">
      <dgm:prSet phldrT="[文本]"/>
      <dgm:spPr/>
      <dgm:t>
        <a:bodyPr/>
        <a:lstStyle/>
        <a:p>
          <a:pPr algn="l"/>
          <a:r>
            <a:rPr lang="zh-CN" altLang="en-US" smtClean="0"/>
            <a:t>异步的</a:t>
          </a:r>
          <a:r>
            <a:rPr lang="en-US" altLang="zh-CN" smtClean="0"/>
            <a:t>Accept</a:t>
          </a:r>
          <a:r>
            <a:rPr lang="zh-CN" altLang="en-US" smtClean="0"/>
            <a:t>与</a:t>
          </a:r>
          <a:r>
            <a:rPr lang="en-US" altLang="zh-CN" smtClean="0"/>
            <a:t>Receive</a:t>
          </a:r>
          <a:endParaRPr lang="zh-CN" altLang="en-US" dirty="0"/>
        </a:p>
      </dgm:t>
    </dgm:pt>
    <dgm:pt modelId="{4D3926F8-1A07-4EC6-8E25-08A5DECFE812}" type="parTrans" cxnId="{3BDFEA09-AFD7-42DF-9D5C-2E50AFECB0F4}">
      <dgm:prSet/>
      <dgm:spPr/>
      <dgm:t>
        <a:bodyPr/>
        <a:lstStyle/>
        <a:p>
          <a:endParaRPr lang="zh-CN" altLang="en-US"/>
        </a:p>
      </dgm:t>
    </dgm:pt>
    <dgm:pt modelId="{8049CE09-BFC4-4E47-B0B0-ADA4A40E3698}" type="sibTrans" cxnId="{3BDFEA09-AFD7-42DF-9D5C-2E50AFECB0F4}">
      <dgm:prSet/>
      <dgm:spPr/>
      <dgm:t>
        <a:bodyPr/>
        <a:lstStyle/>
        <a:p>
          <a:endParaRPr lang="zh-CN" altLang="en-US"/>
        </a:p>
      </dgm:t>
    </dgm:pt>
    <dgm:pt modelId="{FA432F65-E144-44ED-93A4-98D0EAA8A2A1}">
      <dgm:prSet phldrT="[文本]"/>
      <dgm:spPr/>
      <dgm:t>
        <a:bodyPr/>
        <a:lstStyle/>
        <a:p>
          <a:pPr algn="l"/>
          <a:r>
            <a:rPr lang="zh-CN" altLang="en-US" smtClean="0"/>
            <a:t>工作线程</a:t>
          </a:r>
          <a:endParaRPr lang="zh-CN" altLang="en-US" dirty="0"/>
        </a:p>
      </dgm:t>
    </dgm:pt>
    <dgm:pt modelId="{0C7E8E76-AA5F-4BF2-A09D-18C2F2231F04}" type="parTrans" cxnId="{B2CA225E-F98D-46BB-90F0-9E40A85DE1DA}">
      <dgm:prSet/>
      <dgm:spPr/>
      <dgm:t>
        <a:bodyPr/>
        <a:lstStyle/>
        <a:p>
          <a:endParaRPr lang="zh-CN" altLang="en-US"/>
        </a:p>
      </dgm:t>
    </dgm:pt>
    <dgm:pt modelId="{F3E24DAE-1E4D-4307-BB61-056B29388F22}" type="sibTrans" cxnId="{B2CA225E-F98D-46BB-90F0-9E40A85DE1DA}">
      <dgm:prSet/>
      <dgm:spPr/>
      <dgm:t>
        <a:bodyPr/>
        <a:lstStyle/>
        <a:p>
          <a:endParaRPr lang="zh-CN" altLang="en-US"/>
        </a:p>
      </dgm:t>
    </dgm:pt>
    <dgm:pt modelId="{F43E8791-1524-43F4-8050-4C34BAD7A645}">
      <dgm:prSet phldrT="[文本]"/>
      <dgm:spPr/>
      <dgm:t>
        <a:bodyPr/>
        <a:lstStyle/>
        <a:p>
          <a:pPr algn="l"/>
          <a:r>
            <a:rPr lang="en-CA" altLang="zh-CN" smtClean="0"/>
            <a:t>TCP</a:t>
          </a:r>
          <a:r>
            <a:rPr lang="zh-CN" altLang="en-US" smtClean="0"/>
            <a:t>模式的建立</a:t>
          </a:r>
          <a:endParaRPr lang="zh-CN" altLang="en-US" dirty="0"/>
        </a:p>
      </dgm:t>
    </dgm:pt>
    <dgm:pt modelId="{2700094A-CC28-4FE4-A205-CF1DB9FF030C}" type="sibTrans" cxnId="{852F2836-8433-4D4B-B313-924F1105F1F8}">
      <dgm:prSet/>
      <dgm:spPr/>
      <dgm:t>
        <a:bodyPr/>
        <a:lstStyle/>
        <a:p>
          <a:endParaRPr lang="zh-CN" altLang="en-US"/>
        </a:p>
      </dgm:t>
    </dgm:pt>
    <dgm:pt modelId="{84AA1CE3-FB19-4BAF-A2A7-9A36D3D3F0B7}" type="parTrans" cxnId="{852F2836-8433-4D4B-B313-924F1105F1F8}">
      <dgm:prSet/>
      <dgm:spPr/>
      <dgm:t>
        <a:bodyPr/>
        <a:lstStyle/>
        <a:p>
          <a:endParaRPr lang="zh-CN" altLang="en-US"/>
        </a:p>
      </dgm:t>
    </dgm:pt>
    <dgm:pt modelId="{2044D2F6-8577-4759-9C67-BDC1CBA58ADA}">
      <dgm:prSet phldrT="[文本]"/>
      <dgm:spPr/>
      <dgm:t>
        <a:bodyPr/>
        <a:lstStyle/>
        <a:p>
          <a:pPr algn="l"/>
          <a:r>
            <a:rPr lang="zh-CN" altLang="en-US" smtClean="0"/>
            <a:t>程序演示</a:t>
          </a:r>
          <a:endParaRPr lang="zh-CN" altLang="en-US" dirty="0"/>
        </a:p>
      </dgm:t>
    </dgm:pt>
    <dgm:pt modelId="{4F796912-D6A5-4C48-AF1A-C78283BF761A}" type="parTrans" cxnId="{DBA349E8-6B14-41AA-8423-48C5CB07A8DA}">
      <dgm:prSet/>
      <dgm:spPr/>
      <dgm:t>
        <a:bodyPr/>
        <a:lstStyle/>
        <a:p>
          <a:endParaRPr lang="zh-CN" altLang="en-US"/>
        </a:p>
      </dgm:t>
    </dgm:pt>
    <dgm:pt modelId="{17520593-F153-4B4A-B7BF-FBF38031E2C2}" type="sibTrans" cxnId="{DBA349E8-6B14-41AA-8423-48C5CB07A8DA}">
      <dgm:prSet/>
      <dgm:spPr/>
      <dgm:t>
        <a:bodyPr/>
        <a:lstStyle/>
        <a:p>
          <a:endParaRPr lang="zh-CN" altLang="en-US"/>
        </a:p>
      </dgm:t>
    </dgm:pt>
    <dgm:pt modelId="{E8A83873-2002-4127-B127-A6B1D6D43A6A}">
      <dgm:prSet phldrT="[文本]"/>
      <dgm:spPr/>
      <dgm:t>
        <a:bodyPr/>
        <a:lstStyle/>
        <a:p>
          <a:pPr algn="l"/>
          <a:r>
            <a:rPr lang="zh-CN" altLang="en-US" smtClean="0"/>
            <a:t>多</a:t>
          </a:r>
          <a:r>
            <a:rPr lang="en-US" altLang="zh-CN" smtClean="0"/>
            <a:t>Socket</a:t>
          </a:r>
          <a:r>
            <a:rPr lang="zh-CN" altLang="en-US" smtClean="0"/>
            <a:t>对象与</a:t>
          </a:r>
          <a:r>
            <a:rPr lang="en-US" altLang="zh-CN" smtClean="0"/>
            <a:t>StateObject</a:t>
          </a:r>
          <a:endParaRPr lang="zh-CN" altLang="en-US" dirty="0"/>
        </a:p>
      </dgm:t>
    </dgm:pt>
    <dgm:pt modelId="{62AF5DD0-5D96-4BAA-A504-7A0084F85B8F}" type="parTrans" cxnId="{DFF0312C-22C8-42F2-9F34-F5F5841C340E}">
      <dgm:prSet/>
      <dgm:spPr/>
      <dgm:t>
        <a:bodyPr/>
        <a:lstStyle/>
        <a:p>
          <a:endParaRPr lang="zh-CN" altLang="en-US"/>
        </a:p>
      </dgm:t>
    </dgm:pt>
    <dgm:pt modelId="{4D2438A7-7C9A-49EB-8A93-679DB8379185}" type="sibTrans" cxnId="{DFF0312C-22C8-42F2-9F34-F5F5841C340E}">
      <dgm:prSet/>
      <dgm:spPr/>
      <dgm:t>
        <a:bodyPr/>
        <a:lstStyle/>
        <a:p>
          <a:endParaRPr lang="zh-CN" altLang="en-US"/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035673-F57E-4B09-9D23-B9C1E0ED0AD0}" type="pres">
      <dgm:prSet presAssocID="{FCE9FD83-274E-4FE1-BF58-FAB216BAFAD7}" presName="composite" presStyleCnt="0"/>
      <dgm:spPr/>
    </dgm:pt>
    <dgm:pt modelId="{2B887BC6-55C2-4279-8C72-93BBB484D70B}" type="pres">
      <dgm:prSet presAssocID="{FCE9FD83-274E-4FE1-BF58-FAB216BAFAD7}" presName="imgShp" presStyleLbl="fgImgPlace1" presStyleIdx="0" presStyleCnt="6" custLinFactX="-100000" custLinFactNeighborX="-112338" custLinFactNeighborY="8426"/>
      <dgm:spPr/>
    </dgm:pt>
    <dgm:pt modelId="{5BD8D945-0727-4AEE-910D-850B92E65FD4}" type="pres">
      <dgm:prSet presAssocID="{FCE9FD83-274E-4FE1-BF58-FAB216BAFAD7}" presName="txShp" presStyleLbl="node1" presStyleIdx="0" presStyleCnt="6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756D1-7B5D-46C5-B557-6BFF75EAD8BF}" type="pres">
      <dgm:prSet presAssocID="{D1687F4D-3C19-402B-BE60-771AAEC1BCD5}" presName="spacing" presStyleCnt="0"/>
      <dgm:spPr/>
    </dgm:pt>
    <dgm:pt modelId="{0AF2AC48-D519-4CF4-8567-D7AC95B6DE28}" type="pres">
      <dgm:prSet presAssocID="{F43E8791-1524-43F4-8050-4C34BAD7A645}" presName="composite" presStyleCnt="0"/>
      <dgm:spPr/>
    </dgm:pt>
    <dgm:pt modelId="{47029FA6-2407-4A00-9003-1A5A2E23D04D}" type="pres">
      <dgm:prSet presAssocID="{F43E8791-1524-43F4-8050-4C34BAD7A645}" presName="imgShp" presStyleLbl="fgImgPlace1" presStyleIdx="1" presStyleCnt="6" custLinFactX="-100000" custLinFactNeighborX="-112338" custLinFactNeighborY="8426"/>
      <dgm:spPr/>
    </dgm:pt>
    <dgm:pt modelId="{8CEA2735-006C-4E60-8FFD-4DF9D453E957}" type="pres">
      <dgm:prSet presAssocID="{F43E8791-1524-43F4-8050-4C34BAD7A645}" presName="txShp" presStyleLbl="node1" presStyleIdx="1" presStyleCnt="6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0D207A-F3AD-4841-B03D-44853F1E86A3}" type="pres">
      <dgm:prSet presAssocID="{2700094A-CC28-4FE4-A205-CF1DB9FF030C}" presName="spacing" presStyleCnt="0"/>
      <dgm:spPr/>
    </dgm:pt>
    <dgm:pt modelId="{9080F1E7-26F7-4D84-92FE-4A0B27224040}" type="pres">
      <dgm:prSet presAssocID="{E8A83873-2002-4127-B127-A6B1D6D43A6A}" presName="composite" presStyleCnt="0"/>
      <dgm:spPr/>
    </dgm:pt>
    <dgm:pt modelId="{1CE1816F-928E-4529-9FCD-6D6D39B36348}" type="pres">
      <dgm:prSet presAssocID="{E8A83873-2002-4127-B127-A6B1D6D43A6A}" presName="imgShp" presStyleLbl="fgImgPlace1" presStyleIdx="2" presStyleCnt="6" custLinFactX="-100000" custLinFactNeighborX="-112338" custLinFactNeighborY="8426"/>
      <dgm:spPr/>
    </dgm:pt>
    <dgm:pt modelId="{37D14D6D-CE19-4478-95E1-6926D4128819}" type="pres">
      <dgm:prSet presAssocID="{E8A83873-2002-4127-B127-A6B1D6D43A6A}" presName="txShp" presStyleLbl="node1" presStyleIdx="2" presStyleCnt="6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CF71A7-5344-4EE7-860C-56D382C48DA5}" type="pres">
      <dgm:prSet presAssocID="{4D2438A7-7C9A-49EB-8A93-679DB8379185}" presName="spacing" presStyleCnt="0"/>
      <dgm:spPr/>
    </dgm:pt>
    <dgm:pt modelId="{24FE39AC-2170-4025-A214-9628DD33DEE5}" type="pres">
      <dgm:prSet presAssocID="{396BC26E-CE43-4F6C-AE26-88B1A0FE2656}" presName="composite" presStyleCnt="0"/>
      <dgm:spPr/>
    </dgm:pt>
    <dgm:pt modelId="{C65D282E-C2A2-4930-9C6F-4EDA50BF7ED6}" type="pres">
      <dgm:prSet presAssocID="{396BC26E-CE43-4F6C-AE26-88B1A0FE2656}" presName="imgShp" presStyleLbl="fgImgPlace1" presStyleIdx="3" presStyleCnt="6" custLinFactX="-100000" custLinFactNeighborX="-112338" custLinFactNeighborY="8426"/>
      <dgm:spPr/>
    </dgm:pt>
    <dgm:pt modelId="{B9B99F98-AC5B-4C9E-844E-115B0FBE0F50}" type="pres">
      <dgm:prSet presAssocID="{396BC26E-CE43-4F6C-AE26-88B1A0FE2656}" presName="txShp" presStyleLbl="node1" presStyleIdx="3" presStyleCnt="6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E9443D-1E5B-42DB-8E9A-378D421F1C21}" type="pres">
      <dgm:prSet presAssocID="{8049CE09-BFC4-4E47-B0B0-ADA4A40E3698}" presName="spacing" presStyleCnt="0"/>
      <dgm:spPr/>
    </dgm:pt>
    <dgm:pt modelId="{DE3B96C1-42CF-49FD-899A-77EA35012790}" type="pres">
      <dgm:prSet presAssocID="{FA432F65-E144-44ED-93A4-98D0EAA8A2A1}" presName="composite" presStyleCnt="0"/>
      <dgm:spPr/>
    </dgm:pt>
    <dgm:pt modelId="{D5F6D037-344E-452E-9D6F-1A43C8232B9E}" type="pres">
      <dgm:prSet presAssocID="{FA432F65-E144-44ED-93A4-98D0EAA8A2A1}" presName="imgShp" presStyleLbl="fgImgPlace1" presStyleIdx="4" presStyleCnt="6" custLinFactX="-100000" custLinFactNeighborX="-112338" custLinFactNeighborY="8426"/>
      <dgm:spPr/>
    </dgm:pt>
    <dgm:pt modelId="{B464AFC8-32CC-4E9E-A53A-DF84CB52C4FF}" type="pres">
      <dgm:prSet presAssocID="{FA432F65-E144-44ED-93A4-98D0EAA8A2A1}" presName="txShp" presStyleLbl="node1" presStyleIdx="4" presStyleCnt="6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379EB0-60E2-4396-A663-A03B1FD9412B}" type="pres">
      <dgm:prSet presAssocID="{F3E24DAE-1E4D-4307-BB61-056B29388F22}" presName="spacing" presStyleCnt="0"/>
      <dgm:spPr/>
    </dgm:pt>
    <dgm:pt modelId="{F2FCDE7B-3365-415A-9110-83E9A4FE368A}" type="pres">
      <dgm:prSet presAssocID="{2044D2F6-8577-4759-9C67-BDC1CBA58ADA}" presName="composite" presStyleCnt="0"/>
      <dgm:spPr/>
    </dgm:pt>
    <dgm:pt modelId="{2258F164-1356-4743-B87D-111BEFAD763A}" type="pres">
      <dgm:prSet presAssocID="{2044D2F6-8577-4759-9C67-BDC1CBA58ADA}" presName="imgShp" presStyleLbl="fgImgPlace1" presStyleIdx="5" presStyleCnt="6" custLinFactX="-100000" custLinFactNeighborX="-112338" custLinFactNeighborY="8426"/>
      <dgm:spPr/>
    </dgm:pt>
    <dgm:pt modelId="{A54BC2F7-29C0-4C0E-897A-54ED01117932}" type="pres">
      <dgm:prSet presAssocID="{2044D2F6-8577-4759-9C67-BDC1CBA58ADA}" presName="txShp" presStyleLbl="node1" presStyleIdx="5" presStyleCnt="6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FF0312C-22C8-42F2-9F34-F5F5841C340E}" srcId="{C0DAA090-DC2F-4A5B-84CF-FE23997C0F8D}" destId="{E8A83873-2002-4127-B127-A6B1D6D43A6A}" srcOrd="2" destOrd="0" parTransId="{62AF5DD0-5D96-4BAA-A504-7A0084F85B8F}" sibTransId="{4D2438A7-7C9A-49EB-8A93-679DB8379185}"/>
    <dgm:cxn modelId="{EB85F921-E488-4DC9-BCDB-C51DF1D3EE7A}" type="presOf" srcId="{2044D2F6-8577-4759-9C67-BDC1CBA58ADA}" destId="{A54BC2F7-29C0-4C0E-897A-54ED01117932}" srcOrd="0" destOrd="0" presId="urn:microsoft.com/office/officeart/2005/8/layout/vList3"/>
    <dgm:cxn modelId="{6EE4660D-7DFF-40AA-BD59-7026A46AA16F}" type="presOf" srcId="{396BC26E-CE43-4F6C-AE26-88B1A0FE2656}" destId="{B9B99F98-AC5B-4C9E-844E-115B0FBE0F50}" srcOrd="0" destOrd="0" presId="urn:microsoft.com/office/officeart/2005/8/layout/vList3"/>
    <dgm:cxn modelId="{B2CA225E-F98D-46BB-90F0-9E40A85DE1DA}" srcId="{C0DAA090-DC2F-4A5B-84CF-FE23997C0F8D}" destId="{FA432F65-E144-44ED-93A4-98D0EAA8A2A1}" srcOrd="4" destOrd="0" parTransId="{0C7E8E76-AA5F-4BF2-A09D-18C2F2231F04}" sibTransId="{F3E24DAE-1E4D-4307-BB61-056B29388F22}"/>
    <dgm:cxn modelId="{9AC86A33-71BC-4239-A4A4-DDBAD4AA6CB4}" type="presOf" srcId="{E8A83873-2002-4127-B127-A6B1D6D43A6A}" destId="{37D14D6D-CE19-4478-95E1-6926D4128819}" srcOrd="0" destOrd="0" presId="urn:microsoft.com/office/officeart/2005/8/layout/vList3"/>
    <dgm:cxn modelId="{C7D2E521-9955-4C75-B1C7-758B73CC14A5}" srcId="{C0DAA090-DC2F-4A5B-84CF-FE23997C0F8D}" destId="{FCE9FD83-274E-4FE1-BF58-FAB216BAFAD7}" srcOrd="0" destOrd="0" parTransId="{F9449AD9-D99C-4A49-90FE-2D501A18088C}" sibTransId="{D1687F4D-3C19-402B-BE60-771AAEC1BCD5}"/>
    <dgm:cxn modelId="{E50F99B8-F4E2-4782-AE14-E916E7ED0293}" type="presOf" srcId="{FA432F65-E144-44ED-93A4-98D0EAA8A2A1}" destId="{B464AFC8-32CC-4E9E-A53A-DF84CB52C4FF}" srcOrd="0" destOrd="0" presId="urn:microsoft.com/office/officeart/2005/8/layout/vList3"/>
    <dgm:cxn modelId="{97B413C5-91A5-43AE-9DC7-94EC63990C86}" type="presOf" srcId="{FCE9FD83-274E-4FE1-BF58-FAB216BAFAD7}" destId="{5BD8D945-0727-4AEE-910D-850B92E65FD4}" srcOrd="0" destOrd="0" presId="urn:microsoft.com/office/officeart/2005/8/layout/vList3"/>
    <dgm:cxn modelId="{852F2836-8433-4D4B-B313-924F1105F1F8}" srcId="{C0DAA090-DC2F-4A5B-84CF-FE23997C0F8D}" destId="{F43E8791-1524-43F4-8050-4C34BAD7A645}" srcOrd="1" destOrd="0" parTransId="{84AA1CE3-FB19-4BAF-A2A7-9A36D3D3F0B7}" sibTransId="{2700094A-CC28-4FE4-A205-CF1DB9FF030C}"/>
    <dgm:cxn modelId="{3BDFEA09-AFD7-42DF-9D5C-2E50AFECB0F4}" srcId="{C0DAA090-DC2F-4A5B-84CF-FE23997C0F8D}" destId="{396BC26E-CE43-4F6C-AE26-88B1A0FE2656}" srcOrd="3" destOrd="0" parTransId="{4D3926F8-1A07-4EC6-8E25-08A5DECFE812}" sibTransId="{8049CE09-BFC4-4E47-B0B0-ADA4A40E3698}"/>
    <dgm:cxn modelId="{4DB1C66A-DD89-486E-BCCD-D2C52454B090}" type="presOf" srcId="{F43E8791-1524-43F4-8050-4C34BAD7A645}" destId="{8CEA2735-006C-4E60-8FFD-4DF9D453E957}" srcOrd="0" destOrd="0" presId="urn:microsoft.com/office/officeart/2005/8/layout/vList3"/>
    <dgm:cxn modelId="{DBA349E8-6B14-41AA-8423-48C5CB07A8DA}" srcId="{C0DAA090-DC2F-4A5B-84CF-FE23997C0F8D}" destId="{2044D2F6-8577-4759-9C67-BDC1CBA58ADA}" srcOrd="5" destOrd="0" parTransId="{4F796912-D6A5-4C48-AF1A-C78283BF761A}" sibTransId="{17520593-F153-4B4A-B7BF-FBF38031E2C2}"/>
    <dgm:cxn modelId="{EB012EF1-40C4-46B3-9AE5-85F1F3237678}" type="presOf" srcId="{C0DAA090-DC2F-4A5B-84CF-FE23997C0F8D}" destId="{DDE2EFAC-FD0A-43B9-9885-8F584F8B2687}" srcOrd="0" destOrd="0" presId="urn:microsoft.com/office/officeart/2005/8/layout/vList3"/>
    <dgm:cxn modelId="{385C75BA-4B1B-4093-A5E3-C817616AAA87}" type="presParOf" srcId="{DDE2EFAC-FD0A-43B9-9885-8F584F8B2687}" destId="{04035673-F57E-4B09-9D23-B9C1E0ED0AD0}" srcOrd="0" destOrd="0" presId="urn:microsoft.com/office/officeart/2005/8/layout/vList3"/>
    <dgm:cxn modelId="{96D1DDFD-93D4-4C3A-AB6C-27E56A7BFBBF}" type="presParOf" srcId="{04035673-F57E-4B09-9D23-B9C1E0ED0AD0}" destId="{2B887BC6-55C2-4279-8C72-93BBB484D70B}" srcOrd="0" destOrd="0" presId="urn:microsoft.com/office/officeart/2005/8/layout/vList3"/>
    <dgm:cxn modelId="{2CE5EB41-DB22-41BE-BD62-BB22BAC6614B}" type="presParOf" srcId="{04035673-F57E-4B09-9D23-B9C1E0ED0AD0}" destId="{5BD8D945-0727-4AEE-910D-850B92E65FD4}" srcOrd="1" destOrd="0" presId="urn:microsoft.com/office/officeart/2005/8/layout/vList3"/>
    <dgm:cxn modelId="{558EC304-073D-47E0-B67D-98DBA8B387C8}" type="presParOf" srcId="{DDE2EFAC-FD0A-43B9-9885-8F584F8B2687}" destId="{CBB756D1-7B5D-46C5-B557-6BFF75EAD8BF}" srcOrd="1" destOrd="0" presId="urn:microsoft.com/office/officeart/2005/8/layout/vList3"/>
    <dgm:cxn modelId="{990518A4-4271-4326-8B93-1EEB744D30FB}" type="presParOf" srcId="{DDE2EFAC-FD0A-43B9-9885-8F584F8B2687}" destId="{0AF2AC48-D519-4CF4-8567-D7AC95B6DE28}" srcOrd="2" destOrd="0" presId="urn:microsoft.com/office/officeart/2005/8/layout/vList3"/>
    <dgm:cxn modelId="{3F967DDE-778A-4015-BB40-A59CBE029B19}" type="presParOf" srcId="{0AF2AC48-D519-4CF4-8567-D7AC95B6DE28}" destId="{47029FA6-2407-4A00-9003-1A5A2E23D04D}" srcOrd="0" destOrd="0" presId="urn:microsoft.com/office/officeart/2005/8/layout/vList3"/>
    <dgm:cxn modelId="{6DCAD347-989F-4F1A-BB9A-4E2722BED9B1}" type="presParOf" srcId="{0AF2AC48-D519-4CF4-8567-D7AC95B6DE28}" destId="{8CEA2735-006C-4E60-8FFD-4DF9D453E957}" srcOrd="1" destOrd="0" presId="urn:microsoft.com/office/officeart/2005/8/layout/vList3"/>
    <dgm:cxn modelId="{8FAD3676-934A-49BE-ABAA-76ADEA90FAC9}" type="presParOf" srcId="{DDE2EFAC-FD0A-43B9-9885-8F584F8B2687}" destId="{160D207A-F3AD-4841-B03D-44853F1E86A3}" srcOrd="3" destOrd="0" presId="urn:microsoft.com/office/officeart/2005/8/layout/vList3"/>
    <dgm:cxn modelId="{A7FED982-0E93-4086-B44D-850CD5CB211A}" type="presParOf" srcId="{DDE2EFAC-FD0A-43B9-9885-8F584F8B2687}" destId="{9080F1E7-26F7-4D84-92FE-4A0B27224040}" srcOrd="4" destOrd="0" presId="urn:microsoft.com/office/officeart/2005/8/layout/vList3"/>
    <dgm:cxn modelId="{6135958F-5944-412D-9724-1528561B3F8E}" type="presParOf" srcId="{9080F1E7-26F7-4D84-92FE-4A0B27224040}" destId="{1CE1816F-928E-4529-9FCD-6D6D39B36348}" srcOrd="0" destOrd="0" presId="urn:microsoft.com/office/officeart/2005/8/layout/vList3"/>
    <dgm:cxn modelId="{F9FDF675-BF48-4AA6-BDBA-681426568B37}" type="presParOf" srcId="{9080F1E7-26F7-4D84-92FE-4A0B27224040}" destId="{37D14D6D-CE19-4478-95E1-6926D4128819}" srcOrd="1" destOrd="0" presId="urn:microsoft.com/office/officeart/2005/8/layout/vList3"/>
    <dgm:cxn modelId="{344EECCC-2477-489F-A266-11ADD1234979}" type="presParOf" srcId="{DDE2EFAC-FD0A-43B9-9885-8F584F8B2687}" destId="{67CF71A7-5344-4EE7-860C-56D382C48DA5}" srcOrd="5" destOrd="0" presId="urn:microsoft.com/office/officeart/2005/8/layout/vList3"/>
    <dgm:cxn modelId="{80227281-6B5D-41FD-BB6D-622FE447079A}" type="presParOf" srcId="{DDE2EFAC-FD0A-43B9-9885-8F584F8B2687}" destId="{24FE39AC-2170-4025-A214-9628DD33DEE5}" srcOrd="6" destOrd="0" presId="urn:microsoft.com/office/officeart/2005/8/layout/vList3"/>
    <dgm:cxn modelId="{65FF2541-2917-430E-91FE-A3CEDAF85B02}" type="presParOf" srcId="{24FE39AC-2170-4025-A214-9628DD33DEE5}" destId="{C65D282E-C2A2-4930-9C6F-4EDA50BF7ED6}" srcOrd="0" destOrd="0" presId="urn:microsoft.com/office/officeart/2005/8/layout/vList3"/>
    <dgm:cxn modelId="{FE69F462-8246-40AC-9AE5-A8117C1A2575}" type="presParOf" srcId="{24FE39AC-2170-4025-A214-9628DD33DEE5}" destId="{B9B99F98-AC5B-4C9E-844E-115B0FBE0F50}" srcOrd="1" destOrd="0" presId="urn:microsoft.com/office/officeart/2005/8/layout/vList3"/>
    <dgm:cxn modelId="{8E3A73A2-BF01-426F-9211-AED86F09D9D5}" type="presParOf" srcId="{DDE2EFAC-FD0A-43B9-9885-8F584F8B2687}" destId="{3EE9443D-1E5B-42DB-8E9A-378D421F1C21}" srcOrd="7" destOrd="0" presId="urn:microsoft.com/office/officeart/2005/8/layout/vList3"/>
    <dgm:cxn modelId="{93AEB008-FC49-45E1-96A0-DF6613CBDB50}" type="presParOf" srcId="{DDE2EFAC-FD0A-43B9-9885-8F584F8B2687}" destId="{DE3B96C1-42CF-49FD-899A-77EA35012790}" srcOrd="8" destOrd="0" presId="urn:microsoft.com/office/officeart/2005/8/layout/vList3"/>
    <dgm:cxn modelId="{0ED0EC8D-D9DA-46CD-AE17-4D566C1128A6}" type="presParOf" srcId="{DE3B96C1-42CF-49FD-899A-77EA35012790}" destId="{D5F6D037-344E-452E-9D6F-1A43C8232B9E}" srcOrd="0" destOrd="0" presId="urn:microsoft.com/office/officeart/2005/8/layout/vList3"/>
    <dgm:cxn modelId="{5BA03E6A-1770-4329-9A92-4DBB59EA054E}" type="presParOf" srcId="{DE3B96C1-42CF-49FD-899A-77EA35012790}" destId="{B464AFC8-32CC-4E9E-A53A-DF84CB52C4FF}" srcOrd="1" destOrd="0" presId="urn:microsoft.com/office/officeart/2005/8/layout/vList3"/>
    <dgm:cxn modelId="{277B502C-ED13-411B-AFC2-76743704B223}" type="presParOf" srcId="{DDE2EFAC-FD0A-43B9-9885-8F584F8B2687}" destId="{9A379EB0-60E2-4396-A663-A03B1FD9412B}" srcOrd="9" destOrd="0" presId="urn:microsoft.com/office/officeart/2005/8/layout/vList3"/>
    <dgm:cxn modelId="{56A7B7EC-27A4-4092-B7F4-9EA20E5C3965}" type="presParOf" srcId="{DDE2EFAC-FD0A-43B9-9885-8F584F8B2687}" destId="{F2FCDE7B-3365-415A-9110-83E9A4FE368A}" srcOrd="10" destOrd="0" presId="urn:microsoft.com/office/officeart/2005/8/layout/vList3"/>
    <dgm:cxn modelId="{017B2AE9-9832-42C0-AF22-E089220DE865}" type="presParOf" srcId="{F2FCDE7B-3365-415A-9110-83E9A4FE368A}" destId="{2258F164-1356-4743-B87D-111BEFAD763A}" srcOrd="0" destOrd="0" presId="urn:microsoft.com/office/officeart/2005/8/layout/vList3"/>
    <dgm:cxn modelId="{46DB93BF-C534-4BF0-9C53-5666C1FA1E6E}" type="presParOf" srcId="{F2FCDE7B-3365-415A-9110-83E9A4FE368A}" destId="{A54BC2F7-29C0-4C0E-897A-54ED0111793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0303" y="1556951"/>
            <a:ext cx="7264280" cy="13390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8000">
                <a:solidFill>
                  <a:schemeClr val="accent1">
                    <a:lumMod val="75000"/>
                  </a:schemeClr>
                </a:solidFill>
              </a:rPr>
              <a:t>TCP</a:t>
            </a:r>
            <a:r>
              <a:rPr lang="zh-CN" altLang="en-US" sz="8000">
                <a:solidFill>
                  <a:schemeClr val="accent1">
                    <a:lumMod val="75000"/>
                  </a:schemeClr>
                </a:solidFill>
              </a:rPr>
              <a:t>多人聊天室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51893" y="3312543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李赞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厚德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B807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3270950" y="951833"/>
            <a:ext cx="1665495" cy="5418821"/>
          </a:xfrm>
          <a:prstGeom prst="roundRect">
            <a:avLst>
              <a:gd name="adj" fmla="val 5291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715213" y="520879"/>
            <a:ext cx="1348125" cy="5849775"/>
          </a:xfrm>
          <a:prstGeom prst="roundRect">
            <a:avLst>
              <a:gd name="adj" fmla="val 5291"/>
            </a:avLst>
          </a:prstGeom>
          <a:solidFill>
            <a:srgbClr val="37BC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082388" y="119257"/>
            <a:ext cx="1665495" cy="5949222"/>
          </a:xfrm>
          <a:prstGeom prst="roundRect">
            <a:avLst>
              <a:gd name="adj" fmla="val 5291"/>
            </a:avLst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1296806" y="4750402"/>
            <a:ext cx="3704257" cy="1178125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1289417" y="1504182"/>
            <a:ext cx="5321037" cy="193255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1296807" y="3562685"/>
            <a:ext cx="3731907" cy="1119881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6798823" y="2195936"/>
            <a:ext cx="1205802" cy="1090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其它连接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28715" y="1515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服务端监听线程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290017" y="500784"/>
            <a:ext cx="1276708" cy="286276"/>
          </a:xfrm>
          <a:prstGeom prst="ellipse">
            <a:avLst/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5783851" y="841663"/>
            <a:ext cx="291173" cy="251172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5531553" y="1092835"/>
            <a:ext cx="785007" cy="24053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Bind</a:t>
            </a:r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5783851" y="1378514"/>
            <a:ext cx="291173" cy="251172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497049" y="1629687"/>
            <a:ext cx="879900" cy="2557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Listen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56812" y="5307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客户端线程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736716" y="951833"/>
            <a:ext cx="1276708" cy="286276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2220502" y="1263739"/>
            <a:ext cx="299878" cy="6519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1837573" y="1915671"/>
            <a:ext cx="1130878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Connect</a:t>
            </a:r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2223329" y="3449005"/>
            <a:ext cx="327195" cy="29705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1910736" y="3746058"/>
            <a:ext cx="991666" cy="2187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Send</a:t>
            </a:r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2233377" y="4061881"/>
            <a:ext cx="291173" cy="2511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1856143" y="4363294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Receive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208126" y="102117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服务端传输线程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516861" y="3102125"/>
            <a:ext cx="1276708" cy="286276"/>
          </a:xfrm>
          <a:prstGeom prst="ellipse">
            <a:avLst/>
          </a:prstGeom>
          <a:ln w="254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3979653" y="3456951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3546484" y="3708123"/>
            <a:ext cx="1130878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Receive</a:t>
            </a:r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3979653" y="4044042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3672755" y="4325359"/>
            <a:ext cx="879900" cy="2557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Send</a:t>
            </a:r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3980177" y="4616233"/>
            <a:ext cx="291173" cy="28598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3516861" y="4932361"/>
            <a:ext cx="1259579" cy="2683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ShutDown</a:t>
            </a:r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3967585" y="5237519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3580303" y="6071493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Close</a:t>
            </a:r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3063338" y="1923753"/>
            <a:ext cx="2720513" cy="249171"/>
          </a:xfrm>
          <a:prstGeom prst="rightArrow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5783851" y="1930605"/>
            <a:ext cx="291173" cy="313618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5531553" y="5225172"/>
            <a:ext cx="879900" cy="2557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close</a:t>
            </a:r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591920" y="2504550"/>
            <a:ext cx="1130878" cy="295037"/>
          </a:xfrm>
          <a:prstGeom prst="roundRect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Accept</a:t>
            </a:r>
            <a:endParaRPr lang="zh-CN" altLang="en-US"/>
          </a:p>
        </p:txBody>
      </p:sp>
      <p:sp>
        <p:nvSpPr>
          <p:cNvPr id="48" name="下箭头 47"/>
          <p:cNvSpPr/>
          <p:nvPr/>
        </p:nvSpPr>
        <p:spPr>
          <a:xfrm>
            <a:off x="3998175" y="2848767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下箭头 48"/>
          <p:cNvSpPr/>
          <p:nvPr/>
        </p:nvSpPr>
        <p:spPr>
          <a:xfrm>
            <a:off x="2198917" y="4651064"/>
            <a:ext cx="327195" cy="29506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1826036" y="4946125"/>
            <a:ext cx="1229412" cy="29203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ShutDown</a:t>
            </a:r>
            <a:endParaRPr lang="zh-CN" altLang="en-US"/>
          </a:p>
        </p:txBody>
      </p:sp>
      <p:sp>
        <p:nvSpPr>
          <p:cNvPr id="51" name="下箭头 50"/>
          <p:cNvSpPr/>
          <p:nvPr/>
        </p:nvSpPr>
        <p:spPr>
          <a:xfrm>
            <a:off x="2230399" y="5270839"/>
            <a:ext cx="291173" cy="2511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1849382" y="6067803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Close</a:t>
            </a:r>
            <a:endParaRPr lang="zh-CN" altLang="en-US"/>
          </a:p>
        </p:txBody>
      </p:sp>
      <p:sp>
        <p:nvSpPr>
          <p:cNvPr id="53" name="右箭头 52"/>
          <p:cNvSpPr/>
          <p:nvPr/>
        </p:nvSpPr>
        <p:spPr>
          <a:xfrm>
            <a:off x="2942474" y="3677979"/>
            <a:ext cx="406492" cy="323614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右箭头 53"/>
          <p:cNvSpPr/>
          <p:nvPr/>
        </p:nvSpPr>
        <p:spPr>
          <a:xfrm flipH="1">
            <a:off x="2948159" y="4288454"/>
            <a:ext cx="410855" cy="363281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终止 55"/>
          <p:cNvSpPr/>
          <p:nvPr/>
        </p:nvSpPr>
        <p:spPr>
          <a:xfrm>
            <a:off x="1790159" y="3036749"/>
            <a:ext cx="1275681" cy="295061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连接成功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下箭头 56"/>
          <p:cNvSpPr/>
          <p:nvPr/>
        </p:nvSpPr>
        <p:spPr>
          <a:xfrm>
            <a:off x="2207403" y="2274931"/>
            <a:ext cx="327195" cy="73167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圆角右箭头 57"/>
          <p:cNvSpPr/>
          <p:nvPr/>
        </p:nvSpPr>
        <p:spPr>
          <a:xfrm rot="16200000" flipH="1">
            <a:off x="2771267" y="2210996"/>
            <a:ext cx="418095" cy="1121103"/>
          </a:xfrm>
          <a:prstGeom prst="bentArrow">
            <a:avLst>
              <a:gd name="adj1" fmla="val 38251"/>
              <a:gd name="adj2" fmla="val 50000"/>
              <a:gd name="adj3" fmla="val 25000"/>
              <a:gd name="adj4" fmla="val 57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圆角右箭头 2"/>
          <p:cNvSpPr/>
          <p:nvPr/>
        </p:nvSpPr>
        <p:spPr>
          <a:xfrm rot="16200000" flipH="1">
            <a:off x="4913185" y="1668127"/>
            <a:ext cx="389603" cy="1351729"/>
          </a:xfrm>
          <a:prstGeom prst="bentArrow">
            <a:avLst>
              <a:gd name="adj1" fmla="val 38251"/>
              <a:gd name="adj2" fmla="val 44842"/>
              <a:gd name="adj3" fmla="val 25000"/>
              <a:gd name="adj4" fmla="val 46684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右箭头 58"/>
          <p:cNvSpPr/>
          <p:nvPr/>
        </p:nvSpPr>
        <p:spPr>
          <a:xfrm flipH="1">
            <a:off x="6037748" y="2364151"/>
            <a:ext cx="835165" cy="318386"/>
          </a:xfrm>
          <a:prstGeom prst="rightArrow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圆角右箭头 59"/>
          <p:cNvSpPr/>
          <p:nvPr/>
        </p:nvSpPr>
        <p:spPr>
          <a:xfrm rot="16200000" flipH="1" flipV="1">
            <a:off x="6382985" y="2429343"/>
            <a:ext cx="389603" cy="1120269"/>
          </a:xfrm>
          <a:prstGeom prst="bentArrow">
            <a:avLst>
              <a:gd name="adj1" fmla="val 38251"/>
              <a:gd name="adj2" fmla="val 44842"/>
              <a:gd name="adj3" fmla="val 25000"/>
              <a:gd name="adj4" fmla="val 46684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流程图: 终止 61"/>
          <p:cNvSpPr/>
          <p:nvPr/>
        </p:nvSpPr>
        <p:spPr>
          <a:xfrm>
            <a:off x="1781922" y="5501714"/>
            <a:ext cx="1275681" cy="295061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断开成功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下箭头 62"/>
          <p:cNvSpPr/>
          <p:nvPr/>
        </p:nvSpPr>
        <p:spPr>
          <a:xfrm>
            <a:off x="2242125" y="5815120"/>
            <a:ext cx="291173" cy="2511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终止 63"/>
          <p:cNvSpPr/>
          <p:nvPr/>
        </p:nvSpPr>
        <p:spPr>
          <a:xfrm>
            <a:off x="3501740" y="5492219"/>
            <a:ext cx="1275681" cy="295061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断开成功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下箭头 64"/>
          <p:cNvSpPr/>
          <p:nvPr/>
        </p:nvSpPr>
        <p:spPr>
          <a:xfrm>
            <a:off x="3957192" y="5806838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1296807" y="3609225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285989" y="1924888"/>
            <a:ext cx="461665" cy="10941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建立连接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289418" y="4888593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断开连接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777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TCP</a:t>
            </a:r>
            <a:r>
              <a:rPr lang="zh-CN" altLang="en-US" smtClean="0"/>
              <a:t>连接建立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504557" y="1633267"/>
            <a:ext cx="826944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服务端对每个成功的连接创建一个</a:t>
            </a:r>
            <a:r>
              <a:rPr lang="en-CA" altLang="zh-CN" sz="2400">
                <a:latin typeface="Arial" panose="020B0604020202020204" pitchFamily="34" charset="0"/>
              </a:rPr>
              <a:t>Socket</a:t>
            </a:r>
            <a:r>
              <a:rPr lang="zh-CN" altLang="en-CA" sz="2400">
                <a:latin typeface="Arial" panose="020B0604020202020204" pitchFamily="34" charset="0"/>
              </a:rPr>
              <a:t>对象，系统将为其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CA" sz="2400">
                <a:latin typeface="Arial" panose="020B0604020202020204" pitchFamily="34" charset="0"/>
              </a:rPr>
              <a:t>分派一个</a:t>
            </a:r>
            <a:r>
              <a:rPr lang="en-CA" altLang="zh-CN" sz="2400">
                <a:latin typeface="Arial" panose="020B0604020202020204" pitchFamily="34" charset="0"/>
              </a:rPr>
              <a:t>handle</a:t>
            </a:r>
            <a:r>
              <a:rPr lang="zh-CN" altLang="en-CA" sz="2400">
                <a:latin typeface="Arial" panose="020B0604020202020204" pitchFamily="34" charset="0"/>
              </a:rPr>
              <a:t>，并分配相应资源，每个</a:t>
            </a:r>
            <a:r>
              <a:rPr lang="en-CA" altLang="zh-CN" sz="2400">
                <a:latin typeface="Arial" panose="020B0604020202020204" pitchFamily="34" charset="0"/>
              </a:rPr>
              <a:t>Socket</a:t>
            </a:r>
            <a:r>
              <a:rPr lang="zh-CN" altLang="en-CA" sz="2400">
                <a:latin typeface="Arial" panose="020B0604020202020204" pitchFamily="34" charset="0"/>
              </a:rPr>
              <a:t>对象的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zh-CN" sz="2400">
                <a:latin typeface="Arial" panose="020B0604020202020204" pitchFamily="34" charset="0"/>
              </a:rPr>
              <a:t>LocalEndPoint</a:t>
            </a:r>
            <a:r>
              <a:rPr lang="zh-CN" altLang="en-CA" sz="2400">
                <a:latin typeface="Arial" panose="020B0604020202020204" pitchFamily="34" charset="0"/>
              </a:rPr>
              <a:t>与处于</a:t>
            </a:r>
            <a:r>
              <a:rPr lang="en-CA" altLang="zh-CN" sz="2400">
                <a:latin typeface="Arial" panose="020B0604020202020204" pitchFamily="34" charset="0"/>
              </a:rPr>
              <a:t>Listen</a:t>
            </a:r>
            <a:r>
              <a:rPr lang="zh-CN" altLang="en-CA" sz="2400">
                <a:latin typeface="Arial" panose="020B0604020202020204" pitchFamily="34" charset="0"/>
              </a:rPr>
              <a:t>的</a:t>
            </a:r>
            <a:r>
              <a:rPr lang="en-CA" altLang="zh-CN" sz="2400">
                <a:latin typeface="Arial" panose="020B0604020202020204" pitchFamily="34" charset="0"/>
              </a:rPr>
              <a:t>Socket</a:t>
            </a:r>
            <a:r>
              <a:rPr lang="zh-CN" altLang="en-CA" sz="2400">
                <a:latin typeface="Arial" panose="020B0604020202020204" pitchFamily="34" charset="0"/>
              </a:rPr>
              <a:t>对象值一样具有相同的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zh-CN" sz="2400">
                <a:latin typeface="Arial" panose="020B0604020202020204" pitchFamily="34" charset="0"/>
              </a:rPr>
              <a:t>IP</a:t>
            </a:r>
            <a:r>
              <a:rPr lang="zh-CN" altLang="en-CA" sz="2400">
                <a:latin typeface="Arial" panose="020B0604020202020204" pitchFamily="34" charset="0"/>
              </a:rPr>
              <a:t>与</a:t>
            </a:r>
            <a:r>
              <a:rPr lang="en-CA" altLang="zh-CN" sz="2400">
                <a:latin typeface="Arial" panose="020B0604020202020204" pitchFamily="34" charset="0"/>
              </a:rPr>
              <a:t>PORT</a:t>
            </a:r>
            <a:r>
              <a:rPr lang="zh-CN" altLang="en-CA" sz="2400">
                <a:latin typeface="Arial" panose="020B0604020202020204" pitchFamily="34" charset="0"/>
              </a:rPr>
              <a:t>，而</a:t>
            </a:r>
            <a:r>
              <a:rPr lang="en-CA" altLang="zh-CN" sz="2400">
                <a:latin typeface="Arial" panose="020B0604020202020204" pitchFamily="34" charset="0"/>
              </a:rPr>
              <a:t>RemoteEndPoint</a:t>
            </a:r>
            <a:r>
              <a:rPr lang="zh-CN" altLang="en-CA" sz="2400">
                <a:latin typeface="Arial" panose="020B0604020202020204" pitchFamily="34" charset="0"/>
              </a:rPr>
              <a:t>属性则与客户端</a:t>
            </a:r>
            <a:r>
              <a:rPr lang="en-CA" altLang="zh-CN" sz="2400">
                <a:latin typeface="Arial" panose="020B0604020202020204" pitchFamily="34" charset="0"/>
              </a:rPr>
              <a:t>Socket</a:t>
            </a:r>
            <a:r>
              <a:rPr lang="zh-CN" altLang="en-CA" sz="2400">
                <a:latin typeface="Arial" panose="020B0604020202020204" pitchFamily="34" charset="0"/>
              </a:rPr>
              <a:t>的</a:t>
            </a:r>
            <a:r>
              <a:rPr lang="en-CA" altLang="zh-CN" sz="2400">
                <a:latin typeface="Arial" panose="020B0604020202020204" pitchFamily="34" charset="0"/>
              </a:rPr>
              <a:t>IP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CA" sz="2400">
                <a:latin typeface="Arial" panose="020B0604020202020204" pitchFamily="34" charset="0"/>
              </a:rPr>
              <a:t>与</a:t>
            </a:r>
            <a:r>
              <a:rPr lang="en-CA" altLang="zh-CN" sz="2400">
                <a:latin typeface="Arial" panose="020B0604020202020204" pitchFamily="34" charset="0"/>
              </a:rPr>
              <a:t>PORT</a:t>
            </a:r>
            <a:r>
              <a:rPr lang="zh-CN" altLang="en-CA" sz="2400">
                <a:latin typeface="Arial" panose="020B0604020202020204" pitchFamily="34" charset="0"/>
              </a:rPr>
              <a:t>值对应。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CA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CA" sz="2400">
                <a:latin typeface="Arial" panose="020B0604020202020204" pitchFamily="34" charset="0"/>
              </a:rPr>
              <a:t>多个</a:t>
            </a:r>
            <a:r>
              <a:rPr lang="en-CA" altLang="zh-CN" sz="2400">
                <a:latin typeface="Arial" panose="020B0604020202020204" pitchFamily="34" charset="0"/>
              </a:rPr>
              <a:t>Socket</a:t>
            </a:r>
            <a:r>
              <a:rPr lang="zh-CN" altLang="en-CA" sz="2400">
                <a:latin typeface="Arial" panose="020B0604020202020204" pitchFamily="34" charset="0"/>
              </a:rPr>
              <a:t>对象按链表的方式链接，服务端收到的</a:t>
            </a:r>
            <a:r>
              <a:rPr lang="en-CA" altLang="zh-CN" sz="2400">
                <a:latin typeface="Arial" panose="020B0604020202020204" pitchFamily="34" charset="0"/>
              </a:rPr>
              <a:t>TCP</a:t>
            </a:r>
            <a:r>
              <a:rPr lang="zh-CN" altLang="en-CA" sz="2400">
                <a:latin typeface="Arial" panose="020B0604020202020204" pitchFamily="34" charset="0"/>
              </a:rPr>
              <a:t>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CA" sz="2400">
                <a:latin typeface="Arial" panose="020B0604020202020204" pitchFamily="34" charset="0"/>
              </a:rPr>
              <a:t>据包将根据</a:t>
            </a:r>
            <a:r>
              <a:rPr lang="en-CA" altLang="zh-CN" sz="2400">
                <a:latin typeface="Arial" panose="020B0604020202020204" pitchFamily="34" charset="0"/>
              </a:rPr>
              <a:t>IP</a:t>
            </a:r>
            <a:r>
              <a:rPr lang="zh-CN" altLang="en-CA" sz="2400">
                <a:latin typeface="Arial" panose="020B0604020202020204" pitchFamily="34" charset="0"/>
              </a:rPr>
              <a:t>与</a:t>
            </a:r>
            <a:r>
              <a:rPr lang="en-CA" altLang="zh-CN" sz="2400">
                <a:latin typeface="Arial" panose="020B0604020202020204" pitchFamily="34" charset="0"/>
              </a:rPr>
              <a:t>PORT</a:t>
            </a:r>
            <a:r>
              <a:rPr lang="zh-CN" altLang="en-CA" sz="2400">
                <a:latin typeface="Arial" panose="020B0604020202020204" pitchFamily="34" charset="0"/>
              </a:rPr>
              <a:t>值派送给匹配的</a:t>
            </a:r>
            <a:r>
              <a:rPr lang="en-CA" altLang="zh-CN" sz="2400">
                <a:latin typeface="Arial" panose="020B0604020202020204" pitchFamily="34" charset="0"/>
              </a:rPr>
              <a:t>Socket</a:t>
            </a:r>
            <a:r>
              <a:rPr lang="zh-CN" altLang="en-CA" sz="2400">
                <a:latin typeface="Arial" panose="020B0604020202020204" pitchFamily="34" charset="0"/>
              </a:rPr>
              <a:t>对象。</a:t>
            </a:r>
            <a:endParaRPr lang="zh-CN" altLang="en-US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5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Accept</a:t>
            </a:r>
            <a:r>
              <a:rPr lang="zh-CN" altLang="en-US" smtClean="0"/>
              <a:t>方法的异步调用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2160589"/>
            <a:ext cx="5033353" cy="20404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smtClean="0"/>
              <a:t>BeginAccept</a:t>
            </a:r>
          </a:p>
          <a:p>
            <a:pPr eaLnBrk="1" hangingPunct="1"/>
            <a:r>
              <a:rPr lang="en-US" altLang="zh-CN" sz="2800" smtClean="0"/>
              <a:t>AcceptCallBack</a:t>
            </a:r>
            <a:r>
              <a:rPr lang="zh-CN" altLang="en-US" sz="2800" smtClean="0"/>
              <a:t>回调函数</a:t>
            </a:r>
          </a:p>
          <a:p>
            <a:pPr eaLnBrk="1" hangingPunct="1"/>
            <a:r>
              <a:rPr lang="en-US" altLang="zh-CN" sz="2800" smtClean="0"/>
              <a:t>EndAccept</a:t>
            </a:r>
          </a:p>
        </p:txBody>
      </p:sp>
    </p:spTree>
    <p:extLst>
      <p:ext uri="{BB962C8B-B14F-4D97-AF65-F5344CB8AC3E}">
        <p14:creationId xmlns:p14="http://schemas.microsoft.com/office/powerpoint/2010/main" val="150593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TCP</a:t>
            </a:r>
            <a:r>
              <a:rPr lang="zh-CN" altLang="en-US" smtClean="0"/>
              <a:t>通信流程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3919" y="1456726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smtClean="0"/>
              <a:t>客户端通信流程</a:t>
            </a:r>
          </a:p>
          <a:p>
            <a:pPr lvl="1" eaLnBrk="1" hangingPunct="1"/>
            <a:r>
              <a:rPr lang="zh-CN" altLang="en-US" sz="2800" smtClean="0"/>
              <a:t>创建</a:t>
            </a:r>
            <a:r>
              <a:rPr lang="en-US" altLang="zh-CN" sz="2800" smtClean="0"/>
              <a:t>socket,connect,send,receive,close</a:t>
            </a:r>
          </a:p>
          <a:p>
            <a:pPr lvl="1" eaLnBrk="1" hangingPunct="1"/>
            <a:r>
              <a:rPr lang="zh-CN" altLang="en-US" sz="2800" smtClean="0"/>
              <a:t>单线程</a:t>
            </a:r>
          </a:p>
          <a:p>
            <a:pPr eaLnBrk="1" hangingPunct="1"/>
            <a:r>
              <a:rPr lang="zh-CN" altLang="en-US" sz="2800" smtClean="0"/>
              <a:t>服务端通信流程</a:t>
            </a:r>
          </a:p>
          <a:p>
            <a:pPr lvl="1" eaLnBrk="1" hangingPunct="1"/>
            <a:r>
              <a:rPr lang="zh-CN" altLang="en-US" sz="2800" smtClean="0"/>
              <a:t>创建</a:t>
            </a:r>
            <a:r>
              <a:rPr lang="en-US" altLang="zh-CN" sz="2800" smtClean="0"/>
              <a:t>socket,listen,accept,send,receive,close</a:t>
            </a:r>
          </a:p>
          <a:p>
            <a:pPr lvl="1" eaLnBrk="1" hangingPunct="1"/>
            <a:r>
              <a:rPr lang="zh-CN" altLang="en-US" sz="2800" smtClean="0"/>
              <a:t>新建</a:t>
            </a:r>
            <a:r>
              <a:rPr lang="en-US" altLang="zh-CN" sz="2800" smtClean="0"/>
              <a:t>socket</a:t>
            </a:r>
            <a:r>
              <a:rPr lang="zh-CN" altLang="en-US" sz="2800" smtClean="0"/>
              <a:t>对象与多线程</a:t>
            </a:r>
          </a:p>
        </p:txBody>
      </p:sp>
    </p:spTree>
    <p:extLst>
      <p:ext uri="{BB962C8B-B14F-4D97-AF65-F5344CB8AC3E}">
        <p14:creationId xmlns:p14="http://schemas.microsoft.com/office/powerpoint/2010/main" val="48260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zh-CN" smtClean="0"/>
              <a:t>Socket</a:t>
            </a:r>
            <a:r>
              <a:rPr lang="zh-CN" altLang="en-CA" smtClean="0"/>
              <a:t>对象的主要方法与属性</a:t>
            </a:r>
            <a:endParaRPr lang="zh-CN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43" y="1581509"/>
            <a:ext cx="82804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CA" altLang="zh-CN" sz="2800" smtClean="0"/>
              <a:t>Socket</a:t>
            </a:r>
            <a:r>
              <a:rPr lang="zh-CN" altLang="en-CA" sz="2800" smtClean="0"/>
              <a:t>对象的创建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CA" sz="2800" smtClean="0"/>
              <a:t>系统将分派一个</a:t>
            </a:r>
            <a:r>
              <a:rPr lang="en-CA" altLang="zh-CN" sz="2800" smtClean="0"/>
              <a:t>handle</a:t>
            </a:r>
            <a:r>
              <a:rPr lang="zh-CN" altLang="en-CA" sz="2800" smtClean="0"/>
              <a:t>，并分配相应资源</a:t>
            </a:r>
          </a:p>
          <a:p>
            <a:pPr eaLnBrk="1" hangingPunct="1">
              <a:lnSpc>
                <a:spcPct val="90000"/>
              </a:lnSpc>
            </a:pPr>
            <a:r>
              <a:rPr lang="en-CA" altLang="zh-CN" sz="2800" smtClean="0"/>
              <a:t>Connected</a:t>
            </a:r>
            <a:r>
              <a:rPr lang="zh-CN" altLang="en-CA" sz="2800" smtClean="0"/>
              <a:t>属性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CA" sz="2800" smtClean="0"/>
              <a:t>用于指示是否处于连接状态，为只读属性，不能以设置为</a:t>
            </a:r>
            <a:r>
              <a:rPr lang="en-CA" altLang="zh-CN" sz="2800" smtClean="0"/>
              <a:t>false</a:t>
            </a:r>
            <a:r>
              <a:rPr lang="zh-CN" altLang="en-CA" sz="2800" smtClean="0"/>
              <a:t>的形式实现断开连接目的</a:t>
            </a:r>
          </a:p>
          <a:p>
            <a:pPr eaLnBrk="1" hangingPunct="1">
              <a:lnSpc>
                <a:spcPct val="90000"/>
              </a:lnSpc>
            </a:pPr>
            <a:r>
              <a:rPr lang="en-CA" altLang="zh-CN" sz="2800" smtClean="0"/>
              <a:t>ShutDown</a:t>
            </a:r>
            <a:r>
              <a:rPr lang="zh-CN" altLang="en-CA" sz="2800" smtClean="0"/>
              <a:t>方法</a:t>
            </a:r>
          </a:p>
          <a:p>
            <a:pPr eaLnBrk="1" hangingPunct="1">
              <a:lnSpc>
                <a:spcPct val="90000"/>
              </a:lnSpc>
            </a:pPr>
            <a:r>
              <a:rPr lang="en-CA" altLang="zh-CN" sz="2800" smtClean="0"/>
              <a:t>Receive</a:t>
            </a:r>
            <a:r>
              <a:rPr lang="zh-CN" altLang="en-CA" sz="2800" smtClean="0"/>
              <a:t>方法</a:t>
            </a:r>
          </a:p>
          <a:p>
            <a:pPr eaLnBrk="1" hangingPunct="1">
              <a:lnSpc>
                <a:spcPct val="90000"/>
              </a:lnSpc>
            </a:pPr>
            <a:r>
              <a:rPr lang="en-CA" altLang="zh-CN" sz="2800" smtClean="0"/>
              <a:t>Close</a:t>
            </a:r>
            <a:r>
              <a:rPr lang="zh-CN" altLang="en-CA" sz="2800" smtClean="0"/>
              <a:t>方法</a:t>
            </a: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348644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zh-CN" smtClean="0"/>
              <a:t>Socket</a:t>
            </a:r>
            <a:r>
              <a:rPr lang="zh-CN" altLang="en-CA" smtClean="0"/>
              <a:t>对象的主要方法与属性</a:t>
            </a:r>
            <a:endParaRPr lang="zh-CN" alt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7259" y="1477993"/>
            <a:ext cx="82804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CA" altLang="zh-CN" sz="2800" smtClean="0"/>
              <a:t>Socket</a:t>
            </a:r>
            <a:r>
              <a:rPr lang="zh-CN" altLang="en-CA" sz="2800" smtClean="0"/>
              <a:t>对象的创建</a:t>
            </a:r>
          </a:p>
          <a:p>
            <a:pPr eaLnBrk="1" hangingPunct="1">
              <a:lnSpc>
                <a:spcPct val="90000"/>
              </a:lnSpc>
            </a:pPr>
            <a:r>
              <a:rPr lang="en-CA" altLang="zh-CN" sz="2800" smtClean="0"/>
              <a:t>Connected</a:t>
            </a:r>
            <a:r>
              <a:rPr lang="zh-CN" altLang="en-CA" sz="2800" smtClean="0"/>
              <a:t>属性</a:t>
            </a:r>
          </a:p>
          <a:p>
            <a:pPr eaLnBrk="1" hangingPunct="1">
              <a:lnSpc>
                <a:spcPct val="90000"/>
              </a:lnSpc>
            </a:pPr>
            <a:r>
              <a:rPr lang="en-CA" altLang="zh-CN" sz="2800" smtClean="0"/>
              <a:t>ShutDown</a:t>
            </a:r>
            <a:r>
              <a:rPr lang="zh-CN" altLang="en-CA" sz="2800" smtClean="0"/>
              <a:t>方法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CA" sz="2800" smtClean="0"/>
              <a:t>用于实现连接的断开，需双方协调一致，无异步调用形式</a:t>
            </a:r>
            <a:endParaRPr lang="en-CA" altLang="zh-CN" sz="2800" smtClean="0"/>
          </a:p>
          <a:p>
            <a:pPr eaLnBrk="1" hangingPunct="1">
              <a:lnSpc>
                <a:spcPct val="90000"/>
              </a:lnSpc>
            </a:pPr>
            <a:r>
              <a:rPr lang="en-CA" altLang="zh-CN" sz="2800" smtClean="0"/>
              <a:t>Receive</a:t>
            </a:r>
            <a:r>
              <a:rPr lang="zh-CN" altLang="en-CA" sz="2800" smtClean="0"/>
              <a:t>方法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CA" sz="2800" smtClean="0"/>
              <a:t>接收数据，支持同步与异步形式</a:t>
            </a:r>
          </a:p>
          <a:p>
            <a:pPr eaLnBrk="1" hangingPunct="1">
              <a:lnSpc>
                <a:spcPct val="90000"/>
              </a:lnSpc>
            </a:pPr>
            <a:r>
              <a:rPr lang="en-CA" altLang="zh-CN" sz="2800" smtClean="0"/>
              <a:t>Close</a:t>
            </a:r>
            <a:r>
              <a:rPr lang="zh-CN" altLang="en-CA" sz="2800" smtClean="0"/>
              <a:t>方法</a:t>
            </a: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9818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单线程管理多连接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973" y="1583936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smtClean="0"/>
              <a:t>如果每个创建的</a:t>
            </a:r>
            <a:r>
              <a:rPr lang="en-CA" altLang="zh-CN" sz="3200" smtClean="0"/>
              <a:t>Socket</a:t>
            </a:r>
            <a:r>
              <a:rPr lang="zh-CN" altLang="en-CA" sz="3200" smtClean="0"/>
              <a:t>对象都创建一个线程来管理，系统开销比较大。可用数组的方法管理多个</a:t>
            </a:r>
            <a:r>
              <a:rPr lang="en-CA" altLang="zh-CN" sz="3200" smtClean="0"/>
              <a:t>Socket</a:t>
            </a:r>
            <a:r>
              <a:rPr lang="zh-CN" altLang="en-CA" sz="3200" smtClean="0"/>
              <a:t>对象。 </a:t>
            </a:r>
            <a:r>
              <a:rPr lang="en-CA" altLang="zh-CN" sz="3200" smtClean="0"/>
              <a:t>Socket</a:t>
            </a:r>
            <a:r>
              <a:rPr lang="zh-CN" altLang="en-CA" sz="3200" smtClean="0"/>
              <a:t>对象往往还需要有相应数据缓冲区，程序内部编程标识，因此设计</a:t>
            </a:r>
            <a:r>
              <a:rPr lang="en-CA" altLang="zh-CN" sz="3200" smtClean="0"/>
              <a:t>StateObject</a:t>
            </a:r>
            <a:r>
              <a:rPr lang="zh-CN" altLang="en-CA" sz="3200" smtClean="0"/>
              <a:t>类封装</a:t>
            </a:r>
            <a:r>
              <a:rPr lang="en-CA" altLang="zh-CN" sz="3200" smtClean="0"/>
              <a:t>Socket</a:t>
            </a:r>
            <a:r>
              <a:rPr lang="zh-CN" altLang="en-CA" sz="3200" smtClean="0"/>
              <a:t>对象相关资源。</a:t>
            </a:r>
            <a:endParaRPr lang="zh-CN" altLang="en-US" sz="3200" smtClean="0"/>
          </a:p>
        </p:txBody>
      </p:sp>
    </p:spTree>
    <p:extLst>
      <p:ext uri="{BB962C8B-B14F-4D97-AF65-F5344CB8AC3E}">
        <p14:creationId xmlns:p14="http://schemas.microsoft.com/office/powerpoint/2010/main" val="32566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Socket</a:t>
            </a:r>
            <a:r>
              <a:rPr lang="zh-CN" altLang="en-US" smtClean="0"/>
              <a:t>方法中</a:t>
            </a:r>
            <a:r>
              <a:rPr lang="en-US" altLang="zh-CN" smtClean="0"/>
              <a:t>StateObject</a:t>
            </a:r>
            <a:r>
              <a:rPr lang="zh-CN" altLang="en-US" smtClean="0"/>
              <a:t>对象</a:t>
            </a:r>
            <a:endParaRPr lang="zh-CN" altLang="en-US" b="1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7828311" cy="1867947"/>
          </a:xfrm>
        </p:spPr>
        <p:txBody>
          <a:bodyPr>
            <a:normAutofit/>
          </a:bodyPr>
          <a:lstStyle/>
          <a:p>
            <a:r>
              <a:rPr lang="en-CA" altLang="zh-CN" sz="2800" smtClean="0"/>
              <a:t>StateObject</a:t>
            </a:r>
            <a:r>
              <a:rPr lang="zh-CN" altLang="en-CA" sz="2800" smtClean="0"/>
              <a:t>类封装</a:t>
            </a:r>
            <a:r>
              <a:rPr lang="en-CA" altLang="zh-CN" sz="2800" smtClean="0"/>
              <a:t>Socket</a:t>
            </a:r>
            <a:r>
              <a:rPr lang="zh-CN" altLang="en-CA" sz="2800" smtClean="0"/>
              <a:t>对象相关资源</a:t>
            </a:r>
            <a:endParaRPr lang="en-US" altLang="zh-CN" sz="2800" smtClean="0"/>
          </a:p>
          <a:p>
            <a:r>
              <a:rPr lang="en-CA" altLang="zh-CN" sz="2800" smtClean="0"/>
              <a:t>StateObject</a:t>
            </a:r>
            <a:r>
              <a:rPr lang="zh-CN" altLang="en-CA" sz="2800" smtClean="0"/>
              <a:t>类</a:t>
            </a:r>
            <a:r>
              <a:rPr lang="zh-CN" altLang="en-US" sz="2800" smtClean="0"/>
              <a:t>是用户自定义类</a:t>
            </a:r>
            <a:endParaRPr lang="en-US" altLang="zh-CN" sz="2800" smtClean="0"/>
          </a:p>
          <a:p>
            <a:r>
              <a:rPr lang="zh-CN" altLang="en-US" sz="2800" smtClean="0"/>
              <a:t>函数参数为</a:t>
            </a:r>
            <a:r>
              <a:rPr lang="en-US" altLang="zh-CN" sz="2800" smtClean="0"/>
              <a:t>IAsyncResult ar</a:t>
            </a: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23678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TCP</a:t>
            </a:r>
            <a:r>
              <a:rPr lang="zh-CN" altLang="en-US" smtClean="0"/>
              <a:t>中多连接管理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677334" y="1381276"/>
            <a:ext cx="7656512" cy="478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 </a:t>
            </a:r>
            <a:r>
              <a:rPr lang="en-US" altLang="zh-CN" sz="2800">
                <a:latin typeface="Arial" panose="020B0604020202020204" pitchFamily="34" charset="0"/>
              </a:rPr>
              <a:t>public class StateObject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    public int clientNum;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    public int datalen;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    //</a:t>
            </a:r>
            <a:r>
              <a:rPr lang="zh-CN" altLang="en-US" sz="2800">
                <a:latin typeface="Arial" panose="020B0604020202020204" pitchFamily="34" charset="0"/>
              </a:rPr>
              <a:t>与客户端通信的</a:t>
            </a:r>
            <a:r>
              <a:rPr lang="en-US" altLang="zh-CN" sz="2800">
                <a:latin typeface="Arial" panose="020B0604020202020204" pitchFamily="34" charset="0"/>
              </a:rPr>
              <a:t>Socket</a:t>
            </a:r>
            <a:r>
              <a:rPr lang="zh-CN" altLang="en-US" sz="2800">
                <a:latin typeface="Arial" panose="020B0604020202020204" pitchFamily="34" charset="0"/>
              </a:rPr>
              <a:t>对象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    </a:t>
            </a:r>
            <a:r>
              <a:rPr lang="en-US" altLang="zh-CN" sz="2800">
                <a:latin typeface="Arial" panose="020B0604020202020204" pitchFamily="34" charset="0"/>
              </a:rPr>
              <a:t>public Socket workSocket = null;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    public const int BufferSize = 1024;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    //</a:t>
            </a:r>
            <a:r>
              <a:rPr lang="zh-CN" altLang="en-US" sz="2800">
                <a:latin typeface="Arial" panose="020B0604020202020204" pitchFamily="34" charset="0"/>
              </a:rPr>
              <a:t>与客户端通信的缓冲区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    </a:t>
            </a:r>
            <a:r>
              <a:rPr lang="en-US" altLang="zh-CN" sz="2800">
                <a:latin typeface="Arial" panose="020B0604020202020204" pitchFamily="34" charset="0"/>
              </a:rPr>
              <a:t>public byte[] buffer = new byte[BufferSize];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    public StringBuilder sb = new StringBuilder();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  }</a:t>
            </a:r>
            <a:endParaRPr lang="zh-CN" altLang="en-US" sz="2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21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zh-CN" smtClean="0"/>
              <a:t>StateObject</a:t>
            </a:r>
            <a:r>
              <a:rPr lang="zh-CN" altLang="en-CA" smtClean="0"/>
              <a:t>在回调函数中使用</a:t>
            </a:r>
            <a:endParaRPr lang="zh-CN" alt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1401" y="1477993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smtClean="0"/>
              <a:t>由</a:t>
            </a:r>
            <a:r>
              <a:rPr lang="en-CA" altLang="zh-CN" sz="2800" smtClean="0"/>
              <a:t>BeginReceive</a:t>
            </a:r>
            <a:r>
              <a:rPr lang="zh-CN" altLang="en-CA" sz="2800" smtClean="0"/>
              <a:t>开始</a:t>
            </a:r>
          </a:p>
          <a:p>
            <a:pPr lvl="1" eaLnBrk="1" hangingPunct="1"/>
            <a:r>
              <a:rPr lang="zh-CN" altLang="en-CA" sz="2800" smtClean="0"/>
              <a:t>将需要的数据赋值，准备内存空间</a:t>
            </a:r>
          </a:p>
          <a:p>
            <a:pPr eaLnBrk="1" hangingPunct="1"/>
            <a:r>
              <a:rPr lang="zh-CN" altLang="en-CA" sz="2800" smtClean="0"/>
              <a:t>传递到</a:t>
            </a:r>
            <a:r>
              <a:rPr lang="en-CA" altLang="zh-CN" sz="2800" smtClean="0"/>
              <a:t>ReceiveCallBack</a:t>
            </a:r>
            <a:r>
              <a:rPr lang="zh-CN" altLang="en-CA" sz="2800" smtClean="0"/>
              <a:t>函数</a:t>
            </a:r>
          </a:p>
          <a:p>
            <a:pPr lvl="1" eaLnBrk="1" hangingPunct="1"/>
            <a:r>
              <a:rPr lang="zh-CN" altLang="en-US" sz="2800" smtClean="0"/>
              <a:t>函数参数为</a:t>
            </a:r>
            <a:r>
              <a:rPr lang="en-US" altLang="zh-CN" sz="2800" smtClean="0"/>
              <a:t>IAsyncResult ar</a:t>
            </a:r>
            <a:r>
              <a:rPr lang="zh-CN" altLang="en-US" sz="2800" smtClean="0"/>
              <a:t>，而</a:t>
            </a:r>
            <a:r>
              <a:rPr lang="en-US" altLang="zh-CN" sz="2800" smtClean="0"/>
              <a:t>ar.AsyncState</a:t>
            </a:r>
            <a:r>
              <a:rPr lang="zh-CN" altLang="en-US" sz="2800" smtClean="0"/>
              <a:t>才是被传递的</a:t>
            </a:r>
            <a:r>
              <a:rPr lang="en-CA" altLang="zh-CN" sz="2800" smtClean="0"/>
              <a:t>StateObject</a:t>
            </a:r>
            <a:r>
              <a:rPr lang="zh-CN" altLang="en-CA" sz="2800" smtClean="0"/>
              <a:t>对象</a:t>
            </a: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138645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810216412"/>
              </p:ext>
            </p:extLst>
          </p:nvPr>
        </p:nvGraphicFramePr>
        <p:xfrm>
          <a:off x="630314" y="954593"/>
          <a:ext cx="7267690" cy="4786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5109" y="127279"/>
            <a:ext cx="5633600" cy="716783"/>
          </a:xfrm>
        </p:spPr>
        <p:txBody>
          <a:bodyPr>
            <a:noAutofit/>
          </a:bodyPr>
          <a:lstStyle/>
          <a:p>
            <a:r>
              <a:rPr lang="en-US" altLang="zh-CN"/>
              <a:t>TCP</a:t>
            </a:r>
            <a:r>
              <a:rPr lang="zh-CN" altLang="en-US"/>
              <a:t>多人聊天室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789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zh-CN" smtClean="0"/>
              <a:t>BeginReceive</a:t>
            </a:r>
            <a:r>
              <a:rPr lang="zh-CN" altLang="en-CA" smtClean="0"/>
              <a:t>函数参数</a:t>
            </a:r>
            <a:endParaRPr lang="zh-CN" altLang="en-US" smtClean="0"/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869921" y="1614758"/>
            <a:ext cx="8085137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public IAsyncResult BeginReceive(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	byte[] buffer,</a:t>
            </a:r>
            <a:r>
              <a:rPr lang="en-CA" altLang="zh-CN" sz="2800">
                <a:latin typeface="Arial" panose="020B0604020202020204" pitchFamily="34" charset="0"/>
              </a:rPr>
              <a:t>//</a:t>
            </a:r>
            <a:r>
              <a:rPr lang="zh-CN" altLang="en-CA" sz="2800">
                <a:latin typeface="Arial" panose="020B0604020202020204" pitchFamily="34" charset="0"/>
              </a:rPr>
              <a:t>数据缓冲区</a:t>
            </a:r>
            <a:endParaRPr lang="zh-CN" altLang="en-US" sz="2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	int offset,      </a:t>
            </a:r>
            <a:r>
              <a:rPr lang="en-CA" altLang="zh-CN" sz="2800">
                <a:latin typeface="Arial" panose="020B0604020202020204" pitchFamily="34" charset="0"/>
              </a:rPr>
              <a:t>//</a:t>
            </a:r>
            <a:r>
              <a:rPr lang="zh-CN" altLang="en-CA" sz="2800">
                <a:latin typeface="Arial" panose="020B0604020202020204" pitchFamily="34" charset="0"/>
              </a:rPr>
              <a:t>偏移量</a:t>
            </a:r>
            <a:endParaRPr lang="zh-CN" altLang="en-US" sz="2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	int size,        //</a:t>
            </a:r>
            <a:r>
              <a:rPr lang="zh-CN" altLang="en-US" sz="2800">
                <a:latin typeface="Arial" panose="020B0604020202020204" pitchFamily="34" charset="0"/>
              </a:rPr>
              <a:t>长度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	SocketFlags socketFlags,//</a:t>
            </a:r>
            <a:r>
              <a:rPr lang="en-CA" altLang="zh-CN" sz="2800">
                <a:latin typeface="Arial" panose="020B0604020202020204" pitchFamily="34" charset="0"/>
              </a:rPr>
              <a:t>Socket</a:t>
            </a:r>
            <a:r>
              <a:rPr lang="zh-CN" altLang="en-US" sz="2800">
                <a:latin typeface="Arial" panose="020B0604020202020204" pitchFamily="34" charset="0"/>
              </a:rPr>
              <a:t>标志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	AsyncCallback callback,//</a:t>
            </a:r>
            <a:r>
              <a:rPr lang="zh-CN" altLang="en-US" sz="2800">
                <a:latin typeface="Arial" panose="020B0604020202020204" pitchFamily="34" charset="0"/>
              </a:rPr>
              <a:t>回调函数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	Object state      //</a:t>
            </a:r>
            <a:r>
              <a:rPr lang="zh-CN" altLang="en-US" sz="2800">
                <a:latin typeface="Arial" panose="020B0604020202020204" pitchFamily="34" charset="0"/>
              </a:rPr>
              <a:t>状态参数</a:t>
            </a:r>
            <a:r>
              <a:rPr lang="en-US" altLang="zh-CN" sz="2800">
                <a:latin typeface="Arial" panose="020B0604020202020204" pitchFamily="34" charset="0"/>
              </a:rPr>
              <a:t>-</a:t>
            </a:r>
            <a:r>
              <a:rPr lang="en-CA" altLang="zh-CN" sz="2800">
                <a:latin typeface="Arial" panose="020B0604020202020204" pitchFamily="34" charset="0"/>
              </a:rPr>
              <a:t>&gt; </a:t>
            </a:r>
            <a:r>
              <a:rPr lang="en-US" altLang="zh-CN" sz="2800">
                <a:latin typeface="Arial" panose="020B0604020202020204" pitchFamily="34" charset="0"/>
              </a:rPr>
              <a:t>ar.AsyncState</a:t>
            </a:r>
            <a:endParaRPr lang="zh-CN" altLang="en-US" sz="2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)</a:t>
            </a:r>
            <a:endParaRPr lang="zh-CN" altLang="en-US" sz="2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44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圆角矩形 65"/>
          <p:cNvSpPr/>
          <p:nvPr/>
        </p:nvSpPr>
        <p:spPr>
          <a:xfrm>
            <a:off x="411960" y="987014"/>
            <a:ext cx="4305028" cy="189587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圆角矩形 83"/>
          <p:cNvSpPr/>
          <p:nvPr/>
        </p:nvSpPr>
        <p:spPr>
          <a:xfrm>
            <a:off x="752463" y="2233662"/>
            <a:ext cx="3731907" cy="4727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5830274" y="1297628"/>
            <a:ext cx="557660" cy="1785636"/>
          </a:xfrm>
          <a:prstGeom prst="rightBrace">
            <a:avLst>
              <a:gd name="adj1" fmla="val 56718"/>
              <a:gd name="adj2" fmla="val 50000"/>
            </a:avLst>
          </a:prstGeom>
          <a:solidFill>
            <a:srgbClr val="92D050"/>
          </a:solidFill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636302" y="4105435"/>
            <a:ext cx="4077324" cy="723268"/>
          </a:xfrm>
          <a:prstGeom prst="roundRect">
            <a:avLst>
              <a:gd name="adj" fmla="val 5291"/>
            </a:avLst>
          </a:prstGeom>
          <a:solidFill>
            <a:srgbClr val="37BC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ReceiveCallBack</a:t>
            </a:r>
            <a:endParaRPr lang="zh-CN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751353" y="1101982"/>
            <a:ext cx="1276708" cy="286276"/>
          </a:xfrm>
          <a:prstGeom prst="ellipse">
            <a:avLst/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6525411" y="1783288"/>
            <a:ext cx="2792534" cy="824853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/>
              <a:t>BeginReceive</a:t>
            </a:r>
            <a:endParaRPr lang="zh-CN" altLang="en-US" sz="2800"/>
          </a:p>
        </p:txBody>
      </p:sp>
      <p:sp>
        <p:nvSpPr>
          <p:cNvPr id="32" name="圆角矩形 31"/>
          <p:cNvSpPr/>
          <p:nvPr/>
        </p:nvSpPr>
        <p:spPr>
          <a:xfrm>
            <a:off x="3546939" y="1083970"/>
            <a:ext cx="879900" cy="2557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Buffer</a:t>
            </a:r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 rot="1234729">
            <a:off x="4571240" y="1300976"/>
            <a:ext cx="1467944" cy="279386"/>
          </a:xfrm>
          <a:prstGeom prst="rightArrow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终止 63"/>
          <p:cNvSpPr/>
          <p:nvPr/>
        </p:nvSpPr>
        <p:spPr>
          <a:xfrm>
            <a:off x="828112" y="1087164"/>
            <a:ext cx="637841" cy="277178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1751866" y="1440669"/>
            <a:ext cx="1276708" cy="286276"/>
          </a:xfrm>
          <a:prstGeom prst="ellipse">
            <a:avLst/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1769733" y="1786200"/>
            <a:ext cx="1276708" cy="286276"/>
          </a:xfrm>
          <a:prstGeom prst="ellipse">
            <a:avLst/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1769733" y="2319296"/>
            <a:ext cx="1276708" cy="286276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75" name="流程图: 终止 74"/>
          <p:cNvSpPr/>
          <p:nvPr/>
        </p:nvSpPr>
        <p:spPr>
          <a:xfrm>
            <a:off x="806553" y="1420906"/>
            <a:ext cx="637841" cy="277178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流程图: 终止 75"/>
          <p:cNvSpPr/>
          <p:nvPr/>
        </p:nvSpPr>
        <p:spPr>
          <a:xfrm>
            <a:off x="806552" y="1754710"/>
            <a:ext cx="637841" cy="277178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流程图: 终止 76"/>
          <p:cNvSpPr/>
          <p:nvPr/>
        </p:nvSpPr>
        <p:spPr>
          <a:xfrm>
            <a:off x="844127" y="2328394"/>
            <a:ext cx="637841" cy="277178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3546939" y="1430860"/>
            <a:ext cx="879900" cy="2557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Buffer</a:t>
            </a:r>
            <a:endParaRPr lang="zh-CN" altLang="en-US"/>
          </a:p>
        </p:txBody>
      </p:sp>
      <p:sp>
        <p:nvSpPr>
          <p:cNvPr id="79" name="圆角矩形 78"/>
          <p:cNvSpPr/>
          <p:nvPr/>
        </p:nvSpPr>
        <p:spPr>
          <a:xfrm>
            <a:off x="3546939" y="1761801"/>
            <a:ext cx="879900" cy="2557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Buffer</a:t>
            </a:r>
            <a:endParaRPr lang="zh-CN" altLang="en-US"/>
          </a:p>
        </p:txBody>
      </p:sp>
      <p:sp>
        <p:nvSpPr>
          <p:cNvPr id="80" name="圆角矩形 79"/>
          <p:cNvSpPr/>
          <p:nvPr/>
        </p:nvSpPr>
        <p:spPr>
          <a:xfrm>
            <a:off x="3516973" y="2349802"/>
            <a:ext cx="879900" cy="2557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Buffer</a:t>
            </a:r>
            <a:endParaRPr lang="zh-CN" altLang="en-US"/>
          </a:p>
        </p:txBody>
      </p:sp>
      <p:sp>
        <p:nvSpPr>
          <p:cNvPr id="81" name="右箭头 80"/>
          <p:cNvSpPr/>
          <p:nvPr/>
        </p:nvSpPr>
        <p:spPr>
          <a:xfrm rot="1234729">
            <a:off x="4548142" y="1633848"/>
            <a:ext cx="1467944" cy="279386"/>
          </a:xfrm>
          <a:prstGeom prst="rightArrow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右箭头 81"/>
          <p:cNvSpPr/>
          <p:nvPr/>
        </p:nvSpPr>
        <p:spPr>
          <a:xfrm rot="1234729">
            <a:off x="4544168" y="2022993"/>
            <a:ext cx="1467944" cy="279386"/>
          </a:xfrm>
          <a:prstGeom prst="rightArrow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右箭头 82"/>
          <p:cNvSpPr/>
          <p:nvPr/>
        </p:nvSpPr>
        <p:spPr>
          <a:xfrm rot="1234729">
            <a:off x="4544168" y="2354431"/>
            <a:ext cx="1467944" cy="279386"/>
          </a:xfrm>
          <a:prstGeom prst="rightArrow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752463" y="3083264"/>
            <a:ext cx="4119340" cy="2867831"/>
          </a:xfrm>
          <a:prstGeom prst="wedgeRoundRectCallout">
            <a:avLst>
              <a:gd name="adj1" fmla="val -14034"/>
              <a:gd name="adj2" fmla="val -670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smtClean="0"/>
              <a:t>StateObject</a:t>
            </a:r>
          </a:p>
          <a:p>
            <a:r>
              <a:rPr lang="en-US" altLang="zh-CN" sz="2800" smtClean="0"/>
              <a:t>{</a:t>
            </a:r>
          </a:p>
          <a:p>
            <a:endParaRPr lang="en-US" altLang="zh-CN" sz="2800" smtClean="0"/>
          </a:p>
          <a:p>
            <a:r>
              <a:rPr lang="en-US" altLang="zh-CN" sz="2800" smtClean="0"/>
              <a:t>}</a:t>
            </a:r>
            <a:endParaRPr lang="zh-CN" altLang="en-US" sz="2800"/>
          </a:p>
        </p:txBody>
      </p:sp>
      <p:sp>
        <p:nvSpPr>
          <p:cNvPr id="85" name="下箭头 84"/>
          <p:cNvSpPr/>
          <p:nvPr/>
        </p:nvSpPr>
        <p:spPr>
          <a:xfrm>
            <a:off x="7623698" y="2706441"/>
            <a:ext cx="426020" cy="126595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42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14" y="247290"/>
            <a:ext cx="3428840" cy="744747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Shutdown</a:t>
            </a:r>
            <a:r>
              <a:rPr lang="zh-CN" altLang="en-US" smtClean="0">
                <a:solidFill>
                  <a:schemeClr val="tx1"/>
                </a:solidFill>
              </a:rPr>
              <a:t>操作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014" y="1197933"/>
            <a:ext cx="8863480" cy="393478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smtClean="0"/>
              <a:t>在有连接</a:t>
            </a:r>
            <a:r>
              <a:rPr lang="en-US" altLang="zh-CN" sz="2800" smtClean="0"/>
              <a:t>TCP</a:t>
            </a:r>
            <a:r>
              <a:rPr lang="zh-CN" altLang="en-US" sz="2800" smtClean="0"/>
              <a:t>通信流程中，</a:t>
            </a:r>
            <a:r>
              <a:rPr lang="en-US" altLang="zh-CN" sz="2800" smtClean="0"/>
              <a:t>ShutDown</a:t>
            </a:r>
            <a:r>
              <a:rPr lang="zh-CN" altLang="en-US" sz="2800" smtClean="0"/>
              <a:t>方法指定当前</a:t>
            </a:r>
            <a:r>
              <a:rPr lang="en-US" altLang="zh-CN" sz="2800" smtClean="0"/>
              <a:t>Socket</a:t>
            </a:r>
            <a:r>
              <a:rPr lang="zh-CN" altLang="en-US" sz="2800" smtClean="0"/>
              <a:t>对象是否对收发数据操作其一或两者禁用。 </a:t>
            </a:r>
          </a:p>
          <a:p>
            <a:pPr eaLnBrk="1" hangingPunct="1"/>
            <a:r>
              <a:rPr lang="zh-CN" altLang="en-US" sz="2800" smtClean="0"/>
              <a:t>无连接的</a:t>
            </a:r>
            <a:r>
              <a:rPr lang="en-US" altLang="zh-CN" sz="2800" smtClean="0"/>
              <a:t>Socket</a:t>
            </a:r>
            <a:r>
              <a:rPr lang="zh-CN" altLang="en-US" sz="2800" smtClean="0"/>
              <a:t>对象中应避免使用</a:t>
            </a:r>
            <a:r>
              <a:rPr lang="en-US" altLang="zh-CN" sz="2800" smtClean="0"/>
              <a:t>ShutDown</a:t>
            </a:r>
            <a:r>
              <a:rPr lang="zh-CN" altLang="en-US" sz="2800" smtClean="0"/>
              <a:t>方法。</a:t>
            </a:r>
          </a:p>
          <a:p>
            <a:pPr eaLnBrk="1" hangingPunct="1"/>
            <a:r>
              <a:rPr lang="en-US" altLang="zh-CN" sz="2800" smtClean="0"/>
              <a:t>ShutDown</a:t>
            </a:r>
            <a:r>
              <a:rPr lang="zh-CN" altLang="en-US" sz="2800" smtClean="0"/>
              <a:t>方法后</a:t>
            </a:r>
            <a:r>
              <a:rPr lang="en-US" altLang="zh-CN" sz="2800" smtClean="0"/>
              <a:t>Socket</a:t>
            </a:r>
            <a:r>
              <a:rPr lang="zh-CN" altLang="en-US" sz="2800" smtClean="0"/>
              <a:t>对象不为空，某些情况下可重复使用。</a:t>
            </a:r>
            <a:endParaRPr lang="en-US" altLang="zh-CN" sz="2800" smtClean="0"/>
          </a:p>
        </p:txBody>
      </p:sp>
    </p:spTree>
    <p:extLst>
      <p:ext uri="{BB962C8B-B14F-4D97-AF65-F5344CB8AC3E}">
        <p14:creationId xmlns:p14="http://schemas.microsoft.com/office/powerpoint/2010/main" val="63477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zh-CN" smtClean="0"/>
              <a:t>Socket</a:t>
            </a:r>
            <a:r>
              <a:rPr lang="zh-CN" altLang="en-CA" smtClean="0"/>
              <a:t>对象的主要方法与属性</a:t>
            </a:r>
            <a:endParaRPr lang="zh-CN" alt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84" y="1506059"/>
            <a:ext cx="8280400" cy="4608512"/>
          </a:xfrm>
        </p:spPr>
        <p:txBody>
          <a:bodyPr>
            <a:normAutofit/>
          </a:bodyPr>
          <a:lstStyle/>
          <a:p>
            <a:pPr eaLnBrk="1" hangingPunct="1"/>
            <a:r>
              <a:rPr lang="en-CA" altLang="zh-CN" sz="2800" smtClean="0"/>
              <a:t>Socket</a:t>
            </a:r>
            <a:r>
              <a:rPr lang="zh-CN" altLang="en-CA" sz="2800" smtClean="0"/>
              <a:t>对象的创建</a:t>
            </a:r>
          </a:p>
          <a:p>
            <a:pPr eaLnBrk="1" hangingPunct="1"/>
            <a:r>
              <a:rPr lang="en-CA" altLang="zh-CN" sz="2800" smtClean="0"/>
              <a:t>Connected</a:t>
            </a:r>
            <a:r>
              <a:rPr lang="zh-CN" altLang="en-CA" sz="2800" smtClean="0"/>
              <a:t>属性</a:t>
            </a:r>
          </a:p>
          <a:p>
            <a:pPr eaLnBrk="1" hangingPunct="1"/>
            <a:r>
              <a:rPr lang="en-CA" altLang="zh-CN" sz="2800" smtClean="0"/>
              <a:t>ShutDown</a:t>
            </a:r>
            <a:r>
              <a:rPr lang="zh-CN" altLang="en-CA" sz="2800" smtClean="0"/>
              <a:t>方法</a:t>
            </a:r>
          </a:p>
          <a:p>
            <a:pPr eaLnBrk="1" hangingPunct="1"/>
            <a:r>
              <a:rPr lang="en-CA" altLang="zh-CN" sz="2800" smtClean="0"/>
              <a:t>Receive</a:t>
            </a:r>
            <a:r>
              <a:rPr lang="zh-CN" altLang="en-CA" sz="2800" smtClean="0"/>
              <a:t>方法</a:t>
            </a:r>
          </a:p>
          <a:p>
            <a:pPr eaLnBrk="1" hangingPunct="1"/>
            <a:r>
              <a:rPr lang="en-CA" altLang="zh-CN" sz="2800" smtClean="0"/>
              <a:t>Close</a:t>
            </a:r>
            <a:r>
              <a:rPr lang="zh-CN" altLang="en-CA" sz="2800" smtClean="0"/>
              <a:t>方法</a:t>
            </a:r>
          </a:p>
          <a:p>
            <a:pPr lvl="1" eaLnBrk="1" hangingPunct="1"/>
            <a:r>
              <a:rPr lang="zh-CN" altLang="en-US" sz="2800" smtClean="0"/>
              <a:t>此方法将释放</a:t>
            </a:r>
            <a:r>
              <a:rPr lang="en-CA" altLang="zh-CN" sz="2800" smtClean="0"/>
              <a:t>Socket</a:t>
            </a:r>
            <a:r>
              <a:rPr lang="zh-CN" altLang="en-CA" sz="2800" smtClean="0"/>
              <a:t>的资源，因此成员均不可用，但其句柄值不为空，不可用非空来判断</a:t>
            </a:r>
            <a:r>
              <a:rPr lang="en-CA" altLang="zh-CN" sz="2800" smtClean="0"/>
              <a:t>Socket</a:t>
            </a:r>
            <a:r>
              <a:rPr lang="zh-CN" altLang="en-CA" sz="2800" smtClean="0"/>
              <a:t>状态。</a:t>
            </a: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323263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20" y="3667788"/>
            <a:ext cx="9144000" cy="272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677334" y="1467539"/>
            <a:ext cx="82089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在</a:t>
            </a:r>
            <a:r>
              <a:rPr lang="en-US" altLang="zh-CN" sz="2400">
                <a:latin typeface="Arial" panose="020B0604020202020204" pitchFamily="34" charset="0"/>
              </a:rPr>
              <a:t>TCP</a:t>
            </a:r>
            <a:r>
              <a:rPr lang="zh-CN" altLang="en-US" sz="2400">
                <a:latin typeface="Arial" panose="020B0604020202020204" pitchFamily="34" charset="0"/>
              </a:rPr>
              <a:t>中的配对的</a:t>
            </a:r>
            <a:r>
              <a:rPr lang="en-US" altLang="zh-CN" sz="2400">
                <a:latin typeface="Arial" panose="020B0604020202020204" pitchFamily="34" charset="0"/>
              </a:rPr>
              <a:t>Socket</a:t>
            </a:r>
            <a:r>
              <a:rPr lang="zh-CN" altLang="en-US" sz="2400">
                <a:latin typeface="Arial" panose="020B0604020202020204" pitchFamily="34" charset="0"/>
              </a:rPr>
              <a:t>对象中断开连接可由任一方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（</a:t>
            </a:r>
            <a:r>
              <a:rPr lang="en-CA" altLang="zh-CN" sz="2400">
                <a:latin typeface="Arial" panose="020B0604020202020204" pitchFamily="34" charset="0"/>
              </a:rPr>
              <a:t>C or S</a:t>
            </a:r>
            <a:r>
              <a:rPr lang="zh-CN" altLang="en-US" sz="2400">
                <a:latin typeface="Arial" panose="020B0604020202020204" pitchFamily="34" charset="0"/>
              </a:rPr>
              <a:t>）先执行</a:t>
            </a:r>
            <a:r>
              <a:rPr lang="en-US" altLang="zh-CN" sz="2400">
                <a:latin typeface="Arial" panose="020B0604020202020204" pitchFamily="34" charset="0"/>
              </a:rPr>
              <a:t>ShutDown(</a:t>
            </a:r>
            <a:r>
              <a:rPr lang="zh-CN" altLang="en-US" sz="2400">
                <a:latin typeface="Arial" panose="020B0604020202020204" pitchFamily="34" charset="0"/>
              </a:rPr>
              <a:t>发送</a:t>
            </a:r>
            <a:r>
              <a:rPr lang="en-US" altLang="zh-CN" sz="2400">
                <a:latin typeface="Arial" panose="020B0604020202020204" pitchFamily="34" charset="0"/>
              </a:rPr>
              <a:t>)</a:t>
            </a:r>
            <a:r>
              <a:rPr lang="zh-CN" altLang="en-US" sz="2400">
                <a:latin typeface="Arial" panose="020B0604020202020204" pitchFamily="34" charset="0"/>
              </a:rPr>
              <a:t>操作。</a:t>
            </a:r>
            <a:endParaRPr lang="en-US" altLang="zh-CN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对方仍可继续发余下数据，然后也执行</a:t>
            </a:r>
            <a:r>
              <a:rPr lang="en-US" altLang="zh-CN" sz="2400">
                <a:latin typeface="Arial" panose="020B0604020202020204" pitchFamily="34" charset="0"/>
              </a:rPr>
              <a:t>ShutDown(</a:t>
            </a:r>
            <a:r>
              <a:rPr lang="zh-CN" altLang="en-US" sz="2400">
                <a:latin typeface="Arial" panose="020B0604020202020204" pitchFamily="34" charset="0"/>
              </a:rPr>
              <a:t>发送</a:t>
            </a:r>
            <a:r>
              <a:rPr lang="en-US" altLang="zh-CN" sz="2400">
                <a:latin typeface="Arial" panose="020B0604020202020204" pitchFamily="34" charset="0"/>
              </a:rPr>
              <a:t>)</a:t>
            </a:r>
            <a:r>
              <a:rPr lang="zh-CN" altLang="en-US" sz="2400">
                <a:latin typeface="Arial" panose="020B0604020202020204" pitchFamily="34" charset="0"/>
              </a:rPr>
              <a:t>操作，并执行</a:t>
            </a:r>
            <a:r>
              <a:rPr lang="en-US" altLang="zh-CN" sz="2400">
                <a:latin typeface="Arial" panose="020B0604020202020204" pitchFamily="34" charset="0"/>
              </a:rPr>
              <a:t>Close</a:t>
            </a:r>
            <a:r>
              <a:rPr lang="zh-CN" altLang="en-US" sz="2400">
                <a:latin typeface="Arial" panose="020B0604020202020204" pitchFamily="34" charset="0"/>
              </a:rPr>
              <a:t>方法。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发起方接收完数据，再执行</a:t>
            </a:r>
            <a:r>
              <a:rPr lang="en-US" altLang="zh-CN" sz="2400">
                <a:latin typeface="Arial" panose="020B0604020202020204" pitchFamily="34" charset="0"/>
              </a:rPr>
              <a:t>Close</a:t>
            </a:r>
            <a:r>
              <a:rPr lang="zh-CN" altLang="en-US" sz="2400">
                <a:latin typeface="Arial" panose="020B0604020202020204" pitchFamily="34" charset="0"/>
              </a:rPr>
              <a:t>方法。</a:t>
            </a:r>
            <a:r>
              <a:rPr lang="en-US" altLang="zh-CN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5364" name="Rectangle 6"/>
          <p:cNvSpPr>
            <a:spLocks noGrp="1" noChangeArrowheads="1"/>
          </p:cNvSpPr>
          <p:nvPr>
            <p:ph type="title"/>
          </p:nvPr>
        </p:nvSpPr>
        <p:spPr>
          <a:xfrm>
            <a:off x="677334" y="609600"/>
            <a:ext cx="4440931" cy="720436"/>
          </a:xfrm>
        </p:spPr>
        <p:txBody>
          <a:bodyPr/>
          <a:lstStyle/>
          <a:p>
            <a:pPr eaLnBrk="1" hangingPunct="1"/>
            <a:r>
              <a:rPr lang="en-US" altLang="zh-CN" smtClean="0"/>
              <a:t>Socket</a:t>
            </a:r>
            <a:r>
              <a:rPr lang="zh-CN" altLang="en-US" smtClean="0"/>
              <a:t>连接稳妥断开</a:t>
            </a:r>
          </a:p>
        </p:txBody>
      </p:sp>
    </p:spTree>
    <p:extLst>
      <p:ext uri="{BB962C8B-B14F-4D97-AF65-F5344CB8AC3E}">
        <p14:creationId xmlns:p14="http://schemas.microsoft.com/office/powerpoint/2010/main" val="5561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47120" y="1107134"/>
            <a:ext cx="1843424" cy="4464495"/>
          </a:xfrm>
          <a:prstGeom prst="roundRect">
            <a:avLst>
              <a:gd name="adj" fmla="val 8325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49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26403" y="1222066"/>
            <a:ext cx="1276708" cy="28627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Server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44780" y="4673475"/>
            <a:ext cx="1458331" cy="34346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FF00"/>
                </a:solidFill>
              </a:rPr>
              <a:t>closesocket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792328" y="1532303"/>
            <a:ext cx="1762419" cy="3373853"/>
          </a:xfrm>
          <a:prstGeom prst="roundRect">
            <a:avLst>
              <a:gd name="adj" fmla="val 6970"/>
            </a:avLst>
          </a:prstGeom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875558" y="2164525"/>
            <a:ext cx="1610179" cy="54069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recv</a:t>
            </a:r>
          </a:p>
          <a:p>
            <a:pPr algn="ctr"/>
            <a:r>
              <a:rPr lang="en-US" altLang="zh-CN" smtClean="0"/>
              <a:t>FD_CLOSE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851009" y="2873845"/>
            <a:ext cx="1634728" cy="5292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0920FB"/>
                </a:solidFill>
              </a:rPr>
              <a:t>继续发送数据</a:t>
            </a:r>
            <a:endParaRPr lang="en-US" altLang="zh-CN" smtClean="0">
              <a:solidFill>
                <a:srgbClr val="0920FB"/>
              </a:solidFill>
            </a:endParaRPr>
          </a:p>
          <a:p>
            <a:pPr algn="ctr"/>
            <a:r>
              <a:rPr lang="en-US" altLang="zh-CN" smtClean="0">
                <a:solidFill>
                  <a:srgbClr val="0920FB"/>
                </a:solidFill>
              </a:rPr>
              <a:t>Send</a:t>
            </a:r>
            <a:endParaRPr lang="zh-CN" altLang="en-US">
              <a:solidFill>
                <a:srgbClr val="0920FB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952420" y="1610028"/>
            <a:ext cx="1431906" cy="29509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Client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24683" y="1540333"/>
            <a:ext cx="1648111" cy="6205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FF00"/>
                </a:solidFill>
              </a:rPr>
              <a:t>ShutDown</a:t>
            </a:r>
          </a:p>
          <a:p>
            <a:pPr algn="ctr"/>
            <a:r>
              <a:rPr lang="en-US" altLang="zh-CN" smtClean="0"/>
              <a:t>SD_SEND</a:t>
            </a:r>
            <a:endParaRPr lang="zh-CN" altLang="en-US"/>
          </a:p>
        </p:txBody>
      </p:sp>
      <p:sp>
        <p:nvSpPr>
          <p:cNvPr id="25" name="Rectangle 6"/>
          <p:cNvSpPr txBox="1">
            <a:spLocks noChangeArrowheads="1"/>
          </p:cNvSpPr>
          <p:nvPr/>
        </p:nvSpPr>
        <p:spPr>
          <a:xfrm>
            <a:off x="202872" y="137388"/>
            <a:ext cx="4429504" cy="7016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mtClean="0"/>
              <a:t>Socket</a:t>
            </a:r>
            <a:r>
              <a:rPr lang="zh-CN" altLang="en-US" smtClean="0"/>
              <a:t>连接稳妥断开</a:t>
            </a:r>
          </a:p>
        </p:txBody>
      </p:sp>
      <p:sp>
        <p:nvSpPr>
          <p:cNvPr id="4" name="圆角右箭头 3"/>
          <p:cNvSpPr/>
          <p:nvPr/>
        </p:nvSpPr>
        <p:spPr>
          <a:xfrm rot="5400000">
            <a:off x="2637052" y="1592778"/>
            <a:ext cx="310551" cy="808778"/>
          </a:xfrm>
          <a:prstGeom prst="bentArrow">
            <a:avLst>
              <a:gd name="adj1" fmla="val 42482"/>
              <a:gd name="adj2" fmla="val 47081"/>
              <a:gd name="adj3" fmla="val 38677"/>
              <a:gd name="adj4" fmla="val 43750"/>
            </a:avLst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角右箭头 26"/>
          <p:cNvSpPr/>
          <p:nvPr/>
        </p:nvSpPr>
        <p:spPr>
          <a:xfrm rot="5400000" flipV="1">
            <a:off x="2328281" y="3488220"/>
            <a:ext cx="273507" cy="838596"/>
          </a:xfrm>
          <a:prstGeom prst="bentArrow">
            <a:avLst>
              <a:gd name="adj1" fmla="val 48038"/>
              <a:gd name="adj2" fmla="val 49859"/>
              <a:gd name="adj3" fmla="val 38677"/>
              <a:gd name="adj4" fmla="val 32639"/>
            </a:avLst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875558" y="3553859"/>
            <a:ext cx="1610179" cy="6205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FF00"/>
                </a:solidFill>
              </a:rPr>
              <a:t>ShutDown</a:t>
            </a:r>
          </a:p>
          <a:p>
            <a:pPr algn="ctr"/>
            <a:r>
              <a:rPr lang="en-US" altLang="zh-CN" smtClean="0"/>
              <a:t>SD_SEND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739310" y="4044270"/>
            <a:ext cx="1650893" cy="53067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recv</a:t>
            </a:r>
          </a:p>
          <a:p>
            <a:pPr algn="ctr"/>
            <a:r>
              <a:rPr lang="en-US" altLang="zh-CN" smtClean="0"/>
              <a:t>FD_CLOSE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39310" y="2862207"/>
            <a:ext cx="1670991" cy="55520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继续接收数据</a:t>
            </a:r>
            <a:endParaRPr lang="en-US" altLang="zh-CN" smtClean="0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endParaRPr lang="zh-CN" altLang="en-US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左箭头 8"/>
          <p:cNvSpPr/>
          <p:nvPr/>
        </p:nvSpPr>
        <p:spPr>
          <a:xfrm>
            <a:off x="2287442" y="2982890"/>
            <a:ext cx="572177" cy="293207"/>
          </a:xfrm>
          <a:prstGeom prst="leftArrow">
            <a:avLst/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2875558" y="4395416"/>
            <a:ext cx="1610179" cy="37977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FF00"/>
                </a:solidFill>
              </a:rPr>
              <a:t>closesocket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45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20" y="3667788"/>
            <a:ext cx="9144000" cy="272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677334" y="1467539"/>
            <a:ext cx="82089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在</a:t>
            </a:r>
            <a:r>
              <a:rPr lang="en-US" altLang="zh-CN" sz="2400">
                <a:latin typeface="Arial" panose="020B0604020202020204" pitchFamily="34" charset="0"/>
              </a:rPr>
              <a:t>TCP</a:t>
            </a:r>
            <a:r>
              <a:rPr lang="zh-CN" altLang="en-US" sz="2400">
                <a:latin typeface="Arial" panose="020B0604020202020204" pitchFamily="34" charset="0"/>
              </a:rPr>
              <a:t>中的配对的</a:t>
            </a:r>
            <a:r>
              <a:rPr lang="en-US" altLang="zh-CN" sz="2400">
                <a:latin typeface="Arial" panose="020B0604020202020204" pitchFamily="34" charset="0"/>
              </a:rPr>
              <a:t>Socket</a:t>
            </a:r>
            <a:r>
              <a:rPr lang="zh-CN" altLang="en-US" sz="2400">
                <a:latin typeface="Arial" panose="020B0604020202020204" pitchFamily="34" charset="0"/>
              </a:rPr>
              <a:t>对象中断开连接可由任一方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（</a:t>
            </a:r>
            <a:r>
              <a:rPr lang="en-CA" altLang="zh-CN" sz="2400">
                <a:latin typeface="Arial" panose="020B0604020202020204" pitchFamily="34" charset="0"/>
              </a:rPr>
              <a:t>C or S</a:t>
            </a:r>
            <a:r>
              <a:rPr lang="zh-CN" altLang="en-US" sz="2400">
                <a:latin typeface="Arial" panose="020B0604020202020204" pitchFamily="34" charset="0"/>
              </a:rPr>
              <a:t>）先执行</a:t>
            </a:r>
            <a:r>
              <a:rPr lang="en-US" altLang="zh-CN" sz="2400">
                <a:latin typeface="Arial" panose="020B0604020202020204" pitchFamily="34" charset="0"/>
              </a:rPr>
              <a:t>ShutDown(</a:t>
            </a:r>
            <a:r>
              <a:rPr lang="zh-CN" altLang="en-US" sz="2400">
                <a:latin typeface="Arial" panose="020B0604020202020204" pitchFamily="34" charset="0"/>
              </a:rPr>
              <a:t>发送</a:t>
            </a:r>
            <a:r>
              <a:rPr lang="en-US" altLang="zh-CN" sz="2400">
                <a:latin typeface="Arial" panose="020B0604020202020204" pitchFamily="34" charset="0"/>
              </a:rPr>
              <a:t>)</a:t>
            </a:r>
            <a:r>
              <a:rPr lang="zh-CN" altLang="en-US" sz="2400">
                <a:latin typeface="Arial" panose="020B0604020202020204" pitchFamily="34" charset="0"/>
              </a:rPr>
              <a:t>操作。</a:t>
            </a:r>
            <a:endParaRPr lang="en-US" altLang="zh-CN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对方仍可继续发余下数据，然后也执行</a:t>
            </a:r>
            <a:r>
              <a:rPr lang="en-US" altLang="zh-CN" sz="2400">
                <a:latin typeface="Arial" panose="020B0604020202020204" pitchFamily="34" charset="0"/>
              </a:rPr>
              <a:t>ShutDown(</a:t>
            </a:r>
            <a:r>
              <a:rPr lang="zh-CN" altLang="en-US" sz="2400">
                <a:latin typeface="Arial" panose="020B0604020202020204" pitchFamily="34" charset="0"/>
              </a:rPr>
              <a:t>发送</a:t>
            </a:r>
            <a:r>
              <a:rPr lang="en-US" altLang="zh-CN" sz="2400">
                <a:latin typeface="Arial" panose="020B0604020202020204" pitchFamily="34" charset="0"/>
              </a:rPr>
              <a:t>)</a:t>
            </a:r>
            <a:r>
              <a:rPr lang="zh-CN" altLang="en-US" sz="2400">
                <a:latin typeface="Arial" panose="020B0604020202020204" pitchFamily="34" charset="0"/>
              </a:rPr>
              <a:t>操作，并执行</a:t>
            </a:r>
            <a:r>
              <a:rPr lang="en-US" altLang="zh-CN" sz="2400">
                <a:latin typeface="Arial" panose="020B0604020202020204" pitchFamily="34" charset="0"/>
              </a:rPr>
              <a:t>Close</a:t>
            </a:r>
            <a:r>
              <a:rPr lang="zh-CN" altLang="en-US" sz="2400">
                <a:latin typeface="Arial" panose="020B0604020202020204" pitchFamily="34" charset="0"/>
              </a:rPr>
              <a:t>方法。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发起方接收完数据，再执行</a:t>
            </a:r>
            <a:r>
              <a:rPr lang="en-US" altLang="zh-CN" sz="2400">
                <a:latin typeface="Arial" panose="020B0604020202020204" pitchFamily="34" charset="0"/>
              </a:rPr>
              <a:t>Close</a:t>
            </a:r>
            <a:r>
              <a:rPr lang="zh-CN" altLang="en-US" sz="2400">
                <a:latin typeface="Arial" panose="020B0604020202020204" pitchFamily="34" charset="0"/>
              </a:rPr>
              <a:t>方法。</a:t>
            </a:r>
            <a:r>
              <a:rPr lang="en-US" altLang="zh-CN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34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Socket</a:t>
            </a:r>
            <a:r>
              <a:rPr lang="zh-CN" altLang="en-US" smtClean="0"/>
              <a:t>连接稳妥断开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679" y="1776173"/>
            <a:ext cx="8212495" cy="282170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smtClean="0"/>
              <a:t>当客户端执行</a:t>
            </a:r>
            <a:r>
              <a:rPr lang="en-US" altLang="zh-CN" sz="2800" smtClean="0"/>
              <a:t>ShutDown</a:t>
            </a:r>
            <a:r>
              <a:rPr lang="zh-CN" altLang="en-US" sz="2800" smtClean="0"/>
              <a:t>方法时，没有数据传输到服务端，但有</a:t>
            </a:r>
            <a:r>
              <a:rPr lang="zh-CN" altLang="en-CA" sz="2800" smtClean="0"/>
              <a:t>网络包传送到服务端，网络包中有标志位，对应消息</a:t>
            </a:r>
            <a:r>
              <a:rPr lang="en-US" altLang="zh-CN" sz="2800" smtClean="0"/>
              <a:t>FD_CLOSE</a:t>
            </a:r>
            <a:r>
              <a:rPr lang="zh-CN" altLang="en-US" sz="2800" smtClean="0"/>
              <a:t>，</a:t>
            </a:r>
            <a:r>
              <a:rPr lang="en-US" altLang="zh-CN" sz="2800" smtClean="0"/>
              <a:t>FD_READ </a:t>
            </a:r>
            <a:r>
              <a:rPr lang="zh-CN" altLang="en-US" sz="2800" smtClean="0"/>
              <a:t>。如果采用回调方法</a:t>
            </a:r>
            <a:r>
              <a:rPr lang="en-CA" altLang="zh-CN" sz="2800" smtClean="0"/>
              <a:t>BeginReceive</a:t>
            </a:r>
            <a:r>
              <a:rPr lang="zh-CN" altLang="en-CA" sz="2800" smtClean="0"/>
              <a:t>，则</a:t>
            </a:r>
            <a:r>
              <a:rPr lang="en-CA" altLang="zh-CN" sz="2800" smtClean="0"/>
              <a:t>ReceiveCallBack</a:t>
            </a:r>
            <a:r>
              <a:rPr lang="zh-CN" altLang="en-CA" sz="2800" smtClean="0"/>
              <a:t>回调函数将被调用，并且</a:t>
            </a:r>
            <a:r>
              <a:rPr lang="en-CA" altLang="zh-CN" sz="2800" smtClean="0"/>
              <a:t>EndReceive</a:t>
            </a:r>
            <a:r>
              <a:rPr lang="zh-CN" altLang="en-CA" sz="2800" smtClean="0"/>
              <a:t>方法返回值是</a:t>
            </a:r>
            <a:r>
              <a:rPr lang="en-CA" altLang="zh-CN" sz="2800" smtClean="0"/>
              <a:t>0</a:t>
            </a:r>
            <a:r>
              <a:rPr lang="zh-CN" altLang="en-CA" sz="2800" smtClean="0"/>
              <a:t>，表示没有数据到达。</a:t>
            </a: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315345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Socket</a:t>
            </a:r>
            <a:r>
              <a:rPr lang="zh-CN" altLang="en-US" smtClean="0"/>
              <a:t>连接稳妥断开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932" y="1603645"/>
            <a:ext cx="7677658" cy="22523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smtClean="0"/>
              <a:t>当客户端或服务端即有发出</a:t>
            </a:r>
            <a:r>
              <a:rPr lang="en-CA" altLang="zh-CN" sz="2800" smtClean="0"/>
              <a:t>ShutDown</a:t>
            </a:r>
            <a:r>
              <a:rPr lang="zh-CN" altLang="en-CA" sz="2800" smtClean="0"/>
              <a:t>方法，也收到对方的</a:t>
            </a:r>
            <a:r>
              <a:rPr lang="en-CA" altLang="zh-CN" sz="2800" smtClean="0"/>
              <a:t>ShutDown</a:t>
            </a:r>
            <a:r>
              <a:rPr lang="zh-CN" altLang="en-CA" sz="2800" smtClean="0"/>
              <a:t>请求时，</a:t>
            </a:r>
            <a:r>
              <a:rPr lang="en-CA" altLang="zh-CN" sz="2800" smtClean="0"/>
              <a:t>Socket</a:t>
            </a:r>
            <a:r>
              <a:rPr lang="zh-CN" altLang="en-CA" sz="2800" smtClean="0"/>
              <a:t>对象的</a:t>
            </a:r>
            <a:r>
              <a:rPr lang="en-CA" altLang="zh-CN" sz="2800" smtClean="0"/>
              <a:t>Connected</a:t>
            </a:r>
            <a:r>
              <a:rPr lang="zh-CN" altLang="en-CA" sz="2800" smtClean="0"/>
              <a:t>属性将被设为</a:t>
            </a:r>
            <a:r>
              <a:rPr lang="en-CA" altLang="zh-CN" sz="2800" smtClean="0"/>
              <a:t>false</a:t>
            </a:r>
            <a:r>
              <a:rPr lang="zh-CN" altLang="en-CA" sz="2800" smtClean="0"/>
              <a:t>，其资源没有释放。</a:t>
            </a: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29012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Close</a:t>
            </a:r>
            <a:r>
              <a:rPr lang="zh-CN" altLang="en-US" smtClean="0">
                <a:solidFill>
                  <a:schemeClr val="tx1"/>
                </a:solidFill>
              </a:rPr>
              <a:t>操作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4138" y="1633268"/>
            <a:ext cx="8054975" cy="158273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zh-CN" sz="2800" smtClean="0"/>
              <a:t>Close</a:t>
            </a:r>
            <a:r>
              <a:rPr lang="zh-CN" altLang="en-US" sz="2800" smtClean="0"/>
              <a:t>方法会释放</a:t>
            </a:r>
            <a:r>
              <a:rPr lang="en-US" altLang="zh-CN" sz="2800" smtClean="0"/>
              <a:t>Socket</a:t>
            </a:r>
            <a:r>
              <a:rPr lang="zh-CN" altLang="en-US" sz="2800" smtClean="0"/>
              <a:t>对象关联的托管与非托管资源，</a:t>
            </a:r>
            <a:r>
              <a:rPr lang="en-US" altLang="zh-CN" sz="2800" smtClean="0"/>
              <a:t>Close</a:t>
            </a:r>
            <a:r>
              <a:rPr lang="zh-CN" altLang="en-US" sz="2800" smtClean="0"/>
              <a:t>方法后</a:t>
            </a:r>
            <a:r>
              <a:rPr lang="en-US" altLang="zh-CN" sz="2800" smtClean="0"/>
              <a:t>Socket</a:t>
            </a:r>
            <a:r>
              <a:rPr lang="zh-CN" altLang="en-US" sz="2800" smtClean="0"/>
              <a:t>对象资源为空，句柄不为空。</a:t>
            </a:r>
            <a:endParaRPr lang="en-US" altLang="zh-CN" sz="2800" smtClean="0"/>
          </a:p>
        </p:txBody>
      </p:sp>
    </p:spTree>
    <p:extLst>
      <p:ext uri="{BB962C8B-B14F-4D97-AF65-F5344CB8AC3E}">
        <p14:creationId xmlns:p14="http://schemas.microsoft.com/office/powerpoint/2010/main" val="8261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8923" y="230659"/>
            <a:ext cx="4520742" cy="782595"/>
          </a:xfrm>
        </p:spPr>
        <p:txBody>
          <a:bodyPr/>
          <a:lstStyle/>
          <a:p>
            <a:pPr lvl="0"/>
            <a:r>
              <a:rPr lang="zh-CN" altLang="en-US"/>
              <a:t>多人聊天室功能介绍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59" y="1013254"/>
            <a:ext cx="93059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2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47928" y="348343"/>
            <a:ext cx="4239050" cy="905325"/>
          </a:xfrm>
        </p:spPr>
        <p:txBody>
          <a:bodyPr/>
          <a:lstStyle/>
          <a:p>
            <a:pPr eaLnBrk="1" hangingPunct="1"/>
            <a:r>
              <a:rPr lang="en-US" altLang="zh-CN" smtClean="0"/>
              <a:t>TCP</a:t>
            </a:r>
            <a:r>
              <a:rPr lang="zh-CN" altLang="en-US" smtClean="0"/>
              <a:t>多人聊天程序</a:t>
            </a:r>
            <a:endParaRPr lang="zh-CN" alt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928" y="1514925"/>
            <a:ext cx="7772400" cy="4114800"/>
          </a:xfrm>
        </p:spPr>
        <p:txBody>
          <a:bodyPr>
            <a:normAutofit/>
          </a:bodyPr>
          <a:lstStyle/>
          <a:p>
            <a:r>
              <a:rPr lang="zh-CN" altLang="en-US" sz="2800" smtClean="0"/>
              <a:t>客户端程序 </a:t>
            </a:r>
            <a:r>
              <a:rPr lang="en-US" altLang="zh-CN" sz="2800" smtClean="0"/>
              <a:t>tcpChatc</a:t>
            </a:r>
          </a:p>
          <a:p>
            <a:r>
              <a:rPr lang="zh-CN" altLang="en-US" sz="2800" smtClean="0"/>
              <a:t>服务</a:t>
            </a:r>
            <a:r>
              <a:rPr lang="zh-CN" altLang="en-US" sz="2800" smtClean="0"/>
              <a:t>端程序 </a:t>
            </a:r>
            <a:r>
              <a:rPr lang="en-US" altLang="zh-CN" sz="2800"/>
              <a:t>tcpChats</a:t>
            </a: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422770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4714951" y="3915877"/>
            <a:ext cx="3323034" cy="1359144"/>
          </a:xfrm>
          <a:prstGeom prst="roundRect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99814" y="852957"/>
            <a:ext cx="3293623" cy="4422064"/>
          </a:xfrm>
          <a:prstGeom prst="roundRect">
            <a:avLst>
              <a:gd name="adj" fmla="val 8325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49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4798183" y="4365793"/>
            <a:ext cx="3177205" cy="805911"/>
          </a:xfrm>
          <a:prstGeom prst="roundRect">
            <a:avLst>
              <a:gd name="adj" fmla="val 11822"/>
            </a:avLst>
          </a:prstGeom>
          <a:gradFill>
            <a:gsLst>
              <a:gs pos="0">
                <a:srgbClr val="37BCFF"/>
              </a:gs>
              <a:gs pos="88000">
                <a:srgbClr val="5A69FC"/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1174502" y="4365794"/>
            <a:ext cx="3138191" cy="805911"/>
          </a:xfrm>
          <a:prstGeom prst="roundRect">
            <a:avLst>
              <a:gd name="adj" fmla="val 11822"/>
            </a:avLst>
          </a:prstGeom>
          <a:gradFill>
            <a:gsLst>
              <a:gs pos="0">
                <a:srgbClr val="37BCFF"/>
              </a:gs>
              <a:gs pos="88000">
                <a:srgbClr val="5A69FC"/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697258" y="1506642"/>
            <a:ext cx="3321327" cy="2271538"/>
          </a:xfrm>
          <a:prstGeom prst="roundRect">
            <a:avLst>
              <a:gd name="adj" fmla="val 6376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105243" y="925595"/>
            <a:ext cx="1276708" cy="28627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Server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591899" y="1603761"/>
            <a:ext cx="1431906" cy="29509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ClientA</a:t>
            </a: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609592" y="4009121"/>
            <a:ext cx="1431906" cy="29509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ClientB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1219324" y="1266578"/>
            <a:ext cx="3007372" cy="5292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C00000"/>
                </a:solidFill>
              </a:rPr>
              <a:t>local:192.168.1.100:8133</a:t>
            </a:r>
            <a:br>
              <a:rPr lang="en-US" altLang="zh-CN" smtClean="0">
                <a:solidFill>
                  <a:srgbClr val="C00000"/>
                </a:solidFill>
              </a:rPr>
            </a:br>
            <a:r>
              <a:rPr lang="en-US" altLang="zh-CN" smtClean="0"/>
              <a:t>listen</a:t>
            </a:r>
            <a:endParaRPr lang="zh-CN" altLang="en-US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3996" y="97633"/>
            <a:ext cx="5483468" cy="6447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/>
              <a:t>TCP</a:t>
            </a:r>
            <a:r>
              <a:rPr lang="zh-CN" altLang="en-US" smtClean="0"/>
              <a:t>多连接中</a:t>
            </a:r>
            <a:r>
              <a:rPr lang="en-US" altLang="zh-CN" smtClean="0"/>
              <a:t>Socket</a:t>
            </a:r>
            <a:r>
              <a:rPr lang="zh-CN" altLang="en-US" smtClean="0"/>
              <a:t>对象关系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1226033" y="4474336"/>
            <a:ext cx="3007372" cy="26264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FF00"/>
                </a:solidFill>
              </a:rPr>
              <a:t>local:192.168.1.100:8133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1237017" y="4815594"/>
            <a:ext cx="2996388" cy="264650"/>
          </a:xfrm>
          <a:prstGeom prst="roundRect">
            <a:avLst/>
          </a:prstGeom>
          <a:solidFill>
            <a:srgbClr val="37BC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2">
                    <a:lumMod val="75000"/>
                  </a:schemeClr>
                </a:solidFill>
              </a:rPr>
              <a:t>remote:192.168.1.28:3478</a:t>
            </a:r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849091" y="4818814"/>
            <a:ext cx="3090603" cy="271478"/>
          </a:xfrm>
          <a:prstGeom prst="roundRect">
            <a:avLst/>
          </a:prstGeom>
          <a:solidFill>
            <a:srgbClr val="37BC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2">
                    <a:lumMod val="75000"/>
                  </a:schemeClr>
                </a:solidFill>
              </a:rPr>
              <a:t>local:192.168.1.28:3478</a:t>
            </a:r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849008" y="4478145"/>
            <a:ext cx="3090603" cy="26264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FF00"/>
                </a:solidFill>
              </a:rPr>
              <a:t>remote:192.168.1.100:8133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19236" y="4529260"/>
            <a:ext cx="724619" cy="1591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燕尾形 2"/>
          <p:cNvSpPr/>
          <p:nvPr/>
        </p:nvSpPr>
        <p:spPr>
          <a:xfrm>
            <a:off x="4244389" y="4560807"/>
            <a:ext cx="158690" cy="103754"/>
          </a:xfrm>
          <a:prstGeom prst="chevron">
            <a:avLst/>
          </a:prstGeom>
          <a:solidFill>
            <a:srgbClr val="0091DA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燕尾形 38"/>
          <p:cNvSpPr/>
          <p:nvPr/>
        </p:nvSpPr>
        <p:spPr>
          <a:xfrm>
            <a:off x="4415397" y="4559616"/>
            <a:ext cx="158690" cy="103754"/>
          </a:xfrm>
          <a:prstGeom prst="chevron">
            <a:avLst/>
          </a:prstGeom>
          <a:solidFill>
            <a:srgbClr val="0091DA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燕尾形 39"/>
          <p:cNvSpPr/>
          <p:nvPr/>
        </p:nvSpPr>
        <p:spPr>
          <a:xfrm>
            <a:off x="4586405" y="4558808"/>
            <a:ext cx="158690" cy="103754"/>
          </a:xfrm>
          <a:prstGeom prst="chevron">
            <a:avLst/>
          </a:prstGeom>
          <a:solidFill>
            <a:srgbClr val="0091DA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燕尾形 40"/>
          <p:cNvSpPr/>
          <p:nvPr/>
        </p:nvSpPr>
        <p:spPr>
          <a:xfrm>
            <a:off x="4745095" y="4558000"/>
            <a:ext cx="158690" cy="103754"/>
          </a:xfrm>
          <a:prstGeom prst="chevron">
            <a:avLst/>
          </a:prstGeom>
          <a:solidFill>
            <a:srgbClr val="0091DA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80306" y="4862997"/>
            <a:ext cx="724619" cy="159127"/>
          </a:xfrm>
          <a:prstGeom prst="rect">
            <a:avLst/>
          </a:prstGeom>
          <a:solidFill>
            <a:srgbClr val="37BCFF"/>
          </a:solidFill>
          <a:ln>
            <a:solidFill>
              <a:srgbClr val="37B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燕尾形 34"/>
          <p:cNvSpPr/>
          <p:nvPr/>
        </p:nvSpPr>
        <p:spPr>
          <a:xfrm flipH="1">
            <a:off x="4185234" y="4896306"/>
            <a:ext cx="150455" cy="103252"/>
          </a:xfrm>
          <a:prstGeom prst="chevr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 flipH="1">
            <a:off x="4336746" y="4896306"/>
            <a:ext cx="150455" cy="103252"/>
          </a:xfrm>
          <a:prstGeom prst="chevr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燕尾形 36"/>
          <p:cNvSpPr/>
          <p:nvPr/>
        </p:nvSpPr>
        <p:spPr>
          <a:xfrm flipH="1">
            <a:off x="4495546" y="4896306"/>
            <a:ext cx="150455" cy="103252"/>
          </a:xfrm>
          <a:prstGeom prst="chevr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燕尾形 37"/>
          <p:cNvSpPr/>
          <p:nvPr/>
        </p:nvSpPr>
        <p:spPr>
          <a:xfrm flipH="1">
            <a:off x="4656813" y="4896306"/>
            <a:ext cx="150455" cy="103252"/>
          </a:xfrm>
          <a:prstGeom prst="chevr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235209" y="4519322"/>
            <a:ext cx="60816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226838" y="4701866"/>
            <a:ext cx="60816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228514" y="4854267"/>
            <a:ext cx="60816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4240232" y="5036810"/>
            <a:ext cx="60816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4784906" y="1955035"/>
            <a:ext cx="3177205" cy="805911"/>
          </a:xfrm>
          <a:prstGeom prst="roundRect">
            <a:avLst>
              <a:gd name="adj" fmla="val 11822"/>
            </a:avLst>
          </a:prstGeom>
          <a:gradFill>
            <a:gsLst>
              <a:gs pos="0">
                <a:srgbClr val="37BCFF"/>
              </a:gs>
              <a:gs pos="88000">
                <a:srgbClr val="5A69FC"/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1161225" y="1955036"/>
            <a:ext cx="3138191" cy="805911"/>
          </a:xfrm>
          <a:prstGeom prst="roundRect">
            <a:avLst>
              <a:gd name="adj" fmla="val 11822"/>
            </a:avLst>
          </a:prstGeom>
          <a:gradFill>
            <a:gsLst>
              <a:gs pos="0">
                <a:srgbClr val="37BCFF"/>
              </a:gs>
              <a:gs pos="88000">
                <a:srgbClr val="5A69FC"/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212756" y="2063578"/>
            <a:ext cx="3007372" cy="26264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FF00"/>
                </a:solidFill>
              </a:rPr>
              <a:t>local:192.168.1.100:8133</a:t>
            </a:r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1223740" y="2404836"/>
            <a:ext cx="2996388" cy="264650"/>
          </a:xfrm>
          <a:prstGeom prst="roundRect">
            <a:avLst/>
          </a:prstGeom>
          <a:solidFill>
            <a:srgbClr val="37BC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2">
                    <a:lumMod val="75000"/>
                  </a:schemeClr>
                </a:solidFill>
              </a:rPr>
              <a:t>remote:192.168.1.25:3479</a:t>
            </a:r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4835814" y="2408056"/>
            <a:ext cx="3090603" cy="271478"/>
          </a:xfrm>
          <a:prstGeom prst="roundRect">
            <a:avLst/>
          </a:prstGeom>
          <a:solidFill>
            <a:srgbClr val="37BC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2">
                    <a:lumMod val="75000"/>
                  </a:schemeClr>
                </a:solidFill>
              </a:rPr>
              <a:t>local:192.168.1.25:3479</a:t>
            </a:r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4835731" y="2067387"/>
            <a:ext cx="3090603" cy="26264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FF00"/>
                </a:solidFill>
              </a:rPr>
              <a:t>remote:192.168.1.100:8133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205959" y="2118502"/>
            <a:ext cx="724619" cy="1591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燕尾形 55"/>
          <p:cNvSpPr/>
          <p:nvPr/>
        </p:nvSpPr>
        <p:spPr>
          <a:xfrm>
            <a:off x="4231112" y="2150049"/>
            <a:ext cx="158690" cy="103754"/>
          </a:xfrm>
          <a:prstGeom prst="chevron">
            <a:avLst/>
          </a:prstGeom>
          <a:solidFill>
            <a:srgbClr val="0091DA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燕尾形 56"/>
          <p:cNvSpPr/>
          <p:nvPr/>
        </p:nvSpPr>
        <p:spPr>
          <a:xfrm>
            <a:off x="4402120" y="2148858"/>
            <a:ext cx="158690" cy="103754"/>
          </a:xfrm>
          <a:prstGeom prst="chevron">
            <a:avLst/>
          </a:prstGeom>
          <a:solidFill>
            <a:srgbClr val="0091DA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燕尾形 57"/>
          <p:cNvSpPr/>
          <p:nvPr/>
        </p:nvSpPr>
        <p:spPr>
          <a:xfrm>
            <a:off x="4573128" y="2148050"/>
            <a:ext cx="158690" cy="103754"/>
          </a:xfrm>
          <a:prstGeom prst="chevron">
            <a:avLst/>
          </a:prstGeom>
          <a:solidFill>
            <a:srgbClr val="0091DA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燕尾形 58"/>
          <p:cNvSpPr/>
          <p:nvPr/>
        </p:nvSpPr>
        <p:spPr>
          <a:xfrm>
            <a:off x="4731818" y="2147242"/>
            <a:ext cx="158690" cy="103754"/>
          </a:xfrm>
          <a:prstGeom prst="chevron">
            <a:avLst/>
          </a:prstGeom>
          <a:solidFill>
            <a:srgbClr val="0091DA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167029" y="2452239"/>
            <a:ext cx="724619" cy="159127"/>
          </a:xfrm>
          <a:prstGeom prst="rect">
            <a:avLst/>
          </a:prstGeom>
          <a:solidFill>
            <a:srgbClr val="37BCFF"/>
          </a:solidFill>
          <a:ln>
            <a:solidFill>
              <a:srgbClr val="37B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燕尾形 60"/>
          <p:cNvSpPr/>
          <p:nvPr/>
        </p:nvSpPr>
        <p:spPr>
          <a:xfrm flipH="1">
            <a:off x="4171957" y="2485548"/>
            <a:ext cx="150455" cy="103252"/>
          </a:xfrm>
          <a:prstGeom prst="chevr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燕尾形 61"/>
          <p:cNvSpPr/>
          <p:nvPr/>
        </p:nvSpPr>
        <p:spPr>
          <a:xfrm flipH="1">
            <a:off x="4323469" y="2485548"/>
            <a:ext cx="150455" cy="103252"/>
          </a:xfrm>
          <a:prstGeom prst="chevr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燕尾形 62"/>
          <p:cNvSpPr/>
          <p:nvPr/>
        </p:nvSpPr>
        <p:spPr>
          <a:xfrm flipH="1">
            <a:off x="4482269" y="2485548"/>
            <a:ext cx="150455" cy="103252"/>
          </a:xfrm>
          <a:prstGeom prst="chevr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燕尾形 63"/>
          <p:cNvSpPr/>
          <p:nvPr/>
        </p:nvSpPr>
        <p:spPr>
          <a:xfrm flipH="1">
            <a:off x="4643536" y="2485548"/>
            <a:ext cx="150455" cy="103252"/>
          </a:xfrm>
          <a:prstGeom prst="chevr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4221932" y="2108564"/>
            <a:ext cx="60816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4213561" y="2291108"/>
            <a:ext cx="60816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4215237" y="2443509"/>
            <a:ext cx="60816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4226955" y="2626052"/>
            <a:ext cx="60816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4775187" y="2869974"/>
            <a:ext cx="3177205" cy="805911"/>
          </a:xfrm>
          <a:prstGeom prst="roundRect">
            <a:avLst>
              <a:gd name="adj" fmla="val 11822"/>
            </a:avLst>
          </a:prstGeom>
          <a:gradFill>
            <a:gsLst>
              <a:gs pos="0">
                <a:srgbClr val="37BCFF"/>
              </a:gs>
              <a:gs pos="88000">
                <a:srgbClr val="5A69FC"/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1151506" y="2869975"/>
            <a:ext cx="3138191" cy="805911"/>
          </a:xfrm>
          <a:prstGeom prst="roundRect">
            <a:avLst>
              <a:gd name="adj" fmla="val 11822"/>
            </a:avLst>
          </a:prstGeom>
          <a:gradFill>
            <a:gsLst>
              <a:gs pos="0">
                <a:srgbClr val="37BCFF"/>
              </a:gs>
              <a:gs pos="88000">
                <a:srgbClr val="5A69FC"/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1203037" y="2978517"/>
            <a:ext cx="3007372" cy="26264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FF00"/>
                </a:solidFill>
              </a:rPr>
              <a:t>local:192.168.1.100:8133</a:t>
            </a:r>
            <a:endParaRPr lang="zh-CN" altLang="en-US"/>
          </a:p>
        </p:txBody>
      </p:sp>
      <p:sp>
        <p:nvSpPr>
          <p:cNvPr id="72" name="圆角矩形 71"/>
          <p:cNvSpPr/>
          <p:nvPr/>
        </p:nvSpPr>
        <p:spPr>
          <a:xfrm>
            <a:off x="1214021" y="3319775"/>
            <a:ext cx="2996388" cy="264650"/>
          </a:xfrm>
          <a:prstGeom prst="roundRect">
            <a:avLst/>
          </a:prstGeom>
          <a:solidFill>
            <a:srgbClr val="37BC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2">
                    <a:lumMod val="75000"/>
                  </a:schemeClr>
                </a:solidFill>
              </a:rPr>
              <a:t>remote:192.168.1.25:3478</a:t>
            </a:r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4826095" y="3322995"/>
            <a:ext cx="3090603" cy="271478"/>
          </a:xfrm>
          <a:prstGeom prst="roundRect">
            <a:avLst/>
          </a:prstGeom>
          <a:solidFill>
            <a:srgbClr val="37BC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2">
                    <a:lumMod val="75000"/>
                  </a:schemeClr>
                </a:solidFill>
              </a:rPr>
              <a:t>local:192.168.1.25:3478</a:t>
            </a:r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4826012" y="2982326"/>
            <a:ext cx="3090603" cy="26264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FF00"/>
                </a:solidFill>
              </a:rPr>
              <a:t>remote:192.168.1.100:8133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196240" y="3033441"/>
            <a:ext cx="724619" cy="1591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燕尾形 75"/>
          <p:cNvSpPr/>
          <p:nvPr/>
        </p:nvSpPr>
        <p:spPr>
          <a:xfrm>
            <a:off x="4221393" y="3064988"/>
            <a:ext cx="158690" cy="103754"/>
          </a:xfrm>
          <a:prstGeom prst="chevron">
            <a:avLst/>
          </a:prstGeom>
          <a:solidFill>
            <a:srgbClr val="0091DA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燕尾形 76"/>
          <p:cNvSpPr/>
          <p:nvPr/>
        </p:nvSpPr>
        <p:spPr>
          <a:xfrm>
            <a:off x="4392401" y="3063797"/>
            <a:ext cx="158690" cy="103754"/>
          </a:xfrm>
          <a:prstGeom prst="chevron">
            <a:avLst/>
          </a:prstGeom>
          <a:solidFill>
            <a:srgbClr val="0091DA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" name="燕尾形 77"/>
          <p:cNvSpPr/>
          <p:nvPr/>
        </p:nvSpPr>
        <p:spPr>
          <a:xfrm>
            <a:off x="4563409" y="3062989"/>
            <a:ext cx="158690" cy="103754"/>
          </a:xfrm>
          <a:prstGeom prst="chevron">
            <a:avLst/>
          </a:prstGeom>
          <a:solidFill>
            <a:srgbClr val="0091DA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燕尾形 78"/>
          <p:cNvSpPr/>
          <p:nvPr/>
        </p:nvSpPr>
        <p:spPr>
          <a:xfrm>
            <a:off x="4722099" y="3062181"/>
            <a:ext cx="158690" cy="103754"/>
          </a:xfrm>
          <a:prstGeom prst="chevron">
            <a:avLst/>
          </a:prstGeom>
          <a:solidFill>
            <a:srgbClr val="0091DA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157310" y="3367178"/>
            <a:ext cx="724619" cy="159127"/>
          </a:xfrm>
          <a:prstGeom prst="rect">
            <a:avLst/>
          </a:prstGeom>
          <a:solidFill>
            <a:srgbClr val="37BCFF"/>
          </a:solidFill>
          <a:ln>
            <a:solidFill>
              <a:srgbClr val="37B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燕尾形 80"/>
          <p:cNvSpPr/>
          <p:nvPr/>
        </p:nvSpPr>
        <p:spPr>
          <a:xfrm flipH="1">
            <a:off x="4162238" y="3400487"/>
            <a:ext cx="150455" cy="103252"/>
          </a:xfrm>
          <a:prstGeom prst="chevr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燕尾形 81"/>
          <p:cNvSpPr/>
          <p:nvPr/>
        </p:nvSpPr>
        <p:spPr>
          <a:xfrm flipH="1">
            <a:off x="4313750" y="3400487"/>
            <a:ext cx="150455" cy="103252"/>
          </a:xfrm>
          <a:prstGeom prst="chevr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燕尾形 82"/>
          <p:cNvSpPr/>
          <p:nvPr/>
        </p:nvSpPr>
        <p:spPr>
          <a:xfrm flipH="1">
            <a:off x="4472550" y="3400487"/>
            <a:ext cx="150455" cy="103252"/>
          </a:xfrm>
          <a:prstGeom prst="chevr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燕尾形 83"/>
          <p:cNvSpPr/>
          <p:nvPr/>
        </p:nvSpPr>
        <p:spPr>
          <a:xfrm flipH="1">
            <a:off x="4633817" y="3400487"/>
            <a:ext cx="150455" cy="103252"/>
          </a:xfrm>
          <a:prstGeom prst="chevr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4212213" y="3023503"/>
            <a:ext cx="60816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4203842" y="3206047"/>
            <a:ext cx="60816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4205518" y="3358448"/>
            <a:ext cx="60816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4217236" y="3551039"/>
            <a:ext cx="60816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右箭头 12"/>
          <p:cNvSpPr/>
          <p:nvPr/>
        </p:nvSpPr>
        <p:spPr>
          <a:xfrm>
            <a:off x="661424" y="2084600"/>
            <a:ext cx="302408" cy="19191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右箭头 88"/>
          <p:cNvSpPr/>
          <p:nvPr/>
        </p:nvSpPr>
        <p:spPr>
          <a:xfrm>
            <a:off x="714401" y="3010860"/>
            <a:ext cx="272465" cy="22025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右箭头 89"/>
          <p:cNvSpPr/>
          <p:nvPr/>
        </p:nvSpPr>
        <p:spPr>
          <a:xfrm>
            <a:off x="723481" y="4501660"/>
            <a:ext cx="273433" cy="22005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590728" y="1382870"/>
            <a:ext cx="129118" cy="32889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右箭头 91"/>
          <p:cNvSpPr/>
          <p:nvPr/>
        </p:nvSpPr>
        <p:spPr>
          <a:xfrm flipH="1">
            <a:off x="8072742" y="2446909"/>
            <a:ext cx="310634" cy="201876"/>
          </a:xfrm>
          <a:prstGeom prst="rightArrow">
            <a:avLst/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右箭头 92"/>
          <p:cNvSpPr/>
          <p:nvPr/>
        </p:nvSpPr>
        <p:spPr>
          <a:xfrm flipH="1">
            <a:off x="8075028" y="3382549"/>
            <a:ext cx="310634" cy="201876"/>
          </a:xfrm>
          <a:prstGeom prst="rightArrow">
            <a:avLst/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8383376" y="2502200"/>
            <a:ext cx="127578" cy="1038791"/>
          </a:xfrm>
          <a:prstGeom prst="rect">
            <a:avLst/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右箭头 94"/>
          <p:cNvSpPr/>
          <p:nvPr/>
        </p:nvSpPr>
        <p:spPr>
          <a:xfrm flipH="1">
            <a:off x="8694010" y="3365958"/>
            <a:ext cx="310634" cy="201876"/>
          </a:xfrm>
          <a:prstGeom prst="rightArrow">
            <a:avLst/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右箭头 95"/>
          <p:cNvSpPr/>
          <p:nvPr/>
        </p:nvSpPr>
        <p:spPr>
          <a:xfrm flipH="1">
            <a:off x="8696296" y="4934643"/>
            <a:ext cx="310634" cy="201876"/>
          </a:xfrm>
          <a:prstGeom prst="rightArrow">
            <a:avLst/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9004644" y="3421249"/>
            <a:ext cx="127578" cy="1658995"/>
          </a:xfrm>
          <a:prstGeom prst="rect">
            <a:avLst/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653253" y="2150133"/>
            <a:ext cx="136249" cy="56176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655325" y="3098825"/>
            <a:ext cx="136249" cy="56176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655007" y="4586652"/>
            <a:ext cx="136249" cy="56176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8311332" y="2523699"/>
            <a:ext cx="136249" cy="56176"/>
          </a:xfrm>
          <a:prstGeom prst="rect">
            <a:avLst/>
          </a:prstGeom>
          <a:solidFill>
            <a:srgbClr val="37BCFF"/>
          </a:solidFill>
          <a:ln>
            <a:solidFill>
              <a:srgbClr val="37BCF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8340940" y="3461507"/>
            <a:ext cx="136249" cy="56176"/>
          </a:xfrm>
          <a:prstGeom prst="rect">
            <a:avLst/>
          </a:prstGeom>
          <a:solidFill>
            <a:srgbClr val="37BCFF"/>
          </a:solidFill>
          <a:ln>
            <a:solidFill>
              <a:srgbClr val="37BCF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8925442" y="3439918"/>
            <a:ext cx="136249" cy="56176"/>
          </a:xfrm>
          <a:prstGeom prst="rect">
            <a:avLst/>
          </a:prstGeom>
          <a:solidFill>
            <a:srgbClr val="37BCFF"/>
          </a:solidFill>
          <a:ln>
            <a:solidFill>
              <a:srgbClr val="37BCF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8925442" y="5008439"/>
            <a:ext cx="136249" cy="56176"/>
          </a:xfrm>
          <a:prstGeom prst="rect">
            <a:avLst/>
          </a:prstGeom>
          <a:solidFill>
            <a:srgbClr val="37BCFF"/>
          </a:solidFill>
          <a:ln>
            <a:solidFill>
              <a:srgbClr val="37BCF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圆角矩形 104"/>
          <p:cNvSpPr/>
          <p:nvPr/>
        </p:nvSpPr>
        <p:spPr>
          <a:xfrm>
            <a:off x="1203037" y="5398690"/>
            <a:ext cx="2346888" cy="34207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服务端本地端口相同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右箭头 105"/>
          <p:cNvSpPr/>
          <p:nvPr/>
        </p:nvSpPr>
        <p:spPr>
          <a:xfrm>
            <a:off x="713466" y="1332630"/>
            <a:ext cx="302408" cy="19191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673327" y="1408024"/>
            <a:ext cx="136249" cy="56176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圆角矩形 107"/>
          <p:cNvSpPr/>
          <p:nvPr/>
        </p:nvSpPr>
        <p:spPr>
          <a:xfrm>
            <a:off x="4801444" y="5398690"/>
            <a:ext cx="3195845" cy="342079"/>
          </a:xfrm>
          <a:prstGeom prst="roundRect">
            <a:avLst/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相同客户端本地端口不可相同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4793991" y="6011536"/>
            <a:ext cx="3195845" cy="342079"/>
          </a:xfrm>
          <a:prstGeom prst="roundRect">
            <a:avLst/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不同客户端本地端口可以相同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1203037" y="5986459"/>
            <a:ext cx="3381407" cy="565699"/>
          </a:xfrm>
          <a:prstGeom prst="roundRect">
            <a:avLst/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通信配对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</a:t>
            </a:r>
            <a:endParaRPr lang="en-US" altLang="zh-CN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与客端的</a:t>
            </a:r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remote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值对应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798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3996" y="97632"/>
            <a:ext cx="5644241" cy="835191"/>
          </a:xfrm>
        </p:spPr>
        <p:txBody>
          <a:bodyPr/>
          <a:lstStyle/>
          <a:p>
            <a:pPr lvl="0"/>
            <a:r>
              <a:rPr lang="en-CA" altLang="zh-CN" smtClean="0"/>
              <a:t>TCP</a:t>
            </a:r>
            <a:r>
              <a:rPr lang="zh-CN" altLang="en-US" smtClean="0"/>
              <a:t>服务端的</a:t>
            </a:r>
            <a:r>
              <a:rPr lang="zh-CN" altLang="en-US"/>
              <a:t>建立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735" y="1307780"/>
            <a:ext cx="7272337" cy="457403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smtClean="0"/>
              <a:t>TCP</a:t>
            </a:r>
            <a:r>
              <a:rPr lang="zh-CN" altLang="en-US" sz="3600" smtClean="0"/>
              <a:t>的异步监听</a:t>
            </a:r>
            <a:r>
              <a:rPr lang="en-US" altLang="zh-CN" sz="3600" smtClean="0"/>
              <a:t>-</a:t>
            </a:r>
            <a:r>
              <a:rPr lang="zh-CN" altLang="en-US" sz="3600" smtClean="0"/>
              <a:t>多客户端</a:t>
            </a:r>
            <a:endParaRPr lang="en-US" altLang="zh-CN" sz="3600" smtClean="0"/>
          </a:p>
          <a:p>
            <a:pPr eaLnBrk="1" hangingPunct="1"/>
            <a:r>
              <a:rPr lang="en-US" altLang="zh-CN" sz="3600" smtClean="0"/>
              <a:t>TCP</a:t>
            </a:r>
            <a:r>
              <a:rPr lang="zh-CN" altLang="en-US" sz="3600" smtClean="0"/>
              <a:t>异步接收数据</a:t>
            </a:r>
            <a:r>
              <a:rPr lang="en-US" altLang="zh-CN" sz="3600" smtClean="0"/>
              <a:t>-</a:t>
            </a:r>
            <a:r>
              <a:rPr lang="zh-CN" altLang="en-US" sz="3600" smtClean="0"/>
              <a:t>多客户端</a:t>
            </a:r>
            <a:endParaRPr lang="en-US" altLang="zh-CN" sz="3600" smtClean="0"/>
          </a:p>
          <a:p>
            <a:pPr lvl="1"/>
            <a:r>
              <a:rPr lang="zh-CN" altLang="en-US" sz="3400" smtClean="0"/>
              <a:t>客户端的异常断开处理</a:t>
            </a:r>
            <a:endParaRPr lang="en-US" altLang="zh-CN" sz="3400" smtClean="0"/>
          </a:p>
          <a:p>
            <a:pPr lvl="1"/>
            <a:r>
              <a:rPr lang="zh-CN" altLang="en-US" sz="3400"/>
              <a:t>客户端的断开请求</a:t>
            </a:r>
            <a:r>
              <a:rPr lang="zh-CN" altLang="en-US" sz="3400" smtClean="0"/>
              <a:t>处理</a:t>
            </a:r>
            <a:endParaRPr lang="en-US" altLang="zh-CN" sz="3400" smtClean="0"/>
          </a:p>
          <a:p>
            <a:pPr eaLnBrk="1" hangingPunct="1"/>
            <a:r>
              <a:rPr lang="en-US" altLang="zh-CN" sz="3600" smtClean="0"/>
              <a:t>StateObject</a:t>
            </a:r>
            <a:r>
              <a:rPr lang="zh-CN" altLang="en-US" sz="3600" smtClean="0"/>
              <a:t>设计</a:t>
            </a:r>
            <a:endParaRPr lang="en-US" altLang="zh-CN" sz="3600" smtClean="0"/>
          </a:p>
          <a:p>
            <a:pPr eaLnBrk="1" hangingPunct="1"/>
            <a:r>
              <a:rPr lang="zh-CN" altLang="en-US" sz="3600" smtClean="0"/>
              <a:t>工作线程设计</a:t>
            </a:r>
          </a:p>
        </p:txBody>
      </p:sp>
    </p:spTree>
    <p:extLst>
      <p:ext uri="{BB962C8B-B14F-4D97-AF65-F5344CB8AC3E}">
        <p14:creationId xmlns:p14="http://schemas.microsoft.com/office/powerpoint/2010/main" val="248322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3996" y="97632"/>
            <a:ext cx="5644241" cy="835191"/>
          </a:xfrm>
        </p:spPr>
        <p:txBody>
          <a:bodyPr/>
          <a:lstStyle/>
          <a:p>
            <a:pPr lvl="0"/>
            <a:r>
              <a:rPr lang="en-CA" altLang="zh-CN" smtClean="0"/>
              <a:t>TCP</a:t>
            </a:r>
            <a:r>
              <a:rPr lang="zh-CN" altLang="en-US" smtClean="0"/>
              <a:t>客户端的</a:t>
            </a:r>
            <a:r>
              <a:rPr lang="zh-CN" altLang="en-US"/>
              <a:t>建立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735" y="1307780"/>
            <a:ext cx="7272337" cy="36004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smtClean="0"/>
              <a:t>TCP</a:t>
            </a:r>
            <a:r>
              <a:rPr lang="zh-CN" altLang="en-US" sz="3600" smtClean="0"/>
              <a:t>客户端的连接</a:t>
            </a:r>
            <a:endParaRPr lang="en-US" altLang="zh-CN" sz="3600" smtClean="0"/>
          </a:p>
          <a:p>
            <a:pPr eaLnBrk="1" hangingPunct="1"/>
            <a:r>
              <a:rPr lang="en-US" altLang="zh-CN" sz="3600" smtClean="0"/>
              <a:t>TCP</a:t>
            </a:r>
            <a:r>
              <a:rPr lang="zh-CN" altLang="en-US" sz="3600" smtClean="0"/>
              <a:t>客户端异步接收数据</a:t>
            </a:r>
            <a:endParaRPr lang="en-US" altLang="zh-CN" sz="3600" smtClean="0"/>
          </a:p>
          <a:p>
            <a:pPr eaLnBrk="1" hangingPunct="1"/>
            <a:r>
              <a:rPr lang="zh-CN" altLang="en-US" sz="3600" smtClean="0"/>
              <a:t>发起断开连接</a:t>
            </a:r>
            <a:endParaRPr lang="en-US" altLang="zh-CN" sz="3600" smtClean="0"/>
          </a:p>
          <a:p>
            <a:pPr eaLnBrk="1" hangingPunct="1"/>
            <a:r>
              <a:rPr lang="zh-CN" altLang="en-US" sz="3600" smtClean="0"/>
              <a:t>响应服务端的断开连接</a:t>
            </a:r>
          </a:p>
        </p:txBody>
      </p:sp>
    </p:spTree>
    <p:extLst>
      <p:ext uri="{BB962C8B-B14F-4D97-AF65-F5344CB8AC3E}">
        <p14:creationId xmlns:p14="http://schemas.microsoft.com/office/powerpoint/2010/main" val="254093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StateObject</a:t>
            </a:r>
            <a:r>
              <a:rPr lang="zh-CN" altLang="en-US" smtClean="0"/>
              <a:t>类设计</a:t>
            </a:r>
          </a:p>
        </p:txBody>
      </p:sp>
      <p:sp>
        <p:nvSpPr>
          <p:cNvPr id="3" name="矩形 2"/>
          <p:cNvSpPr/>
          <p:nvPr/>
        </p:nvSpPr>
        <p:spPr>
          <a:xfrm>
            <a:off x="1037967" y="138617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public class StateObject</a:t>
            </a:r>
          </a:p>
          <a:p>
            <a:r>
              <a:rPr lang="zh-CN" altLang="en-US"/>
              <a:t>{</a:t>
            </a:r>
          </a:p>
          <a:p>
            <a:r>
              <a:rPr lang="zh-CN" altLang="en-US"/>
              <a:t>	public int clientNum;</a:t>
            </a:r>
          </a:p>
          <a:p>
            <a:r>
              <a:rPr lang="zh-CN" altLang="en-US"/>
              <a:t>	public int datalen;</a:t>
            </a:r>
          </a:p>
          <a:p>
            <a:r>
              <a:rPr lang="zh-CN" altLang="en-US"/>
              <a:t>	//与客户端通信的Socket对象</a:t>
            </a:r>
          </a:p>
          <a:p>
            <a:r>
              <a:rPr lang="zh-CN" altLang="en-US"/>
              <a:t>	public Socket workSocket = null;</a:t>
            </a:r>
          </a:p>
          <a:p>
            <a:r>
              <a:rPr lang="zh-CN" altLang="en-US"/>
              <a:t>	public const int BufferSize = 1024;</a:t>
            </a:r>
          </a:p>
          <a:p>
            <a:r>
              <a:rPr lang="zh-CN" altLang="en-US"/>
              <a:t>	//与客户端通信的缓冲区</a:t>
            </a:r>
          </a:p>
          <a:p>
            <a:r>
              <a:rPr lang="zh-CN" altLang="en-US"/>
              <a:t>	public byte[] buffer = new byte[BufferSize];</a:t>
            </a:r>
          </a:p>
          <a:p>
            <a:r>
              <a:rPr lang="zh-CN" altLang="en-US"/>
              <a:t>	//客户端昵称</a:t>
            </a:r>
          </a:p>
          <a:p>
            <a:r>
              <a:rPr lang="zh-CN" altLang="en-US"/>
              <a:t>	public string strClientNickName;</a:t>
            </a:r>
          </a:p>
          <a:p>
            <a:r>
              <a:rPr lang="zh-CN" altLang="en-US"/>
              <a:t>	//客户端IP地址</a:t>
            </a:r>
          </a:p>
          <a:p>
            <a:r>
              <a:rPr lang="zh-CN" altLang="en-US"/>
              <a:t>	public string strClientIPAddr; </a:t>
            </a:r>
          </a:p>
          <a:p>
            <a:r>
              <a:rPr lang="zh-CN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762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49" y="1263753"/>
            <a:ext cx="9620250" cy="4200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849" y="415636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服务端直接终止程序，客户端产生了异常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77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47120" y="1107134"/>
            <a:ext cx="1843424" cy="4464495"/>
          </a:xfrm>
          <a:prstGeom prst="roundRect">
            <a:avLst>
              <a:gd name="adj" fmla="val 8325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49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26403" y="1222066"/>
            <a:ext cx="1276708" cy="28627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Server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44780" y="4673475"/>
            <a:ext cx="1458331" cy="34346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FF00"/>
                </a:solidFill>
              </a:rPr>
              <a:t>closesocket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792328" y="1532303"/>
            <a:ext cx="1762419" cy="3373853"/>
          </a:xfrm>
          <a:prstGeom prst="roundRect">
            <a:avLst>
              <a:gd name="adj" fmla="val 6970"/>
            </a:avLst>
          </a:prstGeom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875558" y="2164525"/>
            <a:ext cx="1610179" cy="54069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recv</a:t>
            </a:r>
          </a:p>
          <a:p>
            <a:pPr algn="ctr"/>
            <a:r>
              <a:rPr lang="en-US" altLang="zh-CN" smtClean="0"/>
              <a:t>FD_CLOSE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851009" y="2873845"/>
            <a:ext cx="1634728" cy="5292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0920FB"/>
                </a:solidFill>
              </a:rPr>
              <a:t>继续发送数据</a:t>
            </a:r>
            <a:endParaRPr lang="en-US" altLang="zh-CN" smtClean="0">
              <a:solidFill>
                <a:srgbClr val="0920FB"/>
              </a:solidFill>
            </a:endParaRPr>
          </a:p>
          <a:p>
            <a:pPr algn="ctr"/>
            <a:r>
              <a:rPr lang="en-US" altLang="zh-CN" smtClean="0">
                <a:solidFill>
                  <a:srgbClr val="0920FB"/>
                </a:solidFill>
              </a:rPr>
              <a:t>Send</a:t>
            </a:r>
            <a:endParaRPr lang="zh-CN" altLang="en-US">
              <a:solidFill>
                <a:srgbClr val="0920FB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952420" y="1610028"/>
            <a:ext cx="1431906" cy="29509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Client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24683" y="1540333"/>
            <a:ext cx="1648111" cy="6205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FF00"/>
                </a:solidFill>
              </a:rPr>
              <a:t>ShutDown</a:t>
            </a:r>
          </a:p>
          <a:p>
            <a:pPr algn="ctr"/>
            <a:r>
              <a:rPr lang="en-US" altLang="zh-CN" smtClean="0"/>
              <a:t>SD_SEND</a:t>
            </a:r>
            <a:endParaRPr lang="zh-CN" altLang="en-US"/>
          </a:p>
        </p:txBody>
      </p:sp>
      <p:sp>
        <p:nvSpPr>
          <p:cNvPr id="25" name="Rectangle 6"/>
          <p:cNvSpPr txBox="1">
            <a:spLocks noChangeArrowheads="1"/>
          </p:cNvSpPr>
          <p:nvPr/>
        </p:nvSpPr>
        <p:spPr>
          <a:xfrm>
            <a:off x="202872" y="137388"/>
            <a:ext cx="4429504" cy="7016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mtClean="0"/>
              <a:t>Socket</a:t>
            </a:r>
            <a:r>
              <a:rPr lang="zh-CN" altLang="en-US" smtClean="0"/>
              <a:t>连接稳妥断开</a:t>
            </a:r>
          </a:p>
        </p:txBody>
      </p:sp>
      <p:sp>
        <p:nvSpPr>
          <p:cNvPr id="4" name="圆角右箭头 3"/>
          <p:cNvSpPr/>
          <p:nvPr/>
        </p:nvSpPr>
        <p:spPr>
          <a:xfrm rot="5400000">
            <a:off x="2637052" y="1592778"/>
            <a:ext cx="310551" cy="808778"/>
          </a:xfrm>
          <a:prstGeom prst="bentArrow">
            <a:avLst>
              <a:gd name="adj1" fmla="val 42482"/>
              <a:gd name="adj2" fmla="val 47081"/>
              <a:gd name="adj3" fmla="val 38677"/>
              <a:gd name="adj4" fmla="val 43750"/>
            </a:avLst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角右箭头 26"/>
          <p:cNvSpPr/>
          <p:nvPr/>
        </p:nvSpPr>
        <p:spPr>
          <a:xfrm rot="5400000" flipV="1">
            <a:off x="2328281" y="3488220"/>
            <a:ext cx="273507" cy="838596"/>
          </a:xfrm>
          <a:prstGeom prst="bentArrow">
            <a:avLst>
              <a:gd name="adj1" fmla="val 48038"/>
              <a:gd name="adj2" fmla="val 49859"/>
              <a:gd name="adj3" fmla="val 38677"/>
              <a:gd name="adj4" fmla="val 32639"/>
            </a:avLst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875558" y="3553859"/>
            <a:ext cx="1610179" cy="6205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FF00"/>
                </a:solidFill>
              </a:rPr>
              <a:t>ShutDown</a:t>
            </a:r>
          </a:p>
          <a:p>
            <a:pPr algn="ctr"/>
            <a:r>
              <a:rPr lang="en-US" altLang="zh-CN" smtClean="0"/>
              <a:t>SD_SEND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739310" y="4044270"/>
            <a:ext cx="1650893" cy="53067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recv</a:t>
            </a:r>
          </a:p>
          <a:p>
            <a:pPr algn="ctr"/>
            <a:r>
              <a:rPr lang="en-US" altLang="zh-CN" smtClean="0"/>
              <a:t>FD_CLOSE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39310" y="2862207"/>
            <a:ext cx="1670991" cy="55520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继续接收数据</a:t>
            </a:r>
            <a:endParaRPr lang="en-US" altLang="zh-CN" smtClean="0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endParaRPr lang="zh-CN" altLang="en-US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左箭头 8"/>
          <p:cNvSpPr/>
          <p:nvPr/>
        </p:nvSpPr>
        <p:spPr>
          <a:xfrm>
            <a:off x="2287442" y="2982890"/>
            <a:ext cx="572177" cy="293207"/>
          </a:xfrm>
          <a:prstGeom prst="leftArrow">
            <a:avLst/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2875558" y="4395416"/>
            <a:ext cx="1610179" cy="37977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FF00"/>
                </a:solidFill>
              </a:rPr>
              <a:t>closesocket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28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1943</TotalTime>
  <Words>1066</Words>
  <Application>Microsoft Office PowerPoint</Application>
  <PresentationFormat>宽屏</PresentationFormat>
  <Paragraphs>237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方正姚体</vt:lpstr>
      <vt:lpstr>华文新魏</vt:lpstr>
      <vt:lpstr>宋体</vt:lpstr>
      <vt:lpstr>微软雅黑</vt:lpstr>
      <vt:lpstr>Arial</vt:lpstr>
      <vt:lpstr>Trebuchet MS</vt:lpstr>
      <vt:lpstr>Wingdings 3</vt:lpstr>
      <vt:lpstr>平面</vt:lpstr>
      <vt:lpstr>TCP多人聊天室</vt:lpstr>
      <vt:lpstr>TCP多人聊天室</vt:lpstr>
      <vt:lpstr>多人聊天室功能介绍</vt:lpstr>
      <vt:lpstr>TCP多连接中Socket对象关系</vt:lpstr>
      <vt:lpstr>TCP服务端的建立</vt:lpstr>
      <vt:lpstr>TCP客户端的建立</vt:lpstr>
      <vt:lpstr>StateObject类设计</vt:lpstr>
      <vt:lpstr>PowerPoint 演示文稿</vt:lpstr>
      <vt:lpstr>PowerPoint 演示文稿</vt:lpstr>
      <vt:lpstr>PowerPoint 演示文稿</vt:lpstr>
      <vt:lpstr>TCP连接建立</vt:lpstr>
      <vt:lpstr>Accept方法的异步调用</vt:lpstr>
      <vt:lpstr>TCP通信流程</vt:lpstr>
      <vt:lpstr>Socket对象的主要方法与属性</vt:lpstr>
      <vt:lpstr>Socket对象的主要方法与属性</vt:lpstr>
      <vt:lpstr>单线程管理多连接</vt:lpstr>
      <vt:lpstr>Socket方法中StateObject对象</vt:lpstr>
      <vt:lpstr>TCP中多连接管理</vt:lpstr>
      <vt:lpstr>StateObject在回调函数中使用</vt:lpstr>
      <vt:lpstr>BeginReceive函数参数</vt:lpstr>
      <vt:lpstr>PowerPoint 演示文稿</vt:lpstr>
      <vt:lpstr>Shutdown操作</vt:lpstr>
      <vt:lpstr>Socket对象的主要方法与属性</vt:lpstr>
      <vt:lpstr>Socket连接稳妥断开</vt:lpstr>
      <vt:lpstr>PowerPoint 演示文稿</vt:lpstr>
      <vt:lpstr>PowerPoint 演示文稿</vt:lpstr>
      <vt:lpstr>Socket连接稳妥断开</vt:lpstr>
      <vt:lpstr>Socket连接稳妥断开</vt:lpstr>
      <vt:lpstr>Close操作</vt:lpstr>
      <vt:lpstr>TCP多人聊天程序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李赞</cp:lastModifiedBy>
  <cp:revision>326</cp:revision>
  <dcterms:created xsi:type="dcterms:W3CDTF">2014-12-05T07:09:50Z</dcterms:created>
  <dcterms:modified xsi:type="dcterms:W3CDTF">2017-10-30T06:29:37Z</dcterms:modified>
</cp:coreProperties>
</file>