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307" r:id="rId4"/>
    <p:sldId id="308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276" r:id="rId25"/>
    <p:sldId id="277" r:id="rId26"/>
    <p:sldId id="301" r:id="rId27"/>
    <p:sldId id="302" r:id="rId28"/>
    <p:sldId id="309" r:id="rId29"/>
    <p:sldId id="303" r:id="rId30"/>
    <p:sldId id="304" r:id="rId31"/>
    <p:sldId id="305" r:id="rId32"/>
    <p:sldId id="306" r:id="rId33"/>
    <p:sldId id="278" r:id="rId34"/>
    <p:sldId id="310" r:id="rId35"/>
    <p:sldId id="311" r:id="rId36"/>
    <p:sldId id="312" r:id="rId37"/>
    <p:sldId id="313" r:id="rId38"/>
    <p:sldId id="314" r:id="rId39"/>
    <p:sldId id="321" r:id="rId40"/>
    <p:sldId id="315" r:id="rId41"/>
    <p:sldId id="317" r:id="rId42"/>
    <p:sldId id="316" r:id="rId43"/>
    <p:sldId id="318" r:id="rId44"/>
    <p:sldId id="320" r:id="rId45"/>
    <p:sldId id="319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AE6"/>
    <a:srgbClr val="A4E1E0"/>
    <a:srgbClr val="37BCFF"/>
    <a:srgbClr val="0091DA"/>
    <a:srgbClr val="00689B"/>
    <a:srgbClr val="EA0505"/>
    <a:srgbClr val="BAE8E7"/>
    <a:srgbClr val="0920FB"/>
    <a:srgbClr val="FFFFCC"/>
    <a:srgbClr val="CAD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1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18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0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91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8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340" y="1873878"/>
            <a:ext cx="7580107" cy="23890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8000">
                <a:solidFill>
                  <a:schemeClr val="accent1">
                    <a:lumMod val="75000"/>
                  </a:schemeClr>
                </a:solidFill>
              </a:rPr>
              <a:t>HTTP</a:t>
            </a:r>
            <a:r>
              <a:rPr lang="zh-CN" altLang="en-US" sz="8000">
                <a:solidFill>
                  <a:schemeClr val="accent1">
                    <a:lumMod val="75000"/>
                  </a:schemeClr>
                </a:solidFill>
              </a:rPr>
              <a:t>协议</a:t>
            </a:r>
            <a:r>
              <a:rPr lang="zh-CN" altLang="en-US" sz="8000" smtClean="0">
                <a:solidFill>
                  <a:schemeClr val="accent1">
                    <a:lumMod val="75000"/>
                  </a:schemeClr>
                </a:solidFill>
              </a:rPr>
              <a:t>应用</a:t>
            </a:r>
            <a:r>
              <a:rPr lang="en-US" altLang="zh-CN" sz="800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CN" sz="800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zh-CN" altLang="en-US" sz="8000" smtClean="0">
                <a:solidFill>
                  <a:schemeClr val="accent1">
                    <a:lumMod val="75000"/>
                  </a:schemeClr>
                </a:solidFill>
              </a:rPr>
              <a:t>－</a:t>
            </a:r>
            <a:r>
              <a:rPr lang="zh-CN" altLang="en-US" sz="8000">
                <a:solidFill>
                  <a:schemeClr val="accent1">
                    <a:lumMod val="75000"/>
                  </a:schemeClr>
                </a:solidFill>
              </a:rPr>
              <a:t>网页下载</a:t>
            </a:r>
            <a:endParaRPr lang="zh-CN" alt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822500" y="4571328"/>
            <a:ext cx="3287271" cy="1716657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计算机学院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李赞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厚德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B807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681763" y="194095"/>
            <a:ext cx="2441663" cy="685799"/>
          </a:xfrm>
        </p:spPr>
        <p:txBody>
          <a:bodyPr/>
          <a:lstStyle/>
          <a:p>
            <a:r>
              <a:rPr lang="zh-CN" altLang="en-US" smtClean="0"/>
              <a:t>下载网页</a:t>
            </a:r>
          </a:p>
        </p:txBody>
      </p:sp>
      <p:pic>
        <p:nvPicPr>
          <p:cNvPr id="3" name="Picture 4" descr="下载网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91" y="1143000"/>
            <a:ext cx="85725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27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42578" y="90578"/>
            <a:ext cx="2480184" cy="754811"/>
          </a:xfrm>
        </p:spPr>
        <p:txBody>
          <a:bodyPr/>
          <a:lstStyle/>
          <a:p>
            <a:r>
              <a:rPr lang="zh-CN" altLang="en-US" smtClean="0"/>
              <a:t>接收网页</a:t>
            </a:r>
          </a:p>
        </p:txBody>
      </p:sp>
      <p:pic>
        <p:nvPicPr>
          <p:cNvPr id="3" name="Picture 4" descr="接收网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40" y="1004978"/>
            <a:ext cx="85725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361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2272900" cy="822385"/>
          </a:xfrm>
        </p:spPr>
        <p:txBody>
          <a:bodyPr/>
          <a:lstStyle/>
          <a:p>
            <a:r>
              <a:rPr lang="zh-CN" altLang="en-US" smtClean="0"/>
              <a:t>程序流程</a:t>
            </a:r>
          </a:p>
        </p:txBody>
      </p:sp>
      <p:sp>
        <p:nvSpPr>
          <p:cNvPr id="3" name="Rectangle 3"/>
          <p:cNvSpPr txBox="1">
            <a:spLocks noRot="1" noChangeArrowheads="1"/>
          </p:cNvSpPr>
          <p:nvPr/>
        </p:nvSpPr>
        <p:spPr>
          <a:xfrm>
            <a:off x="539311" y="1332453"/>
            <a:ext cx="3773896" cy="3929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smtClean="0"/>
              <a:t>连接服务器</a:t>
            </a:r>
          </a:p>
          <a:p>
            <a:r>
              <a:rPr lang="zh-CN" altLang="en-US" sz="3200" smtClean="0"/>
              <a:t>发送</a:t>
            </a:r>
            <a:r>
              <a:rPr lang="en-US" altLang="zh-CN" sz="3200" smtClean="0"/>
              <a:t>GET</a:t>
            </a:r>
            <a:r>
              <a:rPr lang="zh-CN" altLang="en-US" sz="3200" smtClean="0"/>
              <a:t>命令</a:t>
            </a:r>
          </a:p>
          <a:p>
            <a:r>
              <a:rPr lang="zh-CN" altLang="en-US" sz="3200" smtClean="0"/>
              <a:t>循环接收数据</a:t>
            </a:r>
          </a:p>
          <a:p>
            <a:r>
              <a:rPr lang="zh-CN" altLang="en-US" sz="3200" smtClean="0"/>
              <a:t>通知窗体</a:t>
            </a:r>
          </a:p>
          <a:p>
            <a:r>
              <a:rPr lang="zh-CN" altLang="en-US" sz="3200" smtClean="0"/>
              <a:t>显示文本</a:t>
            </a:r>
          </a:p>
        </p:txBody>
      </p:sp>
    </p:spTree>
    <p:extLst>
      <p:ext uri="{BB962C8B-B14F-4D97-AF65-F5344CB8AC3E}">
        <p14:creationId xmlns:p14="http://schemas.microsoft.com/office/powerpoint/2010/main" val="141826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66783" y="506084"/>
            <a:ext cx="2203888" cy="667109"/>
          </a:xfrm>
        </p:spPr>
        <p:txBody>
          <a:bodyPr/>
          <a:lstStyle/>
          <a:p>
            <a:r>
              <a:rPr lang="zh-CN" altLang="en-US" smtClean="0"/>
              <a:t>代码分析</a:t>
            </a: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547927" y="1406437"/>
            <a:ext cx="9747979" cy="5101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noProof="1" smtClean="0"/>
              <a:t>//</a:t>
            </a:r>
            <a:r>
              <a:rPr lang="zh-CN" altLang="en-US" sz="2400" noProof="1" smtClean="0"/>
              <a:t>连接服务器</a:t>
            </a:r>
          </a:p>
          <a:p>
            <a:r>
              <a:rPr lang="en-US" altLang="zh-CN" sz="2400" noProof="1" smtClean="0"/>
              <a:t>IPEndPoint remoteEP = new IPEndPoint(IPAddress.Parse("192.168.1.101"), Int32.Parse("80"));</a:t>
            </a:r>
          </a:p>
          <a:p>
            <a:r>
              <a:rPr lang="en-US" altLang="zh-CN" sz="2400" noProof="1" smtClean="0"/>
              <a:t>// Create a TCP/IP socket.</a:t>
            </a:r>
          </a:p>
          <a:p>
            <a:r>
              <a:rPr lang="en-US" altLang="zh-CN" sz="2400" noProof="1" smtClean="0"/>
              <a:t>Socket client_sock = new Socket(AddressFamily.InterNetwork,</a:t>
            </a:r>
          </a:p>
          <a:p>
            <a:r>
              <a:rPr lang="en-US" altLang="zh-CN" sz="2400" noProof="1" smtClean="0"/>
              <a:t>SocketType.Stream, ProtocolType.Tcp);</a:t>
            </a:r>
          </a:p>
          <a:p>
            <a:r>
              <a:rPr lang="en-US" altLang="zh-CN" sz="2400" noProof="1" smtClean="0"/>
              <a:t>client_sock.SetSocketOption(SocketOptionLevel.Socket, SocketOptionName.NoDelay, 1); </a:t>
            </a:r>
            <a:endParaRPr lang="en-US" altLang="zh-CN" sz="2400" smtClean="0"/>
          </a:p>
          <a:p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51019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32277" y="333554"/>
            <a:ext cx="2548945" cy="770626"/>
          </a:xfrm>
        </p:spPr>
        <p:txBody>
          <a:bodyPr/>
          <a:lstStyle/>
          <a:p>
            <a:r>
              <a:rPr lang="zh-CN" altLang="en-US" smtClean="0"/>
              <a:t>构造协议包</a:t>
            </a:r>
          </a:p>
        </p:txBody>
      </p:sp>
      <p:sp>
        <p:nvSpPr>
          <p:cNvPr id="3" name="Rectangle 3"/>
          <p:cNvSpPr txBox="1">
            <a:spLocks noRot="1" noChangeArrowheads="1"/>
          </p:cNvSpPr>
          <p:nvPr/>
        </p:nvSpPr>
        <p:spPr>
          <a:xfrm>
            <a:off x="435794" y="110418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noProof="1" smtClean="0"/>
              <a:t>byte[] b_cmd = Encoding.ASCII.GetBytes(</a:t>
            </a:r>
            <a:r>
              <a:rPr lang="en-US" altLang="zh-CN" smtClean="0"/>
              <a:t>);</a:t>
            </a:r>
          </a:p>
          <a:p>
            <a:pPr>
              <a:lnSpc>
                <a:spcPct val="80000"/>
              </a:lnSpc>
            </a:pPr>
            <a:r>
              <a:rPr lang="en-US" altLang="zh-CN" sz="2000" noProof="1" smtClean="0"/>
              <a:t>"GET / HTTP/1.1\r\n" + </a:t>
            </a:r>
          </a:p>
          <a:p>
            <a:pPr>
              <a:lnSpc>
                <a:spcPct val="80000"/>
              </a:lnSpc>
            </a:pPr>
            <a:r>
              <a:rPr lang="en-US" altLang="zh-CN" sz="2000" noProof="1" smtClean="0"/>
              <a:t>"Accept: */*\r\n" +</a:t>
            </a:r>
          </a:p>
          <a:p>
            <a:pPr>
              <a:lnSpc>
                <a:spcPct val="80000"/>
              </a:lnSpc>
            </a:pPr>
            <a:r>
              <a:rPr lang="en-US" altLang="zh-CN" sz="2000" noProof="1" smtClean="0"/>
              <a:t>"Accept-Language: zh-cn\r\n"+</a:t>
            </a:r>
          </a:p>
          <a:p>
            <a:pPr>
              <a:lnSpc>
                <a:spcPct val="80000"/>
              </a:lnSpc>
            </a:pPr>
            <a:r>
              <a:rPr lang="en-US" altLang="zh-CN" sz="2000" noProof="1" smtClean="0"/>
              <a:t>"Accept-Encoding: gzip, deflate\r\n" + </a:t>
            </a:r>
          </a:p>
          <a:p>
            <a:pPr>
              <a:lnSpc>
                <a:spcPct val="80000"/>
              </a:lnSpc>
            </a:pPr>
            <a:r>
              <a:rPr lang="en-US" altLang="zh-CN" sz="2000" noProof="1" smtClean="0"/>
              <a:t>//"If-Modified-Since: Sat, 20 Nov 2004 06:16:24 GMT\r\n"+</a:t>
            </a:r>
          </a:p>
          <a:p>
            <a:pPr>
              <a:lnSpc>
                <a:spcPct val="80000"/>
              </a:lnSpc>
            </a:pPr>
            <a:r>
              <a:rPr lang="en-US" altLang="zh-CN" sz="2000" noProof="1" smtClean="0"/>
              <a:t>"User-Agent: Mozilla/4.0 (compatible; MSIE 6.0; Windows NT 5.1; SV1; GTB6.3; .NET CLR 2.0.50727; .NET CLR 3.0.04506.648; .NET CLR 3.5.21022; .NET CLR 3.0.4506.2152; .NET CLR 3.5.30729)\r\n"+</a:t>
            </a:r>
          </a:p>
          <a:p>
            <a:pPr>
              <a:lnSpc>
                <a:spcPct val="80000"/>
              </a:lnSpc>
            </a:pPr>
            <a:r>
              <a:rPr lang="en-US" altLang="zh-CN" sz="2000" noProof="1" smtClean="0"/>
              <a:t>"Host: "+ipadd_dest.ToString()+"\r\n"+</a:t>
            </a:r>
          </a:p>
          <a:p>
            <a:pPr>
              <a:lnSpc>
                <a:spcPct val="80000"/>
              </a:lnSpc>
            </a:pPr>
            <a:r>
              <a:rPr lang="en-US" altLang="zh-CN" sz="2000" noProof="1" smtClean="0"/>
              <a:t>"Connection: Keep-Alive\r\n" +</a:t>
            </a:r>
          </a:p>
          <a:p>
            <a:pPr>
              <a:lnSpc>
                <a:spcPct val="80000"/>
              </a:lnSpc>
            </a:pPr>
            <a:r>
              <a:rPr lang="en-US" altLang="zh-CN" sz="2000" noProof="1" smtClean="0"/>
              <a:t>"\r\n");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50787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66783" y="299049"/>
            <a:ext cx="2497187" cy="805132"/>
          </a:xfrm>
        </p:spPr>
        <p:txBody>
          <a:bodyPr/>
          <a:lstStyle/>
          <a:p>
            <a:r>
              <a:rPr lang="zh-CN" altLang="en-US" smtClean="0"/>
              <a:t>代码分析</a:t>
            </a: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228760" y="1263442"/>
            <a:ext cx="6568855" cy="1255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noProof="1" smtClean="0"/>
              <a:t>client_sock.Blocking = true;</a:t>
            </a:r>
          </a:p>
          <a:p>
            <a:r>
              <a:rPr lang="en-US" altLang="zh-CN" sz="2800" noProof="1" smtClean="0"/>
              <a:t>client_sock.Connect(remoteEP);</a:t>
            </a:r>
            <a:endParaRPr lang="zh-CN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385440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2117624" cy="667109"/>
          </a:xfrm>
        </p:spPr>
        <p:txBody>
          <a:bodyPr/>
          <a:lstStyle/>
          <a:p>
            <a:r>
              <a:rPr lang="zh-CN" altLang="en-US" smtClean="0"/>
              <a:t>代码分析</a:t>
            </a:r>
          </a:p>
        </p:txBody>
      </p:sp>
      <p:sp>
        <p:nvSpPr>
          <p:cNvPr id="7" name="Rectangle 3"/>
          <p:cNvSpPr txBox="1">
            <a:spLocks noRot="1" noChangeArrowheads="1"/>
          </p:cNvSpPr>
          <p:nvPr/>
        </p:nvSpPr>
        <p:spPr>
          <a:xfrm>
            <a:off x="677334" y="1366959"/>
            <a:ext cx="7224462" cy="14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noProof="1" smtClean="0"/>
              <a:t>byte[] b_cmd = Encoding.ASCII.GetBytes("GET \r\n\r\n");</a:t>
            </a:r>
          </a:p>
          <a:p>
            <a:r>
              <a:rPr lang="en-US" altLang="zh-CN" noProof="1" smtClean="0"/>
              <a:t>Array.Copy(b_cmd,SendDataBuffer,b_cmd.Length);</a:t>
            </a:r>
          </a:p>
          <a:p>
            <a:r>
              <a:rPr lang="en-US" altLang="zh-CN" noProof="1" smtClean="0"/>
              <a:t>client_sock.Send(SendDataBuffer, SocketFlags.None);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4821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46346" y="230037"/>
            <a:ext cx="2497187" cy="770626"/>
          </a:xfrm>
        </p:spPr>
        <p:txBody>
          <a:bodyPr/>
          <a:lstStyle/>
          <a:p>
            <a:r>
              <a:rPr lang="zh-CN" altLang="en-US" smtClean="0"/>
              <a:t>循环接收</a:t>
            </a:r>
          </a:p>
        </p:txBody>
      </p:sp>
      <p:sp>
        <p:nvSpPr>
          <p:cNvPr id="7" name="Rectangle 3"/>
          <p:cNvSpPr txBox="1">
            <a:spLocks noRot="1" noChangeArrowheads="1"/>
          </p:cNvSpPr>
          <p:nvPr/>
        </p:nvSpPr>
        <p:spPr>
          <a:xfrm>
            <a:off x="884118" y="1082615"/>
            <a:ext cx="8367712" cy="4997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noProof="1" smtClean="0"/>
              <a:t>recv_str_len = 0;</a:t>
            </a:r>
          </a:p>
          <a:p>
            <a:pPr>
              <a:lnSpc>
                <a:spcPct val="90000"/>
              </a:lnSpc>
            </a:pPr>
            <a:r>
              <a:rPr lang="en-US" altLang="zh-CN" sz="2400" noProof="1" smtClean="0"/>
              <a:t>int recv_package_len = 0;</a:t>
            </a:r>
          </a:p>
          <a:p>
            <a:pPr>
              <a:lnSpc>
                <a:spcPct val="90000"/>
              </a:lnSpc>
            </a:pPr>
            <a:r>
              <a:rPr lang="en-US" altLang="zh-CN" sz="2400" noProof="1" smtClean="0"/>
              <a:t>recv_package_len = client_sock.Receive(ReadDataBuffer, 1024, SocketFlags.None);</a:t>
            </a:r>
          </a:p>
          <a:p>
            <a:pPr>
              <a:lnSpc>
                <a:spcPct val="90000"/>
              </a:lnSpc>
            </a:pPr>
            <a:r>
              <a:rPr lang="en-US" altLang="zh-CN" sz="2400" noProof="1" smtClean="0"/>
              <a:t>while (recv_package_len != 0)</a:t>
            </a:r>
          </a:p>
          <a:p>
            <a:pPr>
              <a:lnSpc>
                <a:spcPct val="90000"/>
              </a:lnSpc>
            </a:pPr>
            <a:r>
              <a:rPr lang="en-US" altLang="zh-CN" sz="2400" noProof="1" smtClean="0"/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2400" noProof="1" smtClean="0"/>
              <a:t> recv_str_len += recv_package_len;                        ms_recv.Write(ReadDataBuffer, 0, recv_package_len);</a:t>
            </a:r>
          </a:p>
          <a:p>
            <a:pPr>
              <a:lnSpc>
                <a:spcPct val="90000"/>
              </a:lnSpc>
            </a:pPr>
            <a:r>
              <a:rPr lang="en-US" altLang="zh-CN" sz="2400" noProof="1" smtClean="0"/>
              <a:t>recv_package_len = client_sock.Receive(ReadDataBuffer, 1024, SocketFlags.None);</a:t>
            </a:r>
          </a:p>
          <a:p>
            <a:pPr>
              <a:lnSpc>
                <a:spcPct val="90000"/>
              </a:lnSpc>
            </a:pPr>
            <a:r>
              <a:rPr lang="en-US" altLang="zh-CN" sz="2400" noProof="1" smtClean="0"/>
              <a:t>}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27109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4118953" cy="718868"/>
          </a:xfrm>
        </p:spPr>
        <p:txBody>
          <a:bodyPr/>
          <a:lstStyle/>
          <a:p>
            <a:r>
              <a:rPr lang="zh-CN" altLang="en-US" smtClean="0"/>
              <a:t>通知窗体显示文本</a:t>
            </a:r>
          </a:p>
        </p:txBody>
      </p:sp>
      <p:sp>
        <p:nvSpPr>
          <p:cNvPr id="7" name="Rectangle 3"/>
          <p:cNvSpPr txBox="1">
            <a:spLocks noRot="1" noChangeArrowheads="1"/>
          </p:cNvSpPr>
          <p:nvPr/>
        </p:nvSpPr>
        <p:spPr>
          <a:xfrm>
            <a:off x="677334" y="1401465"/>
            <a:ext cx="8949745" cy="1410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noProof="1" smtClean="0"/>
              <a:t>SendMessage(main_wnd_handle, TRAN_FINISHED, 100, 100);</a:t>
            </a:r>
            <a:endParaRPr lang="en-US" altLang="zh-CN" smtClean="0"/>
          </a:p>
          <a:p>
            <a:r>
              <a:rPr lang="en-US" altLang="zh-CN" noProof="1" smtClean="0"/>
              <a:t>recv_str = Encoding.UTF8.GetString(ms_recv.GetBuffer(), 0, recv_str_len);</a:t>
            </a:r>
          </a:p>
          <a:p>
            <a:r>
              <a:rPr lang="en-US" altLang="zh-CN" noProof="1" smtClean="0"/>
              <a:t>textBox1.Text = recv_str;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6028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3325323" cy="684362"/>
          </a:xfrm>
        </p:spPr>
        <p:txBody>
          <a:bodyPr>
            <a:normAutofit/>
          </a:bodyPr>
          <a:lstStyle/>
          <a:p>
            <a:r>
              <a:rPr lang="zh-CN" altLang="en-US" smtClean="0"/>
              <a:t>字符字节处理</a:t>
            </a:r>
          </a:p>
        </p:txBody>
      </p:sp>
      <p:sp>
        <p:nvSpPr>
          <p:cNvPr id="7" name="Rectangle 3"/>
          <p:cNvSpPr txBox="1">
            <a:spLocks noRot="1" noChangeArrowheads="1"/>
          </p:cNvSpPr>
          <p:nvPr/>
        </p:nvSpPr>
        <p:spPr>
          <a:xfrm>
            <a:off x="884368" y="1293962"/>
            <a:ext cx="4429504" cy="1031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noProof="1" smtClean="0"/>
              <a:t>Encoding.UTF8</a:t>
            </a:r>
            <a:endParaRPr lang="en-US" altLang="zh-CN" smtClean="0"/>
          </a:p>
          <a:p>
            <a:r>
              <a:rPr lang="en-US" altLang="zh-CN" smtClean="0"/>
              <a:t>使</a:t>
            </a:r>
            <a:r>
              <a:rPr lang="zh-CN" altLang="en-US" smtClean="0"/>
              <a:t>用指定编码返回字符串</a:t>
            </a:r>
          </a:p>
        </p:txBody>
      </p:sp>
    </p:spTree>
    <p:extLst>
      <p:ext uri="{BB962C8B-B14F-4D97-AF65-F5344CB8AC3E}">
        <p14:creationId xmlns:p14="http://schemas.microsoft.com/office/powerpoint/2010/main" val="262656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2126251" cy="658483"/>
          </a:xfrm>
        </p:spPr>
        <p:txBody>
          <a:bodyPr/>
          <a:lstStyle/>
          <a:p>
            <a:r>
              <a:rPr lang="zh-CN" altLang="en-US" smtClean="0"/>
              <a:t>应用流程</a:t>
            </a:r>
          </a:p>
        </p:txBody>
      </p:sp>
      <p:sp>
        <p:nvSpPr>
          <p:cNvPr id="9" name="Rectangle 3"/>
          <p:cNvSpPr txBox="1">
            <a:spLocks noRot="1" noChangeArrowheads="1"/>
          </p:cNvSpPr>
          <p:nvPr/>
        </p:nvSpPr>
        <p:spPr>
          <a:xfrm>
            <a:off x="573817" y="1573992"/>
            <a:ext cx="8596668" cy="2316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smtClean="0"/>
              <a:t>HTTP/1.1 </a:t>
            </a:r>
            <a:r>
              <a:rPr lang="zh-CN" altLang="en-US" sz="2400" smtClean="0"/>
              <a:t>新的请求可以在上次请求建立的</a:t>
            </a:r>
            <a:r>
              <a:rPr lang="en-US" altLang="zh-CN" sz="2400" smtClean="0"/>
              <a:t>TCP</a:t>
            </a:r>
            <a:r>
              <a:rPr lang="zh-CN" altLang="en-US" sz="2400" smtClean="0"/>
              <a:t>连接之上发送，连接可以复用。优点是减少重复进行</a:t>
            </a:r>
            <a:r>
              <a:rPr lang="en-US" altLang="zh-CN" sz="2400" smtClean="0"/>
              <a:t>TCP</a:t>
            </a:r>
            <a:r>
              <a:rPr lang="zh-CN" altLang="en-US" sz="2400" smtClean="0"/>
              <a:t>三次握手的开销，提高效率。</a:t>
            </a:r>
          </a:p>
          <a:p>
            <a:r>
              <a:rPr lang="zh-CN" altLang="en-US" sz="2400" smtClean="0"/>
              <a:t>在同一个</a:t>
            </a:r>
            <a:r>
              <a:rPr lang="en-US" altLang="zh-CN" sz="2400" smtClean="0"/>
              <a:t>TCP</a:t>
            </a:r>
            <a:r>
              <a:rPr lang="zh-CN" altLang="en-US" sz="2400" smtClean="0"/>
              <a:t>连接中，新的请求需要等上次请求收到响应后，才能发送</a:t>
            </a:r>
          </a:p>
        </p:txBody>
      </p:sp>
    </p:spTree>
    <p:extLst>
      <p:ext uri="{BB962C8B-B14F-4D97-AF65-F5344CB8AC3E}">
        <p14:creationId xmlns:p14="http://schemas.microsoft.com/office/powerpoint/2010/main" val="91039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2445428" cy="891396"/>
          </a:xfrm>
        </p:spPr>
        <p:txBody>
          <a:bodyPr/>
          <a:lstStyle/>
          <a:p>
            <a:r>
              <a:rPr lang="zh-CN" altLang="en-US" smtClean="0"/>
              <a:t>返回结果</a:t>
            </a:r>
            <a:r>
              <a:rPr lang="en-US" altLang="zh-CN" smtClean="0"/>
              <a:t>A</a:t>
            </a: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746345" y="1500996"/>
            <a:ext cx="4895330" cy="2687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HTTP/1.1 304 Not Modified</a:t>
            </a:r>
          </a:p>
          <a:p>
            <a:r>
              <a:rPr lang="en-US" altLang="en-US" smtClean="0"/>
              <a:t>Date: Mon, 17 May 2010 15:42:25 GMT</a:t>
            </a:r>
          </a:p>
          <a:p>
            <a:r>
              <a:rPr lang="en-US" altLang="en-US" smtClean="0"/>
              <a:t>Server: Apache/2.2.4 (Win32)</a:t>
            </a:r>
          </a:p>
          <a:p>
            <a:r>
              <a:rPr lang="en-US" altLang="en-US" smtClean="0"/>
              <a:t>Connection: Keep-Alive</a:t>
            </a:r>
          </a:p>
          <a:p>
            <a:r>
              <a:rPr lang="en-US" altLang="en-US" smtClean="0"/>
              <a:t>Keep-Alive: timeout=5, max=100</a:t>
            </a:r>
          </a:p>
          <a:p>
            <a:r>
              <a:rPr lang="en-US" altLang="en-US" smtClean="0"/>
              <a:t>ETag: "d929-2c-9010be00"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9543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35794" y="230038"/>
            <a:ext cx="2963013" cy="757359"/>
          </a:xfrm>
        </p:spPr>
        <p:txBody>
          <a:bodyPr/>
          <a:lstStyle/>
          <a:p>
            <a:r>
              <a:rPr lang="zh-CN" altLang="en-US" smtClean="0"/>
              <a:t>返回结果</a:t>
            </a:r>
            <a:r>
              <a:rPr lang="en-US" altLang="zh-CN" smtClean="0"/>
              <a:t>B</a:t>
            </a:r>
            <a:endParaRPr lang="zh-CN" altLang="en-US" smtClean="0"/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746345" y="1366959"/>
            <a:ext cx="6551602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2400" smtClean="0"/>
              <a:t>HTTP/1.1 200 OK</a:t>
            </a:r>
          </a:p>
          <a:p>
            <a:pPr>
              <a:lnSpc>
                <a:spcPct val="80000"/>
              </a:lnSpc>
            </a:pPr>
            <a:r>
              <a:rPr lang="en-US" altLang="zh-CN" sz="2400" smtClean="0"/>
              <a:t>Date: Mon, 17 May 2010 15:44:19 GMT</a:t>
            </a:r>
          </a:p>
          <a:p>
            <a:pPr>
              <a:lnSpc>
                <a:spcPct val="80000"/>
              </a:lnSpc>
            </a:pPr>
            <a:r>
              <a:rPr lang="en-US" altLang="zh-CN" sz="2400" smtClean="0"/>
              <a:t>Server: Apache/2.2.4 (Win32)</a:t>
            </a:r>
          </a:p>
          <a:p>
            <a:pPr>
              <a:lnSpc>
                <a:spcPct val="80000"/>
              </a:lnSpc>
            </a:pPr>
            <a:r>
              <a:rPr lang="en-US" altLang="zh-CN" sz="2400" smtClean="0"/>
              <a:t>Last-Modified: Mon, 17 May 2010 15:44:11 GMT</a:t>
            </a:r>
          </a:p>
          <a:p>
            <a:pPr>
              <a:lnSpc>
                <a:spcPct val="80000"/>
              </a:lnSpc>
            </a:pPr>
            <a:r>
              <a:rPr lang="en-US" altLang="zh-CN" sz="2400" smtClean="0"/>
              <a:t>ETag: "d929-28-189c8235"</a:t>
            </a:r>
          </a:p>
          <a:p>
            <a:pPr>
              <a:lnSpc>
                <a:spcPct val="80000"/>
              </a:lnSpc>
            </a:pPr>
            <a:r>
              <a:rPr lang="en-US" altLang="zh-CN" sz="2400" smtClean="0"/>
              <a:t>Accept-Ranges: bytes</a:t>
            </a:r>
          </a:p>
          <a:p>
            <a:pPr>
              <a:lnSpc>
                <a:spcPct val="80000"/>
              </a:lnSpc>
            </a:pPr>
            <a:r>
              <a:rPr lang="en-US" altLang="zh-CN" sz="2400" smtClean="0"/>
              <a:t>Content-Length: 40</a:t>
            </a:r>
          </a:p>
          <a:p>
            <a:pPr>
              <a:lnSpc>
                <a:spcPct val="80000"/>
              </a:lnSpc>
            </a:pPr>
            <a:r>
              <a:rPr lang="en-US" altLang="zh-CN" sz="2400" smtClean="0"/>
              <a:t>Keep-Alive: timeout=5, max=100</a:t>
            </a:r>
          </a:p>
          <a:p>
            <a:pPr>
              <a:lnSpc>
                <a:spcPct val="80000"/>
              </a:lnSpc>
            </a:pPr>
            <a:r>
              <a:rPr lang="en-US" altLang="zh-CN" sz="2400" smtClean="0"/>
              <a:t>Connection: Keep-Alive</a:t>
            </a:r>
          </a:p>
          <a:p>
            <a:pPr>
              <a:lnSpc>
                <a:spcPct val="80000"/>
              </a:lnSpc>
            </a:pPr>
            <a:r>
              <a:rPr lang="en-US" altLang="zh-CN" sz="2400" smtClean="0"/>
              <a:t>Content-Type: text/html</a:t>
            </a:r>
          </a:p>
          <a:p>
            <a:pPr>
              <a:lnSpc>
                <a:spcPct val="80000"/>
              </a:lnSpc>
            </a:pPr>
            <a:endParaRPr lang="en-US" altLang="zh-CN" sz="2400" smtClean="0"/>
          </a:p>
          <a:p>
            <a:pPr>
              <a:lnSpc>
                <a:spcPct val="80000"/>
              </a:lnSpc>
            </a:pPr>
            <a:r>
              <a:rPr lang="en-US" altLang="zh-CN" sz="2400" smtClean="0"/>
              <a:t>&lt;html&gt;&lt;body&gt;&lt;h1&gt;hello&lt;/h1&gt;&lt;/body&gt;&lt;/html&gt;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05503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32277" y="333554"/>
            <a:ext cx="4541647" cy="649857"/>
          </a:xfrm>
        </p:spPr>
        <p:txBody>
          <a:bodyPr/>
          <a:lstStyle/>
          <a:p>
            <a:r>
              <a:rPr lang="zh-CN" altLang="en-US" smtClean="0"/>
              <a:t>试分析此字段意义</a:t>
            </a: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504805" y="1175260"/>
            <a:ext cx="6819021" cy="479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noProof="1" smtClean="0"/>
              <a:t>"If-Modified-Since: Sat, 20 Nov 2004 06:16:24 GMT</a:t>
            </a:r>
            <a:endParaRPr lang="zh-CN" altLang="en-US" smtClean="0"/>
          </a:p>
        </p:txBody>
      </p:sp>
      <p:sp>
        <p:nvSpPr>
          <p:cNvPr id="2" name="矩形 1"/>
          <p:cNvSpPr/>
          <p:nvPr/>
        </p:nvSpPr>
        <p:spPr>
          <a:xfrm>
            <a:off x="504805" y="2211181"/>
            <a:ext cx="2752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ip.dst == 210.38.224.248</a:t>
            </a:r>
          </a:p>
        </p:txBody>
      </p:sp>
    </p:spTree>
    <p:extLst>
      <p:ext uri="{BB962C8B-B14F-4D97-AF65-F5344CB8AC3E}">
        <p14:creationId xmlns:p14="http://schemas.microsoft.com/office/powerpoint/2010/main" val="186406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3851534" cy="856891"/>
          </a:xfrm>
        </p:spPr>
        <p:txBody>
          <a:bodyPr/>
          <a:lstStyle/>
          <a:p>
            <a:r>
              <a:rPr lang="zh-CN" altLang="en-US" smtClean="0"/>
              <a:t>试分析字段意义</a:t>
            </a: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470300" y="1573993"/>
            <a:ext cx="8406281" cy="1272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noProof="1" smtClean="0"/>
              <a:t>"If-Modified-Since: Sat, 20 Nov 2004 06:16:24 GMT</a:t>
            </a:r>
            <a:endParaRPr lang="en-US" altLang="zh-CN" smtClean="0"/>
          </a:p>
          <a:p>
            <a:r>
              <a:rPr lang="en-US" altLang="zh-CN" smtClean="0"/>
              <a:t>当</a:t>
            </a:r>
            <a:r>
              <a:rPr lang="zh-CN" altLang="en-US" smtClean="0"/>
              <a:t>网页内容修改后，服务才会发送新页返回，否则不发送新页。减少网络数据通信量，而浏览器将重新显示保存在本地的页面缓冲。</a:t>
            </a:r>
          </a:p>
        </p:txBody>
      </p:sp>
    </p:spTree>
    <p:extLst>
      <p:ext uri="{BB962C8B-B14F-4D97-AF65-F5344CB8AC3E}">
        <p14:creationId xmlns:p14="http://schemas.microsoft.com/office/powerpoint/2010/main" val="178239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利用网络抓包软件</a:t>
            </a:r>
          </a:p>
        </p:txBody>
      </p:sp>
      <p:sp>
        <p:nvSpPr>
          <p:cNvPr id="5222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133600" y="1600201"/>
            <a:ext cx="8153400" cy="2189163"/>
          </a:xfrm>
        </p:spPr>
        <p:txBody>
          <a:bodyPr/>
          <a:lstStyle/>
          <a:p>
            <a:r>
              <a:rPr lang="en-US" altLang="zh-CN" smtClean="0"/>
              <a:t>WinpCap</a:t>
            </a:r>
            <a:r>
              <a:rPr lang="zh-CN" altLang="en-US" smtClean="0"/>
              <a:t>在</a:t>
            </a:r>
            <a:r>
              <a:rPr lang="en-US" altLang="zh-CN" smtClean="0"/>
              <a:t>windows</a:t>
            </a:r>
            <a:r>
              <a:rPr lang="zh-CN" altLang="en-US" smtClean="0"/>
              <a:t>平台下的抓包库</a:t>
            </a:r>
          </a:p>
          <a:p>
            <a:r>
              <a:rPr lang="en-US" altLang="zh-CN" smtClean="0"/>
              <a:t>Wireshark</a:t>
            </a:r>
            <a:r>
              <a:rPr lang="zh-CN" altLang="en-US" smtClean="0"/>
              <a:t>一个利用</a:t>
            </a:r>
            <a:r>
              <a:rPr lang="en-US" altLang="zh-CN" smtClean="0"/>
              <a:t>WinPCap</a:t>
            </a:r>
            <a:r>
              <a:rPr lang="zh-CN" altLang="en-US" smtClean="0"/>
              <a:t>的抓包程序</a:t>
            </a:r>
          </a:p>
          <a:p>
            <a:r>
              <a:rPr lang="zh-CN" altLang="en-US" smtClean="0"/>
              <a:t>抓包过程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914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74826" y="228600"/>
            <a:ext cx="8588375" cy="896938"/>
          </a:xfrm>
        </p:spPr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WIRESHARK</a:t>
            </a:r>
            <a:r>
              <a:rPr lang="zh-CN" altLang="en-US"/>
              <a:t>抓包软件获取包</a:t>
            </a:r>
          </a:p>
        </p:txBody>
      </p:sp>
      <p:sp>
        <p:nvSpPr>
          <p:cNvPr id="53251" name="Rectangle 3"/>
          <p:cNvSpPr>
            <a:spLocks noGrp="1" noRot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选择网卡</a:t>
            </a:r>
          </a:p>
          <a:p>
            <a:r>
              <a:rPr lang="zh-CN" altLang="en-US" smtClean="0"/>
              <a:t>选取自己需要的协议包</a:t>
            </a:r>
          </a:p>
          <a:p>
            <a:r>
              <a:rPr lang="en-US" altLang="zh-CN" smtClean="0"/>
              <a:t>Hypertext Transfer Protocol</a:t>
            </a:r>
          </a:p>
          <a:p>
            <a:r>
              <a:rPr lang="zh-CN" altLang="en-US" smtClean="0"/>
              <a:t>复制包内容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1728787"/>
            <a:ext cx="77438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4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2" y="446577"/>
            <a:ext cx="5925377" cy="3124636"/>
          </a:xfrm>
        </p:spPr>
      </p:pic>
    </p:spTree>
    <p:extLst>
      <p:ext uri="{BB962C8B-B14F-4D97-AF65-F5344CB8AC3E}">
        <p14:creationId xmlns:p14="http://schemas.microsoft.com/office/powerpoint/2010/main" val="148888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81" y="899117"/>
            <a:ext cx="6906589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9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74826" y="228600"/>
            <a:ext cx="8588375" cy="896938"/>
          </a:xfrm>
        </p:spPr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WIRESHARK</a:t>
            </a:r>
            <a:r>
              <a:rPr lang="zh-CN" altLang="en-US"/>
              <a:t>抓包软件获取包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963" y="1408153"/>
            <a:ext cx="77438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3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98" y="420718"/>
            <a:ext cx="7059010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2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31" y="680803"/>
            <a:ext cx="67564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3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26" y="576077"/>
            <a:ext cx="5753903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8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27" y="314304"/>
            <a:ext cx="5782482" cy="21434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11" y="2824658"/>
            <a:ext cx="5830114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86" y="350792"/>
            <a:ext cx="5830114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1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74826" y="228600"/>
            <a:ext cx="8588375" cy="896938"/>
          </a:xfrm>
        </p:spPr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WIRESHARK</a:t>
            </a:r>
            <a:r>
              <a:rPr lang="zh-CN" altLang="en-US"/>
              <a:t>抓包软件获取包</a:t>
            </a:r>
          </a:p>
        </p:txBody>
      </p:sp>
      <p:pic>
        <p:nvPicPr>
          <p:cNvPr id="54275" name="Picture 5" descr="ss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1700214"/>
            <a:ext cx="8713787" cy="451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49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37" y="1600261"/>
            <a:ext cx="11267909" cy="2757983"/>
          </a:xfrm>
          <a:prstGeom prst="rect">
            <a:avLst/>
          </a:prstGeom>
        </p:spPr>
      </p:pic>
      <p:sp>
        <p:nvSpPr>
          <p:cNvPr id="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73538" y="287976"/>
            <a:ext cx="8588375" cy="896938"/>
          </a:xfrm>
        </p:spPr>
        <p:txBody>
          <a:bodyPr/>
          <a:lstStyle/>
          <a:p>
            <a:r>
              <a:rPr lang="zh-CN" altLang="en-US" smtClean="0"/>
              <a:t>获取学校主页</a:t>
            </a:r>
            <a:r>
              <a:rPr lang="en-US" altLang="zh-CN" smtClean="0"/>
              <a:t>www.zsc.edu.cn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2358" y="5073134"/>
            <a:ext cx="67572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/>
              <a:t>HTTP/1.1 400 Bad </a:t>
            </a:r>
            <a:r>
              <a:rPr lang="zh-CN" altLang="en-US" sz="4000" smtClean="0"/>
              <a:t>Request是什么意思？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1099518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73538" y="287976"/>
            <a:ext cx="8588375" cy="896938"/>
          </a:xfrm>
        </p:spPr>
        <p:txBody>
          <a:bodyPr/>
          <a:lstStyle/>
          <a:p>
            <a:r>
              <a:rPr lang="zh-CN" altLang="en-US" smtClean="0"/>
              <a:t>获取学校主页</a:t>
            </a:r>
            <a:r>
              <a:rPr lang="en-US" altLang="zh-CN" smtClean="0"/>
              <a:t>www.zsc.edu.cn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2357" y="4111232"/>
            <a:ext cx="67572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smtClean="0"/>
              <a:t>查看学校主页的</a:t>
            </a:r>
            <a:r>
              <a:rPr lang="en-US" altLang="zh-CN" sz="4000" smtClean="0"/>
              <a:t>IP</a:t>
            </a:r>
            <a:r>
              <a:rPr lang="zh-CN" altLang="en-US" sz="4000" smtClean="0"/>
              <a:t>地址</a:t>
            </a:r>
            <a:endParaRPr lang="zh-CN" altLang="en-US" sz="4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57" y="1357374"/>
            <a:ext cx="10007313" cy="244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32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95408" y="169223"/>
            <a:ext cx="1134628" cy="714374"/>
          </a:xfrm>
        </p:spPr>
        <p:txBody>
          <a:bodyPr/>
          <a:lstStyle/>
          <a:p>
            <a:r>
              <a:rPr lang="zh-CN" altLang="en-US" smtClean="0"/>
              <a:t>抓包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16" y="1002350"/>
            <a:ext cx="9614791" cy="557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66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95408" y="169223"/>
            <a:ext cx="3972831" cy="714374"/>
          </a:xfrm>
        </p:spPr>
        <p:txBody>
          <a:bodyPr/>
          <a:lstStyle/>
          <a:p>
            <a:r>
              <a:rPr lang="zh-CN" altLang="en-US" smtClean="0"/>
              <a:t>复制</a:t>
            </a:r>
            <a:r>
              <a:rPr lang="en-US" altLang="zh-CN" smtClean="0"/>
              <a:t>HTTP</a:t>
            </a:r>
            <a:r>
              <a:rPr lang="zh-CN" altLang="en-US" smtClean="0"/>
              <a:t>协议包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134217"/>
            <a:ext cx="56673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2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95408" y="169223"/>
            <a:ext cx="4554722" cy="714374"/>
          </a:xfrm>
        </p:spPr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HTTP</a:t>
            </a:r>
            <a:r>
              <a:rPr lang="zh-CN" altLang="en-US" smtClean="0"/>
              <a:t>协议字串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7" y="1320264"/>
            <a:ext cx="87820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2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195408" y="169223"/>
            <a:ext cx="4554722" cy="7143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mtClean="0"/>
              <a:t>HTTP</a:t>
            </a:r>
            <a:r>
              <a:rPr lang="zh-CN" altLang="en-US" smtClean="0"/>
              <a:t>协议返回的</a:t>
            </a:r>
            <a:r>
              <a:rPr lang="en-US" altLang="zh-CN" smtClean="0"/>
              <a:t>html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26235" y="1042550"/>
            <a:ext cx="3370378" cy="565699"/>
          </a:xfrm>
          <a:prstGeom prst="roundRect">
            <a:avLst/>
          </a:prstGeom>
          <a:solidFill>
            <a:srgbClr val="37BCFF"/>
          </a:solidFill>
          <a:ln>
            <a:solidFill>
              <a:srgbClr val="0920F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压缩的数据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26235" y="1767202"/>
            <a:ext cx="3370378" cy="565699"/>
          </a:xfrm>
          <a:prstGeom prst="roundRect">
            <a:avLst/>
          </a:prstGeom>
          <a:solidFill>
            <a:srgbClr val="37BCFF"/>
          </a:solidFill>
          <a:ln>
            <a:solidFill>
              <a:srgbClr val="0920F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压缩的数据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504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64" y="830705"/>
            <a:ext cx="6781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3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95407" y="-34168"/>
            <a:ext cx="4554722" cy="714374"/>
          </a:xfrm>
        </p:spPr>
        <p:txBody>
          <a:bodyPr/>
          <a:lstStyle/>
          <a:p>
            <a:r>
              <a:rPr lang="zh-CN" altLang="en-US" smtClean="0"/>
              <a:t>访问</a:t>
            </a:r>
            <a:r>
              <a:rPr lang="en-US" altLang="zh-CN" smtClean="0"/>
              <a:t>www.cnki.net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97" y="680206"/>
            <a:ext cx="8479493" cy="617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0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95408" y="169223"/>
            <a:ext cx="4554722" cy="714374"/>
          </a:xfrm>
        </p:spPr>
        <p:txBody>
          <a:bodyPr/>
          <a:lstStyle/>
          <a:p>
            <a:r>
              <a:rPr lang="zh-CN" altLang="en-US" smtClean="0"/>
              <a:t>访问</a:t>
            </a:r>
            <a:r>
              <a:rPr lang="en-US" altLang="zh-CN" smtClean="0"/>
              <a:t>www.cnki.net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55" y="1120088"/>
            <a:ext cx="3914775" cy="34480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642" y="1120088"/>
            <a:ext cx="43053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5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95408" y="169223"/>
            <a:ext cx="4554722" cy="714374"/>
          </a:xfrm>
        </p:spPr>
        <p:txBody>
          <a:bodyPr/>
          <a:lstStyle/>
          <a:p>
            <a:r>
              <a:rPr lang="zh-CN" altLang="en-US" smtClean="0"/>
              <a:t>访问</a:t>
            </a:r>
            <a:r>
              <a:rPr lang="en-US" altLang="zh-CN" smtClean="0"/>
              <a:t>www.cnki.net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6" y="1034142"/>
            <a:ext cx="7992590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3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95408" y="169223"/>
            <a:ext cx="4554722" cy="714374"/>
          </a:xfrm>
        </p:spPr>
        <p:txBody>
          <a:bodyPr/>
          <a:lstStyle/>
          <a:p>
            <a:r>
              <a:rPr lang="en-US" altLang="zh-CN" smtClean="0"/>
              <a:t>GZIP</a:t>
            </a:r>
            <a:r>
              <a:rPr lang="zh-CN" altLang="en-US" smtClean="0"/>
              <a:t>解压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08" y="1111035"/>
            <a:ext cx="10461410" cy="458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GZipStream</a:t>
            </a:r>
            <a:r>
              <a:rPr lang="zh-CN" altLang="en-US" smtClean="0"/>
              <a:t>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765" y="1450726"/>
            <a:ext cx="5891908" cy="1099969"/>
          </a:xfrm>
        </p:spPr>
        <p:txBody>
          <a:bodyPr>
            <a:noAutofit/>
          </a:bodyPr>
          <a:lstStyle/>
          <a:p>
            <a:r>
              <a:rPr lang="zh-CN" altLang="en-US" sz="2800" smtClean="0"/>
              <a:t>支持对数据的压缩与解压缩</a:t>
            </a:r>
            <a:endParaRPr lang="en-US" altLang="zh-CN" sz="2800" smtClean="0"/>
          </a:p>
          <a:p>
            <a:r>
              <a:rPr lang="zh-CN" altLang="en-US" sz="2800" smtClean="0"/>
              <a:t>算法隐藏</a:t>
            </a:r>
            <a:endParaRPr lang="zh-CN" altLang="en-US" sz="2800"/>
          </a:p>
        </p:txBody>
      </p:sp>
      <p:sp>
        <p:nvSpPr>
          <p:cNvPr id="4" name="圆角矩形 3"/>
          <p:cNvSpPr/>
          <p:nvPr/>
        </p:nvSpPr>
        <p:spPr>
          <a:xfrm>
            <a:off x="795537" y="3137804"/>
            <a:ext cx="3684693" cy="1061216"/>
          </a:xfrm>
          <a:prstGeom prst="roundRect">
            <a:avLst/>
          </a:prstGeom>
          <a:solidFill>
            <a:srgbClr val="D1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364875" y="3045221"/>
            <a:ext cx="3164135" cy="17604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解压后的数据</a:t>
            </a:r>
            <a:endParaRPr lang="zh-CN" altLang="en-US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55625" y="3292456"/>
            <a:ext cx="3370378" cy="565699"/>
          </a:xfrm>
          <a:prstGeom prst="roundRect">
            <a:avLst/>
          </a:prstGeom>
          <a:solidFill>
            <a:srgbClr val="37BCFF"/>
          </a:solidFill>
          <a:ln>
            <a:solidFill>
              <a:srgbClr val="0920F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压缩的数据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下箭头 7"/>
          <p:cNvSpPr/>
          <p:nvPr/>
        </p:nvSpPr>
        <p:spPr>
          <a:xfrm rot="16200000">
            <a:off x="5122980" y="2606203"/>
            <a:ext cx="395416" cy="1273453"/>
          </a:xfrm>
          <a:prstGeom prst="downArrow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672981" y="2286937"/>
            <a:ext cx="37710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smtClean="0"/>
              <a:t>GZipStream.Read</a:t>
            </a:r>
            <a:endParaRPr lang="zh-CN" altLang="en-US" sz="3600"/>
          </a:p>
        </p:txBody>
      </p:sp>
      <p:sp>
        <p:nvSpPr>
          <p:cNvPr id="10" name="圆角矩形 9"/>
          <p:cNvSpPr/>
          <p:nvPr/>
        </p:nvSpPr>
        <p:spPr>
          <a:xfrm>
            <a:off x="7107318" y="4917642"/>
            <a:ext cx="1679247" cy="342079"/>
          </a:xfrm>
          <a:prstGeom prst="roundRect">
            <a:avLst/>
          </a:prstGeom>
          <a:solidFill>
            <a:srgbClr val="37BCFF"/>
          </a:solidFill>
          <a:ln w="28575">
            <a:solidFill>
              <a:srgbClr val="00206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buf[]</a:t>
            </a:r>
            <a:endParaRPr lang="zh-CN" altLang="en-US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866700" y="4349231"/>
            <a:ext cx="1947147" cy="568411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ms_recv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7456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12" y="883597"/>
            <a:ext cx="8420100" cy="5724525"/>
          </a:xfrm>
          <a:prstGeom prst="rect">
            <a:avLst/>
          </a:prstGeom>
        </p:spPr>
      </p:pic>
      <p:sp>
        <p:nvSpPr>
          <p:cNvPr id="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95408" y="169223"/>
            <a:ext cx="4554722" cy="714374"/>
          </a:xfrm>
        </p:spPr>
        <p:txBody>
          <a:bodyPr/>
          <a:lstStyle/>
          <a:p>
            <a:r>
              <a:rPr lang="zh-CN" altLang="en-US" smtClean="0"/>
              <a:t>访问</a:t>
            </a:r>
            <a:r>
              <a:rPr lang="en-US" altLang="zh-CN" smtClean="0"/>
              <a:t>www.cnki.net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5990885" cy="796506"/>
          </a:xfrm>
        </p:spPr>
        <p:txBody>
          <a:bodyPr/>
          <a:lstStyle/>
          <a:p>
            <a:r>
              <a:rPr lang="zh-CN" altLang="en-US" smtClean="0"/>
              <a:t>利用</a:t>
            </a:r>
            <a:r>
              <a:rPr lang="en-US" altLang="zh-CN" smtClean="0"/>
              <a:t>HTTP</a:t>
            </a:r>
            <a:r>
              <a:rPr lang="zh-CN" altLang="en-US" smtClean="0"/>
              <a:t>协议实现网页下载</a:t>
            </a: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815357" y="1573993"/>
            <a:ext cx="461065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smtClean="0"/>
              <a:t>协议分析</a:t>
            </a:r>
            <a:endParaRPr lang="en-US" altLang="zh-CN" sz="2800" smtClean="0"/>
          </a:p>
          <a:p>
            <a:pPr lvl="1"/>
            <a:r>
              <a:rPr lang="zh-CN" altLang="en-US" sz="2800" smtClean="0"/>
              <a:t>向服务器发</a:t>
            </a:r>
            <a:r>
              <a:rPr lang="en-US" altLang="zh-CN" sz="2800" smtClean="0"/>
              <a:t>Get </a:t>
            </a:r>
            <a:r>
              <a:rPr lang="zh-CN" altLang="en-US" sz="2800" smtClean="0"/>
              <a:t>命令</a:t>
            </a:r>
          </a:p>
          <a:p>
            <a:pPr lvl="1"/>
            <a:r>
              <a:rPr lang="zh-CN" altLang="en-US" sz="2800" smtClean="0"/>
              <a:t>接收服务器响应</a:t>
            </a:r>
          </a:p>
          <a:p>
            <a:pPr lvl="1"/>
            <a:r>
              <a:rPr lang="zh-CN" altLang="en-US" sz="2800" smtClean="0"/>
              <a:t>数据抽取</a:t>
            </a:r>
          </a:p>
          <a:p>
            <a:r>
              <a:rPr lang="zh-CN" altLang="en-US" sz="2800" smtClean="0"/>
              <a:t>应用流程</a:t>
            </a:r>
          </a:p>
          <a:p>
            <a:r>
              <a:rPr lang="zh-CN" altLang="en-US" sz="2800" smtClean="0"/>
              <a:t>程序实例</a:t>
            </a:r>
          </a:p>
        </p:txBody>
      </p:sp>
    </p:spTree>
    <p:extLst>
      <p:ext uri="{BB962C8B-B14F-4D97-AF65-F5344CB8AC3E}">
        <p14:creationId xmlns:p14="http://schemas.microsoft.com/office/powerpoint/2010/main" val="48732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022391" y="195533"/>
            <a:ext cx="2229767" cy="589471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协议举例</a:t>
            </a:r>
          </a:p>
        </p:txBody>
      </p:sp>
      <p:sp>
        <p:nvSpPr>
          <p:cNvPr id="7" name="Rectangle 3"/>
          <p:cNvSpPr txBox="1">
            <a:spLocks noRot="1" noChangeArrowheads="1"/>
          </p:cNvSpPr>
          <p:nvPr/>
        </p:nvSpPr>
        <p:spPr>
          <a:xfrm>
            <a:off x="1022391" y="1139257"/>
            <a:ext cx="8153400" cy="4997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2400" noProof="1" smtClean="0"/>
              <a:t>"GET / HTTP/1.1\r\n" + </a:t>
            </a:r>
          </a:p>
          <a:p>
            <a:pPr>
              <a:lnSpc>
                <a:spcPct val="80000"/>
              </a:lnSpc>
            </a:pPr>
            <a:r>
              <a:rPr lang="en-US" altLang="zh-CN" sz="2400" noProof="1" smtClean="0"/>
              <a:t>"Host: www.baidu.com\r\n" +</a:t>
            </a:r>
          </a:p>
          <a:p>
            <a:pPr>
              <a:lnSpc>
                <a:spcPct val="80000"/>
              </a:lnSpc>
            </a:pPr>
            <a:r>
              <a:rPr lang="en-US" altLang="zh-CN" sz="2400" noProof="1" smtClean="0"/>
              <a:t>"Accept: */*\r\n" +</a:t>
            </a:r>
          </a:p>
          <a:p>
            <a:pPr>
              <a:lnSpc>
                <a:spcPct val="80000"/>
              </a:lnSpc>
            </a:pPr>
            <a:r>
              <a:rPr lang="en-US" altLang="zh-CN" sz="2400" noProof="1" smtClean="0"/>
              <a:t>"Accept-Language: zh-cn\r\n"+</a:t>
            </a:r>
          </a:p>
          <a:p>
            <a:pPr>
              <a:lnSpc>
                <a:spcPct val="80000"/>
              </a:lnSpc>
            </a:pPr>
            <a:r>
              <a:rPr lang="en-US" altLang="zh-CN" sz="2400" noProof="1" smtClean="0"/>
              <a:t>"Accept-Encoding: gzip, deflate\r\n" + </a:t>
            </a:r>
          </a:p>
          <a:p>
            <a:pPr>
              <a:lnSpc>
                <a:spcPct val="80000"/>
              </a:lnSpc>
            </a:pPr>
            <a:r>
              <a:rPr lang="en-US" altLang="zh-CN" sz="2400" noProof="1" smtClean="0"/>
              <a:t>"If-Modified-Since: Sat, 20 Nov 2004 06:16:24 GMT\r\n"+</a:t>
            </a:r>
          </a:p>
          <a:p>
            <a:pPr>
              <a:lnSpc>
                <a:spcPct val="80000"/>
              </a:lnSpc>
            </a:pPr>
            <a:r>
              <a:rPr lang="en-US" altLang="zh-CN" sz="2400" noProof="1" smtClean="0"/>
              <a:t>"User-Agent: Mozilla/4.0 (compatible; MSIE 6.0; Windows NT 5.1; SV1; GTB6.3; .NET CLR 2.0.50727; .NET CLR 3.0.04506.648; .NET CLR 3.5.21022; .NET CLR 3.0.4506.2152; .NET CLR 3.5.30729)\r\n"+</a:t>
            </a:r>
          </a:p>
          <a:p>
            <a:pPr>
              <a:lnSpc>
                <a:spcPct val="80000"/>
              </a:lnSpc>
            </a:pPr>
            <a:r>
              <a:rPr lang="en-US" altLang="zh-CN" sz="2400" noProof="1" smtClean="0"/>
              <a:t>"Host: 192.168.1.102\r\n"+</a:t>
            </a:r>
          </a:p>
          <a:p>
            <a:pPr>
              <a:lnSpc>
                <a:spcPct val="80000"/>
              </a:lnSpc>
            </a:pPr>
            <a:r>
              <a:rPr lang="en-US" altLang="zh-CN" sz="2400" noProof="1" smtClean="0"/>
              <a:t>"Connection: Keep-Alive\r\n" +</a:t>
            </a:r>
          </a:p>
          <a:p>
            <a:pPr>
              <a:lnSpc>
                <a:spcPct val="80000"/>
              </a:lnSpc>
            </a:pPr>
            <a:r>
              <a:rPr lang="en-US" altLang="zh-CN" sz="2400" noProof="1" smtClean="0"/>
              <a:t>"\r\n"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94698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849863" y="402566"/>
            <a:ext cx="2367791" cy="787879"/>
          </a:xfrm>
        </p:spPr>
        <p:txBody>
          <a:bodyPr/>
          <a:lstStyle/>
          <a:p>
            <a:r>
              <a:rPr lang="zh-CN" altLang="en-US" smtClean="0"/>
              <a:t>应用流程</a:t>
            </a:r>
          </a:p>
        </p:txBody>
      </p:sp>
      <p:sp>
        <p:nvSpPr>
          <p:cNvPr id="7" name="Rectangle 3"/>
          <p:cNvSpPr txBox="1">
            <a:spLocks noRot="1" noChangeArrowheads="1"/>
          </p:cNvSpPr>
          <p:nvPr/>
        </p:nvSpPr>
        <p:spPr>
          <a:xfrm>
            <a:off x="849863" y="1643004"/>
            <a:ext cx="5076484" cy="3515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smtClean="0"/>
              <a:t>网络连接</a:t>
            </a:r>
          </a:p>
          <a:p>
            <a:r>
              <a:rPr lang="zh-CN" altLang="en-US" sz="3200" smtClean="0"/>
              <a:t>打包数据包发送</a:t>
            </a:r>
          </a:p>
          <a:p>
            <a:r>
              <a:rPr lang="zh-CN" altLang="en-US" sz="3200" smtClean="0"/>
              <a:t>接收服务器响应</a:t>
            </a:r>
          </a:p>
          <a:p>
            <a:r>
              <a:rPr lang="zh-CN" altLang="en-US" sz="3200" smtClean="0"/>
              <a:t>字节处理</a:t>
            </a:r>
          </a:p>
          <a:p>
            <a:r>
              <a:rPr lang="zh-CN" altLang="en-US" sz="3200" smtClean="0"/>
              <a:t>显示结果</a:t>
            </a:r>
          </a:p>
        </p:txBody>
      </p:sp>
    </p:spTree>
    <p:extLst>
      <p:ext uri="{BB962C8B-B14F-4D97-AF65-F5344CB8AC3E}">
        <p14:creationId xmlns:p14="http://schemas.microsoft.com/office/powerpoint/2010/main" val="46533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849863" y="402566"/>
            <a:ext cx="2367791" cy="787879"/>
          </a:xfrm>
        </p:spPr>
        <p:txBody>
          <a:bodyPr/>
          <a:lstStyle/>
          <a:p>
            <a:r>
              <a:rPr lang="zh-CN" altLang="en-US" smtClean="0"/>
              <a:t>应用流程</a:t>
            </a:r>
          </a:p>
        </p:txBody>
      </p:sp>
      <p:sp>
        <p:nvSpPr>
          <p:cNvPr id="7" name="Rectangle 3"/>
          <p:cNvSpPr txBox="1">
            <a:spLocks noRot="1" noChangeArrowheads="1"/>
          </p:cNvSpPr>
          <p:nvPr/>
        </p:nvSpPr>
        <p:spPr>
          <a:xfrm>
            <a:off x="849863" y="1643004"/>
            <a:ext cx="5076484" cy="3515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smtClean="0"/>
              <a:t>网络连接</a:t>
            </a:r>
          </a:p>
          <a:p>
            <a:r>
              <a:rPr lang="zh-CN" altLang="en-US" sz="3200" smtClean="0"/>
              <a:t>打包数据包发送</a:t>
            </a:r>
          </a:p>
          <a:p>
            <a:r>
              <a:rPr lang="zh-CN" altLang="en-US" sz="3200" smtClean="0"/>
              <a:t>接收服务器响应</a:t>
            </a:r>
          </a:p>
          <a:p>
            <a:r>
              <a:rPr lang="zh-CN" altLang="en-US" sz="3200" smtClean="0"/>
              <a:t>字节处理</a:t>
            </a:r>
          </a:p>
          <a:p>
            <a:r>
              <a:rPr lang="zh-CN" altLang="en-US" sz="3200" smtClean="0"/>
              <a:t>显示结果</a:t>
            </a:r>
          </a:p>
        </p:txBody>
      </p:sp>
    </p:spTree>
    <p:extLst>
      <p:ext uri="{BB962C8B-B14F-4D97-AF65-F5344CB8AC3E}">
        <p14:creationId xmlns:p14="http://schemas.microsoft.com/office/powerpoint/2010/main" val="56364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2479934" cy="891396"/>
          </a:xfrm>
        </p:spPr>
        <p:txBody>
          <a:bodyPr/>
          <a:lstStyle/>
          <a:p>
            <a:r>
              <a:rPr lang="zh-CN" altLang="en-US" smtClean="0"/>
              <a:t>应用流程</a:t>
            </a:r>
          </a:p>
        </p:txBody>
      </p:sp>
      <p:sp>
        <p:nvSpPr>
          <p:cNvPr id="7" name="Rectangle 3"/>
          <p:cNvSpPr txBox="1">
            <a:spLocks noRot="1" noChangeArrowheads="1"/>
          </p:cNvSpPr>
          <p:nvPr/>
        </p:nvSpPr>
        <p:spPr>
          <a:xfrm>
            <a:off x="677334" y="2160589"/>
            <a:ext cx="6655119" cy="23078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smtClean="0"/>
              <a:t>GET /form.html HTTP/1.1 (CRLF)</a:t>
            </a:r>
          </a:p>
          <a:p>
            <a:r>
              <a:rPr lang="zh-CN" altLang="en-US" sz="2800" smtClean="0"/>
              <a:t>使用</a:t>
            </a:r>
            <a:r>
              <a:rPr lang="en-US" altLang="zh-CN" sz="2800" smtClean="0"/>
              <a:t>telnet</a:t>
            </a:r>
            <a:r>
              <a:rPr lang="zh-CN" altLang="en-US" sz="2800" smtClean="0"/>
              <a:t>进行</a:t>
            </a:r>
            <a:r>
              <a:rPr lang="en-US" altLang="zh-CN" sz="2800" smtClean="0"/>
              <a:t>http</a:t>
            </a:r>
            <a:r>
              <a:rPr lang="zh-CN" altLang="en-US" sz="2800" smtClean="0"/>
              <a:t>测试</a:t>
            </a:r>
          </a:p>
          <a:p>
            <a:pPr lvl="1"/>
            <a:r>
              <a:rPr lang="en-US" altLang="zh-CN" sz="2800" smtClean="0"/>
              <a:t>telnet localhost 80</a:t>
            </a:r>
          </a:p>
        </p:txBody>
      </p:sp>
    </p:spTree>
    <p:extLst>
      <p:ext uri="{BB962C8B-B14F-4D97-AF65-F5344CB8AC3E}">
        <p14:creationId xmlns:p14="http://schemas.microsoft.com/office/powerpoint/2010/main" val="4089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1937</TotalTime>
  <Words>829</Words>
  <Application>Microsoft Office PowerPoint</Application>
  <PresentationFormat>宽屏</PresentationFormat>
  <Paragraphs>150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2" baseType="lpstr">
      <vt:lpstr>方正姚体</vt:lpstr>
      <vt:lpstr>华文新魏</vt:lpstr>
      <vt:lpstr>微软雅黑</vt:lpstr>
      <vt:lpstr>Arial</vt:lpstr>
      <vt:lpstr>Trebuchet MS</vt:lpstr>
      <vt:lpstr>Wingdings 3</vt:lpstr>
      <vt:lpstr>平面</vt:lpstr>
      <vt:lpstr>HTTP协议应用 －网页下载</vt:lpstr>
      <vt:lpstr>应用流程</vt:lpstr>
      <vt:lpstr>PowerPoint 演示文稿</vt:lpstr>
      <vt:lpstr>PowerPoint 演示文稿</vt:lpstr>
      <vt:lpstr>利用HTTP协议实现网页下载</vt:lpstr>
      <vt:lpstr>协议举例</vt:lpstr>
      <vt:lpstr>应用流程</vt:lpstr>
      <vt:lpstr>应用流程</vt:lpstr>
      <vt:lpstr>应用流程</vt:lpstr>
      <vt:lpstr>下载网页</vt:lpstr>
      <vt:lpstr>接收网页</vt:lpstr>
      <vt:lpstr>程序流程</vt:lpstr>
      <vt:lpstr>代码分析</vt:lpstr>
      <vt:lpstr>构造协议包</vt:lpstr>
      <vt:lpstr>代码分析</vt:lpstr>
      <vt:lpstr>代码分析</vt:lpstr>
      <vt:lpstr>循环接收</vt:lpstr>
      <vt:lpstr>通知窗体显示文本</vt:lpstr>
      <vt:lpstr>字符字节处理</vt:lpstr>
      <vt:lpstr>返回结果A</vt:lpstr>
      <vt:lpstr>返回结果B</vt:lpstr>
      <vt:lpstr>试分析此字段意义</vt:lpstr>
      <vt:lpstr>试分析字段意义</vt:lpstr>
      <vt:lpstr>利用网络抓包软件</vt:lpstr>
      <vt:lpstr>使用WIRESHARK抓包软件获取包</vt:lpstr>
      <vt:lpstr>PowerPoint 演示文稿</vt:lpstr>
      <vt:lpstr>PowerPoint 演示文稿</vt:lpstr>
      <vt:lpstr>使用WIRESHARK抓包软件获取包</vt:lpstr>
      <vt:lpstr>PowerPoint 演示文稿</vt:lpstr>
      <vt:lpstr>PowerPoint 演示文稿</vt:lpstr>
      <vt:lpstr>PowerPoint 演示文稿</vt:lpstr>
      <vt:lpstr>PowerPoint 演示文稿</vt:lpstr>
      <vt:lpstr>使用WIRESHARK抓包软件获取包</vt:lpstr>
      <vt:lpstr>获取学校主页www.zsc.edu.cn</vt:lpstr>
      <vt:lpstr>获取学校主页www.zsc.edu.cn</vt:lpstr>
      <vt:lpstr>抓包</vt:lpstr>
      <vt:lpstr>复制HTTP协议包</vt:lpstr>
      <vt:lpstr>使用HTTP协议字串</vt:lpstr>
      <vt:lpstr>PowerPoint 演示文稿</vt:lpstr>
      <vt:lpstr>访问www.cnki.net</vt:lpstr>
      <vt:lpstr>访问www.cnki.net</vt:lpstr>
      <vt:lpstr>访问www.cnki.net</vt:lpstr>
      <vt:lpstr>GZIP解压</vt:lpstr>
      <vt:lpstr>GZipStream对象</vt:lpstr>
      <vt:lpstr>访问www.cnki.net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李赞</cp:lastModifiedBy>
  <cp:revision>298</cp:revision>
  <dcterms:created xsi:type="dcterms:W3CDTF">2014-12-05T07:09:50Z</dcterms:created>
  <dcterms:modified xsi:type="dcterms:W3CDTF">2017-10-18T00:00:15Z</dcterms:modified>
</cp:coreProperties>
</file>