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10" r:id="rId4"/>
    <p:sldId id="311" r:id="rId5"/>
    <p:sldId id="315" r:id="rId6"/>
    <p:sldId id="316" r:id="rId7"/>
    <p:sldId id="317" r:id="rId8"/>
    <p:sldId id="312" r:id="rId9"/>
    <p:sldId id="313" r:id="rId10"/>
    <p:sldId id="31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6F1"/>
    <a:srgbClr val="0920FB"/>
    <a:srgbClr val="F3FAE6"/>
    <a:srgbClr val="A4E1E0"/>
    <a:srgbClr val="37BCFF"/>
    <a:srgbClr val="0091DA"/>
    <a:srgbClr val="00689B"/>
    <a:srgbClr val="EA0505"/>
    <a:srgbClr val="BAE8E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266782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5136" y="641748"/>
            <a:ext cx="7861958" cy="2389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en-US" sz="8000"/>
              <a:t>BASE64编码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BASE64</a:t>
            </a:r>
            <a:r>
              <a:rPr lang="zh-CN" altLang="en-US" smtClean="0"/>
              <a:t>算法特点</a:t>
            </a:r>
          </a:p>
        </p:txBody>
      </p:sp>
      <p:sp>
        <p:nvSpPr>
          <p:cNvPr id="16281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620943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完整的</a:t>
            </a:r>
            <a:r>
              <a:rPr lang="en-US" altLang="zh-CN" sz="3200" smtClean="0"/>
              <a:t>base64</a:t>
            </a:r>
            <a:r>
              <a:rPr lang="zh-CN" altLang="en-US" sz="3200" smtClean="0"/>
              <a:t>定义可见 </a:t>
            </a:r>
            <a:r>
              <a:rPr lang="en-US" altLang="zh-CN" sz="3200" smtClean="0"/>
              <a:t>RFC1421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RFC2045</a:t>
            </a:r>
            <a:r>
              <a:rPr lang="zh-CN" altLang="en-US" sz="3200" smtClean="0"/>
              <a:t>。编码后的数据比原始数据略长，为原来的</a:t>
            </a:r>
            <a:r>
              <a:rPr lang="en-US" altLang="zh-CN" sz="3200" smtClean="0"/>
              <a:t>4/3</a:t>
            </a:r>
            <a:r>
              <a:rPr lang="zh-CN" altLang="en-US" sz="3200" smtClean="0"/>
              <a:t>。在电子邮件中，根据</a:t>
            </a:r>
            <a:r>
              <a:rPr lang="en-US" altLang="zh-CN" sz="3200" smtClean="0"/>
              <a:t>RFC822</a:t>
            </a:r>
            <a:r>
              <a:rPr lang="zh-CN" altLang="en-US" sz="3200" smtClean="0"/>
              <a:t>规定，每</a:t>
            </a:r>
            <a:r>
              <a:rPr lang="en-US" altLang="zh-CN" sz="3200" smtClean="0"/>
              <a:t>76</a:t>
            </a:r>
            <a:r>
              <a:rPr lang="zh-CN" altLang="en-US" sz="3200" smtClean="0"/>
              <a:t>个字符，还需要加上一个回车换行。可以估算编码后数据长度大约为原长的</a:t>
            </a:r>
            <a:r>
              <a:rPr lang="en-US" altLang="zh-CN" sz="3200" smtClean="0"/>
              <a:t>135.1%</a:t>
            </a:r>
            <a:r>
              <a:rPr lang="zh-CN" altLang="en-US" sz="320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310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BASE64编码</a:t>
            </a:r>
            <a:endParaRPr lang="zh-CN" altLang="en-US" smtClean="0"/>
          </a:p>
        </p:txBody>
      </p:sp>
      <p:sp>
        <p:nvSpPr>
          <p:cNvPr id="1587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27236" y="1441061"/>
            <a:ext cx="4359361" cy="2516342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BASE64</a:t>
            </a:r>
            <a:r>
              <a:rPr lang="zh-CN" altLang="en-US" sz="2400" smtClean="0"/>
              <a:t>算法思想</a:t>
            </a:r>
          </a:p>
          <a:p>
            <a:r>
              <a:rPr lang="en-US" altLang="zh-CN" sz="2400" smtClean="0"/>
              <a:t>BASE64</a:t>
            </a:r>
            <a:r>
              <a:rPr lang="zh-CN" altLang="en-US" sz="2400" smtClean="0"/>
              <a:t>编码使用的字符</a:t>
            </a:r>
          </a:p>
          <a:p>
            <a:r>
              <a:rPr lang="en-US" altLang="zh-CN" sz="2400" smtClean="0"/>
              <a:t>BASE64</a:t>
            </a:r>
            <a:r>
              <a:rPr lang="zh-CN" altLang="en-US" sz="2400" smtClean="0"/>
              <a:t>算法实现</a:t>
            </a:r>
          </a:p>
          <a:p>
            <a:r>
              <a:rPr lang="en-US" altLang="zh-CN" sz="2400" smtClean="0"/>
              <a:t>BASE64</a:t>
            </a:r>
            <a:r>
              <a:rPr lang="zh-CN" altLang="en-US" sz="2400" smtClean="0"/>
              <a:t>算法特点</a:t>
            </a:r>
          </a:p>
        </p:txBody>
      </p:sp>
    </p:spTree>
    <p:extLst>
      <p:ext uri="{BB962C8B-B14F-4D97-AF65-F5344CB8AC3E}">
        <p14:creationId xmlns:p14="http://schemas.microsoft.com/office/powerpoint/2010/main" val="2851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BASE64</a:t>
            </a:r>
            <a:r>
              <a:rPr lang="zh-CN" altLang="en-US" smtClean="0"/>
              <a:t>算法思想</a:t>
            </a:r>
          </a:p>
        </p:txBody>
      </p:sp>
      <p:sp>
        <p:nvSpPr>
          <p:cNvPr id="15974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381100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使用</a:t>
            </a:r>
            <a:r>
              <a:rPr lang="en-US" altLang="zh-CN" sz="2800" smtClean="0"/>
              <a:t>ASCII</a:t>
            </a:r>
            <a:r>
              <a:rPr lang="zh-CN" altLang="en-US" sz="2800" smtClean="0"/>
              <a:t>文本文件来表示二进制文件，即只使用普通的英文字母来表示任意的数据。应用于</a:t>
            </a:r>
            <a:r>
              <a:rPr lang="en-US" altLang="zh-CN" sz="2800" smtClean="0"/>
              <a:t>MIME</a:t>
            </a:r>
            <a:r>
              <a:rPr lang="zh-CN" altLang="en-US" sz="2800" smtClean="0"/>
              <a:t>格式的电子邮件中。</a:t>
            </a:r>
          </a:p>
        </p:txBody>
      </p:sp>
    </p:spTree>
    <p:extLst>
      <p:ext uri="{BB962C8B-B14F-4D97-AF65-F5344CB8AC3E}">
        <p14:creationId xmlns:p14="http://schemas.microsoft.com/office/powerpoint/2010/main" val="280049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5483623" cy="921402"/>
          </a:xfrm>
        </p:spPr>
        <p:txBody>
          <a:bodyPr/>
          <a:lstStyle/>
          <a:p>
            <a:r>
              <a:rPr lang="en-US" altLang="zh-CN" smtClean="0"/>
              <a:t>BASE64</a:t>
            </a:r>
            <a:r>
              <a:rPr lang="zh-CN" altLang="en-US" smtClean="0"/>
              <a:t>编码使用的字符</a:t>
            </a:r>
          </a:p>
        </p:txBody>
      </p:sp>
      <p:sp>
        <p:nvSpPr>
          <p:cNvPr id="16077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531002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26</a:t>
            </a:r>
            <a:r>
              <a:rPr lang="zh-CN" altLang="en-US" sz="3200" smtClean="0"/>
              <a:t>个英文大写字母</a:t>
            </a:r>
            <a:r>
              <a:rPr lang="en-US" altLang="zh-CN" sz="3200" smtClean="0"/>
              <a:t>A-Z</a:t>
            </a:r>
          </a:p>
          <a:p>
            <a:r>
              <a:rPr lang="en-US" altLang="zh-CN" sz="3200" smtClean="0"/>
              <a:t>26</a:t>
            </a:r>
            <a:r>
              <a:rPr lang="zh-CN" altLang="en-US" sz="3200" smtClean="0"/>
              <a:t>个英文小写字母</a:t>
            </a:r>
            <a:r>
              <a:rPr lang="en-US" altLang="zh-CN" sz="3200" smtClean="0"/>
              <a:t>a-z</a:t>
            </a:r>
          </a:p>
          <a:p>
            <a:r>
              <a:rPr lang="en-US" altLang="zh-CN" sz="3200" smtClean="0"/>
              <a:t>10</a:t>
            </a:r>
            <a:r>
              <a:rPr lang="zh-CN" altLang="en-US" sz="3200" smtClean="0"/>
              <a:t>个数字</a:t>
            </a:r>
          </a:p>
          <a:p>
            <a:r>
              <a:rPr lang="zh-CN" altLang="en-US" sz="3200" smtClean="0"/>
              <a:t>加号“</a:t>
            </a:r>
            <a:r>
              <a:rPr lang="en-US" altLang="zh-CN" sz="3200" smtClean="0"/>
              <a:t>+”</a:t>
            </a:r>
            <a:r>
              <a:rPr lang="zh-CN" altLang="en-US" sz="3200" smtClean="0"/>
              <a:t>，斜杠“</a:t>
            </a:r>
            <a:r>
              <a:rPr lang="en-US" altLang="zh-CN" sz="3200" smtClean="0"/>
              <a:t>/”</a:t>
            </a:r>
            <a:endParaRPr lang="zh-CN" altLang="en-US" sz="3200" smtClean="0"/>
          </a:p>
          <a:p>
            <a:r>
              <a:rPr lang="zh-CN" altLang="en-US" sz="3200" smtClean="0"/>
              <a:t>等号“</a:t>
            </a:r>
            <a:r>
              <a:rPr lang="en-US" altLang="zh-CN" sz="3200" smtClean="0"/>
              <a:t>=”</a:t>
            </a:r>
            <a:r>
              <a:rPr lang="zh-CN" altLang="en-US" sz="3200" smtClean="0"/>
              <a:t>用来作为后缀用途。</a:t>
            </a:r>
            <a:endParaRPr lang="en-US" altLang="zh-CN" sz="3200" smtClean="0"/>
          </a:p>
        </p:txBody>
      </p:sp>
    </p:spTree>
    <p:extLst>
      <p:ext uri="{BB962C8B-B14F-4D97-AF65-F5344CB8AC3E}">
        <p14:creationId xmlns:p14="http://schemas.microsoft.com/office/powerpoint/2010/main" val="621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圆角矩形 160"/>
          <p:cNvSpPr/>
          <p:nvPr/>
        </p:nvSpPr>
        <p:spPr>
          <a:xfrm>
            <a:off x="1656143" y="620579"/>
            <a:ext cx="7400509" cy="3152352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331243" y="718514"/>
            <a:ext cx="4283313" cy="640256"/>
          </a:xfrm>
          <a:prstGeom prst="roundRect">
            <a:avLst>
              <a:gd name="adj" fmla="val 813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2329968" y="3104374"/>
            <a:ext cx="4561112" cy="518950"/>
          </a:xfrm>
          <a:prstGeom prst="roundRect">
            <a:avLst>
              <a:gd name="adj" fmla="val 813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>
          <a:xfrm>
            <a:off x="1703756" y="4972061"/>
            <a:ext cx="2779116" cy="5137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Base64</a:t>
            </a:r>
            <a:r>
              <a:rPr lang="zh-CN" altLang="en-US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2398713" y="3194593"/>
            <a:ext cx="1049554" cy="34568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1000">
                <a:schemeClr val="accent5">
                  <a:lumMod val="60000"/>
                  <a:lumOff val="4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413593" y="803357"/>
            <a:ext cx="1315260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125414" y="2065290"/>
            <a:ext cx="714916" cy="964975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613450" y="241162"/>
            <a:ext cx="366412" cy="1429862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400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613450" y="2073946"/>
            <a:ext cx="392878" cy="18924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右箭头 164"/>
          <p:cNvSpPr/>
          <p:nvPr/>
        </p:nvSpPr>
        <p:spPr>
          <a:xfrm>
            <a:off x="1094747" y="859358"/>
            <a:ext cx="351692" cy="27385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右箭头 165"/>
          <p:cNvSpPr/>
          <p:nvPr/>
        </p:nvSpPr>
        <p:spPr>
          <a:xfrm>
            <a:off x="1088629" y="2756406"/>
            <a:ext cx="351692" cy="27385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801932" y="803356"/>
            <a:ext cx="1315260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186334" y="803355"/>
            <a:ext cx="1315260" cy="423273"/>
          </a:xfrm>
          <a:prstGeom prst="roundRect">
            <a:avLst/>
          </a:prstGeom>
          <a:solidFill>
            <a:srgbClr val="FFFF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517012" y="3186376"/>
            <a:ext cx="1049554" cy="34568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1000">
                <a:schemeClr val="accent5">
                  <a:lumMod val="60000"/>
                  <a:lumOff val="4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635311" y="3186376"/>
            <a:ext cx="1049554" cy="34568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1000">
                <a:schemeClr val="accent5">
                  <a:lumMod val="60000"/>
                  <a:lumOff val="4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739713" y="3186376"/>
            <a:ext cx="1049554" cy="34568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1000">
                <a:schemeClr val="accent5">
                  <a:lumMod val="60000"/>
                  <a:lumOff val="40000"/>
                </a:schemeClr>
              </a:gs>
            </a:gsLst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29968" y="1585432"/>
            <a:ext cx="1398886" cy="329934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0100 0001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872029" y="1585431"/>
            <a:ext cx="1288059" cy="329934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0100 0010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16301" y="1585431"/>
            <a:ext cx="1364586" cy="329934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0100 0011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2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1787611" y="873210"/>
            <a:ext cx="7056693" cy="14377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593228" y="1089874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6</a:t>
            </a:r>
            <a:endParaRPr lang="zh-CN" altLang="en-US" sz="1200" dirty="0"/>
          </a:p>
        </p:txBody>
      </p:sp>
      <p:sp>
        <p:nvSpPr>
          <p:cNvPr id="59" name="圆角矩形 58"/>
          <p:cNvSpPr/>
          <p:nvPr/>
        </p:nvSpPr>
        <p:spPr>
          <a:xfrm>
            <a:off x="3307368" y="1089874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60" name="圆角矩形 59"/>
          <p:cNvSpPr/>
          <p:nvPr/>
        </p:nvSpPr>
        <p:spPr>
          <a:xfrm>
            <a:off x="3028926" y="1089874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61" name="圆角矩形 60"/>
          <p:cNvSpPr/>
          <p:nvPr/>
        </p:nvSpPr>
        <p:spPr>
          <a:xfrm>
            <a:off x="2761259" y="1089874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62" name="圆角矩形 61"/>
          <p:cNvSpPr/>
          <p:nvPr/>
        </p:nvSpPr>
        <p:spPr>
          <a:xfrm>
            <a:off x="2472659" y="1089874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63" name="圆角矩形 62"/>
          <p:cNvSpPr/>
          <p:nvPr/>
        </p:nvSpPr>
        <p:spPr>
          <a:xfrm>
            <a:off x="2190167" y="1089875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3879088" y="1089874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77" name="圆角矩形 76"/>
          <p:cNvSpPr/>
          <p:nvPr/>
        </p:nvSpPr>
        <p:spPr>
          <a:xfrm>
            <a:off x="1917884" y="1089875"/>
            <a:ext cx="215110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92" name="左大括号 91"/>
          <p:cNvSpPr/>
          <p:nvPr/>
        </p:nvSpPr>
        <p:spPr>
          <a:xfrm rot="16200000">
            <a:off x="2927523" y="522185"/>
            <a:ext cx="145391" cy="2190948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圆角矩形 93"/>
          <p:cNvSpPr/>
          <p:nvPr/>
        </p:nvSpPr>
        <p:spPr>
          <a:xfrm>
            <a:off x="1942784" y="1780229"/>
            <a:ext cx="2152905" cy="329934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0100 0001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5897194" y="1089874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6</a:t>
            </a:r>
            <a:endParaRPr lang="zh-CN" altLang="en-US" sz="1200" dirty="0"/>
          </a:p>
        </p:txBody>
      </p:sp>
      <p:sp>
        <p:nvSpPr>
          <p:cNvPr id="75" name="圆角矩形 74"/>
          <p:cNvSpPr/>
          <p:nvPr/>
        </p:nvSpPr>
        <p:spPr>
          <a:xfrm>
            <a:off x="5611334" y="1089874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76" name="圆角矩形 75"/>
          <p:cNvSpPr/>
          <p:nvPr/>
        </p:nvSpPr>
        <p:spPr>
          <a:xfrm>
            <a:off x="5332892" y="1089874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78" name="圆角矩形 77"/>
          <p:cNvSpPr/>
          <p:nvPr/>
        </p:nvSpPr>
        <p:spPr>
          <a:xfrm>
            <a:off x="5065225" y="1089874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80" name="圆角矩形 79"/>
          <p:cNvSpPr/>
          <p:nvPr/>
        </p:nvSpPr>
        <p:spPr>
          <a:xfrm>
            <a:off x="4776625" y="1089874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81" name="圆角矩形 80"/>
          <p:cNvSpPr/>
          <p:nvPr/>
        </p:nvSpPr>
        <p:spPr>
          <a:xfrm>
            <a:off x="4494133" y="1089875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82" name="圆角矩形 81"/>
          <p:cNvSpPr/>
          <p:nvPr/>
        </p:nvSpPr>
        <p:spPr>
          <a:xfrm>
            <a:off x="6183054" y="1089874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83" name="圆角矩形 82"/>
          <p:cNvSpPr/>
          <p:nvPr/>
        </p:nvSpPr>
        <p:spPr>
          <a:xfrm>
            <a:off x="4221850" y="1089875"/>
            <a:ext cx="215110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84" name="圆角矩形 83"/>
          <p:cNvSpPr/>
          <p:nvPr/>
        </p:nvSpPr>
        <p:spPr>
          <a:xfrm>
            <a:off x="8154731" y="1089874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6</a:t>
            </a:r>
            <a:endParaRPr lang="zh-CN" altLang="en-US" sz="1200" dirty="0"/>
          </a:p>
        </p:txBody>
      </p:sp>
      <p:sp>
        <p:nvSpPr>
          <p:cNvPr id="85" name="圆角矩形 84"/>
          <p:cNvSpPr/>
          <p:nvPr/>
        </p:nvSpPr>
        <p:spPr>
          <a:xfrm>
            <a:off x="7868871" y="1089874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86" name="圆角矩形 85"/>
          <p:cNvSpPr/>
          <p:nvPr/>
        </p:nvSpPr>
        <p:spPr>
          <a:xfrm>
            <a:off x="7590429" y="1089874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87" name="圆角矩形 86"/>
          <p:cNvSpPr/>
          <p:nvPr/>
        </p:nvSpPr>
        <p:spPr>
          <a:xfrm>
            <a:off x="7322762" y="1089874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7034162" y="1089874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89" name="圆角矩形 88"/>
          <p:cNvSpPr/>
          <p:nvPr/>
        </p:nvSpPr>
        <p:spPr>
          <a:xfrm>
            <a:off x="6751670" y="1089875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90" name="圆角矩形 89"/>
          <p:cNvSpPr/>
          <p:nvPr/>
        </p:nvSpPr>
        <p:spPr>
          <a:xfrm>
            <a:off x="8440591" y="1089874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91" name="圆角矩形 90"/>
          <p:cNvSpPr/>
          <p:nvPr/>
        </p:nvSpPr>
        <p:spPr>
          <a:xfrm>
            <a:off x="6479387" y="1089875"/>
            <a:ext cx="215110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93" name="左大括号 92"/>
          <p:cNvSpPr/>
          <p:nvPr/>
        </p:nvSpPr>
        <p:spPr>
          <a:xfrm rot="16200000">
            <a:off x="5231487" y="521472"/>
            <a:ext cx="145391" cy="2190948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左大括号 94"/>
          <p:cNvSpPr/>
          <p:nvPr/>
        </p:nvSpPr>
        <p:spPr>
          <a:xfrm rot="16200000">
            <a:off x="7515297" y="522190"/>
            <a:ext cx="145391" cy="2190948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4231288" y="1780228"/>
            <a:ext cx="2152905" cy="329934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0100 0010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6512718" y="1780228"/>
            <a:ext cx="2152905" cy="329934"/>
          </a:xfrm>
          <a:prstGeom prst="roundRect">
            <a:avLst/>
          </a:prstGeom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0100 0011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1787611" y="2476677"/>
            <a:ext cx="7056693" cy="143776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圆角矩形 98"/>
          <p:cNvSpPr/>
          <p:nvPr/>
        </p:nvSpPr>
        <p:spPr>
          <a:xfrm>
            <a:off x="3593228" y="2693341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6</a:t>
            </a:r>
            <a:endParaRPr lang="zh-CN" altLang="en-US" sz="1200" dirty="0"/>
          </a:p>
        </p:txBody>
      </p:sp>
      <p:sp>
        <p:nvSpPr>
          <p:cNvPr id="101" name="圆角矩形 100"/>
          <p:cNvSpPr/>
          <p:nvPr/>
        </p:nvSpPr>
        <p:spPr>
          <a:xfrm>
            <a:off x="3307368" y="2693341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105" name="圆角矩形 104"/>
          <p:cNvSpPr/>
          <p:nvPr/>
        </p:nvSpPr>
        <p:spPr>
          <a:xfrm>
            <a:off x="3028926" y="2693341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109" name="圆角矩形 108"/>
          <p:cNvSpPr/>
          <p:nvPr/>
        </p:nvSpPr>
        <p:spPr>
          <a:xfrm>
            <a:off x="2761259" y="2693341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113" name="圆角矩形 112"/>
          <p:cNvSpPr/>
          <p:nvPr/>
        </p:nvSpPr>
        <p:spPr>
          <a:xfrm>
            <a:off x="2472659" y="2693341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40" name="圆角矩形 139"/>
          <p:cNvSpPr/>
          <p:nvPr/>
        </p:nvSpPr>
        <p:spPr>
          <a:xfrm>
            <a:off x="2190167" y="2693342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41" name="圆角矩形 140"/>
          <p:cNvSpPr/>
          <p:nvPr/>
        </p:nvSpPr>
        <p:spPr>
          <a:xfrm>
            <a:off x="3879088" y="2693341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142" name="圆角矩形 141"/>
          <p:cNvSpPr/>
          <p:nvPr/>
        </p:nvSpPr>
        <p:spPr>
          <a:xfrm>
            <a:off x="1917884" y="2693342"/>
            <a:ext cx="215110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143" name="左大括号 142"/>
          <p:cNvSpPr/>
          <p:nvPr/>
        </p:nvSpPr>
        <p:spPr>
          <a:xfrm rot="16200000">
            <a:off x="2642101" y="2411950"/>
            <a:ext cx="146108" cy="1617635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圆角矩形 144"/>
          <p:cNvSpPr/>
          <p:nvPr/>
        </p:nvSpPr>
        <p:spPr>
          <a:xfrm>
            <a:off x="5897194" y="2693341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6</a:t>
            </a:r>
            <a:endParaRPr lang="zh-CN" altLang="en-US" sz="1200" dirty="0"/>
          </a:p>
        </p:txBody>
      </p:sp>
      <p:sp>
        <p:nvSpPr>
          <p:cNvPr id="146" name="圆角矩形 145"/>
          <p:cNvSpPr/>
          <p:nvPr/>
        </p:nvSpPr>
        <p:spPr>
          <a:xfrm>
            <a:off x="5611334" y="2693341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147" name="圆角矩形 146"/>
          <p:cNvSpPr/>
          <p:nvPr/>
        </p:nvSpPr>
        <p:spPr>
          <a:xfrm>
            <a:off x="5332892" y="2693341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152" name="圆角矩形 151"/>
          <p:cNvSpPr/>
          <p:nvPr/>
        </p:nvSpPr>
        <p:spPr>
          <a:xfrm>
            <a:off x="5065225" y="2693341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154" name="圆角矩形 153"/>
          <p:cNvSpPr/>
          <p:nvPr/>
        </p:nvSpPr>
        <p:spPr>
          <a:xfrm>
            <a:off x="4776625" y="2693341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55" name="圆角矩形 154"/>
          <p:cNvSpPr/>
          <p:nvPr/>
        </p:nvSpPr>
        <p:spPr>
          <a:xfrm>
            <a:off x="4494133" y="2693342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56" name="圆角矩形 155"/>
          <p:cNvSpPr/>
          <p:nvPr/>
        </p:nvSpPr>
        <p:spPr>
          <a:xfrm>
            <a:off x="6183054" y="2693341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157" name="圆角矩形 156"/>
          <p:cNvSpPr/>
          <p:nvPr/>
        </p:nvSpPr>
        <p:spPr>
          <a:xfrm>
            <a:off x="4221850" y="2693342"/>
            <a:ext cx="215110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164" name="圆角矩形 163"/>
          <p:cNvSpPr/>
          <p:nvPr/>
        </p:nvSpPr>
        <p:spPr>
          <a:xfrm>
            <a:off x="8154731" y="2693341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6</a:t>
            </a:r>
            <a:endParaRPr lang="zh-CN" altLang="en-US" sz="1200" dirty="0"/>
          </a:p>
        </p:txBody>
      </p:sp>
      <p:sp>
        <p:nvSpPr>
          <p:cNvPr id="165" name="圆角矩形 164"/>
          <p:cNvSpPr/>
          <p:nvPr/>
        </p:nvSpPr>
        <p:spPr>
          <a:xfrm>
            <a:off x="7868871" y="2693341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166" name="圆角矩形 165"/>
          <p:cNvSpPr/>
          <p:nvPr/>
        </p:nvSpPr>
        <p:spPr>
          <a:xfrm>
            <a:off x="7590429" y="2693341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167" name="圆角矩形 166"/>
          <p:cNvSpPr/>
          <p:nvPr/>
        </p:nvSpPr>
        <p:spPr>
          <a:xfrm>
            <a:off x="7322762" y="2693341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168" name="圆角矩形 167"/>
          <p:cNvSpPr/>
          <p:nvPr/>
        </p:nvSpPr>
        <p:spPr>
          <a:xfrm>
            <a:off x="7034162" y="2693341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69" name="圆角矩形 168"/>
          <p:cNvSpPr/>
          <p:nvPr/>
        </p:nvSpPr>
        <p:spPr>
          <a:xfrm>
            <a:off x="6751670" y="2693342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70" name="圆角矩形 169"/>
          <p:cNvSpPr/>
          <p:nvPr/>
        </p:nvSpPr>
        <p:spPr>
          <a:xfrm>
            <a:off x="8440591" y="2693341"/>
            <a:ext cx="216601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171" name="圆角矩形 170"/>
          <p:cNvSpPr/>
          <p:nvPr/>
        </p:nvSpPr>
        <p:spPr>
          <a:xfrm>
            <a:off x="6479387" y="2693342"/>
            <a:ext cx="215110" cy="3556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172" name="左大括号 171"/>
          <p:cNvSpPr/>
          <p:nvPr/>
        </p:nvSpPr>
        <p:spPr>
          <a:xfrm rot="16200000">
            <a:off x="4394289" y="2390331"/>
            <a:ext cx="109011" cy="1666066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左大括号 172"/>
          <p:cNvSpPr/>
          <p:nvPr/>
        </p:nvSpPr>
        <p:spPr>
          <a:xfrm rot="16200000">
            <a:off x="7813478" y="2439073"/>
            <a:ext cx="145387" cy="1594592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圆角矩形 174"/>
          <p:cNvSpPr/>
          <p:nvPr/>
        </p:nvSpPr>
        <p:spPr>
          <a:xfrm>
            <a:off x="7201108" y="3422961"/>
            <a:ext cx="1418795" cy="2906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000011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左大括号 175"/>
          <p:cNvSpPr/>
          <p:nvPr/>
        </p:nvSpPr>
        <p:spPr>
          <a:xfrm rot="16200000">
            <a:off x="6130746" y="2390331"/>
            <a:ext cx="109011" cy="1666066"/>
          </a:xfrm>
          <a:prstGeom prst="leftBrace">
            <a:avLst>
              <a:gd name="adj1" fmla="val 48629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圆角矩形 176"/>
          <p:cNvSpPr/>
          <p:nvPr/>
        </p:nvSpPr>
        <p:spPr>
          <a:xfrm>
            <a:off x="2021801" y="3422961"/>
            <a:ext cx="1418795" cy="2906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010000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圆角矩形 177"/>
          <p:cNvSpPr/>
          <p:nvPr/>
        </p:nvSpPr>
        <p:spPr>
          <a:xfrm>
            <a:off x="3768951" y="3415701"/>
            <a:ext cx="1418795" cy="2906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010100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5437558" y="3422961"/>
            <a:ext cx="1418795" cy="2906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001001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2021801" y="4559159"/>
            <a:ext cx="1418795" cy="2906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16-&gt;Q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3825873" y="4559159"/>
            <a:ext cx="1418795" cy="2906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20-&gt;U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447600" y="4563106"/>
            <a:ext cx="1418795" cy="2906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9-&gt;J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7217151" y="4559159"/>
            <a:ext cx="1418795" cy="2906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3-&gt;D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787611" y="308861"/>
            <a:ext cx="1315260" cy="423273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014007" y="4965047"/>
            <a:ext cx="1315260" cy="423273"/>
          </a:xfrm>
          <a:prstGeom prst="roundRect">
            <a:avLst/>
          </a:prstGeom>
          <a:solidFill>
            <a:srgbClr val="E5E6F1"/>
          </a:solidFill>
          <a:ln w="28575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QUJD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右箭头 72"/>
          <p:cNvSpPr/>
          <p:nvPr/>
        </p:nvSpPr>
        <p:spPr>
          <a:xfrm rot="16200000" flipH="1">
            <a:off x="192534" y="960698"/>
            <a:ext cx="1989740" cy="950912"/>
          </a:xfrm>
          <a:prstGeom prst="bentArrow">
            <a:avLst>
              <a:gd name="adj1" fmla="val 16522"/>
              <a:gd name="adj2" fmla="val 16342"/>
              <a:gd name="adj3" fmla="val 23268"/>
              <a:gd name="adj4" fmla="val 40287"/>
            </a:avLst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圆角右箭头 78"/>
          <p:cNvSpPr/>
          <p:nvPr/>
        </p:nvSpPr>
        <p:spPr>
          <a:xfrm flipV="1">
            <a:off x="775616" y="2512892"/>
            <a:ext cx="1060450" cy="2875427"/>
          </a:xfrm>
          <a:prstGeom prst="bentArrow">
            <a:avLst>
              <a:gd name="adj1" fmla="val 16522"/>
              <a:gd name="adj2" fmla="val 16342"/>
              <a:gd name="adj3" fmla="val 23268"/>
              <a:gd name="adj4" fmla="val 40287"/>
            </a:avLst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2027967" y="4005555"/>
            <a:ext cx="2001918" cy="438384"/>
          </a:xfrm>
          <a:prstGeom prst="roundRect">
            <a:avLst>
              <a:gd name="adj" fmla="val 2618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检索映射表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5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99" y="128458"/>
            <a:ext cx="54959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BASE64</a:t>
            </a:r>
            <a:r>
              <a:rPr lang="zh-CN" altLang="en-US" smtClean="0"/>
              <a:t>算法实现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37689" y="1604834"/>
            <a:ext cx="1478161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将三个</a:t>
            </a:r>
            <a:r>
              <a:rPr lang="en-US" altLang="zh-CN" sz="3200"/>
              <a:t>byte</a:t>
            </a:r>
            <a:r>
              <a:rPr lang="zh-CN" altLang="en-US" sz="3200"/>
              <a:t>的数据，先后放入一个</a:t>
            </a:r>
            <a:r>
              <a:rPr lang="en-US" altLang="zh-CN" sz="3200"/>
              <a:t>24bit</a:t>
            </a:r>
            <a:r>
              <a:rPr lang="zh-CN" altLang="en-US" sz="3200"/>
              <a:t>的</a:t>
            </a:r>
            <a:r>
              <a:rPr lang="zh-CN" altLang="en-US" sz="3200">
                <a:hlinkClick r:id="rId2"/>
              </a:rPr>
              <a:t>缓冲区</a:t>
            </a:r>
            <a:r>
              <a:rPr lang="zh-CN" altLang="en-US" sz="3200"/>
              <a:t>中，先来的</a:t>
            </a:r>
            <a:r>
              <a:rPr lang="en-US" altLang="zh-CN" sz="3200"/>
              <a:t>byte</a:t>
            </a:r>
            <a:r>
              <a:rPr lang="zh-CN" altLang="en-US" sz="3200"/>
              <a:t>占高位。数据不</a:t>
            </a:r>
          </a:p>
          <a:p>
            <a:r>
              <a:rPr lang="zh-CN" altLang="en-US" sz="3200"/>
              <a:t>足</a:t>
            </a:r>
            <a:r>
              <a:rPr lang="en-US" altLang="zh-CN" sz="3200"/>
              <a:t>3byte</a:t>
            </a:r>
            <a:r>
              <a:rPr lang="zh-CN" altLang="en-US" sz="3200"/>
              <a:t>的话，于缓冲区中剩下的</a:t>
            </a:r>
            <a:r>
              <a:rPr lang="en-US" altLang="zh-CN" sz="3200"/>
              <a:t>Bit</a:t>
            </a:r>
            <a:r>
              <a:rPr lang="zh-CN" altLang="en-US" sz="3200"/>
              <a:t>用</a:t>
            </a:r>
            <a:r>
              <a:rPr lang="en-US" altLang="zh-CN" sz="3200"/>
              <a:t>0</a:t>
            </a:r>
            <a:r>
              <a:rPr lang="zh-CN" altLang="en-US" sz="3200"/>
              <a:t>补足。然后，每次取出</a:t>
            </a:r>
            <a:r>
              <a:rPr lang="en-US" altLang="zh-CN" sz="3200"/>
              <a:t>6</a:t>
            </a:r>
            <a:r>
              <a:rPr lang="zh-CN" altLang="en-US" sz="3200"/>
              <a:t>个</a:t>
            </a:r>
            <a:r>
              <a:rPr lang="en-US" altLang="zh-CN" sz="3200"/>
              <a:t>bit</a:t>
            </a:r>
            <a:r>
              <a:rPr lang="zh-CN" altLang="en-US" sz="3200"/>
              <a:t>，按照其值</a:t>
            </a:r>
          </a:p>
          <a:p>
            <a:r>
              <a:rPr lang="zh-CN" altLang="en-US" sz="3200"/>
              <a:t>选择</a:t>
            </a:r>
            <a:r>
              <a:rPr lang="en-US" altLang="zh-CN" sz="3200"/>
              <a:t>ABCDEFGHIJKLMNOPQRSTUVWXYZabcdefghijklmnopqrstuvwxyz0123</a:t>
            </a:r>
          </a:p>
          <a:p>
            <a:r>
              <a:rPr lang="en-US" altLang="zh-CN" sz="3200"/>
              <a:t>456789+/</a:t>
            </a:r>
            <a:r>
              <a:rPr lang="zh-CN" altLang="en-US" sz="3200"/>
              <a:t>中的字符作为编码后的输出。不断进行，直到全部输入数据转换完成。</a:t>
            </a:r>
          </a:p>
          <a:p>
            <a:r>
              <a:rPr lang="zh-CN" altLang="en-US" sz="3200"/>
              <a:t> </a:t>
            </a:r>
          </a:p>
          <a:p>
            <a:r>
              <a:rPr lang="zh-CN" altLang="en-US" sz="3200"/>
              <a:t>如果最后剩下两个输入数据，在编码结果后加</a:t>
            </a:r>
            <a:r>
              <a:rPr lang="en-US" altLang="zh-CN" sz="3200"/>
              <a:t>1</a:t>
            </a:r>
            <a:r>
              <a:rPr lang="zh-CN" altLang="en-US" sz="3200"/>
              <a:t>个“</a:t>
            </a:r>
            <a:r>
              <a:rPr lang="en-US" altLang="zh-CN" sz="3200"/>
              <a:t>=”</a:t>
            </a:r>
            <a:r>
              <a:rPr lang="zh-CN" altLang="en-US" sz="3200"/>
              <a:t>；如果最后剩下一个输入数</a:t>
            </a:r>
          </a:p>
          <a:p>
            <a:r>
              <a:rPr lang="zh-CN" altLang="en-US" sz="3200"/>
              <a:t>据，编码结果后加</a:t>
            </a:r>
            <a:r>
              <a:rPr lang="en-US" altLang="zh-CN" sz="3200"/>
              <a:t>2</a:t>
            </a:r>
            <a:r>
              <a:rPr lang="zh-CN" altLang="en-US" sz="3200"/>
              <a:t>个“</a:t>
            </a:r>
            <a:r>
              <a:rPr lang="en-US" altLang="zh-CN" sz="3200"/>
              <a:t>=”</a:t>
            </a:r>
            <a:r>
              <a:rPr lang="zh-CN" altLang="en-US" sz="3200"/>
              <a:t>；如果没有剩下任何数据，就什么都不要加以保证资料</a:t>
            </a:r>
          </a:p>
          <a:p>
            <a:r>
              <a:rPr lang="zh-CN" altLang="en-US" sz="3200"/>
              <a:t>还原的正确性。</a:t>
            </a:r>
          </a:p>
        </p:txBody>
      </p:sp>
    </p:spTree>
    <p:extLst>
      <p:ext uri="{BB962C8B-B14F-4D97-AF65-F5344CB8AC3E}">
        <p14:creationId xmlns:p14="http://schemas.microsoft.com/office/powerpoint/2010/main" val="34664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BASE64</a:t>
            </a:r>
            <a:r>
              <a:rPr lang="zh-CN" altLang="en-US" smtClean="0"/>
              <a:t>算法实现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992313" y="3270251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447935" y="3027530"/>
            <a:ext cx="832952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经过</a:t>
            </a:r>
            <a:r>
              <a:rPr lang="en-US" altLang="zh-CN"/>
              <a:t>base64</a:t>
            </a:r>
            <a:r>
              <a:rPr lang="zh-CN" altLang="en-US"/>
              <a:t>编码： </a:t>
            </a:r>
          </a:p>
          <a:p>
            <a:r>
              <a:rPr lang="en-US" altLang="zh-CN"/>
              <a:t>TWFuIGlzIGRpc3Rpbmd1aXNoZWQsIG5vdCBvbmx5IGJ5IGhpcyByZWFzb24sIGJ1</a:t>
            </a:r>
          </a:p>
          <a:p>
            <a:r>
              <a:rPr lang="en-US" altLang="zh-CN"/>
              <a:t>dCBieSB0aGlzIHNpbmd1bGFyIHBhc3Npb24gZnJvbSBvdGhlciBhbmltYWxzLCB3aG</a:t>
            </a:r>
          </a:p>
          <a:p>
            <a:r>
              <a:rPr lang="en-US" altLang="zh-CN"/>
              <a:t>ljaCBpcyBhIGx1c3Qgb2Yg dGhlIG1pbmQsIHRoYXQgYnkgYSBwZXJzZXZlcmFuY2U</a:t>
            </a:r>
          </a:p>
          <a:p>
            <a:r>
              <a:rPr lang="en-US" altLang="zh-CN"/>
              <a:t>gb2YgZGVsaWdodCBpbiB0aGUgY29udGludWVkIGFuZCBpbmRlZmF0aWdhYmxlIG</a:t>
            </a:r>
          </a:p>
          <a:p>
            <a:r>
              <a:rPr lang="en-US" altLang="zh-CN"/>
              <a:t>dlbmVyYXRpb24gb2Yga25vd2xlZGdlLCBleGNlZWRzIHRoZSBzaG9ydCB2ZWhlbWV</a:t>
            </a:r>
          </a:p>
          <a:p>
            <a:r>
              <a:rPr lang="en-US" altLang="zh-CN"/>
              <a:t>uY2Ugb2YgYW55IGNhcm5hbCBwbGVhc3VyZS4=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677334" y="1191736"/>
            <a:ext cx="931857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原文</a:t>
            </a:r>
          </a:p>
          <a:p>
            <a:r>
              <a:rPr lang="en-US" altLang="zh-CN"/>
              <a:t>Man is distinguished, not only by his reason, but by this singular passion from other </a:t>
            </a:r>
          </a:p>
          <a:p>
            <a:r>
              <a:rPr lang="en-US" altLang="zh-CN"/>
              <a:t>animals, which is a lust of the mind, that by a perseverance of delight in the continued </a:t>
            </a:r>
          </a:p>
          <a:p>
            <a:r>
              <a:rPr lang="en-US" altLang="zh-CN"/>
              <a:t>and indefatigable generation of knowledge, exceeds the short vehemence of any </a:t>
            </a:r>
          </a:p>
          <a:p>
            <a:r>
              <a:rPr lang="en-US" altLang="zh-CN"/>
              <a:t>carnal pleasure.</a:t>
            </a:r>
            <a:endParaRPr lang="zh-CN" altLang="en-US"/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3627439" y="5535613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原文引用自</a:t>
            </a:r>
            <a:r>
              <a:rPr lang="en-US" altLang="zh-CN" sz="2400"/>
              <a:t>Thomas Hobbes's Leviathan</a:t>
            </a:r>
            <a:r>
              <a:rPr lang="zh-CN" altLang="en-US" sz="2400"/>
              <a:t>的文句</a:t>
            </a:r>
          </a:p>
        </p:txBody>
      </p:sp>
    </p:spTree>
    <p:extLst>
      <p:ext uri="{BB962C8B-B14F-4D97-AF65-F5344CB8AC3E}">
        <p14:creationId xmlns:p14="http://schemas.microsoft.com/office/powerpoint/2010/main" val="31267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2127</TotalTime>
  <Words>439</Words>
  <Application>Microsoft Office PowerPoint</Application>
  <PresentationFormat>宽屏</PresentationFormat>
  <Paragraphs>119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 Unicode MS</vt:lpstr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BASE64编码</vt:lpstr>
      <vt:lpstr>BASE64编码</vt:lpstr>
      <vt:lpstr>BASE64算法思想</vt:lpstr>
      <vt:lpstr>BASE64编码使用的字符</vt:lpstr>
      <vt:lpstr>PowerPoint 演示文稿</vt:lpstr>
      <vt:lpstr>PowerPoint 演示文稿</vt:lpstr>
      <vt:lpstr>PowerPoint 演示文稿</vt:lpstr>
      <vt:lpstr>BASE64算法实现</vt:lpstr>
      <vt:lpstr>BASE64算法实现</vt:lpstr>
      <vt:lpstr>BASE64算法特点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262</cp:revision>
  <dcterms:created xsi:type="dcterms:W3CDTF">2014-12-05T07:09:50Z</dcterms:created>
  <dcterms:modified xsi:type="dcterms:W3CDTF">2017-10-26T08:03:37Z</dcterms:modified>
</cp:coreProperties>
</file>