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32" r:id="rId17"/>
    <p:sldId id="333" r:id="rId18"/>
    <p:sldId id="329" r:id="rId19"/>
    <p:sldId id="330" r:id="rId20"/>
    <p:sldId id="334" r:id="rId21"/>
    <p:sldId id="33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3FAE6"/>
    <a:srgbClr val="A4E1E0"/>
    <a:srgbClr val="37BCFF"/>
    <a:srgbClr val="0091DA"/>
    <a:srgbClr val="00689B"/>
    <a:srgbClr val="EA0505"/>
    <a:srgbClr val="BAE8E7"/>
    <a:srgbClr val="0920FB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960" units="cm"/>
          <inkml:channel name="T" type="integer" max="2.14748E9" units="dev"/>
        </inkml:traceFormat>
        <inkml:channelProperties>
          <inkml:channelProperty channel="X" name="resolution" value="44.75525" units="1/cm"/>
          <inkml:channelProperty channel="Y" name="resolution" value="44.65116" units="1/cm"/>
          <inkml:channelProperty channel="T" name="resolution" value="1" units="1/dev"/>
        </inkml:channelProperties>
      </inkml:inkSource>
      <inkml:timestamp xml:id="ts0" timeString="2017-10-16T00:39:46.53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17674 11112 0,'53'0'266,"-26"0"-266,25 0 0,1 0 0,27 0 15,-1 0-15,-26 0 0,26 0 0,27 0 16,0 0-16,26 0 16,-79 0-16,27 0 15,-27 0-15,-27 0 16,0 0 140,1 0-140,-1 0-16,54 0 0,-1 0 15,-52 0-15,26 0 0,-1 0 16,-25 0-16,-1 0 16,27 0-16,0 0 15,-26 0-15,52 0 16,-52 0-16,25 0 15,1 0-15,-26 0 16,26 0-16,-27 0 0,1 0 0,-1 0 16,1 0-16,25 0 15,-25 0 1,-1 0 0,1 0-16,-1 0 15,1 0-15,-1 0 16,1 0-16,-1 0 0,1 0 0,-1 0 15,0 0-15,1 0 0,26 0 0,-27 0 16,1 0-16,-1 0 0,1 0 16,-1 0-1,1 0-15,-1 0 47,1 0-31,-1 0-16,0 0 0,1 0 0,52 0 15,-52 0 1,-1 0 0,1 0-16,26 0 15,-27 0 1,1 0-16,-1 0 0,0 0 16,1 0-16,-1 0 0,1 0 15,-1 0 1,1 0 93,-1 0-109,1 0 16,-1 0-1,27 0-15,-27 0 47,1 0-31,-1 0 0,1 0-1,-1 0 1,1 0 15,-1 0-31,1 0 31,-27 27 219,-27 26-234,1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28852" y="1104404"/>
            <a:ext cx="4415712" cy="16770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8000"/>
              <a:t>网络抓包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AirPCap</a:t>
            </a:r>
            <a:r>
              <a:rPr lang="zh-CN" altLang="en-US" smtClean="0"/>
              <a:t>扩展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AirPcap</a:t>
            </a:r>
            <a:r>
              <a:rPr lang="zh-CN" altLang="en-US" dirty="0" smtClean="0"/>
              <a:t>专门用于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平台的的无线网络包捕获。</a:t>
            </a:r>
          </a:p>
        </p:txBody>
      </p:sp>
    </p:spTree>
    <p:extLst>
      <p:ext uri="{BB962C8B-B14F-4D97-AF65-F5344CB8AC3E}">
        <p14:creationId xmlns:p14="http://schemas.microsoft.com/office/powerpoint/2010/main" val="33079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IP</a:t>
            </a:r>
            <a:r>
              <a:rPr lang="zh-CN" altLang="en-US" smtClean="0"/>
              <a:t>层报文</a:t>
            </a:r>
          </a:p>
        </p:txBody>
      </p:sp>
      <p:pic>
        <p:nvPicPr>
          <p:cNvPr id="13315" name="Picture 4" descr="s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1412876"/>
            <a:ext cx="6481762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143250" y="573405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校验字段的计算</a:t>
            </a:r>
          </a:p>
        </p:txBody>
      </p:sp>
    </p:spTree>
    <p:extLst>
      <p:ext uri="{BB962C8B-B14F-4D97-AF65-F5344CB8AC3E}">
        <p14:creationId xmlns:p14="http://schemas.microsoft.com/office/powerpoint/2010/main" val="153211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UDP</a:t>
            </a:r>
            <a:r>
              <a:rPr lang="zh-CN" altLang="en-US" smtClean="0"/>
              <a:t>报文</a:t>
            </a:r>
          </a:p>
        </p:txBody>
      </p:sp>
      <p:pic>
        <p:nvPicPr>
          <p:cNvPr id="14339" name="Picture 4" descr="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268413"/>
            <a:ext cx="7632700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2782888" y="6021389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校验字段的计算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6362640" y="4000320"/>
              <a:ext cx="1257840" cy="482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6800" y="3936960"/>
                <a:ext cx="1289520" cy="1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66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UDP</a:t>
            </a:r>
            <a:r>
              <a:rPr lang="zh-CN" altLang="en-US" smtClean="0"/>
              <a:t>校验合计算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2027940" y="1496189"/>
            <a:ext cx="847860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1.</a:t>
            </a:r>
            <a:r>
              <a:rPr lang="zh-CN" altLang="en-US" sz="2400"/>
              <a:t>把伪首部添加到</a:t>
            </a:r>
            <a:r>
              <a:rPr lang="en-US" altLang="zh-CN" sz="2400"/>
              <a:t>UDP</a:t>
            </a:r>
            <a:r>
              <a:rPr lang="zh-CN" altLang="en-US" sz="2400"/>
              <a:t>上；</a:t>
            </a:r>
          </a:p>
          <a:p>
            <a:pPr eaLnBrk="1" hangingPunct="1"/>
            <a:endParaRPr lang="zh-CN" altLang="en-US" sz="2400"/>
          </a:p>
          <a:p>
            <a:pPr eaLnBrk="1" hangingPunct="1"/>
            <a:r>
              <a:rPr lang="en-US" altLang="zh-CN" sz="2400"/>
              <a:t>2.</a:t>
            </a:r>
            <a:r>
              <a:rPr lang="zh-CN" altLang="en-US" sz="2400"/>
              <a:t>计算初始时是需要将检验和字段添零的；</a:t>
            </a:r>
          </a:p>
          <a:p>
            <a:pPr eaLnBrk="1" hangingPunct="1"/>
            <a:endParaRPr lang="zh-CN" altLang="en-US" sz="2400"/>
          </a:p>
          <a:p>
            <a:pPr eaLnBrk="1" hangingPunct="1"/>
            <a:r>
              <a:rPr lang="en-US" altLang="zh-CN" sz="2400"/>
              <a:t>3.</a:t>
            </a:r>
            <a:r>
              <a:rPr lang="zh-CN" altLang="en-US" sz="2400"/>
              <a:t>把所有位划分为</a:t>
            </a:r>
            <a:r>
              <a:rPr lang="en-US" altLang="zh-CN" sz="2400"/>
              <a:t>16</a:t>
            </a:r>
            <a:r>
              <a:rPr lang="zh-CN" altLang="en-US" sz="2400"/>
              <a:t>位（</a:t>
            </a:r>
            <a:r>
              <a:rPr lang="en-US" altLang="zh-CN" sz="2400"/>
              <a:t>2</a:t>
            </a:r>
            <a:r>
              <a:rPr lang="zh-CN" altLang="en-US" sz="2400"/>
              <a:t>字节）的字</a:t>
            </a:r>
          </a:p>
          <a:p>
            <a:pPr eaLnBrk="1" hangingPunct="1"/>
            <a:endParaRPr lang="zh-CN" altLang="en-US" sz="2400"/>
          </a:p>
          <a:p>
            <a:pPr eaLnBrk="1" hangingPunct="1"/>
            <a:r>
              <a:rPr lang="en-US" altLang="zh-CN" sz="2400"/>
              <a:t>4.</a:t>
            </a:r>
            <a:r>
              <a:rPr lang="zh-CN" altLang="en-US" sz="2400"/>
              <a:t>把所有</a:t>
            </a:r>
            <a:r>
              <a:rPr lang="en-US" altLang="zh-CN" sz="2400"/>
              <a:t>16</a:t>
            </a:r>
            <a:r>
              <a:rPr lang="zh-CN" altLang="en-US" sz="2400"/>
              <a:t>位的字相加，如果遇到进位，则将高于</a:t>
            </a:r>
            <a:r>
              <a:rPr lang="en-US" altLang="zh-CN" sz="2400"/>
              <a:t>16</a:t>
            </a:r>
            <a:r>
              <a:rPr lang="zh-CN" altLang="en-US" sz="2400"/>
              <a:t>字节的</a:t>
            </a:r>
          </a:p>
          <a:p>
            <a:pPr eaLnBrk="1" hangingPunct="1"/>
            <a:r>
              <a:rPr lang="zh-CN" altLang="en-US" sz="2400"/>
              <a:t>进位部分的值加到最低位上，举例，</a:t>
            </a:r>
          </a:p>
          <a:p>
            <a:pPr eaLnBrk="1" hangingPunct="1"/>
            <a:r>
              <a:rPr lang="en-US" altLang="zh-CN" sz="2400"/>
              <a:t>0xBB5E+0xFCED=0x1 B84B</a:t>
            </a:r>
            <a:r>
              <a:rPr lang="zh-CN" altLang="en-US" sz="2400"/>
              <a:t>，</a:t>
            </a:r>
          </a:p>
          <a:p>
            <a:pPr eaLnBrk="1" hangingPunct="1"/>
            <a:r>
              <a:rPr lang="zh-CN" altLang="en-US" sz="2400"/>
              <a:t>则将</a:t>
            </a:r>
            <a:r>
              <a:rPr lang="en-US" altLang="zh-CN" sz="2400"/>
              <a:t>1</a:t>
            </a:r>
            <a:r>
              <a:rPr lang="zh-CN" altLang="en-US" sz="2400"/>
              <a:t>放到最低位，得到结果是</a:t>
            </a:r>
            <a:r>
              <a:rPr lang="en-US" altLang="zh-CN" sz="2400"/>
              <a:t>0xB84C</a:t>
            </a:r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5.</a:t>
            </a:r>
            <a:r>
              <a:rPr lang="zh-CN" altLang="en-US" sz="2400"/>
              <a:t>将所有字相加得到的结果应该为一个</a:t>
            </a:r>
            <a:r>
              <a:rPr lang="en-US" altLang="zh-CN" sz="2400"/>
              <a:t>16</a:t>
            </a:r>
            <a:r>
              <a:rPr lang="zh-CN" altLang="en-US" sz="2400"/>
              <a:t>位的数，将该数取反</a:t>
            </a:r>
          </a:p>
          <a:p>
            <a:pPr eaLnBrk="1" hangingPunct="1"/>
            <a:r>
              <a:rPr lang="zh-CN" altLang="en-US" sz="2400"/>
              <a:t>则可以得到检验和</a:t>
            </a:r>
            <a:r>
              <a:rPr lang="en-US" altLang="zh-CN" sz="2400"/>
              <a:t>checksum</a:t>
            </a:r>
            <a:r>
              <a:rPr lang="zh-CN" altLang="en-US"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607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校验算法代码实现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804781" y="1468735"/>
            <a:ext cx="37434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smtClean="0"/>
              <a:t>参见</a:t>
            </a:r>
            <a:r>
              <a:rPr lang="en-US" altLang="zh-CN" sz="2400" smtClean="0"/>
              <a:t>Rawsock</a:t>
            </a:r>
            <a:r>
              <a:rPr lang="zh-CN" altLang="en-US" sz="2400" smtClean="0"/>
              <a:t>实现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28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网络抓包工具与编程实现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 bwMode="auto">
          <a:xfrm>
            <a:off x="2133600" y="1600201"/>
            <a:ext cx="81534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err="1"/>
              <a:t>SharpPCap</a:t>
            </a:r>
            <a:r>
              <a:rPr lang="zh-CN" altLang="en-US" kern="0" dirty="0"/>
              <a:t>开发包</a:t>
            </a:r>
            <a:endParaRPr lang="en-US" altLang="zh-CN" kern="0" dirty="0"/>
          </a:p>
          <a:p>
            <a:pPr lvl="1"/>
            <a:r>
              <a:rPr lang="en-US" altLang="zh-CN" kern="0" dirty="0" err="1"/>
              <a:t>WinPCap</a:t>
            </a:r>
            <a:r>
              <a:rPr lang="zh-CN" altLang="en-US" kern="0" dirty="0"/>
              <a:t>软件</a:t>
            </a:r>
            <a:endParaRPr lang="en-US" altLang="zh-CN" kern="0" dirty="0"/>
          </a:p>
          <a:p>
            <a:pPr lvl="1"/>
            <a:r>
              <a:rPr lang="en-US" altLang="zh-CN" kern="0" dirty="0"/>
              <a:t>PacketDotNet.dll</a:t>
            </a:r>
          </a:p>
          <a:p>
            <a:pPr lvl="1"/>
            <a:r>
              <a:rPr lang="en-US" altLang="zh-CN" kern="0" dirty="0"/>
              <a:t>SharpPCap.dll</a:t>
            </a:r>
          </a:p>
          <a:p>
            <a:r>
              <a:rPr lang="en-US" altLang="zh-CN" kern="0" dirty="0"/>
              <a:t>ARP</a:t>
            </a:r>
            <a:r>
              <a:rPr lang="zh-CN" altLang="en-US" kern="0" dirty="0"/>
              <a:t>协议</a:t>
            </a:r>
            <a:endParaRPr lang="en-US" altLang="zh-CN" kern="0" dirty="0"/>
          </a:p>
          <a:p>
            <a:r>
              <a:rPr lang="zh-CN" altLang="en-US" kern="0" dirty="0"/>
              <a:t>实验内容</a:t>
            </a:r>
            <a:endParaRPr lang="en-US" altLang="zh-CN" kern="0" dirty="0"/>
          </a:p>
          <a:p>
            <a:pPr lvl="1"/>
            <a:r>
              <a:rPr lang="zh-CN" altLang="en-US" kern="0" dirty="0"/>
              <a:t>截获</a:t>
            </a:r>
            <a:r>
              <a:rPr lang="en-US" altLang="zh-CN" kern="0" dirty="0" err="1"/>
              <a:t>WoL</a:t>
            </a:r>
            <a:r>
              <a:rPr lang="zh-CN" altLang="en-US" kern="0" dirty="0"/>
              <a:t>数据包</a:t>
            </a:r>
            <a:endParaRPr lang="en-US" altLang="zh-CN" kern="0" dirty="0"/>
          </a:p>
          <a:p>
            <a:pPr lvl="1"/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937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67" y="665884"/>
            <a:ext cx="88582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6265" y="641267"/>
            <a:ext cx="510588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使用命令得到机器</a:t>
            </a: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3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ipconfig -all &gt; mac.txt</a:t>
            </a:r>
          </a:p>
          <a:p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只保留</a:t>
            </a: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地址内容</a:t>
            </a:r>
            <a:endParaRPr lang="en-US" altLang="zh-CN" sz="3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A0-A8-CD-EA-17-94</a:t>
            </a:r>
            <a:endParaRPr lang="zh-CN" altLang="en-US" sz="32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874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kern="0" dirty="0" smtClean="0"/>
              <a:t>截获</a:t>
            </a:r>
            <a:r>
              <a:rPr lang="en-US" altLang="zh-CN" kern="0" dirty="0" err="1" smtClean="0"/>
              <a:t>WoL</a:t>
            </a:r>
            <a:r>
              <a:rPr lang="zh-CN" altLang="en-US" kern="0" dirty="0" smtClean="0"/>
              <a:t>数据包</a:t>
            </a:r>
            <a:endParaRPr lang="en-US" altLang="zh-CN" kern="0" dirty="0" smtClean="0"/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 bwMode="auto">
          <a:xfrm>
            <a:off x="677334" y="1270000"/>
            <a:ext cx="8153400" cy="247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err="1"/>
              <a:t>SendArp</a:t>
            </a:r>
            <a:r>
              <a:rPr lang="zh-CN" altLang="en-US" kern="0" dirty="0"/>
              <a:t>获取</a:t>
            </a:r>
            <a:r>
              <a:rPr lang="en-US" altLang="zh-CN" kern="0"/>
              <a:t>MAC</a:t>
            </a:r>
            <a:r>
              <a:rPr lang="zh-CN" altLang="en-US" kern="0" smtClean="0"/>
              <a:t>地址或者</a:t>
            </a:r>
            <a:r>
              <a:rPr lang="en-US" altLang="zh-CN" kern="0" smtClean="0"/>
              <a:t>ipconfig -all</a:t>
            </a:r>
            <a:endParaRPr lang="en-US" altLang="zh-CN" kern="0" dirty="0"/>
          </a:p>
          <a:p>
            <a:r>
              <a:rPr lang="en-US" altLang="zh-CN" kern="0" dirty="0" err="1"/>
              <a:t>WoL</a:t>
            </a:r>
            <a:r>
              <a:rPr lang="zh-CN" altLang="en-US" kern="0" dirty="0"/>
              <a:t>程序代码</a:t>
            </a:r>
            <a:endParaRPr lang="en-US" altLang="zh-CN" kern="0" dirty="0"/>
          </a:p>
          <a:p>
            <a:r>
              <a:rPr lang="zh-CN" altLang="en-US" kern="0" dirty="0"/>
              <a:t>捕获线程</a:t>
            </a:r>
            <a:r>
              <a:rPr lang="en-US" altLang="zh-CN" kern="0" dirty="0" err="1"/>
              <a:t>capData</a:t>
            </a:r>
            <a:endParaRPr lang="en-US" altLang="zh-CN" kern="0" dirty="0"/>
          </a:p>
          <a:p>
            <a:r>
              <a:rPr lang="zh-CN" altLang="en-US" kern="0" dirty="0"/>
              <a:t>回调函数</a:t>
            </a:r>
            <a:r>
              <a:rPr lang="en-US" altLang="zh-CN" kern="0" dirty="0" err="1"/>
              <a:t>device_OnPacketArrival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7551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kern="0" dirty="0" smtClean="0"/>
              <a:t>捕获线程</a:t>
            </a:r>
            <a:r>
              <a:rPr lang="en-US" altLang="zh-CN" kern="0" dirty="0" err="1" smtClean="0"/>
              <a:t>capData</a:t>
            </a:r>
            <a:endParaRPr lang="en-US" altLang="zh-CN" kern="0" dirty="0" smtClean="0"/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 bwMode="auto">
          <a:xfrm>
            <a:off x="542307" y="1564574"/>
            <a:ext cx="8459189" cy="204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包过滤规则</a:t>
            </a:r>
            <a:endParaRPr lang="en-US" altLang="zh-CN" kern="0" dirty="0"/>
          </a:p>
          <a:p>
            <a:r>
              <a:rPr lang="en-US" altLang="zh-CN" kern="0" dirty="0" err="1"/>
              <a:t>device.Filter</a:t>
            </a:r>
            <a:r>
              <a:rPr lang="en-US" altLang="zh-CN" kern="0" dirty="0"/>
              <a:t> =</a:t>
            </a:r>
            <a:br>
              <a:rPr lang="en-US" altLang="zh-CN" kern="0" dirty="0"/>
            </a:br>
            <a:r>
              <a:rPr lang="en-US" altLang="zh-CN" kern="0" dirty="0"/>
              <a:t> "ether </a:t>
            </a:r>
            <a:r>
              <a:rPr lang="en-US" altLang="zh-CN" kern="0" dirty="0" err="1"/>
              <a:t>dst</a:t>
            </a:r>
            <a:r>
              <a:rPr lang="en-US" altLang="zh-CN" kern="0" dirty="0"/>
              <a:t> FF:FF:FF:FF:FF:FF and </a:t>
            </a:r>
            <a:r>
              <a:rPr lang="en-US" altLang="zh-CN" kern="0" dirty="0" err="1"/>
              <a:t>udp</a:t>
            </a:r>
            <a:r>
              <a:rPr lang="en-US" altLang="zh-CN" kern="0" dirty="0"/>
              <a:t>";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8292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ARP</a:t>
            </a:r>
            <a:r>
              <a:rPr lang="zh-CN" altLang="en-US" smtClean="0"/>
              <a:t>协议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46346" y="1384212"/>
            <a:ext cx="7949080" cy="1367614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ARP</a:t>
            </a:r>
            <a:r>
              <a:rPr lang="zh-CN" altLang="en-US" sz="3200" smtClean="0"/>
              <a:t>协议</a:t>
            </a:r>
          </a:p>
          <a:p>
            <a:r>
              <a:rPr lang="zh-CN" altLang="en-US" sz="3200" smtClean="0"/>
              <a:t>使用</a:t>
            </a:r>
            <a:r>
              <a:rPr lang="en-US" altLang="zh-CN" sz="3200" smtClean="0"/>
              <a:t>SendArp</a:t>
            </a:r>
            <a:r>
              <a:rPr lang="zh-CN" altLang="en-US" sz="3200" smtClean="0"/>
              <a:t>获取远程主机</a:t>
            </a:r>
            <a:r>
              <a:rPr lang="en-US" altLang="zh-CN" sz="3200" smtClean="0"/>
              <a:t>MAC</a:t>
            </a:r>
            <a:r>
              <a:rPr lang="zh-CN" altLang="en-US" sz="3200" smtClean="0"/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280420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79" y="687546"/>
            <a:ext cx="8781017" cy="3635072"/>
          </a:xfrm>
        </p:spPr>
      </p:pic>
    </p:spTree>
    <p:extLst>
      <p:ext uri="{BB962C8B-B14F-4D97-AF65-F5344CB8AC3E}">
        <p14:creationId xmlns:p14="http://schemas.microsoft.com/office/powerpoint/2010/main" val="699611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2259014" y="1616076"/>
            <a:ext cx="64540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/>
              <a:t>UDP</a:t>
            </a:r>
            <a:r>
              <a:rPr lang="zh-CN" altLang="en-US" sz="4400"/>
              <a:t>比我们想像的要可靠</a:t>
            </a:r>
          </a:p>
        </p:txBody>
      </p:sp>
    </p:spTree>
    <p:extLst>
      <p:ext uri="{BB962C8B-B14F-4D97-AF65-F5344CB8AC3E}">
        <p14:creationId xmlns:p14="http://schemas.microsoft.com/office/powerpoint/2010/main" val="56045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网络抓包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185939" y="3007025"/>
            <a:ext cx="6088063" cy="23050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UNIX</a:t>
            </a:r>
            <a:r>
              <a:rPr lang="zh-CN" altLang="en-US" sz="2400" smtClean="0"/>
              <a:t>平台的</a:t>
            </a:r>
            <a:r>
              <a:rPr lang="en-US" altLang="zh-CN" sz="2400" smtClean="0"/>
              <a:t>libpcap </a:t>
            </a:r>
            <a:r>
              <a:rPr lang="zh-CN" altLang="en-US" sz="2400" smtClean="0"/>
              <a:t>开发包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Windows</a:t>
            </a:r>
            <a:r>
              <a:rPr lang="zh-CN" altLang="en-US" sz="2400" smtClean="0"/>
              <a:t>平台的</a:t>
            </a:r>
            <a:r>
              <a:rPr lang="en-US" altLang="zh-CN" sz="2400" smtClean="0"/>
              <a:t>WinpCap</a:t>
            </a:r>
            <a:r>
              <a:rPr lang="zh-CN" altLang="en-US" sz="2400" smtClean="0"/>
              <a:t>包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.NET</a:t>
            </a:r>
            <a:r>
              <a:rPr lang="zh-CN" altLang="en-US" sz="2400" smtClean="0"/>
              <a:t>平台的</a:t>
            </a:r>
            <a:r>
              <a:rPr lang="en-US" altLang="zh-CN" sz="2400" smtClean="0"/>
              <a:t>SharpPCap</a:t>
            </a:r>
            <a:r>
              <a:rPr lang="zh-CN" altLang="en-US" sz="2400" smtClean="0"/>
              <a:t>包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tcpdump</a:t>
            </a:r>
            <a:r>
              <a:rPr lang="zh-CN" altLang="en-US" sz="2400" smtClean="0"/>
              <a:t>和</a:t>
            </a:r>
            <a:r>
              <a:rPr lang="en-US" altLang="zh-CN" sz="2400" smtClean="0"/>
              <a:t>Wireshark</a:t>
            </a:r>
            <a:r>
              <a:rPr lang="zh-CN" altLang="en-US" sz="2400" smtClean="0"/>
              <a:t>软件工具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77334" y="1243806"/>
            <a:ext cx="76517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网络抓包也叫网络嗅探，指的是收集所有网卡的</a:t>
            </a:r>
          </a:p>
          <a:p>
            <a:pPr eaLnBrk="1" hangingPunct="1"/>
            <a:r>
              <a:rPr lang="zh-CN" altLang="en-US" sz="2800"/>
              <a:t>网络数据包，它可以用来网络监视，包分析，</a:t>
            </a:r>
          </a:p>
          <a:p>
            <a:pPr eaLnBrk="1" hangingPunct="1"/>
            <a:r>
              <a:rPr lang="zh-CN" altLang="en-US" sz="2800"/>
              <a:t>安全应用。</a:t>
            </a:r>
          </a:p>
        </p:txBody>
      </p:sp>
    </p:spTree>
    <p:extLst>
      <p:ext uri="{BB962C8B-B14F-4D97-AF65-F5344CB8AC3E}">
        <p14:creationId xmlns:p14="http://schemas.microsoft.com/office/powerpoint/2010/main" val="166707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51089" y="620714"/>
            <a:ext cx="5184775" cy="720725"/>
          </a:xfrm>
        </p:spPr>
        <p:txBody>
          <a:bodyPr/>
          <a:lstStyle/>
          <a:p>
            <a:r>
              <a:rPr lang="en-US" altLang="zh-CN" sz="4000"/>
              <a:t>sharpcap</a:t>
            </a:r>
            <a:r>
              <a:rPr lang="zh-CN" altLang="en-US" sz="4000"/>
              <a:t>项目发展</a:t>
            </a:r>
          </a:p>
        </p:txBody>
      </p: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2279650" y="1628776"/>
            <a:ext cx="684053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Tamir Gal                   2004                1.6.2 </a:t>
            </a:r>
          </a:p>
          <a:p>
            <a:pPr eaLnBrk="1" hangingPunct="1"/>
            <a:r>
              <a:rPr lang="en-US" altLang="zh-CN" sz="2800"/>
              <a:t>Chris Morgan             2008                3.0</a:t>
            </a:r>
          </a:p>
          <a:p>
            <a:pPr eaLnBrk="1" hangingPunct="1"/>
            <a:r>
              <a:rPr lang="zh-CN" altLang="en-US" sz="2800"/>
              <a:t>                                   </a:t>
            </a:r>
            <a:r>
              <a:rPr lang="en-US" altLang="zh-CN" sz="2800"/>
              <a:t>2011.2             3.5</a:t>
            </a:r>
          </a:p>
          <a:p>
            <a:pPr eaLnBrk="1" hangingPunct="1"/>
            <a:r>
              <a:rPr lang="en-US" altLang="zh-CN" sz="2800"/>
              <a:t>Michael Giagnocavo   2011.9            4.0</a:t>
            </a:r>
          </a:p>
        </p:txBody>
      </p:sp>
      <p:sp>
        <p:nvSpPr>
          <p:cNvPr id="6148" name="Rectangle 7"/>
          <p:cNvSpPr>
            <a:spLocks noRot="1" noChangeArrowheads="1"/>
          </p:cNvSpPr>
          <p:nvPr/>
        </p:nvSpPr>
        <p:spPr bwMode="auto">
          <a:xfrm>
            <a:off x="1703388" y="3357564"/>
            <a:ext cx="31686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chemeClr val="tx2"/>
                </a:solidFill>
              </a:rPr>
              <a:t>项目目标</a:t>
            </a:r>
          </a:p>
        </p:txBody>
      </p:sp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1774826" y="4437063"/>
            <a:ext cx="7921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在</a:t>
            </a:r>
            <a:r>
              <a:rPr lang="en-US" altLang="zh-CN" sz="2800"/>
              <a:t>.net</a:t>
            </a:r>
            <a:r>
              <a:rPr lang="zh-CN" altLang="en-US" sz="2800"/>
              <a:t>框架下提供网络包捕获、注入、包分析功能。</a:t>
            </a:r>
          </a:p>
          <a:p>
            <a:pPr eaLnBrk="1" hangingPunct="1"/>
            <a:r>
              <a:rPr lang="zh-CN" altLang="en-US" sz="2800"/>
              <a:t>开源软件</a:t>
            </a:r>
          </a:p>
        </p:txBody>
      </p:sp>
      <p:sp>
        <p:nvSpPr>
          <p:cNvPr id="6150" name="Text Box 9"/>
          <p:cNvSpPr txBox="1">
            <a:spLocks noChangeArrowheads="1"/>
          </p:cNvSpPr>
          <p:nvPr/>
        </p:nvSpPr>
        <p:spPr bwMode="auto">
          <a:xfrm>
            <a:off x="2424114" y="5805488"/>
            <a:ext cx="726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sourceforge.net</a:t>
            </a:r>
            <a:r>
              <a:rPr lang="zh-CN" altLang="en-US" sz="2800"/>
              <a:t>网站下载</a:t>
            </a:r>
            <a:r>
              <a:rPr lang="en-US" altLang="zh-CN" sz="2800"/>
              <a:t>SharpPcap</a:t>
            </a:r>
            <a:r>
              <a:rPr lang="zh-CN" altLang="en-US" sz="2800"/>
              <a:t>项目文件</a:t>
            </a:r>
          </a:p>
        </p:txBody>
      </p:sp>
    </p:spTree>
    <p:extLst>
      <p:ext uri="{BB962C8B-B14F-4D97-AF65-F5344CB8AC3E}">
        <p14:creationId xmlns:p14="http://schemas.microsoft.com/office/powerpoint/2010/main" val="18980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51089" y="620714"/>
            <a:ext cx="4752975" cy="720725"/>
          </a:xfrm>
        </p:spPr>
        <p:txBody>
          <a:bodyPr/>
          <a:lstStyle/>
          <a:p>
            <a:r>
              <a:rPr lang="en-US" altLang="zh-CN" smtClean="0"/>
              <a:t>SharpPcap </a:t>
            </a:r>
            <a:r>
              <a:rPr lang="zh-CN" altLang="en-US" smtClean="0"/>
              <a:t>特性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79650" y="1628776"/>
            <a:ext cx="6840538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Microsoft.NET</a:t>
            </a:r>
            <a:r>
              <a:rPr lang="zh-CN" altLang="en-US" sz="2800"/>
              <a:t>包</a:t>
            </a:r>
          </a:p>
          <a:p>
            <a:pPr eaLnBrk="1" hangingPunct="1"/>
            <a:r>
              <a:rPr lang="zh-CN" altLang="en-US" sz="2800"/>
              <a:t>高运行性能</a:t>
            </a:r>
          </a:p>
          <a:p>
            <a:pPr eaLnBrk="1" hangingPunct="1"/>
            <a:r>
              <a:rPr lang="en-US" altLang="zh-CN" sz="2800"/>
              <a:t>WinpCap</a:t>
            </a:r>
            <a:r>
              <a:rPr lang="zh-CN" altLang="en-US" sz="2800"/>
              <a:t>扩展</a:t>
            </a:r>
          </a:p>
          <a:p>
            <a:pPr eaLnBrk="1" hangingPunct="1"/>
            <a:r>
              <a:rPr lang="en-US" altLang="zh-CN" sz="2800"/>
              <a:t>AirPCap</a:t>
            </a:r>
            <a:r>
              <a:rPr lang="zh-CN" altLang="en-US" sz="2800"/>
              <a:t>扩展</a:t>
            </a:r>
          </a:p>
          <a:p>
            <a:pPr eaLnBrk="1" hangingPunct="1"/>
            <a:r>
              <a:rPr lang="zh-CN" altLang="en-US" sz="2800"/>
              <a:t>可捕获低层网络协议包</a:t>
            </a:r>
          </a:p>
          <a:p>
            <a:pPr eaLnBrk="1" hangingPunct="1"/>
            <a:r>
              <a:rPr lang="zh-CN" altLang="en-US" sz="2800"/>
              <a:t>包解析</a:t>
            </a:r>
          </a:p>
          <a:p>
            <a:pPr eaLnBrk="1" hangingPunct="1"/>
            <a:r>
              <a:rPr lang="zh-CN" altLang="en-US" sz="2800"/>
              <a:t>低层网络包注入</a:t>
            </a:r>
          </a:p>
          <a:p>
            <a:pPr eaLnBrk="1" hangingPunct="1"/>
            <a:r>
              <a:rPr lang="zh-CN" altLang="en-US" sz="2800"/>
              <a:t>读入和写出捕获结果文件</a:t>
            </a:r>
          </a:p>
          <a:p>
            <a:pPr eaLnBrk="1" hangingPunct="1"/>
            <a:r>
              <a:rPr lang="zh-CN" altLang="en-US" sz="2800"/>
              <a:t>网卡数据包接收与丢弃统计</a:t>
            </a:r>
          </a:p>
        </p:txBody>
      </p:sp>
    </p:spTree>
    <p:extLst>
      <p:ext uri="{BB962C8B-B14F-4D97-AF65-F5344CB8AC3E}">
        <p14:creationId xmlns:p14="http://schemas.microsoft.com/office/powerpoint/2010/main" val="16023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74825" y="549276"/>
            <a:ext cx="6769100" cy="720725"/>
          </a:xfrm>
        </p:spPr>
        <p:txBody>
          <a:bodyPr/>
          <a:lstStyle/>
          <a:p>
            <a:r>
              <a:rPr lang="en-US" altLang="zh-CN" b="1" smtClean="0"/>
              <a:t>Packet.Net</a:t>
            </a:r>
            <a:r>
              <a:rPr lang="en-US" altLang="zh-CN" smtClean="0"/>
              <a:t> </a:t>
            </a:r>
            <a:r>
              <a:rPr lang="zh-CN" altLang="en-US" smtClean="0"/>
              <a:t>支持网络协议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135189" y="1341439"/>
            <a:ext cx="6840537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000"/>
              <a:t>Ethernet</a:t>
            </a:r>
          </a:p>
          <a:p>
            <a:pPr eaLnBrk="1" hangingPunct="1"/>
            <a:r>
              <a:rPr lang="en-US" altLang="en-US" sz="2000"/>
              <a:t>SLL (Linux Cooked-Mode Capture)</a:t>
            </a:r>
          </a:p>
          <a:p>
            <a:pPr eaLnBrk="1" hangingPunct="1"/>
            <a:r>
              <a:rPr lang="en-US" altLang="en-US" sz="2000"/>
              <a:t>ARP (Address Resolution Protocol)</a:t>
            </a:r>
          </a:p>
          <a:p>
            <a:pPr eaLnBrk="1" hangingPunct="1"/>
            <a:r>
              <a:rPr lang="en-US" altLang="en-US" sz="2000"/>
              <a:t>IP (Internet Protocol): </a:t>
            </a:r>
          </a:p>
          <a:p>
            <a:pPr eaLnBrk="1" hangingPunct="1"/>
            <a:r>
              <a:rPr lang="en-US" altLang="en-US" sz="2000"/>
              <a:t>IPv4</a:t>
            </a:r>
          </a:p>
          <a:p>
            <a:pPr eaLnBrk="1" hangingPunct="1"/>
            <a:r>
              <a:rPr lang="en-US" altLang="en-US" sz="2000"/>
              <a:t>IPv6</a:t>
            </a:r>
          </a:p>
          <a:p>
            <a:pPr eaLnBrk="1" hangingPunct="1"/>
            <a:r>
              <a:rPr lang="en-US" altLang="en-US" sz="2000"/>
              <a:t>TCP (Transmission Control Protocol)</a:t>
            </a:r>
          </a:p>
          <a:p>
            <a:pPr eaLnBrk="1" hangingPunct="1"/>
            <a:r>
              <a:rPr lang="en-US" altLang="en-US" sz="2000"/>
              <a:t>UDP (User Datagram Protocol)</a:t>
            </a:r>
          </a:p>
          <a:p>
            <a:pPr eaLnBrk="1" hangingPunct="1"/>
            <a:r>
              <a:rPr lang="en-US" altLang="en-US" sz="2000"/>
              <a:t>ICMP (Internet Control Message Protocol): </a:t>
            </a:r>
          </a:p>
          <a:p>
            <a:pPr eaLnBrk="1" hangingPunct="1"/>
            <a:r>
              <a:rPr lang="en-US" altLang="en-US" sz="2000"/>
              <a:t>ICMPv4</a:t>
            </a:r>
          </a:p>
          <a:p>
            <a:pPr eaLnBrk="1" hangingPunct="1"/>
            <a:r>
              <a:rPr lang="en-US" altLang="en-US" sz="2000"/>
              <a:t>ICMPv6</a:t>
            </a:r>
          </a:p>
          <a:p>
            <a:pPr eaLnBrk="1" hangingPunct="1"/>
            <a:r>
              <a:rPr lang="en-US" altLang="en-US" sz="2000"/>
              <a:t>IGMPv2</a:t>
            </a:r>
          </a:p>
          <a:p>
            <a:pPr eaLnBrk="1" hangingPunct="1"/>
            <a:r>
              <a:rPr lang="en-US" altLang="en-US" sz="2000"/>
              <a:t>PPPoE</a:t>
            </a:r>
          </a:p>
          <a:p>
            <a:pPr eaLnBrk="1" hangingPunct="1"/>
            <a:r>
              <a:rPr lang="en-US" altLang="en-US" sz="2000"/>
              <a:t>PTP</a:t>
            </a:r>
          </a:p>
          <a:p>
            <a:pPr eaLnBrk="1" hangingPunct="1"/>
            <a:r>
              <a:rPr lang="en-US" altLang="en-US" sz="2000"/>
              <a:t>LLDP</a:t>
            </a:r>
          </a:p>
          <a:p>
            <a:pPr eaLnBrk="1" hangingPunct="1"/>
            <a:r>
              <a:rPr lang="en-US" altLang="en-US" sz="2000"/>
              <a:t>Wake-on-LAN(WOL)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4652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74825" y="188914"/>
            <a:ext cx="6769100" cy="720725"/>
          </a:xfrm>
        </p:spPr>
        <p:txBody>
          <a:bodyPr/>
          <a:lstStyle/>
          <a:p>
            <a:r>
              <a:rPr lang="en-US" altLang="zh-CN" smtClean="0"/>
              <a:t>SharpPcap </a:t>
            </a:r>
            <a:r>
              <a:rPr lang="zh-CN" altLang="en-US" smtClean="0"/>
              <a:t>层次结构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79650" y="1268414"/>
            <a:ext cx="6840538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CaptureDeviceList </a:t>
            </a:r>
          </a:p>
          <a:p>
            <a:pPr eaLnBrk="1" hangingPunct="1"/>
            <a:r>
              <a:rPr lang="en-US" altLang="zh-CN" sz="2800"/>
              <a:t>	</a:t>
            </a:r>
            <a:r>
              <a:rPr lang="zh-CN" altLang="en-US" sz="2800"/>
              <a:t>列举系统设备</a:t>
            </a:r>
          </a:p>
          <a:p>
            <a:pPr eaLnBrk="1" hangingPunct="1"/>
            <a:r>
              <a:rPr lang="en-US" altLang="zh-CN" sz="2800"/>
              <a:t>ICaptureDevice </a:t>
            </a:r>
          </a:p>
          <a:p>
            <a:pPr eaLnBrk="1" hangingPunct="1"/>
            <a:r>
              <a:rPr lang="zh-CN" altLang="en-US" sz="2800"/>
              <a:t>	每个设备都具有此接口</a:t>
            </a:r>
          </a:p>
          <a:p>
            <a:pPr eaLnBrk="1" hangingPunct="1"/>
            <a:r>
              <a:rPr lang="en-US" altLang="zh-CN" sz="2000" b="1"/>
              <a:t>LibPcap</a:t>
            </a:r>
            <a:r>
              <a:rPr lang="en-US" altLang="zh-CN" sz="2000"/>
              <a:t> </a:t>
            </a:r>
          </a:p>
          <a:p>
            <a:pPr eaLnBrk="1" hangingPunct="1"/>
            <a:r>
              <a:rPr lang="en-US" altLang="zh-CN" sz="2000"/>
              <a:t>	</a:t>
            </a:r>
            <a:r>
              <a:rPr lang="en-US" altLang="zh-CN" sz="2000" b="1"/>
              <a:t>LibPcapLiveDevice </a:t>
            </a:r>
          </a:p>
          <a:p>
            <a:pPr eaLnBrk="1" hangingPunct="1"/>
            <a:r>
              <a:rPr lang="en-US" altLang="zh-CN" sz="2000" b="1"/>
              <a:t>	LibPcapLiveDeviceList </a:t>
            </a:r>
          </a:p>
          <a:p>
            <a:pPr eaLnBrk="1" hangingPunct="1"/>
            <a:r>
              <a:rPr lang="en-US" altLang="zh-CN" sz="2000" b="1"/>
              <a:t>	CaptureFileReaderDevice </a:t>
            </a:r>
          </a:p>
          <a:p>
            <a:pPr eaLnBrk="1" hangingPunct="1"/>
            <a:r>
              <a:rPr lang="en-US" altLang="zh-CN" sz="2000" b="1"/>
              <a:t>	CaptureFileWriterDevice </a:t>
            </a:r>
          </a:p>
          <a:p>
            <a:pPr eaLnBrk="1" hangingPunct="1"/>
            <a:r>
              <a:rPr lang="en-US" altLang="zh-CN" sz="2000" b="1"/>
              <a:t>WinPcap</a:t>
            </a:r>
          </a:p>
          <a:p>
            <a:pPr eaLnBrk="1" hangingPunct="1"/>
            <a:r>
              <a:rPr lang="en-US" altLang="zh-CN" sz="2000" b="1"/>
              <a:t>	WinPcapDeviceList</a:t>
            </a:r>
            <a:r>
              <a:rPr lang="en-US" altLang="zh-CN" sz="2000"/>
              <a:t> </a:t>
            </a:r>
            <a:endParaRPr lang="en-US" altLang="zh-CN" sz="2000" b="1"/>
          </a:p>
          <a:p>
            <a:pPr eaLnBrk="1" hangingPunct="1"/>
            <a:r>
              <a:rPr lang="en-US" altLang="zh-CN" sz="2000" b="1"/>
              <a:t>	WinPcapDevice</a:t>
            </a:r>
            <a:r>
              <a:rPr lang="en-US" altLang="zh-CN" sz="2000"/>
              <a:t> </a:t>
            </a:r>
            <a:endParaRPr lang="en-US" altLang="zh-CN" sz="2000" b="1"/>
          </a:p>
          <a:p>
            <a:pPr eaLnBrk="1" hangingPunct="1"/>
            <a:r>
              <a:rPr lang="en-US" altLang="zh-CN" sz="2000" b="1"/>
              <a:t>AirPcap</a:t>
            </a:r>
          </a:p>
          <a:p>
            <a:pPr eaLnBrk="1" hangingPunct="1"/>
            <a:r>
              <a:rPr lang="en-US" altLang="zh-CN" sz="2000" b="1"/>
              <a:t>	AirPcapDeviceList</a:t>
            </a:r>
            <a:r>
              <a:rPr lang="en-US" altLang="zh-CN" sz="2000"/>
              <a:t> </a:t>
            </a:r>
          </a:p>
          <a:p>
            <a:pPr eaLnBrk="1" hangingPunct="1"/>
            <a:r>
              <a:rPr lang="en-US" altLang="zh-CN" sz="2000"/>
              <a:t>	</a:t>
            </a:r>
            <a:r>
              <a:rPr lang="en-US" altLang="zh-CN" sz="2000" b="1"/>
              <a:t>AirPcapDevice</a:t>
            </a:r>
            <a:r>
              <a:rPr lang="en-US" altLang="zh-CN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60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74825" y="188914"/>
            <a:ext cx="6769100" cy="720725"/>
          </a:xfrm>
        </p:spPr>
        <p:txBody>
          <a:bodyPr/>
          <a:lstStyle/>
          <a:p>
            <a:r>
              <a:rPr lang="en-US" altLang="zh-CN" smtClean="0"/>
              <a:t>Packet.Net  </a:t>
            </a:r>
            <a:r>
              <a:rPr lang="zh-CN" altLang="en-US" smtClean="0"/>
              <a:t>层次结构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79650" y="1268414"/>
            <a:ext cx="6840538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CaptureDeviceList </a:t>
            </a:r>
          </a:p>
          <a:p>
            <a:pPr eaLnBrk="1" hangingPunct="1"/>
            <a:r>
              <a:rPr lang="en-US" altLang="zh-CN" sz="2800"/>
              <a:t>	</a:t>
            </a:r>
            <a:r>
              <a:rPr lang="zh-CN" altLang="en-US" sz="2800"/>
              <a:t>列举系统设备</a:t>
            </a:r>
          </a:p>
          <a:p>
            <a:pPr eaLnBrk="1" hangingPunct="1"/>
            <a:r>
              <a:rPr lang="en-US" altLang="zh-CN" sz="2800"/>
              <a:t>ICaptureDevice </a:t>
            </a:r>
          </a:p>
          <a:p>
            <a:pPr eaLnBrk="1" hangingPunct="1"/>
            <a:r>
              <a:rPr lang="zh-CN" altLang="en-US" sz="2800"/>
              <a:t>	每个设备都具有此接口</a:t>
            </a:r>
          </a:p>
          <a:p>
            <a:pPr eaLnBrk="1" hangingPunct="1"/>
            <a:r>
              <a:rPr lang="en-US" altLang="zh-CN" sz="2000" b="1"/>
              <a:t>LibPcap</a:t>
            </a:r>
            <a:r>
              <a:rPr lang="en-US" altLang="zh-CN" sz="2000"/>
              <a:t> </a:t>
            </a:r>
          </a:p>
          <a:p>
            <a:pPr eaLnBrk="1" hangingPunct="1"/>
            <a:r>
              <a:rPr lang="en-US" altLang="zh-CN" sz="2000"/>
              <a:t>	</a:t>
            </a:r>
            <a:r>
              <a:rPr lang="en-US" altLang="zh-CN" sz="2000" b="1"/>
              <a:t>LibPcapLiveDevice </a:t>
            </a:r>
          </a:p>
          <a:p>
            <a:pPr eaLnBrk="1" hangingPunct="1"/>
            <a:r>
              <a:rPr lang="en-US" altLang="zh-CN" sz="2000" b="1"/>
              <a:t>	LibPcapLiveDeviceList </a:t>
            </a:r>
          </a:p>
          <a:p>
            <a:pPr eaLnBrk="1" hangingPunct="1"/>
            <a:r>
              <a:rPr lang="en-US" altLang="zh-CN" sz="2000" b="1"/>
              <a:t>	CaptureFileReaderDevice </a:t>
            </a:r>
          </a:p>
          <a:p>
            <a:pPr eaLnBrk="1" hangingPunct="1"/>
            <a:r>
              <a:rPr lang="en-US" altLang="zh-CN" sz="2000" b="1"/>
              <a:t>	CaptureFileWriterDevice </a:t>
            </a:r>
          </a:p>
          <a:p>
            <a:pPr eaLnBrk="1" hangingPunct="1"/>
            <a:r>
              <a:rPr lang="en-US" altLang="zh-CN" sz="2000" b="1"/>
              <a:t>WinPcap</a:t>
            </a:r>
          </a:p>
          <a:p>
            <a:pPr eaLnBrk="1" hangingPunct="1"/>
            <a:r>
              <a:rPr lang="en-US" altLang="zh-CN" sz="2000" b="1"/>
              <a:t>	WinPcapDeviceList</a:t>
            </a:r>
            <a:r>
              <a:rPr lang="en-US" altLang="zh-CN" sz="2000"/>
              <a:t> </a:t>
            </a:r>
            <a:endParaRPr lang="en-US" altLang="zh-CN" sz="2000" b="1"/>
          </a:p>
          <a:p>
            <a:pPr eaLnBrk="1" hangingPunct="1"/>
            <a:r>
              <a:rPr lang="en-US" altLang="zh-CN" sz="2000" b="1"/>
              <a:t>	WinPcapDevice</a:t>
            </a:r>
            <a:r>
              <a:rPr lang="en-US" altLang="zh-CN" sz="2000"/>
              <a:t> </a:t>
            </a:r>
            <a:endParaRPr lang="en-US" altLang="zh-CN" sz="2000" b="1"/>
          </a:p>
          <a:p>
            <a:pPr eaLnBrk="1" hangingPunct="1"/>
            <a:r>
              <a:rPr lang="en-US" altLang="zh-CN" sz="2000" b="1"/>
              <a:t>AirPcap</a:t>
            </a:r>
          </a:p>
          <a:p>
            <a:pPr eaLnBrk="1" hangingPunct="1"/>
            <a:r>
              <a:rPr lang="en-US" altLang="zh-CN" sz="2000" b="1"/>
              <a:t>	AirPcapDeviceList</a:t>
            </a:r>
            <a:r>
              <a:rPr lang="en-US" altLang="zh-CN" sz="2000"/>
              <a:t> </a:t>
            </a:r>
          </a:p>
          <a:p>
            <a:pPr eaLnBrk="1" hangingPunct="1"/>
            <a:r>
              <a:rPr lang="en-US" altLang="zh-CN" sz="2000"/>
              <a:t>	</a:t>
            </a:r>
            <a:r>
              <a:rPr lang="en-US" altLang="zh-CN" sz="2000" b="1"/>
              <a:t>AirPcapDevice</a:t>
            </a:r>
            <a:r>
              <a:rPr lang="en-US" altLang="zh-CN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43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WinpCap</a:t>
            </a:r>
            <a:r>
              <a:rPr lang="zh-CN" altLang="en-US" smtClean="0"/>
              <a:t>扩展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winpcap</a:t>
            </a:r>
            <a:r>
              <a:rPr lang="zh-CN" altLang="en-US" smtClean="0"/>
              <a:t>是</a:t>
            </a:r>
            <a:r>
              <a:rPr lang="en-US" altLang="zh-CN" smtClean="0"/>
              <a:t>windows</a:t>
            </a:r>
            <a:r>
              <a:rPr lang="zh-CN" altLang="en-US" smtClean="0"/>
              <a:t>平台包捕获驱动，它调用</a:t>
            </a:r>
            <a:r>
              <a:rPr lang="en-US" altLang="zh-CN" smtClean="0"/>
              <a:t>WinPcap</a:t>
            </a:r>
            <a:r>
              <a:rPr lang="zh-CN" altLang="en-US" smtClean="0"/>
              <a:t>库包</a:t>
            </a:r>
          </a:p>
        </p:txBody>
      </p:sp>
    </p:spTree>
    <p:extLst>
      <p:ext uri="{BB962C8B-B14F-4D97-AF65-F5344CB8AC3E}">
        <p14:creationId xmlns:p14="http://schemas.microsoft.com/office/powerpoint/2010/main" val="12360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1888</TotalTime>
  <Words>451</Words>
  <Application>Microsoft Office PowerPoint</Application>
  <PresentationFormat>宽屏</PresentationFormat>
  <Paragraphs>128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方正姚体</vt:lpstr>
      <vt:lpstr>华文新魏</vt:lpstr>
      <vt:lpstr>宋体</vt:lpstr>
      <vt:lpstr>微软雅黑</vt:lpstr>
      <vt:lpstr>Arial</vt:lpstr>
      <vt:lpstr>Trebuchet MS</vt:lpstr>
      <vt:lpstr>Wingdings</vt:lpstr>
      <vt:lpstr>Wingdings 3</vt:lpstr>
      <vt:lpstr>平面</vt:lpstr>
      <vt:lpstr>网络抓包</vt:lpstr>
      <vt:lpstr>ARP协议</vt:lpstr>
      <vt:lpstr>网络抓包</vt:lpstr>
      <vt:lpstr>sharpcap项目发展</vt:lpstr>
      <vt:lpstr>SharpPcap 特性</vt:lpstr>
      <vt:lpstr>Packet.Net 支持网络协议</vt:lpstr>
      <vt:lpstr>SharpPcap 层次结构</vt:lpstr>
      <vt:lpstr>Packet.Net  层次结构</vt:lpstr>
      <vt:lpstr>WinpCap扩展</vt:lpstr>
      <vt:lpstr>AirPCap扩展</vt:lpstr>
      <vt:lpstr>IP层报文</vt:lpstr>
      <vt:lpstr>UDP报文</vt:lpstr>
      <vt:lpstr>UDP校验合计算</vt:lpstr>
      <vt:lpstr>UDP校验算法代码实现</vt:lpstr>
      <vt:lpstr>网络抓包工具与编程实现</vt:lpstr>
      <vt:lpstr>PowerPoint 演示文稿</vt:lpstr>
      <vt:lpstr>PowerPoint 演示文稿</vt:lpstr>
      <vt:lpstr>截获WoL数据包</vt:lpstr>
      <vt:lpstr>捕获线程capData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李赞</cp:lastModifiedBy>
  <cp:revision>264</cp:revision>
  <dcterms:created xsi:type="dcterms:W3CDTF">2014-12-05T07:09:50Z</dcterms:created>
  <dcterms:modified xsi:type="dcterms:W3CDTF">2017-10-19T01:51:11Z</dcterms:modified>
</cp:coreProperties>
</file>