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8299D4"/>
    <a:srgbClr val="C8D2E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7C006-7AEE-4A73-B3A5-71DB3B4A976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F3883-7B9E-4DC5-BE41-519EDDA7D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3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540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661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089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477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5798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8496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054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5159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885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6687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3753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082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0043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101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378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917575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05455917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9947" y="1429749"/>
            <a:ext cx="8514879" cy="1646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网络程序设计介绍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23604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3605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93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23601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3602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94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3595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3596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710707" name="Group 51"/>
          <p:cNvGrpSpPr>
            <a:grpSpLocks/>
          </p:cNvGrpSpPr>
          <p:nvPr/>
        </p:nvGrpSpPr>
        <p:grpSpPr bwMode="auto">
          <a:xfrm>
            <a:off x="2617789" y="1789113"/>
            <a:ext cx="7038975" cy="4227512"/>
            <a:chOff x="689" y="1127"/>
            <a:chExt cx="4434" cy="2663"/>
          </a:xfrm>
        </p:grpSpPr>
        <p:sp>
          <p:nvSpPr>
            <p:cNvPr id="23599" name="Text Box 52"/>
            <p:cNvSpPr txBox="1">
              <a:spLocks noChangeArrowheads="1"/>
            </p:cNvSpPr>
            <p:nvPr/>
          </p:nvSpPr>
          <p:spPr bwMode="auto">
            <a:xfrm>
              <a:off x="689" y="3194"/>
              <a:ext cx="443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标识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(identification)——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16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位，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它是一个计数器，用来产生数据报的标识。 </a:t>
              </a:r>
            </a:p>
          </p:txBody>
        </p:sp>
        <p:sp>
          <p:nvSpPr>
            <p:cNvPr id="23600" name="Rectangle 53"/>
            <p:cNvSpPr>
              <a:spLocks noChangeArrowheads="1"/>
            </p:cNvSpPr>
            <p:nvPr/>
          </p:nvSpPr>
          <p:spPr bwMode="auto">
            <a:xfrm>
              <a:off x="703" y="1127"/>
              <a:ext cx="2484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23598" name="AutoShape 54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9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5640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25651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5652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3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41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25648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5649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0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42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5643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5644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sp>
        <p:nvSpPr>
          <p:cNvPr id="25645" name="Text Box 51"/>
          <p:cNvSpPr txBox="1">
            <a:spLocks noChangeArrowheads="1"/>
          </p:cNvSpPr>
          <p:nvPr/>
        </p:nvSpPr>
        <p:spPr bwMode="auto">
          <a:xfrm>
            <a:off x="2279651" y="4708525"/>
            <a:ext cx="84176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(flag)——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占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3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位，目前只有前两位有意义。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标志字段的最低位是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MF (More Fragment)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MF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 1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表示后面“还有分片”。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MF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 0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表示最后一个分片。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标志字段中间的一位是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DF (Don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'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t Fragment)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只有当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DF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 0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时才允许分片。</a:t>
            </a:r>
            <a:r>
              <a:rPr lang="zh-CN" altLang="en-US" sz="2400">
                <a:solidFill>
                  <a:srgbClr val="3333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12756" name="Rectangle 52"/>
          <p:cNvSpPr>
            <a:spLocks noChangeArrowheads="1"/>
          </p:cNvSpPr>
          <p:nvPr/>
        </p:nvSpPr>
        <p:spPr bwMode="auto">
          <a:xfrm>
            <a:off x="6600826" y="1808163"/>
            <a:ext cx="790575" cy="487362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5647" name="AutoShape 53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8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1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56" grpId="0" animBg="1"/>
      <p:bldP spid="71275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27700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7701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2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89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27697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7698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90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7691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7692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714803" name="Group 51"/>
          <p:cNvGrpSpPr>
            <a:grpSpLocks/>
          </p:cNvGrpSpPr>
          <p:nvPr/>
        </p:nvGrpSpPr>
        <p:grpSpPr bwMode="auto">
          <a:xfrm>
            <a:off x="2832100" y="1773239"/>
            <a:ext cx="7672388" cy="4764087"/>
            <a:chOff x="824" y="1117"/>
            <a:chExt cx="4833" cy="3001"/>
          </a:xfrm>
        </p:grpSpPr>
        <p:sp>
          <p:nvSpPr>
            <p:cNvPr id="27695" name="Text Box 52"/>
            <p:cNvSpPr txBox="1">
              <a:spLocks noChangeArrowheads="1"/>
            </p:cNvSpPr>
            <p:nvPr/>
          </p:nvSpPr>
          <p:spPr bwMode="auto">
            <a:xfrm>
              <a:off x="824" y="3172"/>
              <a:ext cx="4162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片偏移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(12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位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)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指出：较长的分组在分片后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某片在原分组中的相对位置。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片偏移以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8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个字节为偏移单位。</a:t>
              </a:r>
            </a:p>
          </p:txBody>
        </p:sp>
        <p:sp>
          <p:nvSpPr>
            <p:cNvPr id="27696" name="Rectangle 53"/>
            <p:cNvSpPr>
              <a:spLocks noChangeArrowheads="1"/>
            </p:cNvSpPr>
            <p:nvPr/>
          </p:nvSpPr>
          <p:spPr bwMode="auto">
            <a:xfrm>
              <a:off x="3696" y="1117"/>
              <a:ext cx="1961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27694" name="AutoShape 54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3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9736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29747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9748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37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29744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9745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38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9739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9740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sp>
        <p:nvSpPr>
          <p:cNvPr id="29741" name="Text Box 51"/>
          <p:cNvSpPr txBox="1">
            <a:spLocks noChangeArrowheads="1"/>
          </p:cNvSpPr>
          <p:nvPr/>
        </p:nvSpPr>
        <p:spPr bwMode="auto">
          <a:xfrm>
            <a:off x="2135188" y="4905376"/>
            <a:ext cx="82089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生存时间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(8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记为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TTL (Time To Live)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，这是为了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限制数据报在网络中的生存时间，用“</a:t>
            </a: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跳数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”作为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TTL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的单位。数据报每经过一个路由器，其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TTL 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值就减 </a:t>
            </a:r>
            <a:r>
              <a:rPr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18900" name="Rectangle 52"/>
          <p:cNvSpPr>
            <a:spLocks noChangeArrowheads="1"/>
          </p:cNvSpPr>
          <p:nvPr/>
        </p:nvSpPr>
        <p:spPr bwMode="auto">
          <a:xfrm>
            <a:off x="2659063" y="2220913"/>
            <a:ext cx="1947862" cy="487362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9743" name="AutoShape 53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4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1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00" grpId="0" animBg="1"/>
      <p:bldP spid="71890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31796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31797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85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31793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31794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86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31787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31788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720947" name="Group 51"/>
          <p:cNvGrpSpPr>
            <a:grpSpLocks/>
          </p:cNvGrpSpPr>
          <p:nvPr/>
        </p:nvGrpSpPr>
        <p:grpSpPr bwMode="auto">
          <a:xfrm>
            <a:off x="1819275" y="2238375"/>
            <a:ext cx="8542338" cy="3829050"/>
            <a:chOff x="186" y="1410"/>
            <a:chExt cx="5381" cy="2412"/>
          </a:xfrm>
        </p:grpSpPr>
        <p:sp>
          <p:nvSpPr>
            <p:cNvPr id="31791" name="Text Box 52"/>
            <p:cNvSpPr txBox="1">
              <a:spLocks noChangeArrowheads="1"/>
            </p:cNvSpPr>
            <p:nvPr/>
          </p:nvSpPr>
          <p:spPr bwMode="auto">
            <a:xfrm>
              <a:off x="186" y="3172"/>
              <a:ext cx="5381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协议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(8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位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)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字段指出此数据报携带的数据使用</a:t>
              </a:r>
              <a:r>
                <a:rPr lang="zh-CN" altLang="en-US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何种协议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以便目的主机的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层将数据部分向上正确交付</a:t>
              </a:r>
            </a:p>
          </p:txBody>
        </p:sp>
        <p:sp>
          <p:nvSpPr>
            <p:cNvPr id="31792" name="Rectangle 53"/>
            <p:cNvSpPr>
              <a:spLocks noChangeArrowheads="1"/>
            </p:cNvSpPr>
            <p:nvPr/>
          </p:nvSpPr>
          <p:spPr bwMode="auto">
            <a:xfrm>
              <a:off x="1971" y="1410"/>
              <a:ext cx="1227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90" name="AutoShape 54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9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2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774825" y="2133600"/>
            <a:ext cx="8642350" cy="6286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774825" y="2762251"/>
            <a:ext cx="8642350" cy="1743075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0564" y="3390901"/>
            <a:ext cx="5730875" cy="48736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67075" y="3425825"/>
            <a:ext cx="1246188" cy="446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032000" y="2176464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运输层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032000" y="3216276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513263" y="3390901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484563" y="338296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711826" y="2273300"/>
            <a:ext cx="1025525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68989" y="2239963"/>
            <a:ext cx="69373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TCP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6994526" y="2273300"/>
            <a:ext cx="1027113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129463" y="2273301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UDP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571876" y="2892425"/>
            <a:ext cx="1027113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657600" y="2857501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ICMP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770439" y="2892425"/>
            <a:ext cx="1025525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857750" y="2857501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IGMP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8328026" y="2892425"/>
            <a:ext cx="1025525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8415338" y="2857501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OSPF</a:t>
            </a:r>
          </a:p>
        </p:txBody>
      </p:sp>
      <p:sp>
        <p:nvSpPr>
          <p:cNvPr id="722964" name="Line 20"/>
          <p:cNvSpPr>
            <a:spLocks noChangeShapeType="1"/>
          </p:cNvSpPr>
          <p:nvPr/>
        </p:nvSpPr>
        <p:spPr bwMode="auto">
          <a:xfrm flipV="1">
            <a:off x="7080251" y="2622551"/>
            <a:ext cx="428625" cy="97631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2965" name="Line 21"/>
          <p:cNvSpPr>
            <a:spLocks noChangeShapeType="1"/>
          </p:cNvSpPr>
          <p:nvPr/>
        </p:nvSpPr>
        <p:spPr bwMode="auto">
          <a:xfrm flipH="1" flipV="1">
            <a:off x="6223001" y="2622550"/>
            <a:ext cx="868363" cy="9969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2966" name="Line 22"/>
          <p:cNvSpPr>
            <a:spLocks noChangeShapeType="1"/>
          </p:cNvSpPr>
          <p:nvPr/>
        </p:nvSpPr>
        <p:spPr bwMode="auto">
          <a:xfrm flipH="1" flipV="1">
            <a:off x="5818189" y="3175000"/>
            <a:ext cx="1303337" cy="4635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2967" name="Line 23"/>
          <p:cNvSpPr>
            <a:spLocks noChangeShapeType="1"/>
          </p:cNvSpPr>
          <p:nvPr/>
        </p:nvSpPr>
        <p:spPr bwMode="auto">
          <a:xfrm flipH="1" flipV="1">
            <a:off x="4335464" y="3255963"/>
            <a:ext cx="2782887" cy="373062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2968" name="Line 24"/>
          <p:cNvSpPr>
            <a:spLocks noChangeShapeType="1"/>
          </p:cNvSpPr>
          <p:nvPr/>
        </p:nvSpPr>
        <p:spPr bwMode="auto">
          <a:xfrm flipV="1">
            <a:off x="7105650" y="3173414"/>
            <a:ext cx="1195388" cy="44767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656138" y="3463926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据 部 分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3230564" y="4156075"/>
            <a:ext cx="573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5453063" y="3927476"/>
            <a:ext cx="1255712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数据报</a:t>
            </a:r>
          </a:p>
        </p:txBody>
      </p:sp>
      <p:grpSp>
        <p:nvGrpSpPr>
          <p:cNvPr id="722972" name="Group 28"/>
          <p:cNvGrpSpPr>
            <a:grpSpLocks/>
          </p:cNvGrpSpPr>
          <p:nvPr/>
        </p:nvGrpSpPr>
        <p:grpSpPr bwMode="auto">
          <a:xfrm>
            <a:off x="4114800" y="3644901"/>
            <a:ext cx="4357688" cy="1871663"/>
            <a:chOff x="1632" y="2296"/>
            <a:chExt cx="2745" cy="1179"/>
          </a:xfrm>
        </p:grpSpPr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1632" y="2296"/>
              <a:ext cx="227" cy="10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33822" name="AutoShape 30"/>
            <p:cNvSpPr>
              <a:spLocks noChangeArrowheads="1"/>
            </p:cNvSpPr>
            <p:nvPr/>
          </p:nvSpPr>
          <p:spPr bwMode="auto">
            <a:xfrm>
              <a:off x="2439" y="3033"/>
              <a:ext cx="1853" cy="442"/>
            </a:xfrm>
            <a:prstGeom prst="wedgeRoundRectCallout">
              <a:avLst>
                <a:gd name="adj1" fmla="val -87560"/>
                <a:gd name="adj2" fmla="val -194569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zh-CN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2426" y="3016"/>
              <a:ext cx="195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协议字段指出应将数据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部分交付到什么地方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43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4" grpId="0" animBg="1"/>
      <p:bldP spid="722965" grpId="0" animBg="1"/>
      <p:bldP spid="722966" grpId="0" animBg="1"/>
      <p:bldP spid="722967" grpId="0" animBg="1"/>
      <p:bldP spid="7229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35880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35892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35893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4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81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35889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35890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1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82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35883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35884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725043" name="Group 51"/>
          <p:cNvGrpSpPr>
            <a:grpSpLocks/>
          </p:cNvGrpSpPr>
          <p:nvPr/>
        </p:nvGrpSpPr>
        <p:grpSpPr bwMode="auto">
          <a:xfrm>
            <a:off x="2120901" y="2238375"/>
            <a:ext cx="8385175" cy="4298950"/>
            <a:chOff x="376" y="1410"/>
            <a:chExt cx="5282" cy="2708"/>
          </a:xfrm>
        </p:grpSpPr>
        <p:sp>
          <p:nvSpPr>
            <p:cNvPr id="35887" name="Text Box 52"/>
            <p:cNvSpPr txBox="1">
              <a:spLocks noChangeArrowheads="1"/>
            </p:cNvSpPr>
            <p:nvPr/>
          </p:nvSpPr>
          <p:spPr bwMode="auto">
            <a:xfrm>
              <a:off x="376" y="3172"/>
              <a:ext cx="5004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首部检验和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(16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位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)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字段只检验数据报的首部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不包括数据部分。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这里不采用</a:t>
              </a:r>
              <a:r>
                <a:rPr lang="zh-CN" altLang="en-US" sz="180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CRC</a:t>
              </a:r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检验码而采用简单的计算方法。 </a:t>
              </a:r>
            </a:p>
          </p:txBody>
        </p:sp>
        <p:sp>
          <p:nvSpPr>
            <p:cNvPr id="35888" name="Rectangle 53"/>
            <p:cNvSpPr>
              <a:spLocks noChangeArrowheads="1"/>
            </p:cNvSpPr>
            <p:nvPr/>
          </p:nvSpPr>
          <p:spPr bwMode="auto">
            <a:xfrm>
              <a:off x="3195" y="1410"/>
              <a:ext cx="2463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35886" name="AutoShape 54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5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37940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37941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29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37937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37938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9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30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37931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37932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727091" name="Group 51"/>
          <p:cNvGrpSpPr>
            <a:grpSpLocks/>
          </p:cNvGrpSpPr>
          <p:nvPr/>
        </p:nvGrpSpPr>
        <p:grpSpPr bwMode="auto">
          <a:xfrm>
            <a:off x="2640013" y="2708276"/>
            <a:ext cx="7866062" cy="3097213"/>
            <a:chOff x="703" y="1706"/>
            <a:chExt cx="4955" cy="1951"/>
          </a:xfrm>
        </p:grpSpPr>
        <p:sp>
          <p:nvSpPr>
            <p:cNvPr id="37935" name="Text Box 52"/>
            <p:cNvSpPr txBox="1">
              <a:spLocks noChangeArrowheads="1"/>
            </p:cNvSpPr>
            <p:nvPr/>
          </p:nvSpPr>
          <p:spPr bwMode="auto">
            <a:xfrm>
              <a:off x="1463" y="3330"/>
              <a:ext cx="3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源地址和目的地址都各占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4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37936" name="Rectangle 53"/>
            <p:cNvSpPr>
              <a:spLocks noChangeArrowheads="1"/>
            </p:cNvSpPr>
            <p:nvPr/>
          </p:nvSpPr>
          <p:spPr bwMode="auto">
            <a:xfrm>
              <a:off x="703" y="1706"/>
              <a:ext cx="4955" cy="545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37934" name="AutoShape 54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2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8366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99"/>
                </a:solidFill>
              </a:rPr>
              <a:t>IP </a:t>
            </a:r>
            <a:r>
              <a:rPr lang="zh-CN" altLang="en-US" smtClean="0">
                <a:solidFill>
                  <a:srgbClr val="000099"/>
                </a:solidFill>
              </a:rPr>
              <a:t>数据报首部的可变部分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2800"/>
              <a:t>IP </a:t>
            </a:r>
            <a:r>
              <a:rPr lang="zh-CN" altLang="en-US" sz="2800"/>
              <a:t>首部的可变部分就是一个</a:t>
            </a:r>
            <a:r>
              <a:rPr lang="zh-CN" altLang="en-US" sz="2800" b="1">
                <a:solidFill>
                  <a:schemeClr val="folHlink"/>
                </a:solidFill>
              </a:rPr>
              <a:t>选项字段</a:t>
            </a:r>
            <a:r>
              <a:rPr lang="zh-CN" altLang="en-US" sz="2800"/>
              <a:t>，用来支持排错、测量以及安全等措施，内容很丰富。</a:t>
            </a:r>
          </a:p>
          <a:p>
            <a:pPr algn="just" eaLnBrk="1" hangingPunct="1"/>
            <a:r>
              <a:rPr lang="zh-CN" altLang="en-US" sz="2800"/>
              <a:t>选项字段的</a:t>
            </a:r>
            <a:r>
              <a:rPr lang="zh-CN" altLang="en-US" sz="2800" b="1">
                <a:solidFill>
                  <a:schemeClr val="folHlink"/>
                </a:solidFill>
              </a:rPr>
              <a:t>长度可变</a:t>
            </a:r>
            <a:r>
              <a:rPr lang="zh-CN" altLang="en-US" sz="2800"/>
              <a:t>，从 </a:t>
            </a:r>
            <a:r>
              <a:rPr lang="en-US" altLang="zh-CN" sz="2800"/>
              <a:t>1 </a:t>
            </a:r>
            <a:r>
              <a:rPr lang="zh-CN" altLang="en-US" sz="2800"/>
              <a:t>个字节到 </a:t>
            </a:r>
            <a:r>
              <a:rPr lang="en-US" altLang="zh-CN" sz="2800"/>
              <a:t>40 </a:t>
            </a:r>
            <a:r>
              <a:rPr lang="zh-CN" altLang="en-US" sz="2800"/>
              <a:t>个字节不等，取决于所选择的项目。</a:t>
            </a:r>
          </a:p>
          <a:p>
            <a:pPr algn="just" eaLnBrk="1" hangingPunct="1"/>
            <a:r>
              <a:rPr lang="zh-CN" altLang="en-US" sz="2800"/>
              <a:t>增加首部的可变部分是为了增加 </a:t>
            </a:r>
            <a:r>
              <a:rPr lang="en-US" altLang="zh-CN" sz="2800"/>
              <a:t>IP </a:t>
            </a:r>
            <a:r>
              <a:rPr lang="zh-CN" altLang="en-US" sz="2800"/>
              <a:t>数据报的功能，但这同时也使得 </a:t>
            </a:r>
            <a:r>
              <a:rPr lang="en-US" altLang="zh-CN" sz="2800"/>
              <a:t>IP </a:t>
            </a:r>
            <a:r>
              <a:rPr lang="zh-CN" altLang="en-US" sz="2800"/>
              <a:t>数据报的首部长度成为可变的。这就</a:t>
            </a:r>
            <a:r>
              <a:rPr lang="zh-CN" altLang="en-US" sz="2800" b="1">
                <a:solidFill>
                  <a:schemeClr val="folHlink"/>
                </a:solidFill>
              </a:rPr>
              <a:t>增加</a:t>
            </a:r>
            <a:r>
              <a:rPr lang="zh-CN" altLang="en-US" sz="2800"/>
              <a:t>了每一个路由器处理数据报的</a:t>
            </a:r>
            <a:r>
              <a:rPr lang="zh-CN" altLang="en-US" sz="2800" b="1">
                <a:solidFill>
                  <a:schemeClr val="folHlink"/>
                </a:solidFill>
              </a:rPr>
              <a:t>开销</a:t>
            </a:r>
            <a:r>
              <a:rPr lang="zh-CN" altLang="en-US" sz="2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119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981200" y="1295401"/>
            <a:ext cx="8229600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typedef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struct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_IPHeader {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20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字节的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IP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头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UCHAR     iphVerLen; 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版本号和头长度（各占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位）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UCHAR     ipTOS;        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服务类型 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USHORT    ipLength;  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封包总长度，即整个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IP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包的长度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USHORT    ipID;	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封包标识，惟一标识发送的每一个数据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包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USHORT    ipFlags;	 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标志和段偏移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UCHAR      ipTTL;	 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生存时间，就是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TTL</a:t>
            </a:r>
            <a:endParaRPr kumimoji="1" lang="en-US" altLang="zh-CN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UCHAR      ipProtocol;  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协议，可能是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TCP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、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UDP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、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ICMP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等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USHORT    ipChecksum; 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校验和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ULONG      ipSource;     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源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IP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地址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ULONG      ipDestination;  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目标</a:t>
            </a:r>
            <a:r>
              <a:rPr kumimoji="1" lang="en-US" altLang="zh-CN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IP</a:t>
            </a:r>
            <a:r>
              <a:rPr kumimoji="1" lang="zh-CN" altLang="en-US" sz="20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地址</a:t>
            </a:r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25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} IPHeader, *PIPHeader; 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1752600" y="533400"/>
            <a:ext cx="6019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kumimoji="1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网络编程中</a:t>
            </a:r>
            <a:r>
              <a:rPr kumimoji="1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kumimoji="1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头对应结构体声明</a:t>
            </a:r>
          </a:p>
        </p:txBody>
      </p:sp>
    </p:spTree>
    <p:extLst>
      <p:ext uri="{BB962C8B-B14F-4D97-AF65-F5344CB8AC3E}">
        <p14:creationId xmlns:p14="http://schemas.microsoft.com/office/powerpoint/2010/main" val="329297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9"/>
          <p:cNvSpPr>
            <a:spLocks noChangeArrowheads="1"/>
          </p:cNvSpPr>
          <p:nvPr/>
        </p:nvSpPr>
        <p:spPr bwMode="auto">
          <a:xfrm>
            <a:off x="1847850" y="1473201"/>
            <a:ext cx="33528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kumimoji="1" lang="en-US" altLang="zh-CN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IP </a:t>
            </a:r>
            <a:r>
              <a:rPr kumimoji="1" lang="zh-CN" altLang="en-US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数据报格式</a:t>
            </a:r>
          </a:p>
        </p:txBody>
      </p:sp>
      <p:sp>
        <p:nvSpPr>
          <p:cNvPr id="8195" name="Rectangle 80"/>
          <p:cNvSpPr>
            <a:spLocks noChangeArrowheads="1"/>
          </p:cNvSpPr>
          <p:nvPr/>
        </p:nvSpPr>
        <p:spPr bwMode="auto">
          <a:xfrm>
            <a:off x="4295775" y="731838"/>
            <a:ext cx="320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  IP</a:t>
            </a:r>
            <a:r>
              <a:rPr kumimoji="1"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数据报文</a:t>
            </a:r>
          </a:p>
        </p:txBody>
      </p:sp>
      <p:sp>
        <p:nvSpPr>
          <p:cNvPr id="8196" name="Rectangle 81"/>
          <p:cNvSpPr>
            <a:spLocks noChangeArrowheads="1"/>
          </p:cNvSpPr>
          <p:nvPr/>
        </p:nvSpPr>
        <p:spPr bwMode="auto">
          <a:xfrm>
            <a:off x="2208214" y="2420938"/>
            <a:ext cx="77041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333399"/>
                </a:solidFill>
                <a:latin typeface="Times New Roman" panose="02020603050405020304" pitchFamily="18" charset="0"/>
              </a:rPr>
              <a:t>一个 </a:t>
            </a:r>
            <a:r>
              <a:rPr lang="en-US" altLang="zh-CN" sz="2400">
                <a:solidFill>
                  <a:srgbClr val="333399"/>
                </a:solidFill>
                <a:latin typeface="Times New Roman" panose="02020603050405020304" pitchFamily="18" charset="0"/>
              </a:rPr>
              <a:t>IP </a:t>
            </a:r>
            <a:r>
              <a:rPr lang="zh-CN" altLang="en-US" sz="2400">
                <a:solidFill>
                  <a:srgbClr val="333399"/>
                </a:solidFill>
                <a:latin typeface="Times New Roman" panose="02020603050405020304" pitchFamily="18" charset="0"/>
              </a:rPr>
              <a:t>数据报由首部和数据两部分组成。</a:t>
            </a: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333399"/>
                </a:solidFill>
                <a:latin typeface="Times New Roman" panose="02020603050405020304" pitchFamily="18" charset="0"/>
              </a:rPr>
              <a:t>首部的前一部分是固定长度，共 </a:t>
            </a:r>
            <a:r>
              <a:rPr lang="en-US" altLang="zh-CN" sz="2400">
                <a:solidFill>
                  <a:srgbClr val="333399"/>
                </a:solidFill>
                <a:latin typeface="Times New Roman" panose="02020603050405020304" pitchFamily="18" charset="0"/>
              </a:rPr>
              <a:t>20 </a:t>
            </a:r>
            <a:r>
              <a:rPr lang="zh-CN" altLang="en-US" sz="2400">
                <a:solidFill>
                  <a:srgbClr val="333399"/>
                </a:solidFill>
                <a:latin typeface="Times New Roman" panose="02020603050405020304" pitchFamily="18" charset="0"/>
              </a:rPr>
              <a:t>字节，是所有 </a:t>
            </a:r>
            <a:r>
              <a:rPr lang="en-US" altLang="zh-CN" sz="2400">
                <a:solidFill>
                  <a:srgbClr val="333399"/>
                </a:solidFill>
                <a:latin typeface="Times New Roman" panose="02020603050405020304" pitchFamily="18" charset="0"/>
              </a:rPr>
              <a:t>IP       </a:t>
            </a:r>
            <a:r>
              <a:rPr lang="zh-CN" altLang="en-US" sz="2400">
                <a:solidFill>
                  <a:srgbClr val="333399"/>
                </a:solidFill>
                <a:latin typeface="Times New Roman" panose="02020603050405020304" pitchFamily="18" charset="0"/>
              </a:rPr>
              <a:t>数据报必须具有的。</a:t>
            </a: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333399"/>
                </a:solidFill>
                <a:latin typeface="Times New Roman" panose="02020603050405020304" pitchFamily="18" charset="0"/>
              </a:rPr>
              <a:t>在首部的固定部分的后面是一些可选字段，其长度是可变的。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01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476626" y="2232084"/>
            <a:ext cx="65" cy="355482"/>
          </a:xfrm>
          <a:prstGeom prst="rect">
            <a:avLst/>
          </a:prstGeom>
          <a:solidFill>
            <a:srgbClr val="CC99FF"/>
          </a:solidFill>
          <a:ln w="15875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878513" y="2074864"/>
            <a:ext cx="16557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143000"/>
            <a:ext cx="4267200" cy="609600"/>
          </a:xfrm>
        </p:spPr>
        <p:txBody>
          <a:bodyPr/>
          <a:lstStyle/>
          <a:p>
            <a:pPr algn="l" eaLnBrk="1" hangingPunct="1">
              <a:buFontTx/>
              <a:buBlip>
                <a:blip r:embed="rId2"/>
              </a:buBlip>
            </a:pPr>
            <a:r>
              <a:rPr lang="en-US" altLang="zh-CN" sz="3200" b="1">
                <a:latin typeface="Tahoma" panose="020B060403050404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sz="3200" b="1">
                <a:latin typeface="Tahoma" panose="020B0604030504040204" pitchFamily="34" charset="0"/>
                <a:ea typeface="黑体" panose="02010609060101010101" pitchFamily="49" charset="-122"/>
              </a:rPr>
              <a:t>的位置及封装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8856664" y="2486878"/>
            <a:ext cx="65" cy="355482"/>
          </a:xfrm>
          <a:prstGeom prst="rect">
            <a:avLst/>
          </a:prstGeom>
          <a:solidFill>
            <a:srgbClr val="FF9900"/>
          </a:solidFill>
          <a:ln w="1587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821614" y="2486878"/>
            <a:ext cx="65" cy="355482"/>
          </a:xfrm>
          <a:prstGeom prst="rect">
            <a:avLst/>
          </a:prstGeom>
          <a:solidFill>
            <a:srgbClr val="FF9900"/>
          </a:solidFill>
          <a:ln w="1587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730626" y="1982053"/>
            <a:ext cx="65" cy="355482"/>
          </a:xfrm>
          <a:prstGeom prst="rect">
            <a:avLst/>
          </a:prstGeom>
          <a:solidFill>
            <a:srgbClr val="0000FF"/>
          </a:solidFill>
          <a:ln w="1587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797426" y="1982053"/>
            <a:ext cx="65" cy="355482"/>
          </a:xfrm>
          <a:prstGeom prst="rect">
            <a:avLst/>
          </a:prstGeom>
          <a:solidFill>
            <a:srgbClr val="FF9900"/>
          </a:solidFill>
          <a:ln w="1587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32841" name="Text Box 9"/>
          <p:cNvSpPr txBox="1">
            <a:spLocks noChangeArrowheads="1"/>
          </p:cNvSpPr>
          <p:nvPr/>
        </p:nvSpPr>
        <p:spPr bwMode="auto">
          <a:xfrm>
            <a:off x="6200776" y="2227264"/>
            <a:ext cx="9366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Dotum" panose="020B0600000101010101" pitchFamily="34" charset="-127"/>
              </a:rPr>
              <a:t>IP</a:t>
            </a:r>
          </a:p>
        </p:txBody>
      </p:sp>
      <p:sp>
        <p:nvSpPr>
          <p:cNvPr id="632842" name="Text Box 10"/>
          <p:cNvSpPr txBox="1">
            <a:spLocks noChangeArrowheads="1"/>
          </p:cNvSpPr>
          <p:nvPr/>
        </p:nvSpPr>
        <p:spPr bwMode="auto">
          <a:xfrm>
            <a:off x="3717926" y="1992314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Dotum" panose="020B0600000101010101" pitchFamily="34" charset="-127"/>
              </a:rPr>
              <a:t>ICMP</a:t>
            </a:r>
          </a:p>
        </p:txBody>
      </p:sp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4835526" y="202882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Dotum" panose="020B0600000101010101" pitchFamily="34" charset="-127"/>
              </a:rPr>
              <a:t>IGMP</a:t>
            </a:r>
          </a:p>
        </p:txBody>
      </p:sp>
      <p:sp>
        <p:nvSpPr>
          <p:cNvPr id="632844" name="Text Box 12"/>
          <p:cNvSpPr txBox="1">
            <a:spLocks noChangeArrowheads="1"/>
          </p:cNvSpPr>
          <p:nvPr/>
        </p:nvSpPr>
        <p:spPr bwMode="auto">
          <a:xfrm>
            <a:off x="7821613" y="2519364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Dotum" panose="020B0600000101010101" pitchFamily="34" charset="-127"/>
              </a:rPr>
              <a:t>ARP</a:t>
            </a:r>
          </a:p>
        </p:txBody>
      </p:sp>
      <p:sp>
        <p:nvSpPr>
          <p:cNvPr id="632845" name="Text Box 13"/>
          <p:cNvSpPr txBox="1">
            <a:spLocks noChangeArrowheads="1"/>
          </p:cNvSpPr>
          <p:nvPr/>
        </p:nvSpPr>
        <p:spPr bwMode="auto">
          <a:xfrm>
            <a:off x="8831263" y="2533650"/>
            <a:ext cx="86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Dotum" panose="020B0600000101010101" pitchFamily="34" charset="-127"/>
              </a:rPr>
              <a:t>RARP</a:t>
            </a:r>
          </a:p>
        </p:txBody>
      </p:sp>
      <p:sp>
        <p:nvSpPr>
          <p:cNvPr id="632846" name="Text Box 14"/>
          <p:cNvSpPr txBox="1">
            <a:spLocks noChangeArrowheads="1"/>
          </p:cNvSpPr>
          <p:nvPr/>
        </p:nvSpPr>
        <p:spPr bwMode="auto">
          <a:xfrm>
            <a:off x="1917701" y="2089150"/>
            <a:ext cx="14398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632847" name="Text Box 15"/>
          <p:cNvSpPr txBox="1">
            <a:spLocks noChangeArrowheads="1"/>
          </p:cNvSpPr>
          <p:nvPr/>
        </p:nvSpPr>
        <p:spPr bwMode="auto">
          <a:xfrm>
            <a:off x="7391401" y="3778250"/>
            <a:ext cx="1584325" cy="6604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ICMP message</a:t>
            </a:r>
          </a:p>
        </p:txBody>
      </p:sp>
      <p:grpSp>
        <p:nvGrpSpPr>
          <p:cNvPr id="632848" name="Group 16"/>
          <p:cNvGrpSpPr>
            <a:grpSpLocks/>
          </p:cNvGrpSpPr>
          <p:nvPr/>
        </p:nvGrpSpPr>
        <p:grpSpPr bwMode="auto">
          <a:xfrm>
            <a:off x="5807075" y="4725988"/>
            <a:ext cx="3168650" cy="660400"/>
            <a:chOff x="2290" y="2712"/>
            <a:chExt cx="1996" cy="416"/>
          </a:xfrm>
        </p:grpSpPr>
        <p:sp>
          <p:nvSpPr>
            <p:cNvPr id="632849" name="Text Box 17"/>
            <p:cNvSpPr txBox="1">
              <a:spLocks noChangeArrowheads="1"/>
            </p:cNvSpPr>
            <p:nvPr/>
          </p:nvSpPr>
          <p:spPr bwMode="auto">
            <a:xfrm>
              <a:off x="2290" y="2712"/>
              <a:ext cx="998" cy="4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IP       header</a:t>
              </a:r>
            </a:p>
          </p:txBody>
        </p:sp>
        <p:sp>
          <p:nvSpPr>
            <p:cNvPr id="632850" name="Text Box 18"/>
            <p:cNvSpPr txBox="1">
              <a:spLocks noChangeArrowheads="1"/>
            </p:cNvSpPr>
            <p:nvPr/>
          </p:nvSpPr>
          <p:spPr bwMode="auto">
            <a:xfrm>
              <a:off x="3288" y="2712"/>
              <a:ext cx="998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IP           data</a:t>
              </a:r>
            </a:p>
          </p:txBody>
        </p:sp>
      </p:grpSp>
      <p:grpSp>
        <p:nvGrpSpPr>
          <p:cNvPr id="632851" name="Group 19"/>
          <p:cNvGrpSpPr>
            <a:grpSpLocks/>
          </p:cNvGrpSpPr>
          <p:nvPr/>
        </p:nvGrpSpPr>
        <p:grpSpPr bwMode="auto">
          <a:xfrm>
            <a:off x="4222750" y="5664200"/>
            <a:ext cx="5905500" cy="660400"/>
            <a:chOff x="1292" y="3300"/>
            <a:chExt cx="3720" cy="416"/>
          </a:xfrm>
        </p:grpSpPr>
        <p:sp>
          <p:nvSpPr>
            <p:cNvPr id="632852" name="Text Box 20"/>
            <p:cNvSpPr txBox="1">
              <a:spLocks noChangeArrowheads="1"/>
            </p:cNvSpPr>
            <p:nvPr/>
          </p:nvSpPr>
          <p:spPr bwMode="auto">
            <a:xfrm>
              <a:off x="2290" y="3300"/>
              <a:ext cx="1996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Frame                        data</a:t>
              </a:r>
            </a:p>
          </p:txBody>
        </p:sp>
        <p:sp>
          <p:nvSpPr>
            <p:cNvPr id="632853" name="Text Box 21"/>
            <p:cNvSpPr txBox="1">
              <a:spLocks noChangeArrowheads="1"/>
            </p:cNvSpPr>
            <p:nvPr/>
          </p:nvSpPr>
          <p:spPr bwMode="auto">
            <a:xfrm>
              <a:off x="4286" y="3300"/>
              <a:ext cx="726" cy="4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Trailer        (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如果有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)</a:t>
              </a:r>
            </a:p>
          </p:txBody>
        </p:sp>
        <p:sp>
          <p:nvSpPr>
            <p:cNvPr id="632854" name="Text Box 22"/>
            <p:cNvSpPr txBox="1">
              <a:spLocks noChangeArrowheads="1"/>
            </p:cNvSpPr>
            <p:nvPr/>
          </p:nvSpPr>
          <p:spPr bwMode="auto">
            <a:xfrm>
              <a:off x="1292" y="3300"/>
              <a:ext cx="998" cy="4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Frame header</a:t>
              </a:r>
            </a:p>
          </p:txBody>
        </p:sp>
      </p:grpSp>
      <p:sp>
        <p:nvSpPr>
          <p:cNvPr id="632855" name="Text Box 23"/>
          <p:cNvSpPr txBox="1">
            <a:spLocks noChangeArrowheads="1"/>
          </p:cNvSpPr>
          <p:nvPr/>
        </p:nvSpPr>
        <p:spPr bwMode="auto">
          <a:xfrm>
            <a:off x="7391401" y="3778250"/>
            <a:ext cx="1584325" cy="6604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ICMP message</a:t>
            </a:r>
          </a:p>
        </p:txBody>
      </p:sp>
      <p:grpSp>
        <p:nvGrpSpPr>
          <p:cNvPr id="632856" name="Group 24"/>
          <p:cNvGrpSpPr>
            <a:grpSpLocks/>
          </p:cNvGrpSpPr>
          <p:nvPr/>
        </p:nvGrpSpPr>
        <p:grpSpPr bwMode="auto">
          <a:xfrm>
            <a:off x="5807075" y="4725988"/>
            <a:ext cx="3168650" cy="660400"/>
            <a:chOff x="2290" y="2712"/>
            <a:chExt cx="1996" cy="416"/>
          </a:xfrm>
        </p:grpSpPr>
        <p:sp>
          <p:nvSpPr>
            <p:cNvPr id="632857" name="Text Box 25"/>
            <p:cNvSpPr txBox="1">
              <a:spLocks noChangeArrowheads="1"/>
            </p:cNvSpPr>
            <p:nvPr/>
          </p:nvSpPr>
          <p:spPr bwMode="auto">
            <a:xfrm>
              <a:off x="2290" y="2712"/>
              <a:ext cx="998" cy="4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IP       header</a:t>
              </a:r>
            </a:p>
          </p:txBody>
        </p:sp>
        <p:sp>
          <p:nvSpPr>
            <p:cNvPr id="632858" name="Text Box 26"/>
            <p:cNvSpPr txBox="1">
              <a:spLocks noChangeArrowheads="1"/>
            </p:cNvSpPr>
            <p:nvPr/>
          </p:nvSpPr>
          <p:spPr bwMode="auto">
            <a:xfrm>
              <a:off x="3288" y="2712"/>
              <a:ext cx="998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IP           data</a:t>
              </a:r>
            </a:p>
          </p:txBody>
        </p:sp>
      </p:grpSp>
      <p:sp>
        <p:nvSpPr>
          <p:cNvPr id="632859" name="Text Box 27"/>
          <p:cNvSpPr txBox="1">
            <a:spLocks noChangeArrowheads="1"/>
          </p:cNvSpPr>
          <p:nvPr/>
        </p:nvSpPr>
        <p:spPr bwMode="auto">
          <a:xfrm>
            <a:off x="1752600" y="3870325"/>
            <a:ext cx="3810000" cy="117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000" i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ICMP </a:t>
            </a:r>
            <a:r>
              <a:rPr lang="zh-CN" altLang="en-US" sz="2000" i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本身是一个网络层协议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000" i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sz="2000" i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报文首先要封装成</a:t>
            </a:r>
            <a:r>
              <a:rPr lang="en-US" altLang="zh-CN" sz="2000" i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i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数据报，然后再传送给下一层</a:t>
            </a:r>
          </a:p>
        </p:txBody>
      </p:sp>
      <p:sp>
        <p:nvSpPr>
          <p:cNvPr id="42005" name="Rectangle 28"/>
          <p:cNvSpPr>
            <a:spLocks noChangeArrowheads="1"/>
          </p:cNvSpPr>
          <p:nvPr/>
        </p:nvSpPr>
        <p:spPr bwMode="auto">
          <a:xfrm>
            <a:off x="3581400" y="533400"/>
            <a:ext cx="556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2. </a:t>
            </a:r>
            <a:r>
              <a:rPr kumimoji="1" lang="zh-CN" altLang="en-US" sz="36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差错与控制报文</a:t>
            </a:r>
            <a:r>
              <a:rPr kumimoji="1" lang="en-US" altLang="zh-CN" sz="36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(ICMP)</a:t>
            </a:r>
          </a:p>
        </p:txBody>
      </p:sp>
    </p:spTree>
    <p:extLst>
      <p:ext uri="{BB962C8B-B14F-4D97-AF65-F5344CB8AC3E}">
        <p14:creationId xmlns:p14="http://schemas.microsoft.com/office/powerpoint/2010/main" val="15897275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47" grpId="0" animBg="1" autoUpdateAnimBg="0"/>
      <p:bldP spid="632855" grpId="0" animBg="1" autoUpdateAnimBg="0"/>
      <p:bldP spid="6328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9" y="836614"/>
            <a:ext cx="3887787" cy="719137"/>
          </a:xfrm>
        </p:spPr>
        <p:txBody>
          <a:bodyPr/>
          <a:lstStyle/>
          <a:p>
            <a:pPr algn="l" eaLnBrk="1" hangingPunct="1">
              <a:buFontTx/>
              <a:buBlip>
                <a:blip r:embed="rId2"/>
              </a:buBlip>
            </a:pPr>
            <a:r>
              <a:rPr lang="en-US" altLang="zh-CN" sz="3200" b="1">
                <a:ea typeface="黑体" panose="02010609060101010101" pitchFamily="49" charset="-122"/>
              </a:rPr>
              <a:t> ICMP</a:t>
            </a:r>
            <a:r>
              <a:rPr lang="zh-CN" altLang="en-US" sz="3200" b="1">
                <a:ea typeface="黑体" panose="02010609060101010101" pitchFamily="49" charset="-122"/>
              </a:rPr>
              <a:t>报文格式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40251" y="2747964"/>
            <a:ext cx="1871663" cy="720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413501" y="2747964"/>
            <a:ext cx="3743325" cy="720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2668588" y="2747964"/>
            <a:ext cx="1871662" cy="720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33863" name="Text Box 7"/>
          <p:cNvSpPr txBox="1">
            <a:spLocks noChangeArrowheads="1"/>
          </p:cNvSpPr>
          <p:nvPr/>
        </p:nvSpPr>
        <p:spPr bwMode="auto">
          <a:xfrm>
            <a:off x="4540250" y="2890839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代码</a:t>
            </a:r>
          </a:p>
        </p:txBody>
      </p:sp>
      <p:sp>
        <p:nvSpPr>
          <p:cNvPr id="633864" name="Text Box 8"/>
          <p:cNvSpPr txBox="1">
            <a:spLocks noChangeArrowheads="1"/>
          </p:cNvSpPr>
          <p:nvPr/>
        </p:nvSpPr>
        <p:spPr bwMode="auto">
          <a:xfrm>
            <a:off x="7348538" y="2890839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检验和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2668589" y="3467101"/>
            <a:ext cx="7488237" cy="720725"/>
          </a:xfrm>
          <a:prstGeom prst="rect">
            <a:avLst/>
          </a:prstGeom>
          <a:solidFill>
            <a:schemeClr val="accent1">
              <a:alpha val="5098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3017" name="Rectangle 10"/>
          <p:cNvSpPr>
            <a:spLocks noChangeArrowheads="1"/>
          </p:cNvSpPr>
          <p:nvPr/>
        </p:nvSpPr>
        <p:spPr bwMode="auto">
          <a:xfrm>
            <a:off x="2668589" y="4187826"/>
            <a:ext cx="7488237" cy="14398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33867" name="Text Box 11"/>
          <p:cNvSpPr txBox="1">
            <a:spLocks noChangeArrowheads="1"/>
          </p:cNvSpPr>
          <p:nvPr/>
        </p:nvSpPr>
        <p:spPr bwMode="auto">
          <a:xfrm>
            <a:off x="3819526" y="3611564"/>
            <a:ext cx="54451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首部的其余部分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(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长度取决于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ICMP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报文的类型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5257800" y="4667250"/>
            <a:ext cx="2305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数据部分</a:t>
            </a:r>
          </a:p>
        </p:txBody>
      </p:sp>
      <p:sp>
        <p:nvSpPr>
          <p:cNvPr id="633869" name="Text Box 13"/>
          <p:cNvSpPr txBox="1">
            <a:spLocks noChangeArrowheads="1"/>
          </p:cNvSpPr>
          <p:nvPr/>
        </p:nvSpPr>
        <p:spPr bwMode="auto">
          <a:xfrm>
            <a:off x="2667000" y="2890839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类型</a:t>
            </a:r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>
            <a:off x="2668588" y="2171700"/>
            <a:ext cx="0" cy="5032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>
            <a:off x="4540250" y="2171700"/>
            <a:ext cx="0" cy="5032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>
            <a:off x="6413500" y="2171700"/>
            <a:ext cx="0" cy="5032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10156825" y="2171700"/>
            <a:ext cx="0" cy="5032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cxnSp>
        <p:nvCxnSpPr>
          <p:cNvPr id="43025" name="AutoShape 18"/>
          <p:cNvCxnSpPr>
            <a:cxnSpLocks noChangeShapeType="1"/>
          </p:cNvCxnSpPr>
          <p:nvPr/>
        </p:nvCxnSpPr>
        <p:spPr bwMode="auto">
          <a:xfrm>
            <a:off x="2668588" y="2378075"/>
            <a:ext cx="1871662" cy="0"/>
          </a:xfrm>
          <a:prstGeom prst="straightConnector1">
            <a:avLst/>
          </a:prstGeom>
          <a:noFill/>
          <a:ln w="19050">
            <a:solidFill>
              <a:schemeClr val="hlink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6" name="AutoShape 19"/>
          <p:cNvCxnSpPr>
            <a:cxnSpLocks noChangeShapeType="1"/>
          </p:cNvCxnSpPr>
          <p:nvPr/>
        </p:nvCxnSpPr>
        <p:spPr bwMode="auto">
          <a:xfrm>
            <a:off x="4540250" y="2378075"/>
            <a:ext cx="1873250" cy="0"/>
          </a:xfrm>
          <a:prstGeom prst="straightConnector1">
            <a:avLst/>
          </a:prstGeom>
          <a:noFill/>
          <a:ln w="19050">
            <a:solidFill>
              <a:schemeClr val="hlink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7" name="AutoShape 20"/>
          <p:cNvCxnSpPr>
            <a:cxnSpLocks noChangeShapeType="1"/>
          </p:cNvCxnSpPr>
          <p:nvPr/>
        </p:nvCxnSpPr>
        <p:spPr bwMode="auto">
          <a:xfrm>
            <a:off x="6413501" y="2378075"/>
            <a:ext cx="3743325" cy="0"/>
          </a:xfrm>
          <a:prstGeom prst="straightConnector1">
            <a:avLst/>
          </a:prstGeom>
          <a:noFill/>
          <a:ln w="19050">
            <a:solidFill>
              <a:schemeClr val="hlink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3877" name="Text Box 21"/>
          <p:cNvSpPr txBox="1">
            <a:spLocks noChangeArrowheads="1"/>
          </p:cNvSpPr>
          <p:nvPr/>
        </p:nvSpPr>
        <p:spPr bwMode="auto">
          <a:xfrm>
            <a:off x="3087689" y="1990726"/>
            <a:ext cx="108108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8 bits</a:t>
            </a:r>
          </a:p>
        </p:txBody>
      </p:sp>
      <p:sp>
        <p:nvSpPr>
          <p:cNvPr id="633878" name="Text Box 22"/>
          <p:cNvSpPr txBox="1">
            <a:spLocks noChangeArrowheads="1"/>
          </p:cNvSpPr>
          <p:nvPr/>
        </p:nvSpPr>
        <p:spPr bwMode="auto">
          <a:xfrm>
            <a:off x="4926014" y="1981201"/>
            <a:ext cx="108108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8 bits</a:t>
            </a:r>
          </a:p>
        </p:txBody>
      </p:sp>
      <p:sp>
        <p:nvSpPr>
          <p:cNvPr id="633879" name="Text Box 23"/>
          <p:cNvSpPr txBox="1">
            <a:spLocks noChangeArrowheads="1"/>
          </p:cNvSpPr>
          <p:nvPr/>
        </p:nvSpPr>
        <p:spPr bwMode="auto">
          <a:xfrm>
            <a:off x="7708900" y="1981201"/>
            <a:ext cx="10810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16 bits</a:t>
            </a:r>
          </a:p>
        </p:txBody>
      </p:sp>
    </p:spTree>
    <p:extLst>
      <p:ext uri="{BB962C8B-B14F-4D97-AF65-F5344CB8AC3E}">
        <p14:creationId xmlns:p14="http://schemas.microsoft.com/office/powerpoint/2010/main" val="21178235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09600"/>
            <a:ext cx="5486400" cy="914400"/>
          </a:xfrm>
        </p:spPr>
        <p:txBody>
          <a:bodyPr/>
          <a:lstStyle/>
          <a:p>
            <a:pPr algn="l" eaLnBrk="1" hangingPunct="1">
              <a:buFontTx/>
              <a:buBlip>
                <a:blip r:embed="rId2"/>
              </a:buBlip>
            </a:pPr>
            <a:r>
              <a:rPr lang="en-US" altLang="zh-CN" sz="3200" b="1">
                <a:latin typeface="Tahoma" panose="020B0604030504040204" pitchFamily="34" charset="0"/>
                <a:ea typeface="黑体" panose="02010609060101010101" pitchFamily="49" charset="-122"/>
              </a:rPr>
              <a:t> ICMP</a:t>
            </a:r>
            <a:r>
              <a:rPr lang="zh-CN" altLang="en-US" sz="3200" b="1">
                <a:latin typeface="Tahoma" panose="020B0604030504040204" pitchFamily="34" charset="0"/>
                <a:ea typeface="黑体" panose="02010609060101010101" pitchFamily="49" charset="-122"/>
              </a:rPr>
              <a:t>报文中各字段的作用</a:t>
            </a:r>
          </a:p>
        </p:txBody>
      </p:sp>
      <p:sp>
        <p:nvSpPr>
          <p:cNvPr id="634883" name="Text Box 3"/>
          <p:cNvSpPr txBox="1">
            <a:spLocks noChangeArrowheads="1"/>
          </p:cNvSpPr>
          <p:nvPr/>
        </p:nvSpPr>
        <p:spPr bwMode="auto">
          <a:xfrm>
            <a:off x="1828800" y="1600200"/>
            <a:ext cx="8686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类型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：是一个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比特长字段，定义了报文的类型。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代码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：是一个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比特长字段，指明了发送此特定报文类型的原因。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检验和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：是一个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比特长字段，进行差错检验。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首部的其余部分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：对每一种报文类型都是特定的。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数据部分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在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差错报文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中：所携带的信息可找出引起差错的原始分组；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在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查询报文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中：携带了基于查询类型的额外信息。</a:t>
            </a:r>
          </a:p>
        </p:txBody>
      </p:sp>
    </p:spTree>
    <p:extLst>
      <p:ext uri="{BB962C8B-B14F-4D97-AF65-F5344CB8AC3E}">
        <p14:creationId xmlns:p14="http://schemas.microsoft.com/office/powerpoint/2010/main" val="23753428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2743200" cy="838200"/>
          </a:xfrm>
        </p:spPr>
        <p:txBody>
          <a:bodyPr/>
          <a:lstStyle/>
          <a:p>
            <a:pPr algn="l" eaLnBrk="1" hangingPunct="1">
              <a:buFontTx/>
              <a:buBlip>
                <a:blip r:embed="rId2"/>
              </a:buBlip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报文类型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657726" y="1412876"/>
            <a:ext cx="273526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ICMP 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报文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424113" y="2509839"/>
            <a:ext cx="2735262" cy="4159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差错报告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034213" y="2509839"/>
            <a:ext cx="2735262" cy="4159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查询</a:t>
            </a:r>
          </a:p>
        </p:txBody>
      </p:sp>
      <p:cxnSp>
        <p:nvCxnSpPr>
          <p:cNvPr id="45062" name="AutoShape 6"/>
          <p:cNvCxnSpPr>
            <a:cxnSpLocks noChangeShapeType="1"/>
            <a:stCxn id="45059" idx="2"/>
            <a:endCxn id="45060" idx="0"/>
          </p:cNvCxnSpPr>
          <p:nvPr/>
        </p:nvCxnSpPr>
        <p:spPr bwMode="auto">
          <a:xfrm rot="5400000">
            <a:off x="4578350" y="1052513"/>
            <a:ext cx="661988" cy="2233612"/>
          </a:xfrm>
          <a:prstGeom prst="bentConnector3">
            <a:avLst>
              <a:gd name="adj1" fmla="val 4988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3" name="AutoShape 7"/>
          <p:cNvCxnSpPr>
            <a:cxnSpLocks noChangeShapeType="1"/>
            <a:stCxn id="45059" idx="2"/>
            <a:endCxn id="45061" idx="0"/>
          </p:cNvCxnSpPr>
          <p:nvPr/>
        </p:nvCxnSpPr>
        <p:spPr bwMode="auto">
          <a:xfrm rot="16200000" flipH="1">
            <a:off x="6883400" y="981075"/>
            <a:ext cx="661988" cy="2376488"/>
          </a:xfrm>
          <a:prstGeom prst="bentConnector3">
            <a:avLst>
              <a:gd name="adj1" fmla="val 4988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912" name="AutoShape 8"/>
          <p:cNvSpPr>
            <a:spLocks noChangeArrowheads="1"/>
          </p:cNvSpPr>
          <p:nvPr/>
        </p:nvSpPr>
        <p:spPr bwMode="auto">
          <a:xfrm>
            <a:off x="2782889" y="4221164"/>
            <a:ext cx="3240087" cy="1800225"/>
          </a:xfrm>
          <a:prstGeom prst="wedgeRoundRectCallout">
            <a:avLst>
              <a:gd name="adj1" fmla="val -23199"/>
              <a:gd name="adj2" fmla="val -121162"/>
              <a:gd name="adj3" fmla="val 16667"/>
            </a:avLst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/>
          <a:p>
            <a:pPr algn="ctr" eaLnBrk="1" hangingPunct="1">
              <a:defRPr/>
            </a:pPr>
            <a:endParaRPr lang="en-US" altLang="zh-CN" sz="2000" i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  <a:p>
            <a:pPr algn="ctr" eaLnBrk="1" hangingPunct="1"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报告路由器或主机（目的站）在处理一个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IP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数据报时可能遇到的一些问题</a:t>
            </a:r>
          </a:p>
        </p:txBody>
      </p:sp>
      <p:sp>
        <p:nvSpPr>
          <p:cNvPr id="635913" name="AutoShape 9"/>
          <p:cNvSpPr>
            <a:spLocks noChangeArrowheads="1"/>
          </p:cNvSpPr>
          <p:nvPr/>
        </p:nvSpPr>
        <p:spPr bwMode="auto">
          <a:xfrm>
            <a:off x="6527801" y="3717925"/>
            <a:ext cx="3097213" cy="1728788"/>
          </a:xfrm>
          <a:prstGeom prst="wedgeRoundRectCallout">
            <a:avLst>
              <a:gd name="adj1" fmla="val 5819"/>
              <a:gd name="adj2" fmla="val -94995"/>
              <a:gd name="adj3" fmla="val 16667"/>
            </a:avLst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i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帮助主机或网络管理员从一个路由器或另一个主机得到特定的信息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i="1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它是成对出现的</a:t>
            </a:r>
          </a:p>
        </p:txBody>
      </p:sp>
    </p:spTree>
    <p:extLst>
      <p:ext uri="{BB962C8B-B14F-4D97-AF65-F5344CB8AC3E}">
        <p14:creationId xmlns:p14="http://schemas.microsoft.com/office/powerpoint/2010/main" val="26913404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2" grpId="0" animBg="1" autoUpdateAnimBg="0"/>
      <p:bldP spid="6359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981" name="Group 53"/>
          <p:cNvGraphicFramePr>
            <a:graphicFrameLocks noGrp="1"/>
          </p:cNvGraphicFramePr>
          <p:nvPr>
            <p:ph idx="1"/>
          </p:nvPr>
        </p:nvGraphicFramePr>
        <p:xfrm>
          <a:off x="1774826" y="1524000"/>
          <a:ext cx="8632825" cy="4408488"/>
        </p:xfrm>
        <a:graphic>
          <a:graphicData uri="http://schemas.openxmlformats.org/drawingml/2006/table">
            <a:tbl>
              <a:tblPr/>
              <a:tblGrid>
                <a:gridCol w="1385888"/>
                <a:gridCol w="1260475"/>
                <a:gridCol w="3735387"/>
                <a:gridCol w="2251075"/>
              </a:tblGrid>
              <a:tr h="398411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种类</a:t>
                      </a:r>
                    </a:p>
                  </a:txBody>
                  <a:tcPr marL="0" marR="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报文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Reason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6412">
                <a:tc rowSpan="5"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差错报告报文</a:t>
                      </a:r>
                    </a:p>
                  </a:txBody>
                  <a:tcPr marL="0" marR="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目的站不可达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源站抑制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时间超过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Too long route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参数问题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Format error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重定向（改变路由）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Route changed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12">
                <a:tc rowSpan="4"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查询报文</a:t>
                      </a:r>
                    </a:p>
                  </a:txBody>
                  <a:tcPr marL="0" marR="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or 0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回送请求或应答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Reachability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or 14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时间戳请求或应答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Synchronization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 or 18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地址掩码请求或应答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Mask maintenance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or 9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路由器恳求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(solicitation)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或通告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(advertisement)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Coincidence between routers</a:t>
                      </a:r>
                    </a:p>
                  </a:txBody>
                  <a:tcPr marL="0" marR="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620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557338"/>
            <a:ext cx="4419600" cy="6858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）回送请求和回答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387851" y="3941764"/>
            <a:ext cx="1871663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6261101" y="3941764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2516188" y="3941764"/>
            <a:ext cx="1871662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4322763" y="3984626"/>
            <a:ext cx="196056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代码：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7196138" y="3984626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检验和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2516189" y="5005388"/>
            <a:ext cx="7488237" cy="8001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4346" name="Text Box 10"/>
          <p:cNvSpPr txBox="1">
            <a:spLocks noChangeArrowheads="1"/>
          </p:cNvSpPr>
          <p:nvPr/>
        </p:nvSpPr>
        <p:spPr bwMode="auto">
          <a:xfrm>
            <a:off x="3309939" y="5184776"/>
            <a:ext cx="5940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可选数据（由请求报文发送，由回答报文重复）</a:t>
            </a:r>
          </a:p>
        </p:txBody>
      </p:sp>
      <p:sp>
        <p:nvSpPr>
          <p:cNvPr id="654347" name="Text Box 11"/>
          <p:cNvSpPr txBox="1">
            <a:spLocks noChangeArrowheads="1"/>
          </p:cNvSpPr>
          <p:nvPr/>
        </p:nvSpPr>
        <p:spPr bwMode="auto">
          <a:xfrm>
            <a:off x="2514600" y="3984626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类型：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8 or 0</a:t>
            </a:r>
          </a:p>
        </p:txBody>
      </p:sp>
      <p:sp>
        <p:nvSpPr>
          <p:cNvPr id="47115" name="Rectangle 12"/>
          <p:cNvSpPr>
            <a:spLocks noChangeArrowheads="1"/>
          </p:cNvSpPr>
          <p:nvPr/>
        </p:nvSpPr>
        <p:spPr bwMode="auto">
          <a:xfrm>
            <a:off x="2514601" y="4475164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7116" name="Rectangle 13"/>
          <p:cNvSpPr>
            <a:spLocks noChangeArrowheads="1"/>
          </p:cNvSpPr>
          <p:nvPr/>
        </p:nvSpPr>
        <p:spPr bwMode="auto">
          <a:xfrm>
            <a:off x="6262689" y="4479926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4350" name="Text Box 14"/>
          <p:cNvSpPr txBox="1">
            <a:spLocks noChangeArrowheads="1"/>
          </p:cNvSpPr>
          <p:nvPr/>
        </p:nvSpPr>
        <p:spPr bwMode="auto">
          <a:xfrm>
            <a:off x="3432175" y="4527551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标识符</a:t>
            </a:r>
          </a:p>
        </p:txBody>
      </p:sp>
      <p:sp>
        <p:nvSpPr>
          <p:cNvPr id="654351" name="Text Box 15"/>
          <p:cNvSpPr txBox="1">
            <a:spLocks noChangeArrowheads="1"/>
          </p:cNvSpPr>
          <p:nvPr/>
        </p:nvSpPr>
        <p:spPr bwMode="auto">
          <a:xfrm>
            <a:off x="6745289" y="4535489"/>
            <a:ext cx="27908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序号</a:t>
            </a:r>
          </a:p>
        </p:txBody>
      </p:sp>
      <p:sp>
        <p:nvSpPr>
          <p:cNvPr id="654352" name="AutoShape 16"/>
          <p:cNvSpPr>
            <a:spLocks noChangeArrowheads="1"/>
          </p:cNvSpPr>
          <p:nvPr/>
        </p:nvSpPr>
        <p:spPr bwMode="auto">
          <a:xfrm>
            <a:off x="3414714" y="2906714"/>
            <a:ext cx="2205037" cy="809625"/>
          </a:xfrm>
          <a:prstGeom prst="wedgeRoundRectCallout">
            <a:avLst>
              <a:gd name="adj1" fmla="val -64472"/>
              <a:gd name="adj2" fmla="val 94704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/>
          <a:p>
            <a:pPr eaLnBrk="1" hangingPunct="1">
              <a:defRPr/>
            </a:pPr>
            <a:r>
              <a:rPr lang="zh-CN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　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8: 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回送请求</a:t>
            </a:r>
          </a:p>
          <a:p>
            <a:pPr eaLnBrk="1" hangingPunct="1"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　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0: 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回送回答</a:t>
            </a:r>
          </a:p>
        </p:txBody>
      </p:sp>
      <p:sp>
        <p:nvSpPr>
          <p:cNvPr id="47120" name="Rectangle 17"/>
          <p:cNvSpPr>
            <a:spLocks noChangeArrowheads="1"/>
          </p:cNvSpPr>
          <p:nvPr/>
        </p:nvSpPr>
        <p:spPr bwMode="auto">
          <a:xfrm>
            <a:off x="2036763" y="798513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kumimoji="1" lang="en-US" altLang="zh-CN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ICMP</a:t>
            </a:r>
            <a:r>
              <a:rPr kumimoji="1" lang="zh-CN" altLang="en-US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查询报文</a:t>
            </a:r>
          </a:p>
        </p:txBody>
      </p:sp>
    </p:spTree>
    <p:extLst>
      <p:ext uri="{BB962C8B-B14F-4D97-AF65-F5344CB8AC3E}">
        <p14:creationId xmlns:p14="http://schemas.microsoft.com/office/powerpoint/2010/main" val="30788649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457200"/>
            <a:ext cx="2133600" cy="8382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黑体" panose="02010609060101010101" pitchFamily="49" charset="-122"/>
              </a:rPr>
              <a:t>说明：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2286000" y="1371601"/>
            <a:ext cx="8040688" cy="452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主机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或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路由器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可以发送回送请求报文，收到回送请求报文的主机或路由器发送出回送回答报文。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回送请求和回送回答报文可由网络管理员来使用，用来检查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IP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协议的工作情况。</a:t>
            </a:r>
            <a:endParaRPr lang="zh-CN" altLang="en-US" sz="2400" i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用回送请求和回送回答报文可测试一个主机的可达性，通常是调用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ping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命令来这样做的。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格式中的标识符和序号字段在协议中没有正式定义，可以由发送站任意使用。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可供选择的数据字段包含一个报文，它必须由回答的结点在回送回答报文中完全一样的重复。</a:t>
            </a:r>
          </a:p>
        </p:txBody>
      </p:sp>
    </p:spTree>
    <p:extLst>
      <p:ext uri="{BB962C8B-B14F-4D97-AF65-F5344CB8AC3E}">
        <p14:creationId xmlns:p14="http://schemas.microsoft.com/office/powerpoint/2010/main" val="42515325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4800600" cy="7620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）时间戳请求和回答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292601" y="2482851"/>
            <a:ext cx="1871663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6165851" y="2482851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2420938" y="2482851"/>
            <a:ext cx="1871662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6391" name="Text Box 7"/>
          <p:cNvSpPr txBox="1">
            <a:spLocks noChangeArrowheads="1"/>
          </p:cNvSpPr>
          <p:nvPr/>
        </p:nvSpPr>
        <p:spPr bwMode="auto">
          <a:xfrm>
            <a:off x="4227513" y="2525714"/>
            <a:ext cx="196056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代码：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56392" name="Text Box 8"/>
          <p:cNvSpPr txBox="1">
            <a:spLocks noChangeArrowheads="1"/>
          </p:cNvSpPr>
          <p:nvPr/>
        </p:nvSpPr>
        <p:spPr bwMode="auto">
          <a:xfrm>
            <a:off x="7100888" y="2525714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检验和</a:t>
            </a: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2420939" y="3551238"/>
            <a:ext cx="7488237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6394" name="Text Box 10"/>
          <p:cNvSpPr txBox="1">
            <a:spLocks noChangeArrowheads="1"/>
          </p:cNvSpPr>
          <p:nvPr/>
        </p:nvSpPr>
        <p:spPr bwMode="auto">
          <a:xfrm>
            <a:off x="2362201" y="2566989"/>
            <a:ext cx="19796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类型：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13 or 14</a:t>
            </a:r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2419351" y="3016251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6167439" y="3021014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6397" name="Text Box 13"/>
          <p:cNvSpPr txBox="1">
            <a:spLocks noChangeArrowheads="1"/>
          </p:cNvSpPr>
          <p:nvPr/>
        </p:nvSpPr>
        <p:spPr bwMode="auto">
          <a:xfrm>
            <a:off x="3336925" y="3068639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标识符</a:t>
            </a:r>
          </a:p>
        </p:txBody>
      </p:sp>
      <p:sp>
        <p:nvSpPr>
          <p:cNvPr id="656398" name="Text Box 14"/>
          <p:cNvSpPr txBox="1">
            <a:spLocks noChangeArrowheads="1"/>
          </p:cNvSpPr>
          <p:nvPr/>
        </p:nvSpPr>
        <p:spPr bwMode="auto">
          <a:xfrm>
            <a:off x="6650039" y="3076576"/>
            <a:ext cx="27908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序号</a:t>
            </a:r>
          </a:p>
        </p:txBody>
      </p:sp>
      <p:sp>
        <p:nvSpPr>
          <p:cNvPr id="656399" name="AutoShape 15"/>
          <p:cNvSpPr>
            <a:spLocks noChangeArrowheads="1"/>
          </p:cNvSpPr>
          <p:nvPr/>
        </p:nvSpPr>
        <p:spPr bwMode="auto">
          <a:xfrm>
            <a:off x="3319464" y="1447801"/>
            <a:ext cx="1711325" cy="809625"/>
          </a:xfrm>
          <a:prstGeom prst="wedgeRoundRectCallout">
            <a:avLst>
              <a:gd name="adj1" fmla="val -68644"/>
              <a:gd name="adj2" fmla="val 94704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/>
          <a:p>
            <a:pPr eaLnBrk="1" hangingPunct="1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13: 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请求</a:t>
            </a:r>
          </a:p>
          <a:p>
            <a:pPr eaLnBrk="1" hangingPunct="1"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14: 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回答</a:t>
            </a:r>
          </a:p>
        </p:txBody>
      </p:sp>
      <p:sp>
        <p:nvSpPr>
          <p:cNvPr id="49167" name="Rectangle 16"/>
          <p:cNvSpPr>
            <a:spLocks noChangeArrowheads="1"/>
          </p:cNvSpPr>
          <p:nvPr/>
        </p:nvSpPr>
        <p:spPr bwMode="auto">
          <a:xfrm>
            <a:off x="2419350" y="4090988"/>
            <a:ext cx="7488238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168" name="Rectangle 17"/>
          <p:cNvSpPr>
            <a:spLocks noChangeArrowheads="1"/>
          </p:cNvSpPr>
          <p:nvPr/>
        </p:nvSpPr>
        <p:spPr bwMode="auto">
          <a:xfrm>
            <a:off x="2419350" y="4630738"/>
            <a:ext cx="7488238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6402" name="Text Box 18"/>
          <p:cNvSpPr txBox="1">
            <a:spLocks noChangeArrowheads="1"/>
          </p:cNvSpPr>
          <p:nvPr/>
        </p:nvSpPr>
        <p:spPr bwMode="auto">
          <a:xfrm>
            <a:off x="4759326" y="3616326"/>
            <a:ext cx="27908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发送时间戳</a:t>
            </a:r>
          </a:p>
        </p:txBody>
      </p:sp>
      <p:sp>
        <p:nvSpPr>
          <p:cNvPr id="656403" name="Text Box 19"/>
          <p:cNvSpPr txBox="1">
            <a:spLocks noChangeArrowheads="1"/>
          </p:cNvSpPr>
          <p:nvPr/>
        </p:nvSpPr>
        <p:spPr bwMode="auto">
          <a:xfrm>
            <a:off x="4760914" y="4156076"/>
            <a:ext cx="27908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接收时间戳</a:t>
            </a:r>
          </a:p>
        </p:txBody>
      </p:sp>
      <p:sp>
        <p:nvSpPr>
          <p:cNvPr id="656404" name="Text Box 20"/>
          <p:cNvSpPr txBox="1">
            <a:spLocks noChangeArrowheads="1"/>
          </p:cNvSpPr>
          <p:nvPr/>
        </p:nvSpPr>
        <p:spPr bwMode="auto">
          <a:xfrm>
            <a:off x="4760914" y="4695826"/>
            <a:ext cx="27908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传送时间戳</a:t>
            </a:r>
          </a:p>
        </p:txBody>
      </p:sp>
    </p:spTree>
    <p:extLst>
      <p:ext uri="{BB962C8B-B14F-4D97-AF65-F5344CB8AC3E}">
        <p14:creationId xmlns:p14="http://schemas.microsoft.com/office/powerpoint/2010/main" val="282703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685800"/>
            <a:ext cx="1447800" cy="8382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黑体" panose="02010609060101010101" pitchFamily="49" charset="-122"/>
              </a:rPr>
              <a:t>说明：</a:t>
            </a:r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2286001" y="1600200"/>
            <a:ext cx="793432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latin typeface="Tahoma" panose="020B0604030504040204" pitchFamily="34" charset="0"/>
              </a:rPr>
              <a:t>发送时间</a:t>
            </a:r>
            <a:r>
              <a:rPr lang="zh-CN" altLang="en-US">
                <a:solidFill>
                  <a:schemeClr val="tx2"/>
                </a:solidFill>
              </a:rPr>
              <a:t>戳</a:t>
            </a:r>
            <a:r>
              <a:rPr lang="zh-CN" altLang="en-US">
                <a:solidFill>
                  <a:schemeClr val="tx2"/>
                </a:solidFill>
                <a:latin typeface="Tahoma" panose="020B0604030504040204" pitchFamily="34" charset="0"/>
              </a:rPr>
              <a:t>：发送方填写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latin typeface="Tahoma" panose="020B0604030504040204" pitchFamily="34" charset="0"/>
              </a:rPr>
              <a:t>接收时间</a:t>
            </a:r>
            <a:r>
              <a:rPr lang="zh-CN" altLang="en-US">
                <a:solidFill>
                  <a:schemeClr val="tx2"/>
                </a:solidFill>
              </a:rPr>
              <a:t>戳：应答主机收到请求报文时填写</a:t>
            </a:r>
            <a:endParaRPr lang="zh-CN" altLang="en-US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传送时间戳：应答主机发送应答报文时填写</a:t>
            </a:r>
          </a:p>
        </p:txBody>
      </p:sp>
    </p:spTree>
    <p:extLst>
      <p:ext uri="{BB962C8B-B14F-4D97-AF65-F5344CB8AC3E}">
        <p14:creationId xmlns:p14="http://schemas.microsoft.com/office/powerpoint/2010/main" val="36587627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609600"/>
            <a:ext cx="5486400" cy="7620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）地址掩码请求和回答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292601" y="2559051"/>
            <a:ext cx="1871663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165851" y="2559051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2420938" y="2559051"/>
            <a:ext cx="1871662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8439" name="Text Box 7"/>
          <p:cNvSpPr txBox="1">
            <a:spLocks noChangeArrowheads="1"/>
          </p:cNvSpPr>
          <p:nvPr/>
        </p:nvSpPr>
        <p:spPr bwMode="auto">
          <a:xfrm>
            <a:off x="4227513" y="2601914"/>
            <a:ext cx="196056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代码：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58440" name="Text Box 8"/>
          <p:cNvSpPr txBox="1">
            <a:spLocks noChangeArrowheads="1"/>
          </p:cNvSpPr>
          <p:nvPr/>
        </p:nvSpPr>
        <p:spPr bwMode="auto">
          <a:xfrm>
            <a:off x="7100888" y="2601914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检验和</a:t>
            </a: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2420939" y="3627438"/>
            <a:ext cx="7488237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8442" name="Text Box 10"/>
          <p:cNvSpPr txBox="1">
            <a:spLocks noChangeArrowheads="1"/>
          </p:cNvSpPr>
          <p:nvPr/>
        </p:nvSpPr>
        <p:spPr bwMode="auto">
          <a:xfrm>
            <a:off x="2362201" y="2643189"/>
            <a:ext cx="19796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类型：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17 or 18</a:t>
            </a: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419351" y="3092451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6167439" y="3097214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658445" name="Text Box 13"/>
          <p:cNvSpPr txBox="1">
            <a:spLocks noChangeArrowheads="1"/>
          </p:cNvSpPr>
          <p:nvPr/>
        </p:nvSpPr>
        <p:spPr bwMode="auto">
          <a:xfrm>
            <a:off x="3336925" y="3144839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标识符</a:t>
            </a:r>
          </a:p>
        </p:txBody>
      </p:sp>
      <p:sp>
        <p:nvSpPr>
          <p:cNvPr id="658446" name="Text Box 14"/>
          <p:cNvSpPr txBox="1">
            <a:spLocks noChangeArrowheads="1"/>
          </p:cNvSpPr>
          <p:nvPr/>
        </p:nvSpPr>
        <p:spPr bwMode="auto">
          <a:xfrm>
            <a:off x="6650039" y="3152776"/>
            <a:ext cx="27908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序号</a:t>
            </a:r>
          </a:p>
        </p:txBody>
      </p:sp>
      <p:sp>
        <p:nvSpPr>
          <p:cNvPr id="658447" name="AutoShape 15"/>
          <p:cNvSpPr>
            <a:spLocks noChangeArrowheads="1"/>
          </p:cNvSpPr>
          <p:nvPr/>
        </p:nvSpPr>
        <p:spPr bwMode="auto">
          <a:xfrm>
            <a:off x="3319464" y="1524001"/>
            <a:ext cx="1711325" cy="809625"/>
          </a:xfrm>
          <a:prstGeom prst="wedgeRoundRectCallout">
            <a:avLst>
              <a:gd name="adj1" fmla="val -68644"/>
              <a:gd name="adj2" fmla="val 94704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/>
          <a:p>
            <a:pPr eaLnBrk="1" hangingPunct="1">
              <a:defRPr/>
            </a:pP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17: </a:t>
            </a:r>
            <a:r>
              <a:rPr lang="zh-CN" altLang="en-US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请求</a:t>
            </a:r>
          </a:p>
          <a:p>
            <a:pPr eaLnBrk="1" hangingPunct="1">
              <a:defRPr/>
            </a:pPr>
            <a:r>
              <a:rPr lang="zh-CN" altLang="en-US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lang="en-US" altLang="zh-CN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18: </a:t>
            </a:r>
            <a:r>
              <a:rPr lang="zh-CN" altLang="en-US" sz="2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回答</a:t>
            </a:r>
          </a:p>
        </p:txBody>
      </p:sp>
      <p:sp>
        <p:nvSpPr>
          <p:cNvPr id="658448" name="Text Box 16"/>
          <p:cNvSpPr txBox="1">
            <a:spLocks noChangeArrowheads="1"/>
          </p:cNvSpPr>
          <p:nvPr/>
        </p:nvSpPr>
        <p:spPr bwMode="auto">
          <a:xfrm>
            <a:off x="4759326" y="3692526"/>
            <a:ext cx="27908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地址掩码</a:t>
            </a:r>
          </a:p>
        </p:txBody>
      </p:sp>
    </p:spTree>
    <p:extLst>
      <p:ext uri="{BB962C8B-B14F-4D97-AF65-F5344CB8AC3E}">
        <p14:creationId xmlns:p14="http://schemas.microsoft.com/office/powerpoint/2010/main" val="13703172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992313" y="3429001"/>
            <a:ext cx="695704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822701" y="5686425"/>
            <a:ext cx="541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974976" y="5073650"/>
            <a:ext cx="822325" cy="192088"/>
          </a:xfrm>
          <a:prstGeom prst="leftArrow">
            <a:avLst>
              <a:gd name="adj1" fmla="val 50000"/>
              <a:gd name="adj2" fmla="val 107025"/>
            </a:avLst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792538" y="4995863"/>
            <a:ext cx="1439862" cy="449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9259" name="Group 43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9279" name="Rectangle 44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9280" name="Line 45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1" name="Line 46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60" name="Group 47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9276" name="Rectangle 48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9277" name="Line 49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8" name="Line 50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61" name="Rectangle 51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9262" name="Rectangle 52"/>
          <p:cNvSpPr>
            <a:spLocks noChangeArrowheads="1"/>
          </p:cNvSpPr>
          <p:nvPr/>
        </p:nvSpPr>
        <p:spPr bwMode="auto">
          <a:xfrm>
            <a:off x="5232400" y="4995863"/>
            <a:ext cx="3983038" cy="4492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9263" name="Rectangle 53"/>
          <p:cNvSpPr>
            <a:spLocks noChangeArrowheads="1"/>
          </p:cNvSpPr>
          <p:nvPr/>
        </p:nvSpPr>
        <p:spPr bwMode="auto">
          <a:xfrm>
            <a:off x="5802314" y="5013325"/>
            <a:ext cx="30956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9264" name="Rectangle 54"/>
          <p:cNvSpPr>
            <a:spLocks noChangeArrowheads="1"/>
          </p:cNvSpPr>
          <p:nvPr/>
        </p:nvSpPr>
        <p:spPr bwMode="auto">
          <a:xfrm>
            <a:off x="4008439" y="5013326"/>
            <a:ext cx="9073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</a:t>
            </a:r>
          </a:p>
        </p:txBody>
      </p:sp>
      <p:sp>
        <p:nvSpPr>
          <p:cNvPr id="9265" name="Rectangle 55"/>
          <p:cNvSpPr>
            <a:spLocks noChangeArrowheads="1"/>
          </p:cNvSpPr>
          <p:nvPr/>
        </p:nvSpPr>
        <p:spPr bwMode="auto">
          <a:xfrm>
            <a:off x="2349500" y="4964114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传送</a:t>
            </a:r>
          </a:p>
        </p:txBody>
      </p:sp>
      <p:sp>
        <p:nvSpPr>
          <p:cNvPr id="9266" name="Rectangle 56"/>
          <p:cNvSpPr>
            <a:spLocks noChangeArrowheads="1"/>
          </p:cNvSpPr>
          <p:nvPr/>
        </p:nvSpPr>
        <p:spPr bwMode="auto">
          <a:xfrm>
            <a:off x="5803900" y="5481638"/>
            <a:ext cx="1252538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数据报</a:t>
            </a:r>
          </a:p>
        </p:txBody>
      </p:sp>
      <p:grpSp>
        <p:nvGrpSpPr>
          <p:cNvPr id="696377" name="Group 57"/>
          <p:cNvGrpSpPr>
            <a:grpSpLocks/>
          </p:cNvGrpSpPr>
          <p:nvPr/>
        </p:nvGrpSpPr>
        <p:grpSpPr bwMode="auto">
          <a:xfrm>
            <a:off x="1700213" y="1341439"/>
            <a:ext cx="439738" cy="2663825"/>
            <a:chOff x="111" y="845"/>
            <a:chExt cx="277" cy="1678"/>
          </a:xfrm>
        </p:grpSpPr>
        <p:sp>
          <p:nvSpPr>
            <p:cNvPr id="9274" name="Line 58"/>
            <p:cNvSpPr>
              <a:spLocks noChangeShapeType="1"/>
            </p:cNvSpPr>
            <p:nvPr/>
          </p:nvSpPr>
          <p:spPr bwMode="auto">
            <a:xfrm>
              <a:off x="249" y="845"/>
              <a:ext cx="0" cy="167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Rectangle 59"/>
            <p:cNvSpPr>
              <a:spLocks noChangeArrowheads="1"/>
            </p:cNvSpPr>
            <p:nvPr/>
          </p:nvSpPr>
          <p:spPr bwMode="auto">
            <a:xfrm>
              <a:off x="111" y="1389"/>
              <a:ext cx="277" cy="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首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部</a:t>
              </a:r>
            </a:p>
          </p:txBody>
        </p:sp>
      </p:grpSp>
      <p:grpSp>
        <p:nvGrpSpPr>
          <p:cNvPr id="696380" name="Group 60"/>
          <p:cNvGrpSpPr>
            <a:grpSpLocks/>
          </p:cNvGrpSpPr>
          <p:nvPr/>
        </p:nvGrpSpPr>
        <p:grpSpPr bwMode="auto">
          <a:xfrm>
            <a:off x="2640014" y="1341438"/>
            <a:ext cx="7896225" cy="4102100"/>
            <a:chOff x="703" y="845"/>
            <a:chExt cx="4974" cy="2584"/>
          </a:xfrm>
        </p:grpSpPr>
        <p:sp>
          <p:nvSpPr>
            <p:cNvPr id="9272" name="Rectangle 61"/>
            <p:cNvSpPr>
              <a:spLocks noChangeArrowheads="1"/>
            </p:cNvSpPr>
            <p:nvPr/>
          </p:nvSpPr>
          <p:spPr bwMode="auto">
            <a:xfrm>
              <a:off x="703" y="845"/>
              <a:ext cx="4974" cy="1678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9273" name="Rectangle 62"/>
            <p:cNvSpPr>
              <a:spLocks noChangeArrowheads="1"/>
            </p:cNvSpPr>
            <p:nvPr/>
          </p:nvSpPr>
          <p:spPr bwMode="auto">
            <a:xfrm>
              <a:off x="1426" y="3145"/>
              <a:ext cx="915" cy="284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9269" name="AutoShape 63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9270" name="Rectangle 64"/>
          <p:cNvSpPr>
            <a:spLocks noChangeArrowheads="1"/>
          </p:cNvSpPr>
          <p:nvPr/>
        </p:nvSpPr>
        <p:spPr bwMode="auto">
          <a:xfrm>
            <a:off x="3170239" y="6021389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发送在前</a:t>
            </a:r>
          </a:p>
        </p:txBody>
      </p:sp>
      <p:sp>
        <p:nvSpPr>
          <p:cNvPr id="9271" name="Line 65"/>
          <p:cNvSpPr>
            <a:spLocks noChangeShapeType="1"/>
          </p:cNvSpPr>
          <p:nvPr/>
        </p:nvSpPr>
        <p:spPr bwMode="auto">
          <a:xfrm rot="5400000" flipH="1" flipV="1">
            <a:off x="3483770" y="5780882"/>
            <a:ext cx="620712" cy="31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5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9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6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2133600" y="1219200"/>
            <a:ext cx="8040688" cy="489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主机可能知道他的完整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地址，但却不知道地址中的哪一部分定义网络地址和子网地址，哪一部分对应于主机标识符。这样，主机就需要知道掩码。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  要得到掩码，主机应发送地址掩码请求报文给局域网上的路由器。</a:t>
            </a:r>
            <a:endParaRPr lang="zh-CN" altLang="en-US" sz="24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  若主机知道该路由器的地址，它就将这个请求直接发给该路由器；若不知道，则广播此报文。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  路由器收到地址掩码请求报文就响应地址掩码回答报文，向主机提供所需的掩码。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  在请求报文中，地址掩码字段填入全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，回答报文中，这个字段就包含真正的掩码。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1447800" cy="8382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>
                <a:ea typeface="黑体" panose="02010609060101010101" pitchFamily="49" charset="-122"/>
              </a:rPr>
              <a:t>说明：</a:t>
            </a:r>
          </a:p>
        </p:txBody>
      </p:sp>
    </p:spTree>
    <p:extLst>
      <p:ext uri="{BB962C8B-B14F-4D97-AF65-F5344CB8AC3E}">
        <p14:creationId xmlns:p14="http://schemas.microsoft.com/office/powerpoint/2010/main" val="38785835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1752600" cy="685800"/>
          </a:xfrm>
        </p:spPr>
        <p:txBody>
          <a:bodyPr/>
          <a:lstStyle/>
          <a:p>
            <a:pPr algn="l" eaLnBrk="1" hangingPunct="1">
              <a:buFontTx/>
              <a:buBlip>
                <a:blip r:embed="rId2"/>
              </a:buBlip>
            </a:pPr>
            <a:r>
              <a:rPr lang="zh-CN" altLang="en-US" sz="3200" b="1">
                <a:ea typeface="黑体" panose="02010609060101010101" pitchFamily="49" charset="-122"/>
              </a:rPr>
              <a:t>检验和</a:t>
            </a:r>
          </a:p>
        </p:txBody>
      </p:sp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84582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9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发送端的检验和计算：</a:t>
            </a:r>
          </a:p>
          <a:p>
            <a:pPr eaLnBrk="1" hangingPunct="1">
              <a:buClrTx/>
              <a:buSzPct val="90000"/>
              <a:buFont typeface="Wingdings" panose="05000000000000000000" pitchFamily="2" charset="2"/>
              <a:buChar char="v"/>
            </a:pP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先将首部的检验和字段置为</a:t>
            </a:r>
            <a:r>
              <a:rPr kumimoji="1"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。</a:t>
            </a:r>
          </a:p>
          <a:p>
            <a:pPr eaLnBrk="1" hangingPunct="1">
              <a:buClrTx/>
              <a:buSzPct val="90000"/>
              <a:buFont typeface="Wingdings" panose="05000000000000000000" pitchFamily="2" charset="2"/>
              <a:buChar char="v"/>
            </a:pP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将分组划分为</a:t>
            </a:r>
            <a:r>
              <a:rPr kumimoji="1"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部分，每部分都是</a:t>
            </a:r>
            <a:r>
              <a:rPr kumimoji="1"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16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比特长。</a:t>
            </a:r>
          </a:p>
          <a:p>
            <a:pPr eaLnBrk="1" hangingPunct="1">
              <a:buClrTx/>
              <a:buSzPct val="90000"/>
              <a:buFont typeface="Wingdings" panose="05000000000000000000" pitchFamily="2" charset="2"/>
              <a:buChar char="v"/>
            </a:pP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用</a:t>
            </a:r>
            <a:r>
              <a:rPr kumimoji="1" lang="zh-CN" altLang="en-US" sz="240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算术运算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将所有这些部分相加。</a:t>
            </a:r>
          </a:p>
          <a:p>
            <a:pPr eaLnBrk="1" hangingPunct="1">
              <a:buClrTx/>
              <a:buSzPct val="90000"/>
              <a:buFont typeface="Wingdings" panose="05000000000000000000" pitchFamily="2" charset="2"/>
              <a:buChar char="v"/>
            </a:pP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将最终结果取反码就得出检验和。再将其填入检验和字段。</a:t>
            </a: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2209800" y="4114800"/>
            <a:ext cx="81534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9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接收端的检验和计算：</a:t>
            </a:r>
          </a:p>
          <a:p>
            <a:pPr eaLnBrk="1" hangingPunct="1">
              <a:buClrTx/>
              <a:buSzPct val="90000"/>
              <a:buFont typeface="Wingdings" panose="05000000000000000000" pitchFamily="2" charset="2"/>
              <a:buChar char="v"/>
            </a:pP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将收到的分组划分为</a:t>
            </a:r>
            <a:r>
              <a:rPr kumimoji="1"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部分，每部分都是</a:t>
            </a:r>
            <a:r>
              <a:rPr kumimoji="1"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16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比特长。</a:t>
            </a:r>
          </a:p>
          <a:p>
            <a:pPr eaLnBrk="1" hangingPunct="1">
              <a:buClrTx/>
              <a:buSzPct val="90000"/>
              <a:buFont typeface="Wingdings" panose="05000000000000000000" pitchFamily="2" charset="2"/>
              <a:buChar char="v"/>
            </a:pP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用</a:t>
            </a:r>
            <a:r>
              <a:rPr kumimoji="1" lang="zh-CN" altLang="en-US" sz="240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算术运算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将所有这些部分相加。</a:t>
            </a:r>
          </a:p>
          <a:p>
            <a:pPr eaLnBrk="1" hangingPunct="1">
              <a:buClrTx/>
              <a:buSzPct val="90000"/>
              <a:buFont typeface="Wingdings" panose="05000000000000000000" pitchFamily="2" charset="2"/>
              <a:buChar char="v"/>
            </a:pP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将得到的结果取反码。</a:t>
            </a:r>
          </a:p>
          <a:p>
            <a:pPr eaLnBrk="1" hangingPunct="1">
              <a:buClrTx/>
              <a:buSzPct val="90000"/>
              <a:buFont typeface="Wingdings" panose="05000000000000000000" pitchFamily="2" charset="2"/>
              <a:buChar char="v"/>
            </a:pP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若结果为</a:t>
            </a:r>
            <a:r>
              <a:rPr kumimoji="1"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，则接收此分组，否组就拒绝此分组。</a:t>
            </a:r>
          </a:p>
        </p:txBody>
      </p:sp>
      <p:sp>
        <p:nvSpPr>
          <p:cNvPr id="662533" name="Text Box 5"/>
          <p:cNvSpPr txBox="1">
            <a:spLocks noChangeArrowheads="1"/>
          </p:cNvSpPr>
          <p:nvPr/>
        </p:nvSpPr>
        <p:spPr bwMode="auto">
          <a:xfrm>
            <a:off x="2133600" y="12192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在</a:t>
            </a:r>
            <a:r>
              <a:rPr kumimoji="1"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ICMP</a:t>
            </a:r>
            <a:r>
              <a:rPr kumimoji="1" lang="zh-CN" altLang="en-US" sz="240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中，检验和的计算覆盖了整个报文（首部和数据）。</a:t>
            </a:r>
          </a:p>
        </p:txBody>
      </p:sp>
    </p:spTree>
    <p:extLst>
      <p:ext uri="{BB962C8B-B14F-4D97-AF65-F5344CB8AC3E}">
        <p14:creationId xmlns:p14="http://schemas.microsoft.com/office/powerpoint/2010/main" val="20277834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/>
      <p:bldP spid="662532" grpId="0"/>
      <p:bldP spid="6625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267200" y="533400"/>
            <a:ext cx="320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3.  ICMP </a:t>
            </a:r>
            <a:r>
              <a:rPr kumimoji="1" lang="zh-CN" altLang="en-US" sz="36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600200" y="1431926"/>
            <a:ext cx="83058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kumimoji="1" lang="en-US" altLang="zh-CN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使用原始套接字实现回送请求和回答</a:t>
            </a:r>
            <a:br>
              <a:rPr kumimoji="1" lang="zh-CN" altLang="en-US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kumimoji="1" lang="zh-CN" altLang="en-US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                         </a:t>
            </a:r>
            <a:r>
              <a:rPr kumimoji="1" lang="en-US" altLang="zh-CN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(PING</a:t>
            </a:r>
            <a:r>
              <a:rPr kumimoji="1" lang="zh-CN" altLang="en-US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程序的设计与实现</a:t>
            </a:r>
            <a:r>
              <a:rPr kumimoji="1" lang="en-US" altLang="zh-CN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74833" name="Rectangle 17"/>
          <p:cNvSpPr>
            <a:spLocks noChangeArrowheads="1"/>
          </p:cNvSpPr>
          <p:nvPr/>
        </p:nvSpPr>
        <p:spPr bwMode="auto">
          <a:xfrm>
            <a:off x="2135188" y="2924175"/>
            <a:ext cx="8208962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Char char="•"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PING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用来测试两个主机之间的连通性。</a:t>
            </a:r>
          </a:p>
          <a:p>
            <a:pPr eaLnBrk="1" hangingPunct="1">
              <a:buClrTx/>
              <a:buFontTx/>
              <a:buChar char="•"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PING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使用了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ICMP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回送请求与回送回答报文。</a:t>
            </a:r>
          </a:p>
          <a:p>
            <a:pPr eaLnBrk="1" hangingPunct="1">
              <a:buClrTx/>
              <a:buFontTx/>
              <a:buChar char="•"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PING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是应用层直接使用网络层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ICMP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的例子，它没有通过运输层的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TCP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UDP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66442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4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4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4387851" y="2447926"/>
            <a:ext cx="1871663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6261101" y="2447926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2516188" y="2447926"/>
            <a:ext cx="1871662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730120" name="Text Box 8"/>
          <p:cNvSpPr txBox="1">
            <a:spLocks noChangeArrowheads="1"/>
          </p:cNvSpPr>
          <p:nvPr/>
        </p:nvSpPr>
        <p:spPr bwMode="auto">
          <a:xfrm>
            <a:off x="4322763" y="2490789"/>
            <a:ext cx="196056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代码：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730121" name="Text Box 9"/>
          <p:cNvSpPr txBox="1">
            <a:spLocks noChangeArrowheads="1"/>
          </p:cNvSpPr>
          <p:nvPr/>
        </p:nvSpPr>
        <p:spPr bwMode="auto">
          <a:xfrm>
            <a:off x="7196138" y="2490789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检验和</a:t>
            </a:r>
          </a:p>
        </p:txBody>
      </p:sp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2516189" y="3511550"/>
            <a:ext cx="7488237" cy="8001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730123" name="Text Box 11"/>
          <p:cNvSpPr txBox="1">
            <a:spLocks noChangeArrowheads="1"/>
          </p:cNvSpPr>
          <p:nvPr/>
        </p:nvSpPr>
        <p:spPr bwMode="auto">
          <a:xfrm>
            <a:off x="3309939" y="3690939"/>
            <a:ext cx="5940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可选数据（由请求报文发送，由回答报文重复）</a:t>
            </a:r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2514600" y="2490789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类型：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8 or 0</a:t>
            </a:r>
          </a:p>
        </p:txBody>
      </p:sp>
      <p:sp>
        <p:nvSpPr>
          <p:cNvPr id="55306" name="Rectangle 13"/>
          <p:cNvSpPr>
            <a:spLocks noChangeArrowheads="1"/>
          </p:cNvSpPr>
          <p:nvPr/>
        </p:nvSpPr>
        <p:spPr bwMode="auto">
          <a:xfrm>
            <a:off x="2514601" y="2981326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5307" name="Rectangle 14"/>
          <p:cNvSpPr>
            <a:spLocks noChangeArrowheads="1"/>
          </p:cNvSpPr>
          <p:nvPr/>
        </p:nvSpPr>
        <p:spPr bwMode="auto">
          <a:xfrm>
            <a:off x="6262689" y="2986089"/>
            <a:ext cx="3743325" cy="53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3432175" y="3033714"/>
            <a:ext cx="18732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标识符</a:t>
            </a:r>
          </a:p>
        </p:txBody>
      </p:sp>
      <p:sp>
        <p:nvSpPr>
          <p:cNvPr id="730128" name="Text Box 16"/>
          <p:cNvSpPr txBox="1">
            <a:spLocks noChangeArrowheads="1"/>
          </p:cNvSpPr>
          <p:nvPr/>
        </p:nvSpPr>
        <p:spPr bwMode="auto">
          <a:xfrm>
            <a:off x="6745289" y="3041651"/>
            <a:ext cx="27908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序号</a:t>
            </a:r>
          </a:p>
        </p:txBody>
      </p:sp>
      <p:sp>
        <p:nvSpPr>
          <p:cNvPr id="730129" name="AutoShape 17"/>
          <p:cNvSpPr>
            <a:spLocks noChangeArrowheads="1"/>
          </p:cNvSpPr>
          <p:nvPr/>
        </p:nvSpPr>
        <p:spPr bwMode="auto">
          <a:xfrm>
            <a:off x="3414714" y="1412876"/>
            <a:ext cx="2205037" cy="809625"/>
          </a:xfrm>
          <a:prstGeom prst="wedgeRoundRectCallout">
            <a:avLst>
              <a:gd name="adj1" fmla="val -64472"/>
              <a:gd name="adj2" fmla="val 94315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/>
          <a:p>
            <a:pPr eaLnBrk="1" hangingPunct="1">
              <a:defRPr/>
            </a:pPr>
            <a:r>
              <a:rPr lang="zh-CN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　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8: 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回送请求</a:t>
            </a:r>
          </a:p>
          <a:p>
            <a:pPr eaLnBrk="1" hangingPunct="1"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　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0: 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回送回答</a:t>
            </a:r>
          </a:p>
        </p:txBody>
      </p:sp>
    </p:spTree>
    <p:extLst>
      <p:ext uri="{BB962C8B-B14F-4D97-AF65-F5344CB8AC3E}">
        <p14:creationId xmlns:p14="http://schemas.microsoft.com/office/powerpoint/2010/main" val="429200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620713"/>
            <a:ext cx="3311525" cy="647700"/>
          </a:xfrm>
        </p:spPr>
        <p:txBody>
          <a:bodyPr/>
          <a:lstStyle/>
          <a:p>
            <a:pPr algn="l" eaLnBrk="1" hangingPunct="1">
              <a:buFontTx/>
              <a:buBlip>
                <a:blip r:embed="rId2"/>
              </a:buBlip>
            </a:pPr>
            <a:r>
              <a:rPr lang="zh-CN" altLang="en-US" sz="2800" b="1">
                <a:ea typeface="黑体" panose="02010609060101010101" pitchFamily="49" charset="-122"/>
              </a:rPr>
              <a:t>原始套接字的创建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484313"/>
            <a:ext cx="8640763" cy="3600450"/>
          </a:xfrm>
        </p:spPr>
        <p:txBody>
          <a:bodyPr/>
          <a:lstStyle/>
          <a:p>
            <a:pPr eaLnBrk="1" hangingPunct="1"/>
            <a:r>
              <a:rPr lang="zh-CN" altLang="en-US" sz="2400" b="1"/>
              <a:t>函数格式：</a:t>
            </a:r>
          </a:p>
          <a:p>
            <a:pPr eaLnBrk="1" hangingPunct="1"/>
            <a:r>
              <a:rPr lang="zh-CN" altLang="en-US" sz="2400" b="1"/>
              <a:t> </a:t>
            </a:r>
            <a:r>
              <a:rPr lang="en-US" altLang="zh-CN" sz="2400" b="1">
                <a:solidFill>
                  <a:srgbClr val="009900"/>
                </a:solidFill>
              </a:rPr>
              <a:t>// </a:t>
            </a:r>
            <a:r>
              <a:rPr lang="zh-CN" altLang="en-US" sz="2400" b="1">
                <a:solidFill>
                  <a:srgbClr val="009900"/>
                </a:solidFill>
              </a:rPr>
              <a:t>创建原始套节字</a:t>
            </a:r>
            <a:endParaRPr lang="zh-CN" altLang="en-US" sz="2400" b="1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    </a:t>
            </a:r>
            <a:r>
              <a:rPr lang="en-US" altLang="zh-CN" sz="2400" b="1">
                <a:solidFill>
                  <a:srgbClr val="000000"/>
                </a:solidFill>
              </a:rPr>
              <a:t>SOCKET sRaw = socket(AF_INET, SOCK_RAW,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                                                    IPPROTO_ICMP);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IPPROTO_ICMP</a:t>
            </a:r>
            <a:r>
              <a:rPr lang="zh-CN" altLang="en-US" sz="2400" b="1">
                <a:solidFill>
                  <a:srgbClr val="000000"/>
                </a:solidFill>
              </a:rPr>
              <a:t>指定使用</a:t>
            </a:r>
            <a:r>
              <a:rPr lang="en-US" altLang="zh-CN" sz="2400" b="1">
                <a:solidFill>
                  <a:srgbClr val="000000"/>
                </a:solidFill>
              </a:rPr>
              <a:t>ICMP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</a:t>
            </a:r>
            <a:r>
              <a:rPr lang="zh-CN" altLang="en-US" sz="2400" b="1">
                <a:solidFill>
                  <a:srgbClr val="000000"/>
                </a:solidFill>
              </a:rPr>
              <a:t>也可以使用</a:t>
            </a:r>
            <a:r>
              <a:rPr lang="en-US" altLang="zh-CN" sz="2400" b="1">
                <a:solidFill>
                  <a:srgbClr val="000000"/>
                </a:solidFill>
              </a:rPr>
              <a:t>IP</a:t>
            </a:r>
            <a:r>
              <a:rPr lang="zh-CN" altLang="en-US" sz="2400" b="1">
                <a:solidFill>
                  <a:srgbClr val="000000"/>
                </a:solidFill>
              </a:rPr>
              <a:t>，对应的宏定义为</a:t>
            </a:r>
            <a:r>
              <a:rPr lang="en-US" altLang="zh-CN" sz="2400" b="1">
                <a:solidFill>
                  <a:srgbClr val="0000FF"/>
                </a:solidFill>
              </a:rPr>
              <a:t>IPPROTO_IP</a:t>
            </a:r>
            <a:r>
              <a:rPr lang="zh-CN" altLang="en-US" sz="2400" b="1">
                <a:solidFill>
                  <a:srgbClr val="0000FF"/>
                </a:solidFill>
              </a:rPr>
              <a:t>（在嗅探器中使用）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8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1774825" y="765176"/>
            <a:ext cx="54102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PING 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程序执行步骤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2208213" y="1700214"/>
            <a:ext cx="74168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、创建协议类型为</a:t>
            </a:r>
            <a:r>
              <a:rPr kumimoji="1" lang="en-US" altLang="zh-CN" sz="2400">
                <a:latin typeface="Times New Roman" panose="02020603050405020304" pitchFamily="18" charset="0"/>
              </a:rPr>
              <a:t>IPPROTO_ICMP</a:t>
            </a:r>
            <a:r>
              <a:rPr kumimoji="1" lang="zh-CN" altLang="en-US" sz="2400">
                <a:latin typeface="Times New Roman" panose="02020603050405020304" pitchFamily="18" charset="0"/>
              </a:rPr>
              <a:t>的原始套接字，设置套接字的属性。</a:t>
            </a:r>
          </a:p>
          <a:p>
            <a:pPr eaLnBrk="1" fontAlgn="t" hangingPunct="1"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、创建并初始化</a:t>
            </a:r>
            <a:r>
              <a:rPr kumimoji="1" lang="en-US" altLang="zh-CN" sz="2400">
                <a:latin typeface="Times New Roman" panose="02020603050405020304" pitchFamily="18" charset="0"/>
              </a:rPr>
              <a:t>ICMP</a:t>
            </a:r>
            <a:r>
              <a:rPr kumimoji="1" lang="zh-CN" altLang="en-US" sz="2400">
                <a:latin typeface="Times New Roman" panose="02020603050405020304" pitchFamily="18" charset="0"/>
              </a:rPr>
              <a:t>封包。</a:t>
            </a:r>
          </a:p>
          <a:p>
            <a:pPr eaLnBrk="1" fontAlgn="t" hangingPunct="1"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</a:rPr>
              <a:t>、调用</a:t>
            </a:r>
            <a:r>
              <a:rPr kumimoji="1" lang="en-US" altLang="zh-CN" sz="2400">
                <a:latin typeface="Times New Roman" panose="02020603050405020304" pitchFamily="18" charset="0"/>
              </a:rPr>
              <a:t>sendto</a:t>
            </a:r>
            <a:r>
              <a:rPr kumimoji="1" lang="zh-CN" altLang="en-US" sz="2400">
                <a:latin typeface="Times New Roman" panose="02020603050405020304" pitchFamily="18" charset="0"/>
              </a:rPr>
              <a:t>函数向远程主机发送</a:t>
            </a:r>
            <a:r>
              <a:rPr kumimoji="1" lang="en-US" altLang="zh-CN" sz="2400">
                <a:latin typeface="Times New Roman" panose="02020603050405020304" pitchFamily="18" charset="0"/>
              </a:rPr>
              <a:t>ICMP</a:t>
            </a:r>
            <a:r>
              <a:rPr kumimoji="1" lang="zh-CN" altLang="en-US" sz="2400">
                <a:latin typeface="Times New Roman" panose="02020603050405020304" pitchFamily="18" charset="0"/>
              </a:rPr>
              <a:t>请求。</a:t>
            </a:r>
          </a:p>
          <a:p>
            <a:pPr eaLnBrk="1" fontAlgn="t" hangingPunct="1"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</a:rPr>
              <a:t>、调用</a:t>
            </a:r>
            <a:r>
              <a:rPr kumimoji="1" lang="en-US" altLang="zh-CN" sz="2400">
                <a:latin typeface="Times New Roman" panose="02020603050405020304" pitchFamily="18" charset="0"/>
              </a:rPr>
              <a:t>recvfrom</a:t>
            </a:r>
            <a:r>
              <a:rPr kumimoji="1" lang="zh-CN" altLang="en-US" sz="2400">
                <a:latin typeface="Times New Roman" panose="02020603050405020304" pitchFamily="18" charset="0"/>
              </a:rPr>
              <a:t>函数接收</a:t>
            </a:r>
            <a:r>
              <a:rPr kumimoji="1" lang="en-US" altLang="zh-CN" sz="2400">
                <a:latin typeface="Times New Roman" panose="02020603050405020304" pitchFamily="18" charset="0"/>
              </a:rPr>
              <a:t>ICMP</a:t>
            </a:r>
            <a:r>
              <a:rPr kumimoji="1" lang="zh-CN" altLang="en-US" sz="2400">
                <a:latin typeface="Times New Roman" panose="02020603050405020304" pitchFamily="18" charset="0"/>
              </a:rPr>
              <a:t>响应。</a:t>
            </a:r>
          </a:p>
        </p:txBody>
      </p:sp>
    </p:spTree>
    <p:extLst>
      <p:ext uri="{BB962C8B-B14F-4D97-AF65-F5344CB8AC3E}">
        <p14:creationId xmlns:p14="http://schemas.microsoft.com/office/powerpoint/2010/main" val="105678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620713"/>
            <a:ext cx="3311525" cy="647700"/>
          </a:xfrm>
        </p:spPr>
        <p:txBody>
          <a:bodyPr/>
          <a:lstStyle/>
          <a:p>
            <a:pPr algn="l" eaLnBrk="1" hangingPunct="1">
              <a:buFontTx/>
              <a:buBlip>
                <a:blip r:embed="rId2"/>
              </a:buBlip>
            </a:pPr>
            <a:r>
              <a:rPr lang="zh-CN" altLang="en-US" sz="2800" b="1">
                <a:ea typeface="黑体" panose="02010609060101010101" pitchFamily="49" charset="-122"/>
              </a:rPr>
              <a:t>原始套接字的创建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484313"/>
            <a:ext cx="8640763" cy="3600450"/>
          </a:xfrm>
        </p:spPr>
        <p:txBody>
          <a:bodyPr/>
          <a:lstStyle/>
          <a:p>
            <a:pPr eaLnBrk="1" hangingPunct="1"/>
            <a:r>
              <a:rPr lang="zh-CN" altLang="en-US" sz="2400" b="1"/>
              <a:t>函数格式：</a:t>
            </a:r>
          </a:p>
          <a:p>
            <a:pPr eaLnBrk="1" hangingPunct="1"/>
            <a:r>
              <a:rPr lang="zh-CN" altLang="en-US" sz="2400" b="1"/>
              <a:t> </a:t>
            </a:r>
            <a:r>
              <a:rPr lang="en-US" altLang="zh-CN" sz="2400" b="1">
                <a:solidFill>
                  <a:srgbClr val="009900"/>
                </a:solidFill>
              </a:rPr>
              <a:t>// </a:t>
            </a:r>
            <a:r>
              <a:rPr lang="zh-CN" altLang="en-US" sz="2400" b="1">
                <a:solidFill>
                  <a:srgbClr val="009900"/>
                </a:solidFill>
              </a:rPr>
              <a:t>创建原始套节字</a:t>
            </a:r>
            <a:endParaRPr lang="zh-CN" altLang="en-US" sz="2400" b="1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    </a:t>
            </a:r>
            <a:r>
              <a:rPr lang="en-US" altLang="zh-CN" b="1" noProof="1" smtClean="0"/>
              <a:t>Socket socket =   new Socket(AddressFamily.InterNetwork, SocketType.Raw, ProtocolType.Icmp);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774825" y="765176"/>
            <a:ext cx="54102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PING 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程序执行步骤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08213" y="1700214"/>
            <a:ext cx="74168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、创建协议类型为</a:t>
            </a:r>
            <a:r>
              <a:rPr kumimoji="1" lang="en-US" altLang="en-US" sz="2200" noProof="1">
                <a:latin typeface="Times New Roman" panose="02020603050405020304" pitchFamily="18" charset="0"/>
              </a:rPr>
              <a:t>ProtocolType.Icmp</a:t>
            </a:r>
            <a:r>
              <a:rPr kumimoji="1" lang="zh-CN" altLang="en-US" sz="2400">
                <a:latin typeface="Times New Roman" panose="02020603050405020304" pitchFamily="18" charset="0"/>
              </a:rPr>
              <a:t>的原始套接字，设置套接字的属性。</a:t>
            </a:r>
          </a:p>
          <a:p>
            <a:pPr eaLnBrk="1" fontAlgn="t" hangingPunct="1"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、创建并初始化</a:t>
            </a:r>
            <a:r>
              <a:rPr kumimoji="1" lang="en-US" altLang="zh-CN" sz="2400">
                <a:latin typeface="Times New Roman" panose="02020603050405020304" pitchFamily="18" charset="0"/>
              </a:rPr>
              <a:t>ICMP</a:t>
            </a:r>
            <a:r>
              <a:rPr kumimoji="1" lang="zh-CN" altLang="en-US" sz="2400">
                <a:latin typeface="Times New Roman" panose="02020603050405020304" pitchFamily="18" charset="0"/>
              </a:rPr>
              <a:t>封包。</a:t>
            </a:r>
          </a:p>
          <a:p>
            <a:pPr eaLnBrk="1" fontAlgn="t" hangingPunct="1"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</a:rPr>
              <a:t>、调用</a:t>
            </a:r>
            <a:r>
              <a:rPr kumimoji="1" lang="en-US" altLang="zh-CN" sz="2400">
                <a:latin typeface="Times New Roman" panose="02020603050405020304" pitchFamily="18" charset="0"/>
              </a:rPr>
              <a:t>sendto</a:t>
            </a:r>
            <a:r>
              <a:rPr kumimoji="1" lang="zh-CN" altLang="en-US" sz="2400">
                <a:latin typeface="Times New Roman" panose="02020603050405020304" pitchFamily="18" charset="0"/>
              </a:rPr>
              <a:t>函数向远程主机发送</a:t>
            </a:r>
            <a:r>
              <a:rPr kumimoji="1" lang="en-US" altLang="zh-CN" sz="2400">
                <a:latin typeface="Times New Roman" panose="02020603050405020304" pitchFamily="18" charset="0"/>
              </a:rPr>
              <a:t>ICMP</a:t>
            </a:r>
            <a:r>
              <a:rPr kumimoji="1" lang="zh-CN" altLang="en-US" sz="2400">
                <a:latin typeface="Times New Roman" panose="02020603050405020304" pitchFamily="18" charset="0"/>
              </a:rPr>
              <a:t>请求。</a:t>
            </a:r>
          </a:p>
          <a:p>
            <a:pPr eaLnBrk="1" fontAlgn="t" hangingPunct="1"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</a:rPr>
              <a:t>、调用</a:t>
            </a:r>
            <a:r>
              <a:rPr kumimoji="1" lang="en-US" altLang="zh-CN" sz="2400">
                <a:latin typeface="Times New Roman" panose="02020603050405020304" pitchFamily="18" charset="0"/>
              </a:rPr>
              <a:t>recvfrom</a:t>
            </a:r>
            <a:r>
              <a:rPr kumimoji="1" lang="zh-CN" altLang="en-US" sz="2400">
                <a:latin typeface="Times New Roman" panose="02020603050405020304" pitchFamily="18" charset="0"/>
              </a:rPr>
              <a:t>函数接收</a:t>
            </a:r>
            <a:r>
              <a:rPr kumimoji="1" lang="en-US" altLang="zh-CN" sz="2400">
                <a:latin typeface="Times New Roman" panose="02020603050405020304" pitchFamily="18" charset="0"/>
              </a:rPr>
              <a:t>ICMP</a:t>
            </a:r>
            <a:r>
              <a:rPr kumimoji="1" lang="zh-CN" altLang="en-US" sz="2400">
                <a:latin typeface="Times New Roman" panose="02020603050405020304" pitchFamily="18" charset="0"/>
              </a:rPr>
              <a:t>响应。</a:t>
            </a:r>
          </a:p>
        </p:txBody>
      </p:sp>
    </p:spTree>
    <p:extLst>
      <p:ext uri="{BB962C8B-B14F-4D97-AF65-F5344CB8AC3E}">
        <p14:creationId xmlns:p14="http://schemas.microsoft.com/office/powerpoint/2010/main" val="120442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1828800" y="1066801"/>
            <a:ext cx="8458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Ping.h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声明</a:t>
            </a:r>
            <a:r>
              <a:rPr kumimoji="1"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r>
              <a:rPr kumimoji="1"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头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数据结构</a:t>
            </a:r>
            <a:endParaRPr kumimoji="1" lang="zh-CN" altLang="en-US" sz="200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typedef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struct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_IPHeader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20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字节的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头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UCHAR     iphVerLen;    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版本号和头长度（各占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位）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UCHAR     ipTOS;          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服务类型 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USHORT    ipLength;     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封包总长度，即整个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报的长度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USHORT    ipID;	  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封包标识，惟一标识发送的每一个数据报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USHORT    ipFlags;	    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标志和片偏移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UCHAR     ipTTL;	    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生存时间，就是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TTL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UCHAR     ipProtocol;   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协议，可能是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TCP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UDP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ICMP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USHORT    ipChecksum;   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校验和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ULONG     ipSource;        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ULONG     ipDestination; 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目标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 IPHeader, *PIPHeader; 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600200" y="533401"/>
            <a:ext cx="54102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PING 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程序代码（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4135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/>
          <p:cNvSpPr txBox="1">
            <a:spLocks noChangeArrowheads="1"/>
          </p:cNvSpPr>
          <p:nvPr/>
        </p:nvSpPr>
        <p:spPr bwMode="auto">
          <a:xfrm>
            <a:off x="1676400" y="827089"/>
            <a:ext cx="8839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//ICMP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头数据结构</a:t>
            </a:r>
            <a:endParaRPr kumimoji="1"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typedef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struct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icmp_hdr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icmp_type;		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消息类型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icmp_code;		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代码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short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icmp_checksum;	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校验和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short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icmp_id;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用来惟一标识此请求的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ID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号，通常设置为进程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ID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short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icmp_sequence;	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序号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unsigned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long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icmp_timestamp; 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数据传输时间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 ICMP_HDR, *PICMP_HDR;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//ICMP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回送请求的数据结构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typedef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struct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_EchoRequest{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ICMP_HDR icmphdr;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cData[32];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}ECHOREQUEST,*PECHOREQUEST; </a:t>
            </a:r>
          </a:p>
        </p:txBody>
      </p:sp>
    </p:spTree>
    <p:extLst>
      <p:ext uri="{BB962C8B-B14F-4D97-AF65-F5344CB8AC3E}">
        <p14:creationId xmlns:p14="http://schemas.microsoft.com/office/powerpoint/2010/main" val="77151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30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30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792538" y="4995863"/>
            <a:ext cx="1439862" cy="449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22701" y="5686425"/>
            <a:ext cx="541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974976" y="5073650"/>
            <a:ext cx="822325" cy="192088"/>
          </a:xfrm>
          <a:prstGeom prst="leftArrow">
            <a:avLst>
              <a:gd name="adj1" fmla="val 50000"/>
              <a:gd name="adj2" fmla="val 107025"/>
            </a:avLst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1308" name="Group 44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11324" name="Rectangle 45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1325" name="Line 46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6" name="Line 47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09" name="Group 48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11321" name="Rectangle 49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1322" name="Line 50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51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10" name="Rectangle 52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1311" name="Rectangle 53"/>
          <p:cNvSpPr>
            <a:spLocks noChangeArrowheads="1"/>
          </p:cNvSpPr>
          <p:nvPr/>
        </p:nvSpPr>
        <p:spPr bwMode="auto">
          <a:xfrm>
            <a:off x="5232400" y="4995863"/>
            <a:ext cx="3983038" cy="4492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1312" name="Rectangle 54"/>
          <p:cNvSpPr>
            <a:spLocks noChangeArrowheads="1"/>
          </p:cNvSpPr>
          <p:nvPr/>
        </p:nvSpPr>
        <p:spPr bwMode="auto">
          <a:xfrm>
            <a:off x="5802314" y="5013325"/>
            <a:ext cx="30956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1313" name="Rectangle 55"/>
          <p:cNvSpPr>
            <a:spLocks noChangeArrowheads="1"/>
          </p:cNvSpPr>
          <p:nvPr/>
        </p:nvSpPr>
        <p:spPr bwMode="auto">
          <a:xfrm>
            <a:off x="4008439" y="5013326"/>
            <a:ext cx="9073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</a:t>
            </a:r>
          </a:p>
        </p:txBody>
      </p:sp>
      <p:sp>
        <p:nvSpPr>
          <p:cNvPr id="11314" name="Rectangle 56"/>
          <p:cNvSpPr>
            <a:spLocks noChangeArrowheads="1"/>
          </p:cNvSpPr>
          <p:nvPr/>
        </p:nvSpPr>
        <p:spPr bwMode="auto">
          <a:xfrm>
            <a:off x="2349500" y="4964114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传送</a:t>
            </a:r>
          </a:p>
        </p:txBody>
      </p:sp>
      <p:sp>
        <p:nvSpPr>
          <p:cNvPr id="11315" name="Rectangle 57"/>
          <p:cNvSpPr>
            <a:spLocks noChangeArrowheads="1"/>
          </p:cNvSpPr>
          <p:nvPr/>
        </p:nvSpPr>
        <p:spPr bwMode="auto">
          <a:xfrm>
            <a:off x="5803900" y="5481638"/>
            <a:ext cx="1252538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数据报</a:t>
            </a:r>
          </a:p>
        </p:txBody>
      </p:sp>
      <p:grpSp>
        <p:nvGrpSpPr>
          <p:cNvPr id="698426" name="Group 58"/>
          <p:cNvGrpSpPr>
            <a:grpSpLocks/>
          </p:cNvGrpSpPr>
          <p:nvPr/>
        </p:nvGrpSpPr>
        <p:grpSpPr bwMode="auto">
          <a:xfrm>
            <a:off x="2135188" y="1341439"/>
            <a:ext cx="8401050" cy="2232025"/>
            <a:chOff x="385" y="845"/>
            <a:chExt cx="5292" cy="1406"/>
          </a:xfrm>
        </p:grpSpPr>
        <p:grpSp>
          <p:nvGrpSpPr>
            <p:cNvPr id="11317" name="Group 59"/>
            <p:cNvGrpSpPr>
              <a:grpSpLocks/>
            </p:cNvGrpSpPr>
            <p:nvPr/>
          </p:nvGrpSpPr>
          <p:grpSpPr bwMode="auto">
            <a:xfrm>
              <a:off x="385" y="845"/>
              <a:ext cx="5292" cy="1406"/>
              <a:chOff x="385" y="845"/>
              <a:chExt cx="5292" cy="1406"/>
            </a:xfrm>
          </p:grpSpPr>
          <p:sp>
            <p:nvSpPr>
              <p:cNvPr id="11319" name="Rectangle 60"/>
              <p:cNvSpPr>
                <a:spLocks noChangeArrowheads="1"/>
              </p:cNvSpPr>
              <p:nvPr/>
            </p:nvSpPr>
            <p:spPr bwMode="auto">
              <a:xfrm>
                <a:off x="385" y="1117"/>
                <a:ext cx="277" cy="7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indent="-285750" defTabSz="76200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228600" defTabSz="7620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indent="-228600" defTabSz="7620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固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定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部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分</a:t>
                </a:r>
              </a:p>
            </p:txBody>
          </p:sp>
          <p:sp>
            <p:nvSpPr>
              <p:cNvPr id="11320" name="Rectangle 61"/>
              <p:cNvSpPr>
                <a:spLocks noChangeArrowheads="1"/>
              </p:cNvSpPr>
              <p:nvPr/>
            </p:nvSpPr>
            <p:spPr bwMode="auto">
              <a:xfrm>
                <a:off x="703" y="845"/>
                <a:ext cx="4974" cy="1406"/>
              </a:xfrm>
              <a:prstGeom prst="rect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t" hangingPunct="1">
                  <a:lnSpc>
                    <a:spcPct val="105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kumimoji="1" lang="zh-CN" altLang="en-US" sz="22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18" name="AutoShape 62"/>
            <p:cNvSpPr>
              <a:spLocks/>
            </p:cNvSpPr>
            <p:nvPr/>
          </p:nvSpPr>
          <p:spPr bwMode="auto">
            <a:xfrm>
              <a:off x="598" y="890"/>
              <a:ext cx="105" cy="1361"/>
            </a:xfrm>
            <a:prstGeom prst="leftBrace">
              <a:avLst>
                <a:gd name="adj1" fmla="val 108016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70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Text Box 2"/>
          <p:cNvSpPr txBox="1">
            <a:spLocks noChangeArrowheads="1"/>
          </p:cNvSpPr>
          <p:nvPr/>
        </p:nvSpPr>
        <p:spPr bwMode="auto">
          <a:xfrm>
            <a:off x="1676400" y="827088"/>
            <a:ext cx="8839200" cy="562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kumimoji="1" lang="en-US" altLang="zh-CN" sz="2200" noProof="1">
                <a:latin typeface="Times New Roman" panose="02020603050405020304" pitchFamily="18" charset="0"/>
              </a:rPr>
              <a:t>IcmpPacket</a:t>
            </a:r>
            <a:endParaRPr kumimoji="1"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 noProof="1">
                <a:latin typeface="Times New Roman" panose="02020603050405020304" pitchFamily="18" charset="0"/>
              </a:rPr>
              <a:t>public class IcmpPacket</a:t>
            </a: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 noProof="1">
                <a:latin typeface="Times New Roman" panose="02020603050405020304" pitchFamily="18" charset="0"/>
              </a:rPr>
              <a:t>{</a:t>
            </a: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 noProof="1">
                <a:latin typeface="Times New Roman" panose="02020603050405020304" pitchFamily="18" charset="0"/>
              </a:rPr>
              <a:t>  public Byte  Type;    //</a:t>
            </a:r>
            <a:r>
              <a:rPr kumimoji="1" lang="zh-CN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消息类型</a:t>
            </a:r>
            <a:endParaRPr kumimoji="1" lang="zh-CN" altLang="zh-CN" sz="2200" noProof="1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 noProof="1">
                <a:latin typeface="Times New Roman" panose="02020603050405020304" pitchFamily="18" charset="0"/>
              </a:rPr>
              <a:t>  public Byte  SubCode;    //</a:t>
            </a:r>
            <a:r>
              <a:rPr kumimoji="1" lang="zh-CN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代码</a:t>
            </a:r>
            <a:endParaRPr kumimoji="1" lang="zh-CN" altLang="zh-CN" sz="2200" noProof="1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 noProof="1">
                <a:latin typeface="Times New Roman" panose="02020603050405020304" pitchFamily="18" charset="0"/>
              </a:rPr>
              <a:t>  public UInt16 CheckSum;   //</a:t>
            </a:r>
            <a:r>
              <a:rPr kumimoji="1" lang="zh-CN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校验和</a:t>
            </a:r>
            <a:endParaRPr kumimoji="1" lang="zh-CN" altLang="zh-CN" sz="2200" noProof="1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 noProof="1">
                <a:latin typeface="Times New Roman" panose="02020603050405020304" pitchFamily="18" charset="0"/>
              </a:rPr>
              <a:t>  public UInt16 Identifier; </a:t>
            </a:r>
            <a:r>
              <a:rPr kumimoji="1" lang="en-US" altLang="zh-CN" sz="2200">
                <a:solidFill>
                  <a:srgbClr val="0099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用来惟一标识此请求的</a:t>
            </a:r>
            <a:r>
              <a:rPr kumimoji="1" lang="en-US" altLang="zh-CN" sz="2200">
                <a:solidFill>
                  <a:srgbClr val="009900"/>
                </a:solidFill>
                <a:latin typeface="Times New Roman" panose="02020603050405020304" pitchFamily="18" charset="0"/>
              </a:rPr>
              <a:t>ID</a:t>
            </a:r>
            <a:r>
              <a:rPr kumimoji="1" lang="zh-CN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号，通常设置为进程</a:t>
            </a:r>
            <a:r>
              <a:rPr kumimoji="1" lang="en-US" altLang="zh-CN" sz="2200">
                <a:solidFill>
                  <a:srgbClr val="009900"/>
                </a:solidFill>
                <a:latin typeface="Times New Roman" panose="02020603050405020304" pitchFamily="18" charset="0"/>
              </a:rPr>
              <a:t>ID</a:t>
            </a:r>
            <a:endParaRPr kumimoji="1" lang="en-US" altLang="zh-CN" sz="2200" noProof="1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 noProof="1">
                <a:latin typeface="Times New Roman" panose="02020603050405020304" pitchFamily="18" charset="0"/>
              </a:rPr>
              <a:t>  public UInt16 SequenceNumber; </a:t>
            </a:r>
            <a:r>
              <a:rPr kumimoji="1" lang="en-US" altLang="zh-CN" sz="2200">
                <a:solidFill>
                  <a:srgbClr val="0099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序号</a:t>
            </a:r>
            <a:endParaRPr kumimoji="1" lang="zh-CN" altLang="zh-CN" sz="2200" noProof="1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 noProof="1">
                <a:latin typeface="Times New Roman" panose="02020603050405020304" pitchFamily="18" charset="0"/>
              </a:rPr>
              <a:t>  public Byte [] Data;</a:t>
            </a:r>
            <a:r>
              <a:rPr kumimoji="1" lang="en-US" altLang="zh-CN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>
                <a:solidFill>
                  <a:srgbClr val="00990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200">
                <a:solidFill>
                  <a:srgbClr val="009900"/>
                </a:solidFill>
                <a:latin typeface="Times New Roman" panose="02020603050405020304" pitchFamily="18" charset="0"/>
              </a:rPr>
              <a:t>数据传输时间</a:t>
            </a:r>
            <a:endParaRPr kumimoji="1" lang="zh-CN" altLang="zh-CN" sz="2200" noProof="1">
              <a:latin typeface="Times New Roman" panose="02020603050405020304" pitchFamily="18" charset="0"/>
            </a:endParaRP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 noProof="1">
                <a:latin typeface="Times New Roman" panose="02020603050405020304" pitchFamily="18" charset="0"/>
              </a:rPr>
              <a:t>} // class IcmpPacket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//ICMP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回送请求的数据结构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typedef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struct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_EchoRequest{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ICMP_HDR icmphdr;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cData[32];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}ECHOREQUEST,*PECHOREQUEST; </a:t>
            </a:r>
          </a:p>
        </p:txBody>
      </p:sp>
    </p:spTree>
    <p:extLst>
      <p:ext uri="{BB962C8B-B14F-4D97-AF65-F5344CB8AC3E}">
        <p14:creationId xmlns:p14="http://schemas.microsoft.com/office/powerpoint/2010/main" val="224614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8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8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676400" y="685800"/>
            <a:ext cx="8001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//ICMP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回送应答的数据结构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#define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REQ_DATASIZE 32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typedef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struct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_EchoReply{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IPHeader iphdr;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ECHOREQUEST echoRequest;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}ECHOREPLAY,*PECHOREPLAY; 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校验和的计算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位的字为单位将缓冲区的内容相加，如果缓冲区长度为奇数，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则再加上一个字节。它们的和存入一个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位的双字中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USHORT checksum(USHORT* buff,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size);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1752600" y="4267201"/>
            <a:ext cx="80010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Ping.cpp</a:t>
            </a:r>
            <a:endParaRPr kumimoji="1"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&lt;stdio.h&gt;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&lt;winsock2.h&gt;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#pragma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comment(lib, </a:t>
            </a:r>
            <a:r>
              <a:rPr kumimoji="1" lang="en-US" altLang="zh-CN" sz="2000">
                <a:solidFill>
                  <a:srgbClr val="00007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"WS2_32"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	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链接到</a:t>
            </a: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WS2_32.lib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&lt;windows.h&gt;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</a:t>
            </a:r>
            <a:r>
              <a:rPr kumimoji="1" lang="en-US" altLang="zh-CN" sz="2000">
                <a:solidFill>
                  <a:srgbClr val="00007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"ping.h"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35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 build="p" autoUpdateAnimBg="0"/>
      <p:bldP spid="68403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1509713" y="115889"/>
            <a:ext cx="8763001" cy="67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USHORT checksum(USHORT* buff, </a:t>
            </a:r>
            <a:r>
              <a:rPr kumimoji="1" lang="en-US" altLang="zh-CN" sz="18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size){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u_long cksum = 0;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(size&gt;1){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</a:rPr>
              <a:t>// 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</a:rPr>
              <a:t>将数据以字为单位累加到</a:t>
            </a:r>
            <a:r>
              <a:rPr kumimoji="1" lang="en-US" altLang="zh-CN" sz="1800">
                <a:solidFill>
                  <a:srgbClr val="006600"/>
                </a:solidFill>
                <a:latin typeface="Tahoma" panose="020B0604030504040204" pitchFamily="34" charset="0"/>
              </a:rPr>
              <a:t>cksum </a:t>
            </a:r>
            <a:r>
              <a:rPr kumimoji="1" lang="zh-CN" altLang="en-US" sz="1800">
                <a:solidFill>
                  <a:srgbClr val="006600"/>
                </a:solidFill>
                <a:latin typeface="Tahoma" panose="020B0604030504040204" pitchFamily="34" charset="0"/>
              </a:rPr>
              <a:t>中</a:t>
            </a:r>
            <a:endParaRPr kumimoji="1" lang="zh-CN" altLang="en-US" sz="1800">
              <a:solidFill>
                <a:srgbClr val="0066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	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cksum += *buff;    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</a:rPr>
              <a:t>buff++;</a:t>
            </a:r>
            <a:endParaRPr kumimoji="1" lang="en-US" altLang="zh-CN" sz="1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	size -= </a:t>
            </a:r>
            <a:r>
              <a:rPr kumimoji="1" lang="en-US" altLang="zh-CN" sz="18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sizeof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(USHORT); 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</a:t>
            </a:r>
            <a:r>
              <a:rPr kumimoji="1" lang="zh-CN" altLang="en-US" sz="1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等价于</a:t>
            </a:r>
            <a:r>
              <a:rPr kumimoji="1" lang="en-US" altLang="zh-CN" sz="1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size-=2;</a:t>
            </a:r>
            <a:endParaRPr kumimoji="1"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} 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</a:rPr>
              <a:t> </a:t>
            </a:r>
            <a:endParaRPr kumimoji="1" lang="en-US" altLang="zh-CN" sz="1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 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</a:rPr>
              <a:t>// 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</a:rPr>
              <a:t>共有奇数个字节将最后一个字节扩展为字，再累加</a:t>
            </a:r>
            <a:endParaRPr kumimoji="1" lang="zh-CN" altLang="en-US" sz="1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if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(size==1){</a:t>
            </a: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		</a:t>
            </a:r>
            <a:r>
              <a:rPr kumimoji="1" lang="en-US" altLang="zh-CN" sz="1800">
                <a:latin typeface="Tahoma" panose="020B0604030504040204" pitchFamily="34" charset="0"/>
              </a:rPr>
              <a:t>USHORT u=0;</a:t>
            </a: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latin typeface="Tahoma" panose="020B0604030504040204" pitchFamily="34" charset="0"/>
              </a:rPr>
              <a:t>		u=(USHORT)(*(UCHAR*)buff);</a:t>
            </a: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latin typeface="Tahoma" panose="020B0604030504040204" pitchFamily="34" charset="0"/>
              </a:rPr>
              <a:t>		cksum += u;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</a:p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   }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校验位计算</a:t>
            </a:r>
            <a:endParaRPr kumimoji="1" lang="zh-CN" altLang="en-US" sz="1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(1) 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将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32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位的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chsum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高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16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位和低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16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位相加</a:t>
            </a:r>
            <a:endParaRPr kumimoji="1" lang="zh-CN" altLang="en-US" sz="1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(2) 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然后自加当前数的高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16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位</a:t>
            </a:r>
            <a:endParaRPr kumimoji="1" lang="zh-CN" altLang="en-US" sz="1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 (3) 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然后取反并转换为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16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位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kumimoji="1" lang="en-US" altLang="zh-CN" sz="1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1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kumimoji="1" lang="en-US" altLang="zh-CN" sz="1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zh-CN" altLang="en-US" sz="1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位和低</a:t>
            </a:r>
            <a:r>
              <a:rPr kumimoji="1" lang="en-US" altLang="zh-CN" sz="1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zh-CN" altLang="en-US" sz="1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位相加</a:t>
            </a:r>
            <a:endParaRPr kumimoji="1" lang="zh-CN" altLang="en-US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cksum = (cksum &gt;&gt; 16) + (cksum &amp; 0x0000ffff); 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cksum +=(cksum &gt;&gt; 16);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本身再加上当前的高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16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位 </a:t>
            </a:r>
            <a:endParaRPr kumimoji="1" lang="zh-CN" altLang="en-US" sz="1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   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u_short  answer=(u_short)(~cksum);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//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取反并转换为</a:t>
            </a:r>
            <a:r>
              <a:rPr kumimoji="1" lang="en-US" altLang="zh-CN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16</a:t>
            </a:r>
            <a:r>
              <a:rPr kumimoji="1" lang="zh-CN" altLang="en-US" sz="1800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位数</a:t>
            </a:r>
            <a:endParaRPr kumimoji="1" lang="zh-CN" altLang="en-US" sz="18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(answer);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85064" name="AutoShape 8"/>
          <p:cNvSpPr>
            <a:spLocks noChangeArrowheads="1"/>
          </p:cNvSpPr>
          <p:nvPr/>
        </p:nvSpPr>
        <p:spPr bwMode="auto">
          <a:xfrm>
            <a:off x="8040688" y="3933826"/>
            <a:ext cx="2303462" cy="1184275"/>
          </a:xfrm>
          <a:prstGeom prst="wedgeRoundRectCallout">
            <a:avLst>
              <a:gd name="adj1" fmla="val -189630"/>
              <a:gd name="adj2" fmla="val 65954"/>
              <a:gd name="adj3" fmla="val 16667"/>
            </a:avLst>
          </a:prstGeom>
          <a:solidFill>
            <a:srgbClr val="FFCCCC"/>
          </a:solidFill>
          <a:ln w="28575">
            <a:solidFill>
              <a:srgbClr val="FF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chemeClr val="tx2"/>
                </a:solidFill>
                <a:latin typeface="Times New Roman" panose="02020603050405020304" pitchFamily="18" charset="0"/>
              </a:rPr>
              <a:t>&gt;&gt; </a:t>
            </a:r>
            <a:r>
              <a:rPr kumimoji="1" lang="zh-CN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位右移运算符 右边的值依次被移出了，左边的位置依次放</a:t>
            </a:r>
            <a:r>
              <a:rPr kumimoji="1" lang="en-US" altLang="zh-CN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7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8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8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850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850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50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850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850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850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50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850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8505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8505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850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850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 build="p" autoUpdateAnimBg="0"/>
      <p:bldP spid="6850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7851" y="692150"/>
            <a:ext cx="4843463" cy="1385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(C#)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2800" dirty="0" err="1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8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包进行</a:t>
            </a:r>
            <a:r>
              <a:rPr lang="en-US" altLang="zh-CN" sz="28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28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800" dirty="0">
              <a:solidFill>
                <a:schemeClr val="accent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见上机文档</a:t>
            </a:r>
          </a:p>
        </p:txBody>
      </p:sp>
    </p:spTree>
    <p:extLst>
      <p:ext uri="{BB962C8B-B14F-4D97-AF65-F5344CB8AC3E}">
        <p14:creationId xmlns:p14="http://schemas.microsoft.com/office/powerpoint/2010/main" val="129850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792538" y="4995863"/>
            <a:ext cx="1439862" cy="449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822701" y="5686425"/>
            <a:ext cx="541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974976" y="5073650"/>
            <a:ext cx="822325" cy="192088"/>
          </a:xfrm>
          <a:prstGeom prst="leftArrow">
            <a:avLst>
              <a:gd name="adj1" fmla="val 50000"/>
              <a:gd name="adj2" fmla="val 107025"/>
            </a:avLst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3355" name="Group 43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13371" name="Rectangle 44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3372" name="Line 45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3" name="Line 46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56" name="Group 47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13368" name="Rectangle 48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3369" name="Line 49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0" name="Line 50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57" name="Rectangle 51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3358" name="Rectangle 52"/>
          <p:cNvSpPr>
            <a:spLocks noChangeArrowheads="1"/>
          </p:cNvSpPr>
          <p:nvPr/>
        </p:nvSpPr>
        <p:spPr bwMode="auto">
          <a:xfrm>
            <a:off x="5232400" y="4995863"/>
            <a:ext cx="3983038" cy="4492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3359" name="Rectangle 53"/>
          <p:cNvSpPr>
            <a:spLocks noChangeArrowheads="1"/>
          </p:cNvSpPr>
          <p:nvPr/>
        </p:nvSpPr>
        <p:spPr bwMode="auto">
          <a:xfrm>
            <a:off x="5802314" y="5013325"/>
            <a:ext cx="30956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3360" name="Rectangle 54"/>
          <p:cNvSpPr>
            <a:spLocks noChangeArrowheads="1"/>
          </p:cNvSpPr>
          <p:nvPr/>
        </p:nvSpPr>
        <p:spPr bwMode="auto">
          <a:xfrm>
            <a:off x="4008439" y="5013326"/>
            <a:ext cx="9073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</a:t>
            </a:r>
          </a:p>
        </p:txBody>
      </p:sp>
      <p:sp>
        <p:nvSpPr>
          <p:cNvPr id="13361" name="Rectangle 55"/>
          <p:cNvSpPr>
            <a:spLocks noChangeArrowheads="1"/>
          </p:cNvSpPr>
          <p:nvPr/>
        </p:nvSpPr>
        <p:spPr bwMode="auto">
          <a:xfrm>
            <a:off x="2349500" y="4964114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传送</a:t>
            </a:r>
          </a:p>
        </p:txBody>
      </p:sp>
      <p:sp>
        <p:nvSpPr>
          <p:cNvPr id="13362" name="Rectangle 56"/>
          <p:cNvSpPr>
            <a:spLocks noChangeArrowheads="1"/>
          </p:cNvSpPr>
          <p:nvPr/>
        </p:nvSpPr>
        <p:spPr bwMode="auto">
          <a:xfrm>
            <a:off x="5803900" y="5481638"/>
            <a:ext cx="1252538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数据报</a:t>
            </a:r>
          </a:p>
        </p:txBody>
      </p:sp>
      <p:sp>
        <p:nvSpPr>
          <p:cNvPr id="13363" name="Rectangle 57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grpSp>
        <p:nvGrpSpPr>
          <p:cNvPr id="700474" name="Group 58"/>
          <p:cNvGrpSpPr>
            <a:grpSpLocks/>
          </p:cNvGrpSpPr>
          <p:nvPr/>
        </p:nvGrpSpPr>
        <p:grpSpPr bwMode="auto">
          <a:xfrm>
            <a:off x="1992314" y="3500439"/>
            <a:ext cx="8543925" cy="644525"/>
            <a:chOff x="295" y="2205"/>
            <a:chExt cx="5382" cy="406"/>
          </a:xfrm>
        </p:grpSpPr>
        <p:sp>
          <p:nvSpPr>
            <p:cNvPr id="13366" name="Rectangle 59"/>
            <p:cNvSpPr>
              <a:spLocks noChangeArrowheads="1"/>
            </p:cNvSpPr>
            <p:nvPr/>
          </p:nvSpPr>
          <p:spPr bwMode="auto">
            <a:xfrm>
              <a:off x="295" y="2205"/>
              <a:ext cx="43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可变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部分</a:t>
              </a:r>
            </a:p>
          </p:txBody>
        </p:sp>
        <p:sp>
          <p:nvSpPr>
            <p:cNvPr id="13367" name="Rectangle 60"/>
            <p:cNvSpPr>
              <a:spLocks noChangeArrowheads="1"/>
            </p:cNvSpPr>
            <p:nvPr/>
          </p:nvSpPr>
          <p:spPr bwMode="auto">
            <a:xfrm>
              <a:off x="703" y="2236"/>
              <a:ext cx="4974" cy="287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13365" name="AutoShape 61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3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5400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15412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5413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1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15409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5410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02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5403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15404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702515" name="Group 51"/>
          <p:cNvGrpSpPr>
            <a:grpSpLocks/>
          </p:cNvGrpSpPr>
          <p:nvPr/>
        </p:nvGrpSpPr>
        <p:grpSpPr bwMode="auto">
          <a:xfrm>
            <a:off x="2640014" y="1341439"/>
            <a:ext cx="6002337" cy="4689475"/>
            <a:chOff x="703" y="845"/>
            <a:chExt cx="3781" cy="2954"/>
          </a:xfrm>
        </p:grpSpPr>
        <p:sp>
          <p:nvSpPr>
            <p:cNvPr id="15407" name="Text Box 52"/>
            <p:cNvSpPr txBox="1">
              <a:spLocks noChangeArrowheads="1"/>
            </p:cNvSpPr>
            <p:nvPr/>
          </p:nvSpPr>
          <p:spPr bwMode="auto">
            <a:xfrm>
              <a:off x="884" y="3203"/>
              <a:ext cx="360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版本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——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4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位，指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IP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协议的版本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目前的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协议版本号为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4 (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即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IPv4)</a:t>
              </a:r>
            </a:p>
          </p:txBody>
        </p:sp>
        <p:sp>
          <p:nvSpPr>
            <p:cNvPr id="15408" name="Rectangle 53"/>
            <p:cNvSpPr>
              <a:spLocks noChangeArrowheads="1"/>
            </p:cNvSpPr>
            <p:nvPr/>
          </p:nvSpPr>
          <p:spPr bwMode="auto">
            <a:xfrm>
              <a:off x="703" y="845"/>
              <a:ext cx="635" cy="31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15406" name="AutoShape 54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2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7448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17460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7461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49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17457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7458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50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7451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17452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704563" name="Group 51"/>
          <p:cNvGrpSpPr>
            <a:grpSpLocks/>
          </p:cNvGrpSpPr>
          <p:nvPr/>
        </p:nvGrpSpPr>
        <p:grpSpPr bwMode="auto">
          <a:xfrm>
            <a:off x="2979739" y="1341439"/>
            <a:ext cx="6624637" cy="5102225"/>
            <a:chOff x="917" y="845"/>
            <a:chExt cx="4173" cy="3214"/>
          </a:xfrm>
        </p:grpSpPr>
        <p:sp>
          <p:nvSpPr>
            <p:cNvPr id="17455" name="Text Box 52"/>
            <p:cNvSpPr txBox="1">
              <a:spLocks noChangeArrowheads="1"/>
            </p:cNvSpPr>
            <p:nvPr/>
          </p:nvSpPr>
          <p:spPr bwMode="auto">
            <a:xfrm>
              <a:off x="917" y="3194"/>
              <a:ext cx="4173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首部长度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——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4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位，可表示的最大数值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是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15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个单位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(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一个单位为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4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字节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)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因此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的首部长度的最大值是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60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字节。</a:t>
              </a:r>
            </a:p>
          </p:txBody>
        </p:sp>
        <p:sp>
          <p:nvSpPr>
            <p:cNvPr id="17456" name="Rectangle 53"/>
            <p:cNvSpPr>
              <a:spLocks noChangeArrowheads="1"/>
            </p:cNvSpPr>
            <p:nvPr/>
          </p:nvSpPr>
          <p:spPr bwMode="auto">
            <a:xfrm>
              <a:off x="1303" y="845"/>
              <a:ext cx="658" cy="31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17454" name="AutoShape 54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9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19496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19508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9509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97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19505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9506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98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19499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19500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706611" name="Group 51"/>
          <p:cNvGrpSpPr>
            <a:grpSpLocks/>
          </p:cNvGrpSpPr>
          <p:nvPr/>
        </p:nvGrpSpPr>
        <p:grpSpPr bwMode="auto">
          <a:xfrm>
            <a:off x="2287588" y="1341439"/>
            <a:ext cx="8362950" cy="5102225"/>
            <a:chOff x="481" y="845"/>
            <a:chExt cx="5268" cy="3214"/>
          </a:xfrm>
        </p:grpSpPr>
        <p:sp>
          <p:nvSpPr>
            <p:cNvPr id="19503" name="Text Box 52"/>
            <p:cNvSpPr txBox="1">
              <a:spLocks noChangeArrowheads="1"/>
            </p:cNvSpPr>
            <p:nvPr/>
          </p:nvSpPr>
          <p:spPr bwMode="auto">
            <a:xfrm>
              <a:off x="481" y="3194"/>
              <a:ext cx="526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区分服务</a:t>
              </a:r>
              <a:r>
                <a:rPr lang="en-US" altLang="zh-CN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——</a:t>
              </a:r>
              <a:r>
                <a:rPr lang="zh-CN" altLang="en-US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占 </a:t>
              </a:r>
              <a:r>
                <a:rPr lang="en-US" altLang="zh-CN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8 </a:t>
              </a:r>
              <a:r>
                <a:rPr lang="zh-CN" altLang="en-US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位，用来获得更好的服务。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在旧标准中叫做服务类型，但实际上并未被使用过。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仅在使用区分服务</a:t>
              </a:r>
              <a:r>
                <a:rPr lang="en-US" altLang="zh-CN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(DiffServ)</a:t>
              </a:r>
              <a:r>
                <a:rPr lang="zh-CN" altLang="en-US" sz="2800">
                  <a:solidFill>
                    <a:schemeClr val="folHlink"/>
                  </a:solidFill>
                  <a:ea typeface="黑体" panose="02010609060101010101" pitchFamily="49" charset="-122"/>
                </a:rPr>
                <a:t>时，此字段才起作用。</a:t>
              </a:r>
            </a:p>
          </p:txBody>
        </p:sp>
        <p:sp>
          <p:nvSpPr>
            <p:cNvPr id="19504" name="Rectangle 53"/>
            <p:cNvSpPr>
              <a:spLocks noChangeArrowheads="1"/>
            </p:cNvSpPr>
            <p:nvPr/>
          </p:nvSpPr>
          <p:spPr bwMode="auto">
            <a:xfrm>
              <a:off x="1950" y="845"/>
              <a:ext cx="1248" cy="31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19502" name="AutoShape 54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7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6035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538539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533901" y="982664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6484938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728186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8456613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752725" y="1397001"/>
            <a:ext cx="7662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2949575" y="2278064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5080001" y="2278063"/>
            <a:ext cx="969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4094164" y="187325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4827588" y="1397001"/>
            <a:ext cx="14202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区 分 服 务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8031163" y="139700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8302625" y="18732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9026526" y="3606801"/>
            <a:ext cx="97783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7450139" y="2278064"/>
            <a:ext cx="2311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5940425" y="2736851"/>
            <a:ext cx="13753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5684838" y="3178176"/>
            <a:ext cx="18434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3752851" y="3606801"/>
            <a:ext cx="415819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1957388" y="968376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21544" name="Group 40"/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21556" name="Rectangle 41"/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1557" name="Line 42"/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8" name="Line 43"/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45" name="Group 44"/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21553" name="Rectangle 45"/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1554" name="Line 46"/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Line 47"/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46" name="Rectangle 48"/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21547" name="Rectangle 49"/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1548" name="Rectangle 50"/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可变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708659" name="Group 51"/>
          <p:cNvGrpSpPr>
            <a:grpSpLocks/>
          </p:cNvGrpSpPr>
          <p:nvPr/>
        </p:nvGrpSpPr>
        <p:grpSpPr bwMode="auto">
          <a:xfrm>
            <a:off x="1893888" y="1341439"/>
            <a:ext cx="8666162" cy="5102225"/>
            <a:chOff x="233" y="845"/>
            <a:chExt cx="5459" cy="3214"/>
          </a:xfrm>
        </p:grpSpPr>
        <p:sp>
          <p:nvSpPr>
            <p:cNvPr id="21551" name="Text Box 52"/>
            <p:cNvSpPr txBox="1">
              <a:spLocks noChangeArrowheads="1"/>
            </p:cNvSpPr>
            <p:nvPr/>
          </p:nvSpPr>
          <p:spPr bwMode="auto">
            <a:xfrm>
              <a:off x="233" y="3194"/>
              <a:ext cx="5345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总长度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——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占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16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位，指首部和数据之和的长度，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单位为字节，因此数据报的最大长度为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65535 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字节。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总长度必须不超过最大传送单元 </a:t>
              </a:r>
              <a:r>
                <a:rPr lang="en-US" altLang="zh-CN" sz="2800">
                  <a:solidFill>
                    <a:srgbClr val="333399"/>
                  </a:solidFill>
                  <a:ea typeface="黑体" panose="02010609060101010101" pitchFamily="49" charset="-122"/>
                </a:rPr>
                <a:t>MTU</a:t>
              </a:r>
              <a:r>
                <a:rPr lang="zh-CN" altLang="en-US" sz="2800">
                  <a:solidFill>
                    <a:srgbClr val="333399"/>
                  </a:solidFill>
                  <a:ea typeface="黑体" panose="02010609060101010101" pitchFamily="49" charset="-122"/>
                </a:rPr>
                <a:t>。</a:t>
              </a:r>
              <a:r>
                <a:rPr lang="zh-CN" altLang="en-US" sz="280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21552" name="Rectangle 53"/>
            <p:cNvSpPr>
              <a:spLocks noChangeArrowheads="1"/>
            </p:cNvSpPr>
            <p:nvPr/>
          </p:nvSpPr>
          <p:spPr bwMode="auto">
            <a:xfrm>
              <a:off x="3208" y="845"/>
              <a:ext cx="2484" cy="307"/>
            </a:xfrm>
            <a:prstGeom prst="rect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lnSpc>
                  <a:spcPct val="10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21550" name="AutoShape 54"/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4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766</TotalTime>
  <Words>2940</Words>
  <Application>Microsoft Office PowerPoint</Application>
  <PresentationFormat>宽屏</PresentationFormat>
  <Paragraphs>770</Paragraphs>
  <Slides>44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Dotum</vt:lpstr>
      <vt:lpstr>方正姚体</vt:lpstr>
      <vt:lpstr>黑体</vt:lpstr>
      <vt:lpstr>华文新魏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Trebuchet MS</vt:lpstr>
      <vt:lpstr>Verdana</vt:lpstr>
      <vt:lpstr>Wingdings</vt:lpstr>
      <vt:lpstr>Wingdings 3</vt:lpstr>
      <vt:lpstr>平面</vt:lpstr>
      <vt:lpstr>网络程序设计介绍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IP 数据报首部的可变部分</vt:lpstr>
      <vt:lpstr>PowerPoint 演示文稿</vt:lpstr>
      <vt:lpstr>ICMP的位置及封装</vt:lpstr>
      <vt:lpstr> ICMP报文格式</vt:lpstr>
      <vt:lpstr> ICMP报文中各字段的作用</vt:lpstr>
      <vt:lpstr> 报文类型</vt:lpstr>
      <vt:lpstr>PowerPoint 演示文稿</vt:lpstr>
      <vt:lpstr>（1）回送请求和回答</vt:lpstr>
      <vt:lpstr>说明：</vt:lpstr>
      <vt:lpstr>（2）时间戳请求和回答</vt:lpstr>
      <vt:lpstr>说明：</vt:lpstr>
      <vt:lpstr>（3）地址掩码请求和回答</vt:lpstr>
      <vt:lpstr>说明：</vt:lpstr>
      <vt:lpstr>检验和</vt:lpstr>
      <vt:lpstr>PowerPoint 演示文稿</vt:lpstr>
      <vt:lpstr>PowerPoint 演示文稿</vt:lpstr>
      <vt:lpstr>原始套接字的创建</vt:lpstr>
      <vt:lpstr>PowerPoint 演示文稿</vt:lpstr>
      <vt:lpstr>原始套接字的创建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211</cp:revision>
  <dcterms:created xsi:type="dcterms:W3CDTF">2014-12-05T07:09:50Z</dcterms:created>
  <dcterms:modified xsi:type="dcterms:W3CDTF">2017-10-16T09:30:41Z</dcterms:modified>
</cp:coreProperties>
</file>