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8" r:id="rId4"/>
    <p:sldId id="296" r:id="rId5"/>
    <p:sldId id="297" r:id="rId6"/>
    <p:sldId id="291" r:id="rId7"/>
    <p:sldId id="300" r:id="rId8"/>
    <p:sldId id="301" r:id="rId9"/>
    <p:sldId id="299" r:id="rId10"/>
    <p:sldId id="293" r:id="rId11"/>
    <p:sldId id="294" r:id="rId12"/>
    <p:sldId id="304" r:id="rId13"/>
    <p:sldId id="303" r:id="rId14"/>
    <p:sldId id="305" r:id="rId15"/>
    <p:sldId id="295" r:id="rId16"/>
    <p:sldId id="289" r:id="rId17"/>
    <p:sldId id="288" r:id="rId18"/>
    <p:sldId id="258" r:id="rId19"/>
    <p:sldId id="302" r:id="rId20"/>
    <p:sldId id="259" r:id="rId21"/>
    <p:sldId id="260" r:id="rId22"/>
    <p:sldId id="262" r:id="rId23"/>
    <p:sldId id="263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0FB"/>
    <a:srgbClr val="33CC33"/>
    <a:srgbClr val="8299D4"/>
    <a:srgbClr val="C8D2EC"/>
    <a:srgbClr val="CAD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4500" y="1608992"/>
            <a:ext cx="7886310" cy="12550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6000">
                <a:solidFill>
                  <a:schemeClr val="accent1">
                    <a:lumMod val="75000"/>
                  </a:schemeClr>
                </a:solidFill>
              </a:rPr>
              <a:t>C#</a:t>
            </a:r>
            <a:r>
              <a:rPr lang="zh-CN" altLang="en-US" sz="6000">
                <a:solidFill>
                  <a:schemeClr val="accent1">
                    <a:lumMod val="75000"/>
                  </a:schemeClr>
                </a:solidFill>
              </a:rPr>
              <a:t>与</a:t>
            </a:r>
            <a:r>
              <a:rPr lang="en-US" altLang="zh-CN" sz="6000">
                <a:solidFill>
                  <a:schemeClr val="accent1">
                    <a:lumMod val="75000"/>
                  </a:schemeClr>
                </a:solidFill>
              </a:rPr>
              <a:t>C++</a:t>
            </a:r>
            <a:r>
              <a:rPr lang="zh-CN" altLang="en-US" sz="6000">
                <a:solidFill>
                  <a:schemeClr val="accent1">
                    <a:lumMod val="75000"/>
                  </a:schemeClr>
                </a:solidFill>
              </a:rPr>
              <a:t>的</a:t>
            </a:r>
            <a:r>
              <a:rPr lang="en-US" altLang="zh-CN" sz="6000">
                <a:solidFill>
                  <a:schemeClr val="accent1">
                    <a:lumMod val="75000"/>
                  </a:schemeClr>
                </a:solidFill>
              </a:rPr>
              <a:t>Socket</a:t>
            </a:r>
            <a:r>
              <a:rPr lang="zh-CN" altLang="en-US" sz="6000">
                <a:solidFill>
                  <a:schemeClr val="accent1">
                    <a:lumMod val="75000"/>
                  </a:schemeClr>
                </a:solidFill>
              </a:rPr>
              <a:t>通信</a:t>
            </a:r>
            <a:endParaRPr lang="zh-CN" alt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1893" y="3312543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7334" y="609600"/>
            <a:ext cx="3489224" cy="762000"/>
          </a:xfrm>
        </p:spPr>
        <p:txBody>
          <a:bodyPr/>
          <a:lstStyle/>
          <a:p>
            <a:r>
              <a:rPr lang="en-US" altLang="zh-CN"/>
              <a:t>DX</a:t>
            </a:r>
            <a:r>
              <a:rPr lang="zh-CN" altLang="en-US"/>
              <a:t>游戏项目设置</a:t>
            </a:r>
            <a:endParaRPr lang="zh-CN" altLang="en-US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71" y="1784231"/>
            <a:ext cx="7582557" cy="494580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7334" y="118181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操作一：设置项目的包含目录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78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7002" y="51759"/>
            <a:ext cx="4878077" cy="595281"/>
          </a:xfrm>
        </p:spPr>
        <p:txBody>
          <a:bodyPr/>
          <a:lstStyle/>
          <a:p>
            <a:r>
              <a:rPr lang="en-US" altLang="zh-CN"/>
              <a:t>DX</a:t>
            </a:r>
            <a:r>
              <a:rPr lang="zh-CN" altLang="en-US"/>
              <a:t>游戏项目设置</a:t>
            </a:r>
            <a:endParaRPr lang="zh-CN" altLang="en-US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42" y="1423933"/>
            <a:ext cx="7582557" cy="497629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9530" y="64704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操作二：设置项目的库目录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91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50" y="2130940"/>
            <a:ext cx="9734550" cy="2809875"/>
          </a:xfrm>
          <a:prstGeom prst="rect">
            <a:avLst/>
          </a:prstGeom>
        </p:spPr>
      </p:pic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5127" y="123011"/>
            <a:ext cx="4878077" cy="595281"/>
          </a:xfrm>
        </p:spPr>
        <p:txBody>
          <a:bodyPr/>
          <a:lstStyle/>
          <a:p>
            <a:r>
              <a:rPr lang="en-US" altLang="zh-CN"/>
              <a:t>DX</a:t>
            </a:r>
            <a:r>
              <a:rPr lang="zh-CN" altLang="en-US"/>
              <a:t>游戏项目设置</a:t>
            </a:r>
            <a:endParaRPr lang="zh-CN" altLang="en-US" smtClean="0"/>
          </a:p>
        </p:txBody>
      </p:sp>
      <p:sp>
        <p:nvSpPr>
          <p:cNvPr id="6" name="文本框 5"/>
          <p:cNvSpPr txBox="1"/>
          <p:nvPr/>
        </p:nvSpPr>
        <p:spPr>
          <a:xfrm>
            <a:off x="337655" y="718292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操作三：设置后期生成事件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007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7002" y="51759"/>
            <a:ext cx="4878077" cy="856891"/>
          </a:xfrm>
        </p:spPr>
        <p:txBody>
          <a:bodyPr/>
          <a:lstStyle/>
          <a:p>
            <a:r>
              <a:rPr lang="en-US" altLang="zh-CN"/>
              <a:t>DX</a:t>
            </a:r>
            <a:r>
              <a:rPr lang="zh-CN" altLang="en-US"/>
              <a:t>游戏项目设置</a:t>
            </a:r>
            <a:endParaRPr lang="zh-CN" altLang="en-US" smtClean="0"/>
          </a:p>
        </p:txBody>
      </p:sp>
      <p:sp>
        <p:nvSpPr>
          <p:cNvPr id="4" name="文本框 3"/>
          <p:cNvSpPr txBox="1"/>
          <p:nvPr/>
        </p:nvSpPr>
        <p:spPr>
          <a:xfrm>
            <a:off x="357768" y="908650"/>
            <a:ext cx="4205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操作三：缺少动态链接库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7768" y="1650211"/>
            <a:ext cx="2489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/>
              <a:t>msvcp120</a:t>
            </a:r>
            <a:r>
              <a:rPr lang="zh-CN" altLang="en-US" sz="2800" smtClean="0"/>
              <a:t>d</a:t>
            </a:r>
            <a:r>
              <a:rPr lang="en-US" altLang="zh-CN" sz="2800" smtClean="0"/>
              <a:t>.dll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357768" y="2130162"/>
            <a:ext cx="24288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/>
              <a:t>msvcr120</a:t>
            </a:r>
            <a:r>
              <a:rPr lang="zh-CN" altLang="en-US" sz="2800" smtClean="0"/>
              <a:t>d</a:t>
            </a:r>
            <a:r>
              <a:rPr lang="en-US" altLang="zh-CN" sz="2800" smtClean="0"/>
              <a:t>.dll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6351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3723" y="370702"/>
            <a:ext cx="1884634" cy="790832"/>
          </a:xfrm>
        </p:spPr>
        <p:txBody>
          <a:bodyPr/>
          <a:lstStyle/>
          <a:p>
            <a:r>
              <a:rPr lang="en-US" altLang="zh-CN"/>
              <a:t>TCHAR 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3037" y="1466506"/>
            <a:ext cx="7661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项目设置为 </a:t>
            </a:r>
            <a:r>
              <a:rPr lang="en-US" altLang="zh-CN" sz="2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ANSI</a:t>
            </a: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TCHAR </a:t>
            </a: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就是相当于 </a:t>
            </a:r>
            <a:r>
              <a:rPr lang="en-US" altLang="zh-CN" sz="2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项目设置</a:t>
            </a:r>
            <a:r>
              <a:rPr lang="zh-CN" altLang="en-US" sz="240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TCHAR </a:t>
            </a: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就相当于 </a:t>
            </a:r>
            <a:r>
              <a:rPr lang="en-US" altLang="zh-CN" sz="2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WCHAR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3722" y="2602475"/>
            <a:ext cx="92163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:</a:t>
            </a: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单字节变量类型，最多表示</a:t>
            </a:r>
            <a:r>
              <a:rPr lang="en-US" altLang="zh-CN" sz="2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个字符，</a:t>
            </a:r>
          </a:p>
          <a:p>
            <a:r>
              <a:rPr lang="en-US" altLang="zh-CN" sz="2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wchar_t :</a:t>
            </a: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宽字节变量类型，用于表示</a:t>
            </a:r>
            <a:r>
              <a:rPr lang="en-US" altLang="zh-CN" sz="2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字符，</a:t>
            </a:r>
          </a:p>
          <a:p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它实际定义在</a:t>
            </a:r>
            <a:r>
              <a:rPr lang="en-US" altLang="zh-CN" sz="2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&lt;string.h&gt;</a:t>
            </a: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里：</a:t>
            </a:r>
            <a:r>
              <a:rPr lang="en-US" altLang="zh-CN" sz="2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unsigned short wchar_t</a:t>
            </a:r>
            <a:endParaRPr lang="en-US" altLang="zh-CN" sz="2400" b="0" i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6827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7334" y="609600"/>
            <a:ext cx="6892614" cy="85689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mtClean="0"/>
              <a:t>DX</a:t>
            </a:r>
            <a:r>
              <a:rPr lang="zh-CN" altLang="en-US" smtClean="0"/>
              <a:t>游戏</a:t>
            </a:r>
            <a:r>
              <a:rPr lang="en-US" altLang="zh-CN" smtClean="0"/>
              <a:t>(C++)</a:t>
            </a:r>
            <a:r>
              <a:rPr lang="zh-CN" altLang="en-US" smtClean="0"/>
              <a:t>与Ｃ</a:t>
            </a:r>
            <a:r>
              <a:rPr lang="en-US" altLang="zh-CN" smtClean="0"/>
              <a:t>#</a:t>
            </a:r>
            <a:r>
              <a:rPr lang="zh-CN" altLang="en-US" smtClean="0"/>
              <a:t>程序网络通信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74" y="1725976"/>
            <a:ext cx="7628281" cy="223285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873" y="4346365"/>
            <a:ext cx="40290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9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7334" y="609600"/>
            <a:ext cx="2298779" cy="71886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mtClean="0"/>
              <a:t>项目说明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46345" y="1487728"/>
            <a:ext cx="5878742" cy="204047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smtClean="0"/>
              <a:t>VC++ </a:t>
            </a:r>
            <a:r>
              <a:rPr lang="zh-CN" altLang="en-US" sz="2800" smtClean="0"/>
              <a:t>中的通信机制</a:t>
            </a:r>
          </a:p>
          <a:p>
            <a:pPr eaLnBrk="1" hangingPunct="1"/>
            <a:r>
              <a:rPr lang="zh-CN" altLang="en-US" sz="2800" smtClean="0"/>
              <a:t>中文字符与网络字节</a:t>
            </a:r>
          </a:p>
          <a:p>
            <a:pPr eaLnBrk="1" hangingPunct="1"/>
            <a:r>
              <a:rPr lang="en-US" altLang="zh-CN" sz="2800" smtClean="0"/>
              <a:t>DX</a:t>
            </a:r>
            <a:r>
              <a:rPr lang="zh-CN" altLang="en-US" sz="2800" smtClean="0"/>
              <a:t>游戏框架与网络通信</a:t>
            </a:r>
          </a:p>
        </p:txBody>
      </p:sp>
    </p:spTree>
    <p:extLst>
      <p:ext uri="{BB962C8B-B14F-4D97-AF65-F5344CB8AC3E}">
        <p14:creationId xmlns:p14="http://schemas.microsoft.com/office/powerpoint/2010/main" val="38182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游戏通信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46345" y="1487728"/>
            <a:ext cx="5878742" cy="204047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smtClean="0"/>
              <a:t>VC++ </a:t>
            </a:r>
            <a:r>
              <a:rPr lang="zh-CN" altLang="en-US" sz="2800" smtClean="0"/>
              <a:t>中的通信机制</a:t>
            </a:r>
          </a:p>
          <a:p>
            <a:pPr eaLnBrk="1" hangingPunct="1"/>
            <a:r>
              <a:rPr lang="zh-CN" altLang="en-US" sz="2800" smtClean="0"/>
              <a:t>中文字符与网络字节</a:t>
            </a:r>
          </a:p>
          <a:p>
            <a:pPr eaLnBrk="1" hangingPunct="1"/>
            <a:r>
              <a:rPr lang="en-US" altLang="zh-CN" sz="2800" smtClean="0"/>
              <a:t>DX</a:t>
            </a:r>
            <a:r>
              <a:rPr lang="zh-CN" altLang="en-US" sz="2800" smtClean="0"/>
              <a:t>游戏框架与网络通信</a:t>
            </a:r>
          </a:p>
        </p:txBody>
      </p:sp>
    </p:spTree>
    <p:extLst>
      <p:ext uri="{BB962C8B-B14F-4D97-AF65-F5344CB8AC3E}">
        <p14:creationId xmlns:p14="http://schemas.microsoft.com/office/powerpoint/2010/main" val="1094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VC++ </a:t>
            </a:r>
            <a:r>
              <a:rPr lang="zh-CN" altLang="en-US" smtClean="0"/>
              <a:t>中的</a:t>
            </a:r>
            <a:r>
              <a:rPr lang="en-US" altLang="zh-CN" smtClean="0"/>
              <a:t>Socket</a:t>
            </a:r>
            <a:r>
              <a:rPr lang="zh-CN" altLang="en-US" smtClean="0"/>
              <a:t>通信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53379" y="1435970"/>
            <a:ext cx="4274229" cy="323092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smtClean="0"/>
              <a:t>#include&lt;winsock2.h&gt;</a:t>
            </a:r>
          </a:p>
          <a:p>
            <a:pPr eaLnBrk="1" hangingPunct="1"/>
            <a:r>
              <a:rPr lang="en-US" altLang="zh-CN" sz="2800" smtClean="0"/>
              <a:t>WSAStartup</a:t>
            </a:r>
          </a:p>
          <a:p>
            <a:pPr eaLnBrk="1" hangingPunct="1"/>
            <a:r>
              <a:rPr lang="en-US" altLang="zh-CN" sz="2800" smtClean="0"/>
              <a:t>socket</a:t>
            </a:r>
          </a:p>
          <a:p>
            <a:pPr eaLnBrk="1" hangingPunct="1"/>
            <a:r>
              <a:rPr lang="en-US" altLang="zh-CN" sz="2800" smtClean="0"/>
              <a:t>WSARecv</a:t>
            </a:r>
          </a:p>
          <a:p>
            <a:pPr eaLnBrk="1" hangingPunct="1"/>
            <a:r>
              <a:rPr lang="en-US" altLang="zh-CN" sz="2800" smtClean="0"/>
              <a:t>WSAClean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102315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8983" y="1531889"/>
            <a:ext cx="871563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/>
              <a:t>//IP地址结构变量声明</a:t>
            </a:r>
          </a:p>
          <a:p>
            <a:r>
              <a:rPr lang="zh-CN" altLang="en-US" sz="3200"/>
              <a:t>struct sockaddr_in clientService; </a:t>
            </a:r>
          </a:p>
          <a:p>
            <a:r>
              <a:rPr lang="zh-CN" altLang="en-US" sz="3200"/>
              <a:t>//将字符串格式地址转为实际地址</a:t>
            </a:r>
          </a:p>
          <a:p>
            <a:r>
              <a:rPr lang="zh-CN" altLang="en-US" sz="3200"/>
              <a:t>clientService.sin_addr.s_addr = inet_addr((const char *)chIPData );</a:t>
            </a:r>
          </a:p>
          <a:p>
            <a:r>
              <a:rPr lang="zh-CN" altLang="en-US" sz="3200"/>
              <a:t>//设置端口值</a:t>
            </a:r>
          </a:p>
          <a:p>
            <a:r>
              <a:rPr lang="zh-CN" altLang="en-US" sz="3200"/>
              <a:t>clientService.sin_port = htons(DXNET_PORT);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38437" y="634314"/>
            <a:ext cx="3919380" cy="718868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33CC33"/>
                </a:solidFill>
              </a:rPr>
              <a:t>C++</a:t>
            </a:r>
            <a:r>
              <a:rPr lang="zh-CN" altLang="en-US">
                <a:solidFill>
                  <a:srgbClr val="33CC33"/>
                </a:solidFill>
              </a:rPr>
              <a:t>中</a:t>
            </a:r>
            <a:r>
              <a:rPr lang="en-US" altLang="zh-CN">
                <a:solidFill>
                  <a:srgbClr val="33CC33"/>
                </a:solidFill>
              </a:rPr>
              <a:t>IP</a:t>
            </a:r>
            <a:r>
              <a:rPr lang="zh-CN" altLang="en-US">
                <a:solidFill>
                  <a:srgbClr val="33CC33"/>
                </a:solidFill>
              </a:rPr>
              <a:t>地址设置</a:t>
            </a:r>
          </a:p>
        </p:txBody>
      </p:sp>
    </p:spTree>
    <p:extLst>
      <p:ext uri="{BB962C8B-B14F-4D97-AF65-F5344CB8AC3E}">
        <p14:creationId xmlns:p14="http://schemas.microsoft.com/office/powerpoint/2010/main" val="118859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7334" y="609600"/>
            <a:ext cx="7888696" cy="736121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C#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与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C++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的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Socket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通信</a:t>
            </a:r>
            <a:endParaRPr lang="zh-CN" altLang="en-US" smtClean="0"/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46345" y="1487728"/>
            <a:ext cx="7026055" cy="2609487"/>
          </a:xfrm>
        </p:spPr>
        <p:txBody>
          <a:bodyPr>
            <a:no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DirectX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开发包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项目说明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DX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游戏程序项目设置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95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79315" y="1496684"/>
            <a:ext cx="8294687" cy="4498975"/>
          </a:xfrm>
        </p:spPr>
        <p:txBody>
          <a:bodyPr/>
          <a:lstStyle/>
          <a:p>
            <a:pPr eaLnBrk="1" hangingPunct="1"/>
            <a:r>
              <a:rPr lang="en-US" altLang="zh-CN" sz="2400" noProof="1"/>
              <a:t>WSAStartup</a:t>
            </a:r>
            <a:endParaRPr lang="en-US" altLang="zh-CN" sz="2400"/>
          </a:p>
          <a:p>
            <a:pPr eaLnBrk="1" hangingPunct="1"/>
            <a:r>
              <a:rPr lang="en-US" altLang="zh-CN" sz="2400" noProof="1"/>
              <a:t>socket(AF_INET, SOCK_STREAM, IPPROTO_TCP);</a:t>
            </a:r>
            <a:endParaRPr lang="en-US" altLang="zh-CN" sz="2400"/>
          </a:p>
          <a:p>
            <a:pPr eaLnBrk="1" hangingPunct="1"/>
            <a:r>
              <a:rPr lang="en-US" altLang="zh-CN" sz="2400" noProof="1"/>
              <a:t>clientService.sin_addr.s_addr = inet_addr( "192.168.1.101" );</a:t>
            </a:r>
            <a:endParaRPr lang="en-US" altLang="zh-CN" sz="2400"/>
          </a:p>
          <a:p>
            <a:pPr eaLnBrk="1" hangingPunct="1"/>
            <a:r>
              <a:rPr lang="en-US" altLang="zh-CN" sz="2400" noProof="1"/>
              <a:t>connect</a:t>
            </a:r>
            <a:endParaRPr lang="en-US" altLang="zh-CN" sz="2400"/>
          </a:p>
          <a:p>
            <a:pPr eaLnBrk="1" hangingPunct="1"/>
            <a:r>
              <a:rPr lang="en-US" altLang="zh-CN" sz="2400" smtClean="0"/>
              <a:t>WSARecv </a:t>
            </a:r>
            <a:endParaRPr lang="en-US" altLang="zh-CN" sz="2400"/>
          </a:p>
          <a:p>
            <a:pPr lvl="1" eaLnBrk="1" hangingPunct="1"/>
            <a:r>
              <a:rPr lang="en-US" altLang="zh-CN" sz="2400"/>
              <a:t>recv call blocks and waits for data </a:t>
            </a:r>
          </a:p>
          <a:p>
            <a:pPr eaLnBrk="1" hangingPunct="1"/>
            <a:r>
              <a:rPr lang="en-US" altLang="zh-CN" sz="2400" noProof="1"/>
              <a:t>closesocket(ConnectSocket);</a:t>
            </a:r>
          </a:p>
          <a:p>
            <a:pPr eaLnBrk="1" hangingPunct="1"/>
            <a:r>
              <a:rPr lang="en-US" altLang="zh-CN" sz="2400" noProof="1"/>
              <a:t>WSACleanup();</a:t>
            </a:r>
            <a:endParaRPr lang="en-US" altLang="zh-CN" sz="2400"/>
          </a:p>
        </p:txBody>
      </p:sp>
      <p:sp>
        <p:nvSpPr>
          <p:cNvPr id="614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VC++ </a:t>
            </a:r>
            <a:r>
              <a:rPr lang="zh-CN" altLang="en-US" smtClean="0"/>
              <a:t>中的</a:t>
            </a:r>
            <a:r>
              <a:rPr lang="en-US" altLang="zh-CN" smtClean="0"/>
              <a:t>Socket</a:t>
            </a:r>
            <a:r>
              <a:rPr lang="zh-CN" altLang="en-US" smtClean="0"/>
              <a:t>通信</a:t>
            </a:r>
          </a:p>
        </p:txBody>
      </p:sp>
    </p:spTree>
    <p:extLst>
      <p:ext uri="{BB962C8B-B14F-4D97-AF65-F5344CB8AC3E}">
        <p14:creationId xmlns:p14="http://schemas.microsoft.com/office/powerpoint/2010/main" val="396485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VC++ </a:t>
            </a:r>
            <a:r>
              <a:rPr lang="zh-CN" altLang="en-US" smtClean="0"/>
              <a:t>中的通信机制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22058" y="1625751"/>
            <a:ext cx="4619285" cy="3679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smtClean="0"/>
              <a:t>Socket</a:t>
            </a:r>
            <a:r>
              <a:rPr lang="zh-CN" altLang="en-US" sz="2800" smtClean="0"/>
              <a:t>通信机制</a:t>
            </a:r>
          </a:p>
          <a:p>
            <a:pPr lvl="1" eaLnBrk="1" hangingPunct="1"/>
            <a:r>
              <a:rPr lang="zh-CN" altLang="en-US" sz="2800" smtClean="0"/>
              <a:t>通信模式</a:t>
            </a:r>
          </a:p>
          <a:p>
            <a:pPr lvl="1" eaLnBrk="1" hangingPunct="1"/>
            <a:r>
              <a:rPr lang="zh-CN" altLang="en-US" sz="2800" smtClean="0"/>
              <a:t>线程机制</a:t>
            </a:r>
          </a:p>
          <a:p>
            <a:pPr lvl="1" eaLnBrk="1" hangingPunct="1"/>
            <a:r>
              <a:rPr lang="zh-CN" altLang="en-US" sz="2800" smtClean="0"/>
              <a:t>服务端</a:t>
            </a:r>
            <a:r>
              <a:rPr lang="en-US" altLang="zh-CN" sz="2800" smtClean="0"/>
              <a:t>Listen</a:t>
            </a:r>
          </a:p>
          <a:p>
            <a:pPr lvl="1" eaLnBrk="1" hangingPunct="1"/>
            <a:r>
              <a:rPr lang="zh-CN" altLang="en-US" sz="2800" smtClean="0"/>
              <a:t>客户端连接</a:t>
            </a:r>
          </a:p>
          <a:p>
            <a:pPr lvl="1" eaLnBrk="1" hangingPunct="1"/>
            <a:r>
              <a:rPr lang="zh-CN" altLang="en-US" sz="2800" smtClean="0"/>
              <a:t>数据发送与接收</a:t>
            </a:r>
          </a:p>
        </p:txBody>
      </p:sp>
    </p:spTree>
    <p:extLst>
      <p:ext uri="{BB962C8B-B14F-4D97-AF65-F5344CB8AC3E}">
        <p14:creationId xmlns:p14="http://schemas.microsoft.com/office/powerpoint/2010/main" val="236320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24000" y="260350"/>
            <a:ext cx="4356100" cy="1081088"/>
          </a:xfrm>
        </p:spPr>
        <p:txBody>
          <a:bodyPr/>
          <a:lstStyle/>
          <a:p>
            <a:pPr eaLnBrk="1" hangingPunct="1"/>
            <a:r>
              <a:rPr lang="zh-CN" altLang="en-US" smtClean="0"/>
              <a:t>客户端工作线程</a:t>
            </a:r>
          </a:p>
        </p:txBody>
      </p:sp>
      <p:sp>
        <p:nvSpPr>
          <p:cNvPr id="9219" name="AutoShape 4"/>
          <p:cNvSpPr>
            <a:spLocks noChangeArrowheads="1"/>
          </p:cNvSpPr>
          <p:nvPr/>
        </p:nvSpPr>
        <p:spPr bwMode="auto">
          <a:xfrm>
            <a:off x="6240463" y="331789"/>
            <a:ext cx="1871662" cy="719137"/>
          </a:xfrm>
          <a:prstGeom prst="downArrowCallout">
            <a:avLst>
              <a:gd name="adj1" fmla="val 65066"/>
              <a:gd name="adj2" fmla="val 6506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Socket</a:t>
            </a:r>
            <a:r>
              <a:rPr lang="zh-CN" altLang="en-US" sz="1800"/>
              <a:t>初始化</a:t>
            </a:r>
          </a:p>
        </p:txBody>
      </p:sp>
      <p:sp>
        <p:nvSpPr>
          <p:cNvPr id="9220" name="AutoShape 7"/>
          <p:cNvSpPr>
            <a:spLocks noChangeArrowheads="1"/>
          </p:cNvSpPr>
          <p:nvPr/>
        </p:nvSpPr>
        <p:spPr bwMode="auto">
          <a:xfrm>
            <a:off x="6240463" y="1339850"/>
            <a:ext cx="1871662" cy="719138"/>
          </a:xfrm>
          <a:prstGeom prst="downArrowCallout">
            <a:avLst>
              <a:gd name="adj1" fmla="val 65066"/>
              <a:gd name="adj2" fmla="val 6506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设置服务器地址</a:t>
            </a:r>
          </a:p>
        </p:txBody>
      </p:sp>
      <p:sp>
        <p:nvSpPr>
          <p:cNvPr id="9221" name="AutoShape 8"/>
          <p:cNvSpPr>
            <a:spLocks noChangeArrowheads="1"/>
          </p:cNvSpPr>
          <p:nvPr/>
        </p:nvSpPr>
        <p:spPr bwMode="auto">
          <a:xfrm>
            <a:off x="6240463" y="2276475"/>
            <a:ext cx="1871662" cy="719138"/>
          </a:xfrm>
          <a:prstGeom prst="downArrowCallout">
            <a:avLst>
              <a:gd name="adj1" fmla="val 65066"/>
              <a:gd name="adj2" fmla="val 6506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连接服务器</a:t>
            </a:r>
          </a:p>
        </p:txBody>
      </p:sp>
      <p:sp>
        <p:nvSpPr>
          <p:cNvPr id="9222" name="AutoShape 15"/>
          <p:cNvSpPr>
            <a:spLocks noChangeArrowheads="1"/>
          </p:cNvSpPr>
          <p:nvPr/>
        </p:nvSpPr>
        <p:spPr bwMode="auto">
          <a:xfrm>
            <a:off x="6311901" y="4724400"/>
            <a:ext cx="1871663" cy="719138"/>
          </a:xfrm>
          <a:prstGeom prst="downArrowCallout">
            <a:avLst>
              <a:gd name="adj1" fmla="val 65066"/>
              <a:gd name="adj2" fmla="val 6506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接收服务器数据</a:t>
            </a:r>
          </a:p>
        </p:txBody>
      </p:sp>
      <p:sp>
        <p:nvSpPr>
          <p:cNvPr id="9223" name="AutoShape 16"/>
          <p:cNvSpPr>
            <a:spLocks noChangeArrowheads="1"/>
          </p:cNvSpPr>
          <p:nvPr/>
        </p:nvSpPr>
        <p:spPr bwMode="auto">
          <a:xfrm flipV="1">
            <a:off x="8040689" y="3357563"/>
            <a:ext cx="1800225" cy="25193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1629595073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8031" y="19521"/>
                </a:moveTo>
                <a:cubicBezTo>
                  <a:pt x="8926" y="19805"/>
                  <a:pt x="9860" y="19950"/>
                  <a:pt x="10800" y="19950"/>
                </a:cubicBezTo>
                <a:cubicBezTo>
                  <a:pt x="15853" y="19950"/>
                  <a:pt x="19950" y="15853"/>
                  <a:pt x="19950" y="10800"/>
                </a:cubicBezTo>
                <a:cubicBezTo>
                  <a:pt x="19950" y="5746"/>
                  <a:pt x="15853" y="1650"/>
                  <a:pt x="10800" y="1650"/>
                </a:cubicBezTo>
                <a:cubicBezTo>
                  <a:pt x="10183" y="1649"/>
                  <a:pt x="9568" y="1712"/>
                  <a:pt x="8964" y="1836"/>
                </a:cubicBezTo>
                <a:lnTo>
                  <a:pt x="8633" y="219"/>
                </a:lnTo>
                <a:cubicBezTo>
                  <a:pt x="9346" y="73"/>
                  <a:pt x="10072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9691" y="21600"/>
                  <a:pt x="8588" y="21429"/>
                  <a:pt x="7532" y="21093"/>
                </a:cubicBezTo>
                <a:lnTo>
                  <a:pt x="6715" y="23667"/>
                </a:lnTo>
                <a:lnTo>
                  <a:pt x="4421" y="19240"/>
                </a:lnTo>
                <a:lnTo>
                  <a:pt x="8848" y="16947"/>
                </a:lnTo>
                <a:lnTo>
                  <a:pt x="8031" y="1952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4" name="AutoShape 18"/>
          <p:cNvSpPr>
            <a:spLocks noChangeArrowheads="1"/>
          </p:cNvSpPr>
          <p:nvPr/>
        </p:nvSpPr>
        <p:spPr bwMode="auto">
          <a:xfrm>
            <a:off x="6311900" y="3213101"/>
            <a:ext cx="1728788" cy="720725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停止接收</a:t>
            </a:r>
          </a:p>
        </p:txBody>
      </p:sp>
      <p:sp>
        <p:nvSpPr>
          <p:cNvPr id="9225" name="AutoShape 19"/>
          <p:cNvSpPr>
            <a:spLocks noChangeArrowheads="1"/>
          </p:cNvSpPr>
          <p:nvPr/>
        </p:nvSpPr>
        <p:spPr bwMode="auto">
          <a:xfrm>
            <a:off x="3143251" y="3357563"/>
            <a:ext cx="1800225" cy="576262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线程结束</a:t>
            </a:r>
          </a:p>
        </p:txBody>
      </p:sp>
      <p:sp>
        <p:nvSpPr>
          <p:cNvPr id="9226" name="AutoShape 21"/>
          <p:cNvSpPr>
            <a:spLocks noChangeArrowheads="1"/>
          </p:cNvSpPr>
          <p:nvPr/>
        </p:nvSpPr>
        <p:spPr bwMode="auto">
          <a:xfrm>
            <a:off x="6240463" y="5589589"/>
            <a:ext cx="2089150" cy="504825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通知字体显示刷新</a:t>
            </a:r>
          </a:p>
        </p:txBody>
      </p:sp>
      <p:sp>
        <p:nvSpPr>
          <p:cNvPr id="9227" name="AutoShape 22"/>
          <p:cNvSpPr>
            <a:spLocks noChangeArrowheads="1"/>
          </p:cNvSpPr>
          <p:nvPr/>
        </p:nvSpPr>
        <p:spPr bwMode="auto">
          <a:xfrm>
            <a:off x="6959601" y="4005263"/>
            <a:ext cx="288925" cy="576262"/>
          </a:xfrm>
          <a:prstGeom prst="downArrow">
            <a:avLst>
              <a:gd name="adj1" fmla="val 50000"/>
              <a:gd name="adj2" fmla="val 498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228" name="AutoShape 23"/>
          <p:cNvSpPr>
            <a:spLocks noChangeArrowheads="1"/>
          </p:cNvSpPr>
          <p:nvPr/>
        </p:nvSpPr>
        <p:spPr bwMode="auto">
          <a:xfrm>
            <a:off x="5232400" y="3429001"/>
            <a:ext cx="863600" cy="360363"/>
          </a:xfrm>
          <a:prstGeom prst="leftArrow">
            <a:avLst>
              <a:gd name="adj1" fmla="val 50000"/>
              <a:gd name="adj2" fmla="val 59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229" name="Text Box 24"/>
          <p:cNvSpPr txBox="1">
            <a:spLocks noChangeArrowheads="1"/>
          </p:cNvSpPr>
          <p:nvPr/>
        </p:nvSpPr>
        <p:spPr bwMode="auto">
          <a:xfrm>
            <a:off x="5591175" y="30686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是</a:t>
            </a:r>
          </a:p>
        </p:txBody>
      </p:sp>
      <p:sp>
        <p:nvSpPr>
          <p:cNvPr id="9230" name="Text Box 25"/>
          <p:cNvSpPr txBox="1">
            <a:spLocks noChangeArrowheads="1"/>
          </p:cNvSpPr>
          <p:nvPr/>
        </p:nvSpPr>
        <p:spPr bwMode="auto">
          <a:xfrm>
            <a:off x="6600825" y="4076701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否</a:t>
            </a:r>
          </a:p>
        </p:txBody>
      </p:sp>
      <p:sp>
        <p:nvSpPr>
          <p:cNvPr id="9231" name="文本框 14"/>
          <p:cNvSpPr txBox="1">
            <a:spLocks noChangeArrowheads="1"/>
          </p:cNvSpPr>
          <p:nvPr/>
        </p:nvSpPr>
        <p:spPr bwMode="auto">
          <a:xfrm>
            <a:off x="2225675" y="1485901"/>
            <a:ext cx="1055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3600"/>
              <a:t>C++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55497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92314" y="188913"/>
            <a:ext cx="3419475" cy="1223962"/>
          </a:xfrm>
        </p:spPr>
        <p:txBody>
          <a:bodyPr/>
          <a:lstStyle/>
          <a:p>
            <a:pPr eaLnBrk="1" hangingPunct="1"/>
            <a:r>
              <a:rPr lang="zh-CN" altLang="en-US" smtClean="0"/>
              <a:t>主线程流程</a:t>
            </a:r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6311900" y="1268413"/>
            <a:ext cx="3024188" cy="863600"/>
          </a:xfrm>
          <a:prstGeom prst="downArrowCallout">
            <a:avLst>
              <a:gd name="adj1" fmla="val 87546"/>
              <a:gd name="adj2" fmla="val 8754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SetUp</a:t>
            </a:r>
            <a:r>
              <a:rPr lang="zh-CN" altLang="en-US" sz="1800"/>
              <a:t>创建</a:t>
            </a:r>
            <a:r>
              <a:rPr lang="en-US" altLang="zh-CN" sz="1800"/>
              <a:t>DX</a:t>
            </a:r>
            <a:r>
              <a:rPr lang="zh-CN" altLang="en-US" sz="1800"/>
              <a:t>资源</a:t>
            </a: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6816726" y="333375"/>
            <a:ext cx="1871663" cy="719138"/>
          </a:xfrm>
          <a:prstGeom prst="downArrowCallout">
            <a:avLst>
              <a:gd name="adj1" fmla="val 65066"/>
              <a:gd name="adj2" fmla="val 6506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创建窗体</a:t>
            </a:r>
          </a:p>
        </p:txBody>
      </p:sp>
      <p:sp>
        <p:nvSpPr>
          <p:cNvPr id="10245" name="AutoShape 6"/>
          <p:cNvSpPr>
            <a:spLocks noChangeArrowheads="1"/>
          </p:cNvSpPr>
          <p:nvPr/>
        </p:nvSpPr>
        <p:spPr bwMode="auto">
          <a:xfrm>
            <a:off x="3359151" y="3357564"/>
            <a:ext cx="2232025" cy="719137"/>
          </a:xfrm>
          <a:prstGeom prst="downArrowCallout">
            <a:avLst>
              <a:gd name="adj1" fmla="val 77594"/>
              <a:gd name="adj2" fmla="val 77594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向线程发送结束事件</a:t>
            </a:r>
          </a:p>
        </p:txBody>
      </p:sp>
      <p:sp>
        <p:nvSpPr>
          <p:cNvPr id="10246" name="AutoShape 7"/>
          <p:cNvSpPr>
            <a:spLocks noChangeArrowheads="1"/>
          </p:cNvSpPr>
          <p:nvPr/>
        </p:nvSpPr>
        <p:spPr bwMode="auto">
          <a:xfrm rot="21529561" flipV="1">
            <a:off x="8537575" y="3359151"/>
            <a:ext cx="1303338" cy="1800225"/>
          </a:xfrm>
          <a:custGeom>
            <a:avLst/>
            <a:gdLst>
              <a:gd name="T0" fmla="*/ 2147483646 w 21600"/>
              <a:gd name="T1" fmla="*/ 2147483646 h 21600"/>
              <a:gd name="T2" fmla="*/ 1660194901 w 21600"/>
              <a:gd name="T3" fmla="*/ 1420091073 h 21600"/>
              <a:gd name="T4" fmla="*/ 2147483646 w 21600"/>
              <a:gd name="T5" fmla="*/ 2147483646 h 21600"/>
              <a:gd name="T6" fmla="*/ 1762132285 w 21600"/>
              <a:gd name="T7" fmla="*/ 2147483646 h 21600"/>
              <a:gd name="T8" fmla="*/ 990359964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9337" y="17755"/>
                </a:moveTo>
                <a:cubicBezTo>
                  <a:pt x="9818" y="17856"/>
                  <a:pt x="10308" y="17908"/>
                  <a:pt x="10800" y="17908"/>
                </a:cubicBezTo>
                <a:cubicBezTo>
                  <a:pt x="14725" y="17908"/>
                  <a:pt x="17908" y="14725"/>
                  <a:pt x="17908" y="10800"/>
                </a:cubicBezTo>
                <a:cubicBezTo>
                  <a:pt x="17908" y="6874"/>
                  <a:pt x="14725" y="3692"/>
                  <a:pt x="10800" y="3692"/>
                </a:cubicBezTo>
                <a:cubicBezTo>
                  <a:pt x="9919" y="3691"/>
                  <a:pt x="9046" y="3855"/>
                  <a:pt x="8225" y="4174"/>
                </a:cubicBezTo>
                <a:lnTo>
                  <a:pt x="6888" y="733"/>
                </a:lnTo>
                <a:cubicBezTo>
                  <a:pt x="8135" y="248"/>
                  <a:pt x="9462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053" y="21600"/>
                  <a:pt x="9308" y="21522"/>
                  <a:pt x="8577" y="21368"/>
                </a:cubicBezTo>
                <a:lnTo>
                  <a:pt x="8021" y="24010"/>
                </a:lnTo>
                <a:lnTo>
                  <a:pt x="4508" y="18627"/>
                </a:lnTo>
                <a:lnTo>
                  <a:pt x="9892" y="15113"/>
                </a:lnTo>
                <a:lnTo>
                  <a:pt x="9337" y="1775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AutoShape 8"/>
          <p:cNvSpPr>
            <a:spLocks noChangeArrowheads="1"/>
          </p:cNvSpPr>
          <p:nvPr/>
        </p:nvSpPr>
        <p:spPr bwMode="auto">
          <a:xfrm>
            <a:off x="6888164" y="3213101"/>
            <a:ext cx="1728787" cy="720725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消息停止</a:t>
            </a:r>
          </a:p>
        </p:txBody>
      </p:sp>
      <p:sp>
        <p:nvSpPr>
          <p:cNvPr id="10248" name="AutoShape 9"/>
          <p:cNvSpPr>
            <a:spLocks noChangeArrowheads="1"/>
          </p:cNvSpPr>
          <p:nvPr/>
        </p:nvSpPr>
        <p:spPr bwMode="auto">
          <a:xfrm>
            <a:off x="3575051" y="5300663"/>
            <a:ext cx="1800225" cy="576262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主线程结束</a:t>
            </a:r>
          </a:p>
        </p:txBody>
      </p:sp>
      <p:sp>
        <p:nvSpPr>
          <p:cNvPr id="10249" name="AutoShape 10"/>
          <p:cNvSpPr>
            <a:spLocks noChangeArrowheads="1"/>
          </p:cNvSpPr>
          <p:nvPr/>
        </p:nvSpPr>
        <p:spPr bwMode="auto">
          <a:xfrm>
            <a:off x="7032625" y="4724401"/>
            <a:ext cx="1582738" cy="504825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字体刷新</a:t>
            </a:r>
          </a:p>
        </p:txBody>
      </p:sp>
      <p:sp>
        <p:nvSpPr>
          <p:cNvPr id="10250" name="AutoShape 11"/>
          <p:cNvSpPr>
            <a:spLocks noChangeArrowheads="1"/>
          </p:cNvSpPr>
          <p:nvPr/>
        </p:nvSpPr>
        <p:spPr bwMode="auto">
          <a:xfrm>
            <a:off x="7608889" y="4005264"/>
            <a:ext cx="358775" cy="503237"/>
          </a:xfrm>
          <a:prstGeom prst="downArrow">
            <a:avLst>
              <a:gd name="adj1" fmla="val 50000"/>
              <a:gd name="adj2" fmla="val 350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51" name="AutoShape 12"/>
          <p:cNvSpPr>
            <a:spLocks noChangeArrowheads="1"/>
          </p:cNvSpPr>
          <p:nvPr/>
        </p:nvSpPr>
        <p:spPr bwMode="auto">
          <a:xfrm>
            <a:off x="5808663" y="3429001"/>
            <a:ext cx="863600" cy="360363"/>
          </a:xfrm>
          <a:prstGeom prst="leftArrow">
            <a:avLst>
              <a:gd name="adj1" fmla="val 50000"/>
              <a:gd name="adj2" fmla="val 59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52" name="Text Box 13"/>
          <p:cNvSpPr txBox="1">
            <a:spLocks noChangeArrowheads="1"/>
          </p:cNvSpPr>
          <p:nvPr/>
        </p:nvSpPr>
        <p:spPr bwMode="auto">
          <a:xfrm>
            <a:off x="6096000" y="30686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是</a:t>
            </a:r>
          </a:p>
        </p:txBody>
      </p:sp>
      <p:sp>
        <p:nvSpPr>
          <p:cNvPr id="10253" name="Text Box 14"/>
          <p:cNvSpPr txBox="1">
            <a:spLocks noChangeArrowheads="1"/>
          </p:cNvSpPr>
          <p:nvPr/>
        </p:nvSpPr>
        <p:spPr bwMode="auto">
          <a:xfrm>
            <a:off x="7967663" y="40052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否</a:t>
            </a:r>
          </a:p>
        </p:txBody>
      </p:sp>
      <p:sp>
        <p:nvSpPr>
          <p:cNvPr id="10254" name="AutoShape 15"/>
          <p:cNvSpPr>
            <a:spLocks noChangeArrowheads="1"/>
          </p:cNvSpPr>
          <p:nvPr/>
        </p:nvSpPr>
        <p:spPr bwMode="auto">
          <a:xfrm>
            <a:off x="6816726" y="2276475"/>
            <a:ext cx="1871663" cy="719138"/>
          </a:xfrm>
          <a:prstGeom prst="downArrowCallout">
            <a:avLst>
              <a:gd name="adj1" fmla="val 65066"/>
              <a:gd name="adj2" fmla="val 6506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启动接收线程</a:t>
            </a:r>
          </a:p>
        </p:txBody>
      </p:sp>
      <p:sp>
        <p:nvSpPr>
          <p:cNvPr id="10255" name="AutoShape 16"/>
          <p:cNvSpPr>
            <a:spLocks noChangeArrowheads="1"/>
          </p:cNvSpPr>
          <p:nvPr/>
        </p:nvSpPr>
        <p:spPr bwMode="auto">
          <a:xfrm>
            <a:off x="3359151" y="4365625"/>
            <a:ext cx="2232025" cy="719138"/>
          </a:xfrm>
          <a:prstGeom prst="downArrowCallout">
            <a:avLst>
              <a:gd name="adj1" fmla="val 77594"/>
              <a:gd name="adj2" fmla="val 77594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等待通信线程结束</a:t>
            </a:r>
          </a:p>
        </p:txBody>
      </p:sp>
      <p:sp>
        <p:nvSpPr>
          <p:cNvPr id="10256" name="文本框 1"/>
          <p:cNvSpPr txBox="1">
            <a:spLocks noChangeArrowheads="1"/>
          </p:cNvSpPr>
          <p:nvPr/>
        </p:nvSpPr>
        <p:spPr bwMode="auto">
          <a:xfrm>
            <a:off x="2225675" y="1485901"/>
            <a:ext cx="1055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3600"/>
              <a:t>C++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04975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66783" y="316302"/>
            <a:ext cx="2617957" cy="848264"/>
          </a:xfrm>
        </p:spPr>
        <p:txBody>
          <a:bodyPr/>
          <a:lstStyle/>
          <a:p>
            <a:pPr eaLnBrk="1" hangingPunct="1"/>
            <a:r>
              <a:rPr lang="zh-CN" altLang="en-US" smtClean="0"/>
              <a:t>线程机制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35795" y="1270000"/>
            <a:ext cx="4515767" cy="279304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smtClean="0"/>
              <a:t>线程的创建与结束</a:t>
            </a:r>
          </a:p>
          <a:p>
            <a:pPr lvl="1" eaLnBrk="1" hangingPunct="1"/>
            <a:r>
              <a:rPr lang="en-US" altLang="zh-CN" sz="2400" noProof="1" smtClean="0"/>
              <a:t>CreateThread</a:t>
            </a:r>
            <a:endParaRPr lang="en-US" altLang="zh-CN" sz="2400" smtClean="0"/>
          </a:p>
          <a:p>
            <a:pPr lvl="1" eaLnBrk="1" hangingPunct="1"/>
            <a:r>
              <a:rPr lang="en-US" altLang="zh-CN" sz="2400" smtClean="0"/>
              <a:t>等</a:t>
            </a:r>
            <a:r>
              <a:rPr lang="zh-CN" altLang="en-US" sz="2400" smtClean="0"/>
              <a:t>待主线程通知事件到达</a:t>
            </a:r>
          </a:p>
          <a:p>
            <a:pPr eaLnBrk="1" hangingPunct="1"/>
            <a:r>
              <a:rPr lang="zh-CN" altLang="en-US" sz="2400" smtClean="0"/>
              <a:t>线程同步机制</a:t>
            </a:r>
          </a:p>
          <a:p>
            <a:pPr lvl="1" eaLnBrk="1" hangingPunct="1"/>
            <a:r>
              <a:rPr lang="zh-CN" altLang="en-US" sz="2400" smtClean="0"/>
              <a:t>使用事件进行同步</a:t>
            </a:r>
          </a:p>
        </p:txBody>
      </p:sp>
    </p:spTree>
    <p:extLst>
      <p:ext uri="{BB962C8B-B14F-4D97-AF65-F5344CB8AC3E}">
        <p14:creationId xmlns:p14="http://schemas.microsoft.com/office/powerpoint/2010/main" val="35654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线程的创建与结束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35794" y="1573993"/>
            <a:ext cx="6189293" cy="2903116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400" smtClean="0"/>
              <a:t>主线程与通信线程协作关系</a:t>
            </a:r>
          </a:p>
          <a:p>
            <a:pPr lvl="1" eaLnBrk="1" hangingPunct="1"/>
            <a:r>
              <a:rPr lang="zh-CN" altLang="en-US" sz="2400" smtClean="0"/>
              <a:t>通信线程是主线程的子线程</a:t>
            </a:r>
          </a:p>
          <a:p>
            <a:pPr lvl="1" eaLnBrk="1" hangingPunct="1"/>
            <a:r>
              <a:rPr lang="zh-CN" altLang="en-US" sz="2400" smtClean="0"/>
              <a:t>主线程创建通信线程</a:t>
            </a:r>
          </a:p>
          <a:p>
            <a:pPr lvl="1" eaLnBrk="1" hangingPunct="1"/>
            <a:r>
              <a:rPr lang="zh-CN" altLang="en-US" sz="2400" smtClean="0"/>
              <a:t>主线程与通信线程协作与同步</a:t>
            </a:r>
          </a:p>
          <a:p>
            <a:pPr lvl="1" eaLnBrk="1" hangingPunct="1"/>
            <a:r>
              <a:rPr lang="zh-CN" altLang="en-US" sz="2400" smtClean="0"/>
              <a:t>主线程等待通信线程</a:t>
            </a:r>
          </a:p>
        </p:txBody>
      </p:sp>
    </p:spTree>
    <p:extLst>
      <p:ext uri="{BB962C8B-B14F-4D97-AF65-F5344CB8AC3E}">
        <p14:creationId xmlns:p14="http://schemas.microsoft.com/office/powerpoint/2010/main" val="184811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中文字符与网络字节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7547" y="1410419"/>
            <a:ext cx="8666672" cy="2583611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smtClean="0"/>
              <a:t>使用</a:t>
            </a:r>
            <a:r>
              <a:rPr lang="en-US" altLang="zh-CN" sz="2400" smtClean="0"/>
              <a:t>C#</a:t>
            </a:r>
            <a:r>
              <a:rPr lang="zh-CN" altLang="en-US" sz="2400" smtClean="0"/>
              <a:t>代码将字符串转化为字节数组</a:t>
            </a:r>
          </a:p>
          <a:p>
            <a:pPr eaLnBrk="1" hangingPunct="1"/>
            <a:r>
              <a:rPr lang="en-US" altLang="zh-CN" sz="2400" noProof="1" smtClean="0"/>
              <a:t>byte[] bs = Encoding.Default.GetBytes(send_txt);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将字节发送到网络</a:t>
            </a:r>
          </a:p>
          <a:p>
            <a:pPr eaLnBrk="1" hangingPunct="1"/>
            <a:r>
              <a:rPr lang="zh-CN" altLang="en-US" sz="2400" noProof="1" smtClean="0"/>
              <a:t> </a:t>
            </a:r>
            <a:r>
              <a:rPr lang="en-US" altLang="zh-CN" sz="2400" noProof="1" smtClean="0"/>
              <a:t>S_client_sock.Send(SendDataBuffer, bs.Length, SocketFlags.None);</a:t>
            </a: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16902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中文字符与网络字节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53374" y="1686465"/>
            <a:ext cx="8066088" cy="1541463"/>
          </a:xfrm>
        </p:spPr>
        <p:txBody>
          <a:bodyPr/>
          <a:lstStyle/>
          <a:p>
            <a:pPr eaLnBrk="1" hangingPunct="1"/>
            <a:r>
              <a:rPr lang="zh-CN" altLang="en-US" sz="2800"/>
              <a:t>使用</a:t>
            </a:r>
            <a:r>
              <a:rPr lang="en-US" altLang="zh-CN" sz="2800"/>
              <a:t>C++</a:t>
            </a:r>
            <a:r>
              <a:rPr lang="zh-CN" altLang="en-US" sz="2800"/>
              <a:t>代码将字节数组转化为中文字符串</a:t>
            </a:r>
          </a:p>
          <a:p>
            <a:pPr eaLnBrk="1" hangingPunct="1"/>
            <a:r>
              <a:rPr lang="en-US" altLang="zh-CN" sz="2800" noProof="1"/>
              <a:t>MultiByteToWideChar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2924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需要重新考虑的</a:t>
            </a:r>
            <a:r>
              <a:rPr lang="en-US" altLang="zh-CN" smtClean="0"/>
              <a:t>Socket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79315" y="1427672"/>
            <a:ext cx="8294687" cy="4498975"/>
          </a:xfrm>
        </p:spPr>
        <p:txBody>
          <a:bodyPr/>
          <a:lstStyle/>
          <a:p>
            <a:pPr eaLnBrk="1" hangingPunct="1"/>
            <a:r>
              <a:rPr lang="en-US" altLang="zh-CN" sz="2400" noProof="1"/>
              <a:t>WSAStartup</a:t>
            </a:r>
            <a:endParaRPr lang="en-US" altLang="zh-CN" sz="2400"/>
          </a:p>
          <a:p>
            <a:pPr eaLnBrk="1" hangingPunct="1"/>
            <a:r>
              <a:rPr lang="en-US" altLang="zh-CN" sz="2400" noProof="1"/>
              <a:t>socket(AF_INET, SOCK_STREAM, IPPROTO_TCP);</a:t>
            </a:r>
            <a:endParaRPr lang="en-US" altLang="zh-CN" sz="2400"/>
          </a:p>
          <a:p>
            <a:pPr eaLnBrk="1" hangingPunct="1"/>
            <a:r>
              <a:rPr lang="en-US" altLang="zh-CN" sz="2400" noProof="1"/>
              <a:t>clientService.sin_addr.s_addr = inet_addr( "192.168.1.101" );</a:t>
            </a:r>
            <a:endParaRPr lang="en-US" altLang="zh-CN" sz="2400"/>
          </a:p>
          <a:p>
            <a:pPr eaLnBrk="1" hangingPunct="1"/>
            <a:r>
              <a:rPr lang="en-US" altLang="zh-CN" sz="2400" noProof="1"/>
              <a:t>connect</a:t>
            </a:r>
            <a:endParaRPr lang="en-US" altLang="zh-CN" sz="2400"/>
          </a:p>
          <a:p>
            <a:pPr eaLnBrk="1" hangingPunct="1"/>
            <a:r>
              <a:rPr lang="en-US" altLang="zh-CN" sz="2400"/>
              <a:t>recv </a:t>
            </a:r>
          </a:p>
          <a:p>
            <a:pPr lvl="1" eaLnBrk="1" hangingPunct="1"/>
            <a:r>
              <a:rPr lang="en-US" altLang="zh-CN" sz="2400"/>
              <a:t>recv call blocks and waits for data </a:t>
            </a:r>
          </a:p>
          <a:p>
            <a:pPr eaLnBrk="1" hangingPunct="1"/>
            <a:r>
              <a:rPr lang="en-US" altLang="zh-CN" sz="2400" noProof="1"/>
              <a:t>closesocket(ConnectSocket);</a:t>
            </a:r>
          </a:p>
          <a:p>
            <a:pPr eaLnBrk="1" hangingPunct="1"/>
            <a:r>
              <a:rPr lang="en-US" altLang="zh-CN" sz="2400" noProof="1"/>
              <a:t>WSACleanup();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34243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需要重新考虑的</a:t>
            </a:r>
            <a:r>
              <a:rPr lang="en-US" altLang="zh-CN" smtClean="0"/>
              <a:t>Socket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80006" y="1634706"/>
            <a:ext cx="7704138" cy="23336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smtClean="0"/>
              <a:t>如果没有数据到达，</a:t>
            </a:r>
            <a:r>
              <a:rPr lang="en-US" altLang="zh-CN" sz="2800" smtClean="0"/>
              <a:t>recv</a:t>
            </a:r>
            <a:r>
              <a:rPr lang="zh-CN" altLang="en-US" sz="2800" smtClean="0"/>
              <a:t>函数会阻塞</a:t>
            </a:r>
          </a:p>
          <a:p>
            <a:pPr lvl="1" eaLnBrk="1" hangingPunct="1"/>
            <a:r>
              <a:rPr lang="zh-CN" altLang="en-US" sz="2800" smtClean="0"/>
              <a:t>这样接收线程没有办法收到其它任何消息的啦，连主线程通知其退出都不行滴。那就变成了一个不受主线程控制的野线程了。</a:t>
            </a:r>
          </a:p>
        </p:txBody>
      </p:sp>
    </p:spTree>
    <p:extLst>
      <p:ext uri="{BB962C8B-B14F-4D97-AF65-F5344CB8AC3E}">
        <p14:creationId xmlns:p14="http://schemas.microsoft.com/office/powerpoint/2010/main" val="4951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6995" y="381000"/>
            <a:ext cx="4248349" cy="736121"/>
          </a:xfrm>
        </p:spPr>
        <p:txBody>
          <a:bodyPr>
            <a:normAutofit/>
          </a:bodyPr>
          <a:lstStyle/>
          <a:p>
            <a:r>
              <a:rPr lang="zh-CN" altLang="en-US" smtClean="0"/>
              <a:t>安装</a:t>
            </a:r>
            <a:r>
              <a:rPr lang="en-US" altLang="zh-CN" smtClean="0"/>
              <a:t>DirectX</a:t>
            </a:r>
            <a:r>
              <a:rPr lang="zh-CN" altLang="en-US" smtClean="0"/>
              <a:t>开发包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46345" y="1487728"/>
            <a:ext cx="7026055" cy="2040476"/>
          </a:xfrm>
        </p:spPr>
        <p:txBody>
          <a:bodyPr>
            <a:noAutofit/>
          </a:bodyPr>
          <a:lstStyle/>
          <a:p>
            <a:r>
              <a:rPr lang="en-US" altLang="zh-CN" sz="2800" smtClean="0"/>
              <a:t>DXSDK_Jun10.exe</a:t>
            </a:r>
          </a:p>
          <a:p>
            <a:r>
              <a:rPr lang="zh-CN" altLang="en-US" sz="2800" smtClean="0"/>
              <a:t>避免在安装</a:t>
            </a:r>
            <a:r>
              <a:rPr lang="en-US" altLang="zh-CN" sz="2800" smtClean="0"/>
              <a:t>DX</a:t>
            </a:r>
            <a:r>
              <a:rPr lang="zh-CN" altLang="en-US" sz="2800" smtClean="0"/>
              <a:t>开发包过程中的错误</a:t>
            </a:r>
          </a:p>
          <a:p>
            <a:pPr eaLnBrk="1" hangingPunct="1"/>
            <a:r>
              <a:rPr lang="zh-CN" altLang="en-US" sz="2800" smtClean="0"/>
              <a:t>设置开发包安装路径</a:t>
            </a:r>
            <a:r>
              <a:rPr lang="en-US" altLang="zh-CN" sz="2800" smtClean="0"/>
              <a:t>C:\DX10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71278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需要重新考虑的</a:t>
            </a:r>
            <a:r>
              <a:rPr lang="en-US" altLang="zh-CN" smtClean="0"/>
              <a:t>Socket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377073" y="2312130"/>
            <a:ext cx="4496872" cy="291066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200" smtClean="0"/>
              <a:t>因为线程只做接数据的事情，其它事情不接收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58" y="1143000"/>
            <a:ext cx="39909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3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7334" y="609600"/>
            <a:ext cx="4153458" cy="796506"/>
          </a:xfrm>
        </p:spPr>
        <p:txBody>
          <a:bodyPr/>
          <a:lstStyle/>
          <a:p>
            <a:pPr eaLnBrk="1" hangingPunct="1"/>
            <a:r>
              <a:rPr lang="zh-CN" altLang="en-US" smtClean="0"/>
              <a:t>异步事件的</a:t>
            </a:r>
            <a:r>
              <a:rPr lang="en-US" altLang="zh-CN" smtClean="0"/>
              <a:t>Socket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41984" y="1531188"/>
            <a:ext cx="7704138" cy="41338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b="1" smtClean="0"/>
              <a:t>WSAAsyncSelect</a:t>
            </a:r>
          </a:p>
          <a:p>
            <a:pPr lvl="1" eaLnBrk="1" hangingPunct="1"/>
            <a:r>
              <a:rPr lang="zh-CN" altLang="en-US" sz="3200" smtClean="0"/>
              <a:t>选择事件，操作不够灵活 </a:t>
            </a:r>
          </a:p>
          <a:p>
            <a:pPr eaLnBrk="1" hangingPunct="1"/>
            <a:r>
              <a:rPr lang="zh-CN" altLang="en-US" sz="3200" smtClean="0"/>
              <a:t>使用带回调函数的</a:t>
            </a:r>
            <a:r>
              <a:rPr lang="en-US" altLang="zh-CN" sz="3200" smtClean="0"/>
              <a:t>WSARecv </a:t>
            </a:r>
            <a:r>
              <a:rPr lang="zh-CN" altLang="en-US" sz="3200" smtClean="0"/>
              <a:t>接收数据</a:t>
            </a:r>
          </a:p>
          <a:p>
            <a:pPr lvl="1" eaLnBrk="1" hangingPunct="1"/>
            <a:r>
              <a:rPr lang="zh-CN" altLang="en-US" sz="3200" smtClean="0"/>
              <a:t>编写回调函数</a:t>
            </a:r>
          </a:p>
          <a:p>
            <a:pPr lvl="1" eaLnBrk="1" hangingPunct="1"/>
            <a:r>
              <a:rPr lang="en-US" altLang="zh-CN" sz="3200" smtClean="0"/>
              <a:t>WSAWaitForMultipleEvents </a:t>
            </a:r>
            <a:endParaRPr lang="zh-CN" altLang="en-US" sz="3200" smtClean="0"/>
          </a:p>
        </p:txBody>
      </p:sp>
    </p:spTree>
    <p:extLst>
      <p:ext uri="{BB962C8B-B14F-4D97-AF65-F5344CB8AC3E}">
        <p14:creationId xmlns:p14="http://schemas.microsoft.com/office/powerpoint/2010/main" val="26806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带回调函数的</a:t>
            </a:r>
            <a:r>
              <a:rPr lang="en-US" altLang="zh-CN" smtClean="0"/>
              <a:t>WSARecv</a:t>
            </a:r>
            <a:endParaRPr lang="zh-CN" altLang="en-US" smtClean="0"/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77334" y="1614324"/>
            <a:ext cx="7862817" cy="238553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smtClean="0"/>
              <a:t>输入参数</a:t>
            </a:r>
          </a:p>
          <a:p>
            <a:pPr lvl="1" eaLnBrk="1" hangingPunct="1"/>
            <a:r>
              <a:rPr lang="en-US" altLang="zh-CN" sz="2800" smtClean="0"/>
              <a:t>WSABUF</a:t>
            </a:r>
            <a:r>
              <a:rPr lang="zh-CN" altLang="en-US" sz="2800" smtClean="0"/>
              <a:t>接收数据缓冲区</a:t>
            </a:r>
          </a:p>
          <a:p>
            <a:pPr lvl="1" eaLnBrk="1" hangingPunct="1"/>
            <a:r>
              <a:rPr lang="en-US" altLang="zh-CN" sz="2800" noProof="1" smtClean="0"/>
              <a:t>WSARecv</a:t>
            </a:r>
            <a:r>
              <a:rPr lang="zh-CN" altLang="en-US" sz="2800" noProof="1" smtClean="0"/>
              <a:t>绑定完成例程函数</a:t>
            </a:r>
            <a:r>
              <a:rPr lang="en-US" altLang="zh-CN" sz="2800" smtClean="0"/>
              <a:t>(</a:t>
            </a:r>
            <a:r>
              <a:rPr lang="zh-CN" altLang="en-US" sz="2800" smtClean="0"/>
              <a:t>回调函数</a:t>
            </a:r>
            <a:r>
              <a:rPr lang="en-US" altLang="zh-CN" sz="2800" smtClean="0"/>
              <a:t>)</a:t>
            </a:r>
          </a:p>
          <a:p>
            <a:pPr lvl="1" eaLnBrk="1" hangingPunct="1"/>
            <a:r>
              <a:rPr lang="zh-CN" altLang="en-US" sz="2800" noProof="1" smtClean="0"/>
              <a:t>绑定一个</a:t>
            </a:r>
            <a:r>
              <a:rPr lang="en-US" altLang="zh-CN" sz="2800" noProof="1" smtClean="0"/>
              <a:t>Overlapped</a:t>
            </a:r>
            <a:r>
              <a:rPr lang="zh-CN" altLang="en-US" sz="2800" noProof="1" smtClean="0"/>
              <a:t>变量</a:t>
            </a:r>
            <a:endParaRPr lang="zh-CN" altLang="en-US" sz="2800" smtClean="0"/>
          </a:p>
        </p:txBody>
      </p:sp>
      <p:sp>
        <p:nvSpPr>
          <p:cNvPr id="3" name="矩形 2"/>
          <p:cNvSpPr/>
          <p:nvPr/>
        </p:nvSpPr>
        <p:spPr>
          <a:xfrm>
            <a:off x="997527" y="4218111"/>
            <a:ext cx="76714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Overlapped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结构指定一个回调函数</a:t>
            </a:r>
            <a:r>
              <a:rPr lang="zh-CN" altLang="en-US" sz="2800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CompletionROUTINE</a:t>
            </a:r>
            <a:endParaRPr lang="zh-CN" altLang="en-US" sz="280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58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WSARecv</a:t>
            </a:r>
            <a:r>
              <a:rPr lang="zh-CN" altLang="en-US" smtClean="0"/>
              <a:t>的回调函数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77334" y="1485087"/>
            <a:ext cx="8518424" cy="3226956"/>
          </a:xfrm>
        </p:spPr>
        <p:txBody>
          <a:bodyPr>
            <a:norm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当网络数据到达机器时，底层驱动会将数据完整接收，将数据拷贝到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WSABUF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指定的字节缓冲区，回调函数直接使用这个缓冲区就可以了，进行数据的加工，如字节到宽字符的转换，进一步通知需要转换后数据的其它使用者，例如主线程清空缓冲区为下次接收数据使用。</a:t>
            </a:r>
          </a:p>
        </p:txBody>
      </p:sp>
    </p:spTree>
    <p:extLst>
      <p:ext uri="{BB962C8B-B14F-4D97-AF65-F5344CB8AC3E}">
        <p14:creationId xmlns:p14="http://schemas.microsoft.com/office/powerpoint/2010/main" val="410573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791813" cy="695057"/>
          </a:xfrm>
        </p:spPr>
        <p:txBody>
          <a:bodyPr/>
          <a:lstStyle/>
          <a:p>
            <a:r>
              <a:rPr lang="en-US" altLang="zh-CN" noProof="1" smtClean="0"/>
              <a:t>MultiByteToWideChar</a:t>
            </a:r>
            <a:endParaRPr lang="zh-CN" altLang="en-US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763598" y="1304657"/>
            <a:ext cx="4860824" cy="625743"/>
          </a:xfrm>
        </p:spPr>
        <p:txBody>
          <a:bodyPr>
            <a:normAutofit/>
          </a:bodyPr>
          <a:lstStyle/>
          <a:p>
            <a:r>
              <a:rPr lang="zh-CN" altLang="en-US" sz="2800" smtClean="0"/>
              <a:t>将多字节字符转为宽字符</a:t>
            </a:r>
          </a:p>
        </p:txBody>
      </p:sp>
    </p:spTree>
    <p:extLst>
      <p:ext uri="{BB962C8B-B14F-4D97-AF65-F5344CB8AC3E}">
        <p14:creationId xmlns:p14="http://schemas.microsoft.com/office/powerpoint/2010/main" val="134763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WSARecv</a:t>
            </a:r>
            <a:r>
              <a:rPr lang="zh-CN" altLang="en-US" smtClean="0"/>
              <a:t>的回调函数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5350" y="1617453"/>
            <a:ext cx="8210550" cy="2836863"/>
          </a:xfrm>
        </p:spPr>
        <p:txBody>
          <a:bodyPr/>
          <a:lstStyle/>
          <a:p>
            <a:pPr eaLnBrk="1" hangingPunct="1"/>
            <a:r>
              <a:rPr lang="en-US" altLang="zh-CN" sz="2800" noProof="1"/>
              <a:t>MultiByteToWideChar(CP_ACP,0,DataBuf.buf,cbTransferred+1, recvTXT, 2000);</a:t>
            </a:r>
          </a:p>
          <a:p>
            <a:pPr eaLnBrk="1" hangingPunct="1"/>
            <a:r>
              <a:rPr lang="en-US" altLang="zh-CN" sz="2800" noProof="1"/>
              <a:t>//</a:t>
            </a:r>
            <a:r>
              <a:rPr lang="zh-CN" altLang="en-US" sz="2800" noProof="1"/>
              <a:t>数据到达，</a:t>
            </a:r>
            <a:r>
              <a:rPr lang="zh-CN" altLang="en-US" sz="2800"/>
              <a:t>通知主线程</a:t>
            </a:r>
          </a:p>
          <a:p>
            <a:pPr eaLnBrk="1" hangingPunct="1"/>
            <a:r>
              <a:rPr lang="en-US" altLang="zh-CN" sz="2800" noProof="1"/>
              <a:t>WSASetEvent(TXTFromClient_Event); </a:t>
            </a:r>
          </a:p>
          <a:p>
            <a:pPr eaLnBrk="1" hangingPunct="1"/>
            <a:r>
              <a:rPr lang="en-US" altLang="zh-CN" sz="2800" noProof="1"/>
              <a:t>ZeroMemory(DataBuf.buf,DATA_BUFSIZE);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424409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WSAWaitForMultipleEvents</a:t>
            </a:r>
            <a:endParaRPr lang="zh-CN" altLang="en-US" smtClean="0"/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01289" y="1453223"/>
            <a:ext cx="8872713" cy="2747841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noProof="1" smtClean="0"/>
              <a:t>WSAWaitForMultipleEvents() API</a:t>
            </a:r>
            <a:r>
              <a:rPr lang="zh-CN" altLang="en-US" sz="2400" noProof="1" smtClean="0"/>
              <a:t>是一个比较奇怪的函数，它不仅具有</a:t>
            </a:r>
            <a:r>
              <a:rPr lang="en-US" altLang="en-US" sz="2400" noProof="1" smtClean="0"/>
              <a:t>WaitForMultipleObject</a:t>
            </a:r>
            <a:r>
              <a:rPr lang="zh-CN" altLang="en-US" sz="2400" noProof="1" smtClean="0"/>
              <a:t>函数的功能更重要的是它还有一个功能，就是它能使线程处于等候完成例程事件，但这个完成例程的事件并不在它传入的事件数组里面</a:t>
            </a:r>
            <a:r>
              <a:rPr lang="en-US" altLang="zh-CN" sz="2400" smtClean="0"/>
              <a:t>。</a:t>
            </a:r>
            <a:r>
              <a:rPr lang="zh-CN" altLang="en-US" sz="2400" noProof="1" smtClean="0"/>
              <a:t>为了达到这个功能，需要在使用这个函数的时候将最后一个布尔变量值设为</a:t>
            </a:r>
            <a:r>
              <a:rPr lang="en-US" altLang="en-US" sz="2400" noProof="1" smtClean="0"/>
              <a:t>TRUE</a:t>
            </a:r>
            <a:r>
              <a:rPr lang="zh-CN" altLang="en-US" sz="2400" noProof="1" smtClean="0"/>
              <a:t>，这样线程就可以处于警觉的等待事件，</a:t>
            </a: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1594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WSAWaitForMultipleEvents</a:t>
            </a:r>
            <a:endParaRPr lang="zh-CN" altLang="en-US" smtClean="0"/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77334" y="1818558"/>
            <a:ext cx="8862082" cy="288524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noProof="1" smtClean="0"/>
              <a:t>WSAWaitForMultipleEvents() </a:t>
            </a:r>
            <a:r>
              <a:rPr lang="zh-CN" altLang="en-US" sz="2800" smtClean="0"/>
              <a:t>比</a:t>
            </a:r>
            <a:r>
              <a:rPr lang="en-US" altLang="en-US" sz="2800" noProof="1" smtClean="0"/>
              <a:t>WaitForMultipleObject</a:t>
            </a:r>
            <a:r>
              <a:rPr lang="zh-CN" altLang="en-US" sz="2800" noProof="1" smtClean="0"/>
              <a:t>函数</a:t>
            </a:r>
            <a:r>
              <a:rPr lang="en-US" altLang="zh-CN" sz="2800" smtClean="0"/>
              <a:t>多</a:t>
            </a:r>
            <a:r>
              <a:rPr lang="zh-CN" altLang="en-US" sz="2800" smtClean="0"/>
              <a:t>一个等待事件，这个事件就是由</a:t>
            </a:r>
            <a:r>
              <a:rPr lang="zh-CN" altLang="en-US" sz="2800" noProof="1" smtClean="0"/>
              <a:t>最后一个布尔变量值设为</a:t>
            </a:r>
            <a:r>
              <a:rPr lang="en-US" altLang="en-US" sz="2800" noProof="1" smtClean="0"/>
              <a:t>TRUE，</a:t>
            </a:r>
            <a:r>
              <a:rPr lang="zh-CN" altLang="en-US" sz="2800" smtClean="0"/>
              <a:t>等待的网络回调函数完成事件。</a:t>
            </a:r>
          </a:p>
        </p:txBody>
      </p:sp>
    </p:spTree>
    <p:extLst>
      <p:ext uri="{BB962C8B-B14F-4D97-AF65-F5344CB8AC3E}">
        <p14:creationId xmlns:p14="http://schemas.microsoft.com/office/powerpoint/2010/main" val="279562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WSAWaitForMultipleEvents</a:t>
            </a:r>
            <a:endParaRPr lang="zh-CN" altLang="en-US" smtClean="0"/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为了能多次数据接收，循环执行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WSARecv</a:t>
            </a:r>
          </a:p>
          <a:p>
            <a:pPr eaLnBrk="1" hangingPunct="1"/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while(dwIndex!=WSA_WAIT_EVENT_0)//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主线程通知通信线程结束事件</a:t>
            </a:r>
            <a:endParaRPr lang="en-US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WSA_WAIT_EVENT_0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这个返回值表示主线程通知接收线程结束的事件对象被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WSAWaitForMultipleEvents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捕捉到了，不再继续接收，接收线程准备收工。</a:t>
            </a:r>
          </a:p>
        </p:txBody>
      </p:sp>
    </p:spTree>
    <p:extLst>
      <p:ext uri="{BB962C8B-B14F-4D97-AF65-F5344CB8AC3E}">
        <p14:creationId xmlns:p14="http://schemas.microsoft.com/office/powerpoint/2010/main" val="42616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0519" y="230037"/>
            <a:ext cx="3316696" cy="865518"/>
          </a:xfrm>
        </p:spPr>
        <p:txBody>
          <a:bodyPr/>
          <a:lstStyle/>
          <a:p>
            <a:pPr eaLnBrk="1" hangingPunct="1"/>
            <a:r>
              <a:rPr lang="zh-CN" altLang="en-US" smtClean="0"/>
              <a:t>接收线程收工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91070" y="1401465"/>
            <a:ext cx="8596668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noProof="1" smtClean="0"/>
              <a:t>closesocket(ConnectSocket);  </a:t>
            </a:r>
          </a:p>
          <a:p>
            <a:pPr eaLnBrk="1" hangingPunct="1"/>
            <a:r>
              <a:rPr lang="en-US" altLang="zh-CN" sz="2800" noProof="1" smtClean="0"/>
              <a:t>WSACleanup( );  </a:t>
            </a:r>
          </a:p>
          <a:p>
            <a:pPr eaLnBrk="1" hangingPunct="1"/>
            <a:r>
              <a:rPr lang="en-US" altLang="zh-CN" sz="2800" noProof="1" smtClean="0"/>
              <a:t>WSASetEvent(ThreadQuitEventArray[1]);</a:t>
            </a:r>
            <a:endParaRPr lang="en-US" altLang="zh-CN" sz="2800" smtClean="0"/>
          </a:p>
          <a:p>
            <a:pPr lvl="1" eaLnBrk="1" hangingPunct="1"/>
            <a:r>
              <a:rPr lang="zh-CN" altLang="en-US" sz="2800" smtClean="0"/>
              <a:t>线程通知主线程已经收工事件对象，主线程马上可收到</a:t>
            </a:r>
            <a:endParaRPr lang="en-US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160708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2267" y="230038"/>
            <a:ext cx="3719149" cy="71024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安装</a:t>
            </a:r>
            <a:r>
              <a:rPr lang="en-US" altLang="zh-CN"/>
              <a:t>DirectX</a:t>
            </a:r>
            <a:r>
              <a:rPr lang="zh-CN" altLang="en-US"/>
              <a:t>开发包</a:t>
            </a:r>
            <a:endParaRPr lang="zh-CN" altLang="en-US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067" y="2713007"/>
            <a:ext cx="5189670" cy="387891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51754" y="2044112"/>
            <a:ext cx="57066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可避免安装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DX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开发包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中的错误</a:t>
            </a:r>
          </a:p>
        </p:txBody>
      </p:sp>
      <p:sp>
        <p:nvSpPr>
          <p:cNvPr id="5" name="矩形 4"/>
          <p:cNvSpPr/>
          <p:nvPr/>
        </p:nvSpPr>
        <p:spPr>
          <a:xfrm>
            <a:off x="251754" y="1504225"/>
            <a:ext cx="9978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920FB"/>
                </a:solidFill>
              </a:rPr>
              <a:t>Microsoft Visual C++ 2010 x86 Redistributable - 1010.0.40219</a:t>
            </a:r>
            <a:endParaRPr lang="zh-CN" altLang="en-US" sz="280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754" y="875465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先卸载工具包：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54" y="2713007"/>
            <a:ext cx="3802710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35189" y="188913"/>
            <a:ext cx="3779837" cy="1008062"/>
          </a:xfrm>
        </p:spPr>
        <p:txBody>
          <a:bodyPr/>
          <a:lstStyle/>
          <a:p>
            <a:pPr eaLnBrk="1" hangingPunct="1"/>
            <a:r>
              <a:rPr lang="zh-CN" altLang="en-US" smtClean="0"/>
              <a:t>子线程协作</a:t>
            </a: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2782888" y="1268414"/>
            <a:ext cx="1871662" cy="719137"/>
          </a:xfrm>
          <a:prstGeom prst="downArrowCallout">
            <a:avLst>
              <a:gd name="adj1" fmla="val 65066"/>
              <a:gd name="adj2" fmla="val 6506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用户结束</a:t>
            </a:r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6888163" y="692150"/>
            <a:ext cx="1871662" cy="719138"/>
          </a:xfrm>
          <a:prstGeom prst="downArrowCallout">
            <a:avLst>
              <a:gd name="adj1" fmla="val 65066"/>
              <a:gd name="adj2" fmla="val 6506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接收数据</a:t>
            </a:r>
          </a:p>
        </p:txBody>
      </p:sp>
      <p:sp>
        <p:nvSpPr>
          <p:cNvPr id="28677" name="AutoShape 8"/>
          <p:cNvSpPr>
            <a:spLocks noChangeArrowheads="1"/>
          </p:cNvSpPr>
          <p:nvPr/>
        </p:nvSpPr>
        <p:spPr bwMode="auto">
          <a:xfrm>
            <a:off x="2495550" y="3644900"/>
            <a:ext cx="2305050" cy="8636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等待子线程结束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D</a:t>
            </a:r>
          </a:p>
        </p:txBody>
      </p:sp>
      <p:sp>
        <p:nvSpPr>
          <p:cNvPr id="28678" name="AutoShape 9"/>
          <p:cNvSpPr>
            <a:spLocks noChangeArrowheads="1"/>
          </p:cNvSpPr>
          <p:nvPr/>
        </p:nvSpPr>
        <p:spPr bwMode="auto">
          <a:xfrm>
            <a:off x="2855914" y="5373688"/>
            <a:ext cx="1800225" cy="576262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主线程结束</a:t>
            </a:r>
          </a:p>
        </p:txBody>
      </p:sp>
      <p:sp>
        <p:nvSpPr>
          <p:cNvPr id="28679" name="AutoShape 11"/>
          <p:cNvSpPr>
            <a:spLocks noChangeArrowheads="1"/>
          </p:cNvSpPr>
          <p:nvPr/>
        </p:nvSpPr>
        <p:spPr bwMode="auto">
          <a:xfrm>
            <a:off x="3432176" y="4581526"/>
            <a:ext cx="288925" cy="576263"/>
          </a:xfrm>
          <a:prstGeom prst="downArrow">
            <a:avLst>
              <a:gd name="adj1" fmla="val 50000"/>
              <a:gd name="adj2" fmla="val 498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8680" name="Text Box 13"/>
          <p:cNvSpPr txBox="1">
            <a:spLocks noChangeArrowheads="1"/>
          </p:cNvSpPr>
          <p:nvPr/>
        </p:nvSpPr>
        <p:spPr bwMode="auto">
          <a:xfrm>
            <a:off x="3792538" y="46529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是</a:t>
            </a:r>
          </a:p>
        </p:txBody>
      </p:sp>
      <p:sp>
        <p:nvSpPr>
          <p:cNvPr id="28681" name="AutoShape 15"/>
          <p:cNvSpPr>
            <a:spLocks noChangeArrowheads="1"/>
          </p:cNvSpPr>
          <p:nvPr/>
        </p:nvSpPr>
        <p:spPr bwMode="auto">
          <a:xfrm>
            <a:off x="6888164" y="4652963"/>
            <a:ext cx="1800225" cy="576262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接收线程结束</a:t>
            </a:r>
          </a:p>
        </p:txBody>
      </p:sp>
      <p:sp>
        <p:nvSpPr>
          <p:cNvPr id="28682" name="AutoShape 16"/>
          <p:cNvSpPr>
            <a:spLocks noChangeArrowheads="1"/>
          </p:cNvSpPr>
          <p:nvPr/>
        </p:nvSpPr>
        <p:spPr bwMode="auto">
          <a:xfrm>
            <a:off x="6888164" y="2133601"/>
            <a:ext cx="1728787" cy="720725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B</a:t>
            </a:r>
            <a:r>
              <a:rPr lang="zh-CN" altLang="en-US" sz="1800"/>
              <a:t>停止接收</a:t>
            </a:r>
          </a:p>
        </p:txBody>
      </p:sp>
      <p:sp>
        <p:nvSpPr>
          <p:cNvPr id="28683" name="Text Box 17"/>
          <p:cNvSpPr txBox="1">
            <a:spLocks noChangeArrowheads="1"/>
          </p:cNvSpPr>
          <p:nvPr/>
        </p:nvSpPr>
        <p:spPr bwMode="auto">
          <a:xfrm>
            <a:off x="8183563" y="28527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是</a:t>
            </a:r>
          </a:p>
        </p:txBody>
      </p:sp>
      <p:sp>
        <p:nvSpPr>
          <p:cNvPr id="28684" name="AutoShape 18"/>
          <p:cNvSpPr>
            <a:spLocks noChangeArrowheads="1"/>
          </p:cNvSpPr>
          <p:nvPr/>
        </p:nvSpPr>
        <p:spPr bwMode="auto">
          <a:xfrm>
            <a:off x="7680326" y="2924176"/>
            <a:ext cx="288925" cy="28892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8685" name="AutoShape 19"/>
          <p:cNvSpPr>
            <a:spLocks noChangeArrowheads="1"/>
          </p:cNvSpPr>
          <p:nvPr/>
        </p:nvSpPr>
        <p:spPr bwMode="auto">
          <a:xfrm>
            <a:off x="2424113" y="2060575"/>
            <a:ext cx="2881312" cy="719138"/>
          </a:xfrm>
          <a:prstGeom prst="rightArrowCallout">
            <a:avLst>
              <a:gd name="adj1" fmla="val 21852"/>
              <a:gd name="adj2" fmla="val 25000"/>
              <a:gd name="adj3" fmla="val 35985"/>
              <a:gd name="adj4" fmla="val 80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发送子线程结束信号</a:t>
            </a:r>
            <a:r>
              <a:rPr lang="en-US" altLang="zh-CN" sz="1800"/>
              <a:t>A</a:t>
            </a:r>
          </a:p>
        </p:txBody>
      </p:sp>
      <p:sp>
        <p:nvSpPr>
          <p:cNvPr id="28686" name="AutoShape 20"/>
          <p:cNvSpPr>
            <a:spLocks noChangeArrowheads="1"/>
          </p:cNvSpPr>
          <p:nvPr/>
        </p:nvSpPr>
        <p:spPr bwMode="auto">
          <a:xfrm>
            <a:off x="6096000" y="3284538"/>
            <a:ext cx="3168650" cy="576262"/>
          </a:xfrm>
          <a:prstGeom prst="leftArrowCallout">
            <a:avLst>
              <a:gd name="adj1" fmla="val 25000"/>
              <a:gd name="adj2" fmla="val 28514"/>
              <a:gd name="adj3" fmla="val 91644"/>
              <a:gd name="adj4" fmla="val 783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C</a:t>
            </a:r>
            <a:r>
              <a:rPr lang="zh-CN" altLang="en-US" sz="1800"/>
              <a:t>子线程已经结束信号</a:t>
            </a:r>
          </a:p>
        </p:txBody>
      </p:sp>
      <p:sp>
        <p:nvSpPr>
          <p:cNvPr id="28687" name="AutoShape 21"/>
          <p:cNvSpPr>
            <a:spLocks noChangeArrowheads="1"/>
          </p:cNvSpPr>
          <p:nvPr/>
        </p:nvSpPr>
        <p:spPr bwMode="auto">
          <a:xfrm>
            <a:off x="7680326" y="3933826"/>
            <a:ext cx="288925" cy="576263"/>
          </a:xfrm>
          <a:prstGeom prst="downArrow">
            <a:avLst>
              <a:gd name="adj1" fmla="val 50000"/>
              <a:gd name="adj2" fmla="val 498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8688" name="AutoShape 22"/>
          <p:cNvSpPr>
            <a:spLocks noChangeArrowheads="1"/>
          </p:cNvSpPr>
          <p:nvPr/>
        </p:nvSpPr>
        <p:spPr bwMode="auto">
          <a:xfrm>
            <a:off x="3432176" y="2997200"/>
            <a:ext cx="288925" cy="647700"/>
          </a:xfrm>
          <a:prstGeom prst="downArrow">
            <a:avLst>
              <a:gd name="adj1" fmla="val 19778"/>
              <a:gd name="adj2" fmla="val 1065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00009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子线程协作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73817" y="1539487"/>
            <a:ext cx="8596668" cy="2505291"/>
          </a:xfrm>
        </p:spPr>
        <p:txBody>
          <a:bodyPr>
            <a:no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主子线程会严格按照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的执行步骤来顺序完成，这就是通过事件的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Reset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方法与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WSAWaitForMultipleEvents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结合实现。 </a:t>
            </a:r>
          </a:p>
        </p:txBody>
      </p:sp>
    </p:spTree>
    <p:extLst>
      <p:ext uri="{BB962C8B-B14F-4D97-AF65-F5344CB8AC3E}">
        <p14:creationId xmlns:p14="http://schemas.microsoft.com/office/powerpoint/2010/main" val="95035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422504" y="5807629"/>
            <a:ext cx="2070889" cy="631844"/>
          </a:xfrm>
        </p:spPr>
        <p:txBody>
          <a:bodyPr>
            <a:noAutofit/>
          </a:bodyPr>
          <a:lstStyle/>
          <a:p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项目说明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126448" y="146402"/>
            <a:ext cx="5266266" cy="1267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smtClean="0"/>
              <a:t>服务端</a:t>
            </a:r>
            <a:r>
              <a:rPr lang="en-US" altLang="zh-CN" sz="2800"/>
              <a:t>remote_desk_s</a:t>
            </a:r>
          </a:p>
          <a:p>
            <a:r>
              <a:rPr lang="zh-CN" altLang="en-US" sz="2800" smtClean="0"/>
              <a:t>客户端</a:t>
            </a:r>
            <a:r>
              <a:rPr lang="en-US" altLang="zh-CN" sz="2800"/>
              <a:t>D3DXCreateText</a:t>
            </a:r>
            <a:endParaRPr lang="zh-CN" altLang="en-US" sz="2800" smtClean="0"/>
          </a:p>
        </p:txBody>
      </p:sp>
      <p:sp>
        <p:nvSpPr>
          <p:cNvPr id="7" name="圆角矩形 6"/>
          <p:cNvSpPr/>
          <p:nvPr/>
        </p:nvSpPr>
        <p:spPr>
          <a:xfrm>
            <a:off x="3519922" y="1778921"/>
            <a:ext cx="2210619" cy="3820051"/>
          </a:xfrm>
          <a:prstGeom prst="roundRect">
            <a:avLst>
              <a:gd name="adj" fmla="val 4898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83347" y="1977367"/>
            <a:ext cx="1874666" cy="3744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D3DXCreateText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4355" y="1526503"/>
            <a:ext cx="2174506" cy="2932455"/>
          </a:xfrm>
          <a:prstGeom prst="roundRect">
            <a:avLst>
              <a:gd name="adj" fmla="val 4898"/>
            </a:avLst>
          </a:prstGeom>
          <a:gradFill>
            <a:gsLst>
              <a:gs pos="0">
                <a:srgbClr val="589AFA"/>
              </a:gs>
              <a:gs pos="78000">
                <a:schemeClr val="accent1">
                  <a:lumMod val="20000"/>
                  <a:lumOff val="80000"/>
                </a:schemeClr>
              </a:gs>
            </a:gsLst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3221" y="1618416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/>
              <a:t>remote_desk_s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23221" y="2086147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Ｃ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23221" y="2553878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23221" y="3021609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用户输入文本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23221" y="3506054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文本编码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683347" y="2441342"/>
            <a:ext cx="1874666" cy="3744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C++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683347" y="3438370"/>
            <a:ext cx="1874666" cy="3744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683347" y="4503094"/>
            <a:ext cx="1874666" cy="3744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字节解码为文本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57486" y="3940743"/>
            <a:ext cx="5280016" cy="488217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683347" y="4973912"/>
            <a:ext cx="1874666" cy="3744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显示文本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23221" y="3994271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发送字节数据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683347" y="3988316"/>
            <a:ext cx="1874666" cy="3744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接收字节数据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661389" y="4467926"/>
            <a:ext cx="655607" cy="374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文档 35"/>
          <p:cNvSpPr/>
          <p:nvPr/>
        </p:nvSpPr>
        <p:spPr>
          <a:xfrm>
            <a:off x="6422504" y="2716556"/>
            <a:ext cx="2199737" cy="1166638"/>
          </a:xfrm>
          <a:prstGeom prst="flowChartDocumen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3683347" y="2922884"/>
            <a:ext cx="1874666" cy="3744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读入</a:t>
            </a: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515239" y="2768899"/>
            <a:ext cx="2014266" cy="38146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ServerIp.txt</a:t>
            </a:r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6717275" y="3194050"/>
            <a:ext cx="1610194" cy="3744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172.16.12.19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左箭头 39"/>
          <p:cNvSpPr/>
          <p:nvPr/>
        </p:nvSpPr>
        <p:spPr>
          <a:xfrm>
            <a:off x="5873477" y="3023042"/>
            <a:ext cx="414068" cy="254649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21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972" y="128259"/>
            <a:ext cx="5286861" cy="710242"/>
          </a:xfrm>
        </p:spPr>
        <p:txBody>
          <a:bodyPr/>
          <a:lstStyle/>
          <a:p>
            <a:pPr eaLnBrk="1" hangingPunct="1"/>
            <a:r>
              <a:rPr lang="en-US" altLang="zh-CN" smtClean="0"/>
              <a:t>.NET</a:t>
            </a:r>
            <a:r>
              <a:rPr lang="zh-CN" altLang="en-US" smtClean="0"/>
              <a:t>服务端项目设置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972" y="1370647"/>
            <a:ext cx="3504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设置一：输出路径  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.\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972" y="2035523"/>
            <a:ext cx="96350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设置二：后期生成事件命令行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smtClean="0"/>
              <a:t>Copy   </a:t>
            </a:r>
            <a:r>
              <a:rPr lang="zh-CN" altLang="en-US" sz="2800"/>
              <a:t>"$(ProjectDir)$(ProjectName).exe" "$(ProjectDir)..\"</a:t>
            </a:r>
          </a:p>
        </p:txBody>
      </p:sp>
    </p:spTree>
    <p:extLst>
      <p:ext uri="{BB962C8B-B14F-4D97-AF65-F5344CB8AC3E}">
        <p14:creationId xmlns:p14="http://schemas.microsoft.com/office/powerpoint/2010/main" val="364446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89" y="782870"/>
            <a:ext cx="7599276" cy="5310026"/>
          </a:xfrm>
          <a:prstGeom prst="rect">
            <a:avLst/>
          </a:prstGeom>
        </p:spPr>
      </p:pic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4210" y="0"/>
            <a:ext cx="7906493" cy="710242"/>
          </a:xfrm>
        </p:spPr>
        <p:txBody>
          <a:bodyPr/>
          <a:lstStyle/>
          <a:p>
            <a:pPr eaLnBrk="1" hangingPunct="1"/>
            <a:r>
              <a:rPr lang="en-US" altLang="zh-CN" smtClean="0"/>
              <a:t>.NET</a:t>
            </a:r>
            <a:r>
              <a:rPr lang="zh-CN" altLang="en-US" smtClean="0"/>
              <a:t>服务端获得本机</a:t>
            </a:r>
            <a:r>
              <a:rPr lang="en-US" altLang="zh-CN" smtClean="0"/>
              <a:t>IP</a:t>
            </a:r>
            <a:r>
              <a:rPr lang="zh-CN" altLang="en-US" smtClean="0"/>
              <a:t>并保存到文件</a:t>
            </a:r>
          </a:p>
        </p:txBody>
      </p:sp>
    </p:spTree>
    <p:extLst>
      <p:ext uri="{BB962C8B-B14F-4D97-AF65-F5344CB8AC3E}">
        <p14:creationId xmlns:p14="http://schemas.microsoft.com/office/powerpoint/2010/main" val="344047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78" y="871302"/>
            <a:ext cx="6569676" cy="5846655"/>
          </a:xfrm>
          <a:prstGeom prst="rect">
            <a:avLst/>
          </a:prstGeom>
        </p:spPr>
      </p:pic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4210" y="0"/>
            <a:ext cx="5443379" cy="710242"/>
          </a:xfrm>
        </p:spPr>
        <p:txBody>
          <a:bodyPr/>
          <a:lstStyle/>
          <a:p>
            <a:pPr eaLnBrk="1" hangingPunct="1"/>
            <a:r>
              <a:rPr lang="en-US" altLang="zh-CN" smtClean="0"/>
              <a:t>DX</a:t>
            </a:r>
            <a:r>
              <a:rPr lang="zh-CN" altLang="en-US" smtClean="0"/>
              <a:t>程序从文件获得本机</a:t>
            </a:r>
            <a:r>
              <a:rPr lang="en-US" altLang="zh-CN" smtClean="0"/>
              <a:t>IP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9305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7334" y="609600"/>
            <a:ext cx="3719149" cy="710242"/>
          </a:xfrm>
        </p:spPr>
        <p:txBody>
          <a:bodyPr/>
          <a:lstStyle/>
          <a:p>
            <a:pPr eaLnBrk="1" hangingPunct="1"/>
            <a:r>
              <a:rPr lang="en-US" altLang="zh-CN" smtClean="0"/>
              <a:t>DX</a:t>
            </a:r>
            <a:r>
              <a:rPr lang="zh-CN" altLang="en-US" smtClean="0"/>
              <a:t>游戏项目设置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19" y="2122098"/>
            <a:ext cx="4054191" cy="25910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77334" y="1388853"/>
            <a:ext cx="6221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问题一：无法打开包括文件：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d3dx9.h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97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1132</TotalTime>
  <Words>1155</Words>
  <Application>Microsoft Office PowerPoint</Application>
  <PresentationFormat>宽屏</PresentationFormat>
  <Paragraphs>201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方正姚体</vt:lpstr>
      <vt:lpstr>华文新魏</vt:lpstr>
      <vt:lpstr>宋体</vt:lpstr>
      <vt:lpstr>微软雅黑</vt:lpstr>
      <vt:lpstr>Arial</vt:lpstr>
      <vt:lpstr>Trebuchet MS</vt:lpstr>
      <vt:lpstr>Wingdings 3</vt:lpstr>
      <vt:lpstr>平面</vt:lpstr>
      <vt:lpstr>C#与C++的Socket通信</vt:lpstr>
      <vt:lpstr>C#与C++的Socket通信</vt:lpstr>
      <vt:lpstr>安装DirectX开发包</vt:lpstr>
      <vt:lpstr>安装DirectX开发包</vt:lpstr>
      <vt:lpstr>项目说明</vt:lpstr>
      <vt:lpstr>.NET服务端项目设置</vt:lpstr>
      <vt:lpstr>.NET服务端获得本机IP并保存到文件</vt:lpstr>
      <vt:lpstr>DX程序从文件获得本机IP</vt:lpstr>
      <vt:lpstr>DX游戏项目设置</vt:lpstr>
      <vt:lpstr>DX游戏项目设置</vt:lpstr>
      <vt:lpstr>DX游戏项目设置</vt:lpstr>
      <vt:lpstr>DX游戏项目设置</vt:lpstr>
      <vt:lpstr>DX游戏项目设置</vt:lpstr>
      <vt:lpstr>TCHAR </vt:lpstr>
      <vt:lpstr>DX游戏(C++)与Ｃ#程序网络通信</vt:lpstr>
      <vt:lpstr>项目说明</vt:lpstr>
      <vt:lpstr>游戏通信</vt:lpstr>
      <vt:lpstr>VC++ 中的Socket通信</vt:lpstr>
      <vt:lpstr>C++中IP地址设置</vt:lpstr>
      <vt:lpstr>VC++ 中的Socket通信</vt:lpstr>
      <vt:lpstr>VC++ 中的通信机制</vt:lpstr>
      <vt:lpstr>客户端工作线程</vt:lpstr>
      <vt:lpstr>主线程流程</vt:lpstr>
      <vt:lpstr>线程机制</vt:lpstr>
      <vt:lpstr>线程的创建与结束</vt:lpstr>
      <vt:lpstr>中文字符与网络字节</vt:lpstr>
      <vt:lpstr>中文字符与网络字节</vt:lpstr>
      <vt:lpstr>需要重新考虑的Socket</vt:lpstr>
      <vt:lpstr>需要重新考虑的Socket</vt:lpstr>
      <vt:lpstr>需要重新考虑的Socket</vt:lpstr>
      <vt:lpstr>异步事件的Socket</vt:lpstr>
      <vt:lpstr>带回调函数的WSARecv</vt:lpstr>
      <vt:lpstr>WSARecv的回调函数</vt:lpstr>
      <vt:lpstr>MultiByteToWideChar</vt:lpstr>
      <vt:lpstr>WSARecv的回调函数</vt:lpstr>
      <vt:lpstr>WSAWaitForMultipleEvents</vt:lpstr>
      <vt:lpstr>WSAWaitForMultipleEvents</vt:lpstr>
      <vt:lpstr>WSAWaitForMultipleEvents</vt:lpstr>
      <vt:lpstr>接收线程收工</vt:lpstr>
      <vt:lpstr>子线程协作</vt:lpstr>
      <vt:lpstr>子线程协作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李赞</cp:lastModifiedBy>
  <cp:revision>242</cp:revision>
  <dcterms:created xsi:type="dcterms:W3CDTF">2014-12-05T07:09:50Z</dcterms:created>
  <dcterms:modified xsi:type="dcterms:W3CDTF">2017-10-26T04:15:40Z</dcterms:modified>
</cp:coreProperties>
</file>